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500" r:id="rId1"/>
  </p:sldMasterIdLst>
  <p:notesMasterIdLst>
    <p:notesMasterId r:id="rId30"/>
  </p:notesMasterIdLst>
  <p:sldIdLst>
    <p:sldId id="256" r:id="rId2"/>
    <p:sldId id="284" r:id="rId3"/>
    <p:sldId id="257" r:id="rId4"/>
    <p:sldId id="258" r:id="rId5"/>
    <p:sldId id="259" r:id="rId6"/>
    <p:sldId id="260" r:id="rId7"/>
    <p:sldId id="261" r:id="rId8"/>
    <p:sldId id="264" r:id="rId9"/>
    <p:sldId id="263" r:id="rId10"/>
    <p:sldId id="262" r:id="rId11"/>
    <p:sldId id="265" r:id="rId12"/>
    <p:sldId id="266" r:id="rId13"/>
    <p:sldId id="274" r:id="rId14"/>
    <p:sldId id="267" r:id="rId15"/>
    <p:sldId id="268" r:id="rId16"/>
    <p:sldId id="269" r:id="rId17"/>
    <p:sldId id="270" r:id="rId18"/>
    <p:sldId id="271" r:id="rId19"/>
    <p:sldId id="276" r:id="rId20"/>
    <p:sldId id="277" r:id="rId21"/>
    <p:sldId id="278" r:id="rId22"/>
    <p:sldId id="280" r:id="rId23"/>
    <p:sldId id="281" r:id="rId24"/>
    <p:sldId id="282" r:id="rId25"/>
    <p:sldId id="272" r:id="rId26"/>
    <p:sldId id="273" r:id="rId27"/>
    <p:sldId id="279"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9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755111-5AE1-461C-9E9A-616B546CFEE0}" type="datetimeFigureOut">
              <a:rPr lang="en-GB" smtClean="0"/>
              <a:t>15/05/2014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68250D-389A-4DF7-91ED-D0E6C537C271}" type="slidenum">
              <a:rPr lang="en-GB" smtClean="0"/>
              <a:t>‹#›</a:t>
            </a:fld>
            <a:endParaRPr lang="en-GB"/>
          </a:p>
        </p:txBody>
      </p:sp>
    </p:spTree>
    <p:extLst>
      <p:ext uri="{BB962C8B-B14F-4D97-AF65-F5344CB8AC3E}">
        <p14:creationId xmlns:p14="http://schemas.microsoft.com/office/powerpoint/2010/main" val="1435599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68250D-389A-4DF7-91ED-D0E6C537C271}" type="slidenum">
              <a:rPr lang="en-GB" smtClean="0"/>
              <a:t>10</a:t>
            </a:fld>
            <a:endParaRPr lang="en-GB"/>
          </a:p>
        </p:txBody>
      </p:sp>
    </p:spTree>
    <p:extLst>
      <p:ext uri="{BB962C8B-B14F-4D97-AF65-F5344CB8AC3E}">
        <p14:creationId xmlns:p14="http://schemas.microsoft.com/office/powerpoint/2010/main" val="2261577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D8BD707-D9CF-40AE-B4C6-C98DA3205C09}" type="datetimeFigureOut">
              <a:rPr lang="en-US" smtClean="0"/>
              <a:pPr/>
              <a:t>5/15/2014</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D8BD707-D9CF-40AE-B4C6-C98DA3205C09}" type="datetimeFigureOut">
              <a:rPr lang="en-US" smtClean="0"/>
              <a:pPr/>
              <a:t>5/15/2014</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D8BD707-D9CF-40AE-B4C6-C98DA3205C09}" type="datetimeFigureOut">
              <a:rPr lang="en-US" smtClean="0"/>
              <a:pPr/>
              <a:t>5/15/2014</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6F15528-21DE-4FAA-801E-634DDDAF4B2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D8BD707-D9CF-40AE-B4C6-C98DA3205C09}" type="datetimeFigureOut">
              <a:rPr lang="en-US" smtClean="0"/>
              <a:pPr/>
              <a:t>5/15/2014</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D8BD707-D9CF-40AE-B4C6-C98DA3205C09}" type="datetimeFigureOut">
              <a:rPr lang="en-US" smtClean="0"/>
              <a:pPr/>
              <a:t>5/15/2014</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D8BD707-D9CF-40AE-B4C6-C98DA3205C09}" type="datetimeFigureOut">
              <a:rPr lang="en-US" smtClean="0"/>
              <a:pPr/>
              <a:t>5/15/2014</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D8BD707-D9CF-40AE-B4C6-C98DA3205C09}" type="datetimeFigureOut">
              <a:rPr lang="en-US" smtClean="0"/>
              <a:pPr/>
              <a:t>5/15/2014</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D8BD707-D9CF-40AE-B4C6-C98DA3205C09}" type="datetimeFigureOut">
              <a:rPr lang="en-US" smtClean="0"/>
              <a:pPr/>
              <a:t>5/15/2014</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D8BD707-D9CF-40AE-B4C6-C98DA3205C09}" type="datetimeFigureOut">
              <a:rPr lang="en-US" smtClean="0"/>
              <a:pPr/>
              <a:t>5/15/2014</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501" r:id="rId1"/>
    <p:sldLayoutId id="2147484502" r:id="rId2"/>
    <p:sldLayoutId id="2147484503" r:id="rId3"/>
    <p:sldLayoutId id="2147484504" r:id="rId4"/>
    <p:sldLayoutId id="2147484505" r:id="rId5"/>
    <p:sldLayoutId id="2147484506" r:id="rId6"/>
    <p:sldLayoutId id="2147484507" r:id="rId7"/>
    <p:sldLayoutId id="2147484508" r:id="rId8"/>
    <p:sldLayoutId id="2147484509" r:id="rId9"/>
    <p:sldLayoutId id="2147484510" r:id="rId10"/>
    <p:sldLayoutId id="2147484511"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200"/>
            <a:ext cx="7772400" cy="1447800"/>
          </a:xfrm>
        </p:spPr>
        <p:txBody>
          <a:bodyPr>
            <a:normAutofit/>
          </a:bodyPr>
          <a:lstStyle/>
          <a:p>
            <a:pPr algn="ctr" rtl="0"/>
            <a:r>
              <a:rPr lang="en-US" sz="2500" b="1" dirty="0">
                <a:latin typeface="Times New Roman" pitchFamily="18" charset="0"/>
                <a:cs typeface="Times New Roman" pitchFamily="18" charset="0"/>
              </a:rPr>
              <a:t>An-</a:t>
            </a:r>
            <a:r>
              <a:rPr lang="en-US" sz="2500" b="1" dirty="0" err="1">
                <a:latin typeface="Times New Roman" pitchFamily="18" charset="0"/>
                <a:cs typeface="Times New Roman" pitchFamily="18" charset="0"/>
              </a:rPr>
              <a:t>Najah</a:t>
            </a:r>
            <a:r>
              <a:rPr lang="en-US" sz="2500" b="1" dirty="0">
                <a:latin typeface="Times New Roman" pitchFamily="18" charset="0"/>
                <a:cs typeface="Times New Roman" pitchFamily="18" charset="0"/>
              </a:rPr>
              <a:t> National University </a:t>
            </a:r>
            <a:br>
              <a:rPr lang="en-US" sz="2500" b="1" dirty="0">
                <a:latin typeface="Times New Roman" pitchFamily="18" charset="0"/>
                <a:cs typeface="Times New Roman" pitchFamily="18" charset="0"/>
              </a:rPr>
            </a:br>
            <a:r>
              <a:rPr lang="en-US" sz="2500" b="1" dirty="0">
                <a:latin typeface="Times New Roman" pitchFamily="18" charset="0"/>
                <a:cs typeface="Times New Roman" pitchFamily="18" charset="0"/>
              </a:rPr>
              <a:t>Faculty of Engineering </a:t>
            </a:r>
            <a:br>
              <a:rPr lang="en-US" sz="2500" b="1" dirty="0">
                <a:latin typeface="Times New Roman" pitchFamily="18" charset="0"/>
                <a:cs typeface="Times New Roman" pitchFamily="18" charset="0"/>
              </a:rPr>
            </a:br>
            <a:r>
              <a:rPr lang="en-US" sz="2500" b="1" dirty="0">
                <a:latin typeface="Times New Roman" pitchFamily="18" charset="0"/>
                <a:cs typeface="Times New Roman" pitchFamily="18" charset="0"/>
              </a:rPr>
              <a:t>Civil Engineering Department</a:t>
            </a:r>
            <a:endParaRPr lang="en-GB" sz="2500" dirty="0"/>
          </a:p>
        </p:txBody>
      </p:sp>
      <p:sp>
        <p:nvSpPr>
          <p:cNvPr id="3" name="Subtitle 2"/>
          <p:cNvSpPr>
            <a:spLocks noGrp="1"/>
          </p:cNvSpPr>
          <p:nvPr>
            <p:ph type="subTitle" idx="1"/>
          </p:nvPr>
        </p:nvSpPr>
        <p:spPr>
          <a:xfrm>
            <a:off x="457200" y="3505200"/>
            <a:ext cx="8305800" cy="3200400"/>
          </a:xfrm>
          <a:effectLst>
            <a:glow rad="101600">
              <a:schemeClr val="accent6">
                <a:satMod val="175000"/>
                <a:alpha val="40000"/>
              </a:schemeClr>
            </a:glow>
          </a:effectLst>
        </p:spPr>
        <p:txBody>
          <a:bodyPr>
            <a:noAutofit/>
          </a:bodyPr>
          <a:lstStyle/>
          <a:p>
            <a:pPr algn="ctr" rtl="0"/>
            <a:r>
              <a:rPr lang="en-US" sz="3200" b="1" kern="0" spc="50" dirty="0">
                <a:ln w="12700" cmpd="sng">
                  <a:solidFill>
                    <a:schemeClr val="accent6">
                      <a:satMod val="120000"/>
                      <a:shade val="80000"/>
                    </a:schemeClr>
                  </a:solidFill>
                  <a:prstDash val="solid"/>
                </a:ln>
                <a:solidFill>
                  <a:schemeClr val="accent6">
                    <a:tint val="1000"/>
                  </a:schemeClr>
                </a:solidFill>
                <a:effectLst>
                  <a:glow rad="228600">
                    <a:schemeClr val="accent1">
                      <a:satMod val="175000"/>
                      <a:alpha val="40000"/>
                    </a:schemeClr>
                  </a:glow>
                </a:effectLst>
                <a:latin typeface="Times New Roman" panose="02020603050405020304" pitchFamily="18" charset="0"/>
                <a:ea typeface="Adobe Fangsong Std R" pitchFamily="18" charset="-128"/>
                <a:cs typeface="Times New Roman" panose="02020603050405020304" pitchFamily="18" charset="0"/>
              </a:rPr>
              <a:t>Transportation System Management </a:t>
            </a:r>
            <a:r>
              <a:rPr lang="en-US" sz="3200" b="1" kern="0" spc="50" dirty="0" smtClean="0">
                <a:ln w="12700" cmpd="sng">
                  <a:solidFill>
                    <a:schemeClr val="accent6">
                      <a:satMod val="120000"/>
                      <a:shade val="80000"/>
                    </a:schemeClr>
                  </a:solidFill>
                  <a:prstDash val="solid"/>
                </a:ln>
                <a:solidFill>
                  <a:schemeClr val="accent6">
                    <a:tint val="1000"/>
                  </a:schemeClr>
                </a:solidFill>
                <a:effectLst>
                  <a:glow rad="228600">
                    <a:schemeClr val="accent1">
                      <a:satMod val="175000"/>
                      <a:alpha val="40000"/>
                    </a:schemeClr>
                  </a:glow>
                </a:effectLst>
                <a:latin typeface="Times New Roman" panose="02020603050405020304" pitchFamily="18" charset="0"/>
                <a:ea typeface="Adobe Fangsong Std R" pitchFamily="18" charset="-128"/>
                <a:cs typeface="Times New Roman" panose="02020603050405020304" pitchFamily="18" charset="0"/>
              </a:rPr>
              <a:t>of</a:t>
            </a:r>
            <a:br>
              <a:rPr lang="en-US" sz="3200" b="1" kern="0" spc="50" dirty="0" smtClean="0">
                <a:ln w="12700" cmpd="sng">
                  <a:solidFill>
                    <a:schemeClr val="accent6">
                      <a:satMod val="120000"/>
                      <a:shade val="80000"/>
                    </a:schemeClr>
                  </a:solidFill>
                  <a:prstDash val="solid"/>
                </a:ln>
                <a:solidFill>
                  <a:schemeClr val="accent6">
                    <a:tint val="1000"/>
                  </a:schemeClr>
                </a:solidFill>
                <a:effectLst>
                  <a:glow rad="228600">
                    <a:schemeClr val="accent1">
                      <a:satMod val="175000"/>
                      <a:alpha val="40000"/>
                    </a:schemeClr>
                  </a:glow>
                </a:effectLst>
                <a:latin typeface="Times New Roman" panose="02020603050405020304" pitchFamily="18" charset="0"/>
                <a:ea typeface="Adobe Fangsong Std R" pitchFamily="18" charset="-128"/>
                <a:cs typeface="Times New Roman" panose="02020603050405020304" pitchFamily="18" charset="0"/>
              </a:rPr>
            </a:br>
            <a:r>
              <a:rPr lang="en-US" sz="3200" b="1" kern="0" spc="50" dirty="0" smtClean="0">
                <a:ln w="12700" cmpd="sng">
                  <a:solidFill>
                    <a:schemeClr val="accent6">
                      <a:satMod val="120000"/>
                      <a:shade val="80000"/>
                    </a:schemeClr>
                  </a:solidFill>
                  <a:prstDash val="solid"/>
                </a:ln>
                <a:solidFill>
                  <a:schemeClr val="accent6">
                    <a:tint val="1000"/>
                  </a:schemeClr>
                </a:solidFill>
                <a:effectLst>
                  <a:glow rad="228600">
                    <a:schemeClr val="accent1">
                      <a:satMod val="175000"/>
                      <a:alpha val="40000"/>
                    </a:schemeClr>
                  </a:glow>
                </a:effectLst>
                <a:latin typeface="Times New Roman" panose="02020603050405020304" pitchFamily="18" charset="0"/>
                <a:ea typeface="Adobe Fangsong Std R" pitchFamily="18" charset="-128"/>
                <a:cs typeface="Times New Roman" panose="02020603050405020304" pitchFamily="18" charset="0"/>
              </a:rPr>
              <a:t> </a:t>
            </a:r>
            <a:r>
              <a:rPr lang="en-US" sz="3200" b="1" kern="0" spc="50" dirty="0">
                <a:ln w="12700" cmpd="sng">
                  <a:solidFill>
                    <a:schemeClr val="accent6">
                      <a:satMod val="120000"/>
                      <a:shade val="80000"/>
                    </a:schemeClr>
                  </a:solidFill>
                  <a:prstDash val="solid"/>
                </a:ln>
                <a:solidFill>
                  <a:schemeClr val="accent6">
                    <a:tint val="1000"/>
                  </a:schemeClr>
                </a:solidFill>
                <a:effectLst>
                  <a:glow rad="228600">
                    <a:schemeClr val="accent1">
                      <a:satMod val="175000"/>
                      <a:alpha val="40000"/>
                    </a:schemeClr>
                  </a:glow>
                </a:effectLst>
                <a:latin typeface="Times New Roman" panose="02020603050405020304" pitchFamily="18" charset="0"/>
                <a:ea typeface="Adobe Fangsong Std R" pitchFamily="18" charset="-128"/>
                <a:cs typeface="Times New Roman" panose="02020603050405020304" pitchFamily="18" charset="0"/>
              </a:rPr>
              <a:t>Al-</a:t>
            </a:r>
            <a:r>
              <a:rPr lang="en-US" sz="3200" b="1" kern="0" spc="50" dirty="0" err="1">
                <a:ln w="12700" cmpd="sng">
                  <a:solidFill>
                    <a:schemeClr val="accent6">
                      <a:satMod val="120000"/>
                      <a:shade val="80000"/>
                    </a:schemeClr>
                  </a:solidFill>
                  <a:prstDash val="solid"/>
                </a:ln>
                <a:solidFill>
                  <a:schemeClr val="accent6">
                    <a:tint val="1000"/>
                  </a:schemeClr>
                </a:solidFill>
                <a:effectLst>
                  <a:glow rad="228600">
                    <a:schemeClr val="accent1">
                      <a:satMod val="175000"/>
                      <a:alpha val="40000"/>
                    </a:schemeClr>
                  </a:glow>
                </a:effectLst>
                <a:latin typeface="Times New Roman" panose="02020603050405020304" pitchFamily="18" charset="0"/>
                <a:ea typeface="Adobe Fangsong Std R" pitchFamily="18" charset="-128"/>
                <a:cs typeface="Times New Roman" panose="02020603050405020304" pitchFamily="18" charset="0"/>
              </a:rPr>
              <a:t>Masyoon</a:t>
            </a:r>
            <a:r>
              <a:rPr lang="en-US" sz="3200" b="1" kern="0" spc="50" dirty="0">
                <a:ln w="12700" cmpd="sng">
                  <a:solidFill>
                    <a:schemeClr val="accent6">
                      <a:satMod val="120000"/>
                      <a:shade val="80000"/>
                    </a:schemeClr>
                  </a:solidFill>
                  <a:prstDash val="solid"/>
                </a:ln>
                <a:solidFill>
                  <a:schemeClr val="accent6">
                    <a:tint val="1000"/>
                  </a:schemeClr>
                </a:solidFill>
                <a:effectLst>
                  <a:glow rad="228600">
                    <a:schemeClr val="accent1">
                      <a:satMod val="175000"/>
                      <a:alpha val="40000"/>
                    </a:schemeClr>
                  </a:glow>
                </a:effectLst>
                <a:latin typeface="Times New Roman" panose="02020603050405020304" pitchFamily="18" charset="0"/>
                <a:ea typeface="Adobe Fangsong Std R" pitchFamily="18" charset="-128"/>
                <a:cs typeface="Times New Roman" panose="02020603050405020304" pitchFamily="18" charset="0"/>
              </a:rPr>
              <a:t> Area in Ramallah City</a:t>
            </a:r>
            <a:r>
              <a:rPr lang="en-US" sz="2500" b="1" kern="0" dirty="0">
                <a:ln w="18415" cmpd="sng">
                  <a:solidFill>
                    <a:srgbClr val="FFFFFF"/>
                  </a:solidFill>
                  <a:prstDash val="solid"/>
                </a:ln>
                <a:solidFill>
                  <a:schemeClr val="tx1"/>
                </a:solidFill>
                <a:effectLst>
                  <a:outerShdw blurRad="63500" dir="3600000" algn="tl" rotWithShape="0">
                    <a:srgbClr val="000000">
                      <a:alpha val="70000"/>
                    </a:srgbClr>
                  </a:outerShdw>
                </a:effectLst>
                <a:latin typeface="Times New Roman" panose="02020603050405020304" pitchFamily="18" charset="0"/>
                <a:ea typeface="Adobe Fangsong Std R" pitchFamily="18" charset="-128"/>
                <a:cs typeface="Times New Roman" panose="02020603050405020304" pitchFamily="18" charset="0"/>
              </a:rPr>
              <a:t/>
            </a:r>
            <a:br>
              <a:rPr lang="en-US" sz="2500" b="1" kern="0" dirty="0">
                <a:ln w="18415" cmpd="sng">
                  <a:solidFill>
                    <a:srgbClr val="FFFFFF"/>
                  </a:solidFill>
                  <a:prstDash val="solid"/>
                </a:ln>
                <a:solidFill>
                  <a:schemeClr val="tx1"/>
                </a:solidFill>
                <a:effectLst>
                  <a:outerShdw blurRad="63500" dir="3600000" algn="tl" rotWithShape="0">
                    <a:srgbClr val="000000">
                      <a:alpha val="70000"/>
                    </a:srgbClr>
                  </a:outerShdw>
                </a:effectLst>
                <a:latin typeface="Times New Roman" panose="02020603050405020304" pitchFamily="18" charset="0"/>
                <a:ea typeface="Adobe Fangsong Std R" pitchFamily="18" charset="-128"/>
                <a:cs typeface="Times New Roman" panose="02020603050405020304" pitchFamily="18" charset="0"/>
              </a:rPr>
            </a:br>
            <a:endParaRPr lang="en-US" sz="25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a:p>
            <a:pPr algn="ctr" rtl="0"/>
            <a:r>
              <a:rPr lang="en-US" sz="24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Supervisor   </a:t>
            </a: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  </a:t>
            </a:r>
            <a:r>
              <a:rPr lang="en-US"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Dr. Khaled Al-</a:t>
            </a:r>
            <a:r>
              <a:rPr lang="en-US" sz="2400" b="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Sahili</a:t>
            </a:r>
            <a:r>
              <a:rPr lang="en-US"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 </a:t>
            </a:r>
          </a:p>
          <a:p>
            <a:pPr algn="ctr" rtl="0">
              <a:lnSpc>
                <a:spcPct val="150000"/>
              </a:lnSpc>
            </a:pPr>
            <a:r>
              <a:rPr 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 </a:t>
            </a:r>
            <a:r>
              <a:rPr lang="en-US" sz="24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Prepared By </a:t>
            </a:r>
            <a:r>
              <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anose="02020603050405020304" pitchFamily="18" charset="0"/>
                <a:cs typeface="Times New Roman" panose="02020603050405020304" pitchFamily="18" charset="0"/>
              </a:rPr>
              <a:t>:</a:t>
            </a:r>
            <a:r>
              <a:rPr lang="en-US" sz="2400"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 </a:t>
            </a:r>
            <a:r>
              <a:rPr lang="en-US" sz="2400" b="1" dirty="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Ahmad Salah </a:t>
            </a:r>
            <a:r>
              <a:rPr lang="en-US" sz="2400" b="1" dirty="0" err="1"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Judeh</a:t>
            </a:r>
            <a:endParaRPr lang="en-US" sz="2400" b="1" dirty="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rtl="0">
              <a:lnSpc>
                <a:spcPct val="150000"/>
              </a:lnSpc>
            </a:pPr>
            <a:r>
              <a:rPr lang="en-US" sz="2400" b="1" dirty="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                                  Maher Omar Abu </a:t>
            </a:r>
            <a:r>
              <a:rPr lang="en-US" sz="2400" b="1" dirty="0" err="1"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Haweleh</a:t>
            </a:r>
            <a:r>
              <a:rPr lang="en-US" sz="2400" b="1"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 </a:t>
            </a:r>
            <a:endParaRPr lang="en-US" sz="2400" b="1" dirty="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algn="ctr" rtl="0">
              <a:lnSpc>
                <a:spcPct val="150000"/>
              </a:lnSpc>
            </a:pPr>
            <a:r>
              <a:rPr lang="en-US" sz="2400" b="1" dirty="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2400" b="1"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      Mohammad </a:t>
            </a:r>
            <a:r>
              <a:rPr lang="en-US" sz="2400" b="1" dirty="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Sameer </a:t>
            </a:r>
            <a:r>
              <a:rPr lang="en-US" sz="2400" b="1" dirty="0" err="1"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Sulaiman</a:t>
            </a:r>
            <a:endParaRPr lang="en-GB" sz="2400" b="1" dirty="0">
              <a:ln w="18415" cmpd="sng">
                <a:solidFill>
                  <a:srgbClr val="FFFFFF"/>
                </a:solidFill>
                <a:prstDash val="solid"/>
              </a:ln>
              <a:solidFill>
                <a:schemeClr val="tx1"/>
              </a:solidFill>
              <a:effectLst>
                <a:outerShdw blurRad="63500" dir="3600000" algn="tl" rotWithShape="0">
                  <a:srgbClr val="000000">
                    <a:alpha val="70000"/>
                  </a:srgb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1026" name="Picture 2" descr="G:\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1" y="228601"/>
            <a:ext cx="2438400" cy="1752600"/>
          </a:xfrm>
          <a:prstGeom prst="roundRect">
            <a:avLst>
              <a:gd name="adj" fmla="val 22157"/>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58673027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0"/>
            <a:r>
              <a:rPr lang="en-GB" sz="3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WARRANTS </a:t>
            </a:r>
          </a:p>
        </p:txBody>
      </p:sp>
      <p:sp>
        <p:nvSpPr>
          <p:cNvPr id="3" name="Content Placeholder 2"/>
          <p:cNvSpPr>
            <a:spLocks noGrp="1"/>
          </p:cNvSpPr>
          <p:nvPr>
            <p:ph idx="1"/>
          </p:nvPr>
        </p:nvSpPr>
        <p:spPr>
          <a:xfrm>
            <a:off x="228600" y="990600"/>
            <a:ext cx="8839200" cy="5638800"/>
          </a:xfrm>
        </p:spPr>
        <p:txBody>
          <a:bodyPr>
            <a:noAutofit/>
          </a:bodyPr>
          <a:lstStyle/>
          <a:p>
            <a:pPr marL="0" indent="0" algn="l" rtl="0">
              <a:lnSpc>
                <a:spcPct val="150000"/>
              </a:lnSpc>
              <a:buNone/>
            </a:pPr>
            <a:r>
              <a:rPr lang="en-GB" sz="1800" dirty="0" smtClean="0">
                <a:latin typeface="Times New Roman" panose="02020603050405020304" pitchFamily="18" charset="0"/>
                <a:cs typeface="Times New Roman" panose="02020603050405020304" pitchFamily="18" charset="0"/>
              </a:rPr>
              <a:t>Traffic </a:t>
            </a:r>
            <a:r>
              <a:rPr lang="en-GB" sz="1800" dirty="0">
                <a:latin typeface="Times New Roman" panose="02020603050405020304" pitchFamily="18" charset="0"/>
                <a:cs typeface="Times New Roman" panose="02020603050405020304" pitchFamily="18" charset="0"/>
              </a:rPr>
              <a:t>signals can be used to eliminate many </a:t>
            </a:r>
            <a:r>
              <a:rPr lang="en-GB" sz="1800" dirty="0" smtClean="0">
                <a:latin typeface="Times New Roman" panose="02020603050405020304" pitchFamily="18" charset="0"/>
                <a:cs typeface="Times New Roman" panose="02020603050405020304" pitchFamily="18" charset="0"/>
              </a:rPr>
              <a:t>conflicts. </a:t>
            </a:r>
          </a:p>
          <a:p>
            <a:pPr marL="0" indent="0" algn="l" rtl="0">
              <a:buNone/>
            </a:pPr>
            <a:r>
              <a:rPr lang="en-GB" sz="1800" dirty="0" smtClean="0">
                <a:latin typeface="Times New Roman" panose="02020603050405020304" pitchFamily="18" charset="0"/>
                <a:cs typeface="Times New Roman" panose="02020603050405020304" pitchFamily="18" charset="0"/>
              </a:rPr>
              <a:t>There is a delay </a:t>
            </a:r>
            <a:r>
              <a:rPr lang="en-GB" sz="1800" dirty="0">
                <a:latin typeface="Times New Roman" panose="02020603050405020304" pitchFamily="18" charset="0"/>
                <a:cs typeface="Times New Roman" panose="02020603050405020304" pitchFamily="18" charset="0"/>
              </a:rPr>
              <a:t>to vehicles in all </a:t>
            </a:r>
            <a:r>
              <a:rPr lang="en-GB" sz="1800" dirty="0" smtClean="0">
                <a:latin typeface="Times New Roman" panose="02020603050405020304" pitchFamily="18" charset="0"/>
                <a:cs typeface="Times New Roman" panose="02020603050405020304" pitchFamily="18" charset="0"/>
              </a:rPr>
              <a:t>streams, so </a:t>
            </a:r>
            <a:r>
              <a:rPr lang="en-GB" sz="1800" dirty="0">
                <a:latin typeface="Times New Roman" panose="02020603050405020304" pitchFamily="18" charset="0"/>
                <a:cs typeface="Times New Roman" panose="02020603050405020304" pitchFamily="18" charset="0"/>
              </a:rPr>
              <a:t>it is important that traffic signals be used only when necessary. </a:t>
            </a:r>
            <a:endParaRPr lang="en-GB" sz="1800" dirty="0" smtClean="0">
              <a:latin typeface="Times New Roman" panose="02020603050405020304" pitchFamily="18" charset="0"/>
              <a:cs typeface="Times New Roman" panose="02020603050405020304" pitchFamily="18" charset="0"/>
            </a:endParaRPr>
          </a:p>
          <a:p>
            <a:pPr marL="0" indent="0" algn="l" rtl="0">
              <a:buNone/>
            </a:pPr>
            <a:endParaRPr lang="en-GB" sz="1700" dirty="0" smtClean="0">
              <a:latin typeface="Times New Roman" panose="02020603050405020304" pitchFamily="18" charset="0"/>
              <a:cs typeface="Times New Roman" panose="02020603050405020304" pitchFamily="18" charset="0"/>
            </a:endParaRPr>
          </a:p>
          <a:p>
            <a:pPr algn="l" rtl="0">
              <a:buFont typeface="Wingdings" panose="05000000000000000000" pitchFamily="2" charset="2"/>
              <a:buChar char="Ø"/>
            </a:pPr>
            <a:r>
              <a:rPr lang="en-GB" sz="1800" dirty="0">
                <a:latin typeface="Times New Roman" panose="02020603050405020304" pitchFamily="18" charset="0"/>
                <a:cs typeface="Times New Roman" panose="02020603050405020304" pitchFamily="18" charset="0"/>
              </a:rPr>
              <a:t>The Manual of Uniform Traffic Control Devices (MUTCD) describes eight warrants in detail, at least one of which should be satisfied for an intersection to be signalized</a:t>
            </a:r>
            <a:r>
              <a:rPr lang="en-GB" sz="1800" dirty="0" smtClean="0">
                <a:latin typeface="Times New Roman" panose="02020603050405020304" pitchFamily="18" charset="0"/>
                <a:cs typeface="Times New Roman" panose="02020603050405020304" pitchFamily="18" charset="0"/>
              </a:rPr>
              <a:t>.</a:t>
            </a:r>
          </a:p>
          <a:p>
            <a:pPr marL="64008" indent="0" algn="l" rtl="0">
              <a:buNone/>
            </a:pPr>
            <a:endParaRPr lang="en-GB" sz="1700" dirty="0" smtClean="0">
              <a:latin typeface="Times New Roman" panose="02020603050405020304" pitchFamily="18" charset="0"/>
              <a:cs typeface="Times New Roman" panose="02020603050405020304" pitchFamily="18" charset="0"/>
            </a:endParaRPr>
          </a:p>
          <a:p>
            <a:pPr algn="l" rtl="0">
              <a:lnSpc>
                <a:spcPct val="150000"/>
              </a:lnSpc>
              <a:buFont typeface="Wingdings" panose="05000000000000000000" pitchFamily="2" charset="2"/>
              <a:buChar char="Ø"/>
            </a:pPr>
            <a:r>
              <a:rPr lang="en-GB" sz="1700" dirty="0" smtClean="0">
                <a:latin typeface="Times New Roman" panose="02020603050405020304" pitchFamily="18" charset="0"/>
                <a:cs typeface="Times New Roman" panose="02020603050405020304" pitchFamily="18" charset="0"/>
              </a:rPr>
              <a:t> </a:t>
            </a:r>
            <a:r>
              <a:rPr lang="en-GB" sz="1800" b="1" dirty="0">
                <a:solidFill>
                  <a:srgbClr val="FFC000"/>
                </a:solidFill>
                <a:latin typeface="Times New Roman" panose="02020603050405020304" pitchFamily="18" charset="0"/>
                <a:cs typeface="Times New Roman" panose="02020603050405020304" pitchFamily="18" charset="0"/>
              </a:rPr>
              <a:t>The factors considered in the warrants are: </a:t>
            </a:r>
          </a:p>
          <a:p>
            <a:pPr algn="l" rtl="0"/>
            <a:r>
              <a:rPr lang="en-GB" sz="1700" dirty="0" smtClean="0">
                <a:latin typeface="Times New Roman" panose="02020603050405020304" pitchFamily="18" charset="0"/>
                <a:cs typeface="Times New Roman" panose="02020603050405020304" pitchFamily="18" charset="0"/>
              </a:rPr>
              <a:t> </a:t>
            </a:r>
            <a:r>
              <a:rPr lang="en-GB" sz="1800" dirty="0">
                <a:latin typeface="Times New Roman" panose="02020603050405020304" pitchFamily="18" charset="0"/>
                <a:cs typeface="Times New Roman" panose="02020603050405020304" pitchFamily="18" charset="0"/>
              </a:rPr>
              <a:t>Warrant 1 , Eight-hour vehicular volume </a:t>
            </a:r>
          </a:p>
          <a:p>
            <a:pPr algn="l" rtl="0"/>
            <a:r>
              <a:rPr lang="en-GB" sz="1800" dirty="0" smtClean="0">
                <a:latin typeface="Times New Roman" panose="02020603050405020304" pitchFamily="18" charset="0"/>
                <a:cs typeface="Times New Roman" panose="02020603050405020304" pitchFamily="18" charset="0"/>
              </a:rPr>
              <a:t> </a:t>
            </a:r>
            <a:r>
              <a:rPr lang="en-GB" sz="1800" dirty="0">
                <a:latin typeface="Times New Roman" panose="02020603050405020304" pitchFamily="18" charset="0"/>
                <a:cs typeface="Times New Roman" panose="02020603050405020304" pitchFamily="18" charset="0"/>
              </a:rPr>
              <a:t>Warrant 2,Four-hour vehicular volume </a:t>
            </a:r>
          </a:p>
          <a:p>
            <a:pPr algn="l" rtl="0"/>
            <a:r>
              <a:rPr lang="en-GB" sz="1800" dirty="0" smtClean="0">
                <a:latin typeface="Times New Roman" panose="02020603050405020304" pitchFamily="18" charset="0"/>
                <a:cs typeface="Times New Roman" panose="02020603050405020304" pitchFamily="18" charset="0"/>
              </a:rPr>
              <a:t> </a:t>
            </a:r>
            <a:r>
              <a:rPr lang="en-GB" sz="1800" dirty="0">
                <a:latin typeface="Times New Roman" panose="02020603050405020304" pitchFamily="18" charset="0"/>
                <a:cs typeface="Times New Roman" panose="02020603050405020304" pitchFamily="18" charset="0"/>
              </a:rPr>
              <a:t>Warrant 3,Peak hour </a:t>
            </a:r>
          </a:p>
          <a:p>
            <a:pPr algn="l" rtl="0"/>
            <a:r>
              <a:rPr lang="en-GB" sz="1800" dirty="0" smtClean="0">
                <a:latin typeface="Times New Roman" panose="02020603050405020304" pitchFamily="18" charset="0"/>
                <a:cs typeface="Times New Roman" panose="02020603050405020304" pitchFamily="18" charset="0"/>
              </a:rPr>
              <a:t> </a:t>
            </a:r>
            <a:r>
              <a:rPr lang="en-GB" sz="1800" dirty="0">
                <a:latin typeface="Times New Roman" panose="02020603050405020304" pitchFamily="18" charset="0"/>
                <a:cs typeface="Times New Roman" panose="02020603050405020304" pitchFamily="18" charset="0"/>
              </a:rPr>
              <a:t>Warrant 4,Pedestrian volume </a:t>
            </a:r>
          </a:p>
          <a:p>
            <a:pPr algn="l" rtl="0"/>
            <a:r>
              <a:rPr lang="en-GB" sz="1800" dirty="0" smtClean="0">
                <a:latin typeface="Times New Roman" panose="02020603050405020304" pitchFamily="18" charset="0"/>
                <a:cs typeface="Times New Roman" panose="02020603050405020304" pitchFamily="18" charset="0"/>
              </a:rPr>
              <a:t> </a:t>
            </a:r>
            <a:r>
              <a:rPr lang="en-GB" sz="1800" dirty="0">
                <a:latin typeface="Times New Roman" panose="02020603050405020304" pitchFamily="18" charset="0"/>
                <a:cs typeface="Times New Roman" panose="02020603050405020304" pitchFamily="18" charset="0"/>
              </a:rPr>
              <a:t>Warrant 5,School crossing </a:t>
            </a:r>
          </a:p>
          <a:p>
            <a:pPr algn="l" rtl="0"/>
            <a:r>
              <a:rPr lang="en-GB" sz="1800" dirty="0" smtClean="0">
                <a:latin typeface="Times New Roman" panose="02020603050405020304" pitchFamily="18" charset="0"/>
                <a:cs typeface="Times New Roman" panose="02020603050405020304" pitchFamily="18" charset="0"/>
              </a:rPr>
              <a:t> </a:t>
            </a:r>
            <a:r>
              <a:rPr lang="en-GB" sz="1800" dirty="0">
                <a:latin typeface="Times New Roman" panose="02020603050405020304" pitchFamily="18" charset="0"/>
                <a:cs typeface="Times New Roman" panose="02020603050405020304" pitchFamily="18" charset="0"/>
              </a:rPr>
              <a:t>Warrant 6,Coordinated signal system </a:t>
            </a:r>
          </a:p>
          <a:p>
            <a:pPr algn="l" rtl="0"/>
            <a:r>
              <a:rPr lang="en-GB" sz="1800" dirty="0" smtClean="0">
                <a:latin typeface="Times New Roman" panose="02020603050405020304" pitchFamily="18" charset="0"/>
                <a:cs typeface="Times New Roman" panose="02020603050405020304" pitchFamily="18" charset="0"/>
              </a:rPr>
              <a:t> </a:t>
            </a:r>
            <a:r>
              <a:rPr lang="en-GB" sz="1800" dirty="0">
                <a:latin typeface="Times New Roman" panose="02020603050405020304" pitchFamily="18" charset="0"/>
                <a:cs typeface="Times New Roman" panose="02020603050405020304" pitchFamily="18" charset="0"/>
              </a:rPr>
              <a:t>Warrant 7,Crash experience </a:t>
            </a:r>
          </a:p>
          <a:p>
            <a:pPr algn="l" rtl="0"/>
            <a:r>
              <a:rPr lang="en-GB" sz="1800" dirty="0" smtClean="0">
                <a:latin typeface="Times New Roman" panose="02020603050405020304" pitchFamily="18" charset="0"/>
                <a:cs typeface="Times New Roman" panose="02020603050405020304" pitchFamily="18" charset="0"/>
              </a:rPr>
              <a:t> </a:t>
            </a:r>
            <a:r>
              <a:rPr lang="en-GB" sz="1800" dirty="0">
                <a:latin typeface="Times New Roman" panose="02020603050405020304" pitchFamily="18" charset="0"/>
                <a:cs typeface="Times New Roman" panose="02020603050405020304" pitchFamily="18" charset="0"/>
              </a:rPr>
              <a:t>Warrant 8,Roadway network </a:t>
            </a:r>
          </a:p>
          <a:p>
            <a:pPr marL="0" indent="0" algn="l" rtl="0">
              <a:buNone/>
            </a:pPr>
            <a:endParaRPr lang="en-GB" sz="1700" dirty="0">
              <a:latin typeface="Times New Roman" panose="02020603050405020304" pitchFamily="18" charset="0"/>
              <a:cs typeface="Times New Roman" panose="02020603050405020304" pitchFamily="18" charset="0"/>
            </a:endParaRPr>
          </a:p>
          <a:p>
            <a:pPr marL="0" indent="0" algn="l" rtl="0">
              <a:buNone/>
            </a:pPr>
            <a:endParaRPr lang="en-GB" sz="17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8148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00800"/>
          </a:xfrm>
        </p:spPr>
        <p:txBody>
          <a:bodyPr/>
          <a:lstStyle/>
          <a:p>
            <a:pPr marL="0" indent="0" algn="l" rtl="0">
              <a:buNone/>
            </a:pPr>
            <a:r>
              <a:rPr lang="en-GB" sz="1900" dirty="0">
                <a:solidFill>
                  <a:schemeClr val="accent1">
                    <a:lumMod val="60000"/>
                    <a:lumOff val="40000"/>
                  </a:schemeClr>
                </a:solidFill>
                <a:latin typeface="Times New Roman" panose="02020603050405020304" pitchFamily="18" charset="0"/>
                <a:cs typeface="Times New Roman" panose="02020603050405020304" pitchFamily="18" charset="0"/>
              </a:rPr>
              <a:t>Regarding the previous mentioned warrants, only two of them  were checked in </a:t>
            </a:r>
            <a:r>
              <a:rPr lang="en-GB" sz="1900" dirty="0" smtClean="0">
                <a:solidFill>
                  <a:schemeClr val="accent1">
                    <a:lumMod val="60000"/>
                    <a:lumOff val="40000"/>
                  </a:schemeClr>
                </a:solidFill>
                <a:latin typeface="Times New Roman" panose="02020603050405020304" pitchFamily="18" charset="0"/>
                <a:cs typeface="Times New Roman" panose="02020603050405020304" pitchFamily="18" charset="0"/>
              </a:rPr>
              <a:t>details </a:t>
            </a:r>
            <a:r>
              <a:rPr lang="en-GB" sz="1900" dirty="0">
                <a:solidFill>
                  <a:schemeClr val="accent1">
                    <a:lumMod val="60000"/>
                    <a:lumOff val="40000"/>
                  </a:schemeClr>
                </a:solidFill>
                <a:latin typeface="Times New Roman" panose="02020603050405020304" pitchFamily="18" charset="0"/>
                <a:cs typeface="Times New Roman" panose="02020603050405020304" pitchFamily="18" charset="0"/>
              </a:rPr>
              <a:t>due to availability of sufficient information about them. These two warrants are : Four-hour vehicular volume and  Peak hour </a:t>
            </a:r>
            <a:r>
              <a:rPr lang="en-GB" sz="1900" dirty="0" smtClean="0">
                <a:solidFill>
                  <a:schemeClr val="accent1">
                    <a:lumMod val="60000"/>
                    <a:lumOff val="40000"/>
                  </a:schemeClr>
                </a:solidFill>
                <a:latin typeface="Times New Roman" panose="02020603050405020304" pitchFamily="18" charset="0"/>
                <a:cs typeface="Times New Roman" panose="02020603050405020304" pitchFamily="18" charset="0"/>
              </a:rPr>
              <a:t>.</a:t>
            </a:r>
          </a:p>
          <a:p>
            <a:pPr marL="0" indent="0" algn="l" rtl="0">
              <a:buNone/>
            </a:pPr>
            <a:endParaRPr lang="en-GB" sz="1900" dirty="0">
              <a:latin typeface="Times New Roman" panose="02020603050405020304" pitchFamily="18" charset="0"/>
              <a:cs typeface="Times New Roman" panose="02020603050405020304" pitchFamily="18" charset="0"/>
            </a:endParaRPr>
          </a:p>
          <a:p>
            <a:pPr marL="0" indent="0" algn="l" rtl="0">
              <a:buNone/>
            </a:pPr>
            <a:r>
              <a:rPr lang="en-GB" sz="1900" dirty="0">
                <a:latin typeface="Times New Roman" panose="02020603050405020304" pitchFamily="18" charset="0"/>
                <a:cs typeface="Times New Roman" panose="02020603050405020304" pitchFamily="18" charset="0"/>
              </a:rPr>
              <a:t>After checking the warrant requirements for the intersections under study, the following intersections were found warranted:</a:t>
            </a:r>
          </a:p>
          <a:p>
            <a:pPr algn="l" rtl="0">
              <a:lnSpc>
                <a:spcPct val="150000"/>
              </a:lnSpc>
            </a:pPr>
            <a:r>
              <a:rPr lang="en-GB" sz="1900" b="1" dirty="0">
                <a:latin typeface="Times New Roman" panose="02020603050405020304" pitchFamily="18" charset="0"/>
                <a:cs typeface="Times New Roman" panose="02020603050405020304" pitchFamily="18" charset="0"/>
              </a:rPr>
              <a:t>Intersection of Khalil Abu </a:t>
            </a:r>
            <a:r>
              <a:rPr lang="en-GB" sz="1900" b="1" dirty="0" err="1">
                <a:latin typeface="Times New Roman" panose="02020603050405020304" pitchFamily="18" charset="0"/>
                <a:cs typeface="Times New Roman" panose="02020603050405020304" pitchFamily="18" charset="0"/>
              </a:rPr>
              <a:t>Rayya</a:t>
            </a:r>
            <a:r>
              <a:rPr lang="en-GB" sz="1900" b="1" dirty="0">
                <a:latin typeface="Times New Roman" panose="02020603050405020304" pitchFamily="18" charset="0"/>
                <a:cs typeface="Times New Roman" panose="02020603050405020304" pitchFamily="18" charset="0"/>
              </a:rPr>
              <a:t> Street with Al-Raja Street and </a:t>
            </a:r>
            <a:r>
              <a:rPr lang="en-GB" sz="1900" b="1" dirty="0" err="1">
                <a:latin typeface="Times New Roman" panose="02020603050405020304" pitchFamily="18" charset="0"/>
                <a:cs typeface="Times New Roman" panose="02020603050405020304" pitchFamily="18" charset="0"/>
              </a:rPr>
              <a:t>Edel</a:t>
            </a:r>
            <a:r>
              <a:rPr lang="en-GB" sz="1900" b="1" dirty="0">
                <a:latin typeface="Times New Roman" panose="02020603050405020304" pitchFamily="18" charset="0"/>
                <a:cs typeface="Times New Roman" panose="02020603050405020304" pitchFamily="18" charset="0"/>
              </a:rPr>
              <a:t> </a:t>
            </a:r>
            <a:r>
              <a:rPr lang="en-GB" sz="1900" b="1" dirty="0" err="1">
                <a:latin typeface="Times New Roman" panose="02020603050405020304" pitchFamily="18" charset="0"/>
                <a:cs typeface="Times New Roman" panose="02020603050405020304" pitchFamily="18" charset="0"/>
              </a:rPr>
              <a:t>Azer</a:t>
            </a:r>
            <a:r>
              <a:rPr lang="en-GB" sz="1900" b="1" dirty="0">
                <a:latin typeface="Times New Roman" panose="02020603050405020304" pitchFamily="18" charset="0"/>
                <a:cs typeface="Times New Roman" panose="02020603050405020304" pitchFamily="18" charset="0"/>
              </a:rPr>
              <a:t> Street </a:t>
            </a:r>
            <a:r>
              <a:rPr lang="en-GB" sz="1900" b="1" dirty="0" smtClean="0">
                <a:latin typeface="Times New Roman" panose="02020603050405020304" pitchFamily="18" charset="0"/>
                <a:cs typeface="Times New Roman" panose="02020603050405020304" pitchFamily="18" charset="0"/>
              </a:rPr>
              <a:t>.</a:t>
            </a:r>
          </a:p>
          <a:p>
            <a:pPr algn="l" rtl="0">
              <a:lnSpc>
                <a:spcPct val="150000"/>
              </a:lnSpc>
            </a:pPr>
            <a:r>
              <a:rPr lang="en-GB" sz="1900" b="1" dirty="0">
                <a:latin typeface="Times New Roman" panose="02020603050405020304" pitchFamily="18" charset="0"/>
                <a:cs typeface="Times New Roman" panose="02020603050405020304" pitchFamily="18" charset="0"/>
              </a:rPr>
              <a:t>Intersection of Khalil Abu </a:t>
            </a:r>
            <a:r>
              <a:rPr lang="en-GB" sz="1900" b="1" dirty="0" err="1">
                <a:latin typeface="Times New Roman" panose="02020603050405020304" pitchFamily="18" charset="0"/>
                <a:cs typeface="Times New Roman" panose="02020603050405020304" pitchFamily="18" charset="0"/>
              </a:rPr>
              <a:t>Rayya</a:t>
            </a:r>
            <a:r>
              <a:rPr lang="en-GB" sz="1900" b="1" dirty="0">
                <a:latin typeface="Times New Roman" panose="02020603050405020304" pitchFamily="18" charset="0"/>
                <a:cs typeface="Times New Roman" panose="02020603050405020304" pitchFamily="18" charset="0"/>
              </a:rPr>
              <a:t> Street with </a:t>
            </a:r>
            <a:r>
              <a:rPr lang="en-GB" sz="1900" b="1" dirty="0" err="1">
                <a:latin typeface="Times New Roman" panose="02020603050405020304" pitchFamily="18" charset="0"/>
                <a:cs typeface="Times New Roman" panose="02020603050405020304" pitchFamily="18" charset="0"/>
              </a:rPr>
              <a:t>Barreyeh-shobak</a:t>
            </a:r>
            <a:r>
              <a:rPr lang="en-GB" sz="1900" b="1" dirty="0">
                <a:latin typeface="Times New Roman" panose="02020603050405020304" pitchFamily="18" charset="0"/>
                <a:cs typeface="Times New Roman" panose="02020603050405020304" pitchFamily="18" charset="0"/>
              </a:rPr>
              <a:t> streets </a:t>
            </a:r>
            <a:r>
              <a:rPr lang="en-GB" sz="1900" b="1" dirty="0" smtClean="0">
                <a:latin typeface="Times New Roman" panose="02020603050405020304" pitchFamily="18" charset="0"/>
                <a:cs typeface="Times New Roman" panose="02020603050405020304" pitchFamily="18" charset="0"/>
              </a:rPr>
              <a:t>.</a:t>
            </a:r>
          </a:p>
          <a:p>
            <a:pPr algn="l" rtl="0">
              <a:lnSpc>
                <a:spcPct val="150000"/>
              </a:lnSpc>
            </a:pPr>
            <a:r>
              <a:rPr lang="en-GB" sz="1900" b="1" dirty="0">
                <a:latin typeface="Times New Roman" panose="02020603050405020304" pitchFamily="18" charset="0"/>
                <a:cs typeface="Times New Roman" panose="02020603050405020304" pitchFamily="18" charset="0"/>
              </a:rPr>
              <a:t>Aziz </a:t>
            </a:r>
            <a:r>
              <a:rPr lang="en-GB" sz="1900" b="1" dirty="0" err="1">
                <a:latin typeface="Times New Roman" panose="02020603050405020304" pitchFamily="18" charset="0"/>
                <a:cs typeface="Times New Roman" panose="02020603050405020304" pitchFamily="18" charset="0"/>
              </a:rPr>
              <a:t>Shaheen</a:t>
            </a:r>
            <a:r>
              <a:rPr lang="en-GB" sz="1900" b="1" dirty="0">
                <a:latin typeface="Times New Roman" panose="02020603050405020304" pitchFamily="18" charset="0"/>
                <a:cs typeface="Times New Roman" panose="02020603050405020304" pitchFamily="18" charset="0"/>
              </a:rPr>
              <a:t> Intersection </a:t>
            </a:r>
            <a:r>
              <a:rPr lang="en-GB" sz="1900" b="1" dirty="0" smtClean="0">
                <a:latin typeface="Times New Roman" panose="02020603050405020304" pitchFamily="18" charset="0"/>
                <a:cs typeface="Times New Roman" panose="02020603050405020304" pitchFamily="18" charset="0"/>
              </a:rPr>
              <a:t>.</a:t>
            </a:r>
          </a:p>
          <a:p>
            <a:pPr marL="0" indent="0" algn="l" rtl="0">
              <a:lnSpc>
                <a:spcPct val="150000"/>
              </a:lnSpc>
              <a:buNone/>
            </a:pPr>
            <a:endParaRPr lang="en-GB" sz="1900" b="1" dirty="0" smtClean="0">
              <a:latin typeface="Times New Roman" panose="02020603050405020304" pitchFamily="18" charset="0"/>
              <a:cs typeface="Times New Roman" panose="02020603050405020304" pitchFamily="18" charset="0"/>
            </a:endParaRPr>
          </a:p>
          <a:p>
            <a:pPr marL="0" indent="0" algn="l" rtl="0">
              <a:lnSpc>
                <a:spcPct val="150000"/>
              </a:lnSpc>
              <a:buNone/>
            </a:pPr>
            <a:r>
              <a:rPr lang="en-GB" sz="2000" b="1" u="sng" dirty="0">
                <a:solidFill>
                  <a:srgbClr val="00B0F0"/>
                </a:solidFill>
                <a:latin typeface="Times New Roman" panose="02020603050405020304" pitchFamily="18" charset="0"/>
                <a:cs typeface="Times New Roman" panose="02020603050405020304" pitchFamily="18" charset="0"/>
              </a:rPr>
              <a:t>Note : </a:t>
            </a:r>
            <a:r>
              <a:rPr lang="en-GB" sz="1900" dirty="0">
                <a:latin typeface="Times New Roman" panose="02020603050405020304" pitchFamily="18" charset="0"/>
                <a:cs typeface="Times New Roman" panose="02020603050405020304" pitchFamily="18" charset="0"/>
              </a:rPr>
              <a:t>in the advanced stages of this project, it is not necessary to use the results of this chapter in our scenarios. This results may be useful for the municipality and for other future development plans.</a:t>
            </a:r>
          </a:p>
          <a:p>
            <a:pPr marL="0" indent="0" algn="l" rtl="0">
              <a:lnSpc>
                <a:spcPct val="150000"/>
              </a:lnSpc>
              <a:buNone/>
            </a:pPr>
            <a:endParaRPr lang="en-GB" sz="1900" b="1" dirty="0" smtClean="0">
              <a:latin typeface="Times New Roman" panose="02020603050405020304" pitchFamily="18" charset="0"/>
              <a:cs typeface="Times New Roman" panose="02020603050405020304" pitchFamily="18" charset="0"/>
            </a:endParaRPr>
          </a:p>
          <a:p>
            <a:pPr marL="0" indent="0" algn="l" rtl="0">
              <a:lnSpc>
                <a:spcPct val="150000"/>
              </a:lnSpc>
              <a:buNone/>
            </a:pPr>
            <a:endParaRPr lang="en-GB" sz="19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5744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pPr algn="ctr" rtl="0"/>
            <a:r>
              <a:rPr lang="en-GB" sz="33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PARKING</a:t>
            </a:r>
            <a:r>
              <a:rPr lang="en-GB" b="1" dirty="0"/>
              <a:t> </a:t>
            </a:r>
            <a:endParaRPr lang="en-GB" dirty="0"/>
          </a:p>
        </p:txBody>
      </p:sp>
      <p:sp>
        <p:nvSpPr>
          <p:cNvPr id="3" name="Content Placeholder 2"/>
          <p:cNvSpPr>
            <a:spLocks noGrp="1"/>
          </p:cNvSpPr>
          <p:nvPr>
            <p:ph idx="1"/>
          </p:nvPr>
        </p:nvSpPr>
        <p:spPr>
          <a:xfrm>
            <a:off x="304800" y="914400"/>
            <a:ext cx="8534400" cy="5791200"/>
          </a:xfrm>
        </p:spPr>
        <p:txBody>
          <a:bodyPr>
            <a:normAutofit fontScale="92500"/>
          </a:bodyPr>
          <a:lstStyle/>
          <a:p>
            <a:pPr algn="l" rtl="0">
              <a:lnSpc>
                <a:spcPct val="150000"/>
              </a:lnSpc>
              <a:buFont typeface="Wingdings" panose="05000000000000000000" pitchFamily="2" charset="2"/>
              <a:buChar char="Ø"/>
            </a:pPr>
            <a:r>
              <a:rPr lang="en-GB" sz="2000" b="1" dirty="0" smtClean="0">
                <a:solidFill>
                  <a:srgbClr val="FFC000"/>
                </a:solidFill>
                <a:latin typeface="Times New Roman" panose="02020603050405020304" pitchFamily="18" charset="0"/>
                <a:cs typeface="Times New Roman" panose="02020603050405020304" pitchFamily="18" charset="0"/>
              </a:rPr>
              <a:t>Inventory </a:t>
            </a:r>
            <a:r>
              <a:rPr lang="en-GB" sz="2000" b="1" dirty="0">
                <a:solidFill>
                  <a:srgbClr val="FFC000"/>
                </a:solidFill>
                <a:latin typeface="Times New Roman" panose="02020603050405020304" pitchFamily="18" charset="0"/>
                <a:cs typeface="Times New Roman" panose="02020603050405020304" pitchFamily="18" charset="0"/>
              </a:rPr>
              <a:t>of Existing parking Facilities and Field </a:t>
            </a:r>
            <a:r>
              <a:rPr lang="en-GB" sz="2000" b="1" dirty="0" smtClean="0">
                <a:solidFill>
                  <a:srgbClr val="FFC000"/>
                </a:solidFill>
                <a:latin typeface="Times New Roman" panose="02020603050405020304" pitchFamily="18" charset="0"/>
                <a:cs typeface="Times New Roman" panose="02020603050405020304" pitchFamily="18" charset="0"/>
              </a:rPr>
              <a:t>Studies:</a:t>
            </a:r>
          </a:p>
          <a:p>
            <a:pPr marL="0" indent="0" algn="l" rtl="0">
              <a:lnSpc>
                <a:spcPct val="150000"/>
              </a:lnSpc>
              <a:buNone/>
            </a:pPr>
            <a:r>
              <a:rPr lang="en-GB" sz="1900" dirty="0" smtClean="0">
                <a:latin typeface="Times New Roman" panose="02020603050405020304" pitchFamily="18" charset="0"/>
                <a:cs typeface="Times New Roman" panose="02020603050405020304" pitchFamily="18" charset="0"/>
              </a:rPr>
              <a:t>It is </a:t>
            </a:r>
            <a:r>
              <a:rPr lang="en-GB" sz="1900" dirty="0">
                <a:latin typeface="Times New Roman" panose="02020603050405020304" pitchFamily="18" charset="0"/>
                <a:cs typeface="Times New Roman" panose="02020603050405020304" pitchFamily="18" charset="0"/>
              </a:rPr>
              <a:t>a detailed listing of the location and all other relevant characteristics of each legal and illegal parking facility, private and public, in the study area. </a:t>
            </a:r>
            <a:r>
              <a:rPr lang="en-GB" sz="1900" dirty="0" smtClean="0">
                <a:latin typeface="Times New Roman" panose="02020603050405020304" pitchFamily="18" charset="0"/>
                <a:cs typeface="Times New Roman" panose="02020603050405020304" pitchFamily="18" charset="0"/>
              </a:rPr>
              <a:t>It includes </a:t>
            </a:r>
            <a:r>
              <a:rPr lang="en-GB" sz="1900" dirty="0">
                <a:latin typeface="Times New Roman" panose="02020603050405020304" pitchFamily="18" charset="0"/>
                <a:cs typeface="Times New Roman" panose="02020603050405020304" pitchFamily="18" charset="0"/>
              </a:rPr>
              <a:t>both on- and off-street facilities. </a:t>
            </a:r>
            <a:r>
              <a:rPr lang="en-GB" sz="1900" dirty="0" smtClean="0">
                <a:latin typeface="Times New Roman" panose="02020603050405020304" pitchFamily="18" charset="0"/>
                <a:cs typeface="Times New Roman" panose="02020603050405020304" pitchFamily="18" charset="0"/>
              </a:rPr>
              <a:t> </a:t>
            </a:r>
          </a:p>
          <a:p>
            <a:pPr marL="342900" indent="-342900" algn="l" rtl="0">
              <a:lnSpc>
                <a:spcPct val="150000"/>
              </a:lnSpc>
              <a:buFont typeface="Wingdings" panose="05000000000000000000" pitchFamily="2" charset="2"/>
              <a:buChar char="v"/>
            </a:pPr>
            <a:r>
              <a:rPr lang="en-GB" sz="2000" i="1" dirty="0" smtClean="0">
                <a:solidFill>
                  <a:srgbClr val="0070C0"/>
                </a:solidFill>
              </a:rPr>
              <a:t>Field Studies: </a:t>
            </a:r>
            <a:endParaRPr lang="en-GB" sz="2000" i="1" dirty="0">
              <a:solidFill>
                <a:srgbClr val="0070C0"/>
              </a:solidFill>
            </a:endParaRPr>
          </a:p>
          <a:p>
            <a:pPr marL="0" indent="0" algn="l" rtl="0">
              <a:lnSpc>
                <a:spcPct val="150000"/>
              </a:lnSpc>
              <a:buNone/>
            </a:pPr>
            <a:r>
              <a:rPr lang="en-GB" sz="1900" dirty="0">
                <a:latin typeface="Times New Roman" panose="02020603050405020304" pitchFamily="18" charset="0"/>
                <a:cs typeface="Times New Roman" panose="02020603050405020304" pitchFamily="18" charset="0"/>
              </a:rPr>
              <a:t>The following AUTOCAD figure depicts the study area and block </a:t>
            </a:r>
            <a:r>
              <a:rPr lang="en-GB" sz="1900" dirty="0" smtClean="0">
                <a:latin typeface="Times New Roman" panose="02020603050405020304" pitchFamily="18" charset="0"/>
                <a:cs typeface="Times New Roman" panose="02020603050405020304" pitchFamily="18" charset="0"/>
              </a:rPr>
              <a:t>designation.</a:t>
            </a:r>
            <a:endParaRPr lang="en-GB" sz="1900" dirty="0">
              <a:latin typeface="Times New Roman" panose="02020603050405020304" pitchFamily="18" charset="0"/>
              <a:cs typeface="Times New Roman" panose="02020603050405020304" pitchFamily="18" charset="0"/>
            </a:endParaRPr>
          </a:p>
          <a:p>
            <a:pPr marL="0" indent="0" algn="l" rtl="0">
              <a:lnSpc>
                <a:spcPct val="150000"/>
              </a:lnSpc>
              <a:buNone/>
            </a:pPr>
            <a:r>
              <a:rPr lang="en-GB" sz="1900" dirty="0" smtClean="0">
                <a:latin typeface="Times New Roman" panose="02020603050405020304" pitchFamily="18" charset="0"/>
                <a:cs typeface="Times New Roman" panose="02020603050405020304" pitchFamily="18" charset="0"/>
              </a:rPr>
              <a:t>Parked </a:t>
            </a:r>
            <a:r>
              <a:rPr lang="en-GB" sz="1900" dirty="0">
                <a:latin typeface="Times New Roman" panose="02020603050405020304" pitchFamily="18" charset="0"/>
                <a:cs typeface="Times New Roman" panose="02020603050405020304" pitchFamily="18" charset="0"/>
              </a:rPr>
              <a:t>vehicles were counted at half-hour intervals beginning at 9:00 AM and ending at 4:00 PM. </a:t>
            </a:r>
            <a:endParaRPr lang="en-GB" sz="1900" dirty="0" smtClean="0">
              <a:latin typeface="Times New Roman" panose="02020603050405020304" pitchFamily="18" charset="0"/>
              <a:cs typeface="Times New Roman" panose="02020603050405020304" pitchFamily="18" charset="0"/>
            </a:endParaRPr>
          </a:p>
          <a:p>
            <a:pPr marL="342900" indent="-342900" algn="l" rtl="0">
              <a:lnSpc>
                <a:spcPct val="160000"/>
              </a:lnSpc>
              <a:buFont typeface="Wingdings" panose="05000000000000000000" pitchFamily="2" charset="2"/>
              <a:buChar char="v"/>
            </a:pPr>
            <a:r>
              <a:rPr lang="en-GB" sz="2000" i="1" dirty="0">
                <a:solidFill>
                  <a:srgbClr val="0070C0"/>
                </a:solidFill>
              </a:rPr>
              <a:t>Parking Space Inventory </a:t>
            </a:r>
          </a:p>
          <a:p>
            <a:pPr marL="0" indent="0" algn="l" rtl="0">
              <a:lnSpc>
                <a:spcPct val="150000"/>
              </a:lnSpc>
              <a:buNone/>
            </a:pPr>
            <a:r>
              <a:rPr lang="en-GB" sz="1900" dirty="0">
                <a:latin typeface="Times New Roman" panose="02020603050405020304" pitchFamily="18" charset="0"/>
                <a:cs typeface="Times New Roman" panose="02020603050405020304" pitchFamily="18" charset="0"/>
              </a:rPr>
              <a:t>The inventory revealed a total of 1484 spaces within the study area. Of this total, 205 spaces (13.8 percent of total space) are located in off-street lots and 1279 spaces (69.2 </a:t>
            </a:r>
            <a:r>
              <a:rPr lang="en-GB" sz="1900" dirty="0" smtClean="0">
                <a:latin typeface="Times New Roman" panose="02020603050405020304" pitchFamily="18" charset="0"/>
                <a:cs typeface="Times New Roman" panose="02020603050405020304" pitchFamily="18" charset="0"/>
              </a:rPr>
              <a:t>percent </a:t>
            </a:r>
            <a:r>
              <a:rPr lang="en-GB" sz="1900" dirty="0">
                <a:latin typeface="Times New Roman" panose="02020603050405020304" pitchFamily="18" charset="0"/>
                <a:cs typeface="Times New Roman" panose="02020603050405020304" pitchFamily="18" charset="0"/>
              </a:rPr>
              <a:t>of total spaces) are available along the curb, as illustrated in the </a:t>
            </a:r>
            <a:r>
              <a:rPr lang="en-GB" sz="1900" dirty="0" smtClean="0">
                <a:latin typeface="Times New Roman" panose="02020603050405020304" pitchFamily="18" charset="0"/>
                <a:cs typeface="Times New Roman" panose="02020603050405020304" pitchFamily="18" charset="0"/>
              </a:rPr>
              <a:t>following figure:</a:t>
            </a:r>
          </a:p>
          <a:p>
            <a:pPr marL="0" indent="0" algn="l" rtl="0">
              <a:lnSpc>
                <a:spcPct val="150000"/>
              </a:lnSpc>
              <a:buNone/>
            </a:pPr>
            <a:endParaRPr lang="en-GB" sz="1900" dirty="0" smtClean="0">
              <a:latin typeface="Times New Roman" panose="02020603050405020304" pitchFamily="18" charset="0"/>
              <a:cs typeface="Times New Roman" panose="02020603050405020304" pitchFamily="18" charset="0"/>
            </a:endParaRPr>
          </a:p>
          <a:p>
            <a:pPr marL="0" indent="0" algn="l" rtl="0">
              <a:lnSpc>
                <a:spcPct val="150000"/>
              </a:lnSpc>
              <a:buNone/>
            </a:pPr>
            <a:endParaRPr lang="en-GB" sz="1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884344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762000"/>
            <a:ext cx="7620000" cy="53977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47787209"/>
      </p:ext>
    </p:extLst>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2057400"/>
          </a:xfrm>
        </p:spPr>
        <p:txBody>
          <a:bodyPr>
            <a:normAutofit/>
          </a:bodyPr>
          <a:lstStyle/>
          <a:p>
            <a:pPr algn="l" rtl="0">
              <a:lnSpc>
                <a:spcPct val="150000"/>
              </a:lnSpc>
              <a:buFont typeface="Wingdings" panose="05000000000000000000" pitchFamily="2" charset="2"/>
              <a:buChar char="Ø"/>
            </a:pPr>
            <a:r>
              <a:rPr lang="en-GB" sz="2000" b="1" dirty="0">
                <a:solidFill>
                  <a:srgbClr val="FFC000"/>
                </a:solidFill>
                <a:latin typeface="Times New Roman" panose="02020603050405020304" pitchFamily="18" charset="0"/>
                <a:cs typeface="Times New Roman" panose="02020603050405020304" pitchFamily="18" charset="0"/>
              </a:rPr>
              <a:t>Parking Characteristics-Accumulation of Parked Vehicles :</a:t>
            </a:r>
          </a:p>
          <a:p>
            <a:pPr marL="0" indent="0" algn="l" rtl="0">
              <a:lnSpc>
                <a:spcPct val="150000"/>
              </a:lnSpc>
              <a:buNone/>
            </a:pPr>
            <a:r>
              <a:rPr lang="en-GB" sz="1900" dirty="0">
                <a:latin typeface="Times New Roman" panose="02020603050405020304" pitchFamily="18" charset="0"/>
                <a:cs typeface="Times New Roman" panose="02020603050405020304" pitchFamily="18" charset="0"/>
              </a:rPr>
              <a:t>Half an hour counts were made of the number of vehicles parked a long each block face and in each off-street facility during the period from 9:00 AM to 4:00 PM on a typical day. </a:t>
            </a:r>
            <a:r>
              <a:rPr lang="en-GB" sz="1900" dirty="0" smtClean="0">
                <a:latin typeface="Times New Roman" panose="02020603050405020304" pitchFamily="18" charset="0"/>
                <a:cs typeface="Times New Roman" panose="02020603050405020304" pitchFamily="18" charset="0"/>
              </a:rPr>
              <a:t>The following figure is a graphical depiction of parking data :</a:t>
            </a:r>
          </a:p>
          <a:p>
            <a:pPr marL="0" indent="0" algn="l" rtl="0">
              <a:lnSpc>
                <a:spcPct val="150000"/>
              </a:lnSpc>
              <a:buNone/>
            </a:pPr>
            <a:endParaRPr lang="en-GB" sz="1900" dirty="0">
              <a:latin typeface="Times New Roman" panose="02020603050405020304" pitchFamily="18" charset="0"/>
              <a:cs typeface="Times New Roman" panose="02020603050405020304" pitchFamily="18" charset="0"/>
            </a:endParaRP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286000"/>
            <a:ext cx="8458199" cy="44488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501799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10600" cy="6324600"/>
          </a:xfrm>
        </p:spPr>
        <p:txBody>
          <a:bodyPr>
            <a:normAutofit/>
          </a:bodyPr>
          <a:lstStyle/>
          <a:p>
            <a:pPr algn="l" rtl="0">
              <a:lnSpc>
                <a:spcPct val="150000"/>
              </a:lnSpc>
            </a:pPr>
            <a:endParaRPr lang="en-GB" sz="1800" b="1" dirty="0" smtClean="0">
              <a:latin typeface="Times New Roman" panose="02020603050405020304" pitchFamily="18" charset="0"/>
              <a:cs typeface="Times New Roman" panose="02020603050405020304" pitchFamily="18" charset="0"/>
            </a:endParaRPr>
          </a:p>
          <a:p>
            <a:pPr algn="l" rtl="0">
              <a:lnSpc>
                <a:spcPct val="150000"/>
              </a:lnSpc>
            </a:pPr>
            <a:endParaRPr lang="en-GB" sz="1800" b="1" dirty="0">
              <a:latin typeface="Times New Roman" panose="02020603050405020304" pitchFamily="18" charset="0"/>
              <a:cs typeface="Times New Roman" panose="02020603050405020304" pitchFamily="18" charset="0"/>
            </a:endParaRPr>
          </a:p>
          <a:p>
            <a:pPr algn="l" rtl="0">
              <a:lnSpc>
                <a:spcPct val="150000"/>
              </a:lnSpc>
              <a:buFont typeface="Wingdings" panose="05000000000000000000" pitchFamily="2" charset="2"/>
              <a:buChar char="Ø"/>
            </a:pPr>
            <a:r>
              <a:rPr lang="en-GB" sz="2000" b="1" dirty="0">
                <a:solidFill>
                  <a:srgbClr val="FFC000"/>
                </a:solidFill>
                <a:latin typeface="Times New Roman" panose="02020603050405020304" pitchFamily="18" charset="0"/>
                <a:cs typeface="Times New Roman" panose="02020603050405020304" pitchFamily="18" charset="0"/>
              </a:rPr>
              <a:t>Conclusion and Recommendations :</a:t>
            </a:r>
          </a:p>
          <a:p>
            <a:pPr marL="0" indent="0" algn="l" rtl="0">
              <a:lnSpc>
                <a:spcPct val="150000"/>
              </a:lnSpc>
              <a:buNone/>
            </a:pPr>
            <a:r>
              <a:rPr lang="en-GB" sz="1800" dirty="0" smtClean="0">
                <a:latin typeface="Times New Roman" panose="02020603050405020304" pitchFamily="18" charset="0"/>
                <a:cs typeface="Times New Roman" panose="02020603050405020304" pitchFamily="18" charset="0"/>
              </a:rPr>
              <a:t>It was noticed </a:t>
            </a:r>
            <a:r>
              <a:rPr lang="en-GB" sz="1800" dirty="0">
                <a:latin typeface="Times New Roman" panose="02020603050405020304" pitchFamily="18" charset="0"/>
                <a:cs typeface="Times New Roman" panose="02020603050405020304" pitchFamily="18" charset="0"/>
              </a:rPr>
              <a:t>that </a:t>
            </a:r>
            <a:r>
              <a:rPr lang="en-GB" sz="1800" dirty="0" smtClean="0">
                <a:latin typeface="Times New Roman" panose="02020603050405020304" pitchFamily="18" charset="0"/>
                <a:cs typeface="Times New Roman" panose="02020603050405020304" pitchFamily="18" charset="0"/>
              </a:rPr>
              <a:t> the </a:t>
            </a:r>
            <a:r>
              <a:rPr lang="en-GB" sz="1800" dirty="0">
                <a:latin typeface="Times New Roman" panose="02020603050405020304" pitchFamily="18" charset="0"/>
                <a:cs typeface="Times New Roman" panose="02020603050405020304" pitchFamily="18" charset="0"/>
              </a:rPr>
              <a:t>parked vehicles accumulate around Aziz </a:t>
            </a:r>
            <a:r>
              <a:rPr lang="en-GB" sz="1800" dirty="0" err="1">
                <a:latin typeface="Times New Roman" panose="02020603050405020304" pitchFamily="18" charset="0"/>
                <a:cs typeface="Times New Roman" panose="02020603050405020304" pitchFamily="18" charset="0"/>
              </a:rPr>
              <a:t>Shaheen</a:t>
            </a:r>
            <a:r>
              <a:rPr lang="en-GB" sz="1800" dirty="0">
                <a:latin typeface="Times New Roman" panose="02020603050405020304" pitchFamily="18" charset="0"/>
                <a:cs typeface="Times New Roman" panose="02020603050405020304" pitchFamily="18" charset="0"/>
              </a:rPr>
              <a:t> Intersection, Mahmoud </a:t>
            </a:r>
            <a:r>
              <a:rPr lang="en-GB" sz="1800" dirty="0" err="1">
                <a:latin typeface="Times New Roman" panose="02020603050405020304" pitchFamily="18" charset="0"/>
                <a:cs typeface="Times New Roman" panose="02020603050405020304" pitchFamily="18" charset="0"/>
              </a:rPr>
              <a:t>Darwish</a:t>
            </a:r>
            <a:r>
              <a:rPr lang="en-GB" sz="1800" dirty="0">
                <a:latin typeface="Times New Roman" panose="02020603050405020304" pitchFamily="18" charset="0"/>
                <a:cs typeface="Times New Roman" panose="02020603050405020304" pitchFamily="18" charset="0"/>
              </a:rPr>
              <a:t> Roundabout and </a:t>
            </a:r>
            <a:r>
              <a:rPr lang="en-GB" sz="1800" dirty="0" err="1">
                <a:latin typeface="Times New Roman" panose="02020603050405020304" pitchFamily="18" charset="0"/>
                <a:cs typeface="Times New Roman" panose="02020603050405020304" pitchFamily="18" charset="0"/>
              </a:rPr>
              <a:t>Mövenpick</a:t>
            </a:r>
            <a:r>
              <a:rPr lang="en-GB" sz="1800" dirty="0">
                <a:latin typeface="Times New Roman" panose="02020603050405020304" pitchFamily="18" charset="0"/>
                <a:cs typeface="Times New Roman" panose="02020603050405020304" pitchFamily="18" charset="0"/>
              </a:rPr>
              <a:t> Intersection. </a:t>
            </a:r>
          </a:p>
          <a:p>
            <a:pPr marL="0" indent="0" algn="l" rtl="0">
              <a:lnSpc>
                <a:spcPct val="150000"/>
              </a:lnSpc>
              <a:buNone/>
            </a:pPr>
            <a:r>
              <a:rPr lang="en-GB" sz="1800" dirty="0">
                <a:latin typeface="Times New Roman" panose="02020603050405020304" pitchFamily="18" charset="0"/>
                <a:cs typeface="Times New Roman" panose="02020603050405020304" pitchFamily="18" charset="0"/>
              </a:rPr>
              <a:t>The curb parking along streets that connect the main intersections of study region indeed doesn’t make a progressive problem to the traffic movement. </a:t>
            </a:r>
          </a:p>
          <a:p>
            <a:pPr marL="0" indent="0" algn="l" rtl="0">
              <a:lnSpc>
                <a:spcPct val="150000"/>
              </a:lnSpc>
              <a:buNone/>
            </a:pPr>
            <a:r>
              <a:rPr lang="en-GB" sz="1800" dirty="0">
                <a:latin typeface="Times New Roman" panose="02020603050405020304" pitchFamily="18" charset="0"/>
                <a:cs typeface="Times New Roman" panose="02020603050405020304" pitchFamily="18" charset="0"/>
              </a:rPr>
              <a:t>The peak accumulation of parking for whole region was at 12:30 PM with more than 300 parked vehicles. </a:t>
            </a:r>
          </a:p>
          <a:p>
            <a:pPr marL="0" indent="0" algn="l" rtl="0">
              <a:lnSpc>
                <a:spcPct val="150000"/>
              </a:lnSpc>
              <a:buNone/>
            </a:pPr>
            <a:r>
              <a:rPr lang="en-GB" sz="1800" dirty="0" smtClean="0">
                <a:latin typeface="Times New Roman" panose="02020603050405020304" pitchFamily="18" charset="0"/>
                <a:cs typeface="Times New Roman" panose="02020603050405020304" pitchFamily="18" charset="0"/>
              </a:rPr>
              <a:t>Based </a:t>
            </a:r>
            <a:r>
              <a:rPr lang="en-GB" sz="1800" dirty="0">
                <a:latin typeface="Times New Roman" panose="02020603050405020304" pitchFamily="18" charset="0"/>
                <a:cs typeface="Times New Roman" panose="02020603050405020304" pitchFamily="18" charset="0"/>
              </a:rPr>
              <a:t>on field studies, two off-street parking locations are suggested to reduce the parking problem at the region of study as illustrated in </a:t>
            </a:r>
            <a:r>
              <a:rPr lang="en-GB" sz="1800" dirty="0" smtClean="0">
                <a:latin typeface="Times New Roman" panose="02020603050405020304" pitchFamily="18" charset="0"/>
                <a:cs typeface="Times New Roman" panose="02020603050405020304" pitchFamily="18" charset="0"/>
              </a:rPr>
              <a:t>the following Figure</a:t>
            </a:r>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9020299"/>
      </p:ext>
    </p:extLst>
  </p:cSld>
  <p:clrMapOvr>
    <a:masterClrMapping/>
  </p:clrMapOvr>
  <mc:AlternateContent xmlns:mc="http://schemas.openxmlformats.org/markup-compatibility/2006" xmlns:p14="http://schemas.microsoft.com/office/powerpoint/2010/main">
    <mc:Choice Requires="p14">
      <p:transition spd="slow" p14:dur="1250">
        <p:checker/>
      </p:transition>
    </mc:Choice>
    <mc:Fallback xmlns="">
      <p:transition spd="slow">
        <p:checke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 y="152400"/>
            <a:ext cx="8686800" cy="601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838200" y="6172200"/>
            <a:ext cx="8001000" cy="400110"/>
          </a:xfrm>
          <a:prstGeom prst="rect">
            <a:avLst/>
          </a:prstGeom>
        </p:spPr>
        <p:txBody>
          <a:bodyPr wrap="square">
            <a:spAutoFit/>
          </a:bodyPr>
          <a:lstStyle/>
          <a:p>
            <a:r>
              <a:rPr lang="en-GB" sz="2000" b="1" dirty="0">
                <a:solidFill>
                  <a:schemeClr val="bg1"/>
                </a:solidFill>
                <a:latin typeface="Times New Roman" panose="02020603050405020304" pitchFamily="18" charset="0"/>
                <a:cs typeface="Times New Roman" panose="02020603050405020304" pitchFamily="18" charset="0"/>
              </a:rPr>
              <a:t>Bothe of them will introduce a capacity of 500 parking at a minimum. </a:t>
            </a:r>
          </a:p>
        </p:txBody>
      </p:sp>
    </p:spTree>
    <p:extLst>
      <p:ext uri="{BB962C8B-B14F-4D97-AF65-F5344CB8AC3E}">
        <p14:creationId xmlns:p14="http://schemas.microsoft.com/office/powerpoint/2010/main" val="154409574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815" y="228600"/>
            <a:ext cx="8686800" cy="990600"/>
          </a:xfrm>
        </p:spPr>
        <p:txBody>
          <a:bodyPr>
            <a:normAutofit fontScale="90000"/>
          </a:bodyPr>
          <a:lstStyle/>
          <a:p>
            <a:pPr algn="ctr" rtl="0"/>
            <a:r>
              <a:rPr lang="en-GB" sz="33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TRAFFIC MODELING and </a:t>
            </a:r>
            <a:r>
              <a:rPr lang="en-GB" sz="33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PROPOSED SOLUTION </a:t>
            </a:r>
            <a:r>
              <a:rPr lang="en-GB" sz="33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SCENARIOS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95400"/>
            <a:ext cx="8610600" cy="53409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320403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28600" y="1524000"/>
            <a:ext cx="8686800" cy="50007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9" name="Content Placeholder 2"/>
          <p:cNvSpPr txBox="1">
            <a:spLocks/>
          </p:cNvSpPr>
          <p:nvPr/>
        </p:nvSpPr>
        <p:spPr>
          <a:xfrm>
            <a:off x="486229" y="381000"/>
            <a:ext cx="8229600" cy="986971"/>
          </a:xfrm>
          <a:prstGeom prst="rect">
            <a:avLst/>
          </a:prstGeom>
        </p:spPr>
        <p:txBody>
          <a:bodyPr vert="horz" anchor="t">
            <a:normAutofit/>
          </a:bodyPr>
          <a:lst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algn="l" rtl="0"/>
            <a:r>
              <a:rPr lang="en-GB" sz="1800" dirty="0" smtClean="0">
                <a:latin typeface="Times New Roman" panose="02020603050405020304" pitchFamily="18" charset="0"/>
                <a:cs typeface="Times New Roman" panose="02020603050405020304" pitchFamily="18" charset="0"/>
              </a:rPr>
              <a:t>The system proposed is a One-Way circular system beginning counter clockwise from Intersection of Al-Sahel Street with Jaffa Street and ending with Intersection of Jaffa Street with Khalil Al-</a:t>
            </a:r>
            <a:r>
              <a:rPr lang="en-GB" sz="1800" dirty="0" err="1" smtClean="0">
                <a:latin typeface="Times New Roman" panose="02020603050405020304" pitchFamily="18" charset="0"/>
                <a:cs typeface="Times New Roman" panose="02020603050405020304" pitchFamily="18" charset="0"/>
              </a:rPr>
              <a:t>Sakakini</a:t>
            </a:r>
            <a:r>
              <a:rPr lang="en-GB" sz="1800" dirty="0" smtClean="0">
                <a:latin typeface="Times New Roman" panose="02020603050405020304" pitchFamily="18" charset="0"/>
                <a:cs typeface="Times New Roman" panose="02020603050405020304" pitchFamily="18" charset="0"/>
              </a:rPr>
              <a:t> Street.  </a:t>
            </a:r>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3490658"/>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10600" cy="6477000"/>
          </a:xfrm>
        </p:spPr>
        <p:txBody>
          <a:bodyPr>
            <a:normAutofit/>
          </a:bodyPr>
          <a:lstStyle/>
          <a:p>
            <a:pPr marL="64008" indent="0" algn="l" rtl="0">
              <a:buNone/>
            </a:pPr>
            <a:r>
              <a:rPr lang="en-GB" sz="1900" b="1" u="sng" dirty="0">
                <a:solidFill>
                  <a:srgbClr val="FF0000"/>
                </a:solidFill>
                <a:latin typeface="Times New Roman" panose="02020603050405020304" pitchFamily="18" charset="0"/>
                <a:cs typeface="Times New Roman" panose="02020603050405020304" pitchFamily="18" charset="0"/>
              </a:rPr>
              <a:t>In the following we will light some prime changes </a:t>
            </a:r>
            <a:r>
              <a:rPr lang="en-GB" sz="1900" b="1" u="sng" dirty="0" smtClean="0">
                <a:solidFill>
                  <a:srgbClr val="FF0000"/>
                </a:solidFill>
                <a:latin typeface="Times New Roman" panose="02020603050405020304" pitchFamily="18" charset="0"/>
                <a:cs typeface="Times New Roman" panose="02020603050405020304" pitchFamily="18" charset="0"/>
              </a:rPr>
              <a:t>made </a:t>
            </a:r>
            <a:r>
              <a:rPr lang="en-GB" sz="1900" b="1" u="sng" dirty="0">
                <a:solidFill>
                  <a:srgbClr val="FF0000"/>
                </a:solidFill>
                <a:latin typeface="Times New Roman" panose="02020603050405020304" pitchFamily="18" charset="0"/>
                <a:cs typeface="Times New Roman" panose="02020603050405020304" pitchFamily="18" charset="0"/>
              </a:rPr>
              <a:t>in the proposed scenario</a:t>
            </a:r>
            <a:r>
              <a:rPr lang="en-GB" sz="1900" b="1" u="sng" dirty="0" smtClean="0">
                <a:solidFill>
                  <a:srgbClr val="FF0000"/>
                </a:solidFill>
                <a:latin typeface="Times New Roman" panose="02020603050405020304" pitchFamily="18" charset="0"/>
                <a:cs typeface="Times New Roman" panose="02020603050405020304" pitchFamily="18" charset="0"/>
              </a:rPr>
              <a:t>:</a:t>
            </a:r>
          </a:p>
          <a:p>
            <a:pPr algn="l" rtl="0">
              <a:buFont typeface="Wingdings" panose="05000000000000000000" pitchFamily="2" charset="2"/>
              <a:buChar char="ü"/>
            </a:pPr>
            <a:r>
              <a:rPr lang="en-GB" sz="1900" dirty="0" smtClean="0">
                <a:solidFill>
                  <a:srgbClr val="FFC000"/>
                </a:solidFill>
                <a:latin typeface="Times New Roman" panose="02020603050405020304" pitchFamily="18" charset="0"/>
                <a:cs typeface="Times New Roman" panose="02020603050405020304" pitchFamily="18" charset="0"/>
              </a:rPr>
              <a:t>Regarding two Signalized Intersections : </a:t>
            </a:r>
            <a:r>
              <a:rPr lang="en-GB" sz="1900" dirty="0" smtClean="0">
                <a:latin typeface="Times New Roman" panose="02020603050405020304" pitchFamily="18" charset="0"/>
                <a:cs typeface="Times New Roman" panose="02020603050405020304" pitchFamily="18" charset="0"/>
              </a:rPr>
              <a:t>Traffic movements and phasing design were altered.</a:t>
            </a:r>
          </a:p>
          <a:p>
            <a:pPr marL="0" indent="0" algn="l" rtl="0">
              <a:buNone/>
            </a:pPr>
            <a:r>
              <a:rPr lang="en-GB" sz="1900" dirty="0">
                <a:latin typeface="Times New Roman" panose="02020603050405020304" pitchFamily="18" charset="0"/>
                <a:cs typeface="Times New Roman" panose="02020603050405020304" pitchFamily="18" charset="0"/>
              </a:rPr>
              <a:t>The traffic movement coming from Khalil Al-</a:t>
            </a:r>
            <a:r>
              <a:rPr lang="en-GB" sz="1900" dirty="0" err="1">
                <a:latin typeface="Times New Roman" panose="02020603050405020304" pitchFamily="18" charset="0"/>
                <a:cs typeface="Times New Roman" panose="02020603050405020304" pitchFamily="18" charset="0"/>
              </a:rPr>
              <a:t>Sakakini</a:t>
            </a:r>
            <a:r>
              <a:rPr lang="en-GB" sz="1900" dirty="0">
                <a:latin typeface="Times New Roman" panose="02020603050405020304" pitchFamily="18" charset="0"/>
                <a:cs typeface="Times New Roman" panose="02020603050405020304" pitchFamily="18" charset="0"/>
              </a:rPr>
              <a:t> Street toward Municipality Street heading toward Ramallah Municipality was forced to follow the following path as shown in the </a:t>
            </a:r>
            <a:r>
              <a:rPr lang="en-GB" sz="1900" dirty="0" smtClean="0">
                <a:latin typeface="Times New Roman" panose="02020603050405020304" pitchFamily="18" charset="0"/>
                <a:cs typeface="Times New Roman" panose="02020603050405020304" pitchFamily="18" charset="0"/>
              </a:rPr>
              <a:t>lower </a:t>
            </a:r>
            <a:r>
              <a:rPr lang="en-GB" sz="1900" dirty="0">
                <a:latin typeface="Times New Roman" panose="02020603050405020304" pitchFamily="18" charset="0"/>
                <a:cs typeface="Times New Roman" panose="02020603050405020304" pitchFamily="18" charset="0"/>
              </a:rPr>
              <a:t>figure : </a:t>
            </a:r>
          </a:p>
          <a:p>
            <a:pPr marL="0" indent="0" algn="l" rtl="0">
              <a:buNone/>
            </a:pPr>
            <a:r>
              <a:rPr lang="en-GB" sz="1800" dirty="0" smtClean="0">
                <a:latin typeface="Times New Roman" panose="02020603050405020304" pitchFamily="18" charset="0"/>
                <a:cs typeface="Times New Roman" panose="02020603050405020304" pitchFamily="18" charset="0"/>
              </a:rPr>
              <a:t> </a:t>
            </a:r>
            <a:endParaRPr lang="en-GB" sz="1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2133600"/>
            <a:ext cx="8915400" cy="464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82941566"/>
      </p:ext>
    </p:extLst>
  </p:cSld>
  <p:clrMapOvr>
    <a:masterClrMapping/>
  </p:clrMapOvr>
  <mc:AlternateContent xmlns:mc="http://schemas.openxmlformats.org/markup-compatibility/2006" xmlns:p14="http://schemas.microsoft.com/office/powerpoint/2010/main">
    <mc:Choice Requires="p14">
      <p:transition spd="slow" p14:dur="1750">
        <p:cover/>
      </p:transition>
    </mc:Choice>
    <mc:Fallback xmlns="">
      <p:transition spd="slow">
        <p:cov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10600" cy="6073808"/>
          </a:xfrm>
        </p:spPr>
        <p:txBody>
          <a:bodyPr/>
          <a:lstStyle/>
          <a:p>
            <a:pPr marL="64008" indent="0" algn="l">
              <a:buNone/>
            </a:pPr>
            <a:r>
              <a:rPr lang="en-GB" dirty="0" smtClean="0">
                <a:latin typeface="Times New Roman" panose="02020603050405020304" pitchFamily="18" charset="0"/>
                <a:cs typeface="Times New Roman" panose="02020603050405020304" pitchFamily="18" charset="0"/>
              </a:rPr>
              <a:t>In it’s simple meaning TSM is a process , which involves both planning and operations of a unified urban transportation system.</a:t>
            </a:r>
          </a:p>
          <a:p>
            <a:pPr marL="64008" indent="0" algn="l">
              <a:buNone/>
            </a:pPr>
            <a:endParaRPr lang="en-GB" dirty="0" smtClean="0">
              <a:latin typeface="Times New Roman" panose="02020603050405020304" pitchFamily="18" charset="0"/>
              <a:cs typeface="Times New Roman" panose="02020603050405020304" pitchFamily="18" charset="0"/>
            </a:endParaRPr>
          </a:p>
          <a:p>
            <a:pPr marL="64008" indent="0" algn="l">
              <a:buNone/>
            </a:pPr>
            <a:endParaRPr lang="en-GB" dirty="0"/>
          </a:p>
          <a:p>
            <a:pPr marL="64008" indent="0" algn="l">
              <a:buNone/>
            </a:pPr>
            <a:r>
              <a:rPr lang="en-GB" dirty="0" smtClean="0">
                <a:latin typeface="Times New Roman" panose="02020603050405020304" pitchFamily="18" charset="0"/>
                <a:cs typeface="Times New Roman" panose="02020603050405020304" pitchFamily="18" charset="0"/>
              </a:rPr>
              <a:t>TSM focusing on </a:t>
            </a:r>
            <a:r>
              <a:rPr lang="en-GB" b="1" dirty="0" smtClean="0">
                <a:solidFill>
                  <a:schemeClr val="accent2">
                    <a:lumMod val="60000"/>
                    <a:lumOff val="40000"/>
                  </a:schemeClr>
                </a:solidFill>
                <a:latin typeface="Times New Roman" panose="02020603050405020304" pitchFamily="18" charset="0"/>
                <a:cs typeface="Times New Roman" panose="02020603050405020304" pitchFamily="18" charset="0"/>
              </a:rPr>
              <a:t>Low-Cost</a:t>
            </a:r>
            <a:r>
              <a:rPr lang="en-GB" dirty="0" smtClean="0">
                <a:latin typeface="Times New Roman" panose="02020603050405020304" pitchFamily="18" charset="0"/>
                <a:cs typeface="Times New Roman" panose="02020603050405020304" pitchFamily="18" charset="0"/>
              </a:rPr>
              <a:t> and </a:t>
            </a:r>
            <a:r>
              <a:rPr lang="en-GB" b="1" dirty="0" smtClean="0">
                <a:solidFill>
                  <a:schemeClr val="accent2">
                    <a:lumMod val="60000"/>
                    <a:lumOff val="40000"/>
                  </a:schemeClr>
                </a:solidFill>
                <a:latin typeface="Times New Roman" panose="02020603050405020304" pitchFamily="18" charset="0"/>
                <a:cs typeface="Times New Roman" panose="02020603050405020304" pitchFamily="18" charset="0"/>
              </a:rPr>
              <a:t>Quick to Implement </a:t>
            </a:r>
            <a:r>
              <a:rPr lang="en-GB" dirty="0" smtClean="0">
                <a:latin typeface="Times New Roman" panose="02020603050405020304" pitchFamily="18" charset="0"/>
                <a:cs typeface="Times New Roman" panose="02020603050405020304" pitchFamily="18" charset="0"/>
              </a:rPr>
              <a:t>operations.</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292994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6072" y="228600"/>
            <a:ext cx="8520728" cy="1295400"/>
          </a:xfrm>
        </p:spPr>
        <p:txBody>
          <a:bodyPr>
            <a:noAutofit/>
          </a:bodyPr>
          <a:lstStyle/>
          <a:p>
            <a:pPr algn="l" rtl="0"/>
            <a:r>
              <a:rPr lang="en-GB" sz="1900" dirty="0">
                <a:latin typeface="Times New Roman" panose="02020603050405020304" pitchFamily="18" charset="0"/>
                <a:cs typeface="Times New Roman" panose="02020603050405020304" pitchFamily="18" charset="0"/>
              </a:rPr>
              <a:t>Al-Sahel Street has been changed to One-Way Street entering the intersection.</a:t>
            </a:r>
          </a:p>
          <a:p>
            <a:pPr algn="l" rtl="0"/>
            <a:r>
              <a:rPr lang="en-GB" sz="1900" dirty="0">
                <a:latin typeface="Times New Roman" panose="02020603050405020304" pitchFamily="18" charset="0"/>
                <a:cs typeface="Times New Roman" panose="02020603050405020304" pitchFamily="18" charset="0"/>
              </a:rPr>
              <a:t>Traffic movement that take left turning from Jaffa Street toward Al-Sahel Street can make that </a:t>
            </a:r>
            <a:r>
              <a:rPr lang="en-GB" sz="1900" dirty="0" err="1" smtClean="0">
                <a:latin typeface="Times New Roman" panose="02020603050405020304" pitchFamily="18" charset="0"/>
                <a:cs typeface="Times New Roman" panose="02020603050405020304" pitchFamily="18" charset="0"/>
              </a:rPr>
              <a:t>maneuver</a:t>
            </a:r>
            <a:r>
              <a:rPr lang="en-GB" sz="1900" dirty="0" smtClean="0">
                <a:latin typeface="Times New Roman" panose="02020603050405020304" pitchFamily="18" charset="0"/>
                <a:cs typeface="Times New Roman" panose="02020603050405020304" pitchFamily="18" charset="0"/>
              </a:rPr>
              <a:t> at </a:t>
            </a:r>
            <a:r>
              <a:rPr lang="en-GB" sz="1900" dirty="0">
                <a:latin typeface="Times New Roman" panose="02020603050405020304" pitchFamily="18" charset="0"/>
                <a:cs typeface="Times New Roman" panose="02020603050405020304" pitchFamily="18" charset="0"/>
              </a:rPr>
              <a:t>the intersection that proceed as illustrated in the following figure</a:t>
            </a:r>
            <a:r>
              <a:rPr lang="en-GB" sz="1900" dirty="0" smtClean="0">
                <a:latin typeface="Times New Roman" panose="02020603050405020304" pitchFamily="18" charset="0"/>
                <a:cs typeface="Times New Roman" panose="02020603050405020304" pitchFamily="18" charset="0"/>
              </a:rPr>
              <a:t>:</a:t>
            </a:r>
          </a:p>
          <a:p>
            <a:pPr marL="0" indent="0" algn="l" rtl="0">
              <a:buNone/>
            </a:pPr>
            <a:endParaRPr lang="en-GB" sz="1900" dirty="0">
              <a:latin typeface="Times New Roman" panose="02020603050405020304" pitchFamily="18" charset="0"/>
              <a:cs typeface="Times New Roman" panose="02020603050405020304" pitchFamily="18" charset="0"/>
            </a:endParaRPr>
          </a:p>
          <a:p>
            <a:pPr algn="l" rtl="0"/>
            <a:endParaRPr lang="en-GB" sz="19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072" y="1524000"/>
            <a:ext cx="8811855" cy="518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5094194"/>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333829" y="304800"/>
            <a:ext cx="8520728" cy="1295400"/>
          </a:xfrm>
          <a:prstGeom prst="rect">
            <a:avLst/>
          </a:prstGeom>
        </p:spPr>
        <p:txBody>
          <a:bodyPr vert="horz" anchor="t">
            <a:normAutofit/>
          </a:bodyPr>
          <a:lst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algn="l" rtl="0">
              <a:buFont typeface="Wingdings" panose="05000000000000000000" pitchFamily="2" charset="2"/>
              <a:buChar char="ü"/>
            </a:pPr>
            <a:r>
              <a:rPr lang="en-GB" sz="2000" dirty="0" smtClean="0">
                <a:solidFill>
                  <a:srgbClr val="FFC000"/>
                </a:solidFill>
                <a:latin typeface="Times New Roman" panose="02020603050405020304" pitchFamily="18" charset="0"/>
                <a:cs typeface="Times New Roman" panose="02020603050405020304" pitchFamily="18" charset="0"/>
              </a:rPr>
              <a:t>Intersection </a:t>
            </a:r>
            <a:r>
              <a:rPr lang="en-GB" sz="2000" dirty="0">
                <a:solidFill>
                  <a:srgbClr val="FFC000"/>
                </a:solidFill>
                <a:latin typeface="Times New Roman" panose="02020603050405020304" pitchFamily="18" charset="0"/>
                <a:cs typeface="Times New Roman" panose="02020603050405020304" pitchFamily="18" charset="0"/>
              </a:rPr>
              <a:t>of Khalil Abu </a:t>
            </a:r>
            <a:r>
              <a:rPr lang="en-GB" sz="2000" dirty="0" err="1">
                <a:solidFill>
                  <a:srgbClr val="FFC000"/>
                </a:solidFill>
                <a:latin typeface="Times New Roman" panose="02020603050405020304" pitchFamily="18" charset="0"/>
                <a:cs typeface="Times New Roman" panose="02020603050405020304" pitchFamily="18" charset="0"/>
              </a:rPr>
              <a:t>Rayya</a:t>
            </a:r>
            <a:r>
              <a:rPr lang="en-GB" sz="2000" dirty="0">
                <a:solidFill>
                  <a:srgbClr val="FFC000"/>
                </a:solidFill>
                <a:latin typeface="Times New Roman" panose="02020603050405020304" pitchFamily="18" charset="0"/>
                <a:cs typeface="Times New Roman" panose="02020603050405020304" pitchFamily="18" charset="0"/>
              </a:rPr>
              <a:t> Street with Al-Raja Street </a:t>
            </a:r>
            <a:r>
              <a:rPr lang="en-GB" sz="2000" dirty="0" smtClean="0">
                <a:solidFill>
                  <a:srgbClr val="FFC000"/>
                </a:solidFill>
                <a:latin typeface="Times New Roman" panose="02020603050405020304" pitchFamily="18" charset="0"/>
                <a:cs typeface="Times New Roman" panose="02020603050405020304" pitchFamily="18" charset="0"/>
              </a:rPr>
              <a:t>and</a:t>
            </a:r>
          </a:p>
          <a:p>
            <a:pPr marL="64008" indent="0" algn="l" rtl="0">
              <a:buNone/>
            </a:pPr>
            <a:r>
              <a:rPr lang="en-GB" sz="2000" dirty="0" smtClean="0">
                <a:solidFill>
                  <a:srgbClr val="FFC000"/>
                </a:solidFill>
                <a:latin typeface="Times New Roman" panose="02020603050405020304" pitchFamily="18" charset="0"/>
                <a:cs typeface="Times New Roman" panose="02020603050405020304" pitchFamily="18" charset="0"/>
              </a:rPr>
              <a:t> </a:t>
            </a:r>
            <a:r>
              <a:rPr lang="en-GB" sz="2000" dirty="0" err="1">
                <a:solidFill>
                  <a:srgbClr val="FFC000"/>
                </a:solidFill>
                <a:latin typeface="Times New Roman" panose="02020603050405020304" pitchFamily="18" charset="0"/>
                <a:cs typeface="Times New Roman" panose="02020603050405020304" pitchFamily="18" charset="0"/>
              </a:rPr>
              <a:t>Edel</a:t>
            </a:r>
            <a:r>
              <a:rPr lang="en-GB" sz="2000" dirty="0">
                <a:solidFill>
                  <a:srgbClr val="FFC000"/>
                </a:solidFill>
                <a:latin typeface="Times New Roman" panose="02020603050405020304" pitchFamily="18" charset="0"/>
                <a:cs typeface="Times New Roman" panose="02020603050405020304" pitchFamily="18" charset="0"/>
              </a:rPr>
              <a:t> </a:t>
            </a:r>
            <a:r>
              <a:rPr lang="en-GB" sz="2000" dirty="0" err="1">
                <a:solidFill>
                  <a:srgbClr val="FFC000"/>
                </a:solidFill>
                <a:latin typeface="Times New Roman" panose="02020603050405020304" pitchFamily="18" charset="0"/>
                <a:cs typeface="Times New Roman" panose="02020603050405020304" pitchFamily="18" charset="0"/>
              </a:rPr>
              <a:t>Azer</a:t>
            </a:r>
            <a:r>
              <a:rPr lang="en-GB" sz="2000" dirty="0">
                <a:solidFill>
                  <a:srgbClr val="FFC000"/>
                </a:solidFill>
                <a:latin typeface="Times New Roman" panose="02020603050405020304" pitchFamily="18" charset="0"/>
                <a:cs typeface="Times New Roman" panose="02020603050405020304" pitchFamily="18" charset="0"/>
              </a:rPr>
              <a:t> Street: </a:t>
            </a:r>
            <a:r>
              <a:rPr lang="en-GB" sz="2000" dirty="0" smtClean="0">
                <a:latin typeface="Times New Roman" panose="02020603050405020304" pitchFamily="18" charset="0"/>
                <a:cs typeface="Times New Roman" panose="02020603050405020304" pitchFamily="18" charset="0"/>
              </a:rPr>
              <a:t>Closing </a:t>
            </a:r>
            <a:r>
              <a:rPr lang="en-GB" sz="2000" dirty="0" err="1">
                <a:latin typeface="Times New Roman" panose="02020603050405020304" pitchFamily="18" charset="0"/>
                <a:cs typeface="Times New Roman" panose="02020603050405020304" pitchFamily="18" charset="0"/>
              </a:rPr>
              <a:t>Edel</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Azer</a:t>
            </a:r>
            <a:r>
              <a:rPr lang="en-GB" sz="2000" dirty="0">
                <a:latin typeface="Times New Roman" panose="02020603050405020304" pitchFamily="18" charset="0"/>
                <a:cs typeface="Times New Roman" panose="02020603050405020304" pitchFamily="18" charset="0"/>
              </a:rPr>
              <a:t> Street</a:t>
            </a:r>
            <a:endParaRPr lang="en-GB" sz="2000" dirty="0" smtClean="0">
              <a:latin typeface="Times New Roman" panose="02020603050405020304" pitchFamily="18" charset="0"/>
              <a:cs typeface="Times New Roman" panose="02020603050405020304" pitchFamily="18" charset="0"/>
            </a:endParaRPr>
          </a:p>
          <a:p>
            <a:pPr marL="0" indent="0" algn="l" rtl="0">
              <a:buFont typeface="Wingdings 2"/>
              <a:buNone/>
            </a:pPr>
            <a:endParaRPr lang="en-GB" sz="2000" dirty="0" smtClean="0">
              <a:latin typeface="Times New Roman" panose="02020603050405020304" pitchFamily="18" charset="0"/>
              <a:cs typeface="Times New Roman" panose="02020603050405020304" pitchFamily="18" charset="0"/>
            </a:endParaRPr>
          </a:p>
          <a:p>
            <a:pPr algn="l" rtl="0"/>
            <a:endParaRPr lang="en-GB" sz="2000" dirty="0">
              <a:latin typeface="Times New Roman" panose="02020603050405020304" pitchFamily="18" charset="0"/>
              <a:cs typeface="Times New Roman" panose="02020603050405020304" pitchFamily="18" charset="0"/>
            </a:endParaRPr>
          </a:p>
        </p:txBody>
      </p:sp>
      <p:pic>
        <p:nvPicPr>
          <p:cNvPr id="1026" name="Picture 2" descr="F:\ede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71600"/>
            <a:ext cx="8839200" cy="518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9" name="Multiply 8"/>
          <p:cNvSpPr/>
          <p:nvPr/>
        </p:nvSpPr>
        <p:spPr>
          <a:xfrm>
            <a:off x="3507270" y="3224645"/>
            <a:ext cx="990600" cy="11430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Tree>
    <p:extLst>
      <p:ext uri="{BB962C8B-B14F-4D97-AF65-F5344CB8AC3E}">
        <p14:creationId xmlns:p14="http://schemas.microsoft.com/office/powerpoint/2010/main" val="272588022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152400" y="228600"/>
            <a:ext cx="8749329" cy="1371600"/>
          </a:xfrm>
          <a:prstGeom prst="rect">
            <a:avLst/>
          </a:prstGeom>
        </p:spPr>
        <p:txBody>
          <a:bodyPr vert="horz" anchor="t">
            <a:normAutofit/>
          </a:bodyPr>
          <a:lst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algn="l" rtl="0">
              <a:buFont typeface="Wingdings" panose="05000000000000000000" pitchFamily="2" charset="2"/>
              <a:buChar char="ü"/>
            </a:pPr>
            <a:r>
              <a:rPr lang="en-GB" sz="2000" dirty="0">
                <a:solidFill>
                  <a:srgbClr val="FFC000"/>
                </a:solidFill>
                <a:latin typeface="Times New Roman" panose="02020603050405020304" pitchFamily="18" charset="0"/>
                <a:cs typeface="Times New Roman" panose="02020603050405020304" pitchFamily="18" charset="0"/>
              </a:rPr>
              <a:t>Aziz </a:t>
            </a:r>
            <a:r>
              <a:rPr lang="en-GB" sz="2000" dirty="0" err="1">
                <a:solidFill>
                  <a:srgbClr val="FFC000"/>
                </a:solidFill>
                <a:latin typeface="Times New Roman" panose="02020603050405020304" pitchFamily="18" charset="0"/>
                <a:cs typeface="Times New Roman" panose="02020603050405020304" pitchFamily="18" charset="0"/>
              </a:rPr>
              <a:t>Shaheen</a:t>
            </a:r>
            <a:r>
              <a:rPr lang="en-GB" sz="2000" dirty="0">
                <a:solidFill>
                  <a:srgbClr val="FFC000"/>
                </a:solidFill>
                <a:latin typeface="Times New Roman" panose="02020603050405020304" pitchFamily="18" charset="0"/>
                <a:cs typeface="Times New Roman" panose="02020603050405020304" pitchFamily="18" charset="0"/>
              </a:rPr>
              <a:t> Intersection : </a:t>
            </a:r>
            <a:r>
              <a:rPr lang="en-GB" sz="2000" dirty="0">
                <a:latin typeface="Times New Roman" panose="02020603050405020304" pitchFamily="18" charset="0"/>
                <a:cs typeface="Times New Roman" panose="02020603050405020304" pitchFamily="18" charset="0"/>
              </a:rPr>
              <a:t/>
            </a:r>
            <a:br>
              <a:rPr lang="en-GB" sz="2000" dirty="0">
                <a:latin typeface="Times New Roman" panose="02020603050405020304" pitchFamily="18" charset="0"/>
                <a:cs typeface="Times New Roman" panose="02020603050405020304" pitchFamily="18" charset="0"/>
              </a:rPr>
            </a:br>
            <a:r>
              <a:rPr lang="en-GB" sz="2000" dirty="0">
                <a:latin typeface="Times New Roman" panose="02020603050405020304" pitchFamily="18" charset="0"/>
                <a:cs typeface="Times New Roman" panose="02020603050405020304" pitchFamily="18" charset="0"/>
              </a:rPr>
              <a:t>Region 1:  it was left un-signalized .</a:t>
            </a:r>
            <a:br>
              <a:rPr lang="en-GB" sz="2000" dirty="0">
                <a:latin typeface="Times New Roman" panose="02020603050405020304" pitchFamily="18" charset="0"/>
                <a:cs typeface="Times New Roman" panose="02020603050405020304" pitchFamily="18" charset="0"/>
              </a:rPr>
            </a:br>
            <a:r>
              <a:rPr lang="en-GB" sz="2000" dirty="0">
                <a:latin typeface="Times New Roman" panose="02020603050405020304" pitchFamily="18" charset="0"/>
                <a:cs typeface="Times New Roman" panose="02020603050405020304" pitchFamily="18" charset="0"/>
              </a:rPr>
              <a:t>Region 2: a roundabout   was proposed.</a:t>
            </a:r>
            <a:endParaRPr lang="en-GB" sz="2000" dirty="0" smtClean="0">
              <a:latin typeface="Times New Roman" panose="02020603050405020304" pitchFamily="18" charset="0"/>
              <a:cs typeface="Times New Roman" panose="02020603050405020304" pitchFamily="18" charset="0"/>
            </a:endParaRPr>
          </a:p>
          <a:p>
            <a:pPr marL="0" indent="0" algn="l" rtl="0">
              <a:buFont typeface="Wingdings 2"/>
              <a:buNone/>
            </a:pPr>
            <a:endParaRPr lang="en-GB" sz="2000" dirty="0" smtClean="0">
              <a:latin typeface="Times New Roman" panose="02020603050405020304" pitchFamily="18" charset="0"/>
              <a:cs typeface="Times New Roman" panose="02020603050405020304" pitchFamily="18" charset="0"/>
            </a:endParaRPr>
          </a:p>
          <a:p>
            <a:pPr algn="l" rtl="0"/>
            <a:endParaRPr lang="en-GB" sz="2000" dirty="0">
              <a:latin typeface="Times New Roman" panose="02020603050405020304" pitchFamily="18" charset="0"/>
              <a:cs typeface="Times New Roman" panose="02020603050405020304" pitchFamily="18" charset="0"/>
            </a:endParaRP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599" y="1447800"/>
            <a:ext cx="8673129" cy="518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9991385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28600" y="1371600"/>
            <a:ext cx="8610599" cy="5257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Content Placeholder 2"/>
          <p:cNvSpPr txBox="1">
            <a:spLocks/>
          </p:cNvSpPr>
          <p:nvPr/>
        </p:nvSpPr>
        <p:spPr>
          <a:xfrm>
            <a:off x="228600" y="228600"/>
            <a:ext cx="8698529" cy="1524000"/>
          </a:xfrm>
          <a:prstGeom prst="rect">
            <a:avLst/>
          </a:prstGeom>
        </p:spPr>
        <p:txBody>
          <a:bodyPr vert="horz" anchor="t">
            <a:normAutofit/>
          </a:bodyPr>
          <a:lst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algn="l" rtl="0">
              <a:buFont typeface="Wingdings" panose="05000000000000000000" pitchFamily="2" charset="2"/>
              <a:buChar char="ü"/>
            </a:pPr>
            <a:r>
              <a:rPr lang="en-GB" sz="2000" dirty="0">
                <a:solidFill>
                  <a:srgbClr val="FFC000"/>
                </a:solidFill>
                <a:latin typeface="Times New Roman" panose="02020603050405020304" pitchFamily="18" charset="0"/>
                <a:cs typeface="Times New Roman" panose="02020603050405020304" pitchFamily="18" charset="0"/>
              </a:rPr>
              <a:t>Al-</a:t>
            </a:r>
            <a:r>
              <a:rPr lang="en-GB" sz="2000" dirty="0" err="1">
                <a:solidFill>
                  <a:srgbClr val="FFC000"/>
                </a:solidFill>
                <a:latin typeface="Times New Roman" panose="02020603050405020304" pitchFamily="18" charset="0"/>
                <a:cs typeface="Times New Roman" panose="02020603050405020304" pitchFamily="18" charset="0"/>
              </a:rPr>
              <a:t>Shabab</a:t>
            </a:r>
            <a:r>
              <a:rPr lang="en-GB" sz="2000" dirty="0">
                <a:solidFill>
                  <a:srgbClr val="FFC000"/>
                </a:solidFill>
                <a:latin typeface="Times New Roman" panose="02020603050405020304" pitchFamily="18" charset="0"/>
                <a:cs typeface="Times New Roman" panose="02020603050405020304" pitchFamily="18" charset="0"/>
              </a:rPr>
              <a:t> Intersection :  </a:t>
            </a:r>
            <a:r>
              <a:rPr lang="en-GB" sz="2000" dirty="0">
                <a:latin typeface="Times New Roman" panose="02020603050405020304" pitchFamily="18" charset="0"/>
                <a:cs typeface="Times New Roman" panose="02020603050405020304" pitchFamily="18" charset="0"/>
              </a:rPr>
              <a:t>Al- Jihad street is changed to </a:t>
            </a:r>
            <a:r>
              <a:rPr lang="en-GB" sz="2000" dirty="0" smtClean="0">
                <a:latin typeface="Times New Roman" panose="02020603050405020304" pitchFamily="18" charset="0"/>
                <a:cs typeface="Times New Roman" panose="02020603050405020304" pitchFamily="18" charset="0"/>
              </a:rPr>
              <a:t>One-way </a:t>
            </a:r>
            <a:r>
              <a:rPr lang="en-GB" sz="2000" dirty="0">
                <a:latin typeface="Times New Roman" panose="02020603050405020304" pitchFamily="18" charset="0"/>
                <a:cs typeface="Times New Roman" panose="02020603050405020304" pitchFamily="18" charset="0"/>
              </a:rPr>
              <a:t>street entering the roundabout and regarding the volume leaving the roundabout toward Al- Jihad street it was terminated to Khalil Al-</a:t>
            </a:r>
            <a:r>
              <a:rPr lang="en-GB" sz="2000" dirty="0" err="1">
                <a:latin typeface="Times New Roman" panose="02020603050405020304" pitchFamily="18" charset="0"/>
                <a:cs typeface="Times New Roman" panose="02020603050405020304" pitchFamily="18" charset="0"/>
              </a:rPr>
              <a:t>wazeer</a:t>
            </a:r>
            <a:r>
              <a:rPr lang="en-GB" sz="2000" dirty="0">
                <a:latin typeface="Times New Roman" panose="02020603050405020304" pitchFamily="18" charset="0"/>
                <a:cs typeface="Times New Roman" panose="02020603050405020304" pitchFamily="18" charset="0"/>
              </a:rPr>
              <a:t> street.</a:t>
            </a:r>
            <a:endParaRPr lang="en-GB" sz="2000" dirty="0" smtClean="0">
              <a:latin typeface="Times New Roman" panose="02020603050405020304" pitchFamily="18" charset="0"/>
              <a:cs typeface="Times New Roman" panose="02020603050405020304" pitchFamily="18" charset="0"/>
            </a:endParaRPr>
          </a:p>
          <a:p>
            <a:pPr marL="0" indent="0" algn="l" rtl="0">
              <a:buFont typeface="Wingdings 2"/>
              <a:buNone/>
            </a:pPr>
            <a:endParaRPr lang="en-GB" sz="2000" dirty="0" smtClean="0">
              <a:latin typeface="Times New Roman" panose="02020603050405020304" pitchFamily="18" charset="0"/>
              <a:cs typeface="Times New Roman" panose="02020603050405020304" pitchFamily="18" charset="0"/>
            </a:endParaRPr>
          </a:p>
          <a:p>
            <a:pPr algn="l" rtl="0"/>
            <a:endParaRPr lang="en-GB"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884948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52400" y="457200"/>
            <a:ext cx="8771100" cy="952500"/>
          </a:xfrm>
          <a:prstGeom prst="rect">
            <a:avLst/>
          </a:prstGeom>
        </p:spPr>
        <p:txBody>
          <a:bodyPr vert="horz" anchor="t">
            <a:normAutofit/>
          </a:bodyPr>
          <a:lst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algn="l" rtl="0">
              <a:spcAft>
                <a:spcPts val="600"/>
              </a:spcAft>
              <a:buFont typeface="Wingdings" panose="05000000000000000000" pitchFamily="2" charset="2"/>
              <a:buChar char="ü"/>
            </a:pPr>
            <a:r>
              <a:rPr lang="en-GB" sz="2000" dirty="0" err="1">
                <a:solidFill>
                  <a:srgbClr val="FFC000"/>
                </a:solidFill>
                <a:latin typeface="Times New Roman" panose="02020603050405020304" pitchFamily="18" charset="0"/>
                <a:cs typeface="Times New Roman" panose="02020603050405020304" pitchFamily="18" charset="0"/>
              </a:rPr>
              <a:t>Mövenpick</a:t>
            </a:r>
            <a:r>
              <a:rPr lang="en-GB" sz="2000" dirty="0">
                <a:solidFill>
                  <a:srgbClr val="FFC000"/>
                </a:solidFill>
                <a:latin typeface="Times New Roman" panose="02020603050405020304" pitchFamily="18" charset="0"/>
                <a:cs typeface="Times New Roman" panose="02020603050405020304" pitchFamily="18" charset="0"/>
              </a:rPr>
              <a:t> Intersection:  </a:t>
            </a:r>
            <a:r>
              <a:rPr lang="en-GB" sz="2000" dirty="0">
                <a:latin typeface="Times New Roman" panose="02020603050405020304" pitchFamily="18" charset="0"/>
                <a:cs typeface="Times New Roman" panose="02020603050405020304" pitchFamily="18" charset="0"/>
              </a:rPr>
              <a:t>converting the street that collects </a:t>
            </a:r>
            <a:r>
              <a:rPr lang="en-GB" sz="2000" dirty="0" err="1">
                <a:latin typeface="Times New Roman" panose="02020603050405020304" pitchFamily="18" charset="0"/>
                <a:cs typeface="Times New Roman" panose="02020603050405020304" pitchFamily="18" charset="0"/>
              </a:rPr>
              <a:t>Kofor</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Qasem</a:t>
            </a:r>
            <a:r>
              <a:rPr lang="en-GB" sz="2000" dirty="0">
                <a:latin typeface="Times New Roman" panose="02020603050405020304" pitchFamily="18" charset="0"/>
                <a:cs typeface="Times New Roman" panose="02020603050405020304" pitchFamily="18" charset="0"/>
              </a:rPr>
              <a:t> and </a:t>
            </a:r>
            <a:r>
              <a:rPr lang="en-GB" sz="2000" dirty="0" err="1" smtClean="0">
                <a:latin typeface="Times New Roman" panose="02020603050405020304" pitchFamily="18" charset="0"/>
                <a:cs typeface="Times New Roman" panose="02020603050405020304" pitchFamily="18" charset="0"/>
              </a:rPr>
              <a:t>Stanes</a:t>
            </a:r>
            <a:r>
              <a:rPr lang="en-GB" sz="2000" dirty="0" smtClean="0">
                <a:latin typeface="Times New Roman" panose="02020603050405020304" pitchFamily="18" charset="0"/>
                <a:cs typeface="Times New Roman" panose="02020603050405020304" pitchFamily="18" charset="0"/>
              </a:rPr>
              <a:t> streets to Two-way street entering the intersection .</a:t>
            </a:r>
          </a:p>
          <a:p>
            <a:pPr marL="0" indent="0" algn="l" rtl="0">
              <a:spcAft>
                <a:spcPts val="600"/>
              </a:spcAft>
              <a:buFont typeface="Wingdings 2"/>
              <a:buNone/>
            </a:pPr>
            <a:endParaRPr lang="en-GB" sz="2000" dirty="0" smtClean="0">
              <a:latin typeface="Times New Roman" panose="02020603050405020304" pitchFamily="18" charset="0"/>
              <a:cs typeface="Times New Roman" panose="02020603050405020304" pitchFamily="18" charset="0"/>
            </a:endParaRPr>
          </a:p>
          <a:p>
            <a:pPr algn="l" rtl="0">
              <a:spcAft>
                <a:spcPts val="600"/>
              </a:spcAft>
            </a:pPr>
            <a:endParaRPr lang="en-GB" sz="2000" dirty="0">
              <a:latin typeface="Times New Roman" panose="02020603050405020304" pitchFamily="18" charset="0"/>
              <a:cs typeface="Times New Roman" panose="02020603050405020304" pitchFamily="18" charset="0"/>
            </a:endParaRPr>
          </a:p>
        </p:txBody>
      </p:sp>
      <p:sp>
        <p:nvSpPr>
          <p:cNvPr id="6" name="Content Placeholder 2"/>
          <p:cNvSpPr txBox="1">
            <a:spLocks/>
          </p:cNvSpPr>
          <p:nvPr/>
        </p:nvSpPr>
        <p:spPr>
          <a:xfrm>
            <a:off x="623272" y="4953000"/>
            <a:ext cx="8520728" cy="1752600"/>
          </a:xfrm>
          <a:prstGeom prst="rect">
            <a:avLst/>
          </a:prstGeom>
        </p:spPr>
        <p:txBody>
          <a:bodyPr vert="horz" anchor="t">
            <a:normAutofit/>
          </a:bodyPr>
          <a:lst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marL="64008" indent="0" algn="l" rtl="0">
              <a:spcAft>
                <a:spcPts val="600"/>
              </a:spcAft>
              <a:buNone/>
            </a:pPr>
            <a:r>
              <a:rPr lang="en-GB" sz="2000" dirty="0" smtClean="0">
                <a:latin typeface="Times New Roman" panose="02020603050405020304" pitchFamily="18" charset="0"/>
                <a:cs typeface="Times New Roman" panose="02020603050405020304" pitchFamily="18" charset="0"/>
              </a:rPr>
              <a:t/>
            </a:r>
            <a:br>
              <a:rPr lang="en-GB" sz="2000" dirty="0" smtClean="0">
                <a:latin typeface="Times New Roman" panose="02020603050405020304" pitchFamily="18" charset="0"/>
                <a:cs typeface="Times New Roman" panose="02020603050405020304" pitchFamily="18" charset="0"/>
              </a:rPr>
            </a:br>
            <a:r>
              <a:rPr lang="en-GB" sz="2000" b="1" i="1" u="sng" dirty="0" smtClean="0">
                <a:solidFill>
                  <a:srgbClr val="FF0000"/>
                </a:solidFill>
                <a:latin typeface="Times New Roman" panose="02020603050405020304" pitchFamily="18" charset="0"/>
                <a:cs typeface="Times New Roman" panose="02020603050405020304" pitchFamily="18" charset="0"/>
              </a:rPr>
              <a:t>Note : </a:t>
            </a:r>
            <a:r>
              <a:rPr lang="en-GB" sz="2000" dirty="0" smtClean="0">
                <a:latin typeface="Times New Roman" panose="02020603050405020304" pitchFamily="18" charset="0"/>
                <a:cs typeface="Times New Roman" panose="02020603050405020304" pitchFamily="18" charset="0"/>
              </a:rPr>
              <a:t>HCS deals with each intersection alone and isolate it from the whole network. Contrary to this, SYNCHRO deals with the network as a whole, so the results obtained from SYNCHRO considered more reliable.</a:t>
            </a:r>
          </a:p>
          <a:p>
            <a:pPr marL="0" indent="0" algn="l" rtl="0">
              <a:spcAft>
                <a:spcPts val="600"/>
              </a:spcAft>
              <a:buFont typeface="Wingdings 2"/>
              <a:buNone/>
            </a:pPr>
            <a:endParaRPr lang="en-GB" sz="2000" dirty="0" smtClean="0">
              <a:latin typeface="Times New Roman" panose="02020603050405020304" pitchFamily="18" charset="0"/>
              <a:cs typeface="Times New Roman" panose="02020603050405020304" pitchFamily="18" charset="0"/>
            </a:endParaRPr>
          </a:p>
          <a:p>
            <a:pPr algn="l" rtl="0">
              <a:spcAft>
                <a:spcPts val="600"/>
              </a:spcAft>
            </a:pPr>
            <a:endParaRPr lang="en-GB" sz="2000" dirty="0">
              <a:latin typeface="Times New Roman" panose="02020603050405020304" pitchFamily="18" charset="0"/>
              <a:cs typeface="Times New Roman" panose="02020603050405020304" pitchFamily="18" charset="0"/>
            </a:endParaRP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219201"/>
            <a:ext cx="8153400" cy="3962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Left-Right Arrow 1"/>
          <p:cNvSpPr/>
          <p:nvPr/>
        </p:nvSpPr>
        <p:spPr>
          <a:xfrm rot="1426617">
            <a:off x="3721304" y="3866784"/>
            <a:ext cx="2122081" cy="384763"/>
          </a:xfrm>
          <a:prstGeom prst="leftRightArrow">
            <a:avLst>
              <a:gd name="adj1" fmla="val 50000"/>
              <a:gd name="adj2" fmla="val 124813"/>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31916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3097834467"/>
              </p:ext>
            </p:extLst>
          </p:nvPr>
        </p:nvGraphicFramePr>
        <p:xfrm>
          <a:off x="914400" y="533400"/>
          <a:ext cx="7238999" cy="5751675"/>
        </p:xfrm>
        <a:graphic>
          <a:graphicData uri="http://schemas.openxmlformats.org/drawingml/2006/table">
            <a:tbl>
              <a:tblPr firstRow="1" firstCol="1">
                <a:tableStyleId>{F5AB1C69-6EDB-4FF4-983F-18BD219EF322}</a:tableStyleId>
              </a:tblPr>
              <a:tblGrid>
                <a:gridCol w="2041435"/>
                <a:gridCol w="1264404"/>
                <a:gridCol w="1379128"/>
                <a:gridCol w="1379128"/>
                <a:gridCol w="1174904"/>
              </a:tblGrid>
              <a:tr h="62385">
                <a:tc>
                  <a:txBody>
                    <a:bodyPr/>
                    <a:lstStyle/>
                    <a:p>
                      <a:pPr algn="ctr">
                        <a:lnSpc>
                          <a:spcPct val="150000"/>
                        </a:lnSpc>
                        <a:spcAft>
                          <a:spcPts val="0"/>
                        </a:spcAft>
                      </a:pPr>
                      <a:r>
                        <a:rPr lang="en-US" sz="1100" dirty="0">
                          <a:effectLst/>
                        </a:rPr>
                        <a:t> </a:t>
                      </a:r>
                      <a:endParaRPr lang="en-US" sz="1100" dirty="0">
                        <a:effectLst/>
                        <a:latin typeface="Calibri"/>
                        <a:ea typeface="Calibri"/>
                        <a:cs typeface="Arial"/>
                      </a:endParaRPr>
                    </a:p>
                  </a:txBody>
                  <a:tcPr marL="68261" marR="68261" marT="0" marB="0" anchor="ctr"/>
                </a:tc>
                <a:tc gridSpan="4">
                  <a:txBody>
                    <a:bodyPr/>
                    <a:lstStyle/>
                    <a:p>
                      <a:pPr algn="ctr">
                        <a:lnSpc>
                          <a:spcPct val="150000"/>
                        </a:lnSpc>
                        <a:spcAft>
                          <a:spcPts val="0"/>
                        </a:spcAft>
                      </a:pPr>
                      <a:r>
                        <a:rPr lang="en-US" sz="1100">
                          <a:effectLst/>
                        </a:rPr>
                        <a:t>LOS</a:t>
                      </a:r>
                      <a:endParaRPr lang="en-US" sz="1100">
                        <a:effectLst/>
                        <a:latin typeface="Calibri"/>
                        <a:ea typeface="Calibri"/>
                        <a:cs typeface="Arial"/>
                      </a:endParaRPr>
                    </a:p>
                  </a:txBody>
                  <a:tcPr marL="68261" marR="68261"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845359">
                <a:tc>
                  <a:txBody>
                    <a:bodyPr/>
                    <a:lstStyle/>
                    <a:p>
                      <a:pPr algn="ctr">
                        <a:lnSpc>
                          <a:spcPct val="150000"/>
                        </a:lnSpc>
                        <a:spcAft>
                          <a:spcPts val="0"/>
                        </a:spcAft>
                      </a:pPr>
                      <a:r>
                        <a:rPr lang="en-US" sz="1100">
                          <a:effectLst/>
                        </a:rPr>
                        <a:t>Condition</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Existing</a:t>
                      </a:r>
                    </a:p>
                    <a:p>
                      <a:pPr algn="ctr">
                        <a:lnSpc>
                          <a:spcPct val="150000"/>
                        </a:lnSpc>
                        <a:spcAft>
                          <a:spcPts val="0"/>
                        </a:spcAft>
                      </a:pPr>
                      <a:r>
                        <a:rPr lang="en-US" sz="1100">
                          <a:effectLst/>
                        </a:rPr>
                        <a:t>Using HCS</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Existing</a:t>
                      </a:r>
                    </a:p>
                    <a:p>
                      <a:pPr algn="ctr">
                        <a:lnSpc>
                          <a:spcPct val="150000"/>
                        </a:lnSpc>
                        <a:spcAft>
                          <a:spcPts val="0"/>
                        </a:spcAft>
                      </a:pPr>
                      <a:r>
                        <a:rPr lang="en-US" sz="1100">
                          <a:effectLst/>
                        </a:rPr>
                        <a:t>Using SYNCHRO</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Solution without growth</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Solution with growth</a:t>
                      </a:r>
                      <a:endParaRPr lang="en-US" sz="1100">
                        <a:effectLst/>
                        <a:latin typeface="Calibri"/>
                        <a:ea typeface="Calibri"/>
                        <a:cs typeface="Arial"/>
                      </a:endParaRPr>
                    </a:p>
                  </a:txBody>
                  <a:tcPr marL="68261" marR="68261" marT="0" marB="0" anchor="ctr"/>
                </a:tc>
              </a:tr>
              <a:tr h="669265">
                <a:tc>
                  <a:txBody>
                    <a:bodyPr/>
                    <a:lstStyle/>
                    <a:p>
                      <a:pPr algn="ctr">
                        <a:lnSpc>
                          <a:spcPct val="115000"/>
                        </a:lnSpc>
                        <a:spcAft>
                          <a:spcPts val="0"/>
                        </a:spcAft>
                      </a:pPr>
                      <a:r>
                        <a:rPr lang="en-US" sz="1100">
                          <a:effectLst/>
                        </a:rPr>
                        <a:t>Intersection of Jaffa Street with Khalil Al-Sakakini Street</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GB" sz="1100">
                          <a:effectLst/>
                        </a:rPr>
                        <a:t>F</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GB" sz="1100">
                          <a:effectLst/>
                        </a:rPr>
                        <a:t>F</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B</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B</a:t>
                      </a:r>
                      <a:endParaRPr lang="en-US" sz="1100">
                        <a:effectLst/>
                        <a:latin typeface="Calibri"/>
                        <a:ea typeface="Calibri"/>
                        <a:cs typeface="Arial"/>
                      </a:endParaRPr>
                    </a:p>
                  </a:txBody>
                  <a:tcPr marL="68261" marR="68261" marT="0" marB="0" anchor="ctr"/>
                </a:tc>
              </a:tr>
              <a:tr h="669265">
                <a:tc>
                  <a:txBody>
                    <a:bodyPr/>
                    <a:lstStyle/>
                    <a:p>
                      <a:pPr algn="ctr">
                        <a:lnSpc>
                          <a:spcPct val="115000"/>
                        </a:lnSpc>
                        <a:spcAft>
                          <a:spcPts val="0"/>
                        </a:spcAft>
                      </a:pPr>
                      <a:r>
                        <a:rPr lang="en-US" sz="1100">
                          <a:effectLst/>
                        </a:rPr>
                        <a:t>Intersection of</a:t>
                      </a:r>
                    </a:p>
                    <a:p>
                      <a:pPr algn="ctr">
                        <a:lnSpc>
                          <a:spcPct val="115000"/>
                        </a:lnSpc>
                        <a:spcAft>
                          <a:spcPts val="0"/>
                        </a:spcAft>
                      </a:pPr>
                      <a:r>
                        <a:rPr lang="en-US" sz="1100">
                          <a:effectLst/>
                        </a:rPr>
                        <a:t>Al-Sahel Street with Jaffa Street</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GB" sz="1100">
                          <a:effectLst/>
                        </a:rPr>
                        <a:t>F</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GB" sz="1100">
                          <a:effectLst/>
                        </a:rPr>
                        <a:t>F</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A</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A</a:t>
                      </a:r>
                      <a:endParaRPr lang="en-US" sz="1100">
                        <a:effectLst/>
                        <a:latin typeface="Calibri"/>
                        <a:ea typeface="Calibri"/>
                        <a:cs typeface="Arial"/>
                      </a:endParaRPr>
                    </a:p>
                  </a:txBody>
                  <a:tcPr marL="68261" marR="68261" marT="0" marB="0" anchor="ctr"/>
                </a:tc>
              </a:tr>
              <a:tr h="881753">
                <a:tc>
                  <a:txBody>
                    <a:bodyPr/>
                    <a:lstStyle/>
                    <a:p>
                      <a:pPr algn="ctr">
                        <a:lnSpc>
                          <a:spcPct val="115000"/>
                        </a:lnSpc>
                        <a:spcAft>
                          <a:spcPts val="0"/>
                        </a:spcAft>
                      </a:pPr>
                      <a:r>
                        <a:rPr lang="en-US" sz="1100" dirty="0">
                          <a:effectLst/>
                        </a:rPr>
                        <a:t>Intersection of Khalil Abu </a:t>
                      </a:r>
                      <a:r>
                        <a:rPr lang="en-US" sz="1100" dirty="0" err="1">
                          <a:effectLst/>
                        </a:rPr>
                        <a:t>Rayya</a:t>
                      </a:r>
                      <a:r>
                        <a:rPr lang="en-US" sz="1100" dirty="0">
                          <a:effectLst/>
                        </a:rPr>
                        <a:t> Street with </a:t>
                      </a:r>
                      <a:r>
                        <a:rPr lang="en-US" sz="1100" dirty="0" err="1">
                          <a:effectLst/>
                        </a:rPr>
                        <a:t>Barreyeh-Shobak</a:t>
                      </a:r>
                      <a:r>
                        <a:rPr lang="en-US" sz="1100" dirty="0">
                          <a:effectLst/>
                        </a:rPr>
                        <a:t> Streets</a:t>
                      </a:r>
                      <a:endParaRPr lang="en-US" sz="1100" dirty="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D</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D</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B</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B</a:t>
                      </a:r>
                      <a:endParaRPr lang="en-US" sz="1100">
                        <a:effectLst/>
                        <a:latin typeface="Calibri"/>
                        <a:ea typeface="Calibri"/>
                        <a:cs typeface="Arial"/>
                      </a:endParaRPr>
                    </a:p>
                  </a:txBody>
                  <a:tcPr marL="68261" marR="68261" marT="0" marB="0" anchor="ctr"/>
                </a:tc>
              </a:tr>
              <a:tr h="892354">
                <a:tc>
                  <a:txBody>
                    <a:bodyPr/>
                    <a:lstStyle/>
                    <a:p>
                      <a:pPr algn="ctr">
                        <a:lnSpc>
                          <a:spcPct val="115000"/>
                        </a:lnSpc>
                        <a:spcAft>
                          <a:spcPts val="0"/>
                        </a:spcAft>
                      </a:pPr>
                      <a:r>
                        <a:rPr lang="en-US" sz="1100">
                          <a:effectLst/>
                        </a:rPr>
                        <a:t>Intersection of Khalil Abu Rayya Street with Al-Raja Street and Edel Azer Street</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F</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C</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A</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A</a:t>
                      </a:r>
                      <a:endParaRPr lang="en-US" sz="1100">
                        <a:effectLst/>
                        <a:latin typeface="Calibri"/>
                        <a:ea typeface="Calibri"/>
                        <a:cs typeface="Arial"/>
                      </a:endParaRPr>
                    </a:p>
                  </a:txBody>
                  <a:tcPr marL="68261" marR="68261" marT="0" marB="0" anchor="ctr"/>
                </a:tc>
              </a:tr>
              <a:tr h="669265">
                <a:tc>
                  <a:txBody>
                    <a:bodyPr/>
                    <a:lstStyle/>
                    <a:p>
                      <a:pPr algn="ctr">
                        <a:lnSpc>
                          <a:spcPct val="115000"/>
                        </a:lnSpc>
                        <a:spcAft>
                          <a:spcPts val="0"/>
                        </a:spcAft>
                      </a:pPr>
                      <a:r>
                        <a:rPr lang="en-US" sz="1100">
                          <a:effectLst/>
                        </a:rPr>
                        <a:t>Aziz Shaheen Intersection</a:t>
                      </a:r>
                    </a:p>
                    <a:p>
                      <a:pPr algn="ctr">
                        <a:lnSpc>
                          <a:spcPct val="115000"/>
                        </a:lnSpc>
                        <a:spcAft>
                          <a:spcPts val="0"/>
                        </a:spcAft>
                      </a:pPr>
                      <a:r>
                        <a:rPr lang="en-US" sz="1100">
                          <a:effectLst/>
                        </a:rPr>
                        <a:t>(Region 1)</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F</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F</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A</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A</a:t>
                      </a:r>
                      <a:endParaRPr lang="en-US" sz="1100">
                        <a:effectLst/>
                        <a:latin typeface="Calibri"/>
                        <a:ea typeface="Calibri"/>
                        <a:cs typeface="Arial"/>
                      </a:endParaRPr>
                    </a:p>
                  </a:txBody>
                  <a:tcPr marL="68261" marR="68261" marT="0" marB="0" anchor="ctr"/>
                </a:tc>
              </a:tr>
              <a:tr h="872954">
                <a:tc>
                  <a:txBody>
                    <a:bodyPr/>
                    <a:lstStyle/>
                    <a:p>
                      <a:pPr algn="ctr">
                        <a:lnSpc>
                          <a:spcPct val="115000"/>
                        </a:lnSpc>
                        <a:spcAft>
                          <a:spcPts val="0"/>
                        </a:spcAft>
                      </a:pPr>
                      <a:r>
                        <a:rPr lang="en-US" sz="1100">
                          <a:effectLst/>
                        </a:rPr>
                        <a:t>Aziz Shaheen Intersection</a:t>
                      </a:r>
                    </a:p>
                    <a:p>
                      <a:pPr algn="ctr">
                        <a:lnSpc>
                          <a:spcPct val="115000"/>
                        </a:lnSpc>
                        <a:spcAft>
                          <a:spcPts val="0"/>
                        </a:spcAft>
                      </a:pPr>
                      <a:r>
                        <a:rPr lang="en-US" sz="1100">
                          <a:effectLst/>
                        </a:rPr>
                        <a:t>(Region 2)</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F</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F</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a:effectLst/>
                        </a:rPr>
                        <a:t>0.92</a:t>
                      </a:r>
                    </a:p>
                    <a:p>
                      <a:pPr algn="ctr">
                        <a:lnSpc>
                          <a:spcPct val="150000"/>
                        </a:lnSpc>
                        <a:spcAft>
                          <a:spcPts val="0"/>
                        </a:spcAft>
                      </a:pPr>
                      <a:r>
                        <a:rPr lang="en-US" sz="1100">
                          <a:effectLst/>
                        </a:rPr>
                        <a:t>( max V/C ratio)</a:t>
                      </a:r>
                      <a:endParaRPr lang="en-US" sz="1100">
                        <a:effectLst/>
                        <a:latin typeface="Calibri"/>
                        <a:ea typeface="Calibri"/>
                        <a:cs typeface="Arial"/>
                      </a:endParaRPr>
                    </a:p>
                  </a:txBody>
                  <a:tcPr marL="68261" marR="68261" marT="0" marB="0" anchor="ctr"/>
                </a:tc>
                <a:tc>
                  <a:txBody>
                    <a:bodyPr/>
                    <a:lstStyle/>
                    <a:p>
                      <a:pPr algn="ctr">
                        <a:lnSpc>
                          <a:spcPct val="150000"/>
                        </a:lnSpc>
                        <a:spcAft>
                          <a:spcPts val="0"/>
                        </a:spcAft>
                      </a:pPr>
                      <a:r>
                        <a:rPr lang="en-US" sz="1100" dirty="0">
                          <a:effectLst/>
                        </a:rPr>
                        <a:t>1.12 </a:t>
                      </a:r>
                      <a:br>
                        <a:rPr lang="en-US" sz="1100" dirty="0">
                          <a:effectLst/>
                        </a:rPr>
                      </a:br>
                      <a:r>
                        <a:rPr lang="en-US" sz="1100" dirty="0">
                          <a:effectLst/>
                        </a:rPr>
                        <a:t>(max V/C ratio)</a:t>
                      </a:r>
                      <a:endParaRPr lang="en-US" sz="1100" dirty="0">
                        <a:effectLst/>
                        <a:latin typeface="Calibri"/>
                        <a:ea typeface="Calibri"/>
                        <a:cs typeface="Arial"/>
                      </a:endParaRPr>
                    </a:p>
                  </a:txBody>
                  <a:tcPr marL="68261" marR="68261" marT="0" marB="0" anchor="ctr"/>
                </a:tc>
              </a:tr>
            </a:tbl>
          </a:graphicData>
        </a:graphic>
      </p:graphicFrame>
    </p:spTree>
    <p:extLst>
      <p:ext uri="{BB962C8B-B14F-4D97-AF65-F5344CB8AC3E}">
        <p14:creationId xmlns:p14="http://schemas.microsoft.com/office/powerpoint/2010/main" val="168592970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1419895335"/>
              </p:ext>
            </p:extLst>
          </p:nvPr>
        </p:nvGraphicFramePr>
        <p:xfrm>
          <a:off x="914400" y="762000"/>
          <a:ext cx="7086600" cy="5257801"/>
        </p:xfrm>
        <a:graphic>
          <a:graphicData uri="http://schemas.openxmlformats.org/drawingml/2006/table">
            <a:tbl>
              <a:tblPr firstRow="1" firstCol="1">
                <a:tableStyleId>{F5AB1C69-6EDB-4FF4-983F-18BD219EF322}</a:tableStyleId>
              </a:tblPr>
              <a:tblGrid>
                <a:gridCol w="1629392"/>
                <a:gridCol w="1363897"/>
                <a:gridCol w="1363897"/>
                <a:gridCol w="1364707"/>
                <a:gridCol w="1364707"/>
              </a:tblGrid>
              <a:tr h="291549">
                <a:tc>
                  <a:txBody>
                    <a:bodyPr/>
                    <a:lstStyle/>
                    <a:p>
                      <a:pPr marL="457200" algn="ctr">
                        <a:lnSpc>
                          <a:spcPct val="150000"/>
                        </a:lnSpc>
                        <a:spcAft>
                          <a:spcPts val="0"/>
                        </a:spcAft>
                      </a:pPr>
                      <a:r>
                        <a:rPr lang="en-US" sz="1200" dirty="0">
                          <a:effectLst/>
                        </a:rPr>
                        <a:t> </a:t>
                      </a:r>
                      <a:endParaRPr lang="en-US" sz="1100" dirty="0">
                        <a:effectLst/>
                        <a:latin typeface="Calibri"/>
                        <a:ea typeface="Calibri"/>
                        <a:cs typeface="Arial"/>
                      </a:endParaRPr>
                    </a:p>
                  </a:txBody>
                  <a:tcPr marL="68580" marR="68580" marT="0" marB="0" anchor="ctr"/>
                </a:tc>
                <a:tc gridSpan="4">
                  <a:txBody>
                    <a:bodyPr/>
                    <a:lstStyle/>
                    <a:p>
                      <a:pPr marL="457200" algn="ctr">
                        <a:lnSpc>
                          <a:spcPct val="150000"/>
                        </a:lnSpc>
                        <a:spcAft>
                          <a:spcPts val="0"/>
                        </a:spcAft>
                      </a:pPr>
                      <a:r>
                        <a:rPr lang="en-US" sz="1200">
                          <a:effectLst/>
                        </a:rPr>
                        <a:t>V/C</a:t>
                      </a:r>
                      <a:endParaRPr lang="en-US" sz="1100">
                        <a:effectLst/>
                        <a:latin typeface="Calibri"/>
                        <a:ea typeface="Calibri"/>
                        <a:cs typeface="Arial"/>
                      </a:endParaRPr>
                    </a:p>
                  </a:txBody>
                  <a:tcPr marL="68580" marR="68580"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466527">
                <a:tc>
                  <a:txBody>
                    <a:bodyPr/>
                    <a:lstStyle/>
                    <a:p>
                      <a:pPr marL="457200" algn="ctr">
                        <a:lnSpc>
                          <a:spcPct val="150000"/>
                        </a:lnSpc>
                        <a:spcAft>
                          <a:spcPts val="0"/>
                        </a:spcAft>
                      </a:pPr>
                      <a:r>
                        <a:rPr lang="en-US" sz="1100">
                          <a:effectLst/>
                        </a:rPr>
                        <a:t>Condition</a:t>
                      </a:r>
                      <a:endParaRPr lang="en-US" sz="1100">
                        <a:effectLst/>
                        <a:latin typeface="Calibri"/>
                        <a:ea typeface="Calibri"/>
                        <a:cs typeface="Arial"/>
                      </a:endParaRPr>
                    </a:p>
                  </a:txBody>
                  <a:tcPr marL="68580" marR="68580" marT="0" marB="0" anchor="ctr"/>
                </a:tc>
                <a:tc>
                  <a:txBody>
                    <a:bodyPr/>
                    <a:lstStyle/>
                    <a:p>
                      <a:pPr algn="ctr">
                        <a:lnSpc>
                          <a:spcPct val="150000"/>
                        </a:lnSpc>
                        <a:spcAft>
                          <a:spcPts val="0"/>
                        </a:spcAft>
                      </a:pPr>
                      <a:r>
                        <a:rPr lang="en-US" sz="1100">
                          <a:effectLst/>
                        </a:rPr>
                        <a:t>Existing</a:t>
                      </a:r>
                    </a:p>
                    <a:p>
                      <a:pPr marL="457200" algn="ctr">
                        <a:lnSpc>
                          <a:spcPct val="150000"/>
                        </a:lnSpc>
                        <a:spcAft>
                          <a:spcPts val="0"/>
                        </a:spcAft>
                      </a:pPr>
                      <a:r>
                        <a:rPr lang="en-US" sz="1100">
                          <a:effectLst/>
                        </a:rPr>
                        <a:t>Using HCS</a:t>
                      </a:r>
                      <a:endParaRPr lang="en-US" sz="1100">
                        <a:effectLst/>
                        <a:latin typeface="Calibri"/>
                        <a:ea typeface="Calibri"/>
                        <a:cs typeface="Arial"/>
                      </a:endParaRPr>
                    </a:p>
                  </a:txBody>
                  <a:tcPr marL="68580" marR="68580" marT="0" marB="0" anchor="ctr"/>
                </a:tc>
                <a:tc>
                  <a:txBody>
                    <a:bodyPr/>
                    <a:lstStyle/>
                    <a:p>
                      <a:pPr algn="ctr">
                        <a:lnSpc>
                          <a:spcPct val="150000"/>
                        </a:lnSpc>
                        <a:spcAft>
                          <a:spcPts val="0"/>
                        </a:spcAft>
                      </a:pPr>
                      <a:r>
                        <a:rPr lang="en-US" sz="1100">
                          <a:effectLst/>
                        </a:rPr>
                        <a:t>Existing</a:t>
                      </a:r>
                    </a:p>
                    <a:p>
                      <a:pPr marL="457200" algn="ctr">
                        <a:lnSpc>
                          <a:spcPct val="150000"/>
                        </a:lnSpc>
                        <a:spcAft>
                          <a:spcPts val="0"/>
                        </a:spcAft>
                      </a:pPr>
                      <a:r>
                        <a:rPr lang="en-US" sz="1100">
                          <a:effectLst/>
                        </a:rPr>
                        <a:t>Using SYNCHRO</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Solution without growth</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Solution with growth</a:t>
                      </a:r>
                      <a:endParaRPr lang="en-US" sz="1100">
                        <a:effectLst/>
                        <a:latin typeface="Calibri"/>
                        <a:ea typeface="Calibri"/>
                        <a:cs typeface="Arial"/>
                      </a:endParaRPr>
                    </a:p>
                  </a:txBody>
                  <a:tcPr marL="68580" marR="68580" marT="0" marB="0" anchor="ctr"/>
                </a:tc>
              </a:tr>
              <a:tr h="1166575">
                <a:tc>
                  <a:txBody>
                    <a:bodyPr/>
                    <a:lstStyle/>
                    <a:p>
                      <a:pPr marL="457200" algn="ctr">
                        <a:lnSpc>
                          <a:spcPct val="150000"/>
                        </a:lnSpc>
                        <a:spcAft>
                          <a:spcPts val="0"/>
                        </a:spcAft>
                      </a:pPr>
                      <a:r>
                        <a:rPr lang="en-US" sz="1100">
                          <a:effectLst/>
                        </a:rPr>
                        <a:t>Mahmoud Darwish Roundabout</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0.81</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0.81</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0.73</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0.87</a:t>
                      </a:r>
                      <a:endParaRPr lang="en-US" sz="1100">
                        <a:effectLst/>
                        <a:latin typeface="Calibri"/>
                        <a:ea typeface="Calibri"/>
                        <a:cs typeface="Arial"/>
                      </a:endParaRPr>
                    </a:p>
                  </a:txBody>
                  <a:tcPr marL="68580" marR="68580" marT="0" marB="0" anchor="ctr"/>
                </a:tc>
              </a:tr>
              <a:tr h="1166575">
                <a:tc>
                  <a:txBody>
                    <a:bodyPr/>
                    <a:lstStyle/>
                    <a:p>
                      <a:pPr marL="457200" algn="ctr">
                        <a:lnSpc>
                          <a:spcPct val="150000"/>
                        </a:lnSpc>
                        <a:spcAft>
                          <a:spcPts val="0"/>
                        </a:spcAft>
                      </a:pPr>
                      <a:r>
                        <a:rPr lang="en-US" sz="1100">
                          <a:effectLst/>
                        </a:rPr>
                        <a:t>Mövenpick Intersection</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0.69</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0.55</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0.45</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0.55</a:t>
                      </a:r>
                      <a:endParaRPr lang="en-US" sz="1100">
                        <a:effectLst/>
                        <a:latin typeface="Calibri"/>
                        <a:ea typeface="Calibri"/>
                        <a:cs typeface="Arial"/>
                      </a:endParaRPr>
                    </a:p>
                  </a:txBody>
                  <a:tcPr marL="68580" marR="68580" marT="0" marB="0" anchor="ctr"/>
                </a:tc>
              </a:tr>
              <a:tr h="1166575">
                <a:tc>
                  <a:txBody>
                    <a:bodyPr/>
                    <a:lstStyle/>
                    <a:p>
                      <a:pPr marL="457200" algn="ctr">
                        <a:lnSpc>
                          <a:spcPct val="150000"/>
                        </a:lnSpc>
                        <a:spcAft>
                          <a:spcPts val="0"/>
                        </a:spcAft>
                      </a:pPr>
                      <a:r>
                        <a:rPr lang="en-US" sz="1100">
                          <a:effectLst/>
                        </a:rPr>
                        <a:t>Al-Shabab Intersection</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2000" dirty="0">
                          <a:effectLst/>
                        </a:rPr>
                        <a:t>-</a:t>
                      </a:r>
                      <a:endParaRPr lang="en-US" sz="2000" dirty="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1.83</a:t>
                      </a:r>
                      <a:endParaRPr lang="en-US" sz="1100">
                        <a:effectLst/>
                        <a:latin typeface="Calibri"/>
                        <a:ea typeface="Calibri"/>
                        <a:cs typeface="Arial"/>
                      </a:endParaRPr>
                    </a:p>
                  </a:txBody>
                  <a:tcPr marL="68580" marR="68580" marT="0" marB="0" anchor="ctr"/>
                </a:tc>
                <a:tc>
                  <a:txBody>
                    <a:bodyPr/>
                    <a:lstStyle/>
                    <a:p>
                      <a:pPr marL="457200" algn="ctr">
                        <a:lnSpc>
                          <a:spcPct val="150000"/>
                        </a:lnSpc>
                        <a:spcAft>
                          <a:spcPts val="0"/>
                        </a:spcAft>
                      </a:pPr>
                      <a:r>
                        <a:rPr lang="en-US" sz="1100">
                          <a:effectLst/>
                        </a:rPr>
                        <a:t>0.97</a:t>
                      </a:r>
                      <a:endParaRPr lang="en-US" sz="1100">
                        <a:effectLst/>
                        <a:latin typeface="Calibri"/>
                        <a:ea typeface="Calibri"/>
                        <a:cs typeface="Arial"/>
                      </a:endParaRPr>
                    </a:p>
                  </a:txBody>
                  <a:tcPr marL="68580" marR="68580" marT="0" marB="0" anchor="ctr"/>
                </a:tc>
                <a:tc>
                  <a:txBody>
                    <a:bodyPr/>
                    <a:lstStyle/>
                    <a:p>
                      <a:pPr marL="457200" algn="ctr" rtl="0">
                        <a:lnSpc>
                          <a:spcPct val="150000"/>
                        </a:lnSpc>
                        <a:spcAft>
                          <a:spcPts val="0"/>
                        </a:spcAft>
                      </a:pPr>
                      <a:r>
                        <a:rPr lang="en-US" sz="1100" dirty="0">
                          <a:effectLst/>
                        </a:rPr>
                        <a:t>1.35</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10578292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Recommendations</a:t>
            </a:r>
            <a:endParaRPr lang="ar-SA" sz="3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endParaRPr>
          </a:p>
        </p:txBody>
      </p:sp>
      <p:sp>
        <p:nvSpPr>
          <p:cNvPr id="3" name="Content Placeholder 2"/>
          <p:cNvSpPr>
            <a:spLocks noGrp="1"/>
          </p:cNvSpPr>
          <p:nvPr>
            <p:ph idx="1"/>
          </p:nvPr>
        </p:nvSpPr>
        <p:spPr>
          <a:xfrm>
            <a:off x="304800" y="1371600"/>
            <a:ext cx="8686800" cy="5029200"/>
          </a:xfrm>
        </p:spPr>
        <p:txBody>
          <a:bodyPr>
            <a:normAutofit/>
          </a:bodyPr>
          <a:lstStyle/>
          <a:p>
            <a:pPr algn="l" rtl="0">
              <a:lnSpc>
                <a:spcPct val="150000"/>
              </a:lnSpc>
            </a:pPr>
            <a:r>
              <a:rPr lang="en-US" sz="2000" dirty="0">
                <a:latin typeface="Times New Roman" panose="02020603050405020304" pitchFamily="18" charset="0"/>
                <a:cs typeface="Times New Roman" panose="02020603050405020304" pitchFamily="18" charset="0"/>
              </a:rPr>
              <a:t>The study was carried out on a specified geographic area of Ramallah city. A comprehensive traffic study for a larger area is warranted as the impact of one area influences and is been </a:t>
            </a:r>
            <a:r>
              <a:rPr lang="en-US" sz="2000" dirty="0" smtClean="0">
                <a:latin typeface="Times New Roman" panose="02020603050405020304" pitchFamily="18" charset="0"/>
                <a:cs typeface="Times New Roman" panose="02020603050405020304" pitchFamily="18" charset="0"/>
              </a:rPr>
              <a:t>influenced </a:t>
            </a:r>
            <a:r>
              <a:rPr lang="en-US" sz="2000" dirty="0">
                <a:latin typeface="Times New Roman" panose="02020603050405020304" pitchFamily="18" charset="0"/>
                <a:cs typeface="Times New Roman" panose="02020603050405020304" pitchFamily="18" charset="0"/>
              </a:rPr>
              <a:t>by adjacent areas; a city-wide traffic study is needed</a:t>
            </a:r>
            <a:r>
              <a:rPr lang="en-US" sz="2000" dirty="0" smtClean="0">
                <a:latin typeface="Times New Roman" panose="02020603050405020304" pitchFamily="18" charset="0"/>
                <a:cs typeface="Times New Roman" panose="02020603050405020304" pitchFamily="18" charset="0"/>
              </a:rPr>
              <a:t>.</a:t>
            </a:r>
          </a:p>
          <a:p>
            <a:pPr algn="l" rtl="0">
              <a:lnSpc>
                <a:spcPct val="150000"/>
              </a:lnSpc>
            </a:pPr>
            <a:r>
              <a:rPr lang="en-US" sz="2000" dirty="0">
                <a:latin typeface="Times New Roman" panose="02020603050405020304" pitchFamily="18" charset="0"/>
                <a:cs typeface="Times New Roman" panose="02020603050405020304" pitchFamily="18" charset="0"/>
              </a:rPr>
              <a:t> The municipality must ensure effective enforcement on any new development in the region to provide a traffic impact study as part of the permitting process, and to provide required parking spaces on site. </a:t>
            </a:r>
            <a:endParaRPr lang="ar-S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83060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Users\Zaid\Desktop\edst-thank-you-post.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166" y="0"/>
            <a:ext cx="898563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473038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838200"/>
            <a:ext cx="8382000" cy="541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style>
          <a:lnRef idx="0">
            <a:scrgbClr r="0" g="0" b="0"/>
          </a:lnRef>
          <a:fillRef idx="1003">
            <a:schemeClr val="lt2"/>
          </a:fillRef>
          <a:effectRef idx="0">
            <a:scrgbClr r="0" g="0" b="0"/>
          </a:effectRef>
          <a:fontRef idx="major"/>
        </p:style>
      </p:pic>
      <p:sp>
        <p:nvSpPr>
          <p:cNvPr id="6" name="Title 5"/>
          <p:cNvSpPr>
            <a:spLocks noGrp="1"/>
          </p:cNvSpPr>
          <p:nvPr>
            <p:ph type="title"/>
          </p:nvPr>
        </p:nvSpPr>
        <p:spPr>
          <a:xfrm>
            <a:off x="457200" y="6927"/>
            <a:ext cx="8229600" cy="723106"/>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0"/>
            <a:r>
              <a:rPr lang="en-GB" sz="3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Introduction</a:t>
            </a:r>
            <a:endParaRPr lang="ar-SA" sz="3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endParaRPr>
          </a:p>
        </p:txBody>
      </p:sp>
    </p:spTree>
    <p:extLst>
      <p:ext uri="{BB962C8B-B14F-4D97-AF65-F5344CB8AC3E}">
        <p14:creationId xmlns:p14="http://schemas.microsoft.com/office/powerpoint/2010/main" val="178035470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458200" cy="6400800"/>
          </a:xfrm>
        </p:spPr>
        <p:txBody>
          <a:bodyPr>
            <a:normAutofit/>
          </a:bodyPr>
          <a:lstStyle/>
          <a:p>
            <a:pPr algn="l" rtl="0"/>
            <a:endParaRPr lang="en-GB" sz="1800" dirty="0">
              <a:latin typeface="Times New Roman" panose="02020603050405020304" pitchFamily="18" charset="0"/>
              <a:cs typeface="Times New Roman" panose="02020603050405020304" pitchFamily="18" charset="0"/>
            </a:endParaRPr>
          </a:p>
          <a:p>
            <a:pPr algn="l" rtl="0"/>
            <a:r>
              <a:rPr lang="en-GB" sz="2400" dirty="0" smtClean="0">
                <a:latin typeface="Times New Roman" panose="02020603050405020304" pitchFamily="18" charset="0"/>
                <a:cs typeface="Times New Roman" panose="02020603050405020304" pitchFamily="18" charset="0"/>
              </a:rPr>
              <a:t>Located </a:t>
            </a:r>
            <a:r>
              <a:rPr lang="en-GB" sz="2400" dirty="0">
                <a:latin typeface="Times New Roman" panose="02020603050405020304" pitchFamily="18" charset="0"/>
                <a:cs typeface="Times New Roman" panose="02020603050405020304" pitchFamily="18" charset="0"/>
              </a:rPr>
              <a:t>in the northern part of the West Bank, in the south east of the city of Ramallah. </a:t>
            </a:r>
            <a:endParaRPr lang="en-GB" sz="2400" dirty="0" smtClean="0">
              <a:latin typeface="Times New Roman" panose="02020603050405020304" pitchFamily="18" charset="0"/>
              <a:cs typeface="Times New Roman" panose="02020603050405020304" pitchFamily="18" charset="0"/>
            </a:endParaRPr>
          </a:p>
          <a:p>
            <a:pPr algn="l" rtl="0"/>
            <a:r>
              <a:rPr lang="en-GB" sz="2400" dirty="0" smtClean="0">
                <a:latin typeface="Times New Roman" panose="02020603050405020304" pitchFamily="18" charset="0"/>
                <a:cs typeface="Times New Roman" panose="02020603050405020304" pitchFamily="18" charset="0"/>
              </a:rPr>
              <a:t>Vital </a:t>
            </a:r>
            <a:r>
              <a:rPr lang="en-GB" sz="2400" dirty="0">
                <a:latin typeface="Times New Roman" panose="02020603050405020304" pitchFamily="18" charset="0"/>
                <a:cs typeface="Times New Roman" panose="02020603050405020304" pitchFamily="18" charset="0"/>
              </a:rPr>
              <a:t>area located close to the municipality and the old city of Ramallah</a:t>
            </a:r>
            <a:r>
              <a:rPr lang="en-GB" sz="2400" dirty="0" smtClean="0">
                <a:latin typeface="Times New Roman" panose="02020603050405020304" pitchFamily="18" charset="0"/>
                <a:cs typeface="Times New Roman" panose="02020603050405020304" pitchFamily="18" charset="0"/>
              </a:rPr>
              <a:t>.</a:t>
            </a:r>
          </a:p>
          <a:p>
            <a:pPr algn="l" rtl="0"/>
            <a:r>
              <a:rPr lang="en-GB" sz="2400" dirty="0" smtClean="0">
                <a:latin typeface="Times New Roman" panose="02020603050405020304" pitchFamily="18" charset="0"/>
                <a:cs typeface="Times New Roman" panose="02020603050405020304" pitchFamily="18" charset="0"/>
              </a:rPr>
              <a:t>Experiencing </a:t>
            </a:r>
            <a:r>
              <a:rPr lang="en-GB" sz="2400" dirty="0">
                <a:latin typeface="Times New Roman" panose="02020603050405020304" pitchFamily="18" charset="0"/>
                <a:cs typeface="Times New Roman" panose="02020603050405020304" pitchFamily="18" charset="0"/>
              </a:rPr>
              <a:t>a huge development in the traffic movement due to commercial, industrial, and construction businesses</a:t>
            </a:r>
            <a:r>
              <a:rPr lang="en-GB" sz="2400" dirty="0" smtClean="0">
                <a:latin typeface="Times New Roman" panose="02020603050405020304" pitchFamily="18" charset="0"/>
                <a:cs typeface="Times New Roman" panose="02020603050405020304" pitchFamily="18" charset="0"/>
              </a:rPr>
              <a:t>.</a:t>
            </a:r>
          </a:p>
          <a:p>
            <a:pPr algn="l" rtl="0">
              <a:buFont typeface="Wingdings" pitchFamily="2" charset="2"/>
              <a:buChar char="Ø"/>
            </a:pPr>
            <a:r>
              <a:rPr lang="en-GB" sz="2400" dirty="0" smtClean="0">
                <a:latin typeface="Times New Roman" panose="02020603050405020304" pitchFamily="18" charset="0"/>
                <a:cs typeface="Times New Roman" panose="02020603050405020304" pitchFamily="18" charset="0"/>
              </a:rPr>
              <a:t>  The </a:t>
            </a:r>
            <a:r>
              <a:rPr lang="en-GB" sz="2400" dirty="0">
                <a:latin typeface="Times New Roman" panose="02020603050405020304" pitchFamily="18" charset="0"/>
                <a:cs typeface="Times New Roman" panose="02020603050405020304" pitchFamily="18" charset="0"/>
              </a:rPr>
              <a:t>area is currently experiencing:</a:t>
            </a:r>
          </a:p>
          <a:p>
            <a:pPr marL="717804" lvl="1" indent="-342900" algn="l" rtl="0">
              <a:buFont typeface="Wingdings" panose="05000000000000000000" pitchFamily="2" charset="2"/>
              <a:buChar char="v"/>
            </a:pPr>
            <a:r>
              <a:rPr lang="en-US" b="1" dirty="0">
                <a:solidFill>
                  <a:srgbClr val="FFC000"/>
                </a:solidFill>
                <a:latin typeface="Times New Roman" panose="02020603050405020304" pitchFamily="18" charset="0"/>
                <a:cs typeface="Times New Roman" panose="02020603050405020304" pitchFamily="18" charset="0"/>
              </a:rPr>
              <a:t>S</a:t>
            </a:r>
            <a:r>
              <a:rPr lang="en-GB" b="1" dirty="0">
                <a:solidFill>
                  <a:srgbClr val="FFC000"/>
                </a:solidFill>
                <a:latin typeface="Times New Roman" panose="02020603050405020304" pitchFamily="18" charset="0"/>
                <a:cs typeface="Times New Roman" panose="02020603050405020304" pitchFamily="18" charset="0"/>
              </a:rPr>
              <a:t>severe </a:t>
            </a:r>
            <a:r>
              <a:rPr lang="en-GB" b="1" dirty="0" smtClean="0">
                <a:solidFill>
                  <a:srgbClr val="FFC000"/>
                </a:solidFill>
                <a:latin typeface="Times New Roman" panose="02020603050405020304" pitchFamily="18" charset="0"/>
                <a:cs typeface="Times New Roman" panose="02020603050405020304" pitchFamily="18" charset="0"/>
              </a:rPr>
              <a:t>Delays </a:t>
            </a:r>
            <a:endParaRPr lang="en-GB" b="1" dirty="0">
              <a:solidFill>
                <a:srgbClr val="FFC000"/>
              </a:solidFill>
              <a:latin typeface="Times New Roman" panose="02020603050405020304" pitchFamily="18" charset="0"/>
              <a:cs typeface="Times New Roman" panose="02020603050405020304" pitchFamily="18" charset="0"/>
            </a:endParaRPr>
          </a:p>
          <a:p>
            <a:pPr marL="717804" lvl="1" indent="-342900" algn="l" rtl="0">
              <a:buFont typeface="Wingdings" panose="05000000000000000000" pitchFamily="2" charset="2"/>
              <a:buChar char="v"/>
            </a:pPr>
            <a:r>
              <a:rPr lang="en-GB" b="1" dirty="0">
                <a:solidFill>
                  <a:srgbClr val="FFC000"/>
                </a:solidFill>
                <a:latin typeface="Times New Roman" panose="02020603050405020304" pitchFamily="18" charset="0"/>
                <a:cs typeface="Times New Roman" panose="02020603050405020304" pitchFamily="18" charset="0"/>
              </a:rPr>
              <a:t>Congestion</a:t>
            </a:r>
          </a:p>
          <a:p>
            <a:pPr marL="717804" lvl="1" indent="-342900" algn="l" rtl="0">
              <a:buFont typeface="Wingdings" panose="05000000000000000000" pitchFamily="2" charset="2"/>
              <a:buChar char="v"/>
            </a:pPr>
            <a:r>
              <a:rPr lang="en-GB" b="1" dirty="0">
                <a:solidFill>
                  <a:srgbClr val="FFC000"/>
                </a:solidFill>
                <a:latin typeface="Times New Roman" panose="02020603050405020304" pitchFamily="18" charset="0"/>
                <a:cs typeface="Times New Roman" panose="02020603050405020304" pitchFamily="18" charset="0"/>
              </a:rPr>
              <a:t>Severe </a:t>
            </a:r>
            <a:r>
              <a:rPr lang="en-GB" b="1" dirty="0" smtClean="0">
                <a:solidFill>
                  <a:srgbClr val="FFC000"/>
                </a:solidFill>
                <a:latin typeface="Times New Roman" panose="02020603050405020304" pitchFamily="18" charset="0"/>
                <a:cs typeface="Times New Roman" panose="02020603050405020304" pitchFamily="18" charset="0"/>
              </a:rPr>
              <a:t>Parking Shortages </a:t>
            </a:r>
            <a:endParaRPr lang="en-GB" b="1" dirty="0">
              <a:solidFill>
                <a:srgbClr val="FFC000"/>
              </a:solidFill>
              <a:latin typeface="Times New Roman" panose="02020603050405020304" pitchFamily="18" charset="0"/>
              <a:cs typeface="Times New Roman" panose="02020603050405020304" pitchFamily="18" charset="0"/>
            </a:endParaRPr>
          </a:p>
          <a:p>
            <a:pPr marL="717804" lvl="1" indent="-342900" algn="l" rtl="0">
              <a:buFont typeface="Wingdings" panose="05000000000000000000" pitchFamily="2" charset="2"/>
              <a:buChar char="v"/>
            </a:pPr>
            <a:r>
              <a:rPr lang="en-GB" b="1" dirty="0">
                <a:solidFill>
                  <a:srgbClr val="FFC000"/>
                </a:solidFill>
                <a:latin typeface="Times New Roman" panose="02020603050405020304" pitchFamily="18" charset="0"/>
                <a:cs typeface="Times New Roman" panose="02020603050405020304" pitchFamily="18" charset="0"/>
              </a:rPr>
              <a:t>Growth of </a:t>
            </a:r>
            <a:r>
              <a:rPr lang="en-GB" b="1" dirty="0" smtClean="0">
                <a:solidFill>
                  <a:srgbClr val="FFC000"/>
                </a:solidFill>
                <a:latin typeface="Times New Roman" panose="02020603050405020304" pitchFamily="18" charset="0"/>
                <a:cs typeface="Times New Roman" panose="02020603050405020304" pitchFamily="18" charset="0"/>
              </a:rPr>
              <a:t>Traffic </a:t>
            </a:r>
            <a:endParaRPr lang="en-GB" b="1" dirty="0">
              <a:solidFill>
                <a:srgbClr val="FFC000"/>
              </a:solidFill>
              <a:latin typeface="Times New Roman" panose="02020603050405020304" pitchFamily="18" charset="0"/>
              <a:cs typeface="Times New Roman" panose="02020603050405020304" pitchFamily="18" charset="0"/>
            </a:endParaRPr>
          </a:p>
          <a:p>
            <a:pPr algn="l" rtl="0"/>
            <a:r>
              <a:rPr lang="en-GB" sz="2400" dirty="0" smtClean="0">
                <a:latin typeface="Times New Roman" panose="02020603050405020304" pitchFamily="18" charset="0"/>
                <a:cs typeface="Times New Roman" panose="02020603050405020304" pitchFamily="18" charset="0"/>
              </a:rPr>
              <a:t> </a:t>
            </a:r>
            <a:r>
              <a:rPr lang="en-GB" sz="2400" b="1" u="sng" dirty="0" smtClean="0">
                <a:solidFill>
                  <a:srgbClr val="FF0000"/>
                </a:solidFill>
                <a:latin typeface="Times New Roman" panose="02020603050405020304" pitchFamily="18" charset="0"/>
                <a:cs typeface="Times New Roman" panose="02020603050405020304" pitchFamily="18" charset="0"/>
              </a:rPr>
              <a:t>So</a:t>
            </a:r>
            <a:r>
              <a:rPr lang="en-GB" sz="2400" dirty="0" smtClean="0">
                <a:latin typeface="Times New Roman" panose="02020603050405020304" pitchFamily="18" charset="0"/>
                <a:cs typeface="Times New Roman" panose="02020603050405020304" pitchFamily="18" charset="0"/>
              </a:rPr>
              <a:t> , it </a:t>
            </a:r>
            <a:r>
              <a:rPr lang="en-GB" sz="2400" dirty="0">
                <a:latin typeface="Times New Roman" panose="02020603050405020304" pitchFamily="18" charset="0"/>
                <a:cs typeface="Times New Roman" panose="02020603050405020304" pitchFamily="18" charset="0"/>
              </a:rPr>
              <a:t>is a very important task to keep the traffic systems in the region in very good conditions for the existing time and for the </a:t>
            </a:r>
            <a:r>
              <a:rPr lang="en-GB" sz="2400" dirty="0" smtClean="0">
                <a:latin typeface="Times New Roman" panose="02020603050405020304" pitchFamily="18" charset="0"/>
                <a:cs typeface="Times New Roman" panose="02020603050405020304" pitchFamily="18" charset="0"/>
              </a:rPr>
              <a:t>future.</a:t>
            </a:r>
          </a:p>
          <a:p>
            <a:pPr marL="0" indent="0" algn="l" rtl="0">
              <a:buNone/>
            </a:pPr>
            <a:endParaRPr lang="en-GB" sz="1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1776080"/>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effectLst>
            <a:glow rad="228600">
              <a:schemeClr val="accent5">
                <a:satMod val="175000"/>
                <a:alpha val="40000"/>
              </a:schemeClr>
            </a:glow>
          </a:effectLst>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rtl="0"/>
            <a:r>
              <a:rPr lang="en-GB" sz="3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General Description of the study area</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3400" y="1066800"/>
            <a:ext cx="8077199" cy="5387975"/>
          </a:xfrm>
        </p:spPr>
      </p:pic>
    </p:spTree>
    <p:extLst>
      <p:ext uri="{BB962C8B-B14F-4D97-AF65-F5344CB8AC3E}">
        <p14:creationId xmlns:p14="http://schemas.microsoft.com/office/powerpoint/2010/main" val="16674105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10600" cy="6096000"/>
          </a:xfrm>
        </p:spPr>
        <p:txBody>
          <a:bodyPr>
            <a:normAutofit fontScale="85000" lnSpcReduction="20000"/>
          </a:bodyPr>
          <a:lstStyle/>
          <a:p>
            <a:pPr marL="64008" indent="0" algn="l" rtl="0">
              <a:buNone/>
            </a:pPr>
            <a:r>
              <a:rPr lang="en-GB" sz="2400" dirty="0">
                <a:latin typeface="Times New Roman" panose="02020603050405020304" pitchFamily="18" charset="0"/>
                <a:cs typeface="Times New Roman" panose="02020603050405020304" pitchFamily="18" charset="0"/>
              </a:rPr>
              <a:t>This is the base point for conducting this project. </a:t>
            </a:r>
            <a:r>
              <a:rPr lang="en-GB" sz="2400" dirty="0" smtClean="0">
                <a:latin typeface="Times New Roman" panose="02020603050405020304" pitchFamily="18" charset="0"/>
                <a:cs typeface="Times New Roman" panose="02020603050405020304" pitchFamily="18" charset="0"/>
              </a:rPr>
              <a:t>This was </a:t>
            </a:r>
            <a:r>
              <a:rPr lang="en-GB" sz="2400" dirty="0">
                <a:latin typeface="Times New Roman" panose="02020603050405020304" pitchFamily="18" charset="0"/>
                <a:cs typeface="Times New Roman" panose="02020603050405020304" pitchFamily="18" charset="0"/>
              </a:rPr>
              <a:t>of great importance, since </a:t>
            </a:r>
            <a:r>
              <a:rPr lang="en-GB" sz="2400" dirty="0" smtClean="0">
                <a:latin typeface="Times New Roman" panose="02020603050405020304" pitchFamily="18" charset="0"/>
                <a:cs typeface="Times New Roman" panose="02020603050405020304" pitchFamily="18" charset="0"/>
              </a:rPr>
              <a:t>it has </a:t>
            </a:r>
            <a:r>
              <a:rPr lang="en-GB" sz="2400" dirty="0">
                <a:latin typeface="Times New Roman" panose="02020603050405020304" pitchFamily="18" charset="0"/>
                <a:cs typeface="Times New Roman" panose="02020603050405020304" pitchFamily="18" charset="0"/>
              </a:rPr>
              <a:t>helped as in eye inspection and give us a background imagination of the problems that exist on the </a:t>
            </a:r>
            <a:r>
              <a:rPr lang="en-GB" sz="2400" dirty="0" smtClean="0">
                <a:latin typeface="Times New Roman" panose="02020603050405020304" pitchFamily="18" charset="0"/>
                <a:cs typeface="Times New Roman" panose="02020603050405020304" pitchFamily="18" charset="0"/>
              </a:rPr>
              <a:t>streets.</a:t>
            </a:r>
          </a:p>
          <a:p>
            <a:pPr marL="64008" indent="0" algn="l" rtl="0">
              <a:buNone/>
            </a:pPr>
            <a:endParaRPr lang="en-GB" sz="2400" dirty="0">
              <a:latin typeface="Times New Roman" panose="02020603050405020304" pitchFamily="18" charset="0"/>
              <a:cs typeface="Times New Roman" panose="02020603050405020304" pitchFamily="18" charset="0"/>
            </a:endParaRPr>
          </a:p>
          <a:p>
            <a:pPr marL="64008" indent="0" algn="l" rtl="0">
              <a:buNone/>
            </a:pPr>
            <a:r>
              <a:rPr lang="en-GB" sz="2400" dirty="0">
                <a:latin typeface="Times New Roman" panose="02020603050405020304" pitchFamily="18" charset="0"/>
                <a:cs typeface="Times New Roman" panose="02020603050405020304" pitchFamily="18" charset="0"/>
              </a:rPr>
              <a:t>As an example of that let us take </a:t>
            </a:r>
            <a:r>
              <a:rPr lang="en-GB" sz="2400" dirty="0" smtClean="0">
                <a:latin typeface="Times New Roman" panose="02020603050405020304" pitchFamily="18" charset="0"/>
                <a:cs typeface="Times New Roman" panose="02020603050405020304" pitchFamily="18" charset="0"/>
              </a:rPr>
              <a:t>:</a:t>
            </a:r>
          </a:p>
          <a:p>
            <a:pPr marL="64008" indent="0" algn="l" rtl="0">
              <a:buNone/>
            </a:pPr>
            <a:endParaRPr lang="en-GB" sz="1800" dirty="0" smtClean="0">
              <a:latin typeface="Times New Roman" panose="02020603050405020304" pitchFamily="18" charset="0"/>
              <a:cs typeface="Times New Roman" panose="02020603050405020304" pitchFamily="18" charset="0"/>
            </a:endParaRPr>
          </a:p>
          <a:p>
            <a:pPr marL="64008" indent="0" algn="l" rtl="0">
              <a:buNone/>
            </a:pPr>
            <a:r>
              <a:rPr lang="en-GB" sz="2000" b="1" u="sng" dirty="0">
                <a:solidFill>
                  <a:srgbClr val="92D050"/>
                </a:solidFill>
                <a:latin typeface="Times New Roman" panose="02020603050405020304" pitchFamily="18" charset="0"/>
                <a:cs typeface="Times New Roman" panose="02020603050405020304" pitchFamily="18" charset="0"/>
              </a:rPr>
              <a:t>Intersection of Al-Sahel Street with Jaffa </a:t>
            </a:r>
            <a:r>
              <a:rPr lang="en-GB" sz="2000" b="1" u="sng" dirty="0" smtClean="0">
                <a:solidFill>
                  <a:srgbClr val="92D050"/>
                </a:solidFill>
                <a:latin typeface="Times New Roman" panose="02020603050405020304" pitchFamily="18" charset="0"/>
                <a:cs typeface="Times New Roman" panose="02020603050405020304" pitchFamily="18" charset="0"/>
              </a:rPr>
              <a:t>Street:</a:t>
            </a:r>
          </a:p>
          <a:p>
            <a:pPr algn="l" rtl="0">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Signalized </a:t>
            </a:r>
            <a:r>
              <a:rPr lang="en-GB" sz="2400" dirty="0">
                <a:latin typeface="Times New Roman" panose="02020603050405020304" pitchFamily="18" charset="0"/>
                <a:cs typeface="Times New Roman" panose="02020603050405020304" pitchFamily="18" charset="0"/>
              </a:rPr>
              <a:t>T-intersection </a:t>
            </a:r>
          </a:p>
          <a:p>
            <a:pPr algn="l" rtl="0">
              <a:buFont typeface="Wingdings" panose="05000000000000000000" pitchFamily="2" charset="2"/>
              <a:buChar char="ü"/>
            </a:pPr>
            <a:r>
              <a:rPr lang="en-GB" sz="2400" dirty="0">
                <a:latin typeface="Times New Roman" panose="02020603050405020304" pitchFamily="18" charset="0"/>
                <a:cs typeface="Times New Roman" panose="02020603050405020304" pitchFamily="18" charset="0"/>
              </a:rPr>
              <a:t>Drainage water facilities exist at this intersection</a:t>
            </a:r>
          </a:p>
          <a:p>
            <a:pPr algn="l" rtl="0">
              <a:buFont typeface="Wingdings" panose="05000000000000000000" pitchFamily="2" charset="2"/>
              <a:buChar char="ü"/>
            </a:pPr>
            <a:r>
              <a:rPr lang="en-GB" sz="2400" dirty="0">
                <a:latin typeface="Times New Roman" panose="02020603050405020304" pitchFamily="18" charset="0"/>
                <a:cs typeface="Times New Roman" panose="02020603050405020304" pitchFamily="18" charset="0"/>
              </a:rPr>
              <a:t>Traffic feeding the intersection is high most of the </a:t>
            </a:r>
            <a:r>
              <a:rPr lang="en-GB" sz="2400" dirty="0" smtClean="0">
                <a:latin typeface="Times New Roman" panose="02020603050405020304" pitchFamily="18" charset="0"/>
                <a:cs typeface="Times New Roman" panose="02020603050405020304" pitchFamily="18" charset="0"/>
              </a:rPr>
              <a:t>time</a:t>
            </a:r>
          </a:p>
          <a:p>
            <a:pPr marL="64008" indent="0" algn="l" rtl="0">
              <a:buNone/>
            </a:pPr>
            <a:endParaRPr lang="en-GB" sz="2000" b="1" u="sng" dirty="0">
              <a:latin typeface="Times New Roman" panose="02020603050405020304" pitchFamily="18" charset="0"/>
              <a:cs typeface="Times New Roman" panose="02020603050405020304" pitchFamily="18" charset="0"/>
            </a:endParaRPr>
          </a:p>
          <a:p>
            <a:pPr marL="64008" indent="0" algn="l" rtl="0">
              <a:buNone/>
            </a:pPr>
            <a:r>
              <a:rPr lang="en-GB" sz="2100" b="1" u="sng" dirty="0">
                <a:solidFill>
                  <a:srgbClr val="92D050"/>
                </a:solidFill>
                <a:latin typeface="Times New Roman" panose="02020603050405020304" pitchFamily="18" charset="0"/>
                <a:cs typeface="Times New Roman" panose="02020603050405020304" pitchFamily="18" charset="0"/>
              </a:rPr>
              <a:t>Aziz </a:t>
            </a:r>
            <a:r>
              <a:rPr lang="en-GB" sz="2100" b="1" u="sng" dirty="0" err="1">
                <a:solidFill>
                  <a:srgbClr val="92D050"/>
                </a:solidFill>
                <a:latin typeface="Times New Roman" panose="02020603050405020304" pitchFamily="18" charset="0"/>
                <a:cs typeface="Times New Roman" panose="02020603050405020304" pitchFamily="18" charset="0"/>
              </a:rPr>
              <a:t>Shaheen</a:t>
            </a:r>
            <a:r>
              <a:rPr lang="en-GB" sz="2100" b="1" u="sng" dirty="0">
                <a:solidFill>
                  <a:srgbClr val="92D050"/>
                </a:solidFill>
                <a:latin typeface="Times New Roman" panose="02020603050405020304" pitchFamily="18" charset="0"/>
                <a:cs typeface="Times New Roman" panose="02020603050405020304" pitchFamily="18" charset="0"/>
              </a:rPr>
              <a:t> Intersection:</a:t>
            </a:r>
          </a:p>
          <a:p>
            <a:pPr algn="l" rtl="0">
              <a:buFont typeface="Wingdings" panose="05000000000000000000" pitchFamily="2" charset="2"/>
              <a:buChar char="ü"/>
            </a:pPr>
            <a:r>
              <a:rPr lang="en-GB" sz="2400" dirty="0">
                <a:latin typeface="Times New Roman" panose="02020603050405020304" pitchFamily="18" charset="0"/>
                <a:cs typeface="Times New Roman" panose="02020603050405020304" pitchFamily="18" charset="0"/>
              </a:rPr>
              <a:t>Shaped by five approaches and experiences relatively complex movements regarding vehicles and pedestrians.</a:t>
            </a:r>
          </a:p>
          <a:p>
            <a:pPr algn="l" rtl="0">
              <a:buFont typeface="Wingdings" panose="05000000000000000000" pitchFamily="2" charset="2"/>
              <a:buChar char="ü"/>
            </a:pPr>
            <a:r>
              <a:rPr lang="en-GB" sz="2400" dirty="0">
                <a:latin typeface="Times New Roman" panose="02020603050405020304" pitchFamily="18" charset="0"/>
                <a:cs typeface="Times New Roman" panose="02020603050405020304" pitchFamily="18" charset="0"/>
              </a:rPr>
              <a:t>Traffic at his intersection is mostly heading towards Mahmoud </a:t>
            </a:r>
            <a:r>
              <a:rPr lang="en-GB" sz="2400" dirty="0" err="1">
                <a:latin typeface="Times New Roman" panose="02020603050405020304" pitchFamily="18" charset="0"/>
                <a:cs typeface="Times New Roman" panose="02020603050405020304" pitchFamily="18" charset="0"/>
              </a:rPr>
              <a:t>Darwish</a:t>
            </a:r>
            <a:r>
              <a:rPr lang="en-GB" sz="2400" dirty="0">
                <a:latin typeface="Times New Roman" panose="02020603050405020304" pitchFamily="18" charset="0"/>
                <a:cs typeface="Times New Roman" panose="02020603050405020304" pitchFamily="18" charset="0"/>
              </a:rPr>
              <a:t> intersection</a:t>
            </a:r>
            <a:r>
              <a:rPr lang="en-GB" sz="2400" dirty="0" smtClean="0">
                <a:latin typeface="Times New Roman" panose="02020603050405020304" pitchFamily="18" charset="0"/>
                <a:cs typeface="Times New Roman" panose="02020603050405020304" pitchFamily="18" charset="0"/>
              </a:rPr>
              <a:t>.</a:t>
            </a:r>
          </a:p>
          <a:p>
            <a:pPr marL="64008" indent="0" algn="l" rtl="0">
              <a:buNone/>
            </a:pPr>
            <a:endParaRPr lang="en-GB" sz="1800" b="1" u="sng" dirty="0">
              <a:latin typeface="Times New Roman" panose="02020603050405020304" pitchFamily="18" charset="0"/>
              <a:cs typeface="Times New Roman" panose="02020603050405020304" pitchFamily="18" charset="0"/>
            </a:endParaRPr>
          </a:p>
          <a:p>
            <a:pPr marL="64008" indent="0" algn="l" rtl="0">
              <a:buNone/>
            </a:pPr>
            <a:r>
              <a:rPr lang="en-GB" sz="2100" b="1" u="sng" dirty="0">
                <a:solidFill>
                  <a:srgbClr val="92D050"/>
                </a:solidFill>
                <a:latin typeface="Times New Roman" panose="02020603050405020304" pitchFamily="18" charset="0"/>
                <a:cs typeface="Times New Roman" panose="02020603050405020304" pitchFamily="18" charset="0"/>
              </a:rPr>
              <a:t>Al-</a:t>
            </a:r>
            <a:r>
              <a:rPr lang="en-GB" sz="2100" b="1" u="sng" dirty="0" err="1">
                <a:solidFill>
                  <a:srgbClr val="92D050"/>
                </a:solidFill>
                <a:latin typeface="Times New Roman" panose="02020603050405020304" pitchFamily="18" charset="0"/>
                <a:cs typeface="Times New Roman" panose="02020603050405020304" pitchFamily="18" charset="0"/>
              </a:rPr>
              <a:t>Shabab</a:t>
            </a:r>
            <a:r>
              <a:rPr lang="en-GB" sz="2100" b="1" u="sng" dirty="0">
                <a:solidFill>
                  <a:srgbClr val="92D050"/>
                </a:solidFill>
                <a:latin typeface="Times New Roman" panose="02020603050405020304" pitchFamily="18" charset="0"/>
                <a:cs typeface="Times New Roman" panose="02020603050405020304" pitchFamily="18" charset="0"/>
              </a:rPr>
              <a:t> Intersection:</a:t>
            </a:r>
          </a:p>
          <a:p>
            <a:pPr algn="l" rtl="0">
              <a:buFont typeface="Wingdings" panose="05000000000000000000" pitchFamily="2" charset="2"/>
              <a:buChar char="ü"/>
            </a:pPr>
            <a:r>
              <a:rPr lang="en-GB" sz="2400" dirty="0">
                <a:latin typeface="Times New Roman" pitchFamily="18" charset="0"/>
                <a:cs typeface="Times New Roman" pitchFamily="18" charset="0"/>
              </a:rPr>
              <a:t>This intersection is a roundabout fed by </a:t>
            </a:r>
            <a:r>
              <a:rPr lang="en-GB" sz="2400" dirty="0" smtClean="0">
                <a:latin typeface="Times New Roman" pitchFamily="18" charset="0"/>
                <a:cs typeface="Times New Roman" pitchFamily="18" charset="0"/>
              </a:rPr>
              <a:t>six </a:t>
            </a:r>
            <a:r>
              <a:rPr lang="en-GB" sz="2400" dirty="0">
                <a:latin typeface="Times New Roman" pitchFamily="18" charset="0"/>
                <a:cs typeface="Times New Roman" pitchFamily="18" charset="0"/>
              </a:rPr>
              <a:t>links.</a:t>
            </a:r>
          </a:p>
          <a:p>
            <a:pPr algn="l" rtl="0">
              <a:buFont typeface="Wingdings" panose="05000000000000000000" pitchFamily="2" charset="2"/>
              <a:buChar char="ü"/>
            </a:pPr>
            <a:r>
              <a:rPr lang="en-GB" sz="2400" dirty="0">
                <a:latin typeface="Times New Roman" pitchFamily="18" charset="0"/>
                <a:cs typeface="Times New Roman" pitchFamily="18" charset="0"/>
              </a:rPr>
              <a:t>The movement of traffic toward the main CBD is considerably dense.</a:t>
            </a:r>
          </a:p>
          <a:p>
            <a:pPr algn="l" rtl="0"/>
            <a:endParaRPr lang="en-GB" sz="1800" dirty="0">
              <a:latin typeface="Times New Roman" pitchFamily="18" charset="0"/>
              <a:cs typeface="Times New Roman" pitchFamily="18" charset="0"/>
            </a:endParaRPr>
          </a:p>
          <a:p>
            <a:pPr marL="0" indent="0" algn="l" rtl="0">
              <a:buNone/>
            </a:pPr>
            <a:r>
              <a:rPr lang="en-GB" sz="1800" dirty="0" smtClean="0">
                <a:latin typeface="Times New Roman" panose="02020603050405020304" pitchFamily="18" charset="0"/>
                <a:cs typeface="Times New Roman" panose="02020603050405020304" pitchFamily="18" charset="0"/>
              </a:rPr>
              <a:t> </a:t>
            </a:r>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0101528"/>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29600" cy="741218"/>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0"/>
            <a:r>
              <a:rPr lang="en-GB" sz="3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DATA COLLECTION </a:t>
            </a:r>
          </a:p>
        </p:txBody>
      </p:sp>
      <p:sp>
        <p:nvSpPr>
          <p:cNvPr id="3" name="Content Placeholder 2"/>
          <p:cNvSpPr>
            <a:spLocks noGrp="1"/>
          </p:cNvSpPr>
          <p:nvPr>
            <p:ph idx="1"/>
          </p:nvPr>
        </p:nvSpPr>
        <p:spPr>
          <a:xfrm>
            <a:off x="0" y="914400"/>
            <a:ext cx="9144000" cy="5943600"/>
          </a:xfrm>
        </p:spPr>
        <p:txBody>
          <a:bodyPr>
            <a:normAutofit/>
          </a:bodyPr>
          <a:lstStyle/>
          <a:p>
            <a:pPr algn="l" rtl="0">
              <a:lnSpc>
                <a:spcPct val="160000"/>
              </a:lnSpc>
              <a:buFont typeface="Wingdings" panose="05000000000000000000" pitchFamily="2" charset="2"/>
              <a:buChar char="q"/>
            </a:pPr>
            <a:r>
              <a:rPr lang="en-GB" sz="2000" b="1" dirty="0">
                <a:solidFill>
                  <a:schemeClr val="accent1">
                    <a:lumMod val="60000"/>
                    <a:lumOff val="40000"/>
                  </a:schemeClr>
                </a:solidFill>
                <a:latin typeface="Arial Rounded MT Bold" panose="020F0704030504030204" pitchFamily="34" charset="0"/>
                <a:cs typeface="Times New Roman" panose="02020603050405020304" pitchFamily="18" charset="0"/>
              </a:rPr>
              <a:t>Types of Collected Data: </a:t>
            </a:r>
          </a:p>
          <a:p>
            <a:pPr marL="64008" indent="0" algn="l" rtl="0">
              <a:lnSpc>
                <a:spcPct val="150000"/>
              </a:lnSpc>
              <a:buNone/>
            </a:pPr>
            <a:r>
              <a:rPr lang="en-GB" sz="2000" dirty="0">
                <a:latin typeface="Times New Roman" panose="02020603050405020304" pitchFamily="18" charset="0"/>
                <a:cs typeface="Times New Roman" panose="02020603050405020304" pitchFamily="18" charset="0"/>
              </a:rPr>
              <a:t>1. </a:t>
            </a:r>
            <a:r>
              <a:rPr lang="en-GB" sz="2000" dirty="0" smtClean="0">
                <a:latin typeface="Times New Roman" panose="02020603050405020304" pitchFamily="18" charset="0"/>
                <a:cs typeface="Times New Roman" panose="02020603050405020304" pitchFamily="18" charset="0"/>
              </a:rPr>
              <a:t> Inventory </a:t>
            </a:r>
            <a:r>
              <a:rPr lang="en-GB" sz="2000" dirty="0">
                <a:latin typeface="Times New Roman" panose="02020603050405020304" pitchFamily="18" charset="0"/>
                <a:cs typeface="Times New Roman" panose="02020603050405020304" pitchFamily="18" charset="0"/>
              </a:rPr>
              <a:t>study: aerial photographs </a:t>
            </a:r>
            <a:r>
              <a:rPr lang="en-GB" sz="2000" dirty="0" smtClean="0">
                <a:latin typeface="Times New Roman" panose="02020603050405020304" pitchFamily="18" charset="0"/>
                <a:cs typeface="Times New Roman" panose="02020603050405020304" pitchFamily="18" charset="0"/>
              </a:rPr>
              <a:t>, AutoCAD </a:t>
            </a:r>
            <a:r>
              <a:rPr lang="en-GB" sz="2000" dirty="0">
                <a:latin typeface="Times New Roman" panose="02020603050405020304" pitchFamily="18" charset="0"/>
                <a:cs typeface="Times New Roman" panose="02020603050405020304" pitchFamily="18" charset="0"/>
              </a:rPr>
              <a:t>files .</a:t>
            </a:r>
          </a:p>
          <a:p>
            <a:pPr marL="0" indent="0" algn="l" rtl="0">
              <a:lnSpc>
                <a:spcPct val="150000"/>
              </a:lnSpc>
              <a:buNone/>
            </a:pPr>
            <a:r>
              <a:rPr lang="en-GB" sz="2000" dirty="0" smtClean="0">
                <a:latin typeface="Times New Roman" panose="02020603050405020304" pitchFamily="18" charset="0"/>
                <a:cs typeface="Times New Roman" panose="02020603050405020304" pitchFamily="18" charset="0"/>
              </a:rPr>
              <a:t> </a:t>
            </a:r>
            <a:r>
              <a:rPr lang="en-GB" sz="2000" dirty="0">
                <a:latin typeface="Times New Roman" panose="02020603050405020304" pitchFamily="18" charset="0"/>
                <a:cs typeface="Times New Roman" panose="02020603050405020304" pitchFamily="18" charset="0"/>
              </a:rPr>
              <a:t>2. </a:t>
            </a:r>
            <a:r>
              <a:rPr lang="en-GB" sz="2000" dirty="0" smtClean="0">
                <a:latin typeface="Times New Roman" panose="02020603050405020304" pitchFamily="18" charset="0"/>
                <a:cs typeface="Times New Roman" panose="02020603050405020304" pitchFamily="18" charset="0"/>
              </a:rPr>
              <a:t> Traffic </a:t>
            </a:r>
            <a:r>
              <a:rPr lang="en-GB" sz="2000" dirty="0">
                <a:latin typeface="Times New Roman" panose="02020603050405020304" pitchFamily="18" charset="0"/>
                <a:cs typeface="Times New Roman" panose="02020603050405020304" pitchFamily="18" charset="0"/>
              </a:rPr>
              <a:t>volume counts.</a:t>
            </a:r>
          </a:p>
          <a:p>
            <a:pPr algn="l" rtl="0">
              <a:lnSpc>
                <a:spcPct val="160000"/>
              </a:lnSpc>
              <a:buFont typeface="Wingdings" panose="05000000000000000000" pitchFamily="2" charset="2"/>
              <a:buChar char="q"/>
            </a:pPr>
            <a:r>
              <a:rPr lang="en-GB" sz="2000" b="1" dirty="0">
                <a:solidFill>
                  <a:schemeClr val="accent1">
                    <a:lumMod val="60000"/>
                    <a:lumOff val="40000"/>
                  </a:schemeClr>
                </a:solidFill>
                <a:latin typeface="Arial Rounded MT Bold" panose="020F0704030504030204" pitchFamily="34" charset="0"/>
                <a:cs typeface="Times New Roman" panose="02020603050405020304" pitchFamily="18" charset="0"/>
              </a:rPr>
              <a:t>Sources of Collected Data: </a:t>
            </a:r>
          </a:p>
          <a:p>
            <a:pPr marL="64008" indent="0" algn="l" rtl="0">
              <a:lnSpc>
                <a:spcPct val="150000"/>
              </a:lnSpc>
              <a:buNone/>
            </a:pPr>
            <a:r>
              <a:rPr lang="en-GB" sz="2000" dirty="0" smtClean="0">
                <a:latin typeface="Times New Roman" panose="02020603050405020304" pitchFamily="18" charset="0"/>
                <a:cs typeface="Times New Roman" panose="02020603050405020304" pitchFamily="18" charset="0"/>
              </a:rPr>
              <a:t>1. Site </a:t>
            </a:r>
            <a:r>
              <a:rPr lang="en-GB" sz="2000" dirty="0">
                <a:latin typeface="Times New Roman" panose="02020603050405020304" pitchFamily="18" charset="0"/>
                <a:cs typeface="Times New Roman" panose="02020603050405020304" pitchFamily="18" charset="0"/>
              </a:rPr>
              <a:t>visits  2. Ramallah Municipality.  3. Field data collection.</a:t>
            </a:r>
          </a:p>
          <a:p>
            <a:pPr algn="l" rtl="0">
              <a:lnSpc>
                <a:spcPct val="160000"/>
              </a:lnSpc>
              <a:buFont typeface="Wingdings" panose="05000000000000000000" pitchFamily="2" charset="2"/>
              <a:buChar char="q"/>
            </a:pPr>
            <a:r>
              <a:rPr lang="en-GB" sz="2000" b="1" dirty="0">
                <a:solidFill>
                  <a:schemeClr val="accent1">
                    <a:lumMod val="60000"/>
                    <a:lumOff val="40000"/>
                  </a:schemeClr>
                </a:solidFill>
                <a:latin typeface="Arial Rounded MT Bold" panose="020F0704030504030204" pitchFamily="34" charset="0"/>
                <a:cs typeface="Times New Roman" panose="02020603050405020304" pitchFamily="18" charset="0"/>
              </a:rPr>
              <a:t>Methods of Conducting Volume Counts: </a:t>
            </a:r>
          </a:p>
          <a:p>
            <a:pPr marL="0" indent="0" algn="l" rtl="0">
              <a:lnSpc>
                <a:spcPct val="150000"/>
              </a:lnSpc>
              <a:buNone/>
            </a:pPr>
            <a:r>
              <a:rPr lang="en-GB" sz="2000" dirty="0">
                <a:latin typeface="Times New Roman" panose="02020603050405020304" pitchFamily="18" charset="0"/>
                <a:cs typeface="Times New Roman" panose="02020603050405020304" pitchFamily="18" charset="0"/>
              </a:rPr>
              <a:t>In this project, the manual method was used, and a team of 2-4 persons were needed to conduct intersection traffic volume and vehicle classification counts. </a:t>
            </a:r>
          </a:p>
          <a:p>
            <a:pPr algn="l" rtl="0">
              <a:lnSpc>
                <a:spcPct val="160000"/>
              </a:lnSpc>
              <a:buFont typeface="Wingdings" panose="05000000000000000000" pitchFamily="2" charset="2"/>
              <a:buChar char="q"/>
            </a:pPr>
            <a:r>
              <a:rPr lang="en-GB" sz="2000" b="1" dirty="0">
                <a:solidFill>
                  <a:schemeClr val="accent1">
                    <a:lumMod val="60000"/>
                    <a:lumOff val="40000"/>
                  </a:schemeClr>
                </a:solidFill>
                <a:latin typeface="Arial Rounded MT Bold" panose="020F0704030504030204" pitchFamily="34" charset="0"/>
                <a:cs typeface="Times New Roman" panose="02020603050405020304" pitchFamily="18" charset="0"/>
              </a:rPr>
              <a:t>Counting Period: </a:t>
            </a:r>
          </a:p>
          <a:p>
            <a:pPr marL="0" indent="0" algn="l" rtl="0">
              <a:lnSpc>
                <a:spcPct val="150000"/>
              </a:lnSpc>
              <a:buNone/>
            </a:pPr>
            <a:r>
              <a:rPr lang="en-GB" sz="2000" dirty="0">
                <a:latin typeface="Times New Roman" panose="02020603050405020304" pitchFamily="18" charset="0"/>
                <a:cs typeface="Times New Roman" panose="02020603050405020304" pitchFamily="18" charset="0"/>
              </a:rPr>
              <a:t>The counting periods were from 7:00-9:00 AM and 1:30-4:30 PM. These were identified in coordination with Ramallah Municipality engineers. </a:t>
            </a:r>
          </a:p>
          <a:p>
            <a:pPr marL="0" indent="0" algn="l" rtl="0">
              <a:lnSpc>
                <a:spcPct val="150000"/>
              </a:lnSpc>
              <a:buNone/>
            </a:pPr>
            <a:endParaRPr lang="en-GB" sz="1800" dirty="0" smtClean="0">
              <a:latin typeface="Times New Roman" panose="02020603050405020304" pitchFamily="18" charset="0"/>
              <a:cs typeface="Times New Roman" panose="02020603050405020304" pitchFamily="18" charset="0"/>
            </a:endParaRPr>
          </a:p>
          <a:p>
            <a:pPr marL="0" indent="0" algn="l" rtl="0">
              <a:lnSpc>
                <a:spcPct val="150000"/>
              </a:lnSpc>
              <a:buNone/>
            </a:pPr>
            <a:endParaRPr lang="en-GB" sz="1800" dirty="0">
              <a:latin typeface="Times New Roman" panose="02020603050405020304" pitchFamily="18" charset="0"/>
              <a:cs typeface="Times New Roman" panose="02020603050405020304" pitchFamily="18" charset="0"/>
            </a:endParaRPr>
          </a:p>
          <a:p>
            <a:pPr algn="l" rtl="0">
              <a:lnSpc>
                <a:spcPct val="150000"/>
              </a:lnSpc>
            </a:pPr>
            <a:endParaRPr lang="en-GB" dirty="0"/>
          </a:p>
        </p:txBody>
      </p:sp>
    </p:spTree>
    <p:extLst>
      <p:ext uri="{BB962C8B-B14F-4D97-AF65-F5344CB8AC3E}">
        <p14:creationId xmlns:p14="http://schemas.microsoft.com/office/powerpoint/2010/main" val="11045529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563562"/>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0"/>
            <a:r>
              <a:rPr lang="en-GB" sz="3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rebuchet MS" panose="020B0603020202020204" pitchFamily="34" charset="0"/>
              </a:rPr>
              <a:t>DATA ANALYSIS </a:t>
            </a:r>
          </a:p>
        </p:txBody>
      </p:sp>
      <p:sp>
        <p:nvSpPr>
          <p:cNvPr id="3" name="Content Placeholder 2"/>
          <p:cNvSpPr>
            <a:spLocks noGrp="1"/>
          </p:cNvSpPr>
          <p:nvPr>
            <p:ph idx="1"/>
          </p:nvPr>
        </p:nvSpPr>
        <p:spPr>
          <a:xfrm>
            <a:off x="76200" y="838200"/>
            <a:ext cx="8991600" cy="5867400"/>
          </a:xfrm>
        </p:spPr>
        <p:txBody>
          <a:bodyPr>
            <a:normAutofit fontScale="92500" lnSpcReduction="10000"/>
          </a:bodyPr>
          <a:lstStyle/>
          <a:p>
            <a:pPr algn="l" rtl="0">
              <a:lnSpc>
                <a:spcPct val="150000"/>
              </a:lnSpc>
            </a:pPr>
            <a:r>
              <a:rPr lang="en-GB" sz="2200" b="1" dirty="0">
                <a:solidFill>
                  <a:schemeClr val="accent1">
                    <a:lumMod val="60000"/>
                    <a:lumOff val="40000"/>
                  </a:schemeClr>
                </a:solidFill>
                <a:latin typeface="Arial Rounded MT Bold" panose="020F0704030504030204" pitchFamily="34" charset="0"/>
                <a:cs typeface="Times New Roman" panose="02020603050405020304" pitchFamily="18" charset="0"/>
              </a:rPr>
              <a:t>Volume Characteristics: </a:t>
            </a:r>
          </a:p>
          <a:p>
            <a:pPr marL="0" indent="0" algn="l" rtl="0">
              <a:lnSpc>
                <a:spcPct val="150000"/>
              </a:lnSpc>
              <a:buNone/>
            </a:pPr>
            <a:r>
              <a:rPr lang="en-GB" sz="1900" dirty="0">
                <a:latin typeface="Times New Roman" panose="02020603050405020304" pitchFamily="18" charset="0"/>
                <a:cs typeface="Times New Roman" panose="02020603050405020304" pitchFamily="18" charset="0"/>
              </a:rPr>
              <a:t>-Peak hour (</a:t>
            </a:r>
            <a:r>
              <a:rPr lang="en-GB" sz="1900" b="1" dirty="0">
                <a:solidFill>
                  <a:srgbClr val="FFC000"/>
                </a:solidFill>
                <a:latin typeface="Times New Roman" panose="02020603050405020304" pitchFamily="18" charset="0"/>
                <a:cs typeface="Times New Roman" panose="02020603050405020304" pitchFamily="18" charset="0"/>
              </a:rPr>
              <a:t>PH</a:t>
            </a:r>
            <a:r>
              <a:rPr lang="en-GB" sz="1900" dirty="0">
                <a:latin typeface="Times New Roman" panose="02020603050405020304" pitchFamily="18" charset="0"/>
                <a:cs typeface="Times New Roman" panose="02020603050405020304" pitchFamily="18" charset="0"/>
              </a:rPr>
              <a:t>), peak hour volume (</a:t>
            </a:r>
            <a:r>
              <a:rPr lang="en-GB" sz="1900" b="1" dirty="0">
                <a:solidFill>
                  <a:srgbClr val="FFC000"/>
                </a:solidFill>
                <a:latin typeface="Times New Roman" panose="02020603050405020304" pitchFamily="18" charset="0"/>
                <a:cs typeface="Times New Roman" panose="02020603050405020304" pitchFamily="18" charset="0"/>
              </a:rPr>
              <a:t>PHV</a:t>
            </a:r>
            <a:r>
              <a:rPr lang="en-GB" sz="1900" dirty="0">
                <a:latin typeface="Times New Roman" panose="02020603050405020304" pitchFamily="18" charset="0"/>
                <a:cs typeface="Times New Roman" panose="02020603050405020304" pitchFamily="18" charset="0"/>
              </a:rPr>
              <a:t>), and peak hour factor (</a:t>
            </a:r>
            <a:r>
              <a:rPr lang="en-GB" sz="1900" b="1" dirty="0">
                <a:solidFill>
                  <a:srgbClr val="FFC000"/>
                </a:solidFill>
                <a:latin typeface="Times New Roman" panose="02020603050405020304" pitchFamily="18" charset="0"/>
                <a:cs typeface="Times New Roman" panose="02020603050405020304" pitchFamily="18" charset="0"/>
              </a:rPr>
              <a:t>PHF</a:t>
            </a:r>
            <a:r>
              <a:rPr lang="en-GB" sz="1900" dirty="0">
                <a:latin typeface="Times New Roman" panose="02020603050405020304" pitchFamily="18" charset="0"/>
                <a:cs typeface="Times New Roman" panose="02020603050405020304" pitchFamily="18" charset="0"/>
              </a:rPr>
              <a:t>). </a:t>
            </a:r>
          </a:p>
          <a:p>
            <a:pPr marL="0" indent="0" algn="l" rtl="0">
              <a:lnSpc>
                <a:spcPct val="150000"/>
              </a:lnSpc>
              <a:buNone/>
            </a:pPr>
            <a:r>
              <a:rPr lang="en-GB" sz="1900" dirty="0">
                <a:latin typeface="Times New Roman" panose="02020603050405020304" pitchFamily="18" charset="0"/>
                <a:cs typeface="Times New Roman" panose="02020603050405020304" pitchFamily="18" charset="0"/>
              </a:rPr>
              <a:t>-Vehicle classification (percent of </a:t>
            </a:r>
            <a:r>
              <a:rPr lang="en-GB" sz="1900" dirty="0" smtClean="0">
                <a:latin typeface="Times New Roman" panose="02020603050405020304" pitchFamily="18" charset="0"/>
                <a:cs typeface="Times New Roman" panose="02020603050405020304" pitchFamily="18" charset="0"/>
              </a:rPr>
              <a:t> heavy </a:t>
            </a:r>
            <a:r>
              <a:rPr lang="en-GB" sz="1900" dirty="0">
                <a:latin typeface="Times New Roman" panose="02020603050405020304" pitchFamily="18" charset="0"/>
                <a:cs typeface="Times New Roman" panose="02020603050405020304" pitchFamily="18" charset="0"/>
              </a:rPr>
              <a:t>vehicles). </a:t>
            </a:r>
          </a:p>
          <a:p>
            <a:pPr algn="l" rtl="0">
              <a:lnSpc>
                <a:spcPct val="150000"/>
              </a:lnSpc>
            </a:pPr>
            <a:r>
              <a:rPr lang="en-GB" sz="2200" b="1" dirty="0">
                <a:solidFill>
                  <a:schemeClr val="accent1">
                    <a:lumMod val="60000"/>
                    <a:lumOff val="40000"/>
                  </a:schemeClr>
                </a:solidFill>
                <a:latin typeface="Arial Rounded MT Bold" panose="020F0704030504030204" pitchFamily="34" charset="0"/>
                <a:cs typeface="Times New Roman" panose="02020603050405020304" pitchFamily="18" charset="0"/>
              </a:rPr>
              <a:t>Functional classification of the network streets :</a:t>
            </a:r>
          </a:p>
          <a:p>
            <a:pPr marL="0" indent="0" algn="l" rtl="0">
              <a:lnSpc>
                <a:spcPct val="150000"/>
              </a:lnSpc>
              <a:buNone/>
            </a:pPr>
            <a:r>
              <a:rPr lang="en-GB" sz="1900" dirty="0">
                <a:latin typeface="Times New Roman" panose="02020603050405020304" pitchFamily="18" charset="0"/>
                <a:cs typeface="Times New Roman" panose="02020603050405020304" pitchFamily="18" charset="0"/>
              </a:rPr>
              <a:t>The streets included in the study area are considered to be </a:t>
            </a:r>
            <a:r>
              <a:rPr lang="en-GB" sz="2200" b="1" dirty="0">
                <a:solidFill>
                  <a:srgbClr val="FF0000"/>
                </a:solidFill>
                <a:latin typeface="Times New Roman" panose="02020603050405020304" pitchFamily="18" charset="0"/>
                <a:cs typeface="Times New Roman" panose="02020603050405020304" pitchFamily="18" charset="0"/>
              </a:rPr>
              <a:t>urban collector street system </a:t>
            </a:r>
            <a:r>
              <a:rPr lang="en-GB" sz="1900" dirty="0">
                <a:latin typeface="Times New Roman" panose="02020603050405020304" pitchFamily="18" charset="0"/>
                <a:cs typeface="Times New Roman" panose="02020603050405020304" pitchFamily="18" charset="0"/>
              </a:rPr>
              <a:t>since the streets are major streets and existed within an area almost level with very limited grades</a:t>
            </a:r>
            <a:r>
              <a:rPr lang="en-GB" sz="1900" dirty="0" smtClean="0">
                <a:latin typeface="Times New Roman" panose="02020603050405020304" pitchFamily="18" charset="0"/>
                <a:cs typeface="Times New Roman" panose="02020603050405020304" pitchFamily="18" charset="0"/>
              </a:rPr>
              <a:t>.</a:t>
            </a:r>
          </a:p>
          <a:p>
            <a:pPr algn="l" rtl="0">
              <a:lnSpc>
                <a:spcPct val="150000"/>
              </a:lnSpc>
            </a:pPr>
            <a:r>
              <a:rPr lang="en-GB" sz="2200" b="1" dirty="0">
                <a:solidFill>
                  <a:schemeClr val="accent1">
                    <a:lumMod val="60000"/>
                    <a:lumOff val="40000"/>
                  </a:schemeClr>
                </a:solidFill>
                <a:latin typeface="Arial Rounded MT Bold" panose="020F0704030504030204" pitchFamily="34" charset="0"/>
                <a:cs typeface="Times New Roman" panose="02020603050405020304" pitchFamily="18" charset="0"/>
              </a:rPr>
              <a:t>Level of Service (LOS): </a:t>
            </a:r>
          </a:p>
          <a:p>
            <a:pPr marL="0" indent="0" algn="l" rtl="0">
              <a:lnSpc>
                <a:spcPct val="150000"/>
              </a:lnSpc>
              <a:buNone/>
            </a:pPr>
            <a:r>
              <a:rPr lang="en-GB" sz="1900" dirty="0">
                <a:latin typeface="Times New Roman" panose="02020603050405020304" pitchFamily="18" charset="0"/>
                <a:cs typeface="Times New Roman" panose="02020603050405020304" pitchFamily="18" charset="0"/>
              </a:rPr>
              <a:t>In this project LOS was determined using two methods; </a:t>
            </a:r>
            <a:r>
              <a:rPr lang="en-GB" sz="1900" b="1" dirty="0">
                <a:solidFill>
                  <a:schemeClr val="accent3">
                    <a:lumMod val="60000"/>
                    <a:lumOff val="40000"/>
                  </a:schemeClr>
                </a:solidFill>
                <a:latin typeface="Times New Roman" panose="02020603050405020304" pitchFamily="18" charset="0"/>
                <a:cs typeface="Times New Roman" panose="02020603050405020304" pitchFamily="18" charset="0"/>
              </a:rPr>
              <a:t>HCS</a:t>
            </a:r>
            <a:r>
              <a:rPr lang="en-GB" sz="1900" dirty="0">
                <a:latin typeface="Times New Roman" panose="02020603050405020304" pitchFamily="18" charset="0"/>
                <a:cs typeface="Times New Roman" panose="02020603050405020304" pitchFamily="18" charset="0"/>
              </a:rPr>
              <a:t> and </a:t>
            </a:r>
            <a:r>
              <a:rPr lang="en-GB" sz="1900" b="1" dirty="0">
                <a:solidFill>
                  <a:schemeClr val="accent3">
                    <a:lumMod val="60000"/>
                    <a:lumOff val="40000"/>
                  </a:schemeClr>
                </a:solidFill>
                <a:latin typeface="Times New Roman" panose="02020603050405020304" pitchFamily="18" charset="0"/>
                <a:cs typeface="Times New Roman" panose="02020603050405020304" pitchFamily="18" charset="0"/>
              </a:rPr>
              <a:t>SYNCHRO</a:t>
            </a:r>
            <a:r>
              <a:rPr lang="en-GB" sz="1900" dirty="0">
                <a:latin typeface="Times New Roman" panose="02020603050405020304" pitchFamily="18" charset="0"/>
                <a:cs typeface="Times New Roman" panose="02020603050405020304" pitchFamily="18" charset="0"/>
              </a:rPr>
              <a:t> </a:t>
            </a:r>
            <a:r>
              <a:rPr lang="en-GB" sz="1900" dirty="0" smtClean="0">
                <a:latin typeface="Times New Roman" panose="02020603050405020304" pitchFamily="18" charset="0"/>
                <a:cs typeface="Times New Roman" panose="02020603050405020304" pitchFamily="18" charset="0"/>
              </a:rPr>
              <a:t>software. </a:t>
            </a:r>
          </a:p>
          <a:p>
            <a:pPr marL="0" indent="0" algn="l" rtl="0">
              <a:lnSpc>
                <a:spcPct val="150000"/>
              </a:lnSpc>
              <a:buNone/>
            </a:pPr>
            <a:r>
              <a:rPr lang="en-GB" sz="1900" dirty="0" smtClean="0">
                <a:latin typeface="Times New Roman" panose="02020603050405020304" pitchFamily="18" charset="0"/>
                <a:cs typeface="Times New Roman" panose="02020603050405020304" pitchFamily="18" charset="0"/>
              </a:rPr>
              <a:t>The </a:t>
            </a:r>
            <a:r>
              <a:rPr lang="en-GB" sz="1900" dirty="0">
                <a:latin typeface="Times New Roman" panose="02020603050405020304" pitchFamily="18" charset="0"/>
                <a:cs typeface="Times New Roman" panose="02020603050405020304" pitchFamily="18" charset="0"/>
              </a:rPr>
              <a:t>results of two methods and comparison between each will be introduced in the coming </a:t>
            </a:r>
            <a:r>
              <a:rPr lang="en-GB" sz="1900" dirty="0" smtClean="0">
                <a:latin typeface="Times New Roman" panose="02020603050405020304" pitchFamily="18" charset="0"/>
                <a:cs typeface="Times New Roman" panose="02020603050405020304" pitchFamily="18" charset="0"/>
              </a:rPr>
              <a:t>slides of </a:t>
            </a:r>
            <a:r>
              <a:rPr lang="en-GB" sz="1900" dirty="0">
                <a:latin typeface="Times New Roman" panose="02020603050405020304" pitchFamily="18" charset="0"/>
                <a:cs typeface="Times New Roman" panose="02020603050405020304" pitchFamily="18" charset="0"/>
              </a:rPr>
              <a:t>this presentation.</a:t>
            </a:r>
          </a:p>
          <a:p>
            <a:pPr algn="l" rtl="0">
              <a:lnSpc>
                <a:spcPct val="150000"/>
              </a:lnSpc>
            </a:pPr>
            <a:r>
              <a:rPr lang="en-GB" sz="2200" b="1" dirty="0">
                <a:solidFill>
                  <a:schemeClr val="accent1">
                    <a:lumMod val="60000"/>
                    <a:lumOff val="40000"/>
                  </a:schemeClr>
                </a:solidFill>
                <a:latin typeface="Arial Rounded MT Bold" panose="020F0704030504030204" pitchFamily="34" charset="0"/>
                <a:cs typeface="Times New Roman" panose="02020603050405020304" pitchFamily="18" charset="0"/>
              </a:rPr>
              <a:t>Peak Hour Determination: </a:t>
            </a:r>
          </a:p>
          <a:p>
            <a:pPr marL="0" indent="0" algn="l" rtl="0">
              <a:lnSpc>
                <a:spcPct val="150000"/>
              </a:lnSpc>
              <a:buNone/>
            </a:pPr>
            <a:r>
              <a:rPr lang="en-GB" sz="1900" dirty="0">
                <a:latin typeface="Times New Roman" panose="02020603050405020304" pitchFamily="18" charset="0"/>
                <a:cs typeface="Times New Roman" panose="02020603050405020304" pitchFamily="18" charset="0"/>
              </a:rPr>
              <a:t>We will take some sample results of analysis</a:t>
            </a:r>
          </a:p>
          <a:p>
            <a:pPr algn="l" rtl="0"/>
            <a:endParaRPr lang="en-GB" dirty="0"/>
          </a:p>
        </p:txBody>
      </p:sp>
    </p:spTree>
    <p:extLst>
      <p:ext uri="{BB962C8B-B14F-4D97-AF65-F5344CB8AC3E}">
        <p14:creationId xmlns:p14="http://schemas.microsoft.com/office/powerpoint/2010/main" val="261034163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6778171"/>
          </a:xfrm>
        </p:spPr>
        <p:txBody>
          <a:bodyPr/>
          <a:lstStyle/>
          <a:p>
            <a:pPr marL="64008" lvl="0" indent="0" algn="ctr" rtl="0">
              <a:buNone/>
            </a:pPr>
            <a:r>
              <a:rPr lang="en-US" sz="1800" b="1" dirty="0" bmk="">
                <a:latin typeface="Times New Roman" panose="02020603050405020304" pitchFamily="18" charset="0"/>
                <a:cs typeface="Times New Roman" panose="02020603050405020304" pitchFamily="18" charset="0"/>
              </a:rPr>
              <a:t>Intersection of Al-Sahel Street with Jaffa Street</a:t>
            </a:r>
          </a:p>
          <a:p>
            <a:pPr marL="64008" lvl="0" indent="0" algn="ctr" rtl="0">
              <a:buNone/>
            </a:pPr>
            <a:endParaRPr lang="en-US" sz="1800" b="1" dirty="0" smtClean="0" bmk="">
              <a:latin typeface="Times New Roman" panose="02020603050405020304" pitchFamily="18" charset="0"/>
              <a:cs typeface="Times New Roman" panose="02020603050405020304" pitchFamily="18" charset="0"/>
            </a:endParaRPr>
          </a:p>
          <a:p>
            <a:pPr marL="64008" lvl="0" indent="0" algn="ctr" rtl="0">
              <a:buNone/>
            </a:pPr>
            <a:endParaRPr lang="en-US" sz="1800" b="1" dirty="0" smtClean="0" bmk="">
              <a:latin typeface="Times New Roman" panose="02020603050405020304" pitchFamily="18" charset="0"/>
              <a:cs typeface="Times New Roman" panose="02020603050405020304" pitchFamily="18" charset="0"/>
            </a:endParaRPr>
          </a:p>
          <a:p>
            <a:pPr marL="64008" lvl="0" indent="0" algn="ctr" rtl="0">
              <a:buNone/>
            </a:pPr>
            <a:endParaRPr lang="en-US" sz="1800" b="1" dirty="0" smtClean="0" bmk="">
              <a:latin typeface="Times New Roman" panose="02020603050405020304" pitchFamily="18" charset="0"/>
              <a:cs typeface="Times New Roman" panose="02020603050405020304" pitchFamily="18" charset="0"/>
            </a:endParaRPr>
          </a:p>
          <a:p>
            <a:pPr marL="64008" indent="0" algn="ctr" rtl="0">
              <a:buNone/>
            </a:pPr>
            <a:endParaRPr lang="en-US" sz="2000" b="1" dirty="0" bmk="">
              <a:latin typeface="Times New Roman" panose="02020603050405020304" pitchFamily="18" charset="0"/>
              <a:cs typeface="Times New Roman" panose="02020603050405020304" pitchFamily="18" charset="0"/>
            </a:endParaRPr>
          </a:p>
          <a:p>
            <a:pPr marL="64008" indent="0" algn="ctr" rtl="0">
              <a:buNone/>
            </a:pPr>
            <a:endParaRPr lang="en-US" sz="2000" b="1" dirty="0" smtClean="0" bmk="">
              <a:latin typeface="Times New Roman" panose="02020603050405020304" pitchFamily="18" charset="0"/>
              <a:cs typeface="Times New Roman" panose="02020603050405020304" pitchFamily="18" charset="0"/>
            </a:endParaRPr>
          </a:p>
          <a:p>
            <a:pPr marL="64008" indent="0" algn="ctr" rtl="0">
              <a:buNone/>
            </a:pPr>
            <a:endParaRPr lang="en-US" sz="1800" b="1" dirty="0" smtClean="0" bmk="">
              <a:latin typeface="Times New Roman" panose="02020603050405020304" pitchFamily="18" charset="0"/>
              <a:cs typeface="Times New Roman" panose="02020603050405020304" pitchFamily="18" charset="0"/>
            </a:endParaRPr>
          </a:p>
          <a:p>
            <a:pPr marL="64008" indent="0" algn="ctr" rtl="0">
              <a:buNone/>
            </a:pPr>
            <a:r>
              <a:rPr lang="en-US" sz="1800" b="1" dirty="0" err="1" smtClean="0" bmk="">
                <a:latin typeface="Times New Roman" panose="02020603050405020304" pitchFamily="18" charset="0"/>
                <a:cs typeface="Times New Roman" panose="02020603050405020304" pitchFamily="18" charset="0"/>
              </a:rPr>
              <a:t>Mövenpick</a:t>
            </a:r>
            <a:r>
              <a:rPr lang="en-US" sz="1800" b="1" dirty="0" smtClean="0" bmk="">
                <a:latin typeface="Times New Roman" panose="02020603050405020304" pitchFamily="18" charset="0"/>
                <a:cs typeface="Times New Roman" panose="02020603050405020304" pitchFamily="18" charset="0"/>
              </a:rPr>
              <a:t> </a:t>
            </a:r>
            <a:r>
              <a:rPr lang="en-US" sz="1800" b="1" dirty="0" bmk="">
                <a:latin typeface="Times New Roman" panose="02020603050405020304" pitchFamily="18" charset="0"/>
                <a:cs typeface="Times New Roman" panose="02020603050405020304" pitchFamily="18" charset="0"/>
              </a:rPr>
              <a:t>Intersection</a:t>
            </a:r>
          </a:p>
          <a:p>
            <a:pPr marL="64008" indent="0" algn="ctr" rtl="0">
              <a:buNone/>
            </a:pPr>
            <a:endParaRPr lang="en-US" sz="1800" b="1" dirty="0" smtClean="0" bmk="">
              <a:latin typeface="Times New Roman" panose="02020603050405020304" pitchFamily="18" charset="0"/>
              <a:cs typeface="Times New Roman" panose="02020603050405020304" pitchFamily="18" charset="0"/>
            </a:endParaRPr>
          </a:p>
          <a:p>
            <a:pPr marL="64008" indent="0" algn="ctr" rtl="0">
              <a:buNone/>
            </a:pPr>
            <a:endParaRPr lang="en-US" sz="1800" b="1" dirty="0" smtClean="0" bmk="">
              <a:latin typeface="Times New Roman" panose="02020603050405020304" pitchFamily="18" charset="0"/>
              <a:cs typeface="Times New Roman" panose="02020603050405020304" pitchFamily="18" charset="0"/>
            </a:endParaRPr>
          </a:p>
          <a:p>
            <a:pPr marL="64008" indent="0" algn="ctr" rtl="0">
              <a:buNone/>
            </a:pPr>
            <a:endParaRPr lang="en-US" sz="1800" b="1" dirty="0" bmk="">
              <a:latin typeface="Times New Roman" panose="02020603050405020304" pitchFamily="18" charset="0"/>
              <a:cs typeface="Times New Roman" panose="02020603050405020304" pitchFamily="18" charset="0"/>
            </a:endParaRPr>
          </a:p>
          <a:p>
            <a:pPr marL="64008" indent="0" algn="ctr" rtl="0">
              <a:buNone/>
            </a:pPr>
            <a:endParaRPr lang="en-US" sz="1800" b="1" dirty="0" smtClean="0" bmk="">
              <a:latin typeface="Times New Roman" panose="02020603050405020304" pitchFamily="18" charset="0"/>
              <a:cs typeface="Times New Roman" panose="02020603050405020304" pitchFamily="18" charset="0"/>
            </a:endParaRPr>
          </a:p>
          <a:p>
            <a:pPr marL="64008" indent="0" algn="ctr" rtl="0">
              <a:buNone/>
            </a:pPr>
            <a:endParaRPr lang="en-US" sz="2000" b="1" dirty="0" smtClean="0" bmk="">
              <a:latin typeface="Times New Roman" panose="02020603050405020304" pitchFamily="18" charset="0"/>
              <a:cs typeface="Times New Roman" panose="02020603050405020304" pitchFamily="18" charset="0"/>
            </a:endParaRPr>
          </a:p>
          <a:p>
            <a:pPr marL="64008" indent="0" algn="ctr" rtl="0">
              <a:buNone/>
            </a:pPr>
            <a:endParaRPr lang="en-US" sz="1800" b="1" dirty="0" smtClean="0" bmk="">
              <a:latin typeface="Times New Roman" panose="02020603050405020304" pitchFamily="18" charset="0"/>
              <a:cs typeface="Times New Roman" panose="02020603050405020304" pitchFamily="18" charset="0"/>
            </a:endParaRPr>
          </a:p>
          <a:p>
            <a:pPr marL="64008" indent="0" algn="ctr" rtl="0">
              <a:buNone/>
            </a:pPr>
            <a:r>
              <a:rPr lang="en-US" sz="1800" b="1" dirty="0" smtClean="0" bmk="">
                <a:latin typeface="Times New Roman" panose="02020603050405020304" pitchFamily="18" charset="0"/>
                <a:cs typeface="Times New Roman" panose="02020603050405020304" pitchFamily="18" charset="0"/>
              </a:rPr>
              <a:t>Intersection </a:t>
            </a:r>
            <a:r>
              <a:rPr lang="en-US" sz="1800" b="1" dirty="0" bmk="">
                <a:latin typeface="Times New Roman" panose="02020603050405020304" pitchFamily="18" charset="0"/>
                <a:cs typeface="Times New Roman" panose="02020603050405020304" pitchFamily="18" charset="0"/>
              </a:rPr>
              <a:t>of Khalil Abu </a:t>
            </a:r>
            <a:r>
              <a:rPr lang="en-US" sz="1800" b="1" dirty="0" err="1" bmk="">
                <a:latin typeface="Times New Roman" panose="02020603050405020304" pitchFamily="18" charset="0"/>
                <a:cs typeface="Times New Roman" panose="02020603050405020304" pitchFamily="18" charset="0"/>
              </a:rPr>
              <a:t>Rayya</a:t>
            </a:r>
            <a:r>
              <a:rPr lang="en-US" sz="1800" b="1" dirty="0" bmk="">
                <a:latin typeface="Times New Roman" panose="02020603050405020304" pitchFamily="18" charset="0"/>
                <a:cs typeface="Times New Roman" panose="02020603050405020304" pitchFamily="18" charset="0"/>
              </a:rPr>
              <a:t> Street with Al-Raja Street and </a:t>
            </a:r>
            <a:r>
              <a:rPr lang="en-US" sz="1800" b="1" dirty="0" err="1" bmk="">
                <a:latin typeface="Times New Roman" panose="02020603050405020304" pitchFamily="18" charset="0"/>
                <a:cs typeface="Times New Roman" panose="02020603050405020304" pitchFamily="18" charset="0"/>
              </a:rPr>
              <a:t>Edel</a:t>
            </a:r>
            <a:r>
              <a:rPr lang="en-US" sz="1800" b="1" dirty="0" bmk="">
                <a:latin typeface="Times New Roman" panose="02020603050405020304" pitchFamily="18" charset="0"/>
                <a:cs typeface="Times New Roman" panose="02020603050405020304" pitchFamily="18" charset="0"/>
              </a:rPr>
              <a:t> </a:t>
            </a:r>
            <a:r>
              <a:rPr lang="en-US" sz="1800" b="1" dirty="0" err="1" bmk="">
                <a:latin typeface="Times New Roman" panose="02020603050405020304" pitchFamily="18" charset="0"/>
                <a:cs typeface="Times New Roman" panose="02020603050405020304" pitchFamily="18" charset="0"/>
              </a:rPr>
              <a:t>Azer</a:t>
            </a:r>
            <a:r>
              <a:rPr lang="en-US" sz="1800" b="1" dirty="0" bmk="">
                <a:latin typeface="Times New Roman" panose="02020603050405020304" pitchFamily="18" charset="0"/>
                <a:cs typeface="Times New Roman" panose="02020603050405020304" pitchFamily="18" charset="0"/>
              </a:rPr>
              <a:t> Street</a:t>
            </a:r>
          </a:p>
          <a:p>
            <a:pPr marL="64008" indent="0" algn="ctr" rtl="0">
              <a:buNone/>
            </a:pPr>
            <a:endParaRPr lang="en-US" sz="1800" b="1" dirty="0" bmk="">
              <a:latin typeface="Times New Roman" panose="02020603050405020304" pitchFamily="18" charset="0"/>
              <a:cs typeface="Times New Roman" panose="02020603050405020304" pitchFamily="18" charset="0"/>
            </a:endParaRPr>
          </a:p>
          <a:p>
            <a:pPr marL="0" indent="0" algn="ctr" rtl="0">
              <a:buNone/>
            </a:pPr>
            <a:endParaRPr lang="en-GB" sz="1600" b="1" dirty="0" smtClean="0" bmk="">
              <a:solidFill>
                <a:srgbClr val="FF0000"/>
              </a:solidFill>
              <a:latin typeface="Times New Roman" panose="02020603050405020304" pitchFamily="18" charset="0"/>
              <a:cs typeface="Times New Roman" panose="02020603050405020304" pitchFamily="18" charset="0"/>
            </a:endParaRPr>
          </a:p>
          <a:p>
            <a:pPr marL="0" indent="0" algn="ctr" rtl="0">
              <a:buNone/>
            </a:pPr>
            <a:endParaRPr lang="en-US" sz="1800" b="1" dirty="0" smtClean="0" bmk="">
              <a:latin typeface="Times New Roman" panose="02020603050405020304" pitchFamily="18" charset="0"/>
              <a:cs typeface="Times New Roman" panose="02020603050405020304" pitchFamily="18" charset="0"/>
            </a:endParaRPr>
          </a:p>
          <a:p>
            <a:pPr marL="0" indent="0" algn="ctr" rtl="0">
              <a:buNone/>
            </a:pPr>
            <a:endParaRPr lang="en-GB" sz="1800" b="1" dirty="0" bmk="">
              <a:latin typeface="Times New Roman" panose="02020603050405020304" pitchFamily="18" charset="0"/>
              <a:cs typeface="Times New Roman" panose="02020603050405020304" pitchFamily="18" charset="0"/>
            </a:endParaRPr>
          </a:p>
          <a:p>
            <a:pPr marL="0" indent="0" algn="ctr" rtl="0">
              <a:buNone/>
            </a:pPr>
            <a:endParaRPr lang="en-US" sz="1800" b="1" dirty="0" smtClean="0" bmk="">
              <a:latin typeface="Times New Roman" panose="02020603050405020304" pitchFamily="18" charset="0"/>
              <a:cs typeface="Times New Roman" panose="02020603050405020304" pitchFamily="18" charset="0"/>
            </a:endParaRPr>
          </a:p>
          <a:p>
            <a:pPr marL="0" indent="0" algn="ctr" rtl="0">
              <a:buNone/>
            </a:pPr>
            <a:endParaRPr lang="en-GB" sz="1800" b="1" dirty="0" smtClean="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835338003"/>
              </p:ext>
            </p:extLst>
          </p:nvPr>
        </p:nvGraphicFramePr>
        <p:xfrm>
          <a:off x="824346" y="457200"/>
          <a:ext cx="7710054" cy="1662684"/>
        </p:xfrm>
        <a:graphic>
          <a:graphicData uri="http://schemas.openxmlformats.org/drawingml/2006/table">
            <a:tbl>
              <a:tblPr rtl="1" firstRow="1"/>
              <a:tblGrid>
                <a:gridCol w="2489200"/>
                <a:gridCol w="2489200"/>
                <a:gridCol w="2731654"/>
              </a:tblGrid>
              <a:tr h="361485">
                <a:tc>
                  <a:txBody>
                    <a:bodyPr/>
                    <a:lstStyle/>
                    <a:p>
                      <a:pPr marL="0" algn="ctr" rtl="0" eaLnBrk="1" latinLnBrk="0" hangingPunct="1">
                        <a:lnSpc>
                          <a:spcPct val="115000"/>
                        </a:lnSpc>
                        <a:spcAft>
                          <a:spcPts val="0"/>
                        </a:spcAft>
                      </a:pPr>
                      <a:r>
                        <a:rPr kumimoji="0" lang="en-GB" sz="1400" b="1" kern="1200" dirty="0">
                          <a:solidFill>
                            <a:srgbClr val="C00000"/>
                          </a:solidFill>
                          <a:effectLst/>
                          <a:latin typeface="Calibri"/>
                          <a:ea typeface="Calibri"/>
                          <a:cs typeface="Arial"/>
                        </a:rPr>
                        <a:t>1:30 PM to 4:30 PM</a:t>
                      </a:r>
                    </a:p>
                    <a:p>
                      <a:pPr marR="90170" algn="ctr" rtl="1">
                        <a:lnSpc>
                          <a:spcPct val="150000"/>
                        </a:lnSpc>
                        <a:spcAft>
                          <a:spcPts val="0"/>
                        </a:spcAft>
                      </a:pPr>
                      <a:r>
                        <a:rPr lang="ar-SA" sz="1400" b="1" dirty="0">
                          <a:solidFill>
                            <a:srgbClr val="000000"/>
                          </a:solidFill>
                          <a:effectLst/>
                          <a:latin typeface="Calibri"/>
                          <a:ea typeface="Calibri"/>
                          <a:cs typeface="Arial"/>
                        </a:rPr>
                        <a:t> </a:t>
                      </a:r>
                      <a:endParaRPr lang="en-GB" sz="1400" b="1" dirty="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algn="ctr" rtl="0">
                        <a:lnSpc>
                          <a:spcPct val="115000"/>
                        </a:lnSpc>
                        <a:spcAft>
                          <a:spcPts val="0"/>
                        </a:spcAft>
                      </a:pPr>
                      <a:r>
                        <a:rPr kumimoji="0" lang="en-GB" sz="1400" b="1" kern="1200" dirty="0">
                          <a:solidFill>
                            <a:srgbClr val="C00000"/>
                          </a:solidFill>
                          <a:effectLst/>
                          <a:latin typeface="Calibri"/>
                          <a:ea typeface="Calibri"/>
                          <a:cs typeface="Arial"/>
                        </a:rPr>
                        <a:t>7:00 AM to 9:00 AM</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R="90170" algn="ctr" rtl="1">
                        <a:lnSpc>
                          <a:spcPct val="150000"/>
                        </a:lnSpc>
                        <a:spcAft>
                          <a:spcPts val="0"/>
                        </a:spcAft>
                      </a:pPr>
                      <a:r>
                        <a:rPr lang="en-US" sz="1400" b="1" dirty="0" smtClean="0">
                          <a:solidFill>
                            <a:srgbClr val="C00000"/>
                          </a:solidFill>
                          <a:effectLst/>
                          <a:latin typeface="Calibri"/>
                          <a:ea typeface="Calibri"/>
                          <a:cs typeface="Arial"/>
                        </a:rPr>
                        <a:t>Period</a:t>
                      </a:r>
                      <a:endParaRPr lang="en-GB" sz="1400" b="1" dirty="0">
                        <a:solidFill>
                          <a:srgbClr val="C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r>
              <a:tr h="268605">
                <a:tc>
                  <a:txBody>
                    <a:bodyPr/>
                    <a:lstStyle/>
                    <a:p>
                      <a:pPr marR="90170" algn="ctr" rtl="1">
                        <a:lnSpc>
                          <a:spcPct val="150000"/>
                        </a:lnSpc>
                        <a:spcAft>
                          <a:spcPts val="0"/>
                        </a:spcAft>
                      </a:pPr>
                      <a:r>
                        <a:rPr lang="en-GB" sz="1200" b="1" dirty="0">
                          <a:solidFill>
                            <a:srgbClr val="000000"/>
                          </a:solidFill>
                          <a:effectLst/>
                          <a:latin typeface="Calibri"/>
                          <a:ea typeface="Calibri"/>
                          <a:cs typeface="Times New Roman"/>
                        </a:rPr>
                        <a:t>3:00 – 4:00</a:t>
                      </a:r>
                      <a:endParaRPr lang="en-GB" sz="1200" b="1" dirty="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R="90170" algn="ctr" rtl="0">
                        <a:lnSpc>
                          <a:spcPct val="150000"/>
                        </a:lnSpc>
                        <a:spcAft>
                          <a:spcPts val="0"/>
                        </a:spcAft>
                      </a:pPr>
                      <a:r>
                        <a:rPr lang="en-GB" sz="1200" b="1" dirty="0">
                          <a:solidFill>
                            <a:srgbClr val="000000"/>
                          </a:solidFill>
                          <a:effectLst/>
                          <a:latin typeface="Calibri"/>
                          <a:ea typeface="Calibri"/>
                          <a:cs typeface="Times New Roman"/>
                        </a:rPr>
                        <a:t>7:15 – 8:15</a:t>
                      </a:r>
                      <a:endParaRPr lang="en-GB" sz="1200" b="1" dirty="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R="90170" algn="ctr" rtl="1">
                        <a:lnSpc>
                          <a:spcPct val="150000"/>
                        </a:lnSpc>
                        <a:spcAft>
                          <a:spcPts val="0"/>
                        </a:spcAft>
                      </a:pPr>
                      <a:r>
                        <a:rPr lang="en-US" sz="1200" b="1" dirty="0">
                          <a:solidFill>
                            <a:srgbClr val="000000"/>
                          </a:solidFill>
                          <a:effectLst/>
                          <a:latin typeface="Calibri"/>
                          <a:ea typeface="Calibri"/>
                          <a:cs typeface="Arial"/>
                        </a:rPr>
                        <a:t>PH</a:t>
                      </a:r>
                      <a:endParaRPr lang="en-GB" sz="1200" b="1" dirty="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195379">
                <a:tc>
                  <a:txBody>
                    <a:bodyPr/>
                    <a:lstStyle/>
                    <a:p>
                      <a:pPr marR="90170" algn="ctr" rtl="1">
                        <a:lnSpc>
                          <a:spcPct val="150000"/>
                        </a:lnSpc>
                        <a:spcAft>
                          <a:spcPts val="0"/>
                        </a:spcAft>
                      </a:pPr>
                      <a:r>
                        <a:rPr lang="en-GB" sz="1200" b="0">
                          <a:solidFill>
                            <a:srgbClr val="000000"/>
                          </a:solidFill>
                          <a:effectLst/>
                          <a:latin typeface="Times New Roman" panose="02020603050405020304" pitchFamily="18" charset="0"/>
                          <a:ea typeface="Calibri"/>
                          <a:cs typeface="Times New Roman" panose="02020603050405020304" pitchFamily="18" charset="0"/>
                        </a:rPr>
                        <a:t>1462</a:t>
                      </a:r>
                      <a:endParaRPr lang="en-GB" sz="1200" b="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R="90170" algn="ctr" rtl="0">
                        <a:lnSpc>
                          <a:spcPct val="150000"/>
                        </a:lnSpc>
                        <a:spcAft>
                          <a:spcPts val="0"/>
                        </a:spcAft>
                      </a:pPr>
                      <a:r>
                        <a:rPr lang="en-GB" sz="1200" b="0" dirty="0">
                          <a:solidFill>
                            <a:srgbClr val="000000"/>
                          </a:solidFill>
                          <a:effectLst/>
                          <a:latin typeface="Times New Roman" panose="02020603050405020304" pitchFamily="18" charset="0"/>
                          <a:ea typeface="Calibri"/>
                          <a:cs typeface="Times New Roman" panose="02020603050405020304" pitchFamily="18" charset="0"/>
                        </a:rPr>
                        <a:t>1762</a:t>
                      </a:r>
                      <a:endParaRPr lang="en-GB" sz="12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PHV</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195379">
                <a:tc>
                  <a:txBody>
                    <a:bodyPr/>
                    <a:lstStyle/>
                    <a:p>
                      <a:pPr marR="90170" algn="ctr" rtl="1">
                        <a:lnSpc>
                          <a:spcPct val="150000"/>
                        </a:lnSpc>
                        <a:spcAft>
                          <a:spcPts val="0"/>
                        </a:spcAft>
                      </a:pPr>
                      <a:r>
                        <a:rPr lang="en-US" sz="1200" b="0">
                          <a:solidFill>
                            <a:srgbClr val="000000"/>
                          </a:solidFill>
                          <a:effectLst/>
                          <a:latin typeface="Times New Roman" panose="02020603050405020304" pitchFamily="18" charset="0"/>
                          <a:ea typeface="Calibri"/>
                          <a:cs typeface="Times New Roman" panose="02020603050405020304" pitchFamily="18" charset="0"/>
                        </a:rPr>
                        <a:t>0.92</a:t>
                      </a:r>
                      <a:endParaRPr lang="en-GB" sz="1200" b="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R="90170" algn="ctr" rtl="0">
                        <a:lnSpc>
                          <a:spcPct val="150000"/>
                        </a:lnSpc>
                        <a:spcAft>
                          <a:spcPts val="0"/>
                        </a:spcAft>
                      </a:pPr>
                      <a:r>
                        <a:rPr lang="en-US" sz="1200" b="0">
                          <a:solidFill>
                            <a:srgbClr val="000000"/>
                          </a:solidFill>
                          <a:effectLst/>
                          <a:latin typeface="Times New Roman" panose="02020603050405020304" pitchFamily="18" charset="0"/>
                          <a:ea typeface="Calibri"/>
                          <a:cs typeface="Times New Roman" panose="02020603050405020304" pitchFamily="18" charset="0"/>
                        </a:rPr>
                        <a:t>0.93</a:t>
                      </a:r>
                      <a:endParaRPr lang="en-GB" sz="1200" b="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PHF</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195379">
                <a:tc>
                  <a:txBody>
                    <a:bodyPr/>
                    <a:lstStyle/>
                    <a:p>
                      <a:pPr marR="90170" algn="ctr" rtl="1">
                        <a:lnSpc>
                          <a:spcPct val="150000"/>
                        </a:lnSpc>
                        <a:spcAft>
                          <a:spcPts val="0"/>
                        </a:spcAft>
                      </a:pPr>
                      <a:r>
                        <a:rPr lang="en-GB" sz="1200" b="0" dirty="0">
                          <a:solidFill>
                            <a:srgbClr val="000000"/>
                          </a:solidFill>
                          <a:effectLst/>
                          <a:latin typeface="Times New Roman" panose="02020603050405020304" pitchFamily="18" charset="0"/>
                          <a:ea typeface="Calibri"/>
                          <a:cs typeface="Times New Roman" panose="02020603050405020304" pitchFamily="18" charset="0"/>
                        </a:rPr>
                        <a:t>0.62</a:t>
                      </a:r>
                      <a:endParaRPr lang="en-GB" sz="12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R="90170" algn="ctr" rtl="0">
                        <a:lnSpc>
                          <a:spcPct val="150000"/>
                        </a:lnSpc>
                        <a:spcAft>
                          <a:spcPts val="0"/>
                        </a:spcAft>
                      </a:pPr>
                      <a:r>
                        <a:rPr lang="en-GB" sz="1200" b="0" dirty="0">
                          <a:solidFill>
                            <a:srgbClr val="000000"/>
                          </a:solidFill>
                          <a:effectLst/>
                          <a:latin typeface="Times New Roman" panose="02020603050405020304" pitchFamily="18" charset="0"/>
                          <a:ea typeface="Calibri"/>
                          <a:cs typeface="Times New Roman" panose="02020603050405020304" pitchFamily="18" charset="0"/>
                        </a:rPr>
                        <a:t>0.91</a:t>
                      </a:r>
                      <a:endParaRPr lang="en-GB" sz="12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 of heavy vehicles</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090451149"/>
              </p:ext>
            </p:extLst>
          </p:nvPr>
        </p:nvGraphicFramePr>
        <p:xfrm>
          <a:off x="838200" y="2819400"/>
          <a:ext cx="7640782" cy="1662684"/>
        </p:xfrm>
        <a:graphic>
          <a:graphicData uri="http://schemas.openxmlformats.org/drawingml/2006/table">
            <a:tbl>
              <a:tblPr rtl="1" firstRow="1"/>
              <a:tblGrid>
                <a:gridCol w="2363638"/>
                <a:gridCol w="2148892"/>
                <a:gridCol w="3128252"/>
              </a:tblGrid>
              <a:tr h="0">
                <a:tc>
                  <a:txBody>
                    <a:bodyPr/>
                    <a:lstStyle/>
                    <a:p>
                      <a:pPr marL="0" marR="90170" algn="ctr" rtl="0" eaLnBrk="1" latinLnBrk="0" hangingPunct="1">
                        <a:lnSpc>
                          <a:spcPct val="115000"/>
                        </a:lnSpc>
                        <a:spcAft>
                          <a:spcPts val="0"/>
                        </a:spcAft>
                      </a:pPr>
                      <a:r>
                        <a:rPr kumimoji="0" lang="en-GB" sz="1400" b="1" kern="1200" dirty="0">
                          <a:solidFill>
                            <a:srgbClr val="C00000"/>
                          </a:solidFill>
                          <a:effectLst/>
                          <a:latin typeface="Calibri"/>
                          <a:ea typeface="Calibri"/>
                          <a:cs typeface="Arial"/>
                        </a:rPr>
                        <a:t>1:30 PM to 4:30 PM</a:t>
                      </a:r>
                    </a:p>
                    <a:p>
                      <a:pPr marR="90170" algn="ctr" rtl="1">
                        <a:lnSpc>
                          <a:spcPct val="150000"/>
                        </a:lnSpc>
                        <a:spcAft>
                          <a:spcPts val="0"/>
                        </a:spcAft>
                      </a:pPr>
                      <a:r>
                        <a:rPr kumimoji="0" lang="ar-SA" sz="1400" b="1" kern="1200" dirty="0">
                          <a:solidFill>
                            <a:srgbClr val="C00000"/>
                          </a:solidFill>
                          <a:effectLst/>
                          <a:latin typeface="Calibri"/>
                          <a:ea typeface="Calibri"/>
                          <a:cs typeface="Arial"/>
                        </a:rPr>
                        <a:t> </a:t>
                      </a:r>
                      <a:endParaRPr kumimoji="0" lang="en-GB" sz="1400" b="1" kern="1200" dirty="0">
                        <a:solidFill>
                          <a:srgbClr val="C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L="0" marR="90170" algn="ctr" rtl="0" eaLnBrk="1" latinLnBrk="0" hangingPunct="1">
                        <a:lnSpc>
                          <a:spcPct val="115000"/>
                        </a:lnSpc>
                        <a:spcAft>
                          <a:spcPts val="0"/>
                        </a:spcAft>
                      </a:pPr>
                      <a:r>
                        <a:rPr kumimoji="0" lang="en-GB" sz="1400" b="1" kern="1200" dirty="0">
                          <a:solidFill>
                            <a:srgbClr val="C00000"/>
                          </a:solidFill>
                          <a:effectLst/>
                          <a:latin typeface="Calibri"/>
                          <a:ea typeface="Calibri"/>
                          <a:cs typeface="Arial"/>
                        </a:rPr>
                        <a:t>7:00 AM to 9:00 AM</a:t>
                      </a:r>
                    </a:p>
                    <a:p>
                      <a:pPr marR="90170" algn="ctr" rtl="1">
                        <a:lnSpc>
                          <a:spcPct val="150000"/>
                        </a:lnSpc>
                        <a:spcAft>
                          <a:spcPts val="0"/>
                        </a:spcAft>
                      </a:pPr>
                      <a:r>
                        <a:rPr kumimoji="0" lang="ar-SA" sz="1400" b="1" kern="1200" dirty="0">
                          <a:solidFill>
                            <a:srgbClr val="C00000"/>
                          </a:solidFill>
                          <a:effectLst/>
                          <a:latin typeface="Calibri"/>
                          <a:ea typeface="Calibri"/>
                          <a:cs typeface="Arial"/>
                        </a:rPr>
                        <a:t> </a:t>
                      </a:r>
                      <a:endParaRPr kumimoji="0" lang="en-GB" sz="1400" b="1" kern="1200" dirty="0">
                        <a:solidFill>
                          <a:srgbClr val="C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L="0" marR="90170" algn="ctr" rtl="0" eaLnBrk="1" latinLnBrk="0" hangingPunct="1">
                        <a:lnSpc>
                          <a:spcPct val="115000"/>
                        </a:lnSpc>
                        <a:spcAft>
                          <a:spcPts val="0"/>
                        </a:spcAft>
                      </a:pPr>
                      <a:r>
                        <a:rPr kumimoji="0" lang="en-US" sz="1400" b="1" kern="1200" dirty="0">
                          <a:solidFill>
                            <a:srgbClr val="C00000"/>
                          </a:solidFill>
                          <a:effectLst/>
                          <a:latin typeface="Calibri"/>
                          <a:ea typeface="Calibri"/>
                          <a:cs typeface="Arial"/>
                        </a:rPr>
                        <a:t>Period</a:t>
                      </a:r>
                      <a:endParaRPr kumimoji="0" lang="en-GB" sz="1400" b="1" kern="1200" dirty="0">
                        <a:solidFill>
                          <a:srgbClr val="C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r>
              <a:tr h="0">
                <a:tc>
                  <a:txBody>
                    <a:bodyPr/>
                    <a:lstStyle/>
                    <a:p>
                      <a:pPr marL="0" marR="90170" algn="ctr" rtl="1" eaLnBrk="1" latinLnBrk="0" hangingPunct="1">
                        <a:lnSpc>
                          <a:spcPct val="150000"/>
                        </a:lnSpc>
                        <a:spcAft>
                          <a:spcPts val="0"/>
                        </a:spcAft>
                      </a:pPr>
                      <a:r>
                        <a:rPr kumimoji="0" lang="en-GB" sz="1200" b="1" kern="1200" dirty="0">
                          <a:solidFill>
                            <a:srgbClr val="000000"/>
                          </a:solidFill>
                          <a:effectLst/>
                          <a:latin typeface="Calibri"/>
                          <a:ea typeface="Calibri"/>
                          <a:cs typeface="Arial"/>
                        </a:rPr>
                        <a:t>2:15 – 3:15</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GB" sz="1200" b="1" kern="1200" dirty="0">
                          <a:solidFill>
                            <a:srgbClr val="000000"/>
                          </a:solidFill>
                          <a:effectLst/>
                          <a:latin typeface="Calibri"/>
                          <a:ea typeface="Calibri"/>
                          <a:cs typeface="Arial"/>
                        </a:rPr>
                        <a:t>7:30 – 8:30</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PH</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0">
                <a:tc>
                  <a:txBody>
                    <a:bodyPr/>
                    <a:lstStyle/>
                    <a:p>
                      <a:pPr marL="0" marR="90170" algn="ctr" rtl="0" eaLnBrk="1" latinLnBrk="0" hangingPunct="1">
                        <a:lnSpc>
                          <a:spcPct val="150000"/>
                        </a:lnSpc>
                        <a:spcAft>
                          <a:spcPts val="0"/>
                        </a:spcAft>
                      </a:pPr>
                      <a:r>
                        <a:rPr kumimoji="0" lang="en-GB" sz="1200" b="0" kern="1200">
                          <a:solidFill>
                            <a:srgbClr val="000000"/>
                          </a:solidFill>
                          <a:effectLst/>
                          <a:latin typeface="Times New Roman" panose="02020603050405020304" pitchFamily="18" charset="0"/>
                          <a:ea typeface="Calibri"/>
                          <a:cs typeface="Times New Roman" panose="02020603050405020304" pitchFamily="18" charset="0"/>
                        </a:rPr>
                        <a:t>1252</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0" eaLnBrk="1" latinLnBrk="0" hangingPunct="1">
                        <a:lnSpc>
                          <a:spcPct val="150000"/>
                        </a:lnSpc>
                        <a:spcAft>
                          <a:spcPts val="0"/>
                        </a:spcAft>
                      </a:pPr>
                      <a:r>
                        <a:rPr kumimoji="0" lang="en-GB" sz="1200" b="0" kern="1200">
                          <a:solidFill>
                            <a:srgbClr val="000000"/>
                          </a:solidFill>
                          <a:effectLst/>
                          <a:latin typeface="Times New Roman" panose="02020603050405020304" pitchFamily="18" charset="0"/>
                          <a:ea typeface="Calibri"/>
                          <a:cs typeface="Times New Roman" panose="02020603050405020304" pitchFamily="18" charset="0"/>
                        </a:rPr>
                        <a:t>1399</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PHV</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0">
                <a:tc>
                  <a:txBody>
                    <a:bodyPr/>
                    <a:lstStyle/>
                    <a:p>
                      <a:pPr marL="0" marR="90170" algn="ctr" rtl="0" eaLnBrk="1" latinLnBrk="0" hangingPunct="1">
                        <a:lnSpc>
                          <a:spcPct val="150000"/>
                        </a:lnSpc>
                        <a:spcAft>
                          <a:spcPts val="0"/>
                        </a:spcAft>
                      </a:pPr>
                      <a:r>
                        <a:rPr kumimoji="0" lang="en-US" sz="1200" b="0" kern="1200">
                          <a:solidFill>
                            <a:srgbClr val="000000"/>
                          </a:solidFill>
                          <a:effectLst/>
                          <a:latin typeface="Times New Roman" panose="02020603050405020304" pitchFamily="18" charset="0"/>
                          <a:ea typeface="Calibri"/>
                          <a:cs typeface="Times New Roman" panose="02020603050405020304" pitchFamily="18" charset="0"/>
                        </a:rPr>
                        <a:t>0.79</a:t>
                      </a:r>
                      <a:endParaRPr kumimoji="0" lang="en-GB" sz="1200" b="0" kern="120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0" eaLnBrk="1" latinLnBrk="0" hangingPunct="1">
                        <a:lnSpc>
                          <a:spcPct val="150000"/>
                        </a:lnSpc>
                        <a:spcAft>
                          <a:spcPts val="0"/>
                        </a:spcAft>
                      </a:pPr>
                      <a:r>
                        <a:rPr kumimoji="0" lang="en-US" sz="1200" b="0" kern="1200">
                          <a:solidFill>
                            <a:srgbClr val="000000"/>
                          </a:solidFill>
                          <a:effectLst/>
                          <a:latin typeface="Times New Roman" panose="02020603050405020304" pitchFamily="18" charset="0"/>
                          <a:ea typeface="Calibri"/>
                          <a:cs typeface="Times New Roman" panose="02020603050405020304" pitchFamily="18" charset="0"/>
                        </a:rPr>
                        <a:t>0.82</a:t>
                      </a:r>
                      <a:endParaRPr kumimoji="0" lang="en-GB" sz="1200" b="0" kern="120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PHF</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0">
                <a:tc>
                  <a:txBody>
                    <a:bodyPr/>
                    <a:lstStyle/>
                    <a:p>
                      <a:pPr marL="0" marR="90170" algn="ctr" rtl="0" eaLnBrk="1" latinLnBrk="0" hangingPunct="1">
                        <a:lnSpc>
                          <a:spcPct val="150000"/>
                        </a:lnSpc>
                        <a:spcAft>
                          <a:spcPts val="0"/>
                        </a:spcAft>
                      </a:pPr>
                      <a:r>
                        <a:rPr kumimoji="0" lang="en-US" sz="1200" b="0" kern="1200">
                          <a:solidFill>
                            <a:srgbClr val="000000"/>
                          </a:solidFill>
                          <a:effectLst/>
                          <a:latin typeface="Times New Roman" panose="02020603050405020304" pitchFamily="18" charset="0"/>
                          <a:ea typeface="Calibri"/>
                          <a:cs typeface="Times New Roman" panose="02020603050405020304" pitchFamily="18" charset="0"/>
                        </a:rPr>
                        <a:t>0</a:t>
                      </a:r>
                      <a:endParaRPr kumimoji="0" lang="en-GB" sz="1200" b="0" kern="1200">
                        <a:solidFill>
                          <a:srgbClr val="00000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0" eaLnBrk="1" latinLnBrk="0" hangingPunct="1">
                        <a:lnSpc>
                          <a:spcPct val="150000"/>
                        </a:lnSpc>
                        <a:spcAft>
                          <a:spcPts val="0"/>
                        </a:spcAft>
                      </a:pPr>
                      <a:r>
                        <a:rPr kumimoji="0" lang="en-GB" sz="1200" b="0" kern="1200" dirty="0">
                          <a:solidFill>
                            <a:srgbClr val="000000"/>
                          </a:solidFill>
                          <a:effectLst/>
                          <a:latin typeface="Times New Roman" panose="02020603050405020304" pitchFamily="18" charset="0"/>
                          <a:ea typeface="Calibri"/>
                          <a:cs typeface="Times New Roman" panose="02020603050405020304" pitchFamily="18" charset="0"/>
                        </a:rPr>
                        <a:t>0.36</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 of heavy vehicles</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716273428"/>
              </p:ext>
            </p:extLst>
          </p:nvPr>
        </p:nvGraphicFramePr>
        <p:xfrm>
          <a:off x="762000" y="5181600"/>
          <a:ext cx="7744690" cy="1588008"/>
        </p:xfrm>
        <a:graphic>
          <a:graphicData uri="http://schemas.openxmlformats.org/drawingml/2006/table">
            <a:tbl>
              <a:tblPr rtl="1" firstRow="1"/>
              <a:tblGrid>
                <a:gridCol w="2658586"/>
                <a:gridCol w="2197231"/>
                <a:gridCol w="2888873"/>
              </a:tblGrid>
              <a:tr h="264794">
                <a:tc>
                  <a:txBody>
                    <a:bodyPr/>
                    <a:lstStyle/>
                    <a:p>
                      <a:pPr marL="0" marR="90170" algn="ctr" rtl="0" eaLnBrk="1" latinLnBrk="0" hangingPunct="1">
                        <a:lnSpc>
                          <a:spcPct val="115000"/>
                        </a:lnSpc>
                        <a:spcAft>
                          <a:spcPts val="0"/>
                        </a:spcAft>
                      </a:pPr>
                      <a:r>
                        <a:rPr kumimoji="0" lang="en-GB" sz="1400" b="1" kern="1200" dirty="0">
                          <a:solidFill>
                            <a:srgbClr val="C00000"/>
                          </a:solidFill>
                          <a:effectLst/>
                          <a:latin typeface="Calibri"/>
                          <a:ea typeface="Calibri"/>
                          <a:cs typeface="Arial"/>
                        </a:rPr>
                        <a:t>1:30 PM to 4:30 PM</a:t>
                      </a:r>
                    </a:p>
                    <a:p>
                      <a:pPr marL="0" marR="90170" algn="ctr" rtl="0" eaLnBrk="1" latinLnBrk="0" hangingPunct="1">
                        <a:lnSpc>
                          <a:spcPct val="115000"/>
                        </a:lnSpc>
                        <a:spcAft>
                          <a:spcPts val="0"/>
                        </a:spcAft>
                      </a:pPr>
                      <a:r>
                        <a:rPr kumimoji="0" lang="ar-SA" sz="1400" b="1" kern="1200" dirty="0">
                          <a:solidFill>
                            <a:srgbClr val="C00000"/>
                          </a:solidFill>
                          <a:effectLst/>
                          <a:latin typeface="Calibri"/>
                          <a:ea typeface="Calibri"/>
                          <a:cs typeface="Arial"/>
                        </a:rPr>
                        <a:t> </a:t>
                      </a:r>
                      <a:endParaRPr kumimoji="0" lang="en-GB" sz="1400" b="1" kern="1200" dirty="0">
                        <a:solidFill>
                          <a:srgbClr val="C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L="0" marR="90170" algn="ctr" rtl="0" eaLnBrk="1" latinLnBrk="0" hangingPunct="1">
                        <a:lnSpc>
                          <a:spcPct val="115000"/>
                        </a:lnSpc>
                        <a:spcAft>
                          <a:spcPts val="0"/>
                        </a:spcAft>
                      </a:pPr>
                      <a:r>
                        <a:rPr kumimoji="0" lang="en-GB" sz="1400" b="1" kern="1200" dirty="0">
                          <a:solidFill>
                            <a:srgbClr val="C00000"/>
                          </a:solidFill>
                          <a:effectLst/>
                          <a:latin typeface="Calibri"/>
                          <a:ea typeface="Calibri"/>
                          <a:cs typeface="Arial"/>
                        </a:rPr>
                        <a:t>7:00 AM to 9:00 AM</a:t>
                      </a:r>
                    </a:p>
                    <a:p>
                      <a:pPr marL="0" marR="90170" algn="ctr" rtl="0" eaLnBrk="1" latinLnBrk="0" hangingPunct="1">
                        <a:lnSpc>
                          <a:spcPct val="115000"/>
                        </a:lnSpc>
                        <a:spcAft>
                          <a:spcPts val="0"/>
                        </a:spcAft>
                      </a:pPr>
                      <a:r>
                        <a:rPr kumimoji="0" lang="ar-SA" sz="1400" b="1" kern="1200" dirty="0">
                          <a:solidFill>
                            <a:srgbClr val="C00000"/>
                          </a:solidFill>
                          <a:effectLst/>
                          <a:latin typeface="Calibri"/>
                          <a:ea typeface="Calibri"/>
                          <a:cs typeface="Arial"/>
                        </a:rPr>
                        <a:t> </a:t>
                      </a:r>
                      <a:endParaRPr kumimoji="0" lang="en-GB" sz="1400" b="1" kern="1200" dirty="0">
                        <a:solidFill>
                          <a:srgbClr val="C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c>
                  <a:txBody>
                    <a:bodyPr/>
                    <a:lstStyle/>
                    <a:p>
                      <a:pPr marL="0" marR="90170" algn="ctr" rtl="0" eaLnBrk="1" latinLnBrk="0" hangingPunct="1">
                        <a:lnSpc>
                          <a:spcPct val="115000"/>
                        </a:lnSpc>
                        <a:spcAft>
                          <a:spcPts val="0"/>
                        </a:spcAft>
                      </a:pPr>
                      <a:r>
                        <a:rPr kumimoji="0" lang="en-US" sz="1400" b="1" kern="1200" dirty="0">
                          <a:solidFill>
                            <a:srgbClr val="C00000"/>
                          </a:solidFill>
                          <a:effectLst/>
                          <a:latin typeface="Calibri"/>
                          <a:ea typeface="Calibri"/>
                          <a:cs typeface="Arial"/>
                        </a:rPr>
                        <a:t>Period</a:t>
                      </a:r>
                      <a:endParaRPr kumimoji="0" lang="en-GB" sz="1400" b="1" kern="1200" dirty="0">
                        <a:solidFill>
                          <a:srgbClr val="C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BACC6"/>
                    </a:solidFill>
                  </a:tcPr>
                </a:tc>
              </a:tr>
              <a:tr h="0">
                <a:tc>
                  <a:txBody>
                    <a:bodyPr/>
                    <a:lstStyle/>
                    <a:p>
                      <a:pPr marL="0" marR="90170" algn="ctr" rtl="1" eaLnBrk="1" latinLnBrk="0" hangingPunct="1">
                        <a:lnSpc>
                          <a:spcPct val="150000"/>
                        </a:lnSpc>
                        <a:spcAft>
                          <a:spcPts val="0"/>
                        </a:spcAft>
                      </a:pPr>
                      <a:r>
                        <a:rPr kumimoji="0" lang="en-GB" sz="1200" b="1" kern="1200">
                          <a:solidFill>
                            <a:srgbClr val="000000"/>
                          </a:solidFill>
                          <a:effectLst/>
                          <a:latin typeface="Calibri"/>
                          <a:ea typeface="Calibri"/>
                          <a:cs typeface="Arial"/>
                        </a:rPr>
                        <a:t>2:45 – 3:45</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GB" sz="1200" b="1" kern="1200" dirty="0">
                          <a:solidFill>
                            <a:srgbClr val="000000"/>
                          </a:solidFill>
                          <a:effectLst/>
                          <a:latin typeface="Calibri"/>
                          <a:ea typeface="Calibri"/>
                          <a:cs typeface="Arial"/>
                        </a:rPr>
                        <a:t>8:00 – 9:00</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PH</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0">
                <a:tc>
                  <a:txBody>
                    <a:bodyPr/>
                    <a:lstStyle/>
                    <a:p>
                      <a:pPr marR="90170" algn="ctr" rtl="1">
                        <a:lnSpc>
                          <a:spcPct val="150000"/>
                        </a:lnSpc>
                        <a:spcAft>
                          <a:spcPts val="0"/>
                        </a:spcAft>
                      </a:pPr>
                      <a:r>
                        <a:rPr lang="en-GB" sz="1100" dirty="0">
                          <a:solidFill>
                            <a:srgbClr val="000000"/>
                          </a:solidFill>
                          <a:effectLst/>
                          <a:latin typeface="Calibri"/>
                          <a:ea typeface="Calibri"/>
                          <a:cs typeface="Times New Roman"/>
                        </a:rPr>
                        <a:t>1457</a:t>
                      </a:r>
                      <a:endParaRPr lang="en-GB" sz="1100" dirty="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R="90170" algn="ctr" rtl="0">
                        <a:lnSpc>
                          <a:spcPct val="150000"/>
                        </a:lnSpc>
                        <a:spcAft>
                          <a:spcPts val="0"/>
                        </a:spcAft>
                      </a:pPr>
                      <a:r>
                        <a:rPr lang="en-GB" sz="1100" dirty="0">
                          <a:solidFill>
                            <a:srgbClr val="000000"/>
                          </a:solidFill>
                          <a:effectLst/>
                          <a:latin typeface="Calibri"/>
                          <a:ea typeface="Calibri"/>
                          <a:cs typeface="Times New Roman"/>
                        </a:rPr>
                        <a:t>1100</a:t>
                      </a:r>
                      <a:endParaRPr lang="en-GB" sz="1100" dirty="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PHV</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0">
                <a:tc>
                  <a:txBody>
                    <a:bodyPr/>
                    <a:lstStyle/>
                    <a:p>
                      <a:pPr marR="90170" algn="ctr" rtl="1">
                        <a:lnSpc>
                          <a:spcPct val="150000"/>
                        </a:lnSpc>
                        <a:spcAft>
                          <a:spcPts val="0"/>
                        </a:spcAft>
                      </a:pPr>
                      <a:r>
                        <a:rPr lang="en-US" sz="1100">
                          <a:solidFill>
                            <a:srgbClr val="000000"/>
                          </a:solidFill>
                          <a:effectLst/>
                          <a:latin typeface="Calibri"/>
                          <a:ea typeface="Calibri"/>
                          <a:cs typeface="Arial"/>
                        </a:rPr>
                        <a:t>0.85</a:t>
                      </a:r>
                      <a:endParaRPr lang="en-GB" sz="110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R="90170" algn="ctr" rtl="0">
                        <a:lnSpc>
                          <a:spcPct val="150000"/>
                        </a:lnSpc>
                        <a:spcAft>
                          <a:spcPts val="0"/>
                        </a:spcAft>
                      </a:pPr>
                      <a:r>
                        <a:rPr lang="en-US" sz="1100" dirty="0">
                          <a:solidFill>
                            <a:srgbClr val="000000"/>
                          </a:solidFill>
                          <a:effectLst/>
                          <a:latin typeface="Calibri"/>
                          <a:ea typeface="Calibri"/>
                          <a:cs typeface="Arial"/>
                        </a:rPr>
                        <a:t>0.69</a:t>
                      </a:r>
                      <a:endParaRPr lang="en-GB" sz="1100" dirty="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PHF</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r h="0">
                <a:tc>
                  <a:txBody>
                    <a:bodyPr/>
                    <a:lstStyle/>
                    <a:p>
                      <a:pPr marR="90170" algn="ctr" rtl="1">
                        <a:lnSpc>
                          <a:spcPct val="150000"/>
                        </a:lnSpc>
                        <a:spcAft>
                          <a:spcPts val="0"/>
                        </a:spcAft>
                      </a:pPr>
                      <a:r>
                        <a:rPr lang="en-GB" sz="1100">
                          <a:solidFill>
                            <a:srgbClr val="000000"/>
                          </a:solidFill>
                          <a:effectLst/>
                          <a:latin typeface="Calibri"/>
                          <a:ea typeface="Calibri"/>
                          <a:cs typeface="Times New Roman"/>
                        </a:rPr>
                        <a:t>3.71</a:t>
                      </a:r>
                      <a:endParaRPr lang="en-GB" sz="110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R="90170" algn="ctr" rtl="0">
                        <a:lnSpc>
                          <a:spcPct val="150000"/>
                        </a:lnSpc>
                        <a:spcAft>
                          <a:spcPts val="0"/>
                        </a:spcAft>
                      </a:pPr>
                      <a:r>
                        <a:rPr lang="en-GB" sz="1100" dirty="0">
                          <a:solidFill>
                            <a:srgbClr val="000000"/>
                          </a:solidFill>
                          <a:effectLst/>
                          <a:latin typeface="Calibri"/>
                          <a:ea typeface="Calibri"/>
                          <a:cs typeface="Times New Roman"/>
                        </a:rPr>
                        <a:t>2.73</a:t>
                      </a:r>
                      <a:endParaRPr lang="en-GB" sz="1100" dirty="0">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c>
                  <a:txBody>
                    <a:bodyPr/>
                    <a:lstStyle/>
                    <a:p>
                      <a:pPr marL="0" marR="90170" algn="ctr" rtl="1" eaLnBrk="1" latinLnBrk="0" hangingPunct="1">
                        <a:lnSpc>
                          <a:spcPct val="150000"/>
                        </a:lnSpc>
                        <a:spcAft>
                          <a:spcPts val="0"/>
                        </a:spcAft>
                      </a:pPr>
                      <a:r>
                        <a:rPr kumimoji="0" lang="en-US" sz="1200" b="1" kern="1200" dirty="0">
                          <a:solidFill>
                            <a:srgbClr val="000000"/>
                          </a:solidFill>
                          <a:effectLst/>
                          <a:latin typeface="Calibri"/>
                          <a:ea typeface="Calibri"/>
                          <a:cs typeface="Arial"/>
                        </a:rPr>
                        <a:t>% of heavy vehicles</a:t>
                      </a:r>
                      <a:endParaRPr kumimoji="0" lang="en-GB" sz="1200" b="1" kern="1200" dirty="0">
                        <a:solidFill>
                          <a:srgbClr val="000000"/>
                        </a:solidFill>
                        <a:effectLst/>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AF1"/>
                    </a:solidFill>
                  </a:tcPr>
                </a:tc>
              </a:tr>
            </a:tbl>
          </a:graphicData>
        </a:graphic>
      </p:graphicFrame>
    </p:spTree>
    <p:extLst>
      <p:ext uri="{BB962C8B-B14F-4D97-AF65-F5344CB8AC3E}">
        <p14:creationId xmlns:p14="http://schemas.microsoft.com/office/powerpoint/2010/main" val="1963536910"/>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2">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1175</TotalTime>
  <Words>1569</Words>
  <Application>Microsoft Office PowerPoint</Application>
  <PresentationFormat>On-screen Show (4:3)</PresentationFormat>
  <Paragraphs>257</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Verve</vt:lpstr>
      <vt:lpstr>An-Najah National University  Faculty of Engineering  Civil Engineering Department</vt:lpstr>
      <vt:lpstr>PowerPoint Presentation</vt:lpstr>
      <vt:lpstr>Introduction</vt:lpstr>
      <vt:lpstr>PowerPoint Presentation</vt:lpstr>
      <vt:lpstr>General Description of the study area</vt:lpstr>
      <vt:lpstr>PowerPoint Presentation</vt:lpstr>
      <vt:lpstr>DATA COLLECTION </vt:lpstr>
      <vt:lpstr>DATA ANALYSIS </vt:lpstr>
      <vt:lpstr>PowerPoint Presentation</vt:lpstr>
      <vt:lpstr>WARRANTS </vt:lpstr>
      <vt:lpstr>PowerPoint Presentation</vt:lpstr>
      <vt:lpstr>PARKING </vt:lpstr>
      <vt:lpstr>PowerPoint Presentation</vt:lpstr>
      <vt:lpstr>PowerPoint Presentation</vt:lpstr>
      <vt:lpstr>PowerPoint Presentation</vt:lpstr>
      <vt:lpstr>PowerPoint Presentation</vt:lpstr>
      <vt:lpstr>TRAFFIC MODELING and PROPOSED SOLUTION SCENARIOS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Recommendations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Civil Engineering Department</dc:title>
  <dc:creator>Ahmad Judeh</dc:creator>
  <cp:lastModifiedBy>Maher</cp:lastModifiedBy>
  <cp:revision>107</cp:revision>
  <dcterms:created xsi:type="dcterms:W3CDTF">2006-08-16T00:00:00Z</dcterms:created>
  <dcterms:modified xsi:type="dcterms:W3CDTF">2014-05-15T06:11:43Z</dcterms:modified>
</cp:coreProperties>
</file>