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68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55F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94660"/>
  </p:normalViewPr>
  <p:slideViewPr>
    <p:cSldViewPr snapToGrid="0">
      <p:cViewPr varScale="1">
        <p:scale>
          <a:sx n="79" d="100"/>
          <a:sy n="79" d="100"/>
        </p:scale>
        <p:origin x="16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69CB8-F204-4D06-B913-C5A26A89888A}" type="datetimeFigureOut">
              <a:rPr lang="en-US" dirty="0"/>
              <a:t>12/17/2015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6E300-0A13-4A81-945A-7333C271A069}" type="datetimeFigureOut">
              <a:rPr lang="en-US" dirty="0"/>
              <a:t>12/17/2015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71962-1EA4-46E7-BCB0-F36CE46D1A59}" type="datetimeFigureOut">
              <a:rPr lang="en-US" dirty="0"/>
              <a:t>12/17/2015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BB376-B19C-488D-ABEB-03C7E6E9E3E0}" type="datetimeFigureOut">
              <a:rPr lang="en-US" dirty="0"/>
              <a:t>12/17/2015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077B-A50F-4D64-8574-E2D6A98A5553}" type="datetimeFigureOut">
              <a:rPr lang="en-US" dirty="0"/>
              <a:t>12/17/2015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E2A62-1983-43A1-A163-D8AA46534C80}" type="datetimeFigureOut">
              <a:rPr lang="en-US" dirty="0"/>
              <a:t>12/17/2015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F3E3B-34E3-4345-B2A1-994B83598A9C}" type="datetimeFigureOut">
              <a:rPr lang="en-US" dirty="0"/>
              <a:t>12/17/2015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6C96-82A1-4D77-8ADA-627AC6FE3D65}" type="datetimeFigureOut">
              <a:rPr lang="en-US" dirty="0"/>
              <a:t>12/17/2015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02C1E-28F2-47E9-802D-339E64E2F920}" type="datetimeFigureOut">
              <a:rPr lang="en-US" dirty="0"/>
              <a:t>12/17/2015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4271A48-F18A-45B3-BC05-1E27DA3F88AF}" type="datetimeFigureOut">
              <a:rPr lang="en-US" dirty="0"/>
              <a:t>12/17/2015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747F8-9654-4282-85D2-65F41AAE7A75}" type="datetimeFigureOut">
              <a:rPr lang="en-US" dirty="0"/>
              <a:t>12/17/2015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DC5B261-8843-42D1-AAFC-05E20E2D9B97}" type="datetimeFigureOut">
              <a:rPr lang="en-US" dirty="0"/>
              <a:t>12/17/2015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Q&amp;A Project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Performed by: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Taha </a:t>
            </a:r>
            <a:r>
              <a:rPr lang="en-US" dirty="0" err="1" smtClean="0"/>
              <a:t>shashtari</a:t>
            </a:r>
            <a:endParaRPr lang="en-US" dirty="0" smtClean="0"/>
          </a:p>
          <a:p>
            <a:pPr marL="342900" indent="-342900">
              <a:buFontTx/>
              <a:buChar char="-"/>
            </a:pPr>
            <a:r>
              <a:rPr lang="en-US" dirty="0" smtClean="0"/>
              <a:t>Mahmoud </a:t>
            </a:r>
            <a:r>
              <a:rPr lang="en-US" dirty="0" err="1" smtClean="0"/>
              <a:t>shaka’a</a:t>
            </a: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7390034" y="4952290"/>
            <a:ext cx="37656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455F51"/>
                </a:solidFill>
              </a:rPr>
              <a:t>SUPRVISED BY: - </a:t>
            </a:r>
            <a:r>
              <a:rPr lang="en-US" b="1" dirty="0" smtClean="0">
                <a:solidFill>
                  <a:srgbClr val="455F51"/>
                </a:solidFill>
              </a:rPr>
              <a:t>Dr. </a:t>
            </a:r>
            <a:r>
              <a:rPr lang="en-US" b="1" dirty="0" err="1" smtClean="0">
                <a:solidFill>
                  <a:srgbClr val="455F51"/>
                </a:solidFill>
              </a:rPr>
              <a:t>Luai</a:t>
            </a:r>
            <a:r>
              <a:rPr lang="en-US" b="1" dirty="0" smtClean="0">
                <a:solidFill>
                  <a:srgbClr val="455F51"/>
                </a:solidFill>
              </a:rPr>
              <a:t> </a:t>
            </a:r>
            <a:r>
              <a:rPr lang="en-US" b="1" dirty="0" err="1" smtClean="0">
                <a:solidFill>
                  <a:srgbClr val="455F51"/>
                </a:solidFill>
              </a:rPr>
              <a:t>Mlhis</a:t>
            </a:r>
            <a:endParaRPr lang="en-US" b="1" dirty="0" smtClean="0">
              <a:solidFill>
                <a:srgbClr val="455F51"/>
              </a:solidFill>
            </a:endParaRPr>
          </a:p>
          <a:p>
            <a:r>
              <a:rPr lang="en-US" b="1" dirty="0">
                <a:solidFill>
                  <a:srgbClr val="455F51"/>
                </a:solidFill>
              </a:rPr>
              <a:t>	</a:t>
            </a:r>
            <a:r>
              <a:rPr lang="en-US" b="1" dirty="0" smtClean="0">
                <a:solidFill>
                  <a:srgbClr val="455F51"/>
                </a:solidFill>
              </a:rPr>
              <a:t>		</a:t>
            </a:r>
            <a:r>
              <a:rPr lang="en-US" dirty="0">
                <a:solidFill>
                  <a:srgbClr val="455F51"/>
                </a:solidFill>
              </a:rPr>
              <a:t> </a:t>
            </a:r>
            <a:r>
              <a:rPr lang="en-US" dirty="0" smtClean="0">
                <a:solidFill>
                  <a:srgbClr val="455F51"/>
                </a:solidFill>
              </a:rPr>
              <a:t>- </a:t>
            </a:r>
            <a:r>
              <a:rPr lang="en-US" b="1" dirty="0" smtClean="0">
                <a:solidFill>
                  <a:srgbClr val="455F51"/>
                </a:solidFill>
              </a:rPr>
              <a:t>Mrs.</a:t>
            </a:r>
            <a:r>
              <a:rPr lang="en-US" dirty="0" smtClean="0">
                <a:solidFill>
                  <a:srgbClr val="455F51"/>
                </a:solidFill>
              </a:rPr>
              <a:t> </a:t>
            </a:r>
            <a:r>
              <a:rPr lang="en-US" b="1" dirty="0" err="1" smtClean="0">
                <a:solidFill>
                  <a:srgbClr val="455F51"/>
                </a:solidFill>
              </a:rPr>
              <a:t>Manar</a:t>
            </a:r>
            <a:r>
              <a:rPr lang="en-US" b="1" dirty="0" smtClean="0">
                <a:solidFill>
                  <a:srgbClr val="455F51"/>
                </a:solidFill>
              </a:rPr>
              <a:t> </a:t>
            </a:r>
            <a:r>
              <a:rPr lang="en-US" b="1" dirty="0" err="1" smtClean="0">
                <a:solidFill>
                  <a:srgbClr val="455F51"/>
                </a:solidFill>
              </a:rPr>
              <a:t>Qamhyia</a:t>
            </a:r>
            <a:endParaRPr lang="en-US" b="1" dirty="0">
              <a:solidFill>
                <a:srgbClr val="455F5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52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Back-End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250000"/>
              </a:lnSpc>
              <a:buClr>
                <a:srgbClr val="99CB38"/>
              </a:buClr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Includes the following:</a:t>
            </a:r>
            <a:endParaRPr lang="en-US" sz="28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1">
              <a:lnSpc>
                <a:spcPct val="150000"/>
              </a:lnSpc>
              <a:buClr>
                <a:srgbClr val="99CB38"/>
              </a:buClr>
              <a:buFont typeface="Wingdings" panose="05000000000000000000" pitchFamily="2" charset="2"/>
              <a:buChar char="v"/>
            </a:pP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Database (design &amp; implementation)</a:t>
            </a:r>
            <a:endParaRPr lang="en-US" sz="26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1">
              <a:lnSpc>
                <a:spcPct val="150000"/>
              </a:lnSpc>
              <a:buClr>
                <a:srgbClr val="99CB38"/>
              </a:buClr>
              <a:buFont typeface="Wingdings" panose="05000000000000000000" pitchFamily="2" charset="2"/>
              <a:buChar char="v"/>
            </a:pP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Server-side programming</a:t>
            </a:r>
          </a:p>
          <a:p>
            <a:pPr lvl="1">
              <a:lnSpc>
                <a:spcPct val="150000"/>
              </a:lnSpc>
              <a:buClr>
                <a:srgbClr val="99CB38"/>
              </a:buClr>
              <a:buFont typeface="Wingdings" panose="05000000000000000000" pitchFamily="2" charset="2"/>
              <a:buChar char="v"/>
            </a:pP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Business Logic</a:t>
            </a:r>
          </a:p>
        </p:txBody>
      </p:sp>
    </p:spTree>
    <p:extLst>
      <p:ext uri="{BB962C8B-B14F-4D97-AF65-F5344CB8AC3E}">
        <p14:creationId xmlns:p14="http://schemas.microsoft.com/office/powerpoint/2010/main" val="189596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Tools used in the back-end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lnSpc>
                <a:spcPct val="250000"/>
              </a:lnSpc>
              <a:buClr>
                <a:srgbClr val="99CB38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PHP / </a:t>
            </a:r>
            <a:r>
              <a:rPr lang="en-US" sz="2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Laravel</a:t>
            </a:r>
            <a:r>
              <a:rPr 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Framework</a:t>
            </a:r>
            <a:endParaRPr lang="en-US" sz="24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>
              <a:lnSpc>
                <a:spcPct val="250000"/>
              </a:lnSpc>
              <a:buClr>
                <a:srgbClr val="99CB38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24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Mysql</a:t>
            </a:r>
            <a:r>
              <a:rPr 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(with migrations)</a:t>
            </a:r>
          </a:p>
        </p:txBody>
      </p:sp>
    </p:spTree>
    <p:extLst>
      <p:ext uri="{BB962C8B-B14F-4D97-AF65-F5344CB8AC3E}">
        <p14:creationId xmlns:p14="http://schemas.microsoft.com/office/powerpoint/2010/main" val="3341381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 quick look at the database schema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7884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250000"/>
              </a:lnSpc>
              <a:buClr>
                <a:srgbClr val="99CB38"/>
              </a:buClr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Protecting ourselves from the following attacks:</a:t>
            </a:r>
          </a:p>
          <a:p>
            <a:pPr lvl="1">
              <a:lnSpc>
                <a:spcPct val="150000"/>
              </a:lnSpc>
              <a:buClr>
                <a:srgbClr val="99CB38"/>
              </a:buClr>
              <a:buFont typeface="Wingdings" panose="05000000000000000000" pitchFamily="2" charset="2"/>
              <a:buChar char="v"/>
            </a:pPr>
            <a: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SQL Injection (By using ORM)</a:t>
            </a:r>
          </a:p>
          <a:p>
            <a:pPr lvl="1">
              <a:lnSpc>
                <a:spcPct val="150000"/>
              </a:lnSpc>
              <a:buClr>
                <a:srgbClr val="99CB38"/>
              </a:buClr>
              <a:buFont typeface="Wingdings" panose="05000000000000000000" pitchFamily="2" charset="2"/>
              <a:buChar char="v"/>
            </a:pPr>
            <a: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CSRF Attacks (By using a token for each request)</a:t>
            </a:r>
            <a:endParaRPr lang="en-US" sz="26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1">
              <a:lnSpc>
                <a:spcPct val="150000"/>
              </a:lnSpc>
              <a:buClr>
                <a:srgbClr val="99CB38"/>
              </a:buClr>
              <a:buFont typeface="Wingdings" panose="05000000000000000000" pitchFamily="2" charset="2"/>
              <a:buChar char="v"/>
            </a:pP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XSS Attacks (By encoding the html before displaying it)</a:t>
            </a:r>
          </a:p>
          <a:p>
            <a:pPr lvl="1">
              <a:lnSpc>
                <a:spcPct val="150000"/>
              </a:lnSpc>
              <a:buClr>
                <a:srgbClr val="99CB38"/>
              </a:buClr>
              <a:buFont typeface="Wingdings" panose="05000000000000000000" pitchFamily="2" charset="2"/>
              <a:buChar char="v"/>
            </a:pP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Stealing user’s email &amp; password (By using login throttling)</a:t>
            </a:r>
            <a:endParaRPr lang="en-US" sz="26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923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>
              <a:lnSpc>
                <a:spcPct val="250000"/>
              </a:lnSpc>
              <a:buClr>
                <a:srgbClr val="99CB38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Private messaging between students and teachers.</a:t>
            </a:r>
            <a:endParaRPr lang="en-US" sz="24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>
              <a:lnSpc>
                <a:spcPct val="250000"/>
              </a:lnSpc>
              <a:buClr>
                <a:srgbClr val="99CB38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 fast notification system to keep the user up to date with recent activities.</a:t>
            </a:r>
          </a:p>
          <a:p>
            <a:pPr lvl="0">
              <a:lnSpc>
                <a:spcPct val="250000"/>
              </a:lnSpc>
              <a:buClr>
                <a:srgbClr val="99CB38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Holding custom discussion groups (e.g. per class) instead of general ones.</a:t>
            </a:r>
          </a:p>
          <a:p>
            <a:pPr lvl="0">
              <a:lnSpc>
                <a:spcPct val="250000"/>
              </a:lnSpc>
              <a:buClr>
                <a:srgbClr val="99CB38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Convert it into an API-Centric  web application (for other devices).</a:t>
            </a:r>
            <a:endParaRPr lang="en-US" sz="24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687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ultimate goal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lnSpc>
                <a:spcPct val="250000"/>
              </a:lnSpc>
              <a:buClr>
                <a:srgbClr val="99CB38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What if we convert it into an installable application?</a:t>
            </a:r>
          </a:p>
          <a:p>
            <a:pPr lvl="0">
              <a:lnSpc>
                <a:spcPct val="250000"/>
              </a:lnSpc>
              <a:buClr>
                <a:srgbClr val="99CB38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Fully-customizable.</a:t>
            </a:r>
          </a:p>
          <a:p>
            <a:pPr lvl="0">
              <a:lnSpc>
                <a:spcPct val="250000"/>
              </a:lnSpc>
              <a:buClr>
                <a:srgbClr val="99CB38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Not just for education.</a:t>
            </a:r>
            <a:endParaRPr lang="en-US" sz="28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68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Thanks!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Any 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47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have we built?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>
              <a:lnSpc>
                <a:spcPct val="250000"/>
              </a:lnSpc>
              <a:buFont typeface="Wingdings" panose="05000000000000000000" pitchFamily="2" charset="2"/>
              <a:buChar char="Ø"/>
            </a:pPr>
            <a:r>
              <a:rPr lang="en-US" sz="2800" dirty="0" smtClean="0"/>
              <a:t>It’s a Question and Answers system for educational purposes.</a:t>
            </a:r>
          </a:p>
          <a:p>
            <a:pPr>
              <a:lnSpc>
                <a:spcPct val="250000"/>
              </a:lnSpc>
              <a:buFont typeface="Wingdings" panose="05000000000000000000" pitchFamily="2" charset="2"/>
              <a:buChar char="Ø"/>
            </a:pPr>
            <a:r>
              <a:rPr lang="en-US" sz="2800" dirty="0" smtClean="0"/>
              <a:t>Just like </a:t>
            </a:r>
            <a:r>
              <a:rPr lang="en-US" sz="2800" dirty="0" err="1" smtClean="0"/>
              <a:t>StackOverflow</a:t>
            </a:r>
            <a:r>
              <a:rPr lang="en-US" sz="2800" dirty="0" smtClean="0"/>
              <a:t>, but for education.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3874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have we built it?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100000"/>
              </a:lnSpc>
              <a:buClr>
                <a:srgbClr val="99CB38"/>
              </a:buClr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To make the process of helping students with their problems very easy and less time consuming.</a:t>
            </a:r>
          </a:p>
          <a:p>
            <a:pPr lvl="0">
              <a:lnSpc>
                <a:spcPct val="100000"/>
              </a:lnSpc>
              <a:buClr>
                <a:srgbClr val="99CB38"/>
              </a:buClr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To help students gain more experience from other students.</a:t>
            </a:r>
          </a:p>
          <a:p>
            <a:pPr lvl="0">
              <a:lnSpc>
                <a:spcPct val="100000"/>
              </a:lnSpc>
              <a:buClr>
                <a:srgbClr val="99CB38"/>
              </a:buClr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To create a place for discussions between students on specific topics.</a:t>
            </a:r>
          </a:p>
          <a:p>
            <a:pPr lvl="0">
              <a:lnSpc>
                <a:spcPct val="100000"/>
              </a:lnSpc>
              <a:buClr>
                <a:srgbClr val="99CB38"/>
              </a:buClr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To make new students more familiar with their majors as early as possible.</a:t>
            </a:r>
            <a:endParaRPr lang="en-US" sz="28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07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it works?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600560"/>
            <a:ext cx="6492875" cy="35203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Have a problem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Ask a question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Wait for answers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Rank answers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Have a discussion through comments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Mark the best answer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994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>
              <a:lnSpc>
                <a:spcPct val="250000"/>
              </a:lnSpc>
              <a:buClr>
                <a:srgbClr val="99CB38"/>
              </a:buClr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Filtering Levels (University, Faculty, Department)</a:t>
            </a:r>
          </a:p>
          <a:p>
            <a:pPr lvl="0">
              <a:lnSpc>
                <a:spcPct val="250000"/>
              </a:lnSpc>
              <a:buClr>
                <a:srgbClr val="99CB38"/>
              </a:buClr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Tagging</a:t>
            </a:r>
          </a:p>
          <a:p>
            <a:pPr lvl="0">
              <a:lnSpc>
                <a:spcPct val="250000"/>
              </a:lnSpc>
              <a:buClr>
                <a:srgbClr val="99CB38"/>
              </a:buClr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Authorization (Admin, Moderator, Student)</a:t>
            </a:r>
          </a:p>
          <a:p>
            <a:pPr lvl="0">
              <a:lnSpc>
                <a:spcPct val="250000"/>
              </a:lnSpc>
              <a:buClr>
                <a:srgbClr val="99CB38"/>
              </a:buClr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Quick Access</a:t>
            </a:r>
          </a:p>
        </p:txBody>
      </p:sp>
    </p:spTree>
    <p:extLst>
      <p:ext uri="{BB962C8B-B14F-4D97-AF65-F5344CB8AC3E}">
        <p14:creationId xmlns:p14="http://schemas.microsoft.com/office/powerpoint/2010/main" val="3999209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DEMO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5261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lnSpc>
                <a:spcPct val="250000"/>
              </a:lnSpc>
              <a:buClr>
                <a:srgbClr val="99CB38"/>
              </a:buClr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The implementation is divided into </a:t>
            </a:r>
            <a:r>
              <a:rPr lang="en-US" sz="280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two parts:</a:t>
            </a:r>
            <a:endParaRPr lang="en-US" sz="28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1">
              <a:lnSpc>
                <a:spcPct val="150000"/>
              </a:lnSpc>
              <a:buClr>
                <a:srgbClr val="99CB38"/>
              </a:buClr>
              <a:buFont typeface="Wingdings" panose="05000000000000000000" pitchFamily="2" charset="2"/>
              <a:buChar char="v"/>
            </a:pPr>
            <a: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Front-End</a:t>
            </a:r>
          </a:p>
          <a:p>
            <a:pPr lvl="1">
              <a:lnSpc>
                <a:spcPct val="150000"/>
              </a:lnSpc>
              <a:buClr>
                <a:srgbClr val="99CB38"/>
              </a:buClr>
              <a:buFont typeface="Wingdings" panose="05000000000000000000" pitchFamily="2" charset="2"/>
              <a:buChar char="v"/>
            </a:pPr>
            <a: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Back-End</a:t>
            </a:r>
            <a:endParaRPr lang="en-US" sz="26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74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Front-End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250000"/>
              </a:lnSpc>
              <a:buClr>
                <a:srgbClr val="99CB38"/>
              </a:buClr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Includes the following:</a:t>
            </a:r>
            <a:endParaRPr lang="en-US" sz="28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1">
              <a:lnSpc>
                <a:spcPct val="150000"/>
              </a:lnSpc>
              <a:buClr>
                <a:srgbClr val="99CB38"/>
              </a:buClr>
              <a:buFont typeface="Wingdings" panose="05000000000000000000" pitchFamily="2" charset="2"/>
              <a:buChar char="v"/>
            </a:pP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Layout Design (using bootstrap)</a:t>
            </a:r>
            <a:endParaRPr lang="en-US" sz="26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1">
              <a:lnSpc>
                <a:spcPct val="150000"/>
              </a:lnSpc>
              <a:buClr>
                <a:srgbClr val="99CB38"/>
              </a:buClr>
              <a:buFont typeface="Wingdings" panose="05000000000000000000" pitchFamily="2" charset="2"/>
              <a:buChar char="v"/>
            </a:pP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Interactivity (using jQuery + bootstrap =&gt; JavaScript)</a:t>
            </a:r>
          </a:p>
          <a:p>
            <a:pPr lvl="1">
              <a:lnSpc>
                <a:spcPct val="150000"/>
              </a:lnSpc>
              <a:buClr>
                <a:srgbClr val="99CB38"/>
              </a:buClr>
              <a:buFont typeface="Wingdings" panose="05000000000000000000" pitchFamily="2" charset="2"/>
              <a:buChar char="v"/>
            </a:pP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Ajax Requests</a:t>
            </a:r>
          </a:p>
          <a:p>
            <a:pPr lvl="1">
              <a:lnSpc>
                <a:spcPct val="150000"/>
              </a:lnSpc>
              <a:buClr>
                <a:srgbClr val="99CB38"/>
              </a:buClr>
              <a:buFont typeface="Wingdings" panose="05000000000000000000" pitchFamily="2" charset="2"/>
              <a:buChar char="v"/>
            </a:pP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2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Add some responsiveness</a:t>
            </a:r>
            <a:endParaRPr lang="en-US" sz="26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1">
              <a:lnSpc>
                <a:spcPct val="250000"/>
              </a:lnSpc>
              <a:buClr>
                <a:srgbClr val="99CB38"/>
              </a:buClr>
              <a:buFont typeface="Wingdings" panose="05000000000000000000" pitchFamily="2" charset="2"/>
              <a:buChar char="Ø"/>
            </a:pPr>
            <a:endParaRPr lang="en-US" sz="26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786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Tools used in the front-end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lnSpc>
                <a:spcPct val="250000"/>
              </a:lnSpc>
              <a:buClr>
                <a:srgbClr val="99CB38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HTML5</a:t>
            </a:r>
            <a:endParaRPr lang="en-US" sz="24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>
              <a:lnSpc>
                <a:spcPct val="250000"/>
              </a:lnSpc>
              <a:buClr>
                <a:srgbClr val="99CB38"/>
              </a:buClr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CSS3 / Bootstrap</a:t>
            </a:r>
          </a:p>
          <a:p>
            <a:pPr lvl="0">
              <a:lnSpc>
                <a:spcPct val="250000"/>
              </a:lnSpc>
              <a:buClr>
                <a:srgbClr val="99CB38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JavaScript (ES5) / jQuery / Bootstrap</a:t>
            </a:r>
            <a:endParaRPr lang="en-US" sz="24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32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122</TotalTime>
  <Words>383</Words>
  <Application>Microsoft Office PowerPoint</Application>
  <PresentationFormat>Widescreen</PresentationFormat>
  <Paragraphs>67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Retrospect</vt:lpstr>
      <vt:lpstr>Q&amp;A Project</vt:lpstr>
      <vt:lpstr>What have we built?</vt:lpstr>
      <vt:lpstr>Why have we built it?</vt:lpstr>
      <vt:lpstr>How it works?</vt:lpstr>
      <vt:lpstr>Features</vt:lpstr>
      <vt:lpstr>DEMO</vt:lpstr>
      <vt:lpstr>Implementation</vt:lpstr>
      <vt:lpstr>Front-End Work</vt:lpstr>
      <vt:lpstr>Tools used in the front-end</vt:lpstr>
      <vt:lpstr>Back-End Work</vt:lpstr>
      <vt:lpstr>Tools used in the back-end</vt:lpstr>
      <vt:lpstr>A quick look at the database schema</vt:lpstr>
      <vt:lpstr>Security</vt:lpstr>
      <vt:lpstr>Future Work</vt:lpstr>
      <vt:lpstr>The ultimate goal</vt:lpstr>
      <vt:lpstr>Thanks!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Q&amp;A Project</dc:title>
  <dc:creator>Taha</dc:creator>
  <cp:lastModifiedBy>Taha</cp:lastModifiedBy>
  <cp:revision>51</cp:revision>
  <dcterms:created xsi:type="dcterms:W3CDTF">2015-12-17T08:01:15Z</dcterms:created>
  <dcterms:modified xsi:type="dcterms:W3CDTF">2015-12-17T10:04:01Z</dcterms:modified>
</cp:coreProperties>
</file>