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90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4" r:id="rId15"/>
    <p:sldId id="270" r:id="rId16"/>
    <p:sldId id="279" r:id="rId17"/>
    <p:sldId id="271" r:id="rId18"/>
    <p:sldId id="273" r:id="rId19"/>
    <p:sldId id="272" r:id="rId20"/>
    <p:sldId id="277" r:id="rId21"/>
    <p:sldId id="281" r:id="rId22"/>
    <p:sldId id="275" r:id="rId23"/>
    <p:sldId id="276" r:id="rId24"/>
    <p:sldId id="284" r:id="rId25"/>
    <p:sldId id="278" r:id="rId26"/>
    <p:sldId id="282" r:id="rId27"/>
    <p:sldId id="283" r:id="rId28"/>
    <p:sldId id="280" r:id="rId29"/>
    <p:sldId id="285" r:id="rId30"/>
    <p:sldId id="286" r:id="rId31"/>
    <p:sldId id="289" r:id="rId32"/>
    <p:sldId id="287" r:id="rId33"/>
    <p:sldId id="288" r:id="rId34"/>
    <p:sldId id="262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E9462EF3-3C4F-43EE-ACEE-D4B806740EA3}" type="datetimeFigureOut">
              <a:rPr lang="en-US" dirty="0"/>
              <a:pPr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3B39-165A-4B68-AA5C-581F5336313C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8C57-33F9-4259-AC4F-0E3F5BEC9B94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772B-8FA2-401F-A0A1-A59855EDBC3E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5BDE-5A90-4611-82E9-0FC5746D30C5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A17D-0BEA-4E76-A7FC-F7C188BC48D1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AC7D-18CA-4236-82B9-D75EB1D66EAE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300E-C023-45CD-A0BE-EDB7A8C6EA8B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0EAD-E369-4933-8469-ED7764B56A1B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0EF2-9919-473B-8215-8616BAF10692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72EB-AC54-4713-BFC2-BEB621108C63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55A0C-791E-4545-B787-F98AD45CD761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6B77-F4F4-4427-AC4F-9A623798AD82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790C-34EB-4565-8437-CACF4CDB7822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C11-22B8-4A4E-8126-B3AF6B948A8E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06B6-C816-4861-964D-15A98395707D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A8AB-EA7C-4B1B-9D73-E2551851FABE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0786BE5-D2A3-4BF0-8B30-D7403E61B3DC}" type="datetimeFigureOut">
              <a:rPr lang="en-US" dirty="0"/>
              <a:t>5/20/2019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Water" TargetMode="External"/><Relationship Id="rId13" Type="http://schemas.openxmlformats.org/officeDocument/2006/relationships/hyperlink" Target="https://en.wikipedia.org/wiki/Perlite" TargetMode="External"/><Relationship Id="rId3" Type="http://schemas.openxmlformats.org/officeDocument/2006/relationships/hyperlink" Target="https://en.wikipedia.org/wiki/Plant" TargetMode="External"/><Relationship Id="rId7" Type="http://schemas.openxmlformats.org/officeDocument/2006/relationships/hyperlink" Target="https://en.wikipedia.org/wiki/Solution" TargetMode="External"/><Relationship Id="rId12" Type="http://schemas.openxmlformats.org/officeDocument/2006/relationships/hyperlink" Target="https://en.wikipedia.org/wiki/Chemically_inert" TargetMode="External"/><Relationship Id="rId2" Type="http://schemas.openxmlformats.org/officeDocument/2006/relationships/hyperlink" Target="https://en.wikipedia.org/wiki/Hydroponics#Passive_sub-irrig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Nutrient" TargetMode="External"/><Relationship Id="rId11" Type="http://schemas.openxmlformats.org/officeDocument/2006/relationships/hyperlink" Target="https://en.wikipedia.org/wiki/Root" TargetMode="External"/><Relationship Id="rId5" Type="http://schemas.openxmlformats.org/officeDocument/2006/relationships/hyperlink" Target="https://en.wikipedia.org/wiki/Mineral" TargetMode="External"/><Relationship Id="rId10" Type="http://schemas.openxmlformats.org/officeDocument/2006/relationships/hyperlink" Target="https://en.wikipedia.org/wiki/Terrestrial_plant" TargetMode="External"/><Relationship Id="rId4" Type="http://schemas.openxmlformats.org/officeDocument/2006/relationships/hyperlink" Target="https://en.wikipedia.org/wiki/Soil" TargetMode="External"/><Relationship Id="rId9" Type="http://schemas.openxmlformats.org/officeDocument/2006/relationships/hyperlink" Target="https://en.wikipedia.org/wiki/Solvent" TargetMode="External"/><Relationship Id="rId14" Type="http://schemas.openxmlformats.org/officeDocument/2006/relationships/hyperlink" Target="https://en.wikipedia.org/wiki/Gravel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447" y="704687"/>
            <a:ext cx="8825658" cy="2677648"/>
          </a:xfrm>
        </p:spPr>
        <p:txBody>
          <a:bodyPr/>
          <a:lstStyle/>
          <a:p>
            <a:r>
              <a:rPr lang="en-US" b="1" dirty="0">
                <a:latin typeface="Agency FB" panose="020B0503020202020204" pitchFamily="34" charset="0"/>
              </a:rPr>
              <a:t>Automated Hydroponics </a:t>
            </a:r>
            <a:r>
              <a:rPr lang="en-US" b="1" dirty="0" smtClean="0">
                <a:latin typeface="Agency FB" panose="020B0503020202020204" pitchFamily="34" charset="0"/>
              </a:rPr>
              <a:t>system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9447" y="3945042"/>
            <a:ext cx="8825658" cy="2233020"/>
          </a:xfrm>
        </p:spPr>
        <p:txBody>
          <a:bodyPr>
            <a:normAutofit/>
          </a:bodyPr>
          <a:lstStyle/>
          <a:p>
            <a:r>
              <a:rPr lang="en-US" b="1" dirty="0"/>
              <a:t>Prepared by </a:t>
            </a:r>
            <a:r>
              <a:rPr lang="en-US" b="1" dirty="0" smtClean="0"/>
              <a:t>:   								Supervisors:</a:t>
            </a:r>
            <a:br>
              <a:rPr lang="en-US" b="1" dirty="0" smtClean="0"/>
            </a:br>
            <a:r>
              <a:rPr lang="en-US" b="1" dirty="0" err="1"/>
              <a:t>Eman</a:t>
            </a:r>
            <a:r>
              <a:rPr lang="en-US" b="1" dirty="0"/>
              <a:t> </a:t>
            </a:r>
            <a:r>
              <a:rPr lang="en-US" b="1" dirty="0" smtClean="0"/>
              <a:t>Zaid 			</a:t>
            </a:r>
            <a:r>
              <a:rPr lang="en-US" b="1" smtClean="0"/>
              <a:t>	</a:t>
            </a:r>
            <a:r>
              <a:rPr lang="en-US" b="1" dirty="0" smtClean="0"/>
              <a:t>			</a:t>
            </a:r>
            <a:r>
              <a:rPr lang="en-US" b="1" dirty="0" err="1"/>
              <a:t>Dr.Asmaa</a:t>
            </a:r>
            <a:r>
              <a:rPr lang="en-US" b="1" dirty="0"/>
              <a:t> </a:t>
            </a:r>
            <a:r>
              <a:rPr lang="en-US" b="1" dirty="0" err="1"/>
              <a:t>Afifi</a:t>
            </a:r>
            <a:r>
              <a:rPr lang="en-US" b="1" dirty="0"/>
              <a:t> ,</a:t>
            </a:r>
            <a:r>
              <a:rPr lang="en-US" b="1" dirty="0" err="1"/>
              <a:t>Hanal</a:t>
            </a:r>
            <a:r>
              <a:rPr lang="en-US" b="1" dirty="0"/>
              <a:t> </a:t>
            </a:r>
            <a:r>
              <a:rPr lang="en-US" b="1" dirty="0" smtClean="0"/>
              <a:t>Abu-</a:t>
            </a:r>
            <a:r>
              <a:rPr lang="en-US" b="1" dirty="0" err="1" smtClean="0"/>
              <a:t>Zant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Braah Sharaqa          							</a:t>
            </a:r>
            <a:r>
              <a:rPr lang="en-US" b="1" dirty="0" err="1"/>
              <a:t>Dr.Luai</a:t>
            </a:r>
            <a:r>
              <a:rPr lang="en-US" b="1" dirty="0"/>
              <a:t> </a:t>
            </a:r>
            <a:r>
              <a:rPr lang="en-US" b="1" dirty="0" err="1"/>
              <a:t>Malhis</a:t>
            </a:r>
            <a:r>
              <a:rPr lang="en-US" b="1" dirty="0" smtClean="0"/>
              <a:t>.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17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Hardware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8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538" y="200025"/>
            <a:ext cx="6858000" cy="6343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8" y="1814513"/>
            <a:ext cx="3729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anose="020B0A04020102020204" pitchFamily="34" charset="0"/>
              </a:rPr>
              <a:t>Arduino Uno </a:t>
            </a:r>
            <a:endParaRPr lang="en-US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8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1" y="128587"/>
            <a:ext cx="7834313" cy="6000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085975"/>
            <a:ext cx="409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Arduino MEGA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05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518" y="0"/>
            <a:ext cx="804148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8" y="2400300"/>
            <a:ext cx="3800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12 volt Pump 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18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103" y="0"/>
            <a:ext cx="578048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13" y="985838"/>
            <a:ext cx="4171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Level of water sensors 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69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193" y="0"/>
            <a:ext cx="507206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2457450"/>
            <a:ext cx="3871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12 volt valve 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96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912" y="0"/>
            <a:ext cx="385762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1" y="2157412"/>
            <a:ext cx="5214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TDS sensor 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39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5" y="0"/>
            <a:ext cx="91440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73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588" y="0"/>
            <a:ext cx="7872412" cy="6743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26" y="1928813"/>
            <a:ext cx="26146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3 Servo motors 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52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268" y="0"/>
            <a:ext cx="507206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3931" y="2782669"/>
            <a:ext cx="3643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12 volt FAN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6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Design model</a:t>
            </a:r>
          </a:p>
          <a:p>
            <a:r>
              <a:rPr lang="en-US" dirty="0" smtClean="0"/>
              <a:t>Software &amp; Hardware tools </a:t>
            </a:r>
          </a:p>
          <a:p>
            <a:r>
              <a:rPr lang="en-US" dirty="0" smtClean="0"/>
              <a:t>Demo</a:t>
            </a:r>
          </a:p>
          <a:p>
            <a:r>
              <a:rPr lang="en-US" dirty="0" smtClean="0"/>
              <a:t>Constrains </a:t>
            </a:r>
          </a:p>
          <a:p>
            <a:r>
              <a:rPr lang="en-US" dirty="0" smtClean="0"/>
              <a:t>Future wor</a:t>
            </a:r>
            <a:r>
              <a:rPr lang="en-US" dirty="0"/>
              <a:t>k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53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262" y="1385888"/>
            <a:ext cx="8186738" cy="459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8662" y="2686051"/>
            <a:ext cx="3400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LCD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35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5325" y="2227837"/>
            <a:ext cx="4529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2 potentiometers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462" y="371474"/>
            <a:ext cx="5005388" cy="500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9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777" y="0"/>
            <a:ext cx="729574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7889" y="2371726"/>
            <a:ext cx="2657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RFID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69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228671"/>
            <a:ext cx="29003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Read switch 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06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856" y="0"/>
            <a:ext cx="6095238" cy="60952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7238" y="2828925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Buzzer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7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8100"/>
            <a:ext cx="9144000" cy="6819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671763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Relays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074" y="614363"/>
            <a:ext cx="6200775" cy="5243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2975" y="3236119"/>
            <a:ext cx="2843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GSM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4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075" y="0"/>
            <a:ext cx="6667500" cy="6667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0550" y="2871787"/>
            <a:ext cx="3057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ESP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1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113" y="0"/>
            <a:ext cx="6096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6238" y="2447835"/>
            <a:ext cx="3571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2 solar cells panel 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86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425" y="125412"/>
            <a:ext cx="6350000" cy="635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5763" y="2871788"/>
            <a:ext cx="3814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4 LDR sensors </a:t>
            </a:r>
            <a:endParaRPr lang="en-US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24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985" y="2603500"/>
            <a:ext cx="9988061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Hydroponics</a:t>
            </a:r>
            <a:r>
              <a:rPr lang="en-US" dirty="0"/>
              <a:t> is a subset of </a:t>
            </a:r>
            <a:r>
              <a:rPr lang="en-US" dirty="0">
                <a:hlinkClick r:id="rId2"/>
              </a:rPr>
              <a:t>hydroculture</a:t>
            </a:r>
            <a:r>
              <a:rPr lang="en-US" dirty="0"/>
              <a:t>, which is a method of growing </a:t>
            </a:r>
            <a:r>
              <a:rPr lang="en-US" dirty="0">
                <a:hlinkClick r:id="rId3" tooltip="Plant"/>
              </a:rPr>
              <a:t>plants</a:t>
            </a:r>
            <a:r>
              <a:rPr lang="en-US" dirty="0"/>
              <a:t> without </a:t>
            </a:r>
            <a:r>
              <a:rPr lang="en-US" dirty="0">
                <a:hlinkClick r:id="rId4" tooltip="Soil"/>
              </a:rPr>
              <a:t>soil</a:t>
            </a:r>
            <a:r>
              <a:rPr lang="en-US" dirty="0"/>
              <a:t> by instead using </a:t>
            </a:r>
            <a:r>
              <a:rPr lang="en-US" dirty="0">
                <a:hlinkClick r:id="rId5" tooltip="Mineral"/>
              </a:rPr>
              <a:t>mineral</a:t>
            </a:r>
            <a:r>
              <a:rPr lang="en-US" dirty="0"/>
              <a:t> </a:t>
            </a:r>
            <a:r>
              <a:rPr lang="en-US" dirty="0" err="1">
                <a:hlinkClick r:id="rId6" tooltip="Nutrient"/>
              </a:rPr>
              <a:t>nutrient</a:t>
            </a:r>
            <a:r>
              <a:rPr lang="en-US" dirty="0" err="1">
                <a:hlinkClick r:id="rId7" tooltip="Solution"/>
              </a:rPr>
              <a:t>solutions</a:t>
            </a:r>
            <a:r>
              <a:rPr lang="en-US" dirty="0"/>
              <a:t> in a </a:t>
            </a:r>
            <a:r>
              <a:rPr lang="en-US" dirty="0">
                <a:hlinkClick r:id="rId8" tooltip="Water"/>
              </a:rPr>
              <a:t>water</a:t>
            </a:r>
            <a:r>
              <a:rPr lang="en-US" dirty="0"/>
              <a:t> </a:t>
            </a:r>
            <a:r>
              <a:rPr lang="en-US" dirty="0">
                <a:hlinkClick r:id="rId9" tooltip="Solvent"/>
              </a:rPr>
              <a:t>solvent</a:t>
            </a:r>
            <a:r>
              <a:rPr lang="en-US" dirty="0" smtClean="0"/>
              <a:t>.</a:t>
            </a:r>
            <a:r>
              <a:rPr lang="en-US" dirty="0"/>
              <a:t> </a:t>
            </a:r>
            <a:r>
              <a:rPr lang="en-US" dirty="0">
                <a:hlinkClick r:id="rId10" tooltip="Terrestrial plant"/>
              </a:rPr>
              <a:t>Terrestrial plants</a:t>
            </a:r>
            <a:r>
              <a:rPr lang="en-US" dirty="0"/>
              <a:t> may be grown with only their </a:t>
            </a:r>
            <a:r>
              <a:rPr lang="en-US" dirty="0">
                <a:hlinkClick r:id="rId11" tooltip="Root"/>
              </a:rPr>
              <a:t>roots</a:t>
            </a:r>
            <a:r>
              <a:rPr lang="en-US" dirty="0"/>
              <a:t> exposed to the nutritious liquid, or the roots may be physically supported by an </a:t>
            </a:r>
            <a:r>
              <a:rPr lang="en-US" dirty="0">
                <a:hlinkClick r:id="rId12" tooltip="Chemically inert"/>
              </a:rPr>
              <a:t>inert</a:t>
            </a:r>
            <a:r>
              <a:rPr lang="en-US" dirty="0"/>
              <a:t> medium such as </a:t>
            </a:r>
            <a:r>
              <a:rPr lang="en-US" dirty="0">
                <a:hlinkClick r:id="rId13" tooltip="Perlite"/>
              </a:rPr>
              <a:t>perlite</a:t>
            </a:r>
            <a:r>
              <a:rPr lang="en-US" dirty="0"/>
              <a:t> or </a:t>
            </a:r>
            <a:r>
              <a:rPr lang="en-US" dirty="0">
                <a:hlinkClick r:id="rId14" tooltip="Gravel"/>
              </a:rPr>
              <a:t>gravel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Plants commonly grown hydroponically include tomatoes, peppers, cucumbers, lettuces, and marijuana.</a:t>
            </a:r>
          </a:p>
        </p:txBody>
      </p:sp>
    </p:spTree>
    <p:extLst>
      <p:ext uri="{BB962C8B-B14F-4D97-AF65-F5344CB8AC3E}">
        <p14:creationId xmlns:p14="http://schemas.microsoft.com/office/powerpoint/2010/main" val="9031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6148" y="1401247"/>
            <a:ext cx="29742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Arial Black" panose="020B0A04020102020204" pitchFamily="34" charset="0"/>
              </a:rPr>
              <a:t>Batteries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787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2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Constrains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Design </a:t>
            </a:r>
            <a:r>
              <a:rPr lang="en-US" sz="2400" dirty="0" smtClean="0"/>
              <a:t>system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Measure the level of </a:t>
            </a:r>
            <a:r>
              <a:rPr lang="en-US" sz="2400" dirty="0" smtClean="0"/>
              <a:t>water</a:t>
            </a:r>
          </a:p>
          <a:p>
            <a:r>
              <a:rPr lang="en-US" sz="2400" dirty="0" smtClean="0"/>
              <a:t> TDS </a:t>
            </a:r>
            <a:r>
              <a:rPr lang="en-US" sz="2400" dirty="0"/>
              <a:t>sensor </a:t>
            </a:r>
            <a:endParaRPr lang="en-US" sz="2400" dirty="0" smtClean="0"/>
          </a:p>
          <a:p>
            <a:r>
              <a:rPr lang="en-US" sz="2400" dirty="0" smtClean="0"/>
              <a:t>Solar </a:t>
            </a:r>
            <a:r>
              <a:rPr lang="en-US" sz="2400" dirty="0"/>
              <a:t>cells</a:t>
            </a:r>
          </a:p>
        </p:txBody>
      </p:sp>
    </p:spTree>
    <p:extLst>
      <p:ext uri="{BB962C8B-B14F-4D97-AF65-F5344CB8AC3E}">
        <p14:creationId xmlns:p14="http://schemas.microsoft.com/office/powerpoint/2010/main" val="31691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Build the system in a closed building and the plants is supplied with an alternative to the sun using a special light that is controlled by the Chlorophyll dye in the plant through an intelligent system 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Insect protection system and </a:t>
            </a:r>
            <a:r>
              <a:rPr lang="en-US" sz="2400" dirty="0" smtClean="0"/>
              <a:t>pump the insecticides </a:t>
            </a:r>
            <a:r>
              <a:rPr lang="en-US" sz="2400" dirty="0"/>
              <a:t>in a </a:t>
            </a:r>
            <a:r>
              <a:rPr lang="en-US" sz="2400" dirty="0" smtClean="0"/>
              <a:t>healthy way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289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3114" y="1771650"/>
            <a:ext cx="7672386" cy="2028826"/>
          </a:xfrm>
        </p:spPr>
        <p:txBody>
          <a:bodyPr/>
          <a:lstStyle/>
          <a:p>
            <a:r>
              <a:rPr lang="en-US" dirty="0" smtClean="0"/>
              <a:t>         Thank You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29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Hydroponics system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538" y="2508738"/>
            <a:ext cx="8452339" cy="3856893"/>
          </a:xfrm>
        </p:spPr>
      </p:pic>
    </p:spTree>
    <p:extLst>
      <p:ext uri="{BB962C8B-B14F-4D97-AF65-F5344CB8AC3E}">
        <p14:creationId xmlns:p14="http://schemas.microsoft.com/office/powerpoint/2010/main" val="193226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Make </a:t>
            </a:r>
            <a:r>
              <a:rPr lang="en-US" sz="2400" dirty="0"/>
              <a:t>better use of space and location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Climate control like in greenhouses, hydroponic growers can have total control over the climate - temperature, humidity. </a:t>
            </a:r>
            <a:endParaRPr lang="en-US" sz="2400" dirty="0" smtClean="0"/>
          </a:p>
          <a:p>
            <a:r>
              <a:rPr lang="en-US" sz="2400" dirty="0" smtClean="0"/>
              <a:t>Hydroponics </a:t>
            </a:r>
            <a:r>
              <a:rPr lang="en-US" sz="2400" dirty="0"/>
              <a:t>is water-saving. </a:t>
            </a:r>
            <a:endParaRPr lang="en-US" sz="2400" dirty="0" smtClean="0"/>
          </a:p>
          <a:p>
            <a:r>
              <a:rPr lang="en-US" sz="2400" dirty="0" smtClean="0"/>
              <a:t>Better </a:t>
            </a:r>
            <a:r>
              <a:rPr lang="en-US" sz="2400" dirty="0"/>
              <a:t>growth rate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Fewer pests &amp; diseases</a:t>
            </a:r>
          </a:p>
        </p:txBody>
      </p:sp>
    </p:spTree>
    <p:extLst>
      <p:ext uri="{BB962C8B-B14F-4D97-AF65-F5344CB8AC3E}">
        <p14:creationId xmlns:p14="http://schemas.microsoft.com/office/powerpoint/2010/main" val="19137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7175"/>
            <a:ext cx="9586913" cy="625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085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model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9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14" y="0"/>
            <a:ext cx="87085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86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tool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6891719" cy="2478024"/>
          </a:xfrm>
        </p:spPr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Arduino IDE </a:t>
            </a:r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287" y="3547872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909</TotalTime>
  <Words>185</Words>
  <Application>Microsoft Office PowerPoint</Application>
  <PresentationFormat>Widescreen</PresentationFormat>
  <Paragraphs>53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Agency FB</vt:lpstr>
      <vt:lpstr>Arial</vt:lpstr>
      <vt:lpstr>Arial Black</vt:lpstr>
      <vt:lpstr>Century Gothic</vt:lpstr>
      <vt:lpstr>Wingdings 3</vt:lpstr>
      <vt:lpstr>Ion Boardroom</vt:lpstr>
      <vt:lpstr>Automated Hydroponics system</vt:lpstr>
      <vt:lpstr>Outlines : </vt:lpstr>
      <vt:lpstr>Introduction</vt:lpstr>
      <vt:lpstr>Hydroponics system </vt:lpstr>
      <vt:lpstr>Motivations : </vt:lpstr>
      <vt:lpstr>PowerPoint Presentation</vt:lpstr>
      <vt:lpstr>Design model </vt:lpstr>
      <vt:lpstr>PowerPoint Presentation</vt:lpstr>
      <vt:lpstr>Software tool </vt:lpstr>
      <vt:lpstr>Hardware tools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DEMO</vt:lpstr>
      <vt:lpstr>Constrains : </vt:lpstr>
      <vt:lpstr>Future work </vt:lpstr>
      <vt:lpstr>         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Hydroponics system</dc:title>
  <dc:creator>braah sharaqa</dc:creator>
  <cp:lastModifiedBy>braah sharaqa</cp:lastModifiedBy>
  <cp:revision>31</cp:revision>
  <dcterms:created xsi:type="dcterms:W3CDTF">2019-05-19T11:09:03Z</dcterms:created>
  <dcterms:modified xsi:type="dcterms:W3CDTF">2019-05-20T08:52:59Z</dcterms:modified>
</cp:coreProperties>
</file>