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Layouts/slideLayout6.xml" ContentType="application/vnd.openxmlformats-officedocument.presentationml.slideLayout+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notesSlides/notesSlide16.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notesSlides/notesSlide23.xml" ContentType="application/vnd.openxmlformats-officedocument.presentationml.notesSlide+xml"/>
  <Override PartName="/ppt/notesSlides/notesSlide12.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slides/slide9.xml" ContentType="application/vnd.openxmlformats-officedocument.presentationml.slide+xml"/>
  <Override PartName="/ppt/slides/slide59.xml" ContentType="application/vnd.openxmlformats-officedocument.presentationml.slide+xml"/>
  <Override PartName="/ppt/viewProps.xml" ContentType="application/vnd.openxmlformats-officedocument.presentationml.viewProp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s/slide66.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slides/slide64.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s/slide62.xml" ContentType="application/vnd.openxmlformats-officedocument.presentationml.slide+xml"/>
  <Override PartName="/ppt/slides/slide71.xml" ContentType="application/vnd.openxmlformats-officedocument.presentationml.slide+xml"/>
  <Override PartName="/ppt/slideLayouts/slideLayout3.xml" ContentType="application/vnd.openxmlformats-officedocument.presentationml.slideLayout+xml"/>
  <Override PartName="/ppt/slideLayouts/slideLayout16.xml" ContentType="application/vnd.openxmlformats-officedocument.presentationml.slideLayout+xml"/>
  <Default Extension="jpeg" ContentType="image/jpeg"/>
  <Override PartName="/ppt/notesSlides/notesSlide17.xml" ContentType="application/vnd.openxmlformats-officedocument.presentationml.notesSlide+xml"/>
  <Default Extension="emf" ContentType="image/x-emf"/>
  <Override PartName="/ppt/notesSlides/notesSlide28.xml" ContentType="application/vnd.openxmlformats-officedocument.presentationml.notesSlide+xml"/>
  <Override PartName="/ppt/notesSlides/notesSlide3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ppt/notesSlides/notesSlide3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Default Extension="gif" ContentType="image/gif"/>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slides/slide49.xml" ContentType="application/vnd.openxmlformats-officedocument.presentationml.slide+xml"/>
  <Override PartName="/ppt/slides/slide69.xml" ContentType="application/vnd.openxmlformats-officedocument.presentationml.slide+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slideLayouts/slideLayout15.xml" ContentType="application/vnd.openxmlformats-officedocument.presentationml.slideLayout+xml"/>
  <Override PartName="/ppt/notesSlides/notesSlide18.xml" ContentType="application/vnd.openxmlformats-officedocument.presentationml.notesSlide+xml"/>
  <Override PartName="/ppt/notesSlides/notesSlide36.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s/slide70.xml" ContentType="application/vnd.openxmlformats-officedocument.presentationml.slide+xml"/>
  <Override PartName="/ppt/notesSlides/notesSlide25.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32.xml" ContentType="application/vnd.openxmlformats-officedocument.presentationml.notesSlide+xml"/>
  <Override PartName="/ppt/notesSlides/notesSlide9.xml" ContentType="application/vnd.openxmlformats-officedocument.presentationml.notesSlide+xml"/>
  <Override PartName="/ppt/notesSlides/notesSlide21.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68.xml" ContentType="application/vnd.openxmlformats-officedocument.presentationml.slide+xml"/>
  <Override PartName="/ppt/slideLayouts/slideLayout9.xml" ContentType="application/vnd.openxmlformats-officedocument.presentationml.slideLayout+xml"/>
  <Override PartName="/ppt/notesSlides/notesSlide5.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73"/>
  </p:notesMasterIdLst>
  <p:sldIdLst>
    <p:sldId id="256" r:id="rId2"/>
    <p:sldId id="257" r:id="rId3"/>
    <p:sldId id="258" r:id="rId4"/>
    <p:sldId id="259" r:id="rId5"/>
    <p:sldId id="260" r:id="rId6"/>
    <p:sldId id="261" r:id="rId7"/>
    <p:sldId id="262" r:id="rId8"/>
    <p:sldId id="263" r:id="rId9"/>
    <p:sldId id="264" r:id="rId10"/>
    <p:sldId id="265" r:id="rId11"/>
    <p:sldId id="267" r:id="rId12"/>
    <p:sldId id="266" r:id="rId13"/>
    <p:sldId id="268" r:id="rId14"/>
    <p:sldId id="269" r:id="rId15"/>
    <p:sldId id="270" r:id="rId16"/>
    <p:sldId id="271" r:id="rId17"/>
    <p:sldId id="272" r:id="rId18"/>
    <p:sldId id="273" r:id="rId19"/>
    <p:sldId id="274" r:id="rId20"/>
    <p:sldId id="276" r:id="rId21"/>
    <p:sldId id="277" r:id="rId22"/>
    <p:sldId id="278" r:id="rId23"/>
    <p:sldId id="279" r:id="rId24"/>
    <p:sldId id="280" r:id="rId25"/>
    <p:sldId id="281" r:id="rId26"/>
    <p:sldId id="282" r:id="rId27"/>
    <p:sldId id="283" r:id="rId28"/>
    <p:sldId id="284" r:id="rId29"/>
    <p:sldId id="285" r:id="rId30"/>
    <p:sldId id="286" r:id="rId31"/>
    <p:sldId id="287" r:id="rId32"/>
    <p:sldId id="288" r:id="rId33"/>
    <p:sldId id="290" r:id="rId34"/>
    <p:sldId id="291" r:id="rId35"/>
    <p:sldId id="292" r:id="rId36"/>
    <p:sldId id="293" r:id="rId37"/>
    <p:sldId id="294" r:id="rId38"/>
    <p:sldId id="295" r:id="rId39"/>
    <p:sldId id="296" r:id="rId40"/>
    <p:sldId id="297" r:id="rId41"/>
    <p:sldId id="298" r:id="rId42"/>
    <p:sldId id="299" r:id="rId43"/>
    <p:sldId id="300" r:id="rId44"/>
    <p:sldId id="301" r:id="rId45"/>
    <p:sldId id="302" r:id="rId46"/>
    <p:sldId id="303" r:id="rId47"/>
    <p:sldId id="304" r:id="rId48"/>
    <p:sldId id="305" r:id="rId49"/>
    <p:sldId id="306" r:id="rId50"/>
    <p:sldId id="307" r:id="rId51"/>
    <p:sldId id="308" r:id="rId52"/>
    <p:sldId id="309" r:id="rId53"/>
    <p:sldId id="310" r:id="rId54"/>
    <p:sldId id="312" r:id="rId55"/>
    <p:sldId id="313" r:id="rId56"/>
    <p:sldId id="314" r:id="rId57"/>
    <p:sldId id="315" r:id="rId58"/>
    <p:sldId id="316" r:id="rId59"/>
    <p:sldId id="317" r:id="rId60"/>
    <p:sldId id="318" r:id="rId61"/>
    <p:sldId id="319" r:id="rId62"/>
    <p:sldId id="320" r:id="rId63"/>
    <p:sldId id="321" r:id="rId64"/>
    <p:sldId id="322" r:id="rId65"/>
    <p:sldId id="323" r:id="rId66"/>
    <p:sldId id="324" r:id="rId67"/>
    <p:sldId id="325" r:id="rId68"/>
    <p:sldId id="326" r:id="rId69"/>
    <p:sldId id="327" r:id="rId70"/>
    <p:sldId id="328" r:id="rId71"/>
    <p:sldId id="329" r:id="rId72"/>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A5010"/>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9983" autoAdjust="0"/>
    <p:restoredTop sz="86371" autoAdjust="0"/>
  </p:normalViewPr>
  <p:slideViewPr>
    <p:cSldViewPr snapToGrid="0">
      <p:cViewPr varScale="1">
        <p:scale>
          <a:sx n="66" d="100"/>
          <a:sy n="66" d="100"/>
        </p:scale>
        <p:origin x="-486" y="-114"/>
      </p:cViewPr>
      <p:guideLst>
        <p:guide orient="horz" pos="2160"/>
        <p:guide pos="3840"/>
      </p:guideLst>
    </p:cSldViewPr>
  </p:slideViewPr>
  <p:notesTextViewPr>
    <p:cViewPr>
      <p:scale>
        <a:sx n="1" d="1"/>
        <a:sy n="1" d="1"/>
      </p:scale>
      <p:origin x="0" y="0"/>
    </p:cViewPr>
  </p:notesText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theme" Target="theme/theme1.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622315C-5A53-4451-8F0B-C9418B376495}" type="datetimeFigureOut">
              <a:rPr lang="en-US" smtClean="0"/>
              <a:pPr/>
              <a:t>5/20/2013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9FB0F5C-5E42-4E33-B455-45AB90D201DB}" type="slidenum">
              <a:rPr lang="en-US" smtClean="0"/>
              <a:pPr/>
              <a:t>‹#›</a:t>
            </a:fld>
            <a:endParaRPr lang="en-US"/>
          </a:p>
        </p:txBody>
      </p:sp>
    </p:spTree>
    <p:extLst>
      <p:ext uri="{BB962C8B-B14F-4D97-AF65-F5344CB8AC3E}">
        <p14:creationId xmlns:p14="http://schemas.microsoft.com/office/powerpoint/2010/main" xmlns="" val="64050733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9FB0F5C-5E42-4E33-B455-45AB90D201DB}" type="slidenum">
              <a:rPr lang="en-US" smtClean="0"/>
              <a:pPr/>
              <a:t>1</a:t>
            </a:fld>
            <a:endParaRPr lang="en-US"/>
          </a:p>
        </p:txBody>
      </p:sp>
    </p:spTree>
    <p:extLst>
      <p:ext uri="{BB962C8B-B14F-4D97-AF65-F5344CB8AC3E}">
        <p14:creationId xmlns:p14="http://schemas.microsoft.com/office/powerpoint/2010/main" xmlns="" val="286736296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 the second graduation</a:t>
            </a:r>
            <a:r>
              <a:rPr lang="en-US" baseline="0" dirty="0" smtClean="0"/>
              <a:t> project</a:t>
            </a:r>
            <a:r>
              <a:rPr lang="en-US" dirty="0" smtClean="0"/>
              <a:t/>
            </a:r>
            <a:br>
              <a:rPr lang="en-US" dirty="0" smtClean="0"/>
            </a:br>
            <a:r>
              <a:rPr lang="en-US" dirty="0" smtClean="0"/>
              <a:t>To hit to birds by one stone, the trend was</a:t>
            </a:r>
            <a:r>
              <a:rPr lang="en-US" baseline="0" dirty="0" smtClean="0"/>
              <a:t> to redesign </a:t>
            </a:r>
            <a:r>
              <a:rPr lang="en-US" baseline="0" dirty="0" err="1" smtClean="0"/>
              <a:t>Qortoba</a:t>
            </a:r>
            <a:r>
              <a:rPr lang="en-US" baseline="0" dirty="0" smtClean="0"/>
              <a:t> school to achieve two purposes:</a:t>
            </a:r>
          </a:p>
          <a:p>
            <a:r>
              <a:rPr lang="en-US" baseline="0" dirty="0" smtClean="0"/>
              <a:t>1-design a green school from zero point according to required calculations and standards .</a:t>
            </a:r>
          </a:p>
          <a:p>
            <a:r>
              <a:rPr lang="en-US" baseline="0" dirty="0" smtClean="0"/>
              <a:t>2-studing the feasibility and the possibility of greening the constructed schools.</a:t>
            </a:r>
          </a:p>
          <a:p>
            <a:endParaRPr lang="en-US" dirty="0"/>
          </a:p>
        </p:txBody>
      </p:sp>
      <p:sp>
        <p:nvSpPr>
          <p:cNvPr id="4" name="Slide Number Placeholder 3"/>
          <p:cNvSpPr>
            <a:spLocks noGrp="1"/>
          </p:cNvSpPr>
          <p:nvPr>
            <p:ph type="sldNum" sz="quarter" idx="10"/>
          </p:nvPr>
        </p:nvSpPr>
        <p:spPr/>
        <p:txBody>
          <a:bodyPr/>
          <a:lstStyle/>
          <a:p>
            <a:fld id="{E9FB0F5C-5E42-4E33-B455-45AB90D201DB}" type="slidenum">
              <a:rPr lang="en-US" smtClean="0"/>
              <a:pPr/>
              <a:t>10</a:t>
            </a:fld>
            <a:endParaRPr lang="en-US"/>
          </a:p>
        </p:txBody>
      </p:sp>
    </p:spTree>
    <p:extLst>
      <p:ext uri="{BB962C8B-B14F-4D97-AF65-F5344CB8AC3E}">
        <p14:creationId xmlns:p14="http://schemas.microsoft.com/office/powerpoint/2010/main" xmlns="" val="242715971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Let us start with</a:t>
            </a:r>
            <a:r>
              <a:rPr lang="en-US" baseline="0" dirty="0" smtClean="0"/>
              <a:t> t</a:t>
            </a:r>
            <a:r>
              <a:rPr lang="en-US" dirty="0" smtClean="0"/>
              <a:t>he architectural design of the school which was</a:t>
            </a:r>
            <a:r>
              <a:rPr lang="en-US" baseline="0" dirty="0" smtClean="0"/>
              <a:t> kept as its with limited change on the function of some spaces to avoid some potential integrated problems</a:t>
            </a:r>
          </a:p>
          <a:p>
            <a:endParaRPr lang="en-US" dirty="0"/>
          </a:p>
        </p:txBody>
      </p:sp>
      <p:sp>
        <p:nvSpPr>
          <p:cNvPr id="4" name="Slide Number Placeholder 3"/>
          <p:cNvSpPr>
            <a:spLocks noGrp="1"/>
          </p:cNvSpPr>
          <p:nvPr>
            <p:ph type="sldNum" sz="quarter" idx="10"/>
          </p:nvPr>
        </p:nvSpPr>
        <p:spPr/>
        <p:txBody>
          <a:bodyPr/>
          <a:lstStyle/>
          <a:p>
            <a:fld id="{E9FB0F5C-5E42-4E33-B455-45AB90D201DB}" type="slidenum">
              <a:rPr lang="en-US" smtClean="0"/>
              <a:pPr/>
              <a:t>11</a:t>
            </a:fld>
            <a:endParaRPr lang="en-US"/>
          </a:p>
        </p:txBody>
      </p:sp>
    </p:spTree>
    <p:extLst>
      <p:ext uri="{BB962C8B-B14F-4D97-AF65-F5344CB8AC3E}">
        <p14:creationId xmlns:p14="http://schemas.microsoft.com/office/powerpoint/2010/main" xmlns="" val="79371416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US" dirty="0" smtClean="0"/>
              <a:t>In the environmental design</a:t>
            </a:r>
            <a:r>
              <a:rPr lang="en-US" baseline="0" dirty="0" smtClean="0"/>
              <a:t> several sides of greening systems were used such that:</a:t>
            </a:r>
            <a:br>
              <a:rPr lang="en-US" baseline="0" dirty="0" smtClean="0"/>
            </a:br>
            <a:r>
              <a:rPr lang="en-US" baseline="0" dirty="0" smtClean="0"/>
              <a:t>-</a:t>
            </a:r>
            <a:r>
              <a:rPr lang="en-US" sz="1200" dirty="0" smtClean="0">
                <a:ln w="0"/>
                <a:solidFill>
                  <a:schemeClr val="accent2">
                    <a:lumMod val="50000"/>
                  </a:schemeClr>
                </a:solidFill>
                <a:effectLst>
                  <a:outerShdw blurRad="38100" dist="25400" dir="5400000" algn="ctr" rotWithShape="0">
                    <a:srgbClr val="6E747A">
                      <a:alpha val="43000"/>
                    </a:srgbClr>
                  </a:outerShdw>
                </a:effectLst>
              </a:rPr>
              <a:t>Analysis of thermal loads and insulation </a:t>
            </a:r>
          </a:p>
          <a:p>
            <a:pPr algn="l"/>
            <a:r>
              <a:rPr lang="en-US" sz="1200" dirty="0" smtClean="0">
                <a:ln w="0"/>
                <a:solidFill>
                  <a:schemeClr val="accent2">
                    <a:lumMod val="50000"/>
                  </a:schemeClr>
                </a:solidFill>
                <a:effectLst>
                  <a:outerShdw blurRad="38100" dist="25400" dir="5400000" algn="ctr" rotWithShape="0">
                    <a:srgbClr val="6E747A">
                      <a:alpha val="43000"/>
                    </a:srgbClr>
                  </a:outerShdw>
                </a:effectLst>
              </a:rPr>
              <a:t>- Required Shading dimensions</a:t>
            </a:r>
          </a:p>
          <a:p>
            <a:pPr algn="l"/>
            <a:r>
              <a:rPr lang="en-US" sz="1200" dirty="0" smtClean="0">
                <a:ln w="0"/>
                <a:solidFill>
                  <a:schemeClr val="accent2">
                    <a:lumMod val="50000"/>
                  </a:schemeClr>
                </a:solidFill>
                <a:effectLst>
                  <a:outerShdw blurRad="38100" dist="25400" dir="5400000" algn="ctr" rotWithShape="0">
                    <a:srgbClr val="6E747A">
                      <a:alpha val="43000"/>
                    </a:srgbClr>
                  </a:outerShdw>
                </a:effectLst>
              </a:rPr>
              <a:t>- Analysis of daylight and artificial lighting</a:t>
            </a:r>
          </a:p>
          <a:p>
            <a:pPr algn="l"/>
            <a:r>
              <a:rPr lang="en-US" sz="1200" dirty="0" smtClean="0">
                <a:ln w="0"/>
                <a:solidFill>
                  <a:schemeClr val="accent2">
                    <a:lumMod val="50000"/>
                  </a:schemeClr>
                </a:solidFill>
                <a:effectLst>
                  <a:outerShdw blurRad="38100" dist="25400" dir="5400000" algn="ctr" rotWithShape="0">
                    <a:srgbClr val="6E747A">
                      <a:alpha val="43000"/>
                    </a:srgbClr>
                  </a:outerShdw>
                </a:effectLst>
              </a:rPr>
              <a:t>- Analysis of reverberation time</a:t>
            </a:r>
          </a:p>
          <a:p>
            <a:pPr marL="171450" indent="-171450" algn="l">
              <a:buFontTx/>
              <a:buChar char="-"/>
            </a:pPr>
            <a:r>
              <a:rPr lang="en-US" sz="1200" dirty="0" smtClean="0">
                <a:ln w="0"/>
                <a:solidFill>
                  <a:schemeClr val="accent2">
                    <a:lumMod val="50000"/>
                  </a:schemeClr>
                </a:solidFill>
                <a:effectLst>
                  <a:outerShdw blurRad="38100" dist="25400" dir="5400000" algn="ctr" rotWithShape="0">
                    <a:srgbClr val="6E747A">
                      <a:alpha val="43000"/>
                    </a:srgbClr>
                  </a:outerShdw>
                </a:effectLst>
              </a:rPr>
              <a:t>Reuse of grey water</a:t>
            </a:r>
          </a:p>
          <a:p>
            <a:pPr marL="0" indent="0" algn="l">
              <a:buFontTx/>
              <a:buNone/>
            </a:pPr>
            <a:r>
              <a:rPr lang="en-US" sz="1200" dirty="0" smtClean="0">
                <a:ln w="0"/>
                <a:solidFill>
                  <a:schemeClr val="accent2">
                    <a:lumMod val="50000"/>
                  </a:schemeClr>
                </a:solidFill>
                <a:effectLst>
                  <a:outerShdw blurRad="38100" dist="25400" dir="5400000" algn="ctr" rotWithShape="0">
                    <a:srgbClr val="6E747A">
                      <a:alpha val="43000"/>
                    </a:srgbClr>
                  </a:outerShdw>
                </a:effectLst>
              </a:rPr>
              <a:t> Disposal of bad odors</a:t>
            </a:r>
          </a:p>
          <a:p>
            <a:pPr marL="0" indent="0" algn="l">
              <a:buFontTx/>
              <a:buNone/>
            </a:pPr>
            <a:r>
              <a:rPr lang="en-US" sz="1200" dirty="0" smtClean="0">
                <a:ln w="0"/>
                <a:solidFill>
                  <a:schemeClr val="accent2">
                    <a:lumMod val="50000"/>
                  </a:schemeClr>
                </a:solidFill>
                <a:effectLst>
                  <a:outerShdw blurRad="38100" dist="25400" dir="5400000" algn="ctr" rotWithShape="0">
                    <a:srgbClr val="6E747A">
                      <a:alpha val="43000"/>
                    </a:srgbClr>
                  </a:outerShdw>
                </a:effectLst>
              </a:rPr>
              <a:t>Philosophy</a:t>
            </a:r>
            <a:r>
              <a:rPr lang="en-US" sz="1200" baseline="0" dirty="0" smtClean="0">
                <a:ln w="0"/>
                <a:solidFill>
                  <a:schemeClr val="accent2">
                    <a:lumMod val="50000"/>
                  </a:schemeClr>
                </a:solidFill>
                <a:effectLst>
                  <a:outerShdw blurRad="38100" dist="25400" dir="5400000" algn="ctr" rotWithShape="0">
                    <a:srgbClr val="6E747A">
                      <a:alpha val="43000"/>
                    </a:srgbClr>
                  </a:outerShdw>
                </a:effectLst>
              </a:rPr>
              <a:t> </a:t>
            </a:r>
            <a:r>
              <a:rPr lang="en-US" sz="1200" baseline="0" smtClean="0">
                <a:ln w="0"/>
                <a:solidFill>
                  <a:schemeClr val="accent2">
                    <a:lumMod val="50000"/>
                  </a:schemeClr>
                </a:solidFill>
                <a:effectLst>
                  <a:outerShdw blurRad="38100" dist="25400" dir="5400000" algn="ctr" rotWithShape="0">
                    <a:srgbClr val="6E747A">
                      <a:alpha val="43000"/>
                    </a:srgbClr>
                  </a:outerShdw>
                </a:effectLst>
              </a:rPr>
              <a:t>of colors</a:t>
            </a:r>
            <a:endParaRPr lang="en-US" sz="1200" dirty="0" smtClean="0">
              <a:ln w="0"/>
              <a:solidFill>
                <a:schemeClr val="accent2">
                  <a:lumMod val="50000"/>
                </a:schemeClr>
              </a:solidFill>
              <a:effectLst>
                <a:outerShdw blurRad="38100" dist="25400" dir="5400000" algn="ctr" rotWithShape="0">
                  <a:srgbClr val="6E747A">
                    <a:alpha val="43000"/>
                  </a:srgbClr>
                </a:outerShdw>
              </a:effectLst>
            </a:endParaRPr>
          </a:p>
          <a:p>
            <a:endParaRPr lang="en-US" baseline="0" dirty="0" smtClean="0"/>
          </a:p>
          <a:p>
            <a:endParaRPr lang="en-US" dirty="0"/>
          </a:p>
        </p:txBody>
      </p:sp>
      <p:sp>
        <p:nvSpPr>
          <p:cNvPr id="4" name="Slide Number Placeholder 3"/>
          <p:cNvSpPr>
            <a:spLocks noGrp="1"/>
          </p:cNvSpPr>
          <p:nvPr>
            <p:ph type="sldNum" sz="quarter" idx="10"/>
          </p:nvPr>
        </p:nvSpPr>
        <p:spPr/>
        <p:txBody>
          <a:bodyPr/>
          <a:lstStyle/>
          <a:p>
            <a:fld id="{E9FB0F5C-5E42-4E33-B455-45AB90D201DB}" type="slidenum">
              <a:rPr lang="en-US" smtClean="0"/>
              <a:pPr/>
              <a:t>12</a:t>
            </a:fld>
            <a:endParaRPr lang="en-US"/>
          </a:p>
        </p:txBody>
      </p:sp>
    </p:spTree>
    <p:extLst>
      <p:ext uri="{BB962C8B-B14F-4D97-AF65-F5344CB8AC3E}">
        <p14:creationId xmlns:p14="http://schemas.microsoft.com/office/powerpoint/2010/main" xmlns="" val="376984321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US" dirty="0" err="1" smtClean="0"/>
              <a:t>Ecotect</a:t>
            </a:r>
            <a:r>
              <a:rPr lang="en-US" dirty="0" smtClean="0"/>
              <a:t> was used in calculatin</a:t>
            </a:r>
            <a:r>
              <a:rPr lang="en-US" baseline="0" dirty="0" smtClean="0"/>
              <a:t>g of thermal loads taken into consideration the time when the school used in.</a:t>
            </a:r>
          </a:p>
          <a:p>
            <a:pPr algn="l"/>
            <a:r>
              <a:rPr lang="en-US" baseline="0" dirty="0" smtClean="0"/>
              <a:t>And manual calculation was conducted to check the results.</a:t>
            </a:r>
          </a:p>
          <a:p>
            <a:pPr algn="l"/>
            <a:r>
              <a:rPr lang="en-US" baseline="0" dirty="0" smtClean="0"/>
              <a:t>And here the used sections in external and internal walls and the last floor slab.</a:t>
            </a:r>
          </a:p>
          <a:p>
            <a:pPr algn="l"/>
            <a:endParaRPr lang="en-US" baseline="0" dirty="0" smtClean="0"/>
          </a:p>
          <a:p>
            <a:pPr algn="l"/>
            <a:endParaRPr lang="en-US" dirty="0"/>
          </a:p>
        </p:txBody>
      </p:sp>
      <p:sp>
        <p:nvSpPr>
          <p:cNvPr id="4" name="Slide Number Placeholder 3"/>
          <p:cNvSpPr>
            <a:spLocks noGrp="1"/>
          </p:cNvSpPr>
          <p:nvPr>
            <p:ph type="sldNum" sz="quarter" idx="10"/>
          </p:nvPr>
        </p:nvSpPr>
        <p:spPr/>
        <p:txBody>
          <a:bodyPr/>
          <a:lstStyle/>
          <a:p>
            <a:fld id="{E9FB0F5C-5E42-4E33-B455-45AB90D201DB}" type="slidenum">
              <a:rPr lang="en-US" smtClean="0"/>
              <a:pPr/>
              <a:t>13</a:t>
            </a:fld>
            <a:endParaRPr lang="en-US"/>
          </a:p>
        </p:txBody>
      </p:sp>
    </p:spTree>
    <p:extLst>
      <p:ext uri="{BB962C8B-B14F-4D97-AF65-F5344CB8AC3E}">
        <p14:creationId xmlns:p14="http://schemas.microsoft.com/office/powerpoint/2010/main" xmlns="" val="64697775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And here a</a:t>
            </a:r>
            <a:r>
              <a:rPr lang="en-US" baseline="0" dirty="0" smtClean="0"/>
              <a:t> n</a:t>
            </a:r>
            <a:r>
              <a:rPr lang="en-US" dirty="0" smtClean="0"/>
              <a:t>oticeable</a:t>
            </a:r>
            <a:r>
              <a:rPr lang="en-US" baseline="0" dirty="0" smtClean="0"/>
              <a:t> different appears in the result shown after and before the use of insulation</a:t>
            </a:r>
            <a:endParaRPr lang="en-US" dirty="0"/>
          </a:p>
        </p:txBody>
      </p:sp>
      <p:sp>
        <p:nvSpPr>
          <p:cNvPr id="4" name="Slide Number Placeholder 3"/>
          <p:cNvSpPr>
            <a:spLocks noGrp="1"/>
          </p:cNvSpPr>
          <p:nvPr>
            <p:ph type="sldNum" sz="quarter" idx="10"/>
          </p:nvPr>
        </p:nvSpPr>
        <p:spPr/>
        <p:txBody>
          <a:bodyPr/>
          <a:lstStyle/>
          <a:p>
            <a:fld id="{E9FB0F5C-5E42-4E33-B455-45AB90D201DB}" type="slidenum">
              <a:rPr lang="en-US" smtClean="0"/>
              <a:pPr/>
              <a:t>14</a:t>
            </a:fld>
            <a:endParaRPr lang="en-US"/>
          </a:p>
        </p:txBody>
      </p:sp>
    </p:spTree>
    <p:extLst>
      <p:ext uri="{BB962C8B-B14F-4D97-AF65-F5344CB8AC3E}">
        <p14:creationId xmlns:p14="http://schemas.microsoft.com/office/powerpoint/2010/main" xmlns="" val="210016901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Noise</a:t>
            </a:r>
            <a:r>
              <a:rPr lang="en-US" baseline="0" dirty="0" smtClean="0"/>
              <a:t> analysis one of the vital element in green schools</a:t>
            </a:r>
            <a:br>
              <a:rPr lang="en-US" baseline="0" dirty="0" smtClean="0"/>
            </a:br>
            <a:r>
              <a:rPr lang="en-US" baseline="0" dirty="0" smtClean="0"/>
              <a:t>thus, we analyzed for reverberation times using </a:t>
            </a:r>
            <a:r>
              <a:rPr lang="en-US" baseline="0" dirty="0" err="1" smtClean="0"/>
              <a:t>ecotect</a:t>
            </a:r>
            <a:r>
              <a:rPr lang="en-US" baseline="0" dirty="0" smtClean="0"/>
              <a:t>.</a:t>
            </a:r>
          </a:p>
          <a:p>
            <a:r>
              <a:rPr lang="en-US" baseline="0" dirty="0" smtClean="0"/>
              <a:t>Results of reverberation time were within range.</a:t>
            </a:r>
          </a:p>
          <a:p>
            <a:r>
              <a:rPr lang="en-US" baseline="0" dirty="0" smtClean="0"/>
              <a:t>And also  to solve the other acoustical problems we use :</a:t>
            </a:r>
          </a:p>
          <a:p>
            <a:r>
              <a:rPr lang="en-US" sz="1200" b="1" kern="1200" dirty="0" smtClean="0">
                <a:solidFill>
                  <a:schemeClr val="tx1"/>
                </a:solidFill>
                <a:effectLst/>
                <a:latin typeface="+mn-lt"/>
                <a:ea typeface="+mn-ea"/>
                <a:cs typeface="+mn-cs"/>
              </a:rPr>
              <a:t>-double glazing windows to reduce sound transmission from outside noise sources.</a:t>
            </a:r>
          </a:p>
          <a:p>
            <a:r>
              <a:rPr lang="en-US" sz="1200" b="1" kern="1200" dirty="0" smtClean="0">
                <a:solidFill>
                  <a:schemeClr val="tx1"/>
                </a:solidFill>
                <a:effectLst/>
                <a:latin typeface="+mn-lt"/>
                <a:ea typeface="+mn-ea"/>
                <a:cs typeface="+mn-cs"/>
              </a:rPr>
              <a:t>-absorber material in floors to reduce airborne noise between each upper and lower spaces.</a:t>
            </a:r>
            <a:endParaRPr lang="en-US" baseline="0" dirty="0" smtClean="0"/>
          </a:p>
          <a:p>
            <a:r>
              <a:rPr lang="en-US" baseline="0" dirty="0" smtClean="0"/>
              <a:t>-</a:t>
            </a:r>
            <a:r>
              <a:rPr lang="en-US" sz="1200" b="1" kern="1200" dirty="0" smtClean="0">
                <a:solidFill>
                  <a:schemeClr val="tx1"/>
                </a:solidFill>
                <a:effectLst/>
                <a:latin typeface="+mn-lt"/>
                <a:ea typeface="+mn-ea"/>
                <a:cs typeface="+mn-cs"/>
              </a:rPr>
              <a:t>absorption panels in corridors ceiling and walls to reduce the reflection of</a:t>
            </a:r>
            <a:br>
              <a:rPr lang="en-US" sz="1200" b="1" kern="1200" dirty="0" smtClean="0">
                <a:solidFill>
                  <a:schemeClr val="tx1"/>
                </a:solidFill>
                <a:effectLst/>
                <a:latin typeface="+mn-lt"/>
                <a:ea typeface="+mn-ea"/>
                <a:cs typeface="+mn-cs"/>
              </a:rPr>
            </a:br>
            <a:r>
              <a:rPr lang="en-US" sz="1200" b="1" kern="1200" dirty="0" smtClean="0">
                <a:solidFill>
                  <a:schemeClr val="tx1"/>
                </a:solidFill>
                <a:effectLst/>
                <a:latin typeface="+mn-lt"/>
                <a:ea typeface="+mn-ea"/>
                <a:cs typeface="+mn-cs"/>
              </a:rPr>
              <a:t>sound .</a:t>
            </a:r>
            <a:endParaRPr lang="en-US" dirty="0"/>
          </a:p>
        </p:txBody>
      </p:sp>
      <p:sp>
        <p:nvSpPr>
          <p:cNvPr id="4" name="Slide Number Placeholder 3"/>
          <p:cNvSpPr>
            <a:spLocks noGrp="1"/>
          </p:cNvSpPr>
          <p:nvPr>
            <p:ph type="sldNum" sz="quarter" idx="10"/>
          </p:nvPr>
        </p:nvSpPr>
        <p:spPr/>
        <p:txBody>
          <a:bodyPr/>
          <a:lstStyle/>
          <a:p>
            <a:fld id="{E9FB0F5C-5E42-4E33-B455-45AB90D201DB}" type="slidenum">
              <a:rPr lang="en-US" smtClean="0"/>
              <a:pPr/>
              <a:t>15</a:t>
            </a:fld>
            <a:endParaRPr lang="en-US"/>
          </a:p>
        </p:txBody>
      </p:sp>
    </p:spTree>
    <p:extLst>
      <p:ext uri="{BB962C8B-B14F-4D97-AF65-F5344CB8AC3E}">
        <p14:creationId xmlns:p14="http://schemas.microsoft.com/office/powerpoint/2010/main" xmlns="" val="94457795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Also</a:t>
            </a:r>
            <a:r>
              <a:rPr lang="en-US" baseline="0" dirty="0" smtClean="0"/>
              <a:t> a modeling for day lighting analysis were performed, and some problems appeared like the non uniformity of distribution and the high or low level of daylight.</a:t>
            </a:r>
          </a:p>
          <a:p>
            <a:r>
              <a:rPr lang="en-US" baseline="0" dirty="0" smtClean="0"/>
              <a:t>The suggested solution were.to use adequate shading and adequate position and area of windows. And to use artificial lighting wherever the daylight is not enough</a:t>
            </a:r>
          </a:p>
        </p:txBody>
      </p:sp>
      <p:sp>
        <p:nvSpPr>
          <p:cNvPr id="4" name="Slide Number Placeholder 3"/>
          <p:cNvSpPr>
            <a:spLocks noGrp="1"/>
          </p:cNvSpPr>
          <p:nvPr>
            <p:ph type="sldNum" sz="quarter" idx="10"/>
          </p:nvPr>
        </p:nvSpPr>
        <p:spPr/>
        <p:txBody>
          <a:bodyPr/>
          <a:lstStyle/>
          <a:p>
            <a:fld id="{E9FB0F5C-5E42-4E33-B455-45AB90D201DB}" type="slidenum">
              <a:rPr lang="en-US" smtClean="0"/>
              <a:pPr/>
              <a:t>16</a:t>
            </a:fld>
            <a:endParaRPr lang="en-US"/>
          </a:p>
        </p:txBody>
      </p:sp>
    </p:spTree>
    <p:extLst>
      <p:ext uri="{BB962C8B-B14F-4D97-AF65-F5344CB8AC3E}">
        <p14:creationId xmlns:p14="http://schemas.microsoft.com/office/powerpoint/2010/main" xmlns="" val="90746488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t>As all of us know, shading is essential element in green school.</a:t>
            </a:r>
          </a:p>
          <a:p>
            <a:r>
              <a:rPr lang="en-US" baseline="0" dirty="0" smtClean="0"/>
              <a:t>So its designed in its adequate form and appropriate dimensions.</a:t>
            </a:r>
          </a:p>
          <a:p>
            <a:r>
              <a:rPr lang="en-US" baseline="0" dirty="0" smtClean="0"/>
              <a:t>And the design of shadings in this technique will provide in direct daylight without increasing the heat gain</a:t>
            </a:r>
          </a:p>
        </p:txBody>
      </p:sp>
      <p:sp>
        <p:nvSpPr>
          <p:cNvPr id="4" name="Slide Number Placeholder 3"/>
          <p:cNvSpPr>
            <a:spLocks noGrp="1"/>
          </p:cNvSpPr>
          <p:nvPr>
            <p:ph type="sldNum" sz="quarter" idx="10"/>
          </p:nvPr>
        </p:nvSpPr>
        <p:spPr/>
        <p:txBody>
          <a:bodyPr/>
          <a:lstStyle/>
          <a:p>
            <a:fld id="{E9FB0F5C-5E42-4E33-B455-45AB90D201DB}" type="slidenum">
              <a:rPr lang="en-US" smtClean="0"/>
              <a:pPr/>
              <a:t>17</a:t>
            </a:fld>
            <a:endParaRPr lang="en-US"/>
          </a:p>
        </p:txBody>
      </p:sp>
    </p:spTree>
    <p:extLst>
      <p:ext uri="{BB962C8B-B14F-4D97-AF65-F5344CB8AC3E}">
        <p14:creationId xmlns:p14="http://schemas.microsoft.com/office/powerpoint/2010/main" xmlns="" val="428153056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t>When ever the daylight is not enough artificial lighting is needed.</a:t>
            </a:r>
          </a:p>
          <a:p>
            <a:r>
              <a:rPr lang="en-US" baseline="0" dirty="0" err="1" smtClean="0"/>
              <a:t>Dialux</a:t>
            </a:r>
            <a:r>
              <a:rPr lang="en-US" baseline="0" dirty="0" smtClean="0"/>
              <a:t> software was used for analyzing.</a:t>
            </a:r>
          </a:p>
          <a:p>
            <a:r>
              <a:rPr lang="en-US" baseline="0" dirty="0" smtClean="0"/>
              <a:t>And the milestone were to take into consideration during electrical deign to switch on the luminaires that closed to windows separately. </a:t>
            </a:r>
          </a:p>
        </p:txBody>
      </p:sp>
      <p:sp>
        <p:nvSpPr>
          <p:cNvPr id="4" name="Slide Number Placeholder 3"/>
          <p:cNvSpPr>
            <a:spLocks noGrp="1"/>
          </p:cNvSpPr>
          <p:nvPr>
            <p:ph type="sldNum" sz="quarter" idx="10"/>
          </p:nvPr>
        </p:nvSpPr>
        <p:spPr/>
        <p:txBody>
          <a:bodyPr/>
          <a:lstStyle/>
          <a:p>
            <a:fld id="{E9FB0F5C-5E42-4E33-B455-45AB90D201DB}" type="slidenum">
              <a:rPr lang="en-US" smtClean="0"/>
              <a:pPr/>
              <a:t>18</a:t>
            </a:fld>
            <a:endParaRPr lang="en-US"/>
          </a:p>
        </p:txBody>
      </p:sp>
    </p:spTree>
    <p:extLst>
      <p:ext uri="{BB962C8B-B14F-4D97-AF65-F5344CB8AC3E}">
        <p14:creationId xmlns:p14="http://schemas.microsoft.com/office/powerpoint/2010/main" xmlns="" val="417473975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t>Other considerations were also taken a place </a:t>
            </a:r>
          </a:p>
          <a:p>
            <a:r>
              <a:rPr lang="en-US" baseline="0" dirty="0" smtClean="0"/>
              <a:t>Such that. Ventilation and disposal of bad odors ,playground and arenas and its place, planting , special need people requirements.</a:t>
            </a:r>
          </a:p>
        </p:txBody>
      </p:sp>
      <p:sp>
        <p:nvSpPr>
          <p:cNvPr id="4" name="Slide Number Placeholder 3"/>
          <p:cNvSpPr>
            <a:spLocks noGrp="1"/>
          </p:cNvSpPr>
          <p:nvPr>
            <p:ph type="sldNum" sz="quarter" idx="10"/>
          </p:nvPr>
        </p:nvSpPr>
        <p:spPr/>
        <p:txBody>
          <a:bodyPr/>
          <a:lstStyle/>
          <a:p>
            <a:fld id="{E9FB0F5C-5E42-4E33-B455-45AB90D201DB}" type="slidenum">
              <a:rPr lang="en-US" smtClean="0"/>
              <a:pPr/>
              <a:t>19</a:t>
            </a:fld>
            <a:endParaRPr lang="en-US"/>
          </a:p>
        </p:txBody>
      </p:sp>
    </p:spTree>
    <p:extLst>
      <p:ext uri="{BB962C8B-B14F-4D97-AF65-F5344CB8AC3E}">
        <p14:creationId xmlns:p14="http://schemas.microsoft.com/office/powerpoint/2010/main" xmlns="" val="176672523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 the first graduation project we studied the third generation</a:t>
            </a:r>
            <a:r>
              <a:rPr lang="en-US" baseline="0" dirty="0" smtClean="0"/>
              <a:t> of green schools which use green systems.</a:t>
            </a:r>
            <a:br>
              <a:rPr lang="en-US" baseline="0" dirty="0" smtClean="0"/>
            </a:br>
            <a:r>
              <a:rPr lang="en-US" baseline="0" dirty="0" smtClean="0"/>
              <a:t>And several sides were studied in depth from the point view of its requirements ,elements, its green system and possibility of applying, and obstacles maybe faced</a:t>
            </a:r>
            <a:endParaRPr lang="en-US" dirty="0"/>
          </a:p>
        </p:txBody>
      </p:sp>
      <p:sp>
        <p:nvSpPr>
          <p:cNvPr id="4" name="Slide Number Placeholder 3"/>
          <p:cNvSpPr>
            <a:spLocks noGrp="1"/>
          </p:cNvSpPr>
          <p:nvPr>
            <p:ph type="sldNum" sz="quarter" idx="10"/>
          </p:nvPr>
        </p:nvSpPr>
        <p:spPr/>
        <p:txBody>
          <a:bodyPr/>
          <a:lstStyle/>
          <a:p>
            <a:fld id="{E9FB0F5C-5E42-4E33-B455-45AB90D201DB}" type="slidenum">
              <a:rPr lang="en-US" smtClean="0"/>
              <a:pPr/>
              <a:t>2</a:t>
            </a:fld>
            <a:endParaRPr lang="en-US"/>
          </a:p>
        </p:txBody>
      </p:sp>
    </p:spTree>
    <p:extLst>
      <p:ext uri="{BB962C8B-B14F-4D97-AF65-F5344CB8AC3E}">
        <p14:creationId xmlns:p14="http://schemas.microsoft.com/office/powerpoint/2010/main" xmlns="" val="95906250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2123D64E-6A70-4B1F-9276-D584F7B8E221}" type="slidenum">
              <a:rPr lang="en-US" smtClean="0"/>
              <a:pPr/>
              <a:t>52</a:t>
            </a:fld>
            <a:endParaRPr lang="en-US"/>
          </a:p>
        </p:txBody>
      </p:sp>
    </p:spTree>
    <p:extLst>
      <p:ext uri="{BB962C8B-B14F-4D97-AF65-F5344CB8AC3E}">
        <p14:creationId xmlns:p14="http://schemas.microsoft.com/office/powerpoint/2010/main" xmlns="" val="208425948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9FB0F5C-5E42-4E33-B455-45AB90D201DB}" type="slidenum">
              <a:rPr lang="en-US" smtClean="0"/>
              <a:pPr/>
              <a:t>54</a:t>
            </a:fld>
            <a:endParaRPr lang="en-US"/>
          </a:p>
        </p:txBody>
      </p:sp>
    </p:spTree>
    <p:extLst>
      <p:ext uri="{BB962C8B-B14F-4D97-AF65-F5344CB8AC3E}">
        <p14:creationId xmlns:p14="http://schemas.microsoft.com/office/powerpoint/2010/main" xmlns="" val="286736296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 the first graduation project we studied the third generation</a:t>
            </a:r>
            <a:r>
              <a:rPr lang="en-US" baseline="0" dirty="0" smtClean="0"/>
              <a:t> of green schools which use green systems.</a:t>
            </a:r>
            <a:br>
              <a:rPr lang="en-US" baseline="0" dirty="0" smtClean="0"/>
            </a:br>
            <a:r>
              <a:rPr lang="en-US" baseline="0" dirty="0" smtClean="0"/>
              <a:t>And several sides were studied in depth from the point view of its requirements ,elements, its green system and possibility of applying, and obstacles maybe faced</a:t>
            </a:r>
            <a:endParaRPr lang="en-US" dirty="0"/>
          </a:p>
        </p:txBody>
      </p:sp>
      <p:sp>
        <p:nvSpPr>
          <p:cNvPr id="4" name="Slide Number Placeholder 3"/>
          <p:cNvSpPr>
            <a:spLocks noGrp="1"/>
          </p:cNvSpPr>
          <p:nvPr>
            <p:ph type="sldNum" sz="quarter" idx="10"/>
          </p:nvPr>
        </p:nvSpPr>
        <p:spPr/>
        <p:txBody>
          <a:bodyPr/>
          <a:lstStyle/>
          <a:p>
            <a:fld id="{E9FB0F5C-5E42-4E33-B455-45AB90D201DB}" type="slidenum">
              <a:rPr lang="en-US" smtClean="0"/>
              <a:pPr/>
              <a:t>55</a:t>
            </a:fld>
            <a:endParaRPr lang="en-US"/>
          </a:p>
        </p:txBody>
      </p:sp>
    </p:spTree>
    <p:extLst>
      <p:ext uri="{BB962C8B-B14F-4D97-AF65-F5344CB8AC3E}">
        <p14:creationId xmlns:p14="http://schemas.microsoft.com/office/powerpoint/2010/main" xmlns="" val="95906250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 the first graduation project we studied the third generation</a:t>
            </a:r>
            <a:r>
              <a:rPr lang="en-US" baseline="0" dirty="0" smtClean="0"/>
              <a:t> of green schools which use green systems.</a:t>
            </a:r>
            <a:br>
              <a:rPr lang="en-US" baseline="0" dirty="0" smtClean="0"/>
            </a:br>
            <a:r>
              <a:rPr lang="en-US" baseline="0" dirty="0" smtClean="0"/>
              <a:t>And several sides were studied in depth from the point view of its requirements ,elements, its green system and possibility of applying, and obstacles maybe faced</a:t>
            </a:r>
            <a:endParaRPr lang="en-US" dirty="0"/>
          </a:p>
        </p:txBody>
      </p:sp>
      <p:sp>
        <p:nvSpPr>
          <p:cNvPr id="4" name="Slide Number Placeholder 3"/>
          <p:cNvSpPr>
            <a:spLocks noGrp="1"/>
          </p:cNvSpPr>
          <p:nvPr>
            <p:ph type="sldNum" sz="quarter" idx="10"/>
          </p:nvPr>
        </p:nvSpPr>
        <p:spPr/>
        <p:txBody>
          <a:bodyPr/>
          <a:lstStyle/>
          <a:p>
            <a:fld id="{E9FB0F5C-5E42-4E33-B455-45AB90D201DB}" type="slidenum">
              <a:rPr lang="en-US" smtClean="0"/>
              <a:pPr/>
              <a:t>56</a:t>
            </a:fld>
            <a:endParaRPr lang="en-US"/>
          </a:p>
        </p:txBody>
      </p:sp>
    </p:spTree>
    <p:extLst>
      <p:ext uri="{BB962C8B-B14F-4D97-AF65-F5344CB8AC3E}">
        <p14:creationId xmlns:p14="http://schemas.microsoft.com/office/powerpoint/2010/main" xmlns="" val="95906250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 the first graduation project we studied the third generation</a:t>
            </a:r>
            <a:r>
              <a:rPr lang="en-US" baseline="0" dirty="0" smtClean="0"/>
              <a:t> of green schools which use green systems.</a:t>
            </a:r>
            <a:br>
              <a:rPr lang="en-US" baseline="0" dirty="0" smtClean="0"/>
            </a:br>
            <a:r>
              <a:rPr lang="en-US" baseline="0" dirty="0" smtClean="0"/>
              <a:t>And several sides were studied in depth from the point view of its requirements ,elements, its green system and possibility of applying, and obstacles maybe faced</a:t>
            </a:r>
            <a:endParaRPr lang="en-US" dirty="0"/>
          </a:p>
        </p:txBody>
      </p:sp>
      <p:sp>
        <p:nvSpPr>
          <p:cNvPr id="4" name="Slide Number Placeholder 3"/>
          <p:cNvSpPr>
            <a:spLocks noGrp="1"/>
          </p:cNvSpPr>
          <p:nvPr>
            <p:ph type="sldNum" sz="quarter" idx="10"/>
          </p:nvPr>
        </p:nvSpPr>
        <p:spPr/>
        <p:txBody>
          <a:bodyPr/>
          <a:lstStyle/>
          <a:p>
            <a:fld id="{E9FB0F5C-5E42-4E33-B455-45AB90D201DB}" type="slidenum">
              <a:rPr lang="en-US" smtClean="0"/>
              <a:pPr/>
              <a:t>57</a:t>
            </a:fld>
            <a:endParaRPr lang="en-US"/>
          </a:p>
        </p:txBody>
      </p:sp>
    </p:spTree>
    <p:extLst>
      <p:ext uri="{BB962C8B-B14F-4D97-AF65-F5344CB8AC3E}">
        <p14:creationId xmlns:p14="http://schemas.microsoft.com/office/powerpoint/2010/main" xmlns="" val="95906250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 the first graduation project we studied the third generation</a:t>
            </a:r>
            <a:r>
              <a:rPr lang="en-US" baseline="0" dirty="0" smtClean="0"/>
              <a:t> of green schools which use green systems.</a:t>
            </a:r>
            <a:br>
              <a:rPr lang="en-US" baseline="0" dirty="0" smtClean="0"/>
            </a:br>
            <a:r>
              <a:rPr lang="en-US" baseline="0" dirty="0" smtClean="0"/>
              <a:t>And several sides were studied in depth from the point view of its requirements ,elements, its green system and possibility of applying, and obstacles maybe faced</a:t>
            </a:r>
            <a:endParaRPr lang="en-US" dirty="0"/>
          </a:p>
        </p:txBody>
      </p:sp>
      <p:sp>
        <p:nvSpPr>
          <p:cNvPr id="4" name="Slide Number Placeholder 3"/>
          <p:cNvSpPr>
            <a:spLocks noGrp="1"/>
          </p:cNvSpPr>
          <p:nvPr>
            <p:ph type="sldNum" sz="quarter" idx="10"/>
          </p:nvPr>
        </p:nvSpPr>
        <p:spPr/>
        <p:txBody>
          <a:bodyPr/>
          <a:lstStyle/>
          <a:p>
            <a:fld id="{E9FB0F5C-5E42-4E33-B455-45AB90D201DB}" type="slidenum">
              <a:rPr lang="en-US" smtClean="0"/>
              <a:pPr/>
              <a:t>58</a:t>
            </a:fld>
            <a:endParaRPr lang="en-US"/>
          </a:p>
        </p:txBody>
      </p:sp>
    </p:spTree>
    <p:extLst>
      <p:ext uri="{BB962C8B-B14F-4D97-AF65-F5344CB8AC3E}">
        <p14:creationId xmlns:p14="http://schemas.microsoft.com/office/powerpoint/2010/main" xmlns="" val="959062504"/>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 the first graduation project we studied the third generation</a:t>
            </a:r>
            <a:r>
              <a:rPr lang="en-US" baseline="0" dirty="0" smtClean="0"/>
              <a:t> of green schools which use green systems.</a:t>
            </a:r>
            <a:br>
              <a:rPr lang="en-US" baseline="0" dirty="0" smtClean="0"/>
            </a:br>
            <a:r>
              <a:rPr lang="en-US" baseline="0" dirty="0" smtClean="0"/>
              <a:t>And several sides were studied in depth from the point view of its requirements ,elements, its green system and possibility of applying, and obstacles maybe faced</a:t>
            </a:r>
            <a:endParaRPr lang="en-US" dirty="0"/>
          </a:p>
        </p:txBody>
      </p:sp>
      <p:sp>
        <p:nvSpPr>
          <p:cNvPr id="4" name="Slide Number Placeholder 3"/>
          <p:cNvSpPr>
            <a:spLocks noGrp="1"/>
          </p:cNvSpPr>
          <p:nvPr>
            <p:ph type="sldNum" sz="quarter" idx="10"/>
          </p:nvPr>
        </p:nvSpPr>
        <p:spPr/>
        <p:txBody>
          <a:bodyPr/>
          <a:lstStyle/>
          <a:p>
            <a:fld id="{E9FB0F5C-5E42-4E33-B455-45AB90D201DB}" type="slidenum">
              <a:rPr lang="en-US" smtClean="0"/>
              <a:pPr/>
              <a:t>59</a:t>
            </a:fld>
            <a:endParaRPr lang="en-US"/>
          </a:p>
        </p:txBody>
      </p:sp>
    </p:spTree>
    <p:extLst>
      <p:ext uri="{BB962C8B-B14F-4D97-AF65-F5344CB8AC3E}">
        <p14:creationId xmlns:p14="http://schemas.microsoft.com/office/powerpoint/2010/main" xmlns="" val="959062504"/>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 the first graduation project we studied the third generation</a:t>
            </a:r>
            <a:r>
              <a:rPr lang="en-US" baseline="0" dirty="0" smtClean="0"/>
              <a:t> of green schools which use green systems.</a:t>
            </a:r>
            <a:br>
              <a:rPr lang="en-US" baseline="0" dirty="0" smtClean="0"/>
            </a:br>
            <a:r>
              <a:rPr lang="en-US" baseline="0" dirty="0" smtClean="0"/>
              <a:t>And several sides were studied in depth from the point view of its requirements ,elements, its green system and possibility of applying, and obstacles maybe faced</a:t>
            </a:r>
            <a:endParaRPr lang="en-US" dirty="0"/>
          </a:p>
        </p:txBody>
      </p:sp>
      <p:sp>
        <p:nvSpPr>
          <p:cNvPr id="4" name="Slide Number Placeholder 3"/>
          <p:cNvSpPr>
            <a:spLocks noGrp="1"/>
          </p:cNvSpPr>
          <p:nvPr>
            <p:ph type="sldNum" sz="quarter" idx="10"/>
          </p:nvPr>
        </p:nvSpPr>
        <p:spPr/>
        <p:txBody>
          <a:bodyPr/>
          <a:lstStyle/>
          <a:p>
            <a:fld id="{E9FB0F5C-5E42-4E33-B455-45AB90D201DB}" type="slidenum">
              <a:rPr lang="en-US" smtClean="0"/>
              <a:pPr/>
              <a:t>60</a:t>
            </a:fld>
            <a:endParaRPr lang="en-US"/>
          </a:p>
        </p:txBody>
      </p:sp>
    </p:spTree>
    <p:extLst>
      <p:ext uri="{BB962C8B-B14F-4D97-AF65-F5344CB8AC3E}">
        <p14:creationId xmlns:p14="http://schemas.microsoft.com/office/powerpoint/2010/main" xmlns="" val="959062504"/>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 the first graduation project we studied the third generation</a:t>
            </a:r>
            <a:r>
              <a:rPr lang="en-US" baseline="0" dirty="0" smtClean="0"/>
              <a:t> of green schools which use green systems.</a:t>
            </a:r>
            <a:br>
              <a:rPr lang="en-US" baseline="0" dirty="0" smtClean="0"/>
            </a:br>
            <a:r>
              <a:rPr lang="en-US" baseline="0" dirty="0" smtClean="0"/>
              <a:t>And several sides were studied in depth from the point view of its requirements ,elements, its green system and possibility of applying, and obstacles maybe faced</a:t>
            </a:r>
            <a:endParaRPr lang="en-US" dirty="0"/>
          </a:p>
        </p:txBody>
      </p:sp>
      <p:sp>
        <p:nvSpPr>
          <p:cNvPr id="4" name="Slide Number Placeholder 3"/>
          <p:cNvSpPr>
            <a:spLocks noGrp="1"/>
          </p:cNvSpPr>
          <p:nvPr>
            <p:ph type="sldNum" sz="quarter" idx="10"/>
          </p:nvPr>
        </p:nvSpPr>
        <p:spPr/>
        <p:txBody>
          <a:bodyPr/>
          <a:lstStyle/>
          <a:p>
            <a:fld id="{E9FB0F5C-5E42-4E33-B455-45AB90D201DB}" type="slidenum">
              <a:rPr lang="en-US" smtClean="0"/>
              <a:pPr/>
              <a:t>61</a:t>
            </a:fld>
            <a:endParaRPr lang="en-US"/>
          </a:p>
        </p:txBody>
      </p:sp>
    </p:spTree>
    <p:extLst>
      <p:ext uri="{BB962C8B-B14F-4D97-AF65-F5344CB8AC3E}">
        <p14:creationId xmlns:p14="http://schemas.microsoft.com/office/powerpoint/2010/main" xmlns="" val="959062504"/>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 the first graduation project we studied the third generation</a:t>
            </a:r>
            <a:r>
              <a:rPr lang="en-US" baseline="0" dirty="0" smtClean="0"/>
              <a:t> of green schools which use green systems.</a:t>
            </a:r>
            <a:br>
              <a:rPr lang="en-US" baseline="0" dirty="0" smtClean="0"/>
            </a:br>
            <a:r>
              <a:rPr lang="en-US" baseline="0" dirty="0" smtClean="0"/>
              <a:t>And several sides were studied in depth from the point view of its requirements ,elements, its green system and possibility of applying, and obstacles maybe faced</a:t>
            </a:r>
            <a:endParaRPr lang="en-US" dirty="0"/>
          </a:p>
        </p:txBody>
      </p:sp>
      <p:sp>
        <p:nvSpPr>
          <p:cNvPr id="4" name="Slide Number Placeholder 3"/>
          <p:cNvSpPr>
            <a:spLocks noGrp="1"/>
          </p:cNvSpPr>
          <p:nvPr>
            <p:ph type="sldNum" sz="quarter" idx="10"/>
          </p:nvPr>
        </p:nvSpPr>
        <p:spPr/>
        <p:txBody>
          <a:bodyPr/>
          <a:lstStyle/>
          <a:p>
            <a:fld id="{E9FB0F5C-5E42-4E33-B455-45AB90D201DB}" type="slidenum">
              <a:rPr lang="en-US" smtClean="0"/>
              <a:pPr/>
              <a:t>62</a:t>
            </a:fld>
            <a:endParaRPr lang="en-US"/>
          </a:p>
        </p:txBody>
      </p:sp>
    </p:spTree>
    <p:extLst>
      <p:ext uri="{BB962C8B-B14F-4D97-AF65-F5344CB8AC3E}">
        <p14:creationId xmlns:p14="http://schemas.microsoft.com/office/powerpoint/2010/main" xmlns="" val="95906250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Your recommendations</a:t>
            </a:r>
            <a:r>
              <a:rPr lang="en-US" baseline="0" dirty="0" smtClean="0"/>
              <a:t> were to follow the level reached in the designing of green schools by the ministry of education.</a:t>
            </a:r>
            <a:br>
              <a:rPr lang="en-US" baseline="0" dirty="0" smtClean="0"/>
            </a:br>
            <a:r>
              <a:rPr lang="en-US" baseline="0" dirty="0" smtClean="0"/>
              <a:t>and really they reached to advance level of design and they apply most of green schools systems</a:t>
            </a:r>
            <a:endParaRPr lang="en-US" dirty="0"/>
          </a:p>
        </p:txBody>
      </p:sp>
      <p:sp>
        <p:nvSpPr>
          <p:cNvPr id="4" name="Slide Number Placeholder 3"/>
          <p:cNvSpPr>
            <a:spLocks noGrp="1"/>
          </p:cNvSpPr>
          <p:nvPr>
            <p:ph type="sldNum" sz="quarter" idx="10"/>
          </p:nvPr>
        </p:nvSpPr>
        <p:spPr/>
        <p:txBody>
          <a:bodyPr/>
          <a:lstStyle/>
          <a:p>
            <a:fld id="{E9FB0F5C-5E42-4E33-B455-45AB90D201DB}" type="slidenum">
              <a:rPr lang="en-US" smtClean="0"/>
              <a:pPr/>
              <a:t>3</a:t>
            </a:fld>
            <a:endParaRPr lang="en-US"/>
          </a:p>
        </p:txBody>
      </p:sp>
    </p:spTree>
    <p:extLst>
      <p:ext uri="{BB962C8B-B14F-4D97-AF65-F5344CB8AC3E}">
        <p14:creationId xmlns:p14="http://schemas.microsoft.com/office/powerpoint/2010/main" xmlns="" val="161230222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 the first graduation project we studied the third generation</a:t>
            </a:r>
            <a:r>
              <a:rPr lang="en-US" baseline="0" dirty="0" smtClean="0"/>
              <a:t> of green schools which use green systems.</a:t>
            </a:r>
            <a:br>
              <a:rPr lang="en-US" baseline="0" dirty="0" smtClean="0"/>
            </a:br>
            <a:r>
              <a:rPr lang="en-US" baseline="0" dirty="0" smtClean="0"/>
              <a:t>And several sides were studied in depth from the point view of its requirements ,elements, its green system and possibility of applying, and obstacles maybe faced</a:t>
            </a:r>
            <a:endParaRPr lang="en-US" dirty="0"/>
          </a:p>
        </p:txBody>
      </p:sp>
      <p:sp>
        <p:nvSpPr>
          <p:cNvPr id="4" name="Slide Number Placeholder 3"/>
          <p:cNvSpPr>
            <a:spLocks noGrp="1"/>
          </p:cNvSpPr>
          <p:nvPr>
            <p:ph type="sldNum" sz="quarter" idx="10"/>
          </p:nvPr>
        </p:nvSpPr>
        <p:spPr/>
        <p:txBody>
          <a:bodyPr/>
          <a:lstStyle/>
          <a:p>
            <a:fld id="{E9FB0F5C-5E42-4E33-B455-45AB90D201DB}" type="slidenum">
              <a:rPr lang="en-US" smtClean="0"/>
              <a:pPr/>
              <a:t>63</a:t>
            </a:fld>
            <a:endParaRPr lang="en-US"/>
          </a:p>
        </p:txBody>
      </p:sp>
    </p:spTree>
    <p:extLst>
      <p:ext uri="{BB962C8B-B14F-4D97-AF65-F5344CB8AC3E}">
        <p14:creationId xmlns:p14="http://schemas.microsoft.com/office/powerpoint/2010/main" xmlns="" val="959062504"/>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 the first graduation project we studied the third generation</a:t>
            </a:r>
            <a:r>
              <a:rPr lang="en-US" baseline="0" dirty="0" smtClean="0"/>
              <a:t> of green schools which use green systems.</a:t>
            </a:r>
            <a:br>
              <a:rPr lang="en-US" baseline="0" dirty="0" smtClean="0"/>
            </a:br>
            <a:r>
              <a:rPr lang="en-US" baseline="0" dirty="0" smtClean="0"/>
              <a:t>And several sides were studied in depth from the point view of its requirements ,elements, its green system and possibility of applying, and obstacles maybe faced</a:t>
            </a:r>
            <a:endParaRPr lang="en-US" dirty="0"/>
          </a:p>
        </p:txBody>
      </p:sp>
      <p:sp>
        <p:nvSpPr>
          <p:cNvPr id="4" name="Slide Number Placeholder 3"/>
          <p:cNvSpPr>
            <a:spLocks noGrp="1"/>
          </p:cNvSpPr>
          <p:nvPr>
            <p:ph type="sldNum" sz="quarter" idx="10"/>
          </p:nvPr>
        </p:nvSpPr>
        <p:spPr/>
        <p:txBody>
          <a:bodyPr/>
          <a:lstStyle/>
          <a:p>
            <a:fld id="{E9FB0F5C-5E42-4E33-B455-45AB90D201DB}" type="slidenum">
              <a:rPr lang="en-US" smtClean="0"/>
              <a:pPr/>
              <a:t>64</a:t>
            </a:fld>
            <a:endParaRPr lang="en-US"/>
          </a:p>
        </p:txBody>
      </p:sp>
    </p:spTree>
    <p:extLst>
      <p:ext uri="{BB962C8B-B14F-4D97-AF65-F5344CB8AC3E}">
        <p14:creationId xmlns:p14="http://schemas.microsoft.com/office/powerpoint/2010/main" xmlns="" val="959062504"/>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 the first graduation project we studied the third generation</a:t>
            </a:r>
            <a:r>
              <a:rPr lang="en-US" baseline="0" dirty="0" smtClean="0"/>
              <a:t> of green schools which use green systems.</a:t>
            </a:r>
            <a:br>
              <a:rPr lang="en-US" baseline="0" dirty="0" smtClean="0"/>
            </a:br>
            <a:r>
              <a:rPr lang="en-US" baseline="0" dirty="0" smtClean="0"/>
              <a:t>And several sides were studied in depth from the point view of its requirements ,elements, its green system and possibility of applying, and obstacles maybe faced</a:t>
            </a:r>
            <a:endParaRPr lang="en-US" dirty="0"/>
          </a:p>
        </p:txBody>
      </p:sp>
      <p:sp>
        <p:nvSpPr>
          <p:cNvPr id="4" name="Slide Number Placeholder 3"/>
          <p:cNvSpPr>
            <a:spLocks noGrp="1"/>
          </p:cNvSpPr>
          <p:nvPr>
            <p:ph type="sldNum" sz="quarter" idx="10"/>
          </p:nvPr>
        </p:nvSpPr>
        <p:spPr/>
        <p:txBody>
          <a:bodyPr/>
          <a:lstStyle/>
          <a:p>
            <a:fld id="{E9FB0F5C-5E42-4E33-B455-45AB90D201DB}" type="slidenum">
              <a:rPr lang="en-US" smtClean="0"/>
              <a:pPr/>
              <a:t>65</a:t>
            </a:fld>
            <a:endParaRPr lang="en-US"/>
          </a:p>
        </p:txBody>
      </p:sp>
    </p:spTree>
    <p:extLst>
      <p:ext uri="{BB962C8B-B14F-4D97-AF65-F5344CB8AC3E}">
        <p14:creationId xmlns:p14="http://schemas.microsoft.com/office/powerpoint/2010/main" xmlns="" val="959062504"/>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 the first graduation project we studied the third generation</a:t>
            </a:r>
            <a:r>
              <a:rPr lang="en-US" baseline="0" dirty="0" smtClean="0"/>
              <a:t> of green schools which use green systems.</a:t>
            </a:r>
            <a:br>
              <a:rPr lang="en-US" baseline="0" dirty="0" smtClean="0"/>
            </a:br>
            <a:r>
              <a:rPr lang="en-US" baseline="0" dirty="0" smtClean="0"/>
              <a:t>And several sides were studied in depth from the point view of its requirements ,elements, its green system and possibility of applying, and obstacles maybe faced</a:t>
            </a:r>
            <a:endParaRPr lang="en-US" dirty="0"/>
          </a:p>
        </p:txBody>
      </p:sp>
      <p:sp>
        <p:nvSpPr>
          <p:cNvPr id="4" name="Slide Number Placeholder 3"/>
          <p:cNvSpPr>
            <a:spLocks noGrp="1"/>
          </p:cNvSpPr>
          <p:nvPr>
            <p:ph type="sldNum" sz="quarter" idx="10"/>
          </p:nvPr>
        </p:nvSpPr>
        <p:spPr/>
        <p:txBody>
          <a:bodyPr/>
          <a:lstStyle/>
          <a:p>
            <a:fld id="{E9FB0F5C-5E42-4E33-B455-45AB90D201DB}" type="slidenum">
              <a:rPr lang="en-US" smtClean="0"/>
              <a:pPr/>
              <a:t>66</a:t>
            </a:fld>
            <a:endParaRPr lang="en-US"/>
          </a:p>
        </p:txBody>
      </p:sp>
    </p:spTree>
    <p:extLst>
      <p:ext uri="{BB962C8B-B14F-4D97-AF65-F5344CB8AC3E}">
        <p14:creationId xmlns:p14="http://schemas.microsoft.com/office/powerpoint/2010/main" xmlns="" val="959062504"/>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 the first graduation project we studied the third generation</a:t>
            </a:r>
            <a:r>
              <a:rPr lang="en-US" baseline="0" dirty="0" smtClean="0"/>
              <a:t> of green schools which use green systems.</a:t>
            </a:r>
            <a:br>
              <a:rPr lang="en-US" baseline="0" dirty="0" smtClean="0"/>
            </a:br>
            <a:r>
              <a:rPr lang="en-US" baseline="0" dirty="0" smtClean="0"/>
              <a:t>And several sides were studied in depth from the point view of its requirements ,elements, its green system and possibility of applying, and obstacles maybe faced</a:t>
            </a:r>
            <a:endParaRPr lang="en-US" dirty="0"/>
          </a:p>
        </p:txBody>
      </p:sp>
      <p:sp>
        <p:nvSpPr>
          <p:cNvPr id="4" name="Slide Number Placeholder 3"/>
          <p:cNvSpPr>
            <a:spLocks noGrp="1"/>
          </p:cNvSpPr>
          <p:nvPr>
            <p:ph type="sldNum" sz="quarter" idx="10"/>
          </p:nvPr>
        </p:nvSpPr>
        <p:spPr/>
        <p:txBody>
          <a:bodyPr/>
          <a:lstStyle/>
          <a:p>
            <a:fld id="{E9FB0F5C-5E42-4E33-B455-45AB90D201DB}" type="slidenum">
              <a:rPr lang="en-US" smtClean="0"/>
              <a:pPr/>
              <a:t>67</a:t>
            </a:fld>
            <a:endParaRPr lang="en-US"/>
          </a:p>
        </p:txBody>
      </p:sp>
    </p:spTree>
    <p:extLst>
      <p:ext uri="{BB962C8B-B14F-4D97-AF65-F5344CB8AC3E}">
        <p14:creationId xmlns:p14="http://schemas.microsoft.com/office/powerpoint/2010/main" xmlns="" val="959062504"/>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 the first graduation project we studied the third generation</a:t>
            </a:r>
            <a:r>
              <a:rPr lang="en-US" baseline="0" dirty="0" smtClean="0"/>
              <a:t> of green schools which use green systems.</a:t>
            </a:r>
            <a:br>
              <a:rPr lang="en-US" baseline="0" dirty="0" smtClean="0"/>
            </a:br>
            <a:r>
              <a:rPr lang="en-US" baseline="0" dirty="0" smtClean="0"/>
              <a:t>And several sides were studied in depth from the point view of its requirements ,elements, its green system and possibility of applying, and obstacles maybe faced</a:t>
            </a:r>
            <a:endParaRPr lang="en-US" dirty="0"/>
          </a:p>
        </p:txBody>
      </p:sp>
      <p:sp>
        <p:nvSpPr>
          <p:cNvPr id="4" name="Slide Number Placeholder 3"/>
          <p:cNvSpPr>
            <a:spLocks noGrp="1"/>
          </p:cNvSpPr>
          <p:nvPr>
            <p:ph type="sldNum" sz="quarter" idx="10"/>
          </p:nvPr>
        </p:nvSpPr>
        <p:spPr/>
        <p:txBody>
          <a:bodyPr/>
          <a:lstStyle/>
          <a:p>
            <a:fld id="{E9FB0F5C-5E42-4E33-B455-45AB90D201DB}" type="slidenum">
              <a:rPr lang="en-US" smtClean="0"/>
              <a:pPr/>
              <a:t>68</a:t>
            </a:fld>
            <a:endParaRPr lang="en-US"/>
          </a:p>
        </p:txBody>
      </p:sp>
    </p:spTree>
    <p:extLst>
      <p:ext uri="{BB962C8B-B14F-4D97-AF65-F5344CB8AC3E}">
        <p14:creationId xmlns:p14="http://schemas.microsoft.com/office/powerpoint/2010/main" xmlns="" val="959062504"/>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 the first graduation project we studied the third generation</a:t>
            </a:r>
            <a:r>
              <a:rPr lang="en-US" baseline="0" dirty="0" smtClean="0"/>
              <a:t> of green schools which use green systems.</a:t>
            </a:r>
            <a:br>
              <a:rPr lang="en-US" baseline="0" dirty="0" smtClean="0"/>
            </a:br>
            <a:r>
              <a:rPr lang="en-US" baseline="0" dirty="0" smtClean="0"/>
              <a:t>And several sides were studied in depth from the point view of its requirements ,elements, its green system and possibility of applying, and obstacles maybe faced</a:t>
            </a:r>
            <a:endParaRPr lang="en-US" dirty="0"/>
          </a:p>
        </p:txBody>
      </p:sp>
      <p:sp>
        <p:nvSpPr>
          <p:cNvPr id="4" name="Slide Number Placeholder 3"/>
          <p:cNvSpPr>
            <a:spLocks noGrp="1"/>
          </p:cNvSpPr>
          <p:nvPr>
            <p:ph type="sldNum" sz="quarter" idx="10"/>
          </p:nvPr>
        </p:nvSpPr>
        <p:spPr/>
        <p:txBody>
          <a:bodyPr/>
          <a:lstStyle/>
          <a:p>
            <a:fld id="{E9FB0F5C-5E42-4E33-B455-45AB90D201DB}" type="slidenum">
              <a:rPr lang="en-US" smtClean="0"/>
              <a:pPr/>
              <a:t>69</a:t>
            </a:fld>
            <a:endParaRPr lang="en-US"/>
          </a:p>
        </p:txBody>
      </p:sp>
    </p:spTree>
    <p:extLst>
      <p:ext uri="{BB962C8B-B14F-4D97-AF65-F5344CB8AC3E}">
        <p14:creationId xmlns:p14="http://schemas.microsoft.com/office/powerpoint/2010/main" xmlns="" val="959062504"/>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 the first graduation project we studied the third generation</a:t>
            </a:r>
            <a:r>
              <a:rPr lang="en-US" baseline="0" dirty="0" smtClean="0"/>
              <a:t> of green schools which use green systems.</a:t>
            </a:r>
            <a:br>
              <a:rPr lang="en-US" baseline="0" dirty="0" smtClean="0"/>
            </a:br>
            <a:r>
              <a:rPr lang="en-US" baseline="0" dirty="0" smtClean="0"/>
              <a:t>And several sides were studied in depth from the point view of its requirements ,elements, its green system and possibility of applying, and obstacles maybe faced</a:t>
            </a:r>
            <a:endParaRPr lang="en-US" dirty="0"/>
          </a:p>
        </p:txBody>
      </p:sp>
      <p:sp>
        <p:nvSpPr>
          <p:cNvPr id="4" name="Slide Number Placeholder 3"/>
          <p:cNvSpPr>
            <a:spLocks noGrp="1"/>
          </p:cNvSpPr>
          <p:nvPr>
            <p:ph type="sldNum" sz="quarter" idx="10"/>
          </p:nvPr>
        </p:nvSpPr>
        <p:spPr/>
        <p:txBody>
          <a:bodyPr/>
          <a:lstStyle/>
          <a:p>
            <a:fld id="{E9FB0F5C-5E42-4E33-B455-45AB90D201DB}" type="slidenum">
              <a:rPr lang="en-US" smtClean="0"/>
              <a:pPr/>
              <a:t>70</a:t>
            </a:fld>
            <a:endParaRPr lang="en-US"/>
          </a:p>
        </p:txBody>
      </p:sp>
    </p:spTree>
    <p:extLst>
      <p:ext uri="{BB962C8B-B14F-4D97-AF65-F5344CB8AC3E}">
        <p14:creationId xmlns:p14="http://schemas.microsoft.com/office/powerpoint/2010/main" xmlns="" val="95906250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Here “</a:t>
            </a:r>
            <a:r>
              <a:rPr lang="en-US" dirty="0" err="1" smtClean="0"/>
              <a:t>Ein</a:t>
            </a:r>
            <a:r>
              <a:rPr lang="en-US" dirty="0" smtClean="0"/>
              <a:t> </a:t>
            </a:r>
            <a:r>
              <a:rPr lang="en-US" dirty="0" err="1" smtClean="0"/>
              <a:t>Monjed</a:t>
            </a:r>
            <a:r>
              <a:rPr lang="en-US" dirty="0" smtClean="0"/>
              <a:t>” school the</a:t>
            </a:r>
            <a:r>
              <a:rPr lang="en-US" baseline="0" dirty="0" smtClean="0"/>
              <a:t> recent constructed school which  was opened by the ministry in the year of 2012</a:t>
            </a:r>
            <a:br>
              <a:rPr lang="en-US" baseline="0" dirty="0" smtClean="0"/>
            </a:br>
            <a:endParaRPr lang="en-US" dirty="0"/>
          </a:p>
        </p:txBody>
      </p:sp>
      <p:sp>
        <p:nvSpPr>
          <p:cNvPr id="4" name="Slide Number Placeholder 3"/>
          <p:cNvSpPr>
            <a:spLocks noGrp="1"/>
          </p:cNvSpPr>
          <p:nvPr>
            <p:ph type="sldNum" sz="quarter" idx="10"/>
          </p:nvPr>
        </p:nvSpPr>
        <p:spPr/>
        <p:txBody>
          <a:bodyPr/>
          <a:lstStyle/>
          <a:p>
            <a:fld id="{E9FB0F5C-5E42-4E33-B455-45AB90D201DB}" type="slidenum">
              <a:rPr lang="en-US" smtClean="0"/>
              <a:pPr/>
              <a:t>4</a:t>
            </a:fld>
            <a:endParaRPr lang="en-US"/>
          </a:p>
        </p:txBody>
      </p:sp>
    </p:spTree>
    <p:extLst>
      <p:ext uri="{BB962C8B-B14F-4D97-AF65-F5344CB8AC3E}">
        <p14:creationId xmlns:p14="http://schemas.microsoft.com/office/powerpoint/2010/main" xmlns="" val="209731437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Earth</a:t>
            </a:r>
            <a:r>
              <a:rPr lang="en-US" baseline="0" dirty="0" smtClean="0"/>
              <a:t> quakes resistant design is considered and the details of reinforcement were applied</a:t>
            </a:r>
            <a:endParaRPr lang="en-US" dirty="0"/>
          </a:p>
        </p:txBody>
      </p:sp>
      <p:sp>
        <p:nvSpPr>
          <p:cNvPr id="4" name="Slide Number Placeholder 3"/>
          <p:cNvSpPr>
            <a:spLocks noGrp="1"/>
          </p:cNvSpPr>
          <p:nvPr>
            <p:ph type="sldNum" sz="quarter" idx="10"/>
          </p:nvPr>
        </p:nvSpPr>
        <p:spPr/>
        <p:txBody>
          <a:bodyPr/>
          <a:lstStyle/>
          <a:p>
            <a:fld id="{E9FB0F5C-5E42-4E33-B455-45AB90D201DB}" type="slidenum">
              <a:rPr lang="en-US" smtClean="0"/>
              <a:pPr/>
              <a:t>5</a:t>
            </a:fld>
            <a:endParaRPr lang="en-US"/>
          </a:p>
        </p:txBody>
      </p:sp>
    </p:spTree>
    <p:extLst>
      <p:ext uri="{BB962C8B-B14F-4D97-AF65-F5344CB8AC3E}">
        <p14:creationId xmlns:p14="http://schemas.microsoft.com/office/powerpoint/2010/main" xmlns="" val="261059971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Skylights and acoustical panels were used in</a:t>
            </a:r>
            <a:r>
              <a:rPr lang="en-US" baseline="0" dirty="0" smtClean="0"/>
              <a:t> corridors and entrances</a:t>
            </a:r>
            <a:endParaRPr lang="en-US" dirty="0"/>
          </a:p>
        </p:txBody>
      </p:sp>
      <p:sp>
        <p:nvSpPr>
          <p:cNvPr id="4" name="Slide Number Placeholder 3"/>
          <p:cNvSpPr>
            <a:spLocks noGrp="1"/>
          </p:cNvSpPr>
          <p:nvPr>
            <p:ph type="sldNum" sz="quarter" idx="10"/>
          </p:nvPr>
        </p:nvSpPr>
        <p:spPr/>
        <p:txBody>
          <a:bodyPr/>
          <a:lstStyle/>
          <a:p>
            <a:fld id="{E9FB0F5C-5E42-4E33-B455-45AB90D201DB}" type="slidenum">
              <a:rPr lang="en-US" smtClean="0"/>
              <a:pPr/>
              <a:t>6</a:t>
            </a:fld>
            <a:endParaRPr lang="en-US"/>
          </a:p>
        </p:txBody>
      </p:sp>
    </p:spTree>
    <p:extLst>
      <p:ext uri="{BB962C8B-B14F-4D97-AF65-F5344CB8AC3E}">
        <p14:creationId xmlns:p14="http://schemas.microsoft.com/office/powerpoint/2010/main" xmlns="" val="231362311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Also</a:t>
            </a:r>
            <a:r>
              <a:rPr lang="en-US" baseline="0" dirty="0" smtClean="0"/>
              <a:t> philosophy of Appling comfort and refreshing colors were used</a:t>
            </a:r>
            <a:endParaRPr lang="en-US" dirty="0"/>
          </a:p>
        </p:txBody>
      </p:sp>
      <p:sp>
        <p:nvSpPr>
          <p:cNvPr id="4" name="Slide Number Placeholder 3"/>
          <p:cNvSpPr>
            <a:spLocks noGrp="1"/>
          </p:cNvSpPr>
          <p:nvPr>
            <p:ph type="sldNum" sz="quarter" idx="10"/>
          </p:nvPr>
        </p:nvSpPr>
        <p:spPr/>
        <p:txBody>
          <a:bodyPr/>
          <a:lstStyle/>
          <a:p>
            <a:fld id="{E9FB0F5C-5E42-4E33-B455-45AB90D201DB}" type="slidenum">
              <a:rPr lang="en-US" smtClean="0"/>
              <a:pPr/>
              <a:t>7</a:t>
            </a:fld>
            <a:endParaRPr lang="en-US"/>
          </a:p>
        </p:txBody>
      </p:sp>
    </p:spTree>
    <p:extLst>
      <p:ext uri="{BB962C8B-B14F-4D97-AF65-F5344CB8AC3E}">
        <p14:creationId xmlns:p14="http://schemas.microsoft.com/office/powerpoint/2010/main" xmlns="" val="112394704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Also</a:t>
            </a:r>
            <a:r>
              <a:rPr lang="en-US" baseline="0" dirty="0" smtClean="0"/>
              <a:t> reuse of grey water system and the interested in ventilation in baths, planting of accessories plants inside and out side the schools, adequate arenas and playground within possible standards</a:t>
            </a:r>
            <a:endParaRPr lang="en-US" dirty="0"/>
          </a:p>
        </p:txBody>
      </p:sp>
      <p:sp>
        <p:nvSpPr>
          <p:cNvPr id="4" name="Slide Number Placeholder 3"/>
          <p:cNvSpPr>
            <a:spLocks noGrp="1"/>
          </p:cNvSpPr>
          <p:nvPr>
            <p:ph type="sldNum" sz="quarter" idx="10"/>
          </p:nvPr>
        </p:nvSpPr>
        <p:spPr/>
        <p:txBody>
          <a:bodyPr/>
          <a:lstStyle/>
          <a:p>
            <a:fld id="{E9FB0F5C-5E42-4E33-B455-45AB90D201DB}" type="slidenum">
              <a:rPr lang="en-US" smtClean="0"/>
              <a:pPr/>
              <a:t>8</a:t>
            </a:fld>
            <a:endParaRPr lang="en-US"/>
          </a:p>
        </p:txBody>
      </p:sp>
    </p:spTree>
    <p:extLst>
      <p:ext uri="{BB962C8B-B14F-4D97-AF65-F5344CB8AC3E}">
        <p14:creationId xmlns:p14="http://schemas.microsoft.com/office/powerpoint/2010/main" xmlns="" val="358350001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As we saw</a:t>
            </a:r>
            <a:r>
              <a:rPr lang="en-US" baseline="0" dirty="0" smtClean="0"/>
              <a:t> most of green systems were applied. but unfortunately all these system were applied without taken into account the needed requirements of Appling these systems. For example, the use of acoustical panels were just for decorative purposes over the milestone of the reverberation time use.</a:t>
            </a:r>
            <a:endParaRPr lang="en-US" dirty="0"/>
          </a:p>
        </p:txBody>
      </p:sp>
      <p:sp>
        <p:nvSpPr>
          <p:cNvPr id="4" name="Slide Number Placeholder 3"/>
          <p:cNvSpPr>
            <a:spLocks noGrp="1"/>
          </p:cNvSpPr>
          <p:nvPr>
            <p:ph type="sldNum" sz="quarter" idx="10"/>
          </p:nvPr>
        </p:nvSpPr>
        <p:spPr/>
        <p:txBody>
          <a:bodyPr/>
          <a:lstStyle/>
          <a:p>
            <a:fld id="{E9FB0F5C-5E42-4E33-B455-45AB90D201DB}" type="slidenum">
              <a:rPr lang="en-US" smtClean="0"/>
              <a:pPr/>
              <a:t>9</a:t>
            </a:fld>
            <a:endParaRPr lang="en-US"/>
          </a:p>
        </p:txBody>
      </p:sp>
    </p:spTree>
    <p:extLst>
      <p:ext uri="{BB962C8B-B14F-4D97-AF65-F5344CB8AC3E}">
        <p14:creationId xmlns:p14="http://schemas.microsoft.com/office/powerpoint/2010/main" xmlns="" val="310866827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5/20/2013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5/20/2013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5/20/2013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5/20/2013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5/20/2013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5/20/2013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55C6B4A9-1611-4792-9094-5F34BCA07E0B}" type="datetimeFigureOut">
              <a:rPr lang="en-US" dirty="0"/>
              <a:pPr/>
              <a:t>5/20/2013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9333C77-0158-454C-844F-B7AB9BD7DAD4}" type="slidenum">
              <a:rPr lang="en-US" dirty="0"/>
              <a:pPr/>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5/20/2013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5/20/2013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5/20/2013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EB712588-04B1-427B-82EE-E8DB90309F08}" type="datetimeFigureOut">
              <a:rPr lang="en-US" dirty="0"/>
              <a:pPr/>
              <a:t>5/20/2013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FF9F0C5-380F-41C2-899A-BAC0F0927E16}" type="slidenum">
              <a:rPr lang="en-US" dirty="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5/20/2013</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5/20/2013</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5/20/2013</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n-US" smtClean="0"/>
              <a:t>Click to edit Master title style</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2A54C80-263E-416B-A8E0-580EDEADCBDC}" type="datetimeFigureOut">
              <a:rPr lang="en-US" dirty="0"/>
              <a:pPr/>
              <a:t>5/20/2013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dirty="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5/20/2013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dirty="0"/>
              <a:pPr/>
              <a:t>5/20/2013</a:t>
            </a:fld>
            <a:endParaRPr lang="en-US" dirty="0"/>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D57F1E4F-1CFF-5643-939E-217C01CDF565}"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65" r:id="rId4"/>
    <p:sldLayoutId id="2147483653" r:id="rId5"/>
    <p:sldLayoutId id="2147483654" r:id="rId6"/>
    <p:sldLayoutId id="2147483655" r:id="rId7"/>
    <p:sldLayoutId id="2147483666" r:id="rId8"/>
    <p:sldLayoutId id="2147483657" r:id="rId9"/>
    <p:sldLayoutId id="2147483660" r:id="rId10"/>
    <p:sldLayoutId id="2147483661" r:id="rId11"/>
    <p:sldLayoutId id="2147483662" r:id="rId12"/>
    <p:sldLayoutId id="2147483663" r:id="rId13"/>
    <p:sldLayoutId id="2147483664" r:id="rId14"/>
    <p:sldLayoutId id="2147483667" r:id="rId15"/>
    <p:sldLayoutId id="2147483659"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0.xml"/><Relationship Id="rId1" Type="http://schemas.openxmlformats.org/officeDocument/2006/relationships/slideLayout" Target="../slideLayouts/slideLayout1.xml"/><Relationship Id="rId4" Type="http://schemas.openxmlformats.org/officeDocument/2006/relationships/image" Target="../media/image18.png"/></Relationships>
</file>

<file path=ppt/slides/_rels/slide11.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13.xml"/><Relationship Id="rId1" Type="http://schemas.openxmlformats.org/officeDocument/2006/relationships/slideLayout" Target="../slideLayouts/slideLayout1.xml"/><Relationship Id="rId6" Type="http://schemas.openxmlformats.org/officeDocument/2006/relationships/image" Target="../media/image24.png"/><Relationship Id="rId5" Type="http://schemas.openxmlformats.org/officeDocument/2006/relationships/image" Target="../media/image23.png"/><Relationship Id="rId4" Type="http://schemas.openxmlformats.org/officeDocument/2006/relationships/image" Target="../media/image22.png"/></Relationships>
</file>

<file path=ppt/slides/_rels/slide14.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4.xml"/><Relationship Id="rId1" Type="http://schemas.openxmlformats.org/officeDocument/2006/relationships/slideLayout" Target="../slideLayouts/slideLayout1.xml"/><Relationship Id="rId4" Type="http://schemas.openxmlformats.org/officeDocument/2006/relationships/image" Target="../media/image26.jpeg"/></Relationships>
</file>

<file path=ppt/slides/_rels/slide15.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5.xml"/><Relationship Id="rId1" Type="http://schemas.openxmlformats.org/officeDocument/2006/relationships/slideLayout" Target="../slideLayouts/slideLayout1.xml"/><Relationship Id="rId4" Type="http://schemas.openxmlformats.org/officeDocument/2006/relationships/image" Target="../media/image28.jpeg"/></Relationships>
</file>

<file path=ppt/slides/_rels/slide16.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16.xml"/><Relationship Id="rId1" Type="http://schemas.openxmlformats.org/officeDocument/2006/relationships/slideLayout" Target="../slideLayouts/slideLayout1.xml"/><Relationship Id="rId4" Type="http://schemas.openxmlformats.org/officeDocument/2006/relationships/image" Target="../media/image17.png"/></Relationships>
</file>

<file path=ppt/slides/_rels/slide1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7.xml"/><Relationship Id="rId1" Type="http://schemas.openxmlformats.org/officeDocument/2006/relationships/slideLayout" Target="../slideLayouts/slideLayout1.xml"/><Relationship Id="rId4" Type="http://schemas.openxmlformats.org/officeDocument/2006/relationships/image" Target="../media/image30.gif"/></Relationships>
</file>

<file path=ppt/slides/_rels/slide18.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8.xml"/><Relationship Id="rId1" Type="http://schemas.openxmlformats.org/officeDocument/2006/relationships/slideLayout" Target="../slideLayouts/slideLayout1.xml"/><Relationship Id="rId6" Type="http://schemas.openxmlformats.org/officeDocument/2006/relationships/image" Target="../media/image33.png"/><Relationship Id="rId5" Type="http://schemas.openxmlformats.org/officeDocument/2006/relationships/image" Target="../media/image32.png"/><Relationship Id="rId4" Type="http://schemas.openxmlformats.org/officeDocument/2006/relationships/image" Target="../media/image31.png"/></Relationships>
</file>

<file path=ppt/slides/_rels/slide19.xml.rels><?xml version="1.0" encoding="UTF-8" standalone="yes"?>
<Relationships xmlns="http://schemas.openxmlformats.org/package/2006/relationships"><Relationship Id="rId3" Type="http://schemas.openxmlformats.org/officeDocument/2006/relationships/image" Target="../media/image3.jpeg"/><Relationship Id="rId7" Type="http://schemas.openxmlformats.org/officeDocument/2006/relationships/image" Target="../media/image37.jpeg"/><Relationship Id="rId2" Type="http://schemas.openxmlformats.org/officeDocument/2006/relationships/notesSlide" Target="../notesSlides/notesSlide19.xml"/><Relationship Id="rId1" Type="http://schemas.openxmlformats.org/officeDocument/2006/relationships/slideLayout" Target="../slideLayouts/slideLayout1.xml"/><Relationship Id="rId6" Type="http://schemas.openxmlformats.org/officeDocument/2006/relationships/image" Target="../media/image36.jpeg"/><Relationship Id="rId5" Type="http://schemas.openxmlformats.org/officeDocument/2006/relationships/image" Target="../media/image35.jpeg"/><Relationship Id="rId4" Type="http://schemas.openxmlformats.org/officeDocument/2006/relationships/image" Target="../media/image34.jpeg"/></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xml"/><Relationship Id="rId1" Type="http://schemas.openxmlformats.org/officeDocument/2006/relationships/slideLayout" Target="../slideLayouts/slideLayout1.xml"/><Relationship Id="rId4" Type="http://schemas.openxmlformats.org/officeDocument/2006/relationships/image" Target="../media/image2.jpe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38.png"/><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3.xml"/><Relationship Id="rId1" Type="http://schemas.openxmlformats.org/officeDocument/2006/relationships/slideLayout" Target="../slideLayouts/slideLayout1.xml"/><Relationship Id="rId4" Type="http://schemas.openxmlformats.org/officeDocument/2006/relationships/image" Target="../media/image4.jpe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image" Target="../media/image46.png"/><Relationship Id="rId1" Type="http://schemas.openxmlformats.org/officeDocument/2006/relationships/slideLayout" Target="../slideLayouts/slideLayout5.xml"/></Relationships>
</file>

<file path=ppt/slides/_rels/slide37.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image" Target="../media/image48.png"/><Relationship Id="rId1" Type="http://schemas.openxmlformats.org/officeDocument/2006/relationships/slideLayout" Target="../slideLayouts/slideLayout5.xml"/></Relationships>
</file>

<file path=ppt/slides/_rels/slide38.xml.rels><?xml version="1.0" encoding="UTF-8" standalone="yes"?>
<Relationships xmlns="http://schemas.openxmlformats.org/package/2006/relationships"><Relationship Id="rId2" Type="http://schemas.openxmlformats.org/officeDocument/2006/relationships/image" Target="../media/image50.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1.xml.rels><?xml version="1.0" encoding="UTF-8" standalone="yes"?>
<Relationships xmlns="http://schemas.openxmlformats.org/package/2006/relationships"><Relationship Id="rId2" Type="http://schemas.openxmlformats.org/officeDocument/2006/relationships/image" Target="../media/image51.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52.jpe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53.pn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image" Target="../media/image55.jpeg"/><Relationship Id="rId2" Type="http://schemas.openxmlformats.org/officeDocument/2006/relationships/image" Target="../media/image54.jpe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image" Target="../media/image57.jpeg"/><Relationship Id="rId2" Type="http://schemas.openxmlformats.org/officeDocument/2006/relationships/image" Target="../media/image56.emf"/><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image" Target="../media/image57.jpeg"/><Relationship Id="rId2" Type="http://schemas.openxmlformats.org/officeDocument/2006/relationships/image" Target="../media/image56.emf"/><Relationship Id="rId1" Type="http://schemas.openxmlformats.org/officeDocument/2006/relationships/slideLayout" Target="../slideLayouts/slideLayout2.xml"/><Relationship Id="rId5" Type="http://schemas.openxmlformats.org/officeDocument/2006/relationships/image" Target="../media/image59.jpeg"/><Relationship Id="rId4" Type="http://schemas.openxmlformats.org/officeDocument/2006/relationships/image" Target="../media/image58.jpeg"/></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2.xml.rels><?xml version="1.0" encoding="UTF-8" standalone="yes"?>
<Relationships xmlns="http://schemas.openxmlformats.org/package/2006/relationships"><Relationship Id="rId3" Type="http://schemas.openxmlformats.org/officeDocument/2006/relationships/image" Target="../media/image60.png"/><Relationship Id="rId7" Type="http://schemas.openxmlformats.org/officeDocument/2006/relationships/image" Target="../media/image59.jpeg"/><Relationship Id="rId2" Type="http://schemas.openxmlformats.org/officeDocument/2006/relationships/notesSlide" Target="../notesSlides/notesSlide20.xml"/><Relationship Id="rId1" Type="http://schemas.openxmlformats.org/officeDocument/2006/relationships/slideLayout" Target="../slideLayouts/slideLayout2.xml"/><Relationship Id="rId6" Type="http://schemas.openxmlformats.org/officeDocument/2006/relationships/image" Target="../media/image57.jpeg"/><Relationship Id="rId5" Type="http://schemas.openxmlformats.org/officeDocument/2006/relationships/image" Target="../media/image56.emf"/><Relationship Id="rId4" Type="http://schemas.openxmlformats.org/officeDocument/2006/relationships/image" Target="../media/image58.jpeg"/></Relationships>
</file>

<file path=ppt/slides/_rels/slide53.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image" Target="../media/image61.png"/><Relationship Id="rId1" Type="http://schemas.openxmlformats.org/officeDocument/2006/relationships/slideLayout" Target="../slideLayouts/slideLayout5.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5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5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5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4.xml"/><Relationship Id="rId1" Type="http://schemas.openxmlformats.org/officeDocument/2006/relationships/slideLayout" Target="../slideLayouts/slideLayout1.xml"/></Relationships>
</file>

<file path=ppt/slides/_rels/slide58.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notesSlide" Target="../notesSlides/notesSlide25.xml"/><Relationship Id="rId1" Type="http://schemas.openxmlformats.org/officeDocument/2006/relationships/slideLayout" Target="../slideLayouts/slideLayout1.xml"/><Relationship Id="rId4" Type="http://schemas.openxmlformats.org/officeDocument/2006/relationships/image" Target="../media/image1.jpeg"/></Relationships>
</file>

<file path=ppt/slides/_rels/slide59.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notesSlide" Target="../notesSlides/notesSlide26.xml"/><Relationship Id="rId1" Type="http://schemas.openxmlformats.org/officeDocument/2006/relationships/slideLayout" Target="../slideLayouts/slideLayout1.xml"/><Relationship Id="rId5" Type="http://schemas.openxmlformats.org/officeDocument/2006/relationships/image" Target="../media/image65.png"/><Relationship Id="rId4" Type="http://schemas.openxmlformats.org/officeDocument/2006/relationships/image" Target="../media/image1.jpeg"/></Relationships>
</file>

<file path=ppt/slides/_rels/slide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6.xml"/><Relationship Id="rId1" Type="http://schemas.openxmlformats.org/officeDocument/2006/relationships/slideLayout" Target="../slideLayouts/slideLayout1.xml"/><Relationship Id="rId6" Type="http://schemas.openxmlformats.org/officeDocument/2006/relationships/image" Target="../media/image10.jpeg"/><Relationship Id="rId5" Type="http://schemas.openxmlformats.org/officeDocument/2006/relationships/image" Target="../media/image9.jpeg"/><Relationship Id="rId4" Type="http://schemas.openxmlformats.org/officeDocument/2006/relationships/image" Target="../media/image8.jpeg"/></Relationships>
</file>

<file path=ppt/slides/_rels/slide60.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7.xml"/><Relationship Id="rId1" Type="http://schemas.openxmlformats.org/officeDocument/2006/relationships/slideLayout" Target="../slideLayouts/slideLayout1.xml"/><Relationship Id="rId4" Type="http://schemas.openxmlformats.org/officeDocument/2006/relationships/image" Target="../media/image66.jpeg"/></Relationships>
</file>

<file path=ppt/slides/_rels/slide61.xml.rels><?xml version="1.0" encoding="UTF-8" standalone="yes"?>
<Relationships xmlns="http://schemas.openxmlformats.org/package/2006/relationships"><Relationship Id="rId3" Type="http://schemas.openxmlformats.org/officeDocument/2006/relationships/image" Target="../media/image67.png"/><Relationship Id="rId2" Type="http://schemas.openxmlformats.org/officeDocument/2006/relationships/notesSlide" Target="../notesSlides/notesSlide28.xml"/><Relationship Id="rId1" Type="http://schemas.openxmlformats.org/officeDocument/2006/relationships/slideLayout" Target="../slideLayouts/slideLayout1.xml"/><Relationship Id="rId4" Type="http://schemas.openxmlformats.org/officeDocument/2006/relationships/image" Target="../media/image1.jpeg"/></Relationships>
</file>

<file path=ppt/slides/_rels/slide62.xml.rels><?xml version="1.0" encoding="UTF-8" standalone="yes"?>
<Relationships xmlns="http://schemas.openxmlformats.org/package/2006/relationships"><Relationship Id="rId3" Type="http://schemas.openxmlformats.org/officeDocument/2006/relationships/image" Target="../media/image68.png"/><Relationship Id="rId2" Type="http://schemas.openxmlformats.org/officeDocument/2006/relationships/notesSlide" Target="../notesSlides/notesSlide29.xml"/><Relationship Id="rId1" Type="http://schemas.openxmlformats.org/officeDocument/2006/relationships/slideLayout" Target="../slideLayouts/slideLayout1.xml"/><Relationship Id="rId4" Type="http://schemas.openxmlformats.org/officeDocument/2006/relationships/image" Target="../media/image1.jpeg"/></Relationships>
</file>

<file path=ppt/slides/_rels/slide63.xml.rels><?xml version="1.0" encoding="UTF-8" standalone="yes"?>
<Relationships xmlns="http://schemas.openxmlformats.org/package/2006/relationships"><Relationship Id="rId3" Type="http://schemas.openxmlformats.org/officeDocument/2006/relationships/image" Target="../media/image69.png"/><Relationship Id="rId2" Type="http://schemas.openxmlformats.org/officeDocument/2006/relationships/notesSlide" Target="../notesSlides/notesSlide30.xml"/><Relationship Id="rId1" Type="http://schemas.openxmlformats.org/officeDocument/2006/relationships/slideLayout" Target="../slideLayouts/slideLayout1.xml"/><Relationship Id="rId4" Type="http://schemas.openxmlformats.org/officeDocument/2006/relationships/image" Target="../media/image1.jpeg"/></Relationships>
</file>

<file path=ppt/slides/_rels/slide64.xml.rels><?xml version="1.0" encoding="UTF-8" standalone="yes"?>
<Relationships xmlns="http://schemas.openxmlformats.org/package/2006/relationships"><Relationship Id="rId3" Type="http://schemas.openxmlformats.org/officeDocument/2006/relationships/image" Target="../media/image70.png"/><Relationship Id="rId2" Type="http://schemas.openxmlformats.org/officeDocument/2006/relationships/notesSlide" Target="../notesSlides/notesSlide31.xml"/><Relationship Id="rId1" Type="http://schemas.openxmlformats.org/officeDocument/2006/relationships/slideLayout" Target="../slideLayouts/slideLayout1.xml"/><Relationship Id="rId4" Type="http://schemas.openxmlformats.org/officeDocument/2006/relationships/image" Target="../media/image1.jpeg"/></Relationships>
</file>

<file path=ppt/slides/_rels/slide65.xml.rels><?xml version="1.0" encoding="UTF-8" standalone="yes"?>
<Relationships xmlns="http://schemas.openxmlformats.org/package/2006/relationships"><Relationship Id="rId3" Type="http://schemas.openxmlformats.org/officeDocument/2006/relationships/image" Target="../media/image71.png"/><Relationship Id="rId2" Type="http://schemas.openxmlformats.org/officeDocument/2006/relationships/notesSlide" Target="../notesSlides/notesSlide32.xml"/><Relationship Id="rId1" Type="http://schemas.openxmlformats.org/officeDocument/2006/relationships/slideLayout" Target="../slideLayouts/slideLayout1.xml"/><Relationship Id="rId4" Type="http://schemas.openxmlformats.org/officeDocument/2006/relationships/image" Target="../media/image1.jpeg"/></Relationships>
</file>

<file path=ppt/slides/_rels/slide66.xml.rels><?xml version="1.0" encoding="UTF-8" standalone="yes"?>
<Relationships xmlns="http://schemas.openxmlformats.org/package/2006/relationships"><Relationship Id="rId3" Type="http://schemas.openxmlformats.org/officeDocument/2006/relationships/image" Target="../media/image72.png"/><Relationship Id="rId2" Type="http://schemas.openxmlformats.org/officeDocument/2006/relationships/notesSlide" Target="../notesSlides/notesSlide33.xml"/><Relationship Id="rId1" Type="http://schemas.openxmlformats.org/officeDocument/2006/relationships/slideLayout" Target="../slideLayouts/slideLayout1.xml"/><Relationship Id="rId4" Type="http://schemas.openxmlformats.org/officeDocument/2006/relationships/image" Target="../media/image1.jpeg"/></Relationships>
</file>

<file path=ppt/slides/_rels/slide6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4.xml"/><Relationship Id="rId1" Type="http://schemas.openxmlformats.org/officeDocument/2006/relationships/slideLayout" Target="../slideLayouts/slideLayout1.xml"/><Relationship Id="rId4" Type="http://schemas.openxmlformats.org/officeDocument/2006/relationships/image" Target="../media/image73.jpeg"/></Relationships>
</file>

<file path=ppt/slides/_rels/slide68.xml.rels><?xml version="1.0" encoding="UTF-8" standalone="yes"?>
<Relationships xmlns="http://schemas.openxmlformats.org/package/2006/relationships"><Relationship Id="rId3" Type="http://schemas.openxmlformats.org/officeDocument/2006/relationships/image" Target="../media/image74.png"/><Relationship Id="rId2" Type="http://schemas.openxmlformats.org/officeDocument/2006/relationships/notesSlide" Target="../notesSlides/notesSlide35.xml"/><Relationship Id="rId1" Type="http://schemas.openxmlformats.org/officeDocument/2006/relationships/slideLayout" Target="../slideLayouts/slideLayout1.xml"/><Relationship Id="rId6" Type="http://schemas.openxmlformats.org/officeDocument/2006/relationships/image" Target="../media/image76.png"/><Relationship Id="rId5" Type="http://schemas.openxmlformats.org/officeDocument/2006/relationships/image" Target="../media/image75.png"/><Relationship Id="rId4" Type="http://schemas.openxmlformats.org/officeDocument/2006/relationships/image" Target="../media/image1.jpeg"/></Relationships>
</file>

<file path=ppt/slides/_rels/slide69.xml.rels><?xml version="1.0" encoding="UTF-8" standalone="yes"?>
<Relationships xmlns="http://schemas.openxmlformats.org/package/2006/relationships"><Relationship Id="rId3" Type="http://schemas.openxmlformats.org/officeDocument/2006/relationships/image" Target="../media/image77.png"/><Relationship Id="rId2" Type="http://schemas.openxmlformats.org/officeDocument/2006/relationships/notesSlide" Target="../notesSlides/notesSlide36.xml"/><Relationship Id="rId1" Type="http://schemas.openxmlformats.org/officeDocument/2006/relationships/slideLayout" Target="../slideLayouts/slideLayout1.xml"/><Relationship Id="rId5" Type="http://schemas.openxmlformats.org/officeDocument/2006/relationships/image" Target="../media/image78.png"/><Relationship Id="rId4" Type="http://schemas.openxmlformats.org/officeDocument/2006/relationships/image" Target="../media/image1.jpeg"/></Relationships>
</file>

<file path=ppt/slides/_rels/slide7.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7.xml"/><Relationship Id="rId1" Type="http://schemas.openxmlformats.org/officeDocument/2006/relationships/slideLayout" Target="../slideLayouts/slideLayout1.xml"/><Relationship Id="rId4" Type="http://schemas.openxmlformats.org/officeDocument/2006/relationships/image" Target="../media/image10.jpeg"/></Relationships>
</file>

<file path=ppt/slides/_rels/slide70.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7.xml"/><Relationship Id="rId1" Type="http://schemas.openxmlformats.org/officeDocument/2006/relationships/slideLayout" Target="../slideLayouts/slideLayout1.xml"/><Relationship Id="rId4" Type="http://schemas.openxmlformats.org/officeDocument/2006/relationships/image" Target="../media/image79.png"/></Relationships>
</file>

<file path=ppt/slides/_rels/slide71.xml.rels><?xml version="1.0" encoding="UTF-8" standalone="yes"?>
<Relationships xmlns="http://schemas.openxmlformats.org/package/2006/relationships"><Relationship Id="rId2" Type="http://schemas.openxmlformats.org/officeDocument/2006/relationships/image" Target="../media/image80.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2.jpeg"/><Relationship Id="rId7" Type="http://schemas.openxmlformats.org/officeDocument/2006/relationships/image" Target="../media/image16.jpeg"/><Relationship Id="rId2" Type="http://schemas.openxmlformats.org/officeDocument/2006/relationships/notesSlide" Target="../notesSlides/notesSlide8.xml"/><Relationship Id="rId1" Type="http://schemas.openxmlformats.org/officeDocument/2006/relationships/slideLayout" Target="../slideLayouts/slideLayout1.xml"/><Relationship Id="rId6" Type="http://schemas.openxmlformats.org/officeDocument/2006/relationships/image" Target="../media/image15.jpeg"/><Relationship Id="rId5" Type="http://schemas.openxmlformats.org/officeDocument/2006/relationships/image" Target="../media/image14.jpeg"/><Relationship Id="rId4" Type="http://schemas.openxmlformats.org/officeDocument/2006/relationships/image" Target="../media/image13.jpeg"/></Relationships>
</file>

<file path=ppt/slides/_rels/slide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650827" y="4109507"/>
            <a:ext cx="9088918" cy="1096899"/>
          </a:xfrm>
        </p:spPr>
        <p:txBody>
          <a:bodyPr>
            <a:normAutofit/>
          </a:bodyPr>
          <a:lstStyle/>
          <a:p>
            <a:pPr algn="l"/>
            <a:r>
              <a:rPr lang="en-US" sz="2400" dirty="0" smtClean="0">
                <a:solidFill>
                  <a:schemeClr val="tx1">
                    <a:lumMod val="85000"/>
                    <a:lumOff val="15000"/>
                  </a:schemeClr>
                </a:solidFill>
              </a:rPr>
              <a:t>Prepared by:     </a:t>
            </a:r>
            <a:r>
              <a:rPr lang="en-US" sz="2400" dirty="0" err="1">
                <a:solidFill>
                  <a:schemeClr val="tx1">
                    <a:lumMod val="85000"/>
                    <a:lumOff val="15000"/>
                  </a:schemeClr>
                </a:solidFill>
              </a:rPr>
              <a:t>Diala</a:t>
            </a:r>
            <a:r>
              <a:rPr lang="en-US" sz="2400" dirty="0">
                <a:solidFill>
                  <a:schemeClr val="tx1">
                    <a:lumMod val="85000"/>
                    <a:lumOff val="15000"/>
                  </a:schemeClr>
                </a:solidFill>
              </a:rPr>
              <a:t> </a:t>
            </a:r>
            <a:r>
              <a:rPr lang="en-US" sz="2400" dirty="0" err="1" smtClean="0">
                <a:solidFill>
                  <a:schemeClr val="tx1">
                    <a:lumMod val="85000"/>
                    <a:lumOff val="15000"/>
                  </a:schemeClr>
                </a:solidFill>
              </a:rPr>
              <a:t>Issa</a:t>
            </a:r>
            <a:r>
              <a:rPr lang="en-US" sz="2400" dirty="0" smtClean="0">
                <a:solidFill>
                  <a:schemeClr val="tx1">
                    <a:lumMod val="85000"/>
                    <a:lumOff val="15000"/>
                  </a:schemeClr>
                </a:solidFill>
              </a:rPr>
              <a:t>       </a:t>
            </a:r>
            <a:r>
              <a:rPr lang="en-US" sz="2400" dirty="0" err="1">
                <a:solidFill>
                  <a:schemeClr val="tx1">
                    <a:lumMod val="85000"/>
                    <a:lumOff val="15000"/>
                  </a:schemeClr>
                </a:solidFill>
              </a:rPr>
              <a:t>Emad</a:t>
            </a:r>
            <a:r>
              <a:rPr lang="en-US" sz="2400" dirty="0">
                <a:solidFill>
                  <a:schemeClr val="tx1">
                    <a:lumMod val="85000"/>
                    <a:lumOff val="15000"/>
                  </a:schemeClr>
                </a:solidFill>
              </a:rPr>
              <a:t> </a:t>
            </a:r>
            <a:r>
              <a:rPr lang="en-US" sz="2400" dirty="0" err="1" smtClean="0">
                <a:solidFill>
                  <a:schemeClr val="tx1">
                    <a:lumMod val="85000"/>
                    <a:lumOff val="15000"/>
                  </a:schemeClr>
                </a:solidFill>
              </a:rPr>
              <a:t>Burghal</a:t>
            </a:r>
            <a:r>
              <a:rPr lang="en-US" sz="2400" dirty="0" smtClean="0">
                <a:solidFill>
                  <a:schemeClr val="tx1">
                    <a:lumMod val="85000"/>
                    <a:lumOff val="15000"/>
                  </a:schemeClr>
                </a:solidFill>
              </a:rPr>
              <a:t>      </a:t>
            </a:r>
            <a:r>
              <a:rPr lang="en-US" sz="2400" dirty="0" err="1" smtClean="0">
                <a:solidFill>
                  <a:schemeClr val="tx1">
                    <a:lumMod val="85000"/>
                    <a:lumOff val="15000"/>
                  </a:schemeClr>
                </a:solidFill>
              </a:rPr>
              <a:t>Mutaz</a:t>
            </a:r>
            <a:r>
              <a:rPr lang="en-US" sz="2400" dirty="0" smtClean="0">
                <a:solidFill>
                  <a:schemeClr val="tx1">
                    <a:lumMod val="85000"/>
                    <a:lumOff val="15000"/>
                  </a:schemeClr>
                </a:solidFill>
              </a:rPr>
              <a:t> Abu Zahra</a:t>
            </a:r>
            <a:endParaRPr lang="en-US" sz="2400" dirty="0">
              <a:solidFill>
                <a:schemeClr val="tx1">
                  <a:lumMod val="85000"/>
                  <a:lumOff val="15000"/>
                </a:schemeClr>
              </a:solidFill>
            </a:endParaRPr>
          </a:p>
          <a:p>
            <a:pPr algn="l"/>
            <a:endParaRPr lang="en-US" sz="2400" dirty="0"/>
          </a:p>
          <a:p>
            <a:pPr algn="l"/>
            <a:endParaRPr lang="en-US" sz="2400" dirty="0" smtClean="0"/>
          </a:p>
        </p:txBody>
      </p:sp>
      <p:sp>
        <p:nvSpPr>
          <p:cNvPr id="4" name="Rectangle 3"/>
          <p:cNvSpPr/>
          <p:nvPr/>
        </p:nvSpPr>
        <p:spPr>
          <a:xfrm>
            <a:off x="892490" y="1561400"/>
            <a:ext cx="8079455" cy="830997"/>
          </a:xfrm>
          <a:prstGeom prst="rect">
            <a:avLst/>
          </a:prstGeom>
          <a:noFill/>
        </p:spPr>
        <p:txBody>
          <a:bodyPr wrap="none" lIns="91440" tIns="45720" rIns="91440" bIns="45720">
            <a:spAutoFit/>
          </a:bodyPr>
          <a:lstStyle/>
          <a:p>
            <a:pPr algn="ctr"/>
            <a:r>
              <a:rPr lang="en-US" sz="4800" b="1"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rPr>
              <a:t>Redesign of </a:t>
            </a:r>
            <a:r>
              <a:rPr lang="en-US" sz="4800" b="1" dirty="0" err="1">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rPr>
              <a:t>Qortoba</a:t>
            </a:r>
            <a:r>
              <a:rPr lang="en-US" sz="4800" b="1"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rPr>
              <a:t> School</a:t>
            </a:r>
          </a:p>
        </p:txBody>
      </p:sp>
      <p:sp>
        <p:nvSpPr>
          <p:cNvPr id="5" name="Title 4"/>
          <p:cNvSpPr>
            <a:spLocks noGrp="1"/>
          </p:cNvSpPr>
          <p:nvPr>
            <p:ph type="ctrTitle"/>
          </p:nvPr>
        </p:nvSpPr>
        <p:spPr>
          <a:xfrm>
            <a:off x="892490" y="2593403"/>
            <a:ext cx="7766936" cy="1162045"/>
          </a:xfrm>
        </p:spPr>
        <p:txBody>
          <a:bodyPr/>
          <a:lstStyle/>
          <a:p>
            <a:pPr algn="l"/>
            <a:r>
              <a:rPr lang="en-US" sz="3600" dirty="0" smtClean="0"/>
              <a:t>Supervised by</a:t>
            </a:r>
            <a:br>
              <a:rPr lang="en-US" sz="3600" dirty="0" smtClean="0"/>
            </a:br>
            <a:r>
              <a:rPr lang="en-US" sz="3600" dirty="0" smtClean="0"/>
              <a:t>Dr. </a:t>
            </a:r>
            <a:r>
              <a:rPr lang="en-US" sz="3600" dirty="0" err="1" smtClean="0"/>
              <a:t>Mutasem</a:t>
            </a:r>
            <a:r>
              <a:rPr lang="en-US" sz="3600" dirty="0" smtClean="0"/>
              <a:t> Baba’</a:t>
            </a:r>
            <a:endParaRPr lang="en-US" sz="3600" dirty="0"/>
          </a:p>
        </p:txBody>
      </p:sp>
      <p:sp>
        <p:nvSpPr>
          <p:cNvPr id="6" name="Rectangle 5"/>
          <p:cNvSpPr/>
          <p:nvPr/>
        </p:nvSpPr>
        <p:spPr>
          <a:xfrm>
            <a:off x="1051884" y="1041739"/>
            <a:ext cx="4679486" cy="523220"/>
          </a:xfrm>
          <a:prstGeom prst="rect">
            <a:avLst/>
          </a:prstGeom>
          <a:noFill/>
        </p:spPr>
        <p:txBody>
          <a:bodyPr wrap="none" lIns="91440" tIns="45720" rIns="91440" bIns="45720">
            <a:spAutoFit/>
          </a:bodyPr>
          <a:lstStyle/>
          <a:p>
            <a:pPr algn="ctr"/>
            <a:r>
              <a:rPr lang="en-US" sz="2800" b="1" dirty="0" smtClean="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rPr>
              <a:t>Second Graduation project</a:t>
            </a:r>
            <a:endParaRPr lang="en-US" sz="2800" b="1"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endParaRPr>
          </a:p>
        </p:txBody>
      </p:sp>
    </p:spTree>
    <p:extLst>
      <p:ext uri="{BB962C8B-B14F-4D97-AF65-F5344CB8AC3E}">
        <p14:creationId xmlns:p14="http://schemas.microsoft.com/office/powerpoint/2010/main" xmlns="" val="190079620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457748" y="192385"/>
            <a:ext cx="6607899" cy="707886"/>
          </a:xfrm>
          <a:prstGeom prst="rect">
            <a:avLst/>
          </a:prstGeom>
          <a:noFill/>
        </p:spPr>
        <p:txBody>
          <a:bodyPr wrap="none" lIns="91440" tIns="45720" rIns="91440" bIns="45720">
            <a:spAutoFit/>
          </a:bodyPr>
          <a:lstStyle/>
          <a:p>
            <a:pPr algn="ctr"/>
            <a:r>
              <a:rPr lang="en-US" sz="4000" b="1" dirty="0" smtClean="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rPr>
              <a:t>Second Graduation Project</a:t>
            </a:r>
            <a:endParaRPr lang="en-US" sz="4000" b="1"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endParaRPr>
          </a:p>
        </p:txBody>
      </p:sp>
      <p:sp>
        <p:nvSpPr>
          <p:cNvPr id="12" name="Subtitle 1"/>
          <p:cNvSpPr>
            <a:spLocks noGrp="1"/>
          </p:cNvSpPr>
          <p:nvPr>
            <p:ph type="subTitle" idx="1"/>
          </p:nvPr>
        </p:nvSpPr>
        <p:spPr>
          <a:xfrm>
            <a:off x="819101" y="1094232"/>
            <a:ext cx="9142318" cy="4206212"/>
          </a:xfrm>
        </p:spPr>
        <p:txBody>
          <a:bodyPr>
            <a:normAutofit/>
          </a:bodyPr>
          <a:lstStyle/>
          <a:p>
            <a:pPr algn="l"/>
            <a:r>
              <a:rPr lang="en-US" sz="3600" dirty="0" smtClean="0">
                <a:ln w="0"/>
                <a:solidFill>
                  <a:schemeClr val="accent2">
                    <a:lumMod val="50000"/>
                  </a:schemeClr>
                </a:solidFill>
                <a:effectLst>
                  <a:outerShdw blurRad="38100" dist="25400" dir="5400000" algn="ctr" rotWithShape="0">
                    <a:srgbClr val="6E747A">
                      <a:alpha val="43000"/>
                    </a:srgbClr>
                  </a:outerShdw>
                </a:effectLst>
              </a:rPr>
              <a:t>Redesign of “</a:t>
            </a:r>
            <a:r>
              <a:rPr lang="en-US" sz="3600" dirty="0" err="1" smtClean="0">
                <a:ln w="0"/>
                <a:solidFill>
                  <a:schemeClr val="accent2">
                    <a:lumMod val="50000"/>
                  </a:schemeClr>
                </a:solidFill>
                <a:effectLst>
                  <a:outerShdw blurRad="38100" dist="25400" dir="5400000" algn="ctr" rotWithShape="0">
                    <a:srgbClr val="6E747A">
                      <a:alpha val="43000"/>
                    </a:srgbClr>
                  </a:outerShdw>
                </a:effectLst>
              </a:rPr>
              <a:t>Qortoba</a:t>
            </a:r>
            <a:r>
              <a:rPr lang="en-US" sz="3600" dirty="0" smtClean="0">
                <a:ln w="0"/>
                <a:solidFill>
                  <a:schemeClr val="accent2">
                    <a:lumMod val="50000"/>
                  </a:schemeClr>
                </a:solidFill>
                <a:effectLst>
                  <a:outerShdw blurRad="38100" dist="25400" dir="5400000" algn="ctr" rotWithShape="0">
                    <a:srgbClr val="6E747A">
                      <a:alpha val="43000"/>
                    </a:srgbClr>
                  </a:outerShdw>
                </a:effectLst>
              </a:rPr>
              <a:t>” school in order to:</a:t>
            </a:r>
          </a:p>
          <a:p>
            <a:pPr marL="457200" indent="-457200" algn="l">
              <a:buFont typeface="Wingdings" panose="05000000000000000000" pitchFamily="2" charset="2"/>
              <a:buChar char="ü"/>
            </a:pPr>
            <a:r>
              <a:rPr lang="en-US" sz="2800" dirty="0" smtClean="0">
                <a:solidFill>
                  <a:schemeClr val="accent2">
                    <a:lumMod val="50000"/>
                  </a:schemeClr>
                </a:solidFill>
              </a:rPr>
              <a:t>Design </a:t>
            </a:r>
            <a:r>
              <a:rPr lang="en-US" sz="2800" dirty="0">
                <a:solidFill>
                  <a:schemeClr val="accent2">
                    <a:lumMod val="50000"/>
                  </a:schemeClr>
                </a:solidFill>
              </a:rPr>
              <a:t>a green school from zero point according to required calculations and standards .</a:t>
            </a:r>
          </a:p>
          <a:p>
            <a:pPr marL="457200" indent="-457200" algn="l">
              <a:buFont typeface="Wingdings" panose="05000000000000000000" pitchFamily="2" charset="2"/>
              <a:buChar char="ü"/>
            </a:pPr>
            <a:r>
              <a:rPr lang="en-US" sz="2800" dirty="0" smtClean="0">
                <a:solidFill>
                  <a:schemeClr val="accent2">
                    <a:lumMod val="50000"/>
                  </a:schemeClr>
                </a:solidFill>
              </a:rPr>
              <a:t>Studding the </a:t>
            </a:r>
            <a:r>
              <a:rPr lang="en-US" sz="2800" dirty="0">
                <a:solidFill>
                  <a:schemeClr val="accent2">
                    <a:lumMod val="50000"/>
                  </a:schemeClr>
                </a:solidFill>
              </a:rPr>
              <a:t>possibility of greening the constructed schools.</a:t>
            </a:r>
          </a:p>
          <a:p>
            <a:pPr marL="571500" indent="-571500" algn="l">
              <a:buFont typeface="Arial" panose="020B0604020202020204" pitchFamily="34" charset="0"/>
              <a:buChar char="•"/>
            </a:pPr>
            <a:endParaRPr lang="en-US" sz="3600" dirty="0" smtClean="0">
              <a:ln w="0"/>
              <a:solidFill>
                <a:schemeClr val="accent2">
                  <a:lumMod val="50000"/>
                </a:schemeClr>
              </a:solidFill>
              <a:effectLst>
                <a:outerShdw blurRad="38100" dist="25400" dir="5400000" algn="ctr" rotWithShape="0">
                  <a:srgbClr val="6E747A">
                    <a:alpha val="43000"/>
                  </a:srgbClr>
                </a:outerShdw>
              </a:effectLst>
            </a:endParaRPr>
          </a:p>
          <a:p>
            <a:pPr algn="l"/>
            <a:endParaRPr lang="en-US" sz="3600" dirty="0">
              <a:ln w="0"/>
              <a:solidFill>
                <a:schemeClr val="accent2">
                  <a:lumMod val="50000"/>
                </a:schemeClr>
              </a:solidFill>
              <a:effectLst>
                <a:outerShdw blurRad="38100" dist="25400" dir="5400000" algn="ctr" rotWithShape="0">
                  <a:srgbClr val="6E747A">
                    <a:alpha val="43000"/>
                  </a:srgbClr>
                </a:outerShdw>
              </a:effectLst>
            </a:endParaRPr>
          </a:p>
        </p:txBody>
      </p:sp>
      <p:pic>
        <p:nvPicPr>
          <p:cNvPr id="3" name="Picture 2"/>
          <p:cNvPicPr>
            <a:picLocks noChangeAspect="1"/>
          </p:cNvPicPr>
          <p:nvPr/>
        </p:nvPicPr>
        <p:blipFill>
          <a:blip r:embed="rId3">
            <a:extLst>
              <a:ext uri="{28A0092B-C50C-407E-A947-70E740481C1C}">
                <a14:useLocalDpi xmlns:a14="http://schemas.microsoft.com/office/drawing/2010/main" xmlns="" val="0"/>
              </a:ext>
            </a:extLst>
          </a:blip>
          <a:stretch>
            <a:fillRect/>
          </a:stretch>
        </p:blipFill>
        <p:spPr>
          <a:xfrm>
            <a:off x="13855" y="4122805"/>
            <a:ext cx="2752725" cy="2743200"/>
          </a:xfrm>
          <a:prstGeom prst="snip2SameRect">
            <a:avLst>
              <a:gd name="adj1" fmla="val 25253"/>
              <a:gd name="adj2" fmla="val 0"/>
            </a:avLst>
          </a:prstGeom>
        </p:spPr>
      </p:pic>
      <p:pic>
        <p:nvPicPr>
          <p:cNvPr id="5" name="Picture 4"/>
          <p:cNvPicPr>
            <a:picLocks noChangeAspect="1"/>
          </p:cNvPicPr>
          <p:nvPr/>
        </p:nvPicPr>
        <p:blipFill>
          <a:blip r:embed="rId4">
            <a:extLst>
              <a:ext uri="{28A0092B-C50C-407E-A947-70E740481C1C}">
                <a14:useLocalDpi xmlns:a14="http://schemas.microsoft.com/office/drawing/2010/main" xmlns="" val="0"/>
              </a:ext>
            </a:extLst>
          </a:blip>
          <a:stretch>
            <a:fillRect/>
          </a:stretch>
        </p:blipFill>
        <p:spPr>
          <a:xfrm>
            <a:off x="3294735" y="4417757"/>
            <a:ext cx="4391478" cy="1765374"/>
          </a:xfrm>
          <a:prstGeom prst="rect">
            <a:avLst/>
          </a:prstGeom>
        </p:spPr>
      </p:pic>
    </p:spTree>
    <p:extLst>
      <p:ext uri="{BB962C8B-B14F-4D97-AF65-F5344CB8AC3E}">
        <p14:creationId xmlns:p14="http://schemas.microsoft.com/office/powerpoint/2010/main" xmlns="" val="397313532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540078" y="164676"/>
            <a:ext cx="5057795" cy="707886"/>
          </a:xfrm>
          <a:prstGeom prst="rect">
            <a:avLst/>
          </a:prstGeom>
          <a:noFill/>
        </p:spPr>
        <p:txBody>
          <a:bodyPr wrap="none" lIns="91440" tIns="45720" rIns="91440" bIns="45720">
            <a:spAutoFit/>
          </a:bodyPr>
          <a:lstStyle/>
          <a:p>
            <a:pPr algn="ctr"/>
            <a:r>
              <a:rPr lang="en-US" sz="4000" b="1" dirty="0" smtClean="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rPr>
              <a:t>Architectural Design</a:t>
            </a:r>
            <a:endParaRPr lang="en-US" sz="4000" b="1"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endParaRPr>
          </a:p>
        </p:txBody>
      </p:sp>
      <p:sp>
        <p:nvSpPr>
          <p:cNvPr id="12" name="Subtitle 1"/>
          <p:cNvSpPr>
            <a:spLocks noGrp="1"/>
          </p:cNvSpPr>
          <p:nvPr>
            <p:ph type="subTitle" idx="1"/>
          </p:nvPr>
        </p:nvSpPr>
        <p:spPr>
          <a:xfrm>
            <a:off x="819101" y="1094232"/>
            <a:ext cx="9142318" cy="4206212"/>
          </a:xfrm>
        </p:spPr>
        <p:txBody>
          <a:bodyPr>
            <a:normAutofit/>
          </a:bodyPr>
          <a:lstStyle/>
          <a:p>
            <a:pPr algn="l"/>
            <a:r>
              <a:rPr lang="en-US" sz="3600" dirty="0" err="1" smtClean="0">
                <a:ln w="0"/>
                <a:solidFill>
                  <a:schemeClr val="accent2">
                    <a:lumMod val="50000"/>
                  </a:schemeClr>
                </a:solidFill>
                <a:effectLst>
                  <a:outerShdw blurRad="38100" dist="25400" dir="5400000" algn="ctr" rotWithShape="0">
                    <a:srgbClr val="6E747A">
                      <a:alpha val="43000"/>
                    </a:srgbClr>
                  </a:outerShdw>
                </a:effectLst>
              </a:rPr>
              <a:t>Qortoba</a:t>
            </a:r>
            <a:r>
              <a:rPr lang="en-US" sz="3600" dirty="0" smtClean="0">
                <a:ln w="0"/>
                <a:solidFill>
                  <a:schemeClr val="accent2">
                    <a:lumMod val="50000"/>
                  </a:schemeClr>
                </a:solidFill>
                <a:effectLst>
                  <a:outerShdw blurRad="38100" dist="25400" dir="5400000" algn="ctr" rotWithShape="0">
                    <a:srgbClr val="6E747A">
                      <a:alpha val="43000"/>
                    </a:srgbClr>
                  </a:outerShdw>
                </a:effectLst>
              </a:rPr>
              <a:t> school has a classical design</a:t>
            </a:r>
            <a:br>
              <a:rPr lang="en-US" sz="3600" dirty="0" smtClean="0">
                <a:ln w="0"/>
                <a:solidFill>
                  <a:schemeClr val="accent2">
                    <a:lumMod val="50000"/>
                  </a:schemeClr>
                </a:solidFill>
                <a:effectLst>
                  <a:outerShdw blurRad="38100" dist="25400" dir="5400000" algn="ctr" rotWithShape="0">
                    <a:srgbClr val="6E747A">
                      <a:alpha val="43000"/>
                    </a:srgbClr>
                  </a:outerShdw>
                </a:effectLst>
              </a:rPr>
            </a:br>
            <a:r>
              <a:rPr lang="en-US" sz="3600" dirty="0" smtClean="0">
                <a:ln w="0"/>
                <a:solidFill>
                  <a:schemeClr val="accent2">
                    <a:lumMod val="50000"/>
                  </a:schemeClr>
                </a:solidFill>
                <a:effectLst>
                  <a:outerShdw blurRad="38100" dist="25400" dir="5400000" algn="ctr" rotWithShape="0">
                    <a:srgbClr val="6E747A">
                      <a:alpha val="43000"/>
                    </a:srgbClr>
                  </a:outerShdw>
                </a:effectLst>
              </a:rPr>
              <a:t>consist of rectangular shape with 3 floors</a:t>
            </a:r>
            <a:endParaRPr lang="en-US" sz="2800" dirty="0">
              <a:solidFill>
                <a:schemeClr val="accent2">
                  <a:lumMod val="50000"/>
                </a:schemeClr>
              </a:solidFill>
            </a:endParaRPr>
          </a:p>
          <a:p>
            <a:pPr marL="571500" indent="-571500" algn="l">
              <a:buFont typeface="Arial" panose="020B0604020202020204" pitchFamily="34" charset="0"/>
              <a:buChar char="•"/>
            </a:pPr>
            <a:endParaRPr lang="en-US" sz="3600" dirty="0" smtClean="0">
              <a:ln w="0"/>
              <a:solidFill>
                <a:schemeClr val="accent2">
                  <a:lumMod val="50000"/>
                </a:schemeClr>
              </a:solidFill>
              <a:effectLst>
                <a:outerShdw blurRad="38100" dist="25400" dir="5400000" algn="ctr" rotWithShape="0">
                  <a:srgbClr val="6E747A">
                    <a:alpha val="43000"/>
                  </a:srgbClr>
                </a:outerShdw>
              </a:effectLst>
            </a:endParaRPr>
          </a:p>
          <a:p>
            <a:pPr algn="l"/>
            <a:endParaRPr lang="en-US" sz="3600" dirty="0">
              <a:ln w="0"/>
              <a:solidFill>
                <a:schemeClr val="accent2">
                  <a:lumMod val="50000"/>
                </a:schemeClr>
              </a:solidFill>
              <a:effectLst>
                <a:outerShdw blurRad="38100" dist="25400" dir="5400000" algn="ctr" rotWithShape="0">
                  <a:srgbClr val="6E747A">
                    <a:alpha val="43000"/>
                  </a:srgbClr>
                </a:outerShdw>
              </a:effectLst>
            </a:endParaRPr>
          </a:p>
        </p:txBody>
      </p:sp>
      <p:pic>
        <p:nvPicPr>
          <p:cNvPr id="2" name="Picture 1"/>
          <p:cNvPicPr>
            <a:picLocks noChangeAspect="1"/>
          </p:cNvPicPr>
          <p:nvPr/>
        </p:nvPicPr>
        <p:blipFill rotWithShape="1">
          <a:blip r:embed="rId3"/>
          <a:srcRect l="15001" t="11857" r="5302" b="19308"/>
          <a:stretch/>
        </p:blipFill>
        <p:spPr>
          <a:xfrm>
            <a:off x="942110" y="2338288"/>
            <a:ext cx="7142860" cy="4311616"/>
          </a:xfrm>
          <a:prstGeom prst="rect">
            <a:avLst/>
          </a:prstGeom>
        </p:spPr>
      </p:pic>
      <p:sp>
        <p:nvSpPr>
          <p:cNvPr id="3" name="Right Arrow 2"/>
          <p:cNvSpPr/>
          <p:nvPr/>
        </p:nvSpPr>
        <p:spPr>
          <a:xfrm>
            <a:off x="7038109" y="5015346"/>
            <a:ext cx="595746" cy="166254"/>
          </a:xfrm>
          <a:prstGeom prst="rightArrow">
            <a:avLst>
              <a:gd name="adj1" fmla="val 43121"/>
              <a:gd name="adj2" fmla="val 135976"/>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b="1">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endParaRPr>
          </a:p>
        </p:txBody>
      </p:sp>
    </p:spTree>
    <p:extLst>
      <p:ext uri="{BB962C8B-B14F-4D97-AF65-F5344CB8AC3E}">
        <p14:creationId xmlns:p14="http://schemas.microsoft.com/office/powerpoint/2010/main" xmlns="" val="348976322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86806" y="164676"/>
            <a:ext cx="5564344" cy="707886"/>
          </a:xfrm>
          <a:prstGeom prst="rect">
            <a:avLst/>
          </a:prstGeom>
          <a:noFill/>
        </p:spPr>
        <p:txBody>
          <a:bodyPr wrap="none" lIns="91440" tIns="45720" rIns="91440" bIns="45720">
            <a:spAutoFit/>
          </a:bodyPr>
          <a:lstStyle/>
          <a:p>
            <a:pPr algn="ctr"/>
            <a:r>
              <a:rPr lang="en-US" sz="4000" b="1" dirty="0" smtClean="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rPr>
              <a:t>Environmental Design</a:t>
            </a:r>
            <a:endParaRPr lang="en-US" sz="4000" b="1"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endParaRPr>
          </a:p>
        </p:txBody>
      </p:sp>
      <p:sp>
        <p:nvSpPr>
          <p:cNvPr id="12" name="Subtitle 1"/>
          <p:cNvSpPr>
            <a:spLocks noGrp="1"/>
          </p:cNvSpPr>
          <p:nvPr>
            <p:ph type="subTitle" idx="1"/>
          </p:nvPr>
        </p:nvSpPr>
        <p:spPr>
          <a:xfrm>
            <a:off x="819101" y="1094232"/>
            <a:ext cx="9142318" cy="4206212"/>
          </a:xfrm>
        </p:spPr>
        <p:txBody>
          <a:bodyPr>
            <a:normAutofit/>
          </a:bodyPr>
          <a:lstStyle/>
          <a:p>
            <a:pPr marL="457200" indent="-457200" algn="l">
              <a:buFont typeface="Wingdings" panose="05000000000000000000" pitchFamily="2" charset="2"/>
              <a:buChar char="ü"/>
            </a:pPr>
            <a:r>
              <a:rPr lang="en-US" sz="2800" dirty="0" smtClean="0">
                <a:ln w="0"/>
                <a:solidFill>
                  <a:schemeClr val="accent2">
                    <a:lumMod val="50000"/>
                  </a:schemeClr>
                </a:solidFill>
                <a:effectLst>
                  <a:outerShdw blurRad="38100" dist="25400" dir="5400000" algn="ctr" rotWithShape="0">
                    <a:srgbClr val="6E747A">
                      <a:alpha val="43000"/>
                    </a:srgbClr>
                  </a:outerShdw>
                </a:effectLst>
              </a:rPr>
              <a:t>Analysis of </a:t>
            </a:r>
            <a:r>
              <a:rPr lang="en-US" sz="2800" dirty="0">
                <a:ln w="0"/>
                <a:solidFill>
                  <a:schemeClr val="accent2">
                    <a:lumMod val="50000"/>
                  </a:schemeClr>
                </a:solidFill>
                <a:effectLst>
                  <a:outerShdw blurRad="38100" dist="25400" dir="5400000" algn="ctr" rotWithShape="0">
                    <a:srgbClr val="6E747A">
                      <a:alpha val="43000"/>
                    </a:srgbClr>
                  </a:outerShdw>
                </a:effectLst>
              </a:rPr>
              <a:t>t</a:t>
            </a:r>
            <a:r>
              <a:rPr lang="en-US" sz="2800" dirty="0" smtClean="0">
                <a:ln w="0"/>
                <a:solidFill>
                  <a:schemeClr val="accent2">
                    <a:lumMod val="50000"/>
                  </a:schemeClr>
                </a:solidFill>
                <a:effectLst>
                  <a:outerShdw blurRad="38100" dist="25400" dir="5400000" algn="ctr" rotWithShape="0">
                    <a:srgbClr val="6E747A">
                      <a:alpha val="43000"/>
                    </a:srgbClr>
                  </a:outerShdw>
                </a:effectLst>
              </a:rPr>
              <a:t>hermal loads and insulation </a:t>
            </a:r>
          </a:p>
          <a:p>
            <a:pPr marL="457200" indent="-457200" algn="l">
              <a:buFont typeface="Wingdings" panose="05000000000000000000" pitchFamily="2" charset="2"/>
              <a:buChar char="ü"/>
            </a:pPr>
            <a:r>
              <a:rPr lang="en-US" sz="2800" dirty="0" smtClean="0">
                <a:ln w="0"/>
                <a:solidFill>
                  <a:schemeClr val="accent2">
                    <a:lumMod val="50000"/>
                  </a:schemeClr>
                </a:solidFill>
                <a:effectLst>
                  <a:outerShdw blurRad="38100" dist="25400" dir="5400000" algn="ctr" rotWithShape="0">
                    <a:srgbClr val="6E747A">
                      <a:alpha val="43000"/>
                    </a:srgbClr>
                  </a:outerShdw>
                </a:effectLst>
              </a:rPr>
              <a:t>Required Shading dimensions</a:t>
            </a:r>
          </a:p>
          <a:p>
            <a:pPr marL="457200" indent="-457200" algn="l">
              <a:buFont typeface="Wingdings" panose="05000000000000000000" pitchFamily="2" charset="2"/>
              <a:buChar char="ü"/>
            </a:pPr>
            <a:r>
              <a:rPr lang="en-US" sz="2800" dirty="0" smtClean="0">
                <a:ln w="0"/>
                <a:solidFill>
                  <a:schemeClr val="accent2">
                    <a:lumMod val="50000"/>
                  </a:schemeClr>
                </a:solidFill>
                <a:effectLst>
                  <a:outerShdw blurRad="38100" dist="25400" dir="5400000" algn="ctr" rotWithShape="0">
                    <a:srgbClr val="6E747A">
                      <a:alpha val="43000"/>
                    </a:srgbClr>
                  </a:outerShdw>
                </a:effectLst>
              </a:rPr>
              <a:t>Analysis of daylight and artificial lighting</a:t>
            </a:r>
          </a:p>
          <a:p>
            <a:pPr marL="457200" indent="-457200" algn="l">
              <a:buFont typeface="Wingdings" panose="05000000000000000000" pitchFamily="2" charset="2"/>
              <a:buChar char="ü"/>
            </a:pPr>
            <a:r>
              <a:rPr lang="en-US" sz="2800" dirty="0" smtClean="0">
                <a:ln w="0"/>
                <a:solidFill>
                  <a:schemeClr val="accent2">
                    <a:lumMod val="50000"/>
                  </a:schemeClr>
                </a:solidFill>
                <a:effectLst>
                  <a:outerShdw blurRad="38100" dist="25400" dir="5400000" algn="ctr" rotWithShape="0">
                    <a:srgbClr val="6E747A">
                      <a:alpha val="43000"/>
                    </a:srgbClr>
                  </a:outerShdw>
                </a:effectLst>
              </a:rPr>
              <a:t>Analysis of reverberation time</a:t>
            </a:r>
          </a:p>
          <a:p>
            <a:pPr marL="457200" indent="-457200" algn="l">
              <a:buFont typeface="Wingdings" panose="05000000000000000000" pitchFamily="2" charset="2"/>
              <a:buChar char="ü"/>
            </a:pPr>
            <a:r>
              <a:rPr lang="en-US" sz="2800" dirty="0" smtClean="0">
                <a:ln w="0"/>
                <a:solidFill>
                  <a:schemeClr val="accent2">
                    <a:lumMod val="50000"/>
                  </a:schemeClr>
                </a:solidFill>
                <a:effectLst>
                  <a:outerShdw blurRad="38100" dist="25400" dir="5400000" algn="ctr" rotWithShape="0">
                    <a:srgbClr val="6E747A">
                      <a:alpha val="43000"/>
                    </a:srgbClr>
                  </a:outerShdw>
                </a:effectLst>
              </a:rPr>
              <a:t>Reuse of grey water</a:t>
            </a:r>
          </a:p>
          <a:p>
            <a:pPr marL="457200" indent="-457200" algn="l">
              <a:buFont typeface="Wingdings" panose="05000000000000000000" pitchFamily="2" charset="2"/>
              <a:buChar char="ü"/>
            </a:pPr>
            <a:r>
              <a:rPr lang="en-US" sz="2800" dirty="0" smtClean="0">
                <a:ln w="0"/>
                <a:solidFill>
                  <a:schemeClr val="accent2">
                    <a:lumMod val="50000"/>
                  </a:schemeClr>
                </a:solidFill>
                <a:effectLst>
                  <a:outerShdw blurRad="38100" dist="25400" dir="5400000" algn="ctr" rotWithShape="0">
                    <a:srgbClr val="6E747A">
                      <a:alpha val="43000"/>
                    </a:srgbClr>
                  </a:outerShdw>
                </a:effectLst>
              </a:rPr>
              <a:t>Disposal of bad odors</a:t>
            </a:r>
          </a:p>
          <a:p>
            <a:pPr marL="457200" indent="-457200" algn="l">
              <a:buFont typeface="Wingdings" panose="05000000000000000000" pitchFamily="2" charset="2"/>
              <a:buChar char="ü"/>
            </a:pPr>
            <a:r>
              <a:rPr lang="en-US" sz="2800" dirty="0" smtClean="0">
                <a:ln w="0"/>
                <a:solidFill>
                  <a:schemeClr val="accent2">
                    <a:lumMod val="50000"/>
                  </a:schemeClr>
                </a:solidFill>
                <a:effectLst>
                  <a:outerShdw blurRad="38100" dist="25400" dir="5400000" algn="ctr" rotWithShape="0">
                    <a:srgbClr val="6E747A">
                      <a:alpha val="43000"/>
                    </a:srgbClr>
                  </a:outerShdw>
                </a:effectLst>
              </a:rPr>
              <a:t>Recycling of papers*</a:t>
            </a:r>
          </a:p>
          <a:p>
            <a:pPr marL="457200" indent="-457200" algn="l">
              <a:buFont typeface="Wingdings" panose="05000000000000000000" pitchFamily="2" charset="2"/>
              <a:buChar char="ü"/>
            </a:pPr>
            <a:endParaRPr lang="en-US" sz="2800" dirty="0" smtClean="0">
              <a:ln w="0"/>
              <a:solidFill>
                <a:schemeClr val="accent2">
                  <a:lumMod val="50000"/>
                </a:schemeClr>
              </a:solidFill>
              <a:effectLst>
                <a:outerShdw blurRad="38100" dist="25400" dir="5400000" algn="ctr" rotWithShape="0">
                  <a:srgbClr val="6E747A">
                    <a:alpha val="43000"/>
                  </a:srgbClr>
                </a:outerShdw>
              </a:effectLst>
            </a:endParaRPr>
          </a:p>
          <a:p>
            <a:pPr marL="457200" indent="-457200" algn="l">
              <a:buFontTx/>
              <a:buChar char="-"/>
            </a:pPr>
            <a:endParaRPr lang="en-US" sz="2800" dirty="0" smtClean="0">
              <a:ln w="0"/>
              <a:solidFill>
                <a:schemeClr val="accent2">
                  <a:lumMod val="50000"/>
                </a:schemeClr>
              </a:solidFill>
              <a:effectLst>
                <a:outerShdw blurRad="38100" dist="25400" dir="5400000" algn="ctr" rotWithShape="0">
                  <a:srgbClr val="6E747A">
                    <a:alpha val="43000"/>
                  </a:srgbClr>
                </a:outerShdw>
              </a:effectLst>
            </a:endParaRPr>
          </a:p>
          <a:p>
            <a:pPr algn="l"/>
            <a:endParaRPr lang="en-US" sz="2800" dirty="0" smtClean="0">
              <a:solidFill>
                <a:schemeClr val="accent2">
                  <a:lumMod val="50000"/>
                </a:schemeClr>
              </a:solidFill>
            </a:endParaRPr>
          </a:p>
          <a:p>
            <a:pPr marL="571500" indent="-571500" algn="l">
              <a:buFont typeface="Arial" panose="020B0604020202020204" pitchFamily="34" charset="0"/>
              <a:buChar char="•"/>
            </a:pPr>
            <a:endParaRPr lang="en-US" sz="3600" dirty="0" smtClean="0">
              <a:ln w="0"/>
              <a:solidFill>
                <a:schemeClr val="accent2">
                  <a:lumMod val="50000"/>
                </a:schemeClr>
              </a:solidFill>
              <a:effectLst>
                <a:outerShdw blurRad="38100" dist="25400" dir="5400000" algn="ctr" rotWithShape="0">
                  <a:srgbClr val="6E747A">
                    <a:alpha val="43000"/>
                  </a:srgbClr>
                </a:outerShdw>
              </a:effectLst>
            </a:endParaRPr>
          </a:p>
          <a:p>
            <a:pPr algn="l"/>
            <a:endParaRPr lang="en-US" sz="3600" dirty="0">
              <a:ln w="0"/>
              <a:solidFill>
                <a:schemeClr val="accent2">
                  <a:lumMod val="50000"/>
                </a:schemeClr>
              </a:solidFill>
              <a:effectLst>
                <a:outerShdw blurRad="38100" dist="25400" dir="5400000" algn="ctr" rotWithShape="0">
                  <a:srgbClr val="6E747A">
                    <a:alpha val="43000"/>
                  </a:srgbClr>
                </a:outerShdw>
              </a:effectLst>
            </a:endParaRPr>
          </a:p>
        </p:txBody>
      </p:sp>
      <p:pic>
        <p:nvPicPr>
          <p:cNvPr id="6" name="Picture 5"/>
          <p:cNvPicPr>
            <a:picLocks noChangeAspect="1"/>
          </p:cNvPicPr>
          <p:nvPr/>
        </p:nvPicPr>
        <p:blipFill>
          <a:blip r:embed="rId3">
            <a:extLst>
              <a:ext uri="{28A0092B-C50C-407E-A947-70E740481C1C}">
                <a14:useLocalDpi xmlns:a14="http://schemas.microsoft.com/office/drawing/2010/main" xmlns="" val="0"/>
              </a:ext>
            </a:extLst>
          </a:blip>
          <a:stretch>
            <a:fillRect/>
          </a:stretch>
        </p:blipFill>
        <p:spPr>
          <a:xfrm>
            <a:off x="286806" y="4852888"/>
            <a:ext cx="1929921" cy="2005112"/>
          </a:xfrm>
          <a:prstGeom prst="rect">
            <a:avLst/>
          </a:prstGeom>
        </p:spPr>
      </p:pic>
    </p:spTree>
    <p:extLst>
      <p:ext uri="{BB962C8B-B14F-4D97-AF65-F5344CB8AC3E}">
        <p14:creationId xmlns:p14="http://schemas.microsoft.com/office/powerpoint/2010/main" xmlns="" val="16717437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30518" y="123112"/>
            <a:ext cx="7234674" cy="707886"/>
          </a:xfrm>
          <a:prstGeom prst="rect">
            <a:avLst/>
          </a:prstGeom>
          <a:noFill/>
        </p:spPr>
        <p:txBody>
          <a:bodyPr wrap="none" lIns="91440" tIns="45720" rIns="91440" bIns="45720">
            <a:spAutoFit/>
          </a:bodyPr>
          <a:lstStyle/>
          <a:p>
            <a:pPr algn="ctr"/>
            <a:r>
              <a:rPr lang="en-US" sz="4000" b="1" dirty="0" smtClean="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rPr>
              <a:t>Thermal Loads and insulation</a:t>
            </a:r>
            <a:endParaRPr lang="en-US" sz="4000" b="1"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endParaRPr>
          </a:p>
        </p:txBody>
      </p:sp>
      <p:sp>
        <p:nvSpPr>
          <p:cNvPr id="12" name="Subtitle 1"/>
          <p:cNvSpPr>
            <a:spLocks noGrp="1"/>
          </p:cNvSpPr>
          <p:nvPr>
            <p:ph type="subTitle" idx="1"/>
          </p:nvPr>
        </p:nvSpPr>
        <p:spPr>
          <a:xfrm>
            <a:off x="694411" y="1010024"/>
            <a:ext cx="9142318" cy="4206212"/>
          </a:xfrm>
        </p:spPr>
        <p:txBody>
          <a:bodyPr>
            <a:normAutofit/>
          </a:bodyPr>
          <a:lstStyle/>
          <a:p>
            <a:pPr algn="l"/>
            <a:r>
              <a:rPr lang="en-US" sz="2800" dirty="0" smtClean="0">
                <a:ln w="0"/>
                <a:solidFill>
                  <a:schemeClr val="accent2">
                    <a:lumMod val="50000"/>
                  </a:schemeClr>
                </a:solidFill>
                <a:effectLst>
                  <a:outerShdw blurRad="38100" dist="25400" dir="5400000" algn="ctr" rotWithShape="0">
                    <a:srgbClr val="6E747A">
                      <a:alpha val="43000"/>
                    </a:srgbClr>
                  </a:outerShdw>
                </a:effectLst>
              </a:rPr>
              <a:t>(</a:t>
            </a:r>
            <a:r>
              <a:rPr lang="en-US" sz="2800" dirty="0" err="1" smtClean="0">
                <a:ln w="0"/>
                <a:solidFill>
                  <a:schemeClr val="accent2">
                    <a:lumMod val="50000"/>
                  </a:schemeClr>
                </a:solidFill>
                <a:effectLst>
                  <a:outerShdw blurRad="38100" dist="25400" dir="5400000" algn="ctr" rotWithShape="0">
                    <a:srgbClr val="6E747A">
                      <a:alpha val="43000"/>
                    </a:srgbClr>
                  </a:outerShdw>
                </a:effectLst>
              </a:rPr>
              <a:t>Ecotect</a:t>
            </a:r>
            <a:r>
              <a:rPr lang="en-US" sz="2800" dirty="0" smtClean="0">
                <a:ln w="0"/>
                <a:solidFill>
                  <a:schemeClr val="accent2">
                    <a:lumMod val="50000"/>
                  </a:schemeClr>
                </a:solidFill>
                <a:effectLst>
                  <a:outerShdw blurRad="38100" dist="25400" dir="5400000" algn="ctr" rotWithShape="0">
                    <a:srgbClr val="6E747A">
                      <a:alpha val="43000"/>
                    </a:srgbClr>
                  </a:outerShdw>
                </a:effectLst>
              </a:rPr>
              <a:t>) software was used to calculate the thermal loads</a:t>
            </a:r>
          </a:p>
          <a:p>
            <a:pPr marL="457200" indent="-457200" algn="l">
              <a:buFontTx/>
              <a:buChar char="-"/>
            </a:pPr>
            <a:endParaRPr lang="en-US" sz="2800" dirty="0" smtClean="0">
              <a:ln w="0"/>
              <a:solidFill>
                <a:schemeClr val="accent2">
                  <a:lumMod val="50000"/>
                </a:schemeClr>
              </a:solidFill>
              <a:effectLst>
                <a:outerShdw blurRad="38100" dist="25400" dir="5400000" algn="ctr" rotWithShape="0">
                  <a:srgbClr val="6E747A">
                    <a:alpha val="43000"/>
                  </a:srgbClr>
                </a:outerShdw>
              </a:effectLst>
            </a:endParaRPr>
          </a:p>
          <a:p>
            <a:pPr algn="l"/>
            <a:endParaRPr lang="en-US" sz="2800" dirty="0" smtClean="0">
              <a:solidFill>
                <a:schemeClr val="accent2">
                  <a:lumMod val="50000"/>
                </a:schemeClr>
              </a:solidFill>
            </a:endParaRPr>
          </a:p>
          <a:p>
            <a:pPr marL="571500" indent="-571500" algn="l">
              <a:buFont typeface="Arial" panose="020B0604020202020204" pitchFamily="34" charset="0"/>
              <a:buChar char="•"/>
            </a:pPr>
            <a:endParaRPr lang="en-US" sz="3600" dirty="0" smtClean="0">
              <a:ln w="0"/>
              <a:solidFill>
                <a:schemeClr val="accent2">
                  <a:lumMod val="50000"/>
                </a:schemeClr>
              </a:solidFill>
              <a:effectLst>
                <a:outerShdw blurRad="38100" dist="25400" dir="5400000" algn="ctr" rotWithShape="0">
                  <a:srgbClr val="6E747A">
                    <a:alpha val="43000"/>
                  </a:srgbClr>
                </a:outerShdw>
              </a:effectLst>
            </a:endParaRPr>
          </a:p>
          <a:p>
            <a:pPr algn="l"/>
            <a:endParaRPr lang="en-US" sz="3600" dirty="0">
              <a:ln w="0"/>
              <a:solidFill>
                <a:schemeClr val="accent2">
                  <a:lumMod val="50000"/>
                </a:schemeClr>
              </a:solidFill>
              <a:effectLst>
                <a:outerShdw blurRad="38100" dist="25400" dir="5400000" algn="ctr" rotWithShape="0">
                  <a:srgbClr val="6E747A">
                    <a:alpha val="43000"/>
                  </a:srgbClr>
                </a:outerShdw>
              </a:effectLst>
            </a:endParaRPr>
          </a:p>
        </p:txBody>
      </p:sp>
      <p:pic>
        <p:nvPicPr>
          <p:cNvPr id="5" name="Picture 4"/>
          <p:cNvPicPr>
            <a:picLocks noChangeAspect="1"/>
          </p:cNvPicPr>
          <p:nvPr/>
        </p:nvPicPr>
        <p:blipFill>
          <a:blip r:embed="rId3">
            <a:extLst>
              <a:ext uri="{28A0092B-C50C-407E-A947-70E740481C1C}">
                <a14:useLocalDpi xmlns:a14="http://schemas.microsoft.com/office/drawing/2010/main" xmlns="" val="0"/>
              </a:ext>
            </a:extLst>
          </a:blip>
          <a:stretch>
            <a:fillRect/>
          </a:stretch>
        </p:blipFill>
        <p:spPr>
          <a:xfrm>
            <a:off x="130518" y="4627419"/>
            <a:ext cx="1907641" cy="2230582"/>
          </a:xfrm>
          <a:prstGeom prst="trapezoid">
            <a:avLst>
              <a:gd name="adj" fmla="val 6188"/>
            </a:avLst>
          </a:prstGeom>
        </p:spPr>
      </p:pic>
      <p:pic>
        <p:nvPicPr>
          <p:cNvPr id="9" name="Picture 8"/>
          <p:cNvPicPr>
            <a:picLocks noChangeAspect="1"/>
          </p:cNvPicPr>
          <p:nvPr/>
        </p:nvPicPr>
        <p:blipFill rotWithShape="1">
          <a:blip r:embed="rId4" cstate="print">
            <a:extLst>
              <a:ext uri="{28A0092B-C50C-407E-A947-70E740481C1C}">
                <a14:useLocalDpi xmlns:a14="http://schemas.microsoft.com/office/drawing/2010/main" xmlns="" val="0"/>
              </a:ext>
            </a:extLst>
          </a:blip>
          <a:srcRect l="15833" t="13518" r="16389" b="17778"/>
          <a:stretch/>
        </p:blipFill>
        <p:spPr bwMode="auto">
          <a:xfrm>
            <a:off x="5052533" y="2029377"/>
            <a:ext cx="3256691" cy="2022670"/>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a:extLst>
            <a:ext uri="{53640926-AAD7-44D8-BBD7-CCE9431645EC}">
              <a14:shadowObscured xmlns:a14="http://schemas.microsoft.com/office/drawing/2010/main" xmlns=""/>
            </a:ext>
          </a:extLst>
        </p:spPr>
      </p:pic>
      <p:sp>
        <p:nvSpPr>
          <p:cNvPr id="2" name="Rectangle 1"/>
          <p:cNvSpPr/>
          <p:nvPr/>
        </p:nvSpPr>
        <p:spPr>
          <a:xfrm>
            <a:off x="5187950" y="2769105"/>
            <a:ext cx="2838450" cy="612270"/>
          </a:xfrm>
          <a:prstGeom prst="rect">
            <a:avLst/>
          </a:prstGeom>
          <a:pattFill prst="openDmnd">
            <a:fgClr>
              <a:schemeClr val="bg1">
                <a:lumMod val="65000"/>
              </a:schemeClr>
            </a:fgClr>
            <a:bgClr>
              <a:schemeClr val="bg1"/>
            </a:bgClr>
          </a:patt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dirty="0"/>
          </a:p>
        </p:txBody>
      </p:sp>
      <p:grpSp>
        <p:nvGrpSpPr>
          <p:cNvPr id="13" name="Group 12"/>
          <p:cNvGrpSpPr/>
          <p:nvPr/>
        </p:nvGrpSpPr>
        <p:grpSpPr>
          <a:xfrm>
            <a:off x="1381539" y="2029377"/>
            <a:ext cx="3257498" cy="2105577"/>
            <a:chOff x="0" y="0"/>
            <a:chExt cx="3234055" cy="2209800"/>
          </a:xfrm>
        </p:grpSpPr>
        <p:pic>
          <p:nvPicPr>
            <p:cNvPr id="14" name="Picture 13"/>
            <p:cNvPicPr>
              <a:picLocks noChangeAspect="1"/>
            </p:cNvPicPr>
            <p:nvPr/>
          </p:nvPicPr>
          <p:blipFill rotWithShape="1">
            <a:blip r:embed="rId5">
              <a:extLst>
                <a:ext uri="{28A0092B-C50C-407E-A947-70E740481C1C}">
                  <a14:useLocalDpi xmlns:a14="http://schemas.microsoft.com/office/drawing/2010/main" xmlns="" val="0"/>
                </a:ext>
              </a:extLst>
            </a:blip>
            <a:srcRect l="9166" t="15926" r="20556" b="27778"/>
            <a:stretch/>
          </p:blipFill>
          <p:spPr bwMode="auto">
            <a:xfrm>
              <a:off x="0" y="0"/>
              <a:ext cx="3234055" cy="2209800"/>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a:extLst>
              <a:ext uri="{53640926-AAD7-44D8-BBD7-CCE9431645EC}">
                <a14:shadowObscured xmlns:a14="http://schemas.microsoft.com/office/drawing/2010/main" xmlns=""/>
              </a:ext>
            </a:extLst>
          </p:spPr>
        </p:pic>
        <p:grpSp>
          <p:nvGrpSpPr>
            <p:cNvPr id="15" name="Group 14"/>
            <p:cNvGrpSpPr/>
            <p:nvPr/>
          </p:nvGrpSpPr>
          <p:grpSpPr>
            <a:xfrm>
              <a:off x="2399168" y="411933"/>
              <a:ext cx="212757" cy="1462135"/>
              <a:chOff x="0" y="0"/>
              <a:chExt cx="212757" cy="1462135"/>
            </a:xfrm>
          </p:grpSpPr>
          <p:sp>
            <p:nvSpPr>
              <p:cNvPr id="16" name="Right Bracket 15"/>
              <p:cNvSpPr/>
              <p:nvPr/>
            </p:nvSpPr>
            <p:spPr>
              <a:xfrm>
                <a:off x="22634" y="0"/>
                <a:ext cx="190123" cy="176543"/>
              </a:xfrm>
              <a:prstGeom prst="rightBracket">
                <a:avLst/>
              </a:prstGeom>
              <a:ln w="6350"/>
            </p:spPr>
            <p:style>
              <a:lnRef idx="3">
                <a:schemeClr val="dk1"/>
              </a:lnRef>
              <a:fillRef idx="0">
                <a:schemeClr val="dk1"/>
              </a:fillRef>
              <a:effectRef idx="2">
                <a:schemeClr val="dk1"/>
              </a:effectRef>
              <a:fontRef idx="minor">
                <a:schemeClr val="tx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17" name="Right Bracket 16"/>
              <p:cNvSpPr/>
              <p:nvPr/>
            </p:nvSpPr>
            <p:spPr>
              <a:xfrm>
                <a:off x="0" y="561315"/>
                <a:ext cx="190123" cy="176543"/>
              </a:xfrm>
              <a:prstGeom prst="rightBracket">
                <a:avLst/>
              </a:prstGeom>
              <a:ln w="6350"/>
            </p:spPr>
            <p:style>
              <a:lnRef idx="3">
                <a:schemeClr val="dk1"/>
              </a:lnRef>
              <a:fillRef idx="0">
                <a:schemeClr val="dk1"/>
              </a:fillRef>
              <a:effectRef idx="2">
                <a:schemeClr val="dk1"/>
              </a:effectRef>
              <a:fontRef idx="minor">
                <a:schemeClr val="tx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18" name="Right Bracket 17"/>
              <p:cNvSpPr/>
              <p:nvPr/>
            </p:nvSpPr>
            <p:spPr>
              <a:xfrm>
                <a:off x="4527" y="1285592"/>
                <a:ext cx="190123" cy="176543"/>
              </a:xfrm>
              <a:prstGeom prst="rightBracket">
                <a:avLst/>
              </a:prstGeom>
              <a:ln w="6350"/>
            </p:spPr>
            <p:style>
              <a:lnRef idx="3">
                <a:schemeClr val="dk1"/>
              </a:lnRef>
              <a:fillRef idx="0">
                <a:schemeClr val="dk1"/>
              </a:fillRef>
              <a:effectRef idx="2">
                <a:schemeClr val="dk1"/>
              </a:effectRef>
              <a:fontRef idx="minor">
                <a:schemeClr val="tx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grpSp>
      </p:grpSp>
      <p:pic>
        <p:nvPicPr>
          <p:cNvPr id="19" name="Picture 18"/>
          <p:cNvPicPr/>
          <p:nvPr/>
        </p:nvPicPr>
        <p:blipFill rotWithShape="1">
          <a:blip r:embed="rId6">
            <a:extLst>
              <a:ext uri="{28A0092B-C50C-407E-A947-70E740481C1C}">
                <a14:useLocalDpi xmlns:a14="http://schemas.microsoft.com/office/drawing/2010/main" xmlns="" val="0"/>
              </a:ext>
            </a:extLst>
          </a:blip>
          <a:srcRect l="16666" t="18889" r="25000" b="20185"/>
          <a:stretch/>
        </p:blipFill>
        <p:spPr bwMode="auto">
          <a:xfrm>
            <a:off x="3675131" y="4535420"/>
            <a:ext cx="2592178" cy="2032306"/>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a:extLst>
            <a:ext uri="{53640926-AAD7-44D8-BBD7-CCE9431645EC}">
              <a14:shadowObscured xmlns:a14="http://schemas.microsoft.com/office/drawing/2010/main" xmlns=""/>
            </a:ext>
          </a:extLst>
        </p:spPr>
      </p:pic>
    </p:spTree>
    <p:extLst>
      <p:ext uri="{BB962C8B-B14F-4D97-AF65-F5344CB8AC3E}">
        <p14:creationId xmlns:p14="http://schemas.microsoft.com/office/powerpoint/2010/main" xmlns="" val="276574998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Subtitle 1"/>
          <p:cNvSpPr>
            <a:spLocks noGrp="1"/>
          </p:cNvSpPr>
          <p:nvPr>
            <p:ph type="subTitle" idx="1"/>
          </p:nvPr>
        </p:nvSpPr>
        <p:spPr>
          <a:xfrm>
            <a:off x="819101" y="1094232"/>
            <a:ext cx="9142318" cy="4206212"/>
          </a:xfrm>
        </p:spPr>
        <p:txBody>
          <a:bodyPr>
            <a:normAutofit/>
          </a:bodyPr>
          <a:lstStyle/>
          <a:p>
            <a:pPr marL="457200" indent="-457200" algn="l">
              <a:buFont typeface="Wingdings" panose="05000000000000000000" pitchFamily="2" charset="2"/>
              <a:buChar char="ü"/>
            </a:pPr>
            <a:endParaRPr lang="en-US" sz="2800" dirty="0" smtClean="0">
              <a:ln w="0"/>
              <a:solidFill>
                <a:schemeClr val="accent2">
                  <a:lumMod val="50000"/>
                </a:schemeClr>
              </a:solidFill>
              <a:effectLst>
                <a:outerShdw blurRad="38100" dist="25400" dir="5400000" algn="ctr" rotWithShape="0">
                  <a:srgbClr val="6E747A">
                    <a:alpha val="43000"/>
                  </a:srgbClr>
                </a:outerShdw>
              </a:effectLst>
            </a:endParaRPr>
          </a:p>
          <a:p>
            <a:pPr marL="457200" indent="-457200" algn="l">
              <a:buFontTx/>
              <a:buChar char="-"/>
            </a:pPr>
            <a:endParaRPr lang="en-US" sz="2800" dirty="0" smtClean="0">
              <a:ln w="0"/>
              <a:solidFill>
                <a:schemeClr val="accent2">
                  <a:lumMod val="50000"/>
                </a:schemeClr>
              </a:solidFill>
              <a:effectLst>
                <a:outerShdw blurRad="38100" dist="25400" dir="5400000" algn="ctr" rotWithShape="0">
                  <a:srgbClr val="6E747A">
                    <a:alpha val="43000"/>
                  </a:srgbClr>
                </a:outerShdw>
              </a:effectLst>
            </a:endParaRPr>
          </a:p>
          <a:p>
            <a:pPr algn="l"/>
            <a:endParaRPr lang="en-US" sz="2800" dirty="0" smtClean="0">
              <a:solidFill>
                <a:schemeClr val="accent2">
                  <a:lumMod val="50000"/>
                </a:schemeClr>
              </a:solidFill>
            </a:endParaRPr>
          </a:p>
          <a:p>
            <a:pPr marL="571500" indent="-571500" algn="l">
              <a:buFont typeface="Arial" panose="020B0604020202020204" pitchFamily="34" charset="0"/>
              <a:buChar char="•"/>
            </a:pPr>
            <a:endParaRPr lang="en-US" sz="3600" dirty="0" smtClean="0">
              <a:ln w="0"/>
              <a:solidFill>
                <a:schemeClr val="accent2">
                  <a:lumMod val="50000"/>
                </a:schemeClr>
              </a:solidFill>
              <a:effectLst>
                <a:outerShdw blurRad="38100" dist="25400" dir="5400000" algn="ctr" rotWithShape="0">
                  <a:srgbClr val="6E747A">
                    <a:alpha val="43000"/>
                  </a:srgbClr>
                </a:outerShdw>
              </a:effectLst>
            </a:endParaRPr>
          </a:p>
          <a:p>
            <a:pPr algn="l"/>
            <a:endParaRPr lang="en-US" sz="3600" dirty="0">
              <a:ln w="0"/>
              <a:solidFill>
                <a:schemeClr val="accent2">
                  <a:lumMod val="50000"/>
                </a:schemeClr>
              </a:solidFill>
              <a:effectLst>
                <a:outerShdw blurRad="38100" dist="25400" dir="5400000" algn="ctr" rotWithShape="0">
                  <a:srgbClr val="6E747A">
                    <a:alpha val="43000"/>
                  </a:srgbClr>
                </a:outerShdw>
              </a:effectLst>
            </a:endParaRPr>
          </a:p>
        </p:txBody>
      </p:sp>
      <p:sp>
        <p:nvSpPr>
          <p:cNvPr id="7" name="Rectangle 6"/>
          <p:cNvSpPr/>
          <p:nvPr/>
        </p:nvSpPr>
        <p:spPr>
          <a:xfrm>
            <a:off x="130518" y="123112"/>
            <a:ext cx="7234674" cy="707886"/>
          </a:xfrm>
          <a:prstGeom prst="rect">
            <a:avLst/>
          </a:prstGeom>
          <a:noFill/>
        </p:spPr>
        <p:txBody>
          <a:bodyPr wrap="none" lIns="91440" tIns="45720" rIns="91440" bIns="45720">
            <a:spAutoFit/>
          </a:bodyPr>
          <a:lstStyle/>
          <a:p>
            <a:pPr algn="ctr"/>
            <a:r>
              <a:rPr lang="en-US" sz="4000" b="1" dirty="0" smtClean="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rPr>
              <a:t>Thermal Loads and insulation</a:t>
            </a:r>
            <a:endParaRPr lang="en-US" sz="4000" b="1"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endParaRPr>
          </a:p>
        </p:txBody>
      </p:sp>
      <p:pic>
        <p:nvPicPr>
          <p:cNvPr id="8" name="Picture 7"/>
          <p:cNvPicPr/>
          <p:nvPr/>
        </p:nvPicPr>
        <p:blipFill rotWithShape="1">
          <a:blip r:embed="rId3">
            <a:extLst>
              <a:ext uri="{28A0092B-C50C-407E-A947-70E740481C1C}">
                <a14:useLocalDpi xmlns:a14="http://schemas.microsoft.com/office/drawing/2010/main" xmlns="" val="0"/>
              </a:ext>
            </a:extLst>
          </a:blip>
          <a:srcRect b="36643"/>
          <a:stretch/>
        </p:blipFill>
        <p:spPr>
          <a:xfrm>
            <a:off x="1030167" y="899423"/>
            <a:ext cx="5196461" cy="2297915"/>
          </a:xfrm>
          <a:prstGeom prst="rect">
            <a:avLst/>
          </a:prstGeom>
        </p:spPr>
      </p:pic>
      <p:pic>
        <p:nvPicPr>
          <p:cNvPr id="2" name="Picture 1"/>
          <p:cNvPicPr>
            <a:picLocks noChangeAspect="1"/>
          </p:cNvPicPr>
          <p:nvPr/>
        </p:nvPicPr>
        <p:blipFill rotWithShape="1">
          <a:blip r:embed="rId4">
            <a:extLst>
              <a:ext uri="{28A0092B-C50C-407E-A947-70E740481C1C}">
                <a14:useLocalDpi xmlns:a14="http://schemas.microsoft.com/office/drawing/2010/main" xmlns="" val="0"/>
              </a:ext>
            </a:extLst>
          </a:blip>
          <a:srcRect b="31803"/>
          <a:stretch/>
        </p:blipFill>
        <p:spPr>
          <a:xfrm>
            <a:off x="1030167" y="3312127"/>
            <a:ext cx="5196462" cy="1898501"/>
          </a:xfrm>
          <a:prstGeom prst="rect">
            <a:avLst/>
          </a:prstGeom>
        </p:spPr>
      </p:pic>
      <p:sp>
        <p:nvSpPr>
          <p:cNvPr id="10" name="Rectangle 9"/>
          <p:cNvSpPr/>
          <p:nvPr/>
        </p:nvSpPr>
        <p:spPr>
          <a:xfrm>
            <a:off x="130518" y="5563678"/>
            <a:ext cx="4610558" cy="1477328"/>
          </a:xfrm>
          <a:prstGeom prst="rect">
            <a:avLst/>
          </a:prstGeom>
        </p:spPr>
        <p:txBody>
          <a:bodyPr wrap="none">
            <a:spAutoFit/>
          </a:bodyPr>
          <a:lstStyle/>
          <a:p>
            <a:r>
              <a:rPr lang="en-US" dirty="0" smtClean="0">
                <a:ln w="0"/>
                <a:solidFill>
                  <a:schemeClr val="accent2">
                    <a:lumMod val="50000"/>
                  </a:schemeClr>
                </a:solidFill>
                <a:effectLst>
                  <a:outerShdw blurRad="38100" dist="25400" dir="5400000" algn="ctr" rotWithShape="0">
                    <a:srgbClr val="6E747A">
                      <a:alpha val="43000"/>
                    </a:srgbClr>
                  </a:outerShdw>
                </a:effectLst>
              </a:rPr>
              <a:t>For the third last floor</a:t>
            </a:r>
            <a:br>
              <a:rPr lang="en-US" dirty="0" smtClean="0">
                <a:ln w="0"/>
                <a:solidFill>
                  <a:schemeClr val="accent2">
                    <a:lumMod val="50000"/>
                  </a:schemeClr>
                </a:solidFill>
                <a:effectLst>
                  <a:outerShdw blurRad="38100" dist="25400" dir="5400000" algn="ctr" rotWithShape="0">
                    <a:srgbClr val="6E747A">
                      <a:alpha val="43000"/>
                    </a:srgbClr>
                  </a:outerShdw>
                </a:effectLst>
              </a:rPr>
            </a:br>
            <a:r>
              <a:rPr lang="en-US" dirty="0" smtClean="0">
                <a:ln w="0"/>
                <a:solidFill>
                  <a:schemeClr val="accent2">
                    <a:lumMod val="50000"/>
                  </a:schemeClr>
                </a:solidFill>
                <a:effectLst>
                  <a:outerShdw blurRad="38100" dist="25400" dir="5400000" algn="ctr" rotWithShape="0">
                    <a:srgbClr val="6E747A">
                      <a:alpha val="43000"/>
                    </a:srgbClr>
                  </a:outerShdw>
                </a:effectLst>
              </a:rPr>
              <a:t/>
            </a:r>
            <a:br>
              <a:rPr lang="en-US" dirty="0" smtClean="0">
                <a:ln w="0"/>
                <a:solidFill>
                  <a:schemeClr val="accent2">
                    <a:lumMod val="50000"/>
                  </a:schemeClr>
                </a:solidFill>
                <a:effectLst>
                  <a:outerShdw blurRad="38100" dist="25400" dir="5400000" algn="ctr" rotWithShape="0">
                    <a:srgbClr val="6E747A">
                      <a:alpha val="43000"/>
                    </a:srgbClr>
                  </a:outerShdw>
                </a:effectLst>
              </a:rPr>
            </a:br>
            <a:r>
              <a:rPr lang="en-US" dirty="0" smtClean="0">
                <a:ln w="0"/>
                <a:solidFill>
                  <a:schemeClr val="accent2">
                    <a:lumMod val="50000"/>
                  </a:schemeClr>
                </a:solidFill>
                <a:effectLst>
                  <a:outerShdw blurRad="38100" dist="25400" dir="5400000" algn="ctr" rotWithShape="0">
                    <a:srgbClr val="6E747A">
                      <a:alpha val="43000"/>
                    </a:srgbClr>
                  </a:outerShdw>
                </a:effectLst>
              </a:rPr>
              <a:t>Heat loss =11kw after the use of insulation</a:t>
            </a:r>
            <a:br>
              <a:rPr lang="en-US" dirty="0" smtClean="0">
                <a:ln w="0"/>
                <a:solidFill>
                  <a:schemeClr val="accent2">
                    <a:lumMod val="50000"/>
                  </a:schemeClr>
                </a:solidFill>
                <a:effectLst>
                  <a:outerShdw blurRad="38100" dist="25400" dir="5400000" algn="ctr" rotWithShape="0">
                    <a:srgbClr val="6E747A">
                      <a:alpha val="43000"/>
                    </a:srgbClr>
                  </a:outerShdw>
                </a:effectLst>
              </a:rPr>
            </a:br>
            <a:r>
              <a:rPr lang="en-US" dirty="0" smtClean="0">
                <a:ln w="0"/>
                <a:solidFill>
                  <a:schemeClr val="accent2">
                    <a:lumMod val="50000"/>
                  </a:schemeClr>
                </a:solidFill>
                <a:effectLst>
                  <a:outerShdw blurRad="38100" dist="25400" dir="5400000" algn="ctr" rotWithShape="0">
                    <a:srgbClr val="6E747A">
                      <a:alpha val="43000"/>
                    </a:srgbClr>
                  </a:outerShdw>
                </a:effectLst>
              </a:rPr>
              <a:t>Heat loss =53 kw with out insulation</a:t>
            </a:r>
          </a:p>
          <a:p>
            <a:endParaRPr lang="en-US" dirty="0"/>
          </a:p>
        </p:txBody>
      </p:sp>
      <p:sp>
        <p:nvSpPr>
          <p:cNvPr id="9" name="Rectangle 8"/>
          <p:cNvSpPr/>
          <p:nvPr/>
        </p:nvSpPr>
        <p:spPr>
          <a:xfrm>
            <a:off x="4896751" y="5383823"/>
            <a:ext cx="5394425" cy="1477328"/>
          </a:xfrm>
          <a:prstGeom prst="rect">
            <a:avLst/>
          </a:prstGeom>
          <a:ln>
            <a:solidFill>
              <a:schemeClr val="bg1"/>
            </a:solidFill>
          </a:ln>
        </p:spPr>
        <p:txBody>
          <a:bodyPr wrap="none">
            <a:spAutoFit/>
          </a:bodyPr>
          <a:lstStyle/>
          <a:p>
            <a:r>
              <a:rPr lang="en-US" dirty="0" smtClean="0">
                <a:solidFill>
                  <a:srgbClr val="2A5010"/>
                </a:solidFill>
              </a:rPr>
              <a:t>Operation</a:t>
            </a:r>
            <a:r>
              <a:rPr lang="en-US" dirty="0">
                <a:solidFill>
                  <a:srgbClr val="2A5010"/>
                </a:solidFill>
              </a:rPr>
              <a:t>: Weekdays 07-15, Weekends 00-00.</a:t>
            </a:r>
          </a:p>
          <a:p>
            <a:r>
              <a:rPr lang="en-US" dirty="0">
                <a:solidFill>
                  <a:srgbClr val="2A5010"/>
                </a:solidFill>
              </a:rPr>
              <a:t>Thermostat Settings:  18.0 - 26.0 C</a:t>
            </a:r>
          </a:p>
          <a:p>
            <a:r>
              <a:rPr lang="en-US" dirty="0">
                <a:solidFill>
                  <a:srgbClr val="2A5010"/>
                </a:solidFill>
              </a:rPr>
              <a:t>Max Heating:  105950 W  at 08:00 on 18th January</a:t>
            </a:r>
          </a:p>
          <a:p>
            <a:r>
              <a:rPr lang="en-US" dirty="0">
                <a:solidFill>
                  <a:srgbClr val="2A5010"/>
                </a:solidFill>
              </a:rPr>
              <a:t>Max Cooling:  52221 W  at 14:00 on 7th August</a:t>
            </a:r>
          </a:p>
          <a:p>
            <a:endParaRPr lang="en-US" dirty="0"/>
          </a:p>
        </p:txBody>
      </p:sp>
    </p:spTree>
    <p:extLst>
      <p:ext uri="{BB962C8B-B14F-4D97-AF65-F5344CB8AC3E}">
        <p14:creationId xmlns:p14="http://schemas.microsoft.com/office/powerpoint/2010/main" xmlns="" val="244560444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Subtitle 1"/>
          <p:cNvSpPr>
            <a:spLocks noGrp="1"/>
          </p:cNvSpPr>
          <p:nvPr>
            <p:ph type="subTitle" idx="1"/>
          </p:nvPr>
        </p:nvSpPr>
        <p:spPr>
          <a:xfrm>
            <a:off x="674494" y="840034"/>
            <a:ext cx="9142318" cy="2701452"/>
          </a:xfrm>
        </p:spPr>
        <p:txBody>
          <a:bodyPr>
            <a:normAutofit/>
          </a:bodyPr>
          <a:lstStyle/>
          <a:p>
            <a:pPr algn="l"/>
            <a:r>
              <a:rPr lang="en-US" dirty="0" err="1">
                <a:ln w="0"/>
                <a:solidFill>
                  <a:schemeClr val="accent2">
                    <a:lumMod val="50000"/>
                  </a:schemeClr>
                </a:solidFill>
                <a:effectLst>
                  <a:outerShdw blurRad="38100" dist="25400" dir="5400000" algn="ctr" rotWithShape="0">
                    <a:srgbClr val="6E747A">
                      <a:alpha val="43000"/>
                    </a:srgbClr>
                  </a:outerShdw>
                </a:effectLst>
              </a:rPr>
              <a:t>Ecotect</a:t>
            </a:r>
            <a:r>
              <a:rPr lang="en-US" dirty="0">
                <a:ln w="0"/>
                <a:solidFill>
                  <a:schemeClr val="accent2">
                    <a:lumMod val="50000"/>
                  </a:schemeClr>
                </a:solidFill>
                <a:effectLst>
                  <a:outerShdw blurRad="38100" dist="25400" dir="5400000" algn="ctr" rotWithShape="0">
                    <a:srgbClr val="6E747A">
                      <a:alpha val="43000"/>
                    </a:srgbClr>
                  </a:outerShdw>
                </a:effectLst>
              </a:rPr>
              <a:t> also used in calculating reverberation </a:t>
            </a:r>
            <a:r>
              <a:rPr lang="en-US" dirty="0" smtClean="0">
                <a:ln w="0"/>
                <a:solidFill>
                  <a:schemeClr val="accent2">
                    <a:lumMod val="50000"/>
                  </a:schemeClr>
                </a:solidFill>
                <a:effectLst>
                  <a:outerShdw blurRad="38100" dist="25400" dir="5400000" algn="ctr" rotWithShape="0">
                    <a:srgbClr val="6E747A">
                      <a:alpha val="43000"/>
                    </a:srgbClr>
                  </a:outerShdw>
                </a:effectLst>
              </a:rPr>
              <a:t>time for different functional spaces</a:t>
            </a:r>
            <a:endParaRPr lang="en-US" dirty="0"/>
          </a:p>
          <a:p>
            <a:pPr algn="l"/>
            <a:r>
              <a:rPr lang="en-US" dirty="0" smtClean="0">
                <a:ln w="0"/>
                <a:solidFill>
                  <a:schemeClr val="accent2">
                    <a:lumMod val="50000"/>
                  </a:schemeClr>
                </a:solidFill>
                <a:effectLst>
                  <a:outerShdw blurRad="38100" dist="25400" dir="5400000" algn="ctr" rotWithShape="0">
                    <a:srgbClr val="6E747A">
                      <a:alpha val="43000"/>
                    </a:srgbClr>
                  </a:outerShdw>
                </a:effectLst>
              </a:rPr>
              <a:t> </a:t>
            </a:r>
            <a:r>
              <a:rPr lang="en-US" sz="2000" u="sng" dirty="0" smtClean="0">
                <a:ln w="0"/>
                <a:solidFill>
                  <a:schemeClr val="accent2">
                    <a:lumMod val="50000"/>
                  </a:schemeClr>
                </a:solidFill>
                <a:effectLst>
                  <a:outerShdw blurRad="38100" dist="25400" dir="5400000" algn="ctr" rotWithShape="0">
                    <a:srgbClr val="6E747A">
                      <a:alpha val="43000"/>
                    </a:srgbClr>
                  </a:outerShdw>
                </a:effectLst>
              </a:rPr>
              <a:t>Sources of noise:</a:t>
            </a:r>
          </a:p>
          <a:p>
            <a:pPr algn="l"/>
            <a:r>
              <a:rPr lang="en-US" dirty="0" smtClean="0">
                <a:ln w="0"/>
                <a:solidFill>
                  <a:schemeClr val="accent2">
                    <a:lumMod val="50000"/>
                  </a:schemeClr>
                </a:solidFill>
                <a:effectLst>
                  <a:outerShdw blurRad="38100" dist="25400" dir="5400000" algn="ctr" rotWithShape="0">
                    <a:srgbClr val="6E747A">
                      <a:alpha val="43000"/>
                    </a:srgbClr>
                  </a:outerShdw>
                </a:effectLst>
              </a:rPr>
              <a:t/>
            </a:r>
            <a:br>
              <a:rPr lang="en-US" dirty="0" smtClean="0">
                <a:ln w="0"/>
                <a:solidFill>
                  <a:schemeClr val="accent2">
                    <a:lumMod val="50000"/>
                  </a:schemeClr>
                </a:solidFill>
                <a:effectLst>
                  <a:outerShdw blurRad="38100" dist="25400" dir="5400000" algn="ctr" rotWithShape="0">
                    <a:srgbClr val="6E747A">
                      <a:alpha val="43000"/>
                    </a:srgbClr>
                  </a:outerShdw>
                </a:effectLst>
              </a:rPr>
            </a:br>
            <a:r>
              <a:rPr lang="en-US" dirty="0" smtClean="0">
                <a:ln w="0"/>
                <a:solidFill>
                  <a:schemeClr val="accent2">
                    <a:lumMod val="50000"/>
                  </a:schemeClr>
                </a:solidFill>
                <a:effectLst>
                  <a:outerShdw blurRad="38100" dist="25400" dir="5400000" algn="ctr" rotWithShape="0">
                    <a:srgbClr val="6E747A">
                      <a:alpha val="43000"/>
                    </a:srgbClr>
                  </a:outerShdw>
                </a:effectLst>
              </a:rPr>
              <a:t>-</a:t>
            </a:r>
            <a:r>
              <a:rPr lang="en-US" b="1" dirty="0" smtClean="0">
                <a:solidFill>
                  <a:srgbClr val="2A5010"/>
                </a:solidFill>
              </a:rPr>
              <a:t>The </a:t>
            </a:r>
            <a:r>
              <a:rPr lang="en-US" b="1" dirty="0">
                <a:solidFill>
                  <a:srgbClr val="2A5010"/>
                </a:solidFill>
              </a:rPr>
              <a:t>noise sources of the surrounding environment </a:t>
            </a:r>
            <a:endParaRPr lang="en-US" b="1" dirty="0" smtClean="0">
              <a:solidFill>
                <a:srgbClr val="2A5010"/>
              </a:solidFill>
            </a:endParaRPr>
          </a:p>
          <a:p>
            <a:pPr algn="l"/>
            <a:r>
              <a:rPr lang="en-US" b="1" dirty="0" smtClean="0">
                <a:solidFill>
                  <a:srgbClr val="2A5010"/>
                </a:solidFill>
              </a:rPr>
              <a:t>-The </a:t>
            </a:r>
            <a:r>
              <a:rPr lang="en-US" b="1" dirty="0">
                <a:solidFill>
                  <a:srgbClr val="2A5010"/>
                </a:solidFill>
              </a:rPr>
              <a:t>movement of student on the upper floors caused an impact </a:t>
            </a:r>
            <a:r>
              <a:rPr lang="en-US" b="1" dirty="0" smtClean="0">
                <a:solidFill>
                  <a:srgbClr val="2A5010"/>
                </a:solidFill>
              </a:rPr>
              <a:t>noise</a:t>
            </a:r>
          </a:p>
          <a:p>
            <a:pPr algn="l"/>
            <a:r>
              <a:rPr lang="en-US" b="1" dirty="0" smtClean="0">
                <a:solidFill>
                  <a:srgbClr val="2A5010"/>
                </a:solidFill>
              </a:rPr>
              <a:t>-The </a:t>
            </a:r>
            <a:r>
              <a:rPr lang="en-US" b="1" dirty="0">
                <a:solidFill>
                  <a:srgbClr val="2A5010"/>
                </a:solidFill>
              </a:rPr>
              <a:t>sound reflection in </a:t>
            </a:r>
            <a:r>
              <a:rPr lang="en-US" b="1" dirty="0" smtClean="0">
                <a:solidFill>
                  <a:srgbClr val="2A5010"/>
                </a:solidFill>
              </a:rPr>
              <a:t>corridors</a:t>
            </a:r>
          </a:p>
          <a:p>
            <a:pPr marL="457200" indent="-457200" algn="l">
              <a:buFont typeface="Wingdings" panose="05000000000000000000" pitchFamily="2" charset="2"/>
              <a:buChar char="ü"/>
            </a:pPr>
            <a:endParaRPr lang="en-US" sz="2800" dirty="0" smtClean="0">
              <a:ln w="0"/>
              <a:solidFill>
                <a:schemeClr val="accent2">
                  <a:lumMod val="50000"/>
                </a:schemeClr>
              </a:solidFill>
              <a:effectLst>
                <a:outerShdw blurRad="38100" dist="25400" dir="5400000" algn="ctr" rotWithShape="0">
                  <a:srgbClr val="6E747A">
                    <a:alpha val="43000"/>
                  </a:srgbClr>
                </a:outerShdw>
              </a:effectLst>
            </a:endParaRPr>
          </a:p>
          <a:p>
            <a:pPr algn="l"/>
            <a:endParaRPr lang="en-US" sz="2800" dirty="0" smtClean="0">
              <a:solidFill>
                <a:schemeClr val="accent2">
                  <a:lumMod val="50000"/>
                </a:schemeClr>
              </a:solidFill>
            </a:endParaRPr>
          </a:p>
          <a:p>
            <a:pPr marL="571500" indent="-571500" algn="l">
              <a:buFont typeface="Arial" panose="020B0604020202020204" pitchFamily="34" charset="0"/>
              <a:buChar char="•"/>
            </a:pPr>
            <a:endParaRPr lang="en-US" sz="3600" dirty="0" smtClean="0">
              <a:ln w="0"/>
              <a:solidFill>
                <a:schemeClr val="accent2">
                  <a:lumMod val="50000"/>
                </a:schemeClr>
              </a:solidFill>
              <a:effectLst>
                <a:outerShdw blurRad="38100" dist="25400" dir="5400000" algn="ctr" rotWithShape="0">
                  <a:srgbClr val="6E747A">
                    <a:alpha val="43000"/>
                  </a:srgbClr>
                </a:outerShdw>
              </a:effectLst>
            </a:endParaRPr>
          </a:p>
          <a:p>
            <a:pPr algn="l"/>
            <a:endParaRPr lang="en-US" sz="3600" dirty="0">
              <a:ln w="0"/>
              <a:solidFill>
                <a:schemeClr val="accent2">
                  <a:lumMod val="50000"/>
                </a:schemeClr>
              </a:solidFill>
              <a:effectLst>
                <a:outerShdw blurRad="38100" dist="25400" dir="5400000" algn="ctr" rotWithShape="0">
                  <a:srgbClr val="6E747A">
                    <a:alpha val="43000"/>
                  </a:srgbClr>
                </a:outerShdw>
              </a:effectLst>
            </a:endParaRPr>
          </a:p>
        </p:txBody>
      </p:sp>
      <p:sp>
        <p:nvSpPr>
          <p:cNvPr id="7" name="Rectangle 6"/>
          <p:cNvSpPr/>
          <p:nvPr/>
        </p:nvSpPr>
        <p:spPr>
          <a:xfrm>
            <a:off x="304940" y="132148"/>
            <a:ext cx="4650632" cy="707886"/>
          </a:xfrm>
          <a:prstGeom prst="rect">
            <a:avLst/>
          </a:prstGeom>
          <a:noFill/>
        </p:spPr>
        <p:txBody>
          <a:bodyPr wrap="none" lIns="91440" tIns="45720" rIns="91440" bIns="45720">
            <a:spAutoFit/>
          </a:bodyPr>
          <a:lstStyle/>
          <a:p>
            <a:pPr algn="ctr"/>
            <a:r>
              <a:rPr lang="en-US" sz="4000" b="1" dirty="0" smtClean="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rPr>
              <a:t>Acoustical analysis</a:t>
            </a:r>
            <a:endParaRPr lang="en-US" sz="4000" b="1"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endParaRPr>
          </a:p>
        </p:txBody>
      </p:sp>
      <p:graphicFrame>
        <p:nvGraphicFramePr>
          <p:cNvPr id="5" name="Table 4"/>
          <p:cNvGraphicFramePr>
            <a:graphicFrameLocks noGrp="1"/>
          </p:cNvGraphicFramePr>
          <p:nvPr>
            <p:extLst>
              <p:ext uri="{D42A27DB-BD31-4B8C-83A1-F6EECF244321}">
                <p14:modId xmlns:p14="http://schemas.microsoft.com/office/powerpoint/2010/main" xmlns="" val="784309770"/>
              </p:ext>
            </p:extLst>
          </p:nvPr>
        </p:nvGraphicFramePr>
        <p:xfrm>
          <a:off x="1291772" y="4876800"/>
          <a:ext cx="6553404" cy="1520079"/>
        </p:xfrm>
        <a:graphic>
          <a:graphicData uri="http://schemas.openxmlformats.org/drawingml/2006/table">
            <a:tbl>
              <a:tblPr firstRow="1" firstCol="1" bandRow="1">
                <a:tableStyleId>{5C22544A-7EE6-4342-B048-85BDC9FD1C3A}</a:tableStyleId>
              </a:tblPr>
              <a:tblGrid>
                <a:gridCol w="1310535"/>
                <a:gridCol w="1287522"/>
                <a:gridCol w="1333548"/>
                <a:gridCol w="1310535"/>
                <a:gridCol w="1311264"/>
              </a:tblGrid>
              <a:tr h="506693">
                <a:tc>
                  <a:txBody>
                    <a:bodyPr/>
                    <a:lstStyle/>
                    <a:p>
                      <a:pPr algn="ctr">
                        <a:lnSpc>
                          <a:spcPct val="107000"/>
                        </a:lnSpc>
                        <a:spcAft>
                          <a:spcPts val="0"/>
                        </a:spcAft>
                      </a:pPr>
                      <a:r>
                        <a:rPr lang="en-US" sz="1600" dirty="0">
                          <a:effectLst/>
                        </a:rPr>
                        <a:t>     FREQ.  </a:t>
                      </a:r>
                      <a:endParaRPr lang="en-US" sz="24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07000"/>
                        </a:lnSpc>
                        <a:spcAft>
                          <a:spcPts val="0"/>
                        </a:spcAft>
                      </a:pPr>
                      <a:r>
                        <a:rPr lang="en-US" sz="1800" dirty="0">
                          <a:effectLst/>
                        </a:rPr>
                        <a:t> ABSPT.</a:t>
                      </a:r>
                      <a:endParaRPr lang="en-US" sz="28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07000"/>
                        </a:lnSpc>
                        <a:spcAft>
                          <a:spcPts val="0"/>
                        </a:spcAft>
                      </a:pPr>
                      <a:r>
                        <a:rPr lang="en-US" sz="1800">
                          <a:effectLst/>
                        </a:rPr>
                        <a:t> RT(60)</a:t>
                      </a:r>
                      <a:endParaRPr lang="en-US" sz="2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07000"/>
                        </a:lnSpc>
                        <a:spcAft>
                          <a:spcPts val="0"/>
                        </a:spcAft>
                      </a:pPr>
                      <a:r>
                        <a:rPr lang="en-US" sz="1800">
                          <a:effectLst/>
                        </a:rPr>
                        <a:t> RT(60)</a:t>
                      </a:r>
                      <a:endParaRPr lang="en-US" sz="2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07000"/>
                        </a:lnSpc>
                        <a:spcAft>
                          <a:spcPts val="0"/>
                        </a:spcAft>
                      </a:pPr>
                      <a:r>
                        <a:rPr lang="en-US" sz="1800" dirty="0">
                          <a:effectLst/>
                        </a:rPr>
                        <a:t> RT(60)</a:t>
                      </a:r>
                      <a:endParaRPr lang="en-US" sz="28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506693">
                <a:tc>
                  <a:txBody>
                    <a:bodyPr/>
                    <a:lstStyle/>
                    <a:p>
                      <a:pPr algn="ctr">
                        <a:lnSpc>
                          <a:spcPct val="107000"/>
                        </a:lnSpc>
                        <a:spcAft>
                          <a:spcPts val="0"/>
                        </a:spcAft>
                      </a:pPr>
                      <a:r>
                        <a:rPr lang="en-US" sz="1600">
                          <a:effectLst/>
                        </a:rPr>
                        <a:t> </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en-US" sz="2000">
                          <a:effectLst/>
                        </a:rPr>
                        <a:t>Total</a:t>
                      </a:r>
                      <a:endParaRPr lang="en-US" sz="3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en-US" sz="2000">
                          <a:effectLst/>
                        </a:rPr>
                        <a:t>Sabine</a:t>
                      </a:r>
                      <a:endParaRPr lang="en-US" sz="3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en-US" sz="2000">
                          <a:effectLst/>
                        </a:rPr>
                        <a:t>Nor-ER</a:t>
                      </a:r>
                      <a:endParaRPr lang="en-US" sz="3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en-US" sz="2000" dirty="0">
                          <a:effectLst/>
                        </a:rPr>
                        <a:t>Mil-SE</a:t>
                      </a:r>
                      <a:endParaRPr lang="en-US" sz="32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506693">
                <a:tc>
                  <a:txBody>
                    <a:bodyPr/>
                    <a:lstStyle/>
                    <a:p>
                      <a:pPr algn="ctr">
                        <a:lnSpc>
                          <a:spcPct val="107000"/>
                        </a:lnSpc>
                        <a:spcAft>
                          <a:spcPts val="0"/>
                        </a:spcAft>
                      </a:pPr>
                      <a:r>
                        <a:rPr lang="en-US" sz="1600" dirty="0">
                          <a:effectLst/>
                        </a:rPr>
                        <a:t>500Hz: </a:t>
                      </a:r>
                      <a:endParaRPr lang="en-US" sz="24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en-US" sz="2000">
                          <a:effectLst/>
                        </a:rPr>
                        <a:t> 34.095</a:t>
                      </a:r>
                      <a:endParaRPr lang="en-US" sz="3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en-US" sz="2000">
                          <a:effectLst/>
                        </a:rPr>
                        <a:t>   0.78</a:t>
                      </a:r>
                      <a:endParaRPr lang="en-US" sz="3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en-US" sz="2000">
                          <a:effectLst/>
                        </a:rPr>
                        <a:t>   1.83</a:t>
                      </a:r>
                      <a:endParaRPr lang="en-US" sz="3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en-US" sz="2000" dirty="0">
                          <a:effectLst/>
                        </a:rPr>
                        <a:t>   </a:t>
                      </a:r>
                      <a:r>
                        <a:rPr lang="en-US" sz="2000" dirty="0">
                          <a:solidFill>
                            <a:srgbClr val="FF0000"/>
                          </a:solidFill>
                          <a:effectLst/>
                        </a:rPr>
                        <a:t>0.62</a:t>
                      </a:r>
                      <a:endParaRPr lang="en-US" sz="3200" dirty="0">
                        <a:solidFill>
                          <a:srgbClr val="FF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bl>
          </a:graphicData>
        </a:graphic>
      </p:graphicFrame>
      <p:sp>
        <p:nvSpPr>
          <p:cNvPr id="14" name="Rectangle 13"/>
          <p:cNvSpPr/>
          <p:nvPr/>
        </p:nvSpPr>
        <p:spPr>
          <a:xfrm>
            <a:off x="1259399" y="6343914"/>
            <a:ext cx="2741713" cy="369332"/>
          </a:xfrm>
          <a:prstGeom prst="rect">
            <a:avLst/>
          </a:prstGeom>
        </p:spPr>
        <p:txBody>
          <a:bodyPr wrap="none">
            <a:spAutoFit/>
          </a:bodyPr>
          <a:lstStyle/>
          <a:p>
            <a:r>
              <a:rPr lang="en-US" dirty="0" smtClean="0">
                <a:ln w="0"/>
                <a:solidFill>
                  <a:schemeClr val="accent2">
                    <a:lumMod val="50000"/>
                  </a:schemeClr>
                </a:solidFill>
                <a:effectLst>
                  <a:outerShdw blurRad="38100" dist="25400" dir="5400000" algn="ctr" rotWithShape="0">
                    <a:srgbClr val="6E747A">
                      <a:alpha val="43000"/>
                    </a:srgbClr>
                  </a:outerShdw>
                </a:effectLst>
              </a:rPr>
              <a:t>Results of teachers room</a:t>
            </a:r>
            <a:endParaRPr lang="en-US" dirty="0"/>
          </a:p>
        </p:txBody>
      </p:sp>
      <p:grpSp>
        <p:nvGrpSpPr>
          <p:cNvPr id="15" name="Group 14"/>
          <p:cNvGrpSpPr/>
          <p:nvPr/>
        </p:nvGrpSpPr>
        <p:grpSpPr>
          <a:xfrm>
            <a:off x="4631658" y="3039614"/>
            <a:ext cx="3242673" cy="1500097"/>
            <a:chOff x="0" y="0"/>
            <a:chExt cx="6601460" cy="3225165"/>
          </a:xfrm>
        </p:grpSpPr>
        <p:pic>
          <p:nvPicPr>
            <p:cNvPr id="16" name="Picture 15"/>
            <p:cNvPicPr>
              <a:picLocks noChangeAspect="1"/>
            </p:cNvPicPr>
            <p:nvPr/>
          </p:nvPicPr>
          <p:blipFill rotWithShape="1">
            <a:blip r:embed="rId3">
              <a:extLst>
                <a:ext uri="{28A0092B-C50C-407E-A947-70E740481C1C}">
                  <a14:useLocalDpi xmlns:a14="http://schemas.microsoft.com/office/drawing/2010/main" xmlns="" val="0"/>
                </a:ext>
              </a:extLst>
            </a:blip>
            <a:srcRect l="138" t="11221" r="50834" b="25370"/>
            <a:stretch/>
          </p:blipFill>
          <p:spPr bwMode="auto">
            <a:xfrm>
              <a:off x="3409950" y="9525"/>
              <a:ext cx="3191510" cy="3095625"/>
            </a:xfrm>
            <a:prstGeom prst="round2DiagRect">
              <a:avLst>
                <a:gd name="adj1" fmla="val 16667"/>
                <a:gd name="adj2" fmla="val 0"/>
              </a:avLst>
            </a:prstGeom>
            <a:ln w="88900" cap="sq" cmpd="sng" algn="ctr">
              <a:solidFill>
                <a:srgbClr val="FFFFFF"/>
              </a:solidFill>
              <a:prstDash val="solid"/>
              <a:miter lim="800000"/>
              <a:headEnd type="none" w="med" len="med"/>
              <a:tailEnd type="none" w="med" len="med"/>
            </a:ln>
            <a:effectLst>
              <a:outerShdw blurRad="254000" algn="tl" rotWithShape="0">
                <a:srgbClr val="000000">
                  <a:alpha val="43000"/>
                </a:srgbClr>
              </a:outerShdw>
            </a:effectLst>
            <a:extLst>
              <a:ext uri="{53640926-AAD7-44D8-BBD7-CCE9431645EC}">
                <a14:shadowObscured xmlns:a14="http://schemas.microsoft.com/office/drawing/2010/main" xmlns=""/>
              </a:ext>
            </a:extLst>
          </p:spPr>
        </p:pic>
        <p:pic>
          <p:nvPicPr>
            <p:cNvPr id="17" name="Picture 16"/>
            <p:cNvPicPr>
              <a:picLocks noChangeAspect="1"/>
            </p:cNvPicPr>
            <p:nvPr/>
          </p:nvPicPr>
          <p:blipFill>
            <a:blip r:embed="rId4">
              <a:extLst>
                <a:ext uri="{28A0092B-C50C-407E-A947-70E740481C1C}">
                  <a14:useLocalDpi xmlns:a14="http://schemas.microsoft.com/office/drawing/2010/main" xmlns="" val="0"/>
                </a:ext>
              </a:extLst>
            </a:blip>
            <a:stretch>
              <a:fillRect/>
            </a:stretch>
          </p:blipFill>
          <p:spPr>
            <a:xfrm>
              <a:off x="0" y="0"/>
              <a:ext cx="2819400" cy="3225165"/>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grpSp>
    </p:spTree>
    <p:extLst>
      <p:ext uri="{BB962C8B-B14F-4D97-AF65-F5344CB8AC3E}">
        <p14:creationId xmlns:p14="http://schemas.microsoft.com/office/powerpoint/2010/main" xmlns="" val="100107998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Subtitle 1"/>
          <p:cNvSpPr>
            <a:spLocks noGrp="1"/>
          </p:cNvSpPr>
          <p:nvPr>
            <p:ph type="subTitle" idx="1"/>
          </p:nvPr>
        </p:nvSpPr>
        <p:spPr>
          <a:xfrm>
            <a:off x="674494" y="840034"/>
            <a:ext cx="9142318" cy="2701452"/>
          </a:xfrm>
        </p:spPr>
        <p:txBody>
          <a:bodyPr>
            <a:normAutofit/>
          </a:bodyPr>
          <a:lstStyle/>
          <a:p>
            <a:pPr algn="l"/>
            <a:r>
              <a:rPr lang="en-US" dirty="0" smtClean="0">
                <a:ln w="0"/>
                <a:solidFill>
                  <a:schemeClr val="accent2">
                    <a:lumMod val="50000"/>
                  </a:schemeClr>
                </a:solidFill>
                <a:effectLst>
                  <a:outerShdw blurRad="38100" dist="25400" dir="5400000" algn="ctr" rotWithShape="0">
                    <a:srgbClr val="6E747A">
                      <a:alpha val="43000"/>
                    </a:srgbClr>
                  </a:outerShdw>
                </a:effectLst>
              </a:rPr>
              <a:t>Main problems were:</a:t>
            </a:r>
          </a:p>
          <a:p>
            <a:pPr algn="l"/>
            <a:r>
              <a:rPr lang="en-US" b="1" dirty="0" smtClean="0">
                <a:ln w="0"/>
                <a:solidFill>
                  <a:schemeClr val="accent2">
                    <a:lumMod val="50000"/>
                  </a:schemeClr>
                </a:solidFill>
                <a:effectLst>
                  <a:outerShdw blurRad="38100" dist="25400" dir="5400000" algn="ctr" rotWithShape="0">
                    <a:srgbClr val="6E747A">
                      <a:alpha val="43000"/>
                    </a:srgbClr>
                  </a:outerShdw>
                </a:effectLst>
              </a:rPr>
              <a:t>-non uniform distribution of day light</a:t>
            </a:r>
          </a:p>
          <a:p>
            <a:pPr algn="l"/>
            <a:r>
              <a:rPr lang="en-US" b="1" dirty="0" smtClean="0">
                <a:ln w="0"/>
                <a:solidFill>
                  <a:schemeClr val="accent2">
                    <a:lumMod val="50000"/>
                  </a:schemeClr>
                </a:solidFill>
                <a:effectLst>
                  <a:outerShdw blurRad="38100" dist="25400" dir="5400000" algn="ctr" rotWithShape="0">
                    <a:srgbClr val="6E747A">
                      <a:alpha val="43000"/>
                    </a:srgbClr>
                  </a:outerShdw>
                </a:effectLst>
              </a:rPr>
              <a:t>-high or low  day light level in some spaces</a:t>
            </a:r>
          </a:p>
          <a:p>
            <a:pPr algn="l"/>
            <a:r>
              <a:rPr lang="en-US" b="1" dirty="0" smtClean="0">
                <a:ln w="0"/>
                <a:solidFill>
                  <a:schemeClr val="accent2">
                    <a:lumMod val="50000"/>
                  </a:schemeClr>
                </a:solidFill>
                <a:effectLst>
                  <a:outerShdw blurRad="38100" dist="25400" dir="5400000" algn="ctr" rotWithShape="0">
                    <a:srgbClr val="6E747A">
                      <a:alpha val="43000"/>
                    </a:srgbClr>
                  </a:outerShdw>
                </a:effectLst>
              </a:rPr>
              <a:t>-forming of shadow on students' desk</a:t>
            </a:r>
          </a:p>
          <a:p>
            <a:pPr algn="l"/>
            <a:endParaRPr lang="en-US" b="1" dirty="0" smtClean="0">
              <a:solidFill>
                <a:srgbClr val="2A5010"/>
              </a:solidFill>
            </a:endParaRPr>
          </a:p>
          <a:p>
            <a:pPr marL="457200" indent="-457200" algn="l">
              <a:buFont typeface="Wingdings" panose="05000000000000000000" pitchFamily="2" charset="2"/>
              <a:buChar char="ü"/>
            </a:pPr>
            <a:endParaRPr lang="en-US" sz="2800" dirty="0" smtClean="0">
              <a:ln w="0"/>
              <a:solidFill>
                <a:schemeClr val="accent2">
                  <a:lumMod val="50000"/>
                </a:schemeClr>
              </a:solidFill>
              <a:effectLst>
                <a:outerShdw blurRad="38100" dist="25400" dir="5400000" algn="ctr" rotWithShape="0">
                  <a:srgbClr val="6E747A">
                    <a:alpha val="43000"/>
                  </a:srgbClr>
                </a:outerShdw>
              </a:effectLst>
            </a:endParaRPr>
          </a:p>
          <a:p>
            <a:pPr algn="l"/>
            <a:endParaRPr lang="en-US" sz="2800" dirty="0" smtClean="0">
              <a:solidFill>
                <a:schemeClr val="accent2">
                  <a:lumMod val="50000"/>
                </a:schemeClr>
              </a:solidFill>
            </a:endParaRPr>
          </a:p>
          <a:p>
            <a:pPr marL="571500" indent="-571500" algn="l">
              <a:buFont typeface="Arial" panose="020B0604020202020204" pitchFamily="34" charset="0"/>
              <a:buChar char="•"/>
            </a:pPr>
            <a:endParaRPr lang="en-US" sz="3600" dirty="0" smtClean="0">
              <a:ln w="0"/>
              <a:solidFill>
                <a:schemeClr val="accent2">
                  <a:lumMod val="50000"/>
                </a:schemeClr>
              </a:solidFill>
              <a:effectLst>
                <a:outerShdw blurRad="38100" dist="25400" dir="5400000" algn="ctr" rotWithShape="0">
                  <a:srgbClr val="6E747A">
                    <a:alpha val="43000"/>
                  </a:srgbClr>
                </a:outerShdw>
              </a:effectLst>
            </a:endParaRPr>
          </a:p>
          <a:p>
            <a:pPr algn="l"/>
            <a:endParaRPr lang="en-US" sz="3600" dirty="0">
              <a:ln w="0"/>
              <a:solidFill>
                <a:schemeClr val="accent2">
                  <a:lumMod val="50000"/>
                </a:schemeClr>
              </a:solidFill>
              <a:effectLst>
                <a:outerShdw blurRad="38100" dist="25400" dir="5400000" algn="ctr" rotWithShape="0">
                  <a:srgbClr val="6E747A">
                    <a:alpha val="43000"/>
                  </a:srgbClr>
                </a:outerShdw>
              </a:effectLst>
            </a:endParaRPr>
          </a:p>
        </p:txBody>
      </p:sp>
      <p:sp>
        <p:nvSpPr>
          <p:cNvPr id="7" name="Rectangle 6"/>
          <p:cNvSpPr/>
          <p:nvPr/>
        </p:nvSpPr>
        <p:spPr>
          <a:xfrm>
            <a:off x="219752" y="132148"/>
            <a:ext cx="7143302" cy="707886"/>
          </a:xfrm>
          <a:prstGeom prst="rect">
            <a:avLst/>
          </a:prstGeom>
          <a:noFill/>
        </p:spPr>
        <p:txBody>
          <a:bodyPr wrap="none" lIns="91440" tIns="45720" rIns="91440" bIns="45720">
            <a:spAutoFit/>
          </a:bodyPr>
          <a:lstStyle/>
          <a:p>
            <a:pPr algn="ctr"/>
            <a:r>
              <a:rPr lang="en-US" sz="4000" b="1" dirty="0" smtClean="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rPr>
              <a:t>Daylight and shading analysis</a:t>
            </a:r>
            <a:endParaRPr lang="en-US" sz="4000" b="1"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endParaRPr>
          </a:p>
        </p:txBody>
      </p:sp>
      <p:pic>
        <p:nvPicPr>
          <p:cNvPr id="9" name="Picture 8"/>
          <p:cNvPicPr/>
          <p:nvPr/>
        </p:nvPicPr>
        <p:blipFill rotWithShape="1">
          <a:blip r:embed="rId3">
            <a:extLst>
              <a:ext uri="{28A0092B-C50C-407E-A947-70E740481C1C}">
                <a14:useLocalDpi xmlns:a14="http://schemas.microsoft.com/office/drawing/2010/main" xmlns="" val="0"/>
              </a:ext>
            </a:extLst>
          </a:blip>
          <a:srcRect l="10203" t="35412" r="19768" b="22502"/>
          <a:stretch/>
        </p:blipFill>
        <p:spPr bwMode="auto">
          <a:xfrm>
            <a:off x="1711560" y="2848295"/>
            <a:ext cx="7068185" cy="3280229"/>
          </a:xfrm>
          <a:prstGeom prst="rect">
            <a:avLst/>
          </a:prstGeom>
          <a:ln>
            <a:noFill/>
          </a:ln>
          <a:extLst>
            <a:ext uri="{53640926-AAD7-44D8-BBD7-CCE9431645EC}">
              <a14:shadowObscured xmlns:a14="http://schemas.microsoft.com/office/drawing/2010/main" xmlns=""/>
            </a:ext>
          </a:extLst>
        </p:spPr>
      </p:pic>
      <p:pic>
        <p:nvPicPr>
          <p:cNvPr id="10" name="Picture 9"/>
          <p:cNvPicPr>
            <a:picLocks noChangeAspect="1"/>
          </p:cNvPicPr>
          <p:nvPr/>
        </p:nvPicPr>
        <p:blipFill>
          <a:blip r:embed="rId4">
            <a:extLst>
              <a:ext uri="{28A0092B-C50C-407E-A947-70E740481C1C}">
                <a14:useLocalDpi xmlns:a14="http://schemas.microsoft.com/office/drawing/2010/main" xmlns="" val="0"/>
              </a:ext>
            </a:extLst>
          </a:blip>
          <a:stretch>
            <a:fillRect/>
          </a:stretch>
        </p:blipFill>
        <p:spPr>
          <a:xfrm>
            <a:off x="-792284" y="4488410"/>
            <a:ext cx="3696966" cy="2640690"/>
          </a:xfrm>
          <a:prstGeom prst="rect">
            <a:avLst/>
          </a:prstGeom>
        </p:spPr>
      </p:pic>
    </p:spTree>
    <p:extLst>
      <p:ext uri="{BB962C8B-B14F-4D97-AF65-F5344CB8AC3E}">
        <p14:creationId xmlns:p14="http://schemas.microsoft.com/office/powerpoint/2010/main" xmlns="" val="270416631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557956" y="132148"/>
            <a:ext cx="4057522" cy="707886"/>
          </a:xfrm>
          <a:prstGeom prst="rect">
            <a:avLst/>
          </a:prstGeom>
          <a:noFill/>
        </p:spPr>
        <p:txBody>
          <a:bodyPr wrap="none" lIns="91440" tIns="45720" rIns="91440" bIns="45720">
            <a:spAutoFit/>
          </a:bodyPr>
          <a:lstStyle/>
          <a:p>
            <a:pPr algn="ctr"/>
            <a:r>
              <a:rPr lang="en-US" sz="4000" b="1" dirty="0" smtClean="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rPr>
              <a:t>Shading analysis</a:t>
            </a:r>
            <a:endParaRPr lang="en-US" sz="4000" b="1"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endParaRPr>
          </a:p>
        </p:txBody>
      </p:sp>
      <p:pic>
        <p:nvPicPr>
          <p:cNvPr id="10" name="Picture 9"/>
          <p:cNvPicPr>
            <a:picLocks noChangeAspect="1"/>
          </p:cNvPicPr>
          <p:nvPr/>
        </p:nvPicPr>
        <p:blipFill>
          <a:blip r:embed="rId3">
            <a:extLst>
              <a:ext uri="{28A0092B-C50C-407E-A947-70E740481C1C}">
                <a14:useLocalDpi xmlns:a14="http://schemas.microsoft.com/office/drawing/2010/main" xmlns="" val="0"/>
              </a:ext>
            </a:extLst>
          </a:blip>
          <a:stretch>
            <a:fillRect/>
          </a:stretch>
        </p:blipFill>
        <p:spPr>
          <a:xfrm>
            <a:off x="-792284" y="4488410"/>
            <a:ext cx="3696966" cy="2640690"/>
          </a:xfrm>
          <a:prstGeom prst="rect">
            <a:avLst/>
          </a:prstGeom>
        </p:spPr>
      </p:pic>
      <p:pic>
        <p:nvPicPr>
          <p:cNvPr id="2" name="Picture 1"/>
          <p:cNvPicPr>
            <a:picLocks noChangeAspect="1"/>
          </p:cNvPicPr>
          <p:nvPr/>
        </p:nvPicPr>
        <p:blipFill>
          <a:blip r:embed="rId4">
            <a:extLst>
              <a:ext uri="{28A0092B-C50C-407E-A947-70E740481C1C}">
                <a14:useLocalDpi xmlns:a14="http://schemas.microsoft.com/office/drawing/2010/main" xmlns="" val="0"/>
              </a:ext>
            </a:extLst>
          </a:blip>
          <a:stretch>
            <a:fillRect/>
          </a:stretch>
        </p:blipFill>
        <p:spPr>
          <a:xfrm>
            <a:off x="2530609" y="979423"/>
            <a:ext cx="5615431" cy="5646570"/>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spTree>
    <p:extLst>
      <p:ext uri="{BB962C8B-B14F-4D97-AF65-F5344CB8AC3E}">
        <p14:creationId xmlns:p14="http://schemas.microsoft.com/office/powerpoint/2010/main" xmlns="" val="350996743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200844" y="0"/>
            <a:ext cx="6223178" cy="707886"/>
          </a:xfrm>
          <a:prstGeom prst="rect">
            <a:avLst/>
          </a:prstGeom>
          <a:noFill/>
        </p:spPr>
        <p:txBody>
          <a:bodyPr wrap="none" lIns="91440" tIns="45720" rIns="91440" bIns="45720">
            <a:spAutoFit/>
          </a:bodyPr>
          <a:lstStyle/>
          <a:p>
            <a:pPr algn="ctr"/>
            <a:r>
              <a:rPr lang="en-US" sz="4000" b="1" dirty="0" smtClean="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rPr>
              <a:t>Artificial lighting analysis</a:t>
            </a:r>
            <a:endParaRPr lang="en-US" sz="4000" b="1"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endParaRPr>
          </a:p>
        </p:txBody>
      </p:sp>
      <p:pic>
        <p:nvPicPr>
          <p:cNvPr id="10" name="Picture 9"/>
          <p:cNvPicPr>
            <a:picLocks noChangeAspect="1"/>
          </p:cNvPicPr>
          <p:nvPr/>
        </p:nvPicPr>
        <p:blipFill>
          <a:blip r:embed="rId3">
            <a:extLst>
              <a:ext uri="{28A0092B-C50C-407E-A947-70E740481C1C}">
                <a14:useLocalDpi xmlns:a14="http://schemas.microsoft.com/office/drawing/2010/main" xmlns="" val="0"/>
              </a:ext>
            </a:extLst>
          </a:blip>
          <a:stretch>
            <a:fillRect/>
          </a:stretch>
        </p:blipFill>
        <p:spPr>
          <a:xfrm>
            <a:off x="-792284" y="4488410"/>
            <a:ext cx="3696966" cy="2640690"/>
          </a:xfrm>
          <a:prstGeom prst="rect">
            <a:avLst/>
          </a:prstGeom>
        </p:spPr>
      </p:pic>
      <p:pic>
        <p:nvPicPr>
          <p:cNvPr id="4" name="Picture 3"/>
          <p:cNvPicPr/>
          <p:nvPr/>
        </p:nvPicPr>
        <p:blipFill rotWithShape="1">
          <a:blip r:embed="rId4">
            <a:extLst>
              <a:ext uri="{28A0092B-C50C-407E-A947-70E740481C1C}">
                <a14:useLocalDpi xmlns:a14="http://schemas.microsoft.com/office/drawing/2010/main" xmlns="" val="0"/>
              </a:ext>
            </a:extLst>
          </a:blip>
          <a:srcRect l="14903" t="22963" r="8611" b="8148"/>
          <a:stretch/>
        </p:blipFill>
        <p:spPr bwMode="auto">
          <a:xfrm>
            <a:off x="5910793" y="834183"/>
            <a:ext cx="3647849" cy="2997701"/>
          </a:xfrm>
          <a:prstGeom prst="rect">
            <a:avLst/>
          </a:prstGeom>
          <a:ln>
            <a:noFill/>
          </a:ln>
          <a:extLst>
            <a:ext uri="{53640926-AAD7-44D8-BBD7-CCE9431645EC}">
              <a14:shadowObscured xmlns:a14="http://schemas.microsoft.com/office/drawing/2010/main" xmlns=""/>
            </a:ext>
          </a:extLst>
        </p:spPr>
      </p:pic>
      <p:pic>
        <p:nvPicPr>
          <p:cNvPr id="5" name="Picture 4"/>
          <p:cNvPicPr/>
          <p:nvPr/>
        </p:nvPicPr>
        <p:blipFill rotWithShape="1">
          <a:blip r:embed="rId5">
            <a:extLst>
              <a:ext uri="{28A0092B-C50C-407E-A947-70E740481C1C}">
                <a14:useLocalDpi xmlns:a14="http://schemas.microsoft.com/office/drawing/2010/main" xmlns="" val="0"/>
              </a:ext>
            </a:extLst>
          </a:blip>
          <a:srcRect l="27887" t="22962" r="4840" b="15052"/>
          <a:stretch/>
        </p:blipFill>
        <p:spPr bwMode="auto">
          <a:xfrm>
            <a:off x="780276" y="1045030"/>
            <a:ext cx="4741227" cy="2973024"/>
          </a:xfrm>
          <a:prstGeom prst="rect">
            <a:avLst/>
          </a:prstGeom>
          <a:ln>
            <a:noFill/>
          </a:ln>
          <a:extLst>
            <a:ext uri="{53640926-AAD7-44D8-BBD7-CCE9431645EC}">
              <a14:shadowObscured xmlns:a14="http://schemas.microsoft.com/office/drawing/2010/main" xmlns=""/>
            </a:ext>
          </a:extLst>
        </p:spPr>
      </p:pic>
      <p:pic>
        <p:nvPicPr>
          <p:cNvPr id="6" name="Picture 5"/>
          <p:cNvPicPr/>
          <p:nvPr/>
        </p:nvPicPr>
        <p:blipFill rotWithShape="1">
          <a:blip r:embed="rId6">
            <a:extLst>
              <a:ext uri="{28A0092B-C50C-407E-A947-70E740481C1C}">
                <a14:useLocalDpi xmlns:a14="http://schemas.microsoft.com/office/drawing/2010/main" xmlns="" val="0"/>
              </a:ext>
            </a:extLst>
          </a:blip>
          <a:srcRect l="27708" t="19394" r="5455" b="8565"/>
          <a:stretch/>
        </p:blipFill>
        <p:spPr bwMode="auto">
          <a:xfrm>
            <a:off x="3625204" y="3570514"/>
            <a:ext cx="4051457" cy="3287486"/>
          </a:xfrm>
          <a:prstGeom prst="rect">
            <a:avLst/>
          </a:prstGeom>
          <a:ln>
            <a:noFill/>
          </a:ln>
          <a:extLst>
            <a:ext uri="{53640926-AAD7-44D8-BBD7-CCE9431645EC}">
              <a14:shadowObscured xmlns:a14="http://schemas.microsoft.com/office/drawing/2010/main" xmlns=""/>
            </a:ext>
          </a:extLst>
        </p:spPr>
      </p:pic>
    </p:spTree>
    <p:extLst>
      <p:ext uri="{BB962C8B-B14F-4D97-AF65-F5344CB8AC3E}">
        <p14:creationId xmlns:p14="http://schemas.microsoft.com/office/powerpoint/2010/main" xmlns="" val="246621773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309264" y="126297"/>
            <a:ext cx="5190844" cy="707886"/>
          </a:xfrm>
          <a:prstGeom prst="rect">
            <a:avLst/>
          </a:prstGeom>
          <a:noFill/>
        </p:spPr>
        <p:txBody>
          <a:bodyPr wrap="none" lIns="91440" tIns="45720" rIns="91440" bIns="45720">
            <a:spAutoFit/>
          </a:bodyPr>
          <a:lstStyle/>
          <a:p>
            <a:pPr algn="ctr"/>
            <a:r>
              <a:rPr lang="en-US" sz="4000" b="1"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rPr>
              <a:t>Other </a:t>
            </a:r>
            <a:r>
              <a:rPr lang="en-US" sz="4000" b="1" dirty="0" smtClean="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rPr>
              <a:t>considerations</a:t>
            </a:r>
            <a:endParaRPr lang="en-US" sz="4000" b="1"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endParaRPr>
          </a:p>
        </p:txBody>
      </p:sp>
      <p:pic>
        <p:nvPicPr>
          <p:cNvPr id="8" name="Picture 7"/>
          <p:cNvPicPr>
            <a:picLocks noChangeAspect="1"/>
          </p:cNvPicPr>
          <p:nvPr/>
        </p:nvPicPr>
        <p:blipFill>
          <a:blip r:embed="rId3">
            <a:extLst>
              <a:ext uri="{28A0092B-C50C-407E-A947-70E740481C1C}">
                <a14:useLocalDpi xmlns:a14="http://schemas.microsoft.com/office/drawing/2010/main" xmlns="" val="0"/>
              </a:ext>
            </a:extLst>
          </a:blip>
          <a:stretch>
            <a:fillRect/>
          </a:stretch>
        </p:blipFill>
        <p:spPr>
          <a:xfrm>
            <a:off x="365364" y="4557486"/>
            <a:ext cx="2366783" cy="2300514"/>
          </a:xfrm>
          <a:prstGeom prst="rect">
            <a:avLst/>
          </a:prstGeom>
        </p:spPr>
      </p:pic>
      <p:pic>
        <p:nvPicPr>
          <p:cNvPr id="2" name="Picture 1"/>
          <p:cNvPicPr>
            <a:picLocks noChangeAspect="1"/>
          </p:cNvPicPr>
          <p:nvPr/>
        </p:nvPicPr>
        <p:blipFill>
          <a:blip r:embed="rId4">
            <a:extLst>
              <a:ext uri="{28A0092B-C50C-407E-A947-70E740481C1C}">
                <a14:useLocalDpi xmlns:a14="http://schemas.microsoft.com/office/drawing/2010/main" xmlns="" val="0"/>
              </a:ext>
            </a:extLst>
          </a:blip>
          <a:stretch>
            <a:fillRect/>
          </a:stretch>
        </p:blipFill>
        <p:spPr>
          <a:xfrm>
            <a:off x="2732147" y="4389850"/>
            <a:ext cx="3573760" cy="2119084"/>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pic>
        <p:nvPicPr>
          <p:cNvPr id="3" name="Picture 2"/>
          <p:cNvPicPr>
            <a:picLocks noChangeAspect="1"/>
          </p:cNvPicPr>
          <p:nvPr/>
        </p:nvPicPr>
        <p:blipFill rotWithShape="1">
          <a:blip r:embed="rId5">
            <a:extLst>
              <a:ext uri="{28A0092B-C50C-407E-A947-70E740481C1C}">
                <a14:useLocalDpi xmlns:a14="http://schemas.microsoft.com/office/drawing/2010/main" xmlns="" val="0"/>
              </a:ext>
            </a:extLst>
          </a:blip>
          <a:srcRect l="-597" t="16428" r="597" b="13096"/>
          <a:stretch/>
        </p:blipFill>
        <p:spPr>
          <a:xfrm>
            <a:off x="4796118" y="1323131"/>
            <a:ext cx="2432304" cy="2577770"/>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pic>
        <p:nvPicPr>
          <p:cNvPr id="9" name="Picture 8"/>
          <p:cNvPicPr>
            <a:picLocks noChangeAspect="1"/>
          </p:cNvPicPr>
          <p:nvPr/>
        </p:nvPicPr>
        <p:blipFill>
          <a:blip r:embed="rId6">
            <a:extLst>
              <a:ext uri="{28A0092B-C50C-407E-A947-70E740481C1C}">
                <a14:useLocalDpi xmlns:a14="http://schemas.microsoft.com/office/drawing/2010/main" xmlns="" val="0"/>
              </a:ext>
            </a:extLst>
          </a:blip>
          <a:stretch>
            <a:fillRect/>
          </a:stretch>
        </p:blipFill>
        <p:spPr>
          <a:xfrm>
            <a:off x="1371523" y="1439951"/>
            <a:ext cx="3066326" cy="2511767"/>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pic>
        <p:nvPicPr>
          <p:cNvPr id="4" name="Picture 3"/>
          <p:cNvPicPr>
            <a:picLocks noChangeAspect="1"/>
          </p:cNvPicPr>
          <p:nvPr/>
        </p:nvPicPr>
        <p:blipFill>
          <a:blip r:embed="rId7">
            <a:extLst>
              <a:ext uri="{28A0092B-C50C-407E-A947-70E740481C1C}">
                <a14:useLocalDpi xmlns:a14="http://schemas.microsoft.com/office/drawing/2010/main" xmlns="" val="0"/>
              </a:ext>
            </a:extLst>
          </a:blip>
          <a:stretch>
            <a:fillRect/>
          </a:stretch>
        </p:blipFill>
        <p:spPr>
          <a:xfrm>
            <a:off x="6596852" y="4389849"/>
            <a:ext cx="2796530" cy="2063998"/>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spTree>
    <p:extLst>
      <p:ext uri="{BB962C8B-B14F-4D97-AF65-F5344CB8AC3E}">
        <p14:creationId xmlns:p14="http://schemas.microsoft.com/office/powerpoint/2010/main" xmlns="" val="259552030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652153" y="0"/>
            <a:ext cx="3239991" cy="830997"/>
          </a:xfrm>
          <a:prstGeom prst="rect">
            <a:avLst/>
          </a:prstGeom>
          <a:noFill/>
        </p:spPr>
        <p:txBody>
          <a:bodyPr wrap="none" lIns="91440" tIns="45720" rIns="91440" bIns="45720">
            <a:spAutoFit/>
          </a:bodyPr>
          <a:lstStyle/>
          <a:p>
            <a:pPr algn="ctr"/>
            <a:r>
              <a:rPr lang="en-US" sz="4800" b="1" dirty="0" smtClean="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rPr>
              <a:t>Highlights:</a:t>
            </a:r>
            <a:endParaRPr lang="en-US" sz="4800" b="1"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endParaRPr>
          </a:p>
        </p:txBody>
      </p:sp>
      <p:sp>
        <p:nvSpPr>
          <p:cNvPr id="2" name="Subtitle 1"/>
          <p:cNvSpPr>
            <a:spLocks noGrp="1"/>
          </p:cNvSpPr>
          <p:nvPr>
            <p:ph type="subTitle" idx="1"/>
          </p:nvPr>
        </p:nvSpPr>
        <p:spPr>
          <a:xfrm>
            <a:off x="832955" y="1287090"/>
            <a:ext cx="8601990" cy="4206212"/>
          </a:xfrm>
        </p:spPr>
        <p:txBody>
          <a:bodyPr>
            <a:normAutofit/>
          </a:bodyPr>
          <a:lstStyle/>
          <a:p>
            <a:pPr algn="l"/>
            <a:r>
              <a:rPr lang="en-US" sz="2000" dirty="0" smtClean="0">
                <a:ln w="0"/>
                <a:solidFill>
                  <a:schemeClr val="accent2">
                    <a:lumMod val="50000"/>
                  </a:schemeClr>
                </a:solidFill>
                <a:effectLst>
                  <a:outerShdw blurRad="38100" dist="25400" dir="5400000" algn="ctr" rotWithShape="0">
                    <a:srgbClr val="6E747A">
                      <a:alpha val="43000"/>
                    </a:srgbClr>
                  </a:outerShdw>
                </a:effectLst>
              </a:rPr>
              <a:t>In Graduation Project I “Third Generation Schools” we talked about</a:t>
            </a:r>
            <a:br>
              <a:rPr lang="en-US" sz="2000" dirty="0" smtClean="0">
                <a:ln w="0"/>
                <a:solidFill>
                  <a:schemeClr val="accent2">
                    <a:lumMod val="50000"/>
                  </a:schemeClr>
                </a:solidFill>
                <a:effectLst>
                  <a:outerShdw blurRad="38100" dist="25400" dir="5400000" algn="ctr" rotWithShape="0">
                    <a:srgbClr val="6E747A">
                      <a:alpha val="43000"/>
                    </a:srgbClr>
                  </a:outerShdw>
                </a:effectLst>
              </a:rPr>
            </a:br>
            <a:r>
              <a:rPr lang="en-US" sz="2000" dirty="0" smtClean="0">
                <a:ln w="0"/>
                <a:solidFill>
                  <a:schemeClr val="accent2">
                    <a:lumMod val="50000"/>
                  </a:schemeClr>
                </a:solidFill>
                <a:effectLst>
                  <a:outerShdw blurRad="38100" dist="25400" dir="5400000" algn="ctr" rotWithShape="0">
                    <a:srgbClr val="6E747A">
                      <a:alpha val="43000"/>
                    </a:srgbClr>
                  </a:outerShdw>
                </a:effectLst>
              </a:rPr>
              <a:t>green school and studied :</a:t>
            </a:r>
          </a:p>
          <a:p>
            <a:pPr algn="l"/>
            <a:r>
              <a:rPr lang="en-US" sz="2000" dirty="0" smtClean="0">
                <a:ln w="0"/>
                <a:solidFill>
                  <a:schemeClr val="accent2">
                    <a:lumMod val="50000"/>
                  </a:schemeClr>
                </a:solidFill>
                <a:effectLst>
                  <a:outerShdw blurRad="38100" dist="25400" dir="5400000" algn="ctr" rotWithShape="0">
                    <a:srgbClr val="6E747A">
                      <a:alpha val="43000"/>
                    </a:srgbClr>
                  </a:outerShdw>
                </a:effectLst>
              </a:rPr>
              <a:t>-main elements of green school.</a:t>
            </a:r>
          </a:p>
          <a:p>
            <a:pPr algn="l"/>
            <a:r>
              <a:rPr lang="en-US" sz="2000" dirty="0" smtClean="0">
                <a:ln w="0"/>
                <a:solidFill>
                  <a:schemeClr val="accent2">
                    <a:lumMod val="50000"/>
                  </a:schemeClr>
                </a:solidFill>
                <a:effectLst>
                  <a:outerShdw blurRad="38100" dist="25400" dir="5400000" algn="ctr" rotWithShape="0">
                    <a:srgbClr val="6E747A">
                      <a:alpha val="43000"/>
                    </a:srgbClr>
                  </a:outerShdw>
                </a:effectLst>
              </a:rPr>
              <a:t>-requirement of applying green system</a:t>
            </a:r>
          </a:p>
          <a:p>
            <a:pPr algn="l"/>
            <a:r>
              <a:rPr lang="en-US" sz="2000" dirty="0" smtClean="0">
                <a:ln w="0"/>
                <a:solidFill>
                  <a:schemeClr val="accent2">
                    <a:lumMod val="50000"/>
                  </a:schemeClr>
                </a:solidFill>
                <a:effectLst>
                  <a:outerShdw blurRad="38100" dist="25400" dir="5400000" algn="ctr" rotWithShape="0">
                    <a:srgbClr val="6E747A">
                      <a:alpha val="43000"/>
                    </a:srgbClr>
                  </a:outerShdw>
                </a:effectLst>
              </a:rPr>
              <a:t>-possibility of applying</a:t>
            </a:r>
          </a:p>
          <a:p>
            <a:pPr algn="l"/>
            <a:r>
              <a:rPr lang="en-US" sz="2000" dirty="0" smtClean="0">
                <a:ln w="0"/>
                <a:solidFill>
                  <a:schemeClr val="accent2">
                    <a:lumMod val="50000"/>
                  </a:schemeClr>
                </a:solidFill>
                <a:effectLst>
                  <a:outerShdw blurRad="38100" dist="25400" dir="5400000" algn="ctr" rotWithShape="0">
                    <a:srgbClr val="6E747A">
                      <a:alpha val="43000"/>
                    </a:srgbClr>
                  </a:outerShdw>
                </a:effectLst>
              </a:rPr>
              <a:t>-obstacles maybe faced </a:t>
            </a:r>
            <a:endParaRPr lang="en-US" sz="2000" dirty="0">
              <a:ln w="0"/>
              <a:solidFill>
                <a:schemeClr val="accent2">
                  <a:lumMod val="50000"/>
                </a:schemeClr>
              </a:solidFill>
              <a:effectLst>
                <a:outerShdw blurRad="38100" dist="25400" dir="5400000" algn="ctr" rotWithShape="0">
                  <a:srgbClr val="6E747A">
                    <a:alpha val="43000"/>
                  </a:srgbClr>
                </a:outerShdw>
              </a:effectLst>
            </a:endParaRPr>
          </a:p>
        </p:txBody>
      </p:sp>
      <p:pic>
        <p:nvPicPr>
          <p:cNvPr id="8" name="Picture 7"/>
          <p:cNvPicPr>
            <a:picLocks noChangeAspect="1"/>
          </p:cNvPicPr>
          <p:nvPr/>
        </p:nvPicPr>
        <p:blipFill rotWithShape="1">
          <a:blip r:embed="rId3">
            <a:extLst>
              <a:ext uri="{28A0092B-C50C-407E-A947-70E740481C1C}">
                <a14:useLocalDpi xmlns:a14="http://schemas.microsoft.com/office/drawing/2010/main" xmlns="" val="0"/>
              </a:ext>
            </a:extLst>
          </a:blip>
          <a:srcRect/>
          <a:stretch/>
        </p:blipFill>
        <p:spPr>
          <a:xfrm>
            <a:off x="0" y="4128606"/>
            <a:ext cx="2738870" cy="2729393"/>
          </a:xfrm>
          <a:prstGeom prst="flowChartManualInput">
            <a:avLst/>
          </a:prstGeom>
        </p:spPr>
      </p:pic>
      <p:pic>
        <p:nvPicPr>
          <p:cNvPr id="9" name="Picture 8"/>
          <p:cNvPicPr>
            <a:picLocks noChangeAspect="1"/>
          </p:cNvPicPr>
          <p:nvPr/>
        </p:nvPicPr>
        <p:blipFill>
          <a:blip r:embed="rId4">
            <a:extLst>
              <a:ext uri="{28A0092B-C50C-407E-A947-70E740481C1C}">
                <a14:useLocalDpi xmlns:a14="http://schemas.microsoft.com/office/drawing/2010/main" xmlns="" val="0"/>
              </a:ext>
            </a:extLst>
          </a:blip>
          <a:stretch>
            <a:fillRect/>
          </a:stretch>
        </p:blipFill>
        <p:spPr>
          <a:xfrm>
            <a:off x="3772416" y="3663169"/>
            <a:ext cx="5146130" cy="3194830"/>
          </a:xfrm>
          <a:prstGeom prst="rect">
            <a:avLst/>
          </a:prstGeom>
        </p:spPr>
      </p:pic>
    </p:spTree>
    <p:extLst>
      <p:ext uri="{BB962C8B-B14F-4D97-AF65-F5344CB8AC3E}">
        <p14:creationId xmlns:p14="http://schemas.microsoft.com/office/powerpoint/2010/main" xmlns="" val="14513380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own Arrow 3"/>
          <p:cNvSpPr/>
          <p:nvPr/>
        </p:nvSpPr>
        <p:spPr>
          <a:xfrm>
            <a:off x="6533217" y="1866900"/>
            <a:ext cx="2235200" cy="2121408"/>
          </a:xfrm>
          <a:prstGeom prst="downArrow">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Down Arrow 5"/>
          <p:cNvSpPr/>
          <p:nvPr/>
        </p:nvSpPr>
        <p:spPr>
          <a:xfrm>
            <a:off x="1320800" y="1828800"/>
            <a:ext cx="2133600" cy="2197608"/>
          </a:xfrm>
          <a:prstGeom prst="downArrow">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p:nvSpPr>
        <p:spPr>
          <a:xfrm>
            <a:off x="6450514" y="4495801"/>
            <a:ext cx="3118161" cy="584775"/>
          </a:xfrm>
          <a:prstGeom prst="rect">
            <a:avLst/>
          </a:prstGeom>
        </p:spPr>
        <p:txBody>
          <a:bodyPr wrap="none">
            <a:spAutoFit/>
          </a:bodyPr>
          <a:lstStyle/>
          <a:p>
            <a:r>
              <a:rPr lang="en-US" sz="3200" dirty="0" smtClean="0"/>
              <a:t>Lighting Design.</a:t>
            </a:r>
          </a:p>
        </p:txBody>
      </p:sp>
      <p:sp>
        <p:nvSpPr>
          <p:cNvPr id="8" name="Rectangle 7"/>
          <p:cNvSpPr/>
          <p:nvPr/>
        </p:nvSpPr>
        <p:spPr>
          <a:xfrm>
            <a:off x="1117601" y="4465828"/>
            <a:ext cx="2394373" cy="523220"/>
          </a:xfrm>
          <a:prstGeom prst="rect">
            <a:avLst/>
          </a:prstGeom>
        </p:spPr>
        <p:txBody>
          <a:bodyPr wrap="none">
            <a:spAutoFit/>
          </a:bodyPr>
          <a:lstStyle/>
          <a:p>
            <a:r>
              <a:rPr lang="en-US" sz="2800" dirty="0" smtClean="0"/>
              <a:t>Power Design</a:t>
            </a:r>
            <a:r>
              <a:rPr lang="en-US" dirty="0" smtClean="0"/>
              <a:t>.</a:t>
            </a:r>
            <a:endParaRPr lang="en-US" dirty="0"/>
          </a:p>
        </p:txBody>
      </p:sp>
      <p:sp>
        <p:nvSpPr>
          <p:cNvPr id="3" name="Rectangle 2"/>
          <p:cNvSpPr/>
          <p:nvPr/>
        </p:nvSpPr>
        <p:spPr>
          <a:xfrm>
            <a:off x="406401" y="152401"/>
            <a:ext cx="4921539" cy="830997"/>
          </a:xfrm>
          <a:prstGeom prst="rect">
            <a:avLst/>
          </a:prstGeom>
          <a:noFill/>
        </p:spPr>
        <p:txBody>
          <a:bodyPr wrap="none" lIns="91440" tIns="45720" rIns="91440" bIns="45720">
            <a:spAutoFit/>
          </a:bodyPr>
          <a:lstStyle/>
          <a:p>
            <a:pPr algn="ctr"/>
            <a:r>
              <a:rPr lang="en-US" sz="4800" b="1" dirty="0" smtClean="0">
                <a:ln w="13462">
                  <a:solidFill>
                    <a:schemeClr val="bg1"/>
                  </a:solidFill>
                  <a:prstDash val="solid"/>
                </a:ln>
                <a:solidFill>
                  <a:schemeClr val="tx1">
                    <a:lumMod val="85000"/>
                    <a:lumOff val="15000"/>
                  </a:schemeClr>
                </a:solidFill>
                <a:effectLst>
                  <a:outerShdw dist="38100" dir="2700000" algn="bl" rotWithShape="0">
                    <a:schemeClr val="accent5"/>
                  </a:outerShdw>
                </a:effectLst>
              </a:rPr>
              <a:t>Electrical design</a:t>
            </a:r>
            <a:endParaRPr lang="en-US" sz="4800" b="1" dirty="0">
              <a:ln w="13462">
                <a:solidFill>
                  <a:schemeClr val="bg1"/>
                </a:solidFill>
                <a:prstDash val="solid"/>
              </a:ln>
              <a:solidFill>
                <a:schemeClr val="tx1">
                  <a:lumMod val="85000"/>
                  <a:lumOff val="15000"/>
                </a:schemeClr>
              </a:solidFill>
              <a:effectLst>
                <a:outerShdw dist="38100" dir="2700000" algn="bl" rotWithShape="0">
                  <a:schemeClr val="accent5"/>
                </a:outerShdw>
              </a:effectLst>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92500" lnSpcReduction="20000"/>
          </a:bodyPr>
          <a:lstStyle/>
          <a:p>
            <a:pPr lvl="0">
              <a:buNone/>
            </a:pPr>
            <a:r>
              <a:rPr lang="en-US" dirty="0" smtClean="0"/>
              <a:t>                   </a:t>
            </a:r>
            <a:r>
              <a:rPr lang="en-US" sz="2800" dirty="0" smtClean="0">
                <a:latin typeface="David" pitchFamily="34" charset="-79"/>
                <a:cs typeface="David" pitchFamily="34" charset="-79"/>
              </a:rPr>
              <a:t>Natural lighting(Day light):</a:t>
            </a:r>
            <a:r>
              <a:rPr lang="en-US" sz="2800" dirty="0"/>
              <a:t> Natural lighting reduce the need to turn on electric lights during the day, cutting lighting energy consumption by 50 to 80 percent, according to the U.S. glass is the </a:t>
            </a:r>
            <a:r>
              <a:rPr lang="en-US" sz="2800" dirty="0" smtClean="0"/>
              <a:t>best way </a:t>
            </a:r>
            <a:r>
              <a:rPr lang="en-US" sz="2800" dirty="0"/>
              <a:t>to get </a:t>
            </a:r>
            <a:r>
              <a:rPr lang="en-US" sz="2800" dirty="0" smtClean="0"/>
              <a:t>day light.</a:t>
            </a:r>
          </a:p>
          <a:p>
            <a:pPr lvl="0">
              <a:buNone/>
            </a:pPr>
            <a:endParaRPr lang="en-US" sz="2800" dirty="0" smtClean="0"/>
          </a:p>
          <a:p>
            <a:pPr lvl="0">
              <a:buNone/>
            </a:pPr>
            <a:r>
              <a:rPr lang="en-US" sz="2800" dirty="0" smtClean="0"/>
              <a:t>            Artificial lighting :we used </a:t>
            </a:r>
            <a:r>
              <a:rPr lang="en-US" sz="2800" b="1" i="1" dirty="0" smtClean="0"/>
              <a:t>lumen method</a:t>
            </a:r>
            <a:r>
              <a:rPr lang="en-US" sz="2800" dirty="0" smtClean="0"/>
              <a:t> to design the lighting system for the School to calculate the number of lightning units and select the types of lamps used.</a:t>
            </a:r>
          </a:p>
          <a:p>
            <a:pPr lvl="0">
              <a:buNone/>
            </a:pPr>
            <a:endParaRPr lang="en-US" sz="2800" dirty="0" smtClean="0"/>
          </a:p>
        </p:txBody>
      </p:sp>
      <p:sp>
        <p:nvSpPr>
          <p:cNvPr id="4" name="Right Arrow 3"/>
          <p:cNvSpPr/>
          <p:nvPr/>
        </p:nvSpPr>
        <p:spPr>
          <a:xfrm>
            <a:off x="304800" y="1981200"/>
            <a:ext cx="1828800" cy="4846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ight Arrow 4"/>
          <p:cNvSpPr/>
          <p:nvPr/>
        </p:nvSpPr>
        <p:spPr>
          <a:xfrm>
            <a:off x="304800" y="4267200"/>
            <a:ext cx="1828800" cy="4846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p:cNvSpPr/>
          <p:nvPr/>
        </p:nvSpPr>
        <p:spPr>
          <a:xfrm>
            <a:off x="508001" y="228601"/>
            <a:ext cx="6502400" cy="830997"/>
          </a:xfrm>
          <a:prstGeom prst="rect">
            <a:avLst/>
          </a:prstGeom>
          <a:noFill/>
        </p:spPr>
        <p:txBody>
          <a:bodyPr wrap="square" lIns="91440" tIns="45720" rIns="91440" bIns="45720">
            <a:spAutoFit/>
          </a:bodyPr>
          <a:lstStyle/>
          <a:p>
            <a:pPr algn="ctr"/>
            <a:r>
              <a:rPr lang="en-US" sz="4800" b="1" cap="none" spc="0" dirty="0" smtClean="0">
                <a:ln w="13462">
                  <a:solidFill>
                    <a:schemeClr val="bg1"/>
                  </a:solidFill>
                  <a:prstDash val="solid"/>
                </a:ln>
                <a:solidFill>
                  <a:schemeClr val="tx1">
                    <a:lumMod val="85000"/>
                    <a:lumOff val="15000"/>
                  </a:schemeClr>
                </a:solidFill>
                <a:effectLst>
                  <a:outerShdw dist="38100" dir="2700000" algn="bl" rotWithShape="0">
                    <a:schemeClr val="accent5"/>
                  </a:outerShdw>
                </a:effectLst>
              </a:rPr>
              <a:t>Lighting Design:</a:t>
            </a:r>
            <a:endParaRPr lang="en-US" sz="4800" b="1" cap="none" spc="0" dirty="0">
              <a:ln w="13462">
                <a:solidFill>
                  <a:schemeClr val="bg1"/>
                </a:solidFill>
                <a:prstDash val="solid"/>
              </a:ln>
              <a:solidFill>
                <a:schemeClr val="tx1">
                  <a:lumMod val="85000"/>
                  <a:lumOff val="15000"/>
                </a:schemeClr>
              </a:solidFill>
              <a:effectLst>
                <a:outerShdw dist="38100" dir="2700000" algn="bl" rotWithShape="0">
                  <a:schemeClr val="accent5"/>
                </a:outerShdw>
              </a:effectLst>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3201" y="304800"/>
            <a:ext cx="8463617" cy="1320800"/>
          </a:xfrm>
        </p:spPr>
        <p:txBody>
          <a:bodyPr>
            <a:normAutofit/>
          </a:bodyPr>
          <a:lstStyle/>
          <a:p>
            <a:r>
              <a:rPr lang="en-US" sz="4000" b="1" dirty="0" smtClean="0">
                <a:ln w="13462">
                  <a:solidFill>
                    <a:schemeClr val="bg1"/>
                  </a:solidFill>
                  <a:prstDash val="solid"/>
                </a:ln>
                <a:solidFill>
                  <a:schemeClr val="tx1">
                    <a:lumMod val="85000"/>
                    <a:lumOff val="15000"/>
                  </a:schemeClr>
                </a:solidFill>
                <a:effectLst>
                  <a:outerShdw dist="38100" dir="2700000" algn="bl" rotWithShape="0">
                    <a:schemeClr val="accent5"/>
                  </a:outerShdw>
                </a:effectLst>
              </a:rPr>
              <a:t>Artificial lighting</a:t>
            </a:r>
            <a:endParaRPr lang="en-US" sz="4000" b="1" dirty="0">
              <a:ln w="13462">
                <a:solidFill>
                  <a:schemeClr val="bg1"/>
                </a:solidFill>
                <a:prstDash val="solid"/>
              </a:ln>
              <a:solidFill>
                <a:schemeClr val="tx1">
                  <a:lumMod val="85000"/>
                  <a:lumOff val="15000"/>
                </a:schemeClr>
              </a:solidFill>
              <a:effectLst>
                <a:outerShdw dist="38100" dir="2700000" algn="bl" rotWithShape="0">
                  <a:schemeClr val="accent5"/>
                </a:outerShdw>
              </a:effectLst>
            </a:endParaRPr>
          </a:p>
        </p:txBody>
      </p:sp>
      <p:graphicFrame>
        <p:nvGraphicFramePr>
          <p:cNvPr id="6" name="Content Placeholder 5"/>
          <p:cNvGraphicFramePr>
            <a:graphicFrameLocks noGrp="1"/>
          </p:cNvGraphicFramePr>
          <p:nvPr>
            <p:ph idx="1"/>
            <p:extLst>
              <p:ext uri="{D42A27DB-BD31-4B8C-83A1-F6EECF244321}">
                <p14:modId xmlns="" xmlns:p14="http://schemas.microsoft.com/office/powerpoint/2010/main" val="975823202"/>
              </p:ext>
            </p:extLst>
          </p:nvPr>
        </p:nvGraphicFramePr>
        <p:xfrm>
          <a:off x="406400" y="1447800"/>
          <a:ext cx="10058400" cy="4722172"/>
        </p:xfrm>
        <a:graphic>
          <a:graphicData uri="http://schemas.openxmlformats.org/drawingml/2006/table">
            <a:tbl>
              <a:tblPr firstRow="1" bandRow="1">
                <a:tableStyleId>{5C22544A-7EE6-4342-B048-85BDC9FD1C3A}</a:tableStyleId>
              </a:tblPr>
              <a:tblGrid>
                <a:gridCol w="1676400"/>
                <a:gridCol w="1676400"/>
                <a:gridCol w="1676400"/>
                <a:gridCol w="1676400"/>
                <a:gridCol w="1676400"/>
                <a:gridCol w="1676400"/>
              </a:tblGrid>
              <a:tr h="543591">
                <a:tc>
                  <a:txBody>
                    <a:bodyPr/>
                    <a:lstStyle/>
                    <a:p>
                      <a:r>
                        <a:rPr lang="en-US" sz="1400" dirty="0" smtClean="0"/>
                        <a:t>Type of area</a:t>
                      </a:r>
                      <a:endParaRPr lang="en-US" sz="1400" dirty="0"/>
                    </a:p>
                  </a:txBody>
                  <a:tcPr marL="121920" marR="121920"/>
                </a:tc>
                <a:tc>
                  <a:txBody>
                    <a:bodyPr/>
                    <a:lstStyle/>
                    <a:p>
                      <a:r>
                        <a:rPr lang="en-US" sz="1400" dirty="0" err="1" smtClean="0"/>
                        <a:t>Em</a:t>
                      </a:r>
                      <a:r>
                        <a:rPr lang="en-US" sz="1400" dirty="0" smtClean="0"/>
                        <a:t>(</a:t>
                      </a:r>
                      <a:r>
                        <a:rPr lang="en-US" sz="1400" dirty="0" err="1" smtClean="0"/>
                        <a:t>lux</a:t>
                      </a:r>
                      <a:r>
                        <a:rPr lang="en-US" sz="1400" dirty="0" smtClean="0"/>
                        <a:t>)</a:t>
                      </a:r>
                      <a:endParaRPr lang="en-US" sz="1400" dirty="0"/>
                    </a:p>
                  </a:txBody>
                  <a:tcPr marL="121920" marR="121920"/>
                </a:tc>
                <a:tc>
                  <a:txBody>
                    <a:bodyPr/>
                    <a:lstStyle/>
                    <a:p>
                      <a:r>
                        <a:rPr lang="en-US" sz="1400" dirty="0" err="1" smtClean="0"/>
                        <a:t>Hm</a:t>
                      </a:r>
                      <a:r>
                        <a:rPr lang="en-US" sz="1400" dirty="0" smtClean="0"/>
                        <a:t> (m)</a:t>
                      </a:r>
                      <a:endParaRPr lang="en-US" sz="1400" dirty="0"/>
                    </a:p>
                  </a:txBody>
                  <a:tcPr marL="121920" marR="121920"/>
                </a:tc>
                <a:tc>
                  <a:txBody>
                    <a:bodyPr/>
                    <a:lstStyle/>
                    <a:p>
                      <a:r>
                        <a:rPr lang="en-US" sz="1400" dirty="0" smtClean="0"/>
                        <a:t>Type</a:t>
                      </a:r>
                      <a:r>
                        <a:rPr lang="en-US" sz="1400" baseline="0" dirty="0" smtClean="0"/>
                        <a:t> of lamps</a:t>
                      </a:r>
                      <a:endParaRPr lang="en-US" sz="1400" dirty="0"/>
                    </a:p>
                  </a:txBody>
                  <a:tcPr marL="121920" marR="121920"/>
                </a:tc>
                <a:tc>
                  <a:txBody>
                    <a:bodyPr/>
                    <a:lstStyle/>
                    <a:p>
                      <a:r>
                        <a:rPr lang="en-US" sz="1400" dirty="0" smtClean="0"/>
                        <a:t>N</a:t>
                      </a:r>
                      <a:endParaRPr lang="en-US" sz="1400" dirty="0"/>
                    </a:p>
                  </a:txBody>
                  <a:tcPr marL="121920" marR="121920"/>
                </a:tc>
                <a:tc>
                  <a:txBody>
                    <a:bodyPr/>
                    <a:lstStyle/>
                    <a:p>
                      <a:r>
                        <a:rPr lang="en-US" sz="1400" dirty="0" smtClean="0"/>
                        <a:t>P(watt)</a:t>
                      </a:r>
                      <a:endParaRPr lang="en-US" sz="1400" dirty="0"/>
                    </a:p>
                  </a:txBody>
                  <a:tcPr marL="121920" marR="121920"/>
                </a:tc>
              </a:tr>
              <a:tr h="543591">
                <a:tc>
                  <a:txBody>
                    <a:bodyPr/>
                    <a:lstStyle/>
                    <a:p>
                      <a:r>
                        <a:rPr lang="en-US" sz="1400" b="1" dirty="0" smtClean="0"/>
                        <a:t>Class room</a:t>
                      </a:r>
                      <a:endParaRPr lang="en-US" sz="1400" b="1" dirty="0"/>
                    </a:p>
                  </a:txBody>
                  <a:tcPr marL="121920" marR="121920"/>
                </a:tc>
                <a:tc>
                  <a:txBody>
                    <a:bodyPr/>
                    <a:lstStyle/>
                    <a:p>
                      <a:r>
                        <a:rPr lang="en-US" sz="1400" b="1" dirty="0" smtClean="0"/>
                        <a:t>500</a:t>
                      </a:r>
                      <a:endParaRPr lang="en-US" sz="1400" b="1" dirty="0"/>
                    </a:p>
                  </a:txBody>
                  <a:tcPr marL="121920" marR="121920"/>
                </a:tc>
                <a:tc>
                  <a:txBody>
                    <a:bodyPr/>
                    <a:lstStyle/>
                    <a:p>
                      <a:r>
                        <a:rPr lang="en-US" sz="1400" b="1" dirty="0" smtClean="0"/>
                        <a:t>3.25</a:t>
                      </a:r>
                      <a:endParaRPr lang="en-US" sz="1400" b="1" dirty="0"/>
                    </a:p>
                  </a:txBody>
                  <a:tcPr marL="121920" marR="121920"/>
                </a:tc>
                <a:tc>
                  <a:txBody>
                    <a:bodyPr/>
                    <a:lstStyle/>
                    <a:p>
                      <a:r>
                        <a:rPr lang="en-US" sz="1400" b="1" dirty="0" smtClean="0"/>
                        <a:t>Fluorescent</a:t>
                      </a:r>
                      <a:endParaRPr lang="en-US" sz="1400" b="1" dirty="0"/>
                    </a:p>
                  </a:txBody>
                  <a:tcPr marL="121920" marR="121920"/>
                </a:tc>
                <a:tc>
                  <a:txBody>
                    <a:bodyPr/>
                    <a:lstStyle/>
                    <a:p>
                      <a:r>
                        <a:rPr lang="en-US" sz="1400" b="1" dirty="0" smtClean="0"/>
                        <a:t>8</a:t>
                      </a:r>
                      <a:endParaRPr lang="en-US" sz="1400" b="1" dirty="0"/>
                    </a:p>
                  </a:txBody>
                  <a:tcPr marL="121920" marR="121920"/>
                </a:tc>
                <a:tc>
                  <a:txBody>
                    <a:bodyPr/>
                    <a:lstStyle/>
                    <a:p>
                      <a:r>
                        <a:rPr lang="en-US" sz="1400" b="1" dirty="0" smtClean="0"/>
                        <a:t>576</a:t>
                      </a:r>
                      <a:endParaRPr lang="en-US" sz="1400" b="1" dirty="0"/>
                    </a:p>
                  </a:txBody>
                  <a:tcPr marL="121920" marR="121920"/>
                </a:tc>
              </a:tr>
              <a:tr h="276556">
                <a:tc>
                  <a:txBody>
                    <a:bodyPr/>
                    <a:lstStyle/>
                    <a:p>
                      <a:pPr marL="0" marR="0">
                        <a:lnSpc>
                          <a:spcPct val="115000"/>
                        </a:lnSpc>
                        <a:spcBef>
                          <a:spcPts val="0"/>
                        </a:spcBef>
                        <a:spcAft>
                          <a:spcPts val="0"/>
                        </a:spcAft>
                      </a:pPr>
                      <a:r>
                        <a:rPr lang="en-US" sz="1200" b="1" dirty="0">
                          <a:latin typeface="Times New Roman"/>
                          <a:ea typeface="Calibri"/>
                          <a:cs typeface="Arial"/>
                        </a:rPr>
                        <a:t>Computer lab</a:t>
                      </a:r>
                      <a:endParaRPr lang="en-US" sz="1000" dirty="0">
                        <a:latin typeface="Calibri"/>
                        <a:ea typeface="Calibri"/>
                        <a:cs typeface="Arial"/>
                      </a:endParaRPr>
                    </a:p>
                  </a:txBody>
                  <a:tcPr marT="0" marB="0"/>
                </a:tc>
                <a:tc>
                  <a:txBody>
                    <a:bodyPr/>
                    <a:lstStyle/>
                    <a:p>
                      <a:pPr marL="0" marR="0">
                        <a:lnSpc>
                          <a:spcPct val="115000"/>
                        </a:lnSpc>
                        <a:spcBef>
                          <a:spcPts val="0"/>
                        </a:spcBef>
                        <a:spcAft>
                          <a:spcPts val="0"/>
                        </a:spcAft>
                      </a:pPr>
                      <a:r>
                        <a:rPr lang="en-US" sz="1200" b="1">
                          <a:latin typeface="Times New Roman"/>
                          <a:ea typeface="Calibri"/>
                          <a:cs typeface="Arial"/>
                        </a:rPr>
                        <a:t>250</a:t>
                      </a:r>
                      <a:endParaRPr lang="en-US" sz="1000">
                        <a:latin typeface="Calibri"/>
                        <a:ea typeface="Calibri"/>
                        <a:cs typeface="Arial"/>
                      </a:endParaRPr>
                    </a:p>
                  </a:txBody>
                  <a:tcPr marT="0" marB="0"/>
                </a:tc>
                <a:tc>
                  <a:txBody>
                    <a:bodyPr/>
                    <a:lstStyle/>
                    <a:p>
                      <a:pPr marL="0" marR="0">
                        <a:lnSpc>
                          <a:spcPct val="115000"/>
                        </a:lnSpc>
                        <a:spcBef>
                          <a:spcPts val="0"/>
                        </a:spcBef>
                        <a:spcAft>
                          <a:spcPts val="0"/>
                        </a:spcAft>
                      </a:pPr>
                      <a:r>
                        <a:rPr lang="en-US" sz="1200" b="1">
                          <a:latin typeface="Times New Roman"/>
                          <a:ea typeface="Calibri"/>
                          <a:cs typeface="Arial"/>
                        </a:rPr>
                        <a:t>Bench(3.25)</a:t>
                      </a:r>
                      <a:endParaRPr lang="en-US" sz="1000">
                        <a:latin typeface="Calibri"/>
                        <a:ea typeface="Calibri"/>
                        <a:cs typeface="Arial"/>
                      </a:endParaRPr>
                    </a:p>
                  </a:txBody>
                  <a:tcPr marT="0" marB="0"/>
                </a:tc>
                <a:tc>
                  <a:txBody>
                    <a:bodyPr/>
                    <a:lstStyle/>
                    <a:p>
                      <a:pPr marL="0" marR="0">
                        <a:lnSpc>
                          <a:spcPct val="115000"/>
                        </a:lnSpc>
                        <a:spcBef>
                          <a:spcPts val="0"/>
                        </a:spcBef>
                        <a:spcAft>
                          <a:spcPts val="0"/>
                        </a:spcAft>
                      </a:pPr>
                      <a:r>
                        <a:rPr lang="en-US" sz="1200" b="1" dirty="0" smtClean="0">
                          <a:latin typeface="Times New Roman"/>
                          <a:ea typeface="Calibri"/>
                          <a:cs typeface="Arial"/>
                        </a:rPr>
                        <a:t>Fluorescent</a:t>
                      </a:r>
                      <a:endParaRPr lang="en-US" sz="1000" dirty="0">
                        <a:latin typeface="Calibri"/>
                        <a:ea typeface="Calibri"/>
                        <a:cs typeface="Arial"/>
                      </a:endParaRPr>
                    </a:p>
                  </a:txBody>
                  <a:tcPr marT="0" marB="0"/>
                </a:tc>
                <a:tc>
                  <a:txBody>
                    <a:bodyPr/>
                    <a:lstStyle/>
                    <a:p>
                      <a:pPr marL="0" marR="0">
                        <a:lnSpc>
                          <a:spcPct val="115000"/>
                        </a:lnSpc>
                        <a:spcBef>
                          <a:spcPts val="0"/>
                        </a:spcBef>
                        <a:spcAft>
                          <a:spcPts val="0"/>
                        </a:spcAft>
                      </a:pPr>
                      <a:r>
                        <a:rPr lang="en-US" sz="1200" b="1">
                          <a:latin typeface="Times New Roman"/>
                          <a:ea typeface="Calibri"/>
                          <a:cs typeface="Arial"/>
                        </a:rPr>
                        <a:t>8</a:t>
                      </a:r>
                      <a:endParaRPr lang="en-US" sz="1000">
                        <a:latin typeface="Calibri"/>
                        <a:ea typeface="Calibri"/>
                        <a:cs typeface="Arial"/>
                      </a:endParaRPr>
                    </a:p>
                  </a:txBody>
                  <a:tcPr marT="0" marB="0"/>
                </a:tc>
                <a:tc>
                  <a:txBody>
                    <a:bodyPr/>
                    <a:lstStyle/>
                    <a:p>
                      <a:pPr marL="0" marR="0">
                        <a:lnSpc>
                          <a:spcPct val="115000"/>
                        </a:lnSpc>
                        <a:spcBef>
                          <a:spcPts val="0"/>
                        </a:spcBef>
                        <a:spcAft>
                          <a:spcPts val="0"/>
                        </a:spcAft>
                      </a:pPr>
                      <a:r>
                        <a:rPr lang="en-US" sz="1200" b="1" dirty="0">
                          <a:latin typeface="Times New Roman"/>
                          <a:ea typeface="Calibri"/>
                          <a:cs typeface="Arial"/>
                        </a:rPr>
                        <a:t>576</a:t>
                      </a:r>
                      <a:endParaRPr lang="en-US" sz="1000" dirty="0">
                        <a:latin typeface="Calibri"/>
                        <a:ea typeface="Calibri"/>
                        <a:cs typeface="Arial"/>
                      </a:endParaRPr>
                    </a:p>
                  </a:txBody>
                  <a:tcPr marT="0" marB="0"/>
                </a:tc>
              </a:tr>
              <a:tr h="276556">
                <a:tc>
                  <a:txBody>
                    <a:bodyPr/>
                    <a:lstStyle/>
                    <a:p>
                      <a:pPr marL="0" marR="0">
                        <a:lnSpc>
                          <a:spcPct val="115000"/>
                        </a:lnSpc>
                        <a:spcBef>
                          <a:spcPts val="0"/>
                        </a:spcBef>
                        <a:spcAft>
                          <a:spcPts val="0"/>
                        </a:spcAft>
                      </a:pPr>
                      <a:r>
                        <a:rPr lang="en-US" sz="1200" b="1" dirty="0" smtClean="0">
                          <a:latin typeface="Times New Roman"/>
                          <a:ea typeface="Calibri"/>
                          <a:cs typeface="Arial"/>
                        </a:rPr>
                        <a:t>Store</a:t>
                      </a:r>
                      <a:endParaRPr lang="en-US" sz="1000" dirty="0">
                        <a:latin typeface="Calibri"/>
                        <a:ea typeface="Calibri"/>
                        <a:cs typeface="Arial"/>
                      </a:endParaRPr>
                    </a:p>
                  </a:txBody>
                  <a:tcPr marT="0" marB="0"/>
                </a:tc>
                <a:tc>
                  <a:txBody>
                    <a:bodyPr/>
                    <a:lstStyle/>
                    <a:p>
                      <a:pPr marL="0" marR="0">
                        <a:lnSpc>
                          <a:spcPct val="115000"/>
                        </a:lnSpc>
                        <a:spcBef>
                          <a:spcPts val="0"/>
                        </a:spcBef>
                        <a:spcAft>
                          <a:spcPts val="0"/>
                        </a:spcAft>
                      </a:pPr>
                      <a:r>
                        <a:rPr lang="en-US" sz="1200" b="1">
                          <a:latin typeface="Times New Roman"/>
                          <a:ea typeface="Calibri"/>
                          <a:cs typeface="Arial"/>
                        </a:rPr>
                        <a:t>150</a:t>
                      </a:r>
                      <a:endParaRPr lang="en-US" sz="1000">
                        <a:latin typeface="Calibri"/>
                        <a:ea typeface="Calibri"/>
                        <a:cs typeface="Arial"/>
                      </a:endParaRPr>
                    </a:p>
                  </a:txBody>
                  <a:tcPr marT="0" marB="0"/>
                </a:tc>
                <a:tc>
                  <a:txBody>
                    <a:bodyPr/>
                    <a:lstStyle/>
                    <a:p>
                      <a:pPr marL="0" marR="0">
                        <a:lnSpc>
                          <a:spcPct val="115000"/>
                        </a:lnSpc>
                        <a:spcBef>
                          <a:spcPts val="0"/>
                        </a:spcBef>
                        <a:spcAft>
                          <a:spcPts val="0"/>
                        </a:spcAft>
                      </a:pPr>
                      <a:r>
                        <a:rPr lang="en-US" sz="1200" b="1">
                          <a:latin typeface="Times New Roman"/>
                          <a:ea typeface="Calibri"/>
                          <a:cs typeface="Arial"/>
                        </a:rPr>
                        <a:t>Floor(4)</a:t>
                      </a:r>
                      <a:endParaRPr lang="en-US" sz="1000">
                        <a:latin typeface="Calibri"/>
                        <a:ea typeface="Calibri"/>
                        <a:cs typeface="Arial"/>
                      </a:endParaRPr>
                    </a:p>
                  </a:txBody>
                  <a:tcPr marT="0" marB="0"/>
                </a:tc>
                <a:tc>
                  <a:txBody>
                    <a:bodyPr/>
                    <a:lstStyle/>
                    <a:p>
                      <a:pPr marL="0" marR="0">
                        <a:lnSpc>
                          <a:spcPct val="115000"/>
                        </a:lnSpc>
                        <a:spcBef>
                          <a:spcPts val="0"/>
                        </a:spcBef>
                        <a:spcAft>
                          <a:spcPts val="0"/>
                        </a:spcAft>
                      </a:pPr>
                      <a:r>
                        <a:rPr lang="en-US" sz="1200" b="1" dirty="0" smtClean="0">
                          <a:latin typeface="Times New Roman"/>
                          <a:ea typeface="Calibri"/>
                          <a:cs typeface="Arial"/>
                        </a:rPr>
                        <a:t>Fluorescent</a:t>
                      </a:r>
                      <a:endParaRPr lang="en-US" sz="1000" dirty="0">
                        <a:latin typeface="Calibri"/>
                        <a:ea typeface="Calibri"/>
                        <a:cs typeface="Arial"/>
                      </a:endParaRPr>
                    </a:p>
                  </a:txBody>
                  <a:tcPr marT="0" marB="0"/>
                </a:tc>
                <a:tc>
                  <a:txBody>
                    <a:bodyPr/>
                    <a:lstStyle/>
                    <a:p>
                      <a:pPr marL="0" marR="0">
                        <a:lnSpc>
                          <a:spcPct val="115000"/>
                        </a:lnSpc>
                        <a:spcBef>
                          <a:spcPts val="0"/>
                        </a:spcBef>
                        <a:spcAft>
                          <a:spcPts val="0"/>
                        </a:spcAft>
                      </a:pPr>
                      <a:r>
                        <a:rPr lang="en-US" sz="1200" b="1">
                          <a:latin typeface="Times New Roman"/>
                          <a:ea typeface="Calibri"/>
                          <a:cs typeface="Arial"/>
                        </a:rPr>
                        <a:t>4</a:t>
                      </a:r>
                      <a:endParaRPr lang="en-US" sz="1000">
                        <a:latin typeface="Calibri"/>
                        <a:ea typeface="Calibri"/>
                        <a:cs typeface="Arial"/>
                      </a:endParaRPr>
                    </a:p>
                  </a:txBody>
                  <a:tcPr marT="0" marB="0"/>
                </a:tc>
                <a:tc>
                  <a:txBody>
                    <a:bodyPr/>
                    <a:lstStyle/>
                    <a:p>
                      <a:pPr marL="0" marR="0">
                        <a:lnSpc>
                          <a:spcPct val="115000"/>
                        </a:lnSpc>
                        <a:spcBef>
                          <a:spcPts val="0"/>
                        </a:spcBef>
                        <a:spcAft>
                          <a:spcPts val="0"/>
                        </a:spcAft>
                      </a:pPr>
                      <a:r>
                        <a:rPr lang="en-US" sz="1200" b="1" dirty="0">
                          <a:latin typeface="Times New Roman"/>
                          <a:ea typeface="Calibri"/>
                          <a:cs typeface="Arial"/>
                        </a:rPr>
                        <a:t>160</a:t>
                      </a:r>
                      <a:endParaRPr lang="en-US" sz="1000" dirty="0">
                        <a:latin typeface="Calibri"/>
                        <a:ea typeface="Calibri"/>
                        <a:cs typeface="Arial"/>
                      </a:endParaRPr>
                    </a:p>
                  </a:txBody>
                  <a:tcPr marT="0" marB="0"/>
                </a:tc>
              </a:tr>
              <a:tr h="276556">
                <a:tc>
                  <a:txBody>
                    <a:bodyPr/>
                    <a:lstStyle/>
                    <a:p>
                      <a:pPr marL="0" marR="0">
                        <a:lnSpc>
                          <a:spcPct val="115000"/>
                        </a:lnSpc>
                        <a:spcBef>
                          <a:spcPts val="0"/>
                        </a:spcBef>
                        <a:spcAft>
                          <a:spcPts val="0"/>
                        </a:spcAft>
                      </a:pPr>
                      <a:r>
                        <a:rPr lang="en-US" sz="1200" b="1" dirty="0">
                          <a:latin typeface="Times New Roman"/>
                          <a:ea typeface="Calibri"/>
                          <a:cs typeface="Arial"/>
                        </a:rPr>
                        <a:t>Science lab</a:t>
                      </a:r>
                      <a:endParaRPr lang="en-US" sz="1000" dirty="0">
                        <a:latin typeface="Calibri"/>
                        <a:ea typeface="Calibri"/>
                        <a:cs typeface="Arial"/>
                      </a:endParaRPr>
                    </a:p>
                  </a:txBody>
                  <a:tcPr marT="0" marB="0"/>
                </a:tc>
                <a:tc>
                  <a:txBody>
                    <a:bodyPr/>
                    <a:lstStyle/>
                    <a:p>
                      <a:pPr marL="0" marR="0">
                        <a:lnSpc>
                          <a:spcPct val="115000"/>
                        </a:lnSpc>
                        <a:spcBef>
                          <a:spcPts val="0"/>
                        </a:spcBef>
                        <a:spcAft>
                          <a:spcPts val="0"/>
                        </a:spcAft>
                      </a:pPr>
                      <a:r>
                        <a:rPr lang="en-US" sz="1200" b="1">
                          <a:latin typeface="Times New Roman"/>
                          <a:ea typeface="Calibri"/>
                          <a:cs typeface="Arial"/>
                        </a:rPr>
                        <a:t>200</a:t>
                      </a:r>
                      <a:endParaRPr lang="en-US" sz="1000">
                        <a:latin typeface="Calibri"/>
                        <a:ea typeface="Calibri"/>
                        <a:cs typeface="Arial"/>
                      </a:endParaRPr>
                    </a:p>
                  </a:txBody>
                  <a:tcPr marT="0" marB="0"/>
                </a:tc>
                <a:tc>
                  <a:txBody>
                    <a:bodyPr/>
                    <a:lstStyle/>
                    <a:p>
                      <a:pPr marL="0" marR="0">
                        <a:lnSpc>
                          <a:spcPct val="115000"/>
                        </a:lnSpc>
                        <a:spcBef>
                          <a:spcPts val="0"/>
                        </a:spcBef>
                        <a:spcAft>
                          <a:spcPts val="0"/>
                        </a:spcAft>
                      </a:pPr>
                      <a:r>
                        <a:rPr lang="en-US" sz="1200" b="1">
                          <a:latin typeface="Times New Roman"/>
                          <a:ea typeface="Calibri"/>
                          <a:cs typeface="Arial"/>
                        </a:rPr>
                        <a:t>Bench(3.25)</a:t>
                      </a:r>
                      <a:endParaRPr lang="en-US" sz="1000">
                        <a:latin typeface="Calibri"/>
                        <a:ea typeface="Calibri"/>
                        <a:cs typeface="Arial"/>
                      </a:endParaRPr>
                    </a:p>
                  </a:txBody>
                  <a:tcPr marT="0" marB="0"/>
                </a:tc>
                <a:tc>
                  <a:txBody>
                    <a:bodyPr/>
                    <a:lstStyle/>
                    <a:p>
                      <a:pPr marL="0" marR="0">
                        <a:lnSpc>
                          <a:spcPct val="115000"/>
                        </a:lnSpc>
                        <a:spcBef>
                          <a:spcPts val="0"/>
                        </a:spcBef>
                        <a:spcAft>
                          <a:spcPts val="0"/>
                        </a:spcAft>
                      </a:pPr>
                      <a:r>
                        <a:rPr lang="en-US" sz="1200" b="1" dirty="0" smtClean="0">
                          <a:latin typeface="Times New Roman"/>
                          <a:ea typeface="Calibri"/>
                          <a:cs typeface="Arial"/>
                        </a:rPr>
                        <a:t>Fluorescent</a:t>
                      </a:r>
                      <a:endParaRPr lang="en-US" sz="1000" dirty="0">
                        <a:latin typeface="Calibri"/>
                        <a:ea typeface="Calibri"/>
                        <a:cs typeface="Arial"/>
                      </a:endParaRPr>
                    </a:p>
                  </a:txBody>
                  <a:tcPr marT="0" marB="0"/>
                </a:tc>
                <a:tc>
                  <a:txBody>
                    <a:bodyPr/>
                    <a:lstStyle/>
                    <a:p>
                      <a:pPr marL="0" marR="0">
                        <a:lnSpc>
                          <a:spcPct val="115000"/>
                        </a:lnSpc>
                        <a:spcBef>
                          <a:spcPts val="0"/>
                        </a:spcBef>
                        <a:spcAft>
                          <a:spcPts val="0"/>
                        </a:spcAft>
                      </a:pPr>
                      <a:r>
                        <a:rPr lang="en-US" sz="1200" b="1" dirty="0" smtClean="0">
                          <a:latin typeface="Times New Roman"/>
                          <a:ea typeface="Calibri"/>
                          <a:cs typeface="Arial"/>
                        </a:rPr>
                        <a:t>9</a:t>
                      </a:r>
                      <a:endParaRPr lang="en-US" sz="1000" dirty="0">
                        <a:latin typeface="Calibri"/>
                        <a:ea typeface="Calibri"/>
                        <a:cs typeface="Arial"/>
                      </a:endParaRPr>
                    </a:p>
                  </a:txBody>
                  <a:tcPr marT="0" marB="0"/>
                </a:tc>
                <a:tc>
                  <a:txBody>
                    <a:bodyPr/>
                    <a:lstStyle/>
                    <a:p>
                      <a:pPr marL="0" marR="0">
                        <a:lnSpc>
                          <a:spcPct val="115000"/>
                        </a:lnSpc>
                        <a:spcBef>
                          <a:spcPts val="0"/>
                        </a:spcBef>
                        <a:spcAft>
                          <a:spcPts val="0"/>
                        </a:spcAft>
                      </a:pPr>
                      <a:r>
                        <a:rPr lang="en-US" sz="1200" b="1" dirty="0">
                          <a:latin typeface="Times New Roman"/>
                          <a:ea typeface="Calibri"/>
                          <a:cs typeface="Arial"/>
                        </a:rPr>
                        <a:t>216</a:t>
                      </a:r>
                      <a:endParaRPr lang="en-US" sz="1000" dirty="0">
                        <a:latin typeface="Calibri"/>
                        <a:ea typeface="Calibri"/>
                        <a:cs typeface="Arial"/>
                      </a:endParaRPr>
                    </a:p>
                  </a:txBody>
                  <a:tcPr marT="0" marB="0"/>
                </a:tc>
              </a:tr>
              <a:tr h="476289">
                <a:tc>
                  <a:txBody>
                    <a:bodyPr/>
                    <a:lstStyle/>
                    <a:p>
                      <a:pPr marL="0" marR="0">
                        <a:lnSpc>
                          <a:spcPct val="115000"/>
                        </a:lnSpc>
                        <a:spcBef>
                          <a:spcPts val="0"/>
                        </a:spcBef>
                        <a:spcAft>
                          <a:spcPts val="0"/>
                        </a:spcAft>
                      </a:pPr>
                      <a:r>
                        <a:rPr lang="en-US" sz="1200" b="1" dirty="0">
                          <a:latin typeface="Times New Roman"/>
                          <a:ea typeface="Calibri"/>
                          <a:cs typeface="Arial"/>
                        </a:rPr>
                        <a:t>Teachers Room</a:t>
                      </a:r>
                      <a:endParaRPr lang="en-US" sz="1000" dirty="0">
                        <a:latin typeface="Calibri"/>
                        <a:ea typeface="Calibri"/>
                        <a:cs typeface="Arial"/>
                      </a:endParaRPr>
                    </a:p>
                  </a:txBody>
                  <a:tcPr marT="0" marB="0"/>
                </a:tc>
                <a:tc>
                  <a:txBody>
                    <a:bodyPr/>
                    <a:lstStyle/>
                    <a:p>
                      <a:pPr marL="0" marR="0">
                        <a:lnSpc>
                          <a:spcPct val="115000"/>
                        </a:lnSpc>
                        <a:spcBef>
                          <a:spcPts val="0"/>
                        </a:spcBef>
                        <a:spcAft>
                          <a:spcPts val="0"/>
                        </a:spcAft>
                      </a:pPr>
                      <a:r>
                        <a:rPr lang="en-US" sz="1200" b="1">
                          <a:latin typeface="Times New Roman"/>
                          <a:ea typeface="Calibri"/>
                          <a:cs typeface="Arial"/>
                        </a:rPr>
                        <a:t>350</a:t>
                      </a:r>
                      <a:endParaRPr lang="en-US" sz="1000">
                        <a:latin typeface="Calibri"/>
                        <a:ea typeface="Calibri"/>
                        <a:cs typeface="Arial"/>
                      </a:endParaRPr>
                    </a:p>
                  </a:txBody>
                  <a:tcPr marT="0" marB="0"/>
                </a:tc>
                <a:tc>
                  <a:txBody>
                    <a:bodyPr/>
                    <a:lstStyle/>
                    <a:p>
                      <a:pPr marL="0" marR="0">
                        <a:lnSpc>
                          <a:spcPct val="115000"/>
                        </a:lnSpc>
                        <a:spcBef>
                          <a:spcPts val="0"/>
                        </a:spcBef>
                        <a:spcAft>
                          <a:spcPts val="0"/>
                        </a:spcAft>
                      </a:pPr>
                      <a:r>
                        <a:rPr lang="en-US" sz="1200" b="1">
                          <a:latin typeface="Times New Roman"/>
                          <a:ea typeface="Calibri"/>
                          <a:cs typeface="Arial"/>
                        </a:rPr>
                        <a:t>Desk(3.25)</a:t>
                      </a:r>
                      <a:endParaRPr lang="en-US" sz="1000">
                        <a:latin typeface="Calibri"/>
                        <a:ea typeface="Calibri"/>
                        <a:cs typeface="Arial"/>
                      </a:endParaRPr>
                    </a:p>
                  </a:txBody>
                  <a:tcPr marT="0" marB="0"/>
                </a:tc>
                <a:tc>
                  <a:txBody>
                    <a:bodyPr/>
                    <a:lstStyle/>
                    <a:p>
                      <a:pPr marL="0" marR="0">
                        <a:lnSpc>
                          <a:spcPct val="115000"/>
                        </a:lnSpc>
                        <a:spcBef>
                          <a:spcPts val="0"/>
                        </a:spcBef>
                        <a:spcAft>
                          <a:spcPts val="0"/>
                        </a:spcAft>
                      </a:pPr>
                      <a:r>
                        <a:rPr lang="en-US" sz="1200" b="1" dirty="0" smtClean="0">
                          <a:latin typeface="Times New Roman"/>
                          <a:ea typeface="Calibri"/>
                          <a:cs typeface="Arial"/>
                        </a:rPr>
                        <a:t>Fluorescent</a:t>
                      </a:r>
                      <a:endParaRPr lang="en-US" sz="1000" dirty="0">
                        <a:latin typeface="Calibri"/>
                        <a:ea typeface="Calibri"/>
                        <a:cs typeface="Arial"/>
                      </a:endParaRPr>
                    </a:p>
                  </a:txBody>
                  <a:tcPr marT="0" marB="0"/>
                </a:tc>
                <a:tc>
                  <a:txBody>
                    <a:bodyPr/>
                    <a:lstStyle/>
                    <a:p>
                      <a:pPr marL="0" marR="0">
                        <a:lnSpc>
                          <a:spcPct val="115000"/>
                        </a:lnSpc>
                        <a:spcBef>
                          <a:spcPts val="0"/>
                        </a:spcBef>
                        <a:spcAft>
                          <a:spcPts val="0"/>
                        </a:spcAft>
                      </a:pPr>
                      <a:r>
                        <a:rPr lang="en-US" sz="1200" b="1">
                          <a:latin typeface="Times New Roman"/>
                          <a:ea typeface="Calibri"/>
                          <a:cs typeface="Arial"/>
                        </a:rPr>
                        <a:t>8</a:t>
                      </a:r>
                      <a:endParaRPr lang="en-US" sz="1000">
                        <a:latin typeface="Calibri"/>
                        <a:ea typeface="Calibri"/>
                        <a:cs typeface="Arial"/>
                      </a:endParaRPr>
                    </a:p>
                  </a:txBody>
                  <a:tcPr marT="0" marB="0"/>
                </a:tc>
                <a:tc>
                  <a:txBody>
                    <a:bodyPr/>
                    <a:lstStyle/>
                    <a:p>
                      <a:pPr marL="0" marR="0">
                        <a:lnSpc>
                          <a:spcPct val="115000"/>
                        </a:lnSpc>
                        <a:spcBef>
                          <a:spcPts val="0"/>
                        </a:spcBef>
                        <a:spcAft>
                          <a:spcPts val="0"/>
                        </a:spcAft>
                      </a:pPr>
                      <a:r>
                        <a:rPr lang="en-US" sz="1200" b="1" dirty="0">
                          <a:latin typeface="Times New Roman"/>
                          <a:ea typeface="Calibri"/>
                          <a:cs typeface="Arial"/>
                        </a:rPr>
                        <a:t>576</a:t>
                      </a:r>
                      <a:endParaRPr lang="en-US" sz="1000" dirty="0">
                        <a:latin typeface="Calibri"/>
                        <a:ea typeface="Calibri"/>
                        <a:cs typeface="Arial"/>
                      </a:endParaRPr>
                    </a:p>
                  </a:txBody>
                  <a:tcPr marT="0" marB="0"/>
                </a:tc>
              </a:tr>
              <a:tr h="276556">
                <a:tc>
                  <a:txBody>
                    <a:bodyPr/>
                    <a:lstStyle/>
                    <a:p>
                      <a:pPr marL="0" marR="0">
                        <a:lnSpc>
                          <a:spcPct val="115000"/>
                        </a:lnSpc>
                        <a:spcBef>
                          <a:spcPts val="0"/>
                        </a:spcBef>
                        <a:spcAft>
                          <a:spcPts val="0"/>
                        </a:spcAft>
                      </a:pPr>
                      <a:r>
                        <a:rPr lang="en-US" sz="1200" b="1" dirty="0">
                          <a:latin typeface="Times New Roman"/>
                          <a:ea typeface="Calibri"/>
                          <a:cs typeface="Arial"/>
                        </a:rPr>
                        <a:t>Social Work</a:t>
                      </a:r>
                      <a:endParaRPr lang="en-US" sz="1000" dirty="0">
                        <a:latin typeface="Calibri"/>
                        <a:ea typeface="Calibri"/>
                        <a:cs typeface="Arial"/>
                      </a:endParaRPr>
                    </a:p>
                  </a:txBody>
                  <a:tcPr marT="0" marB="0"/>
                </a:tc>
                <a:tc>
                  <a:txBody>
                    <a:bodyPr/>
                    <a:lstStyle/>
                    <a:p>
                      <a:pPr marL="0" marR="0">
                        <a:lnSpc>
                          <a:spcPct val="115000"/>
                        </a:lnSpc>
                        <a:spcBef>
                          <a:spcPts val="0"/>
                        </a:spcBef>
                        <a:spcAft>
                          <a:spcPts val="0"/>
                        </a:spcAft>
                      </a:pPr>
                      <a:r>
                        <a:rPr lang="en-US" sz="1200" b="1">
                          <a:latin typeface="Times New Roman"/>
                          <a:ea typeface="Calibri"/>
                          <a:cs typeface="Arial"/>
                        </a:rPr>
                        <a:t>200</a:t>
                      </a:r>
                      <a:endParaRPr lang="en-US" sz="1000">
                        <a:latin typeface="Calibri"/>
                        <a:ea typeface="Calibri"/>
                        <a:cs typeface="Arial"/>
                      </a:endParaRPr>
                    </a:p>
                  </a:txBody>
                  <a:tcPr marT="0" marB="0"/>
                </a:tc>
                <a:tc>
                  <a:txBody>
                    <a:bodyPr/>
                    <a:lstStyle/>
                    <a:p>
                      <a:pPr marL="0" marR="0">
                        <a:lnSpc>
                          <a:spcPct val="115000"/>
                        </a:lnSpc>
                        <a:spcBef>
                          <a:spcPts val="0"/>
                        </a:spcBef>
                        <a:spcAft>
                          <a:spcPts val="0"/>
                        </a:spcAft>
                      </a:pPr>
                      <a:r>
                        <a:rPr lang="en-US" sz="1200" b="1">
                          <a:latin typeface="Times New Roman"/>
                          <a:ea typeface="Calibri"/>
                          <a:cs typeface="Arial"/>
                        </a:rPr>
                        <a:t>Desk(3.25)</a:t>
                      </a:r>
                      <a:endParaRPr lang="en-US" sz="1000">
                        <a:latin typeface="Calibri"/>
                        <a:ea typeface="Calibri"/>
                        <a:cs typeface="Arial"/>
                      </a:endParaRPr>
                    </a:p>
                  </a:txBody>
                  <a:tcPr marT="0" marB="0"/>
                </a:tc>
                <a:tc>
                  <a:txBody>
                    <a:bodyPr/>
                    <a:lstStyle/>
                    <a:p>
                      <a:pPr marL="0" marR="0">
                        <a:lnSpc>
                          <a:spcPct val="115000"/>
                        </a:lnSpc>
                        <a:spcBef>
                          <a:spcPts val="0"/>
                        </a:spcBef>
                        <a:spcAft>
                          <a:spcPts val="0"/>
                        </a:spcAft>
                      </a:pPr>
                      <a:r>
                        <a:rPr lang="en-US" sz="1200" b="1" dirty="0" smtClean="0">
                          <a:latin typeface="Times New Roman"/>
                          <a:ea typeface="Calibri"/>
                          <a:cs typeface="Arial"/>
                        </a:rPr>
                        <a:t>Fluorescent</a:t>
                      </a:r>
                      <a:endParaRPr lang="en-US" sz="1000" dirty="0">
                        <a:latin typeface="Calibri"/>
                        <a:ea typeface="Calibri"/>
                        <a:cs typeface="Arial"/>
                      </a:endParaRPr>
                    </a:p>
                  </a:txBody>
                  <a:tcPr marT="0" marB="0"/>
                </a:tc>
                <a:tc>
                  <a:txBody>
                    <a:bodyPr/>
                    <a:lstStyle/>
                    <a:p>
                      <a:pPr marL="0" marR="0">
                        <a:lnSpc>
                          <a:spcPct val="115000"/>
                        </a:lnSpc>
                        <a:spcBef>
                          <a:spcPts val="0"/>
                        </a:spcBef>
                        <a:spcAft>
                          <a:spcPts val="0"/>
                        </a:spcAft>
                      </a:pPr>
                      <a:r>
                        <a:rPr lang="en-US" sz="1200" b="1">
                          <a:latin typeface="Times New Roman"/>
                          <a:ea typeface="Calibri"/>
                          <a:cs typeface="Arial"/>
                        </a:rPr>
                        <a:t>3</a:t>
                      </a:r>
                      <a:endParaRPr lang="en-US" sz="1000">
                        <a:latin typeface="Calibri"/>
                        <a:ea typeface="Calibri"/>
                        <a:cs typeface="Arial"/>
                      </a:endParaRPr>
                    </a:p>
                  </a:txBody>
                  <a:tcPr marT="0" marB="0"/>
                </a:tc>
                <a:tc>
                  <a:txBody>
                    <a:bodyPr/>
                    <a:lstStyle/>
                    <a:p>
                      <a:pPr marL="0" marR="0">
                        <a:lnSpc>
                          <a:spcPct val="115000"/>
                        </a:lnSpc>
                        <a:spcBef>
                          <a:spcPts val="0"/>
                        </a:spcBef>
                        <a:spcAft>
                          <a:spcPts val="0"/>
                        </a:spcAft>
                      </a:pPr>
                      <a:r>
                        <a:rPr lang="en-US" sz="1200" b="1" dirty="0">
                          <a:latin typeface="Times New Roman"/>
                          <a:ea typeface="Calibri"/>
                          <a:cs typeface="Arial"/>
                        </a:rPr>
                        <a:t>216</a:t>
                      </a:r>
                      <a:endParaRPr lang="en-US" sz="1000" dirty="0">
                        <a:latin typeface="Calibri"/>
                        <a:ea typeface="Calibri"/>
                        <a:cs typeface="Arial"/>
                      </a:endParaRPr>
                    </a:p>
                  </a:txBody>
                  <a:tcPr marT="0" marB="0"/>
                </a:tc>
              </a:tr>
              <a:tr h="276556">
                <a:tc>
                  <a:txBody>
                    <a:bodyPr/>
                    <a:lstStyle/>
                    <a:p>
                      <a:pPr marL="0" marR="0">
                        <a:lnSpc>
                          <a:spcPct val="115000"/>
                        </a:lnSpc>
                        <a:spcBef>
                          <a:spcPts val="0"/>
                        </a:spcBef>
                        <a:spcAft>
                          <a:spcPts val="0"/>
                        </a:spcAft>
                      </a:pPr>
                      <a:r>
                        <a:rPr lang="en-US" sz="1200" b="1" dirty="0">
                          <a:latin typeface="Times New Roman"/>
                          <a:ea typeface="Calibri"/>
                          <a:cs typeface="Arial"/>
                        </a:rPr>
                        <a:t>Head Master</a:t>
                      </a:r>
                      <a:endParaRPr lang="en-US" sz="1000" dirty="0">
                        <a:latin typeface="Calibri"/>
                        <a:ea typeface="Calibri"/>
                        <a:cs typeface="Arial"/>
                      </a:endParaRPr>
                    </a:p>
                  </a:txBody>
                  <a:tcPr marT="0" marB="0"/>
                </a:tc>
                <a:tc>
                  <a:txBody>
                    <a:bodyPr/>
                    <a:lstStyle/>
                    <a:p>
                      <a:pPr marL="0" marR="0">
                        <a:lnSpc>
                          <a:spcPct val="115000"/>
                        </a:lnSpc>
                        <a:spcBef>
                          <a:spcPts val="0"/>
                        </a:spcBef>
                        <a:spcAft>
                          <a:spcPts val="0"/>
                        </a:spcAft>
                      </a:pPr>
                      <a:r>
                        <a:rPr lang="en-US" sz="1200" b="1">
                          <a:latin typeface="Times New Roman"/>
                          <a:ea typeface="Calibri"/>
                          <a:cs typeface="Arial"/>
                        </a:rPr>
                        <a:t>400</a:t>
                      </a:r>
                      <a:endParaRPr lang="en-US" sz="1000">
                        <a:latin typeface="Calibri"/>
                        <a:ea typeface="Calibri"/>
                        <a:cs typeface="Arial"/>
                      </a:endParaRPr>
                    </a:p>
                  </a:txBody>
                  <a:tcPr marT="0" marB="0"/>
                </a:tc>
                <a:tc>
                  <a:txBody>
                    <a:bodyPr/>
                    <a:lstStyle/>
                    <a:p>
                      <a:pPr marL="0" marR="0">
                        <a:lnSpc>
                          <a:spcPct val="115000"/>
                        </a:lnSpc>
                        <a:spcBef>
                          <a:spcPts val="0"/>
                        </a:spcBef>
                        <a:spcAft>
                          <a:spcPts val="0"/>
                        </a:spcAft>
                      </a:pPr>
                      <a:r>
                        <a:rPr lang="en-US" sz="1200" b="1">
                          <a:latin typeface="Times New Roman"/>
                          <a:ea typeface="Calibri"/>
                          <a:cs typeface="Arial"/>
                        </a:rPr>
                        <a:t>Desk(3.25)</a:t>
                      </a:r>
                      <a:endParaRPr lang="en-US" sz="1000">
                        <a:latin typeface="Calibri"/>
                        <a:ea typeface="Calibri"/>
                        <a:cs typeface="Arial"/>
                      </a:endParaRPr>
                    </a:p>
                  </a:txBody>
                  <a:tcPr marT="0" marB="0"/>
                </a:tc>
                <a:tc>
                  <a:txBody>
                    <a:bodyPr/>
                    <a:lstStyle/>
                    <a:p>
                      <a:pPr marL="0" marR="0">
                        <a:lnSpc>
                          <a:spcPct val="115000"/>
                        </a:lnSpc>
                        <a:spcBef>
                          <a:spcPts val="0"/>
                        </a:spcBef>
                        <a:spcAft>
                          <a:spcPts val="0"/>
                        </a:spcAft>
                      </a:pPr>
                      <a:r>
                        <a:rPr lang="en-US" sz="1200" b="1" dirty="0" smtClean="0">
                          <a:latin typeface="Times New Roman"/>
                          <a:ea typeface="Calibri"/>
                          <a:cs typeface="Arial"/>
                        </a:rPr>
                        <a:t>Fluorescent</a:t>
                      </a:r>
                      <a:endParaRPr lang="en-US" sz="1000" dirty="0">
                        <a:latin typeface="Calibri"/>
                        <a:ea typeface="Calibri"/>
                        <a:cs typeface="Arial"/>
                      </a:endParaRPr>
                    </a:p>
                  </a:txBody>
                  <a:tcPr marT="0" marB="0"/>
                </a:tc>
                <a:tc>
                  <a:txBody>
                    <a:bodyPr/>
                    <a:lstStyle/>
                    <a:p>
                      <a:pPr marL="0" marR="0">
                        <a:lnSpc>
                          <a:spcPct val="115000"/>
                        </a:lnSpc>
                        <a:spcBef>
                          <a:spcPts val="0"/>
                        </a:spcBef>
                        <a:spcAft>
                          <a:spcPts val="0"/>
                        </a:spcAft>
                      </a:pPr>
                      <a:r>
                        <a:rPr lang="en-US" sz="1200" b="1">
                          <a:latin typeface="Times New Roman"/>
                          <a:ea typeface="Calibri"/>
                          <a:cs typeface="Arial"/>
                        </a:rPr>
                        <a:t>5</a:t>
                      </a:r>
                      <a:endParaRPr lang="en-US" sz="1000">
                        <a:latin typeface="Calibri"/>
                        <a:ea typeface="Calibri"/>
                        <a:cs typeface="Arial"/>
                      </a:endParaRPr>
                    </a:p>
                  </a:txBody>
                  <a:tcPr marT="0" marB="0"/>
                </a:tc>
                <a:tc>
                  <a:txBody>
                    <a:bodyPr/>
                    <a:lstStyle/>
                    <a:p>
                      <a:pPr marL="0" marR="0">
                        <a:lnSpc>
                          <a:spcPct val="115000"/>
                        </a:lnSpc>
                        <a:spcBef>
                          <a:spcPts val="0"/>
                        </a:spcBef>
                        <a:spcAft>
                          <a:spcPts val="0"/>
                        </a:spcAft>
                      </a:pPr>
                      <a:r>
                        <a:rPr lang="en-US" sz="1200" b="1" dirty="0">
                          <a:latin typeface="Times New Roman"/>
                          <a:ea typeface="Calibri"/>
                          <a:cs typeface="Arial"/>
                        </a:rPr>
                        <a:t>360</a:t>
                      </a:r>
                      <a:endParaRPr lang="en-US" sz="1000" dirty="0">
                        <a:latin typeface="Calibri"/>
                        <a:ea typeface="Calibri"/>
                        <a:cs typeface="Arial"/>
                      </a:endParaRPr>
                    </a:p>
                  </a:txBody>
                  <a:tcPr marT="0" marB="0"/>
                </a:tc>
              </a:tr>
              <a:tr h="476289">
                <a:tc>
                  <a:txBody>
                    <a:bodyPr/>
                    <a:lstStyle/>
                    <a:p>
                      <a:pPr marL="0" marR="0">
                        <a:lnSpc>
                          <a:spcPct val="115000"/>
                        </a:lnSpc>
                        <a:spcBef>
                          <a:spcPts val="0"/>
                        </a:spcBef>
                        <a:spcAft>
                          <a:spcPts val="0"/>
                        </a:spcAft>
                      </a:pPr>
                      <a:r>
                        <a:rPr lang="en-US" sz="1200" b="1" dirty="0">
                          <a:latin typeface="Times New Roman"/>
                          <a:ea typeface="Calibri"/>
                          <a:cs typeface="Arial"/>
                        </a:rPr>
                        <a:t>Adm. Secretary</a:t>
                      </a:r>
                      <a:endParaRPr lang="en-US" sz="1000" dirty="0">
                        <a:latin typeface="Calibri"/>
                        <a:ea typeface="Calibri"/>
                        <a:cs typeface="Arial"/>
                      </a:endParaRPr>
                    </a:p>
                  </a:txBody>
                  <a:tcPr marT="0" marB="0"/>
                </a:tc>
                <a:tc>
                  <a:txBody>
                    <a:bodyPr/>
                    <a:lstStyle/>
                    <a:p>
                      <a:pPr marL="0" marR="0">
                        <a:lnSpc>
                          <a:spcPct val="115000"/>
                        </a:lnSpc>
                        <a:spcBef>
                          <a:spcPts val="0"/>
                        </a:spcBef>
                        <a:spcAft>
                          <a:spcPts val="0"/>
                        </a:spcAft>
                      </a:pPr>
                      <a:r>
                        <a:rPr lang="en-US" sz="1200" b="1">
                          <a:latin typeface="Times New Roman"/>
                          <a:ea typeface="Calibri"/>
                          <a:cs typeface="Arial"/>
                        </a:rPr>
                        <a:t>400</a:t>
                      </a:r>
                      <a:endParaRPr lang="en-US" sz="1000">
                        <a:latin typeface="Calibri"/>
                        <a:ea typeface="Calibri"/>
                        <a:cs typeface="Arial"/>
                      </a:endParaRPr>
                    </a:p>
                  </a:txBody>
                  <a:tcPr marT="0" marB="0"/>
                </a:tc>
                <a:tc>
                  <a:txBody>
                    <a:bodyPr/>
                    <a:lstStyle/>
                    <a:p>
                      <a:pPr marL="0" marR="0">
                        <a:lnSpc>
                          <a:spcPct val="115000"/>
                        </a:lnSpc>
                        <a:spcBef>
                          <a:spcPts val="0"/>
                        </a:spcBef>
                        <a:spcAft>
                          <a:spcPts val="0"/>
                        </a:spcAft>
                      </a:pPr>
                      <a:r>
                        <a:rPr lang="en-US" sz="1200" b="1">
                          <a:latin typeface="Times New Roman"/>
                          <a:ea typeface="Calibri"/>
                          <a:cs typeface="Arial"/>
                        </a:rPr>
                        <a:t>Desk(3.25)</a:t>
                      </a:r>
                      <a:endParaRPr lang="en-US" sz="1000">
                        <a:latin typeface="Calibri"/>
                        <a:ea typeface="Calibri"/>
                        <a:cs typeface="Arial"/>
                      </a:endParaRPr>
                    </a:p>
                  </a:txBody>
                  <a:tcPr marT="0" marB="0"/>
                </a:tc>
                <a:tc>
                  <a:txBody>
                    <a:bodyPr/>
                    <a:lstStyle/>
                    <a:p>
                      <a:pPr marL="0" marR="0">
                        <a:lnSpc>
                          <a:spcPct val="115000"/>
                        </a:lnSpc>
                        <a:spcBef>
                          <a:spcPts val="0"/>
                        </a:spcBef>
                        <a:spcAft>
                          <a:spcPts val="0"/>
                        </a:spcAft>
                      </a:pPr>
                      <a:r>
                        <a:rPr lang="en-US" sz="1200" b="1" dirty="0" smtClean="0">
                          <a:latin typeface="Times New Roman"/>
                          <a:ea typeface="Calibri"/>
                          <a:cs typeface="Arial"/>
                        </a:rPr>
                        <a:t>Fluorescent</a:t>
                      </a:r>
                      <a:endParaRPr lang="en-US" sz="1000" dirty="0">
                        <a:latin typeface="Calibri"/>
                        <a:ea typeface="Calibri"/>
                        <a:cs typeface="Arial"/>
                      </a:endParaRPr>
                    </a:p>
                  </a:txBody>
                  <a:tcPr marT="0" marB="0"/>
                </a:tc>
                <a:tc>
                  <a:txBody>
                    <a:bodyPr/>
                    <a:lstStyle/>
                    <a:p>
                      <a:pPr marL="0" marR="0">
                        <a:lnSpc>
                          <a:spcPct val="115000"/>
                        </a:lnSpc>
                        <a:spcBef>
                          <a:spcPts val="0"/>
                        </a:spcBef>
                        <a:spcAft>
                          <a:spcPts val="0"/>
                        </a:spcAft>
                      </a:pPr>
                      <a:r>
                        <a:rPr lang="en-US" sz="1200" b="1">
                          <a:latin typeface="Times New Roman"/>
                          <a:ea typeface="Calibri"/>
                          <a:cs typeface="Arial"/>
                        </a:rPr>
                        <a:t>5</a:t>
                      </a:r>
                      <a:endParaRPr lang="en-US" sz="1000">
                        <a:latin typeface="Calibri"/>
                        <a:ea typeface="Calibri"/>
                        <a:cs typeface="Arial"/>
                      </a:endParaRPr>
                    </a:p>
                  </a:txBody>
                  <a:tcPr marT="0" marB="0"/>
                </a:tc>
                <a:tc>
                  <a:txBody>
                    <a:bodyPr/>
                    <a:lstStyle/>
                    <a:p>
                      <a:pPr marL="0" marR="0">
                        <a:lnSpc>
                          <a:spcPct val="115000"/>
                        </a:lnSpc>
                        <a:spcBef>
                          <a:spcPts val="0"/>
                        </a:spcBef>
                        <a:spcAft>
                          <a:spcPts val="0"/>
                        </a:spcAft>
                      </a:pPr>
                      <a:r>
                        <a:rPr lang="en-US" sz="1200" b="1" dirty="0">
                          <a:latin typeface="Times New Roman"/>
                          <a:ea typeface="Calibri"/>
                          <a:cs typeface="Arial"/>
                        </a:rPr>
                        <a:t>360</a:t>
                      </a:r>
                      <a:endParaRPr lang="en-US" sz="1000" dirty="0">
                        <a:latin typeface="Calibri"/>
                        <a:ea typeface="Calibri"/>
                        <a:cs typeface="Arial"/>
                      </a:endParaRPr>
                    </a:p>
                  </a:txBody>
                  <a:tcPr marT="0" marB="0"/>
                </a:tc>
              </a:tr>
              <a:tr h="276556">
                <a:tc>
                  <a:txBody>
                    <a:bodyPr/>
                    <a:lstStyle/>
                    <a:p>
                      <a:pPr marL="0" marR="0">
                        <a:lnSpc>
                          <a:spcPct val="115000"/>
                        </a:lnSpc>
                        <a:spcBef>
                          <a:spcPts val="0"/>
                        </a:spcBef>
                        <a:spcAft>
                          <a:spcPts val="0"/>
                        </a:spcAft>
                      </a:pPr>
                      <a:r>
                        <a:rPr lang="en-US" sz="1200" b="1" dirty="0">
                          <a:latin typeface="Times New Roman"/>
                          <a:ea typeface="Calibri"/>
                          <a:cs typeface="Arial"/>
                        </a:rPr>
                        <a:t>library</a:t>
                      </a:r>
                      <a:endParaRPr lang="en-US" sz="1000" dirty="0">
                        <a:latin typeface="Calibri"/>
                        <a:ea typeface="Calibri"/>
                        <a:cs typeface="Arial"/>
                      </a:endParaRPr>
                    </a:p>
                  </a:txBody>
                  <a:tcPr marT="0" marB="0"/>
                </a:tc>
                <a:tc>
                  <a:txBody>
                    <a:bodyPr/>
                    <a:lstStyle/>
                    <a:p>
                      <a:pPr marL="0" marR="0">
                        <a:lnSpc>
                          <a:spcPct val="115000"/>
                        </a:lnSpc>
                        <a:spcBef>
                          <a:spcPts val="0"/>
                        </a:spcBef>
                        <a:spcAft>
                          <a:spcPts val="0"/>
                        </a:spcAft>
                      </a:pPr>
                      <a:r>
                        <a:rPr lang="en-US" sz="1200" b="1">
                          <a:latin typeface="Times New Roman"/>
                          <a:ea typeface="Calibri"/>
                          <a:cs typeface="Arial"/>
                        </a:rPr>
                        <a:t>500</a:t>
                      </a:r>
                      <a:endParaRPr lang="en-US" sz="1000">
                        <a:latin typeface="Calibri"/>
                        <a:ea typeface="Calibri"/>
                        <a:cs typeface="Arial"/>
                      </a:endParaRPr>
                    </a:p>
                  </a:txBody>
                  <a:tcPr marT="0" marB="0"/>
                </a:tc>
                <a:tc>
                  <a:txBody>
                    <a:bodyPr/>
                    <a:lstStyle/>
                    <a:p>
                      <a:pPr marL="0" marR="0">
                        <a:lnSpc>
                          <a:spcPct val="115000"/>
                        </a:lnSpc>
                        <a:spcBef>
                          <a:spcPts val="0"/>
                        </a:spcBef>
                        <a:spcAft>
                          <a:spcPts val="0"/>
                        </a:spcAft>
                      </a:pPr>
                      <a:r>
                        <a:rPr lang="en-US" sz="1200" b="1">
                          <a:latin typeface="Times New Roman"/>
                          <a:ea typeface="Calibri"/>
                          <a:cs typeface="Arial"/>
                        </a:rPr>
                        <a:t>Desk(3.25)</a:t>
                      </a:r>
                      <a:endParaRPr lang="en-US" sz="1000">
                        <a:latin typeface="Calibri"/>
                        <a:ea typeface="Calibri"/>
                        <a:cs typeface="Arial"/>
                      </a:endParaRPr>
                    </a:p>
                  </a:txBody>
                  <a:tcPr marT="0" marB="0"/>
                </a:tc>
                <a:tc>
                  <a:txBody>
                    <a:bodyPr/>
                    <a:lstStyle/>
                    <a:p>
                      <a:pPr marL="0" marR="0">
                        <a:lnSpc>
                          <a:spcPct val="115000"/>
                        </a:lnSpc>
                        <a:spcBef>
                          <a:spcPts val="0"/>
                        </a:spcBef>
                        <a:spcAft>
                          <a:spcPts val="0"/>
                        </a:spcAft>
                      </a:pPr>
                      <a:r>
                        <a:rPr lang="en-US" sz="1200" b="1" dirty="0" smtClean="0">
                          <a:latin typeface="Times New Roman"/>
                          <a:ea typeface="Calibri"/>
                          <a:cs typeface="Arial"/>
                        </a:rPr>
                        <a:t>Fluorescent</a:t>
                      </a:r>
                      <a:endParaRPr lang="en-US" sz="1000" dirty="0">
                        <a:latin typeface="Calibri"/>
                        <a:ea typeface="Calibri"/>
                        <a:cs typeface="Arial"/>
                      </a:endParaRPr>
                    </a:p>
                  </a:txBody>
                  <a:tcPr marT="0" marB="0"/>
                </a:tc>
                <a:tc>
                  <a:txBody>
                    <a:bodyPr/>
                    <a:lstStyle/>
                    <a:p>
                      <a:pPr marL="0" marR="0">
                        <a:lnSpc>
                          <a:spcPct val="115000"/>
                        </a:lnSpc>
                        <a:spcBef>
                          <a:spcPts val="0"/>
                        </a:spcBef>
                        <a:spcAft>
                          <a:spcPts val="0"/>
                        </a:spcAft>
                      </a:pPr>
                      <a:r>
                        <a:rPr lang="en-US" sz="1200" b="1" dirty="0" smtClean="0">
                          <a:latin typeface="Times New Roman"/>
                          <a:ea typeface="Calibri"/>
                          <a:cs typeface="Arial"/>
                        </a:rPr>
                        <a:t>10</a:t>
                      </a:r>
                      <a:endParaRPr lang="en-US" sz="1000" dirty="0">
                        <a:latin typeface="Calibri"/>
                        <a:ea typeface="Calibri"/>
                        <a:cs typeface="Arial"/>
                      </a:endParaRPr>
                    </a:p>
                  </a:txBody>
                  <a:tcPr marT="0" marB="0"/>
                </a:tc>
                <a:tc>
                  <a:txBody>
                    <a:bodyPr/>
                    <a:lstStyle/>
                    <a:p>
                      <a:pPr marL="0" marR="0">
                        <a:lnSpc>
                          <a:spcPct val="115000"/>
                        </a:lnSpc>
                        <a:spcBef>
                          <a:spcPts val="0"/>
                        </a:spcBef>
                        <a:spcAft>
                          <a:spcPts val="0"/>
                        </a:spcAft>
                      </a:pPr>
                      <a:r>
                        <a:rPr lang="en-US" sz="1200" b="1" dirty="0">
                          <a:latin typeface="Times New Roman"/>
                          <a:ea typeface="Calibri"/>
                          <a:cs typeface="Arial"/>
                        </a:rPr>
                        <a:t>1152</a:t>
                      </a:r>
                      <a:endParaRPr lang="en-US" sz="1000" dirty="0">
                        <a:latin typeface="Calibri"/>
                        <a:ea typeface="Calibri"/>
                        <a:cs typeface="Arial"/>
                      </a:endParaRPr>
                    </a:p>
                  </a:txBody>
                  <a:tcPr marT="0" marB="0"/>
                </a:tc>
              </a:tr>
              <a:tr h="276556">
                <a:tc>
                  <a:txBody>
                    <a:bodyPr/>
                    <a:lstStyle/>
                    <a:p>
                      <a:pPr marL="0" marR="0">
                        <a:lnSpc>
                          <a:spcPct val="115000"/>
                        </a:lnSpc>
                        <a:spcBef>
                          <a:spcPts val="0"/>
                        </a:spcBef>
                        <a:spcAft>
                          <a:spcPts val="0"/>
                        </a:spcAft>
                      </a:pPr>
                      <a:r>
                        <a:rPr lang="en-US" sz="1200" b="1" dirty="0">
                          <a:latin typeface="Times New Roman"/>
                          <a:ea typeface="Calibri"/>
                          <a:cs typeface="Arial"/>
                        </a:rPr>
                        <a:t>Corridor</a:t>
                      </a:r>
                      <a:endParaRPr lang="en-US" sz="1000" dirty="0">
                        <a:latin typeface="Calibri"/>
                        <a:ea typeface="Calibri"/>
                        <a:cs typeface="Arial"/>
                      </a:endParaRPr>
                    </a:p>
                  </a:txBody>
                  <a:tcPr marT="0" marB="0"/>
                </a:tc>
                <a:tc>
                  <a:txBody>
                    <a:bodyPr/>
                    <a:lstStyle/>
                    <a:p>
                      <a:pPr marL="0" marR="0">
                        <a:lnSpc>
                          <a:spcPct val="115000"/>
                        </a:lnSpc>
                        <a:spcBef>
                          <a:spcPts val="0"/>
                        </a:spcBef>
                        <a:spcAft>
                          <a:spcPts val="0"/>
                        </a:spcAft>
                      </a:pPr>
                      <a:r>
                        <a:rPr lang="en-US" sz="1200" b="1">
                          <a:latin typeface="Times New Roman"/>
                          <a:ea typeface="Calibri"/>
                          <a:cs typeface="Arial"/>
                        </a:rPr>
                        <a:t>150</a:t>
                      </a:r>
                      <a:endParaRPr lang="en-US" sz="1000">
                        <a:latin typeface="Calibri"/>
                        <a:ea typeface="Calibri"/>
                        <a:cs typeface="Arial"/>
                      </a:endParaRPr>
                    </a:p>
                  </a:txBody>
                  <a:tcPr marT="0" marB="0"/>
                </a:tc>
                <a:tc>
                  <a:txBody>
                    <a:bodyPr/>
                    <a:lstStyle/>
                    <a:p>
                      <a:pPr marL="0" marR="0">
                        <a:lnSpc>
                          <a:spcPct val="115000"/>
                        </a:lnSpc>
                        <a:spcBef>
                          <a:spcPts val="0"/>
                        </a:spcBef>
                        <a:spcAft>
                          <a:spcPts val="0"/>
                        </a:spcAft>
                      </a:pPr>
                      <a:r>
                        <a:rPr lang="en-US" sz="1200" b="1">
                          <a:latin typeface="Times New Roman"/>
                          <a:ea typeface="Calibri"/>
                          <a:cs typeface="Arial"/>
                        </a:rPr>
                        <a:t>Floor(4)</a:t>
                      </a:r>
                      <a:endParaRPr lang="en-US" sz="1000">
                        <a:latin typeface="Calibri"/>
                        <a:ea typeface="Calibri"/>
                        <a:cs typeface="Arial"/>
                      </a:endParaRPr>
                    </a:p>
                  </a:txBody>
                  <a:tcPr marT="0" marB="0"/>
                </a:tc>
                <a:tc>
                  <a:txBody>
                    <a:bodyPr/>
                    <a:lstStyle/>
                    <a:p>
                      <a:pPr marL="0" marR="0">
                        <a:lnSpc>
                          <a:spcPct val="115000"/>
                        </a:lnSpc>
                        <a:spcBef>
                          <a:spcPts val="0"/>
                        </a:spcBef>
                        <a:spcAft>
                          <a:spcPts val="0"/>
                        </a:spcAft>
                      </a:pPr>
                      <a:r>
                        <a:rPr lang="en-US" sz="1200" b="1" dirty="0" smtClean="0">
                          <a:latin typeface="Times New Roman"/>
                          <a:ea typeface="Calibri"/>
                          <a:cs typeface="Arial"/>
                        </a:rPr>
                        <a:t>Fluorescent</a:t>
                      </a:r>
                      <a:endParaRPr lang="en-US" sz="1000" dirty="0">
                        <a:latin typeface="Calibri"/>
                        <a:ea typeface="Calibri"/>
                        <a:cs typeface="Arial"/>
                      </a:endParaRPr>
                    </a:p>
                  </a:txBody>
                  <a:tcPr marT="0" marB="0"/>
                </a:tc>
                <a:tc>
                  <a:txBody>
                    <a:bodyPr/>
                    <a:lstStyle/>
                    <a:p>
                      <a:pPr marL="0" marR="0">
                        <a:lnSpc>
                          <a:spcPct val="115000"/>
                        </a:lnSpc>
                        <a:spcBef>
                          <a:spcPts val="0"/>
                        </a:spcBef>
                        <a:spcAft>
                          <a:spcPts val="0"/>
                        </a:spcAft>
                      </a:pPr>
                      <a:r>
                        <a:rPr lang="en-US" sz="1200" b="1">
                          <a:latin typeface="Times New Roman"/>
                          <a:ea typeface="Calibri"/>
                          <a:cs typeface="Arial"/>
                        </a:rPr>
                        <a:t>8</a:t>
                      </a:r>
                      <a:endParaRPr lang="en-US" sz="1000">
                        <a:latin typeface="Calibri"/>
                        <a:ea typeface="Calibri"/>
                        <a:cs typeface="Arial"/>
                      </a:endParaRPr>
                    </a:p>
                  </a:txBody>
                  <a:tcPr marT="0" marB="0"/>
                </a:tc>
                <a:tc>
                  <a:txBody>
                    <a:bodyPr/>
                    <a:lstStyle/>
                    <a:p>
                      <a:pPr marL="0" marR="0">
                        <a:lnSpc>
                          <a:spcPct val="115000"/>
                        </a:lnSpc>
                        <a:spcBef>
                          <a:spcPts val="0"/>
                        </a:spcBef>
                        <a:spcAft>
                          <a:spcPts val="0"/>
                        </a:spcAft>
                      </a:pPr>
                      <a:r>
                        <a:rPr lang="en-US" sz="1200" b="1" dirty="0">
                          <a:latin typeface="Times New Roman"/>
                          <a:ea typeface="Calibri"/>
                          <a:cs typeface="Arial"/>
                        </a:rPr>
                        <a:t>480</a:t>
                      </a:r>
                      <a:endParaRPr lang="en-US" sz="1000" dirty="0">
                        <a:latin typeface="Calibri"/>
                        <a:ea typeface="Calibri"/>
                        <a:cs typeface="Arial"/>
                      </a:endParaRPr>
                    </a:p>
                  </a:txBody>
                  <a:tcPr marT="0" marB="0"/>
                </a:tc>
              </a:tr>
              <a:tr h="276556">
                <a:tc>
                  <a:txBody>
                    <a:bodyPr/>
                    <a:lstStyle/>
                    <a:p>
                      <a:pPr marL="0" marR="0">
                        <a:lnSpc>
                          <a:spcPct val="115000"/>
                        </a:lnSpc>
                        <a:spcBef>
                          <a:spcPts val="0"/>
                        </a:spcBef>
                        <a:spcAft>
                          <a:spcPts val="0"/>
                        </a:spcAft>
                      </a:pPr>
                      <a:r>
                        <a:rPr lang="en-US" sz="1200" b="1" dirty="0">
                          <a:latin typeface="Times New Roman"/>
                          <a:ea typeface="Calibri"/>
                          <a:cs typeface="Arial"/>
                        </a:rPr>
                        <a:t>Kitchen</a:t>
                      </a:r>
                      <a:endParaRPr lang="en-US" sz="1000" dirty="0">
                        <a:latin typeface="Calibri"/>
                        <a:ea typeface="Calibri"/>
                        <a:cs typeface="Arial"/>
                      </a:endParaRPr>
                    </a:p>
                  </a:txBody>
                  <a:tcPr marT="0" marB="0"/>
                </a:tc>
                <a:tc>
                  <a:txBody>
                    <a:bodyPr/>
                    <a:lstStyle/>
                    <a:p>
                      <a:pPr marL="0" marR="0">
                        <a:lnSpc>
                          <a:spcPct val="115000"/>
                        </a:lnSpc>
                        <a:spcBef>
                          <a:spcPts val="0"/>
                        </a:spcBef>
                        <a:spcAft>
                          <a:spcPts val="0"/>
                        </a:spcAft>
                      </a:pPr>
                      <a:r>
                        <a:rPr lang="en-US" sz="1200" b="1">
                          <a:latin typeface="Times New Roman"/>
                          <a:ea typeface="Calibri"/>
                          <a:cs typeface="Arial"/>
                        </a:rPr>
                        <a:t>150</a:t>
                      </a:r>
                      <a:endParaRPr lang="en-US" sz="1000">
                        <a:latin typeface="Calibri"/>
                        <a:ea typeface="Calibri"/>
                        <a:cs typeface="Arial"/>
                      </a:endParaRPr>
                    </a:p>
                  </a:txBody>
                  <a:tcPr marT="0" marB="0"/>
                </a:tc>
                <a:tc>
                  <a:txBody>
                    <a:bodyPr/>
                    <a:lstStyle/>
                    <a:p>
                      <a:pPr marL="0" marR="0">
                        <a:lnSpc>
                          <a:spcPct val="115000"/>
                        </a:lnSpc>
                        <a:spcBef>
                          <a:spcPts val="0"/>
                        </a:spcBef>
                        <a:spcAft>
                          <a:spcPts val="0"/>
                        </a:spcAft>
                      </a:pPr>
                      <a:r>
                        <a:rPr lang="en-US" sz="1200" b="1">
                          <a:latin typeface="Times New Roman"/>
                          <a:ea typeface="Calibri"/>
                          <a:cs typeface="Arial"/>
                        </a:rPr>
                        <a:t>Kit. Sink(3.5)</a:t>
                      </a:r>
                      <a:endParaRPr lang="en-US" sz="1000">
                        <a:latin typeface="Calibri"/>
                        <a:ea typeface="Calibri"/>
                        <a:cs typeface="Arial"/>
                      </a:endParaRPr>
                    </a:p>
                  </a:txBody>
                  <a:tcPr marT="0" marB="0"/>
                </a:tc>
                <a:tc>
                  <a:txBody>
                    <a:bodyPr/>
                    <a:lstStyle/>
                    <a:p>
                      <a:pPr marL="0" marR="0">
                        <a:lnSpc>
                          <a:spcPct val="115000"/>
                        </a:lnSpc>
                        <a:spcBef>
                          <a:spcPts val="0"/>
                        </a:spcBef>
                        <a:spcAft>
                          <a:spcPts val="0"/>
                        </a:spcAft>
                      </a:pPr>
                      <a:r>
                        <a:rPr lang="en-US" sz="1200" b="1" dirty="0" smtClean="0">
                          <a:latin typeface="Times New Roman"/>
                          <a:ea typeface="Calibri"/>
                          <a:cs typeface="Arial"/>
                        </a:rPr>
                        <a:t>Fluorescent</a:t>
                      </a:r>
                      <a:endParaRPr lang="en-US" sz="1000" dirty="0">
                        <a:latin typeface="Calibri"/>
                        <a:ea typeface="Calibri"/>
                        <a:cs typeface="Arial"/>
                      </a:endParaRPr>
                    </a:p>
                  </a:txBody>
                  <a:tcPr marT="0" marB="0"/>
                </a:tc>
                <a:tc>
                  <a:txBody>
                    <a:bodyPr/>
                    <a:lstStyle/>
                    <a:p>
                      <a:pPr marL="0" marR="0">
                        <a:lnSpc>
                          <a:spcPct val="115000"/>
                        </a:lnSpc>
                        <a:spcBef>
                          <a:spcPts val="0"/>
                        </a:spcBef>
                        <a:spcAft>
                          <a:spcPts val="0"/>
                        </a:spcAft>
                      </a:pPr>
                      <a:r>
                        <a:rPr lang="en-US" sz="1200" b="1">
                          <a:latin typeface="Times New Roman"/>
                          <a:ea typeface="Calibri"/>
                          <a:cs typeface="Arial"/>
                        </a:rPr>
                        <a:t>2</a:t>
                      </a:r>
                      <a:endParaRPr lang="en-US" sz="1000">
                        <a:latin typeface="Calibri"/>
                        <a:ea typeface="Calibri"/>
                        <a:cs typeface="Arial"/>
                      </a:endParaRPr>
                    </a:p>
                  </a:txBody>
                  <a:tcPr marT="0" marB="0"/>
                </a:tc>
                <a:tc>
                  <a:txBody>
                    <a:bodyPr/>
                    <a:lstStyle/>
                    <a:p>
                      <a:pPr marL="0" marR="0">
                        <a:lnSpc>
                          <a:spcPct val="115000"/>
                        </a:lnSpc>
                        <a:spcBef>
                          <a:spcPts val="0"/>
                        </a:spcBef>
                        <a:spcAft>
                          <a:spcPts val="0"/>
                        </a:spcAft>
                      </a:pPr>
                      <a:r>
                        <a:rPr lang="en-US" sz="1200" b="1">
                          <a:latin typeface="Times New Roman"/>
                          <a:ea typeface="Calibri"/>
                          <a:cs typeface="Arial"/>
                        </a:rPr>
                        <a:t>120</a:t>
                      </a:r>
                      <a:endParaRPr lang="en-US" sz="1000">
                        <a:latin typeface="Calibri"/>
                        <a:ea typeface="Calibri"/>
                        <a:cs typeface="Arial"/>
                      </a:endParaRPr>
                    </a:p>
                  </a:txBody>
                  <a:tcPr marT="0" marB="0"/>
                </a:tc>
              </a:tr>
              <a:tr h="469964">
                <a:tc>
                  <a:txBody>
                    <a:bodyPr/>
                    <a:lstStyle/>
                    <a:p>
                      <a:pPr marL="0" marR="0">
                        <a:lnSpc>
                          <a:spcPct val="115000"/>
                        </a:lnSpc>
                        <a:spcBef>
                          <a:spcPts val="0"/>
                        </a:spcBef>
                        <a:spcAft>
                          <a:spcPts val="0"/>
                        </a:spcAft>
                      </a:pPr>
                      <a:r>
                        <a:rPr lang="en-US" sz="1200" b="1" dirty="0">
                          <a:latin typeface="Times New Roman"/>
                          <a:ea typeface="Calibri"/>
                          <a:cs typeface="Arial"/>
                        </a:rPr>
                        <a:t>Toilet unit</a:t>
                      </a:r>
                      <a:endParaRPr lang="en-US" sz="1000" dirty="0">
                        <a:latin typeface="Calibri"/>
                        <a:ea typeface="Calibri"/>
                        <a:cs typeface="Arial"/>
                      </a:endParaRPr>
                    </a:p>
                  </a:txBody>
                  <a:tcPr marT="0" marB="0"/>
                </a:tc>
                <a:tc>
                  <a:txBody>
                    <a:bodyPr/>
                    <a:lstStyle/>
                    <a:p>
                      <a:pPr marL="0" marR="0">
                        <a:lnSpc>
                          <a:spcPct val="115000"/>
                        </a:lnSpc>
                        <a:spcBef>
                          <a:spcPts val="0"/>
                        </a:spcBef>
                        <a:spcAft>
                          <a:spcPts val="0"/>
                        </a:spcAft>
                      </a:pPr>
                      <a:r>
                        <a:rPr lang="en-US" sz="1200" b="1">
                          <a:latin typeface="Times New Roman"/>
                          <a:ea typeface="Calibri"/>
                          <a:cs typeface="Arial"/>
                        </a:rPr>
                        <a:t>150</a:t>
                      </a:r>
                      <a:endParaRPr lang="en-US" sz="1000">
                        <a:latin typeface="Calibri"/>
                        <a:ea typeface="Calibri"/>
                        <a:cs typeface="Arial"/>
                      </a:endParaRPr>
                    </a:p>
                  </a:txBody>
                  <a:tcPr marT="0" marB="0"/>
                </a:tc>
                <a:tc>
                  <a:txBody>
                    <a:bodyPr/>
                    <a:lstStyle/>
                    <a:p>
                      <a:pPr marL="0" marR="0">
                        <a:lnSpc>
                          <a:spcPct val="115000"/>
                        </a:lnSpc>
                        <a:spcBef>
                          <a:spcPts val="0"/>
                        </a:spcBef>
                        <a:spcAft>
                          <a:spcPts val="0"/>
                        </a:spcAft>
                      </a:pPr>
                      <a:r>
                        <a:rPr lang="en-US" sz="1200" b="1">
                          <a:latin typeface="Times New Roman"/>
                          <a:ea typeface="Calibri"/>
                          <a:cs typeface="Arial"/>
                        </a:rPr>
                        <a:t>Floor(4)</a:t>
                      </a:r>
                      <a:endParaRPr lang="en-US" sz="1000">
                        <a:latin typeface="Calibri"/>
                        <a:ea typeface="Calibri"/>
                        <a:cs typeface="Arial"/>
                      </a:endParaRPr>
                    </a:p>
                  </a:txBody>
                  <a:tcPr marT="0" marB="0"/>
                </a:tc>
                <a:tc>
                  <a:txBody>
                    <a:bodyPr/>
                    <a:lstStyle/>
                    <a:p>
                      <a:pPr marL="0" marR="0">
                        <a:lnSpc>
                          <a:spcPct val="115000"/>
                        </a:lnSpc>
                        <a:spcBef>
                          <a:spcPts val="0"/>
                        </a:spcBef>
                        <a:spcAft>
                          <a:spcPts val="0"/>
                        </a:spcAft>
                      </a:pPr>
                      <a:r>
                        <a:rPr lang="en-US" sz="1200" b="1" dirty="0">
                          <a:latin typeface="Times New Roman"/>
                          <a:ea typeface="Calibri"/>
                          <a:cs typeface="Arial"/>
                        </a:rPr>
                        <a:t>Saving </a:t>
                      </a:r>
                      <a:r>
                        <a:rPr lang="en-US" sz="1200" b="1" dirty="0" smtClean="0">
                          <a:latin typeface="Times New Roman"/>
                          <a:ea typeface="Calibri"/>
                          <a:cs typeface="Arial"/>
                        </a:rPr>
                        <a:t>lamp</a:t>
                      </a:r>
                      <a:endParaRPr lang="en-US" sz="1000" dirty="0">
                        <a:latin typeface="Calibri"/>
                        <a:ea typeface="Calibri"/>
                        <a:cs typeface="Arial"/>
                      </a:endParaRPr>
                    </a:p>
                  </a:txBody>
                  <a:tcPr marT="0" marB="0"/>
                </a:tc>
                <a:tc>
                  <a:txBody>
                    <a:bodyPr/>
                    <a:lstStyle/>
                    <a:p>
                      <a:pPr marL="0" marR="0">
                        <a:lnSpc>
                          <a:spcPct val="115000"/>
                        </a:lnSpc>
                        <a:spcBef>
                          <a:spcPts val="0"/>
                        </a:spcBef>
                        <a:spcAft>
                          <a:spcPts val="0"/>
                        </a:spcAft>
                      </a:pPr>
                      <a:r>
                        <a:rPr lang="en-US" sz="1200" b="1">
                          <a:latin typeface="Times New Roman"/>
                          <a:ea typeface="Calibri"/>
                          <a:cs typeface="Arial"/>
                        </a:rPr>
                        <a:t>6</a:t>
                      </a:r>
                      <a:endParaRPr lang="en-US" sz="1000">
                        <a:latin typeface="Calibri"/>
                        <a:ea typeface="Calibri"/>
                        <a:cs typeface="Arial"/>
                      </a:endParaRPr>
                    </a:p>
                  </a:txBody>
                  <a:tcPr marT="0" marB="0"/>
                </a:tc>
                <a:tc>
                  <a:txBody>
                    <a:bodyPr/>
                    <a:lstStyle/>
                    <a:p>
                      <a:pPr marL="0" marR="0">
                        <a:lnSpc>
                          <a:spcPct val="115000"/>
                        </a:lnSpc>
                        <a:spcBef>
                          <a:spcPts val="0"/>
                        </a:spcBef>
                        <a:spcAft>
                          <a:spcPts val="0"/>
                        </a:spcAft>
                      </a:pPr>
                      <a:r>
                        <a:rPr lang="en-US" sz="1200" b="1" dirty="0">
                          <a:latin typeface="Times New Roman"/>
                          <a:ea typeface="Calibri"/>
                          <a:cs typeface="Arial"/>
                        </a:rPr>
                        <a:t>432</a:t>
                      </a:r>
                      <a:endParaRPr lang="en-US" sz="1000" dirty="0">
                        <a:latin typeface="Calibri"/>
                        <a:ea typeface="Calibri"/>
                        <a:cs typeface="Arial"/>
                      </a:endParaRPr>
                    </a:p>
                  </a:txBody>
                  <a:tcPr marT="0" marB="0"/>
                </a:tc>
              </a:tr>
            </a:tbl>
          </a:graphicData>
        </a:graphic>
      </p:graphicFrame>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609600" y="1371600"/>
            <a:ext cx="4120896" cy="576262"/>
          </a:xfrm>
        </p:spPr>
        <p:txBody>
          <a:bodyPr>
            <a:noAutofit/>
          </a:bodyPr>
          <a:lstStyle/>
          <a:p>
            <a:r>
              <a:rPr lang="en-US" sz="2000" dirty="0" smtClean="0"/>
              <a:t>Lighting distribution for Ground floor </a:t>
            </a:r>
            <a:endParaRPr lang="en-US" sz="2000" dirty="0"/>
          </a:p>
        </p:txBody>
      </p:sp>
      <p:pic>
        <p:nvPicPr>
          <p:cNvPr id="1026" name="Picture 2" descr="C:\Users\7\Desktop\Untitled.png"/>
          <p:cNvPicPr>
            <a:picLocks noGrp="1" noChangeAspect="1" noChangeArrowheads="1"/>
          </p:cNvPicPr>
          <p:nvPr>
            <p:ph sz="half" idx="2"/>
          </p:nvPr>
        </p:nvPicPr>
        <p:blipFill>
          <a:blip r:embed="rId2" cstate="print"/>
          <a:srcRect/>
          <a:stretch>
            <a:fillRect/>
          </a:stretch>
        </p:blipFill>
        <p:spPr bwMode="auto">
          <a:xfrm>
            <a:off x="304800" y="2209800"/>
            <a:ext cx="4673600" cy="3352800"/>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sp>
        <p:nvSpPr>
          <p:cNvPr id="5" name="Text Placeholder 4"/>
          <p:cNvSpPr>
            <a:spLocks noGrp="1"/>
          </p:cNvSpPr>
          <p:nvPr>
            <p:ph type="body" sz="quarter" idx="3"/>
          </p:nvPr>
        </p:nvSpPr>
        <p:spPr>
          <a:xfrm>
            <a:off x="4876801" y="1524000"/>
            <a:ext cx="5389033" cy="457200"/>
          </a:xfrm>
        </p:spPr>
        <p:txBody>
          <a:bodyPr>
            <a:normAutofit lnSpcReduction="10000"/>
          </a:bodyPr>
          <a:lstStyle/>
          <a:p>
            <a:r>
              <a:rPr lang="en-US" sz="2600" dirty="0" smtClean="0"/>
              <a:t>Lighting distribution for First floor </a:t>
            </a:r>
          </a:p>
          <a:p>
            <a:endParaRPr lang="en-US" dirty="0"/>
          </a:p>
        </p:txBody>
      </p:sp>
      <p:pic>
        <p:nvPicPr>
          <p:cNvPr id="1027" name="Picture 3" descr="C:\Users\7\Desktop\Untitled.png"/>
          <p:cNvPicPr>
            <a:picLocks noGrp="1" noChangeAspect="1" noChangeArrowheads="1"/>
          </p:cNvPicPr>
          <p:nvPr>
            <p:ph sz="quarter" idx="4"/>
          </p:nvPr>
        </p:nvPicPr>
        <p:blipFill>
          <a:blip r:embed="rId3" cstate="print"/>
          <a:stretch>
            <a:fillRect/>
          </a:stretch>
        </p:blipFill>
        <p:spPr bwMode="auto">
          <a:xfrm>
            <a:off x="5384800" y="2133600"/>
            <a:ext cx="4470400" cy="3429000"/>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sp>
        <p:nvSpPr>
          <p:cNvPr id="4" name="Rectangle 3"/>
          <p:cNvSpPr/>
          <p:nvPr/>
        </p:nvSpPr>
        <p:spPr>
          <a:xfrm>
            <a:off x="955670" y="205462"/>
            <a:ext cx="4201791" cy="707886"/>
          </a:xfrm>
          <a:prstGeom prst="rect">
            <a:avLst/>
          </a:prstGeom>
          <a:noFill/>
        </p:spPr>
        <p:txBody>
          <a:bodyPr wrap="none" lIns="91440" tIns="45720" rIns="91440" bIns="45720">
            <a:spAutoFit/>
          </a:bodyPr>
          <a:lstStyle/>
          <a:p>
            <a:pPr algn="ctr"/>
            <a:r>
              <a:rPr lang="en-US" sz="4000" b="1" cap="none" spc="0" dirty="0" smtClean="0">
                <a:ln w="13462">
                  <a:solidFill>
                    <a:schemeClr val="bg1"/>
                  </a:solidFill>
                  <a:prstDash val="solid"/>
                </a:ln>
                <a:solidFill>
                  <a:schemeClr val="tx1">
                    <a:lumMod val="85000"/>
                    <a:lumOff val="15000"/>
                  </a:schemeClr>
                </a:solidFill>
                <a:effectLst>
                  <a:outerShdw dist="38100" dir="2700000" algn="bl" rotWithShape="0">
                    <a:schemeClr val="accent5"/>
                  </a:outerShdw>
                </a:effectLst>
              </a:rPr>
              <a:t>Artificial lighting</a:t>
            </a:r>
            <a:endParaRPr lang="en-US" sz="4000" b="1" cap="none" spc="0" dirty="0">
              <a:ln w="13462">
                <a:solidFill>
                  <a:schemeClr val="bg1"/>
                </a:solidFill>
                <a:prstDash val="solid"/>
              </a:ln>
              <a:solidFill>
                <a:schemeClr val="tx1">
                  <a:lumMod val="85000"/>
                  <a:lumOff val="15000"/>
                </a:schemeClr>
              </a:solidFill>
              <a:effectLst>
                <a:outerShdw dist="38100" dir="2700000" algn="bl" rotWithShape="0">
                  <a:schemeClr val="accent5"/>
                </a:outerShdw>
              </a:effectLst>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06400" y="990600"/>
            <a:ext cx="10972800" cy="731838"/>
          </a:xfrm>
        </p:spPr>
        <p:txBody>
          <a:bodyPr>
            <a:noAutofit/>
          </a:bodyPr>
          <a:lstStyle/>
          <a:p>
            <a:r>
              <a:rPr lang="en-US" sz="2800" b="1" dirty="0" smtClean="0">
                <a:ln w="13462">
                  <a:solidFill>
                    <a:schemeClr val="bg1"/>
                  </a:solidFill>
                  <a:prstDash val="solid"/>
                </a:ln>
                <a:solidFill>
                  <a:schemeClr val="tx1"/>
                </a:solidFill>
              </a:rPr>
              <a:t>Lighting distribution for Second floor </a:t>
            </a:r>
            <a:r>
              <a:rPr lang="en-US" dirty="0" smtClean="0"/>
              <a:t/>
            </a:r>
            <a:br>
              <a:rPr lang="en-US" dirty="0" smtClean="0"/>
            </a:br>
            <a:endParaRPr lang="en-US" dirty="0"/>
          </a:p>
        </p:txBody>
      </p:sp>
      <p:pic>
        <p:nvPicPr>
          <p:cNvPr id="2050" name="Picture 2" descr="C:\Users\7\Desktop\Untitled.png"/>
          <p:cNvPicPr>
            <a:picLocks noGrp="1" noChangeAspect="1" noChangeArrowheads="1"/>
          </p:cNvPicPr>
          <p:nvPr>
            <p:ph idx="1"/>
          </p:nvPr>
        </p:nvPicPr>
        <p:blipFill>
          <a:blip r:embed="rId2" cstate="print"/>
          <a:stretch>
            <a:fillRect/>
          </a:stretch>
        </p:blipFill>
        <p:spPr bwMode="auto">
          <a:xfrm>
            <a:off x="1008382" y="2160589"/>
            <a:ext cx="8073388" cy="3881437"/>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2800" dirty="0" smtClean="0"/>
              <a:t/>
            </a:r>
            <a:br>
              <a:rPr lang="en-US" sz="2800" dirty="0" smtClean="0"/>
            </a:br>
            <a:r>
              <a:rPr lang="en-US" sz="2800" dirty="0" smtClean="0">
                <a:solidFill>
                  <a:schemeClr val="tx1"/>
                </a:solidFill>
              </a:rPr>
              <a:t>power required for sockets</a:t>
            </a:r>
            <a:br>
              <a:rPr lang="en-US" sz="2800" dirty="0" smtClean="0">
                <a:solidFill>
                  <a:schemeClr val="tx1"/>
                </a:solidFill>
              </a:rPr>
            </a:br>
            <a:r>
              <a:rPr lang="en-US" sz="2800" dirty="0" smtClean="0">
                <a:solidFill>
                  <a:schemeClr val="tx1"/>
                </a:solidFill>
              </a:rPr>
              <a:t>&amp; Number of socket </a:t>
            </a:r>
            <a:endParaRPr lang="en-US" sz="2800" dirty="0">
              <a:solidFill>
                <a:schemeClr val="tx1"/>
              </a:solidFill>
            </a:endParaRPr>
          </a:p>
        </p:txBody>
      </p:sp>
      <p:graphicFrame>
        <p:nvGraphicFramePr>
          <p:cNvPr id="4" name="Content Placeholder 3"/>
          <p:cNvGraphicFramePr>
            <a:graphicFrameLocks noGrp="1"/>
          </p:cNvGraphicFramePr>
          <p:nvPr>
            <p:ph idx="1"/>
            <p:extLst>
              <p:ext uri="{D42A27DB-BD31-4B8C-83A1-F6EECF244321}">
                <p14:modId xmlns="" xmlns:p14="http://schemas.microsoft.com/office/powerpoint/2010/main" val="3243340316"/>
              </p:ext>
            </p:extLst>
          </p:nvPr>
        </p:nvGraphicFramePr>
        <p:xfrm>
          <a:off x="914400" y="1914566"/>
          <a:ext cx="8464551" cy="4820920"/>
        </p:xfrm>
        <a:graphic>
          <a:graphicData uri="http://schemas.openxmlformats.org/drawingml/2006/table">
            <a:tbl>
              <a:tblPr firstRow="1" bandRow="1">
                <a:tableStyleId>{5C22544A-7EE6-4342-B048-85BDC9FD1C3A}</a:tableStyleId>
              </a:tblPr>
              <a:tblGrid>
                <a:gridCol w="2821517"/>
                <a:gridCol w="2821517"/>
                <a:gridCol w="2821517"/>
              </a:tblGrid>
              <a:tr h="370840">
                <a:tc>
                  <a:txBody>
                    <a:bodyPr/>
                    <a:lstStyle/>
                    <a:p>
                      <a:r>
                        <a:rPr lang="en-US" dirty="0" smtClean="0"/>
                        <a:t>Type of area</a:t>
                      </a:r>
                      <a:endParaRPr lang="en-US" dirty="0"/>
                    </a:p>
                  </a:txBody>
                  <a:tcPr marL="94051" marR="94051"/>
                </a:tc>
                <a:tc>
                  <a:txBody>
                    <a:bodyPr/>
                    <a:lstStyle/>
                    <a:p>
                      <a:pPr marL="0" marR="0">
                        <a:lnSpc>
                          <a:spcPct val="115000"/>
                        </a:lnSpc>
                        <a:spcBef>
                          <a:spcPts val="0"/>
                        </a:spcBef>
                        <a:spcAft>
                          <a:spcPts val="0"/>
                        </a:spcAft>
                      </a:pPr>
                      <a:r>
                        <a:rPr lang="en-US" sz="1600" dirty="0">
                          <a:latin typeface="Times New Roman"/>
                          <a:ea typeface="Calibri"/>
                          <a:cs typeface="Arial"/>
                        </a:rPr>
                        <a:t>Number of socket </a:t>
                      </a:r>
                      <a:endParaRPr lang="en-US" sz="1100" dirty="0">
                        <a:latin typeface="Calibri"/>
                        <a:ea typeface="Calibri"/>
                        <a:cs typeface="Arial"/>
                      </a:endParaRPr>
                    </a:p>
                  </a:txBody>
                  <a:tcPr marL="70537" marR="70537" marT="0" marB="0"/>
                </a:tc>
                <a:tc>
                  <a:txBody>
                    <a:bodyPr/>
                    <a:lstStyle/>
                    <a:p>
                      <a:pPr marL="0" marR="0">
                        <a:lnSpc>
                          <a:spcPct val="115000"/>
                        </a:lnSpc>
                        <a:spcBef>
                          <a:spcPts val="0"/>
                        </a:spcBef>
                        <a:spcAft>
                          <a:spcPts val="0"/>
                        </a:spcAft>
                      </a:pPr>
                      <a:r>
                        <a:rPr lang="en-US" sz="1600" dirty="0">
                          <a:latin typeface="Times New Roman"/>
                          <a:ea typeface="Calibri"/>
                          <a:cs typeface="Arial"/>
                        </a:rPr>
                        <a:t>Power (w)</a:t>
                      </a:r>
                      <a:endParaRPr lang="en-US" sz="1100" dirty="0">
                        <a:latin typeface="Calibri"/>
                        <a:ea typeface="Calibri"/>
                        <a:cs typeface="Arial"/>
                      </a:endParaRPr>
                    </a:p>
                  </a:txBody>
                  <a:tcPr marL="70537" marR="70537" marT="0" marB="0"/>
                </a:tc>
              </a:tr>
              <a:tr h="370840">
                <a:tc>
                  <a:txBody>
                    <a:bodyPr/>
                    <a:lstStyle/>
                    <a:p>
                      <a:r>
                        <a:rPr lang="en-US" dirty="0" smtClean="0"/>
                        <a:t>Class room</a:t>
                      </a:r>
                      <a:endParaRPr lang="en-US" dirty="0"/>
                    </a:p>
                  </a:txBody>
                  <a:tcPr marL="94051" marR="94051"/>
                </a:tc>
                <a:tc>
                  <a:txBody>
                    <a:bodyPr/>
                    <a:lstStyle/>
                    <a:p>
                      <a:pPr marL="0" marR="0">
                        <a:lnSpc>
                          <a:spcPct val="115000"/>
                        </a:lnSpc>
                        <a:spcBef>
                          <a:spcPts val="0"/>
                        </a:spcBef>
                        <a:spcAft>
                          <a:spcPts val="0"/>
                        </a:spcAft>
                      </a:pPr>
                      <a:r>
                        <a:rPr lang="en-US" sz="1600" dirty="0">
                          <a:latin typeface="Times New Roman"/>
                          <a:ea typeface="Calibri"/>
                          <a:cs typeface="Arial"/>
                        </a:rPr>
                        <a:t>4</a:t>
                      </a:r>
                      <a:endParaRPr lang="en-US" sz="1100" dirty="0">
                        <a:latin typeface="Calibri"/>
                        <a:ea typeface="Calibri"/>
                        <a:cs typeface="Arial"/>
                      </a:endParaRPr>
                    </a:p>
                  </a:txBody>
                  <a:tcPr marL="70537" marR="70537" marT="0" marB="0"/>
                </a:tc>
                <a:tc>
                  <a:txBody>
                    <a:bodyPr/>
                    <a:lstStyle/>
                    <a:p>
                      <a:pPr marL="0" marR="0">
                        <a:lnSpc>
                          <a:spcPct val="115000"/>
                        </a:lnSpc>
                        <a:spcBef>
                          <a:spcPts val="0"/>
                        </a:spcBef>
                        <a:spcAft>
                          <a:spcPts val="0"/>
                        </a:spcAft>
                      </a:pPr>
                      <a:r>
                        <a:rPr lang="en-US" sz="1600" dirty="0">
                          <a:latin typeface="Times New Roman"/>
                          <a:ea typeface="Calibri"/>
                          <a:cs typeface="Arial"/>
                        </a:rPr>
                        <a:t>1408</a:t>
                      </a:r>
                      <a:endParaRPr lang="en-US" sz="1100" dirty="0">
                        <a:latin typeface="Calibri"/>
                        <a:ea typeface="Calibri"/>
                        <a:cs typeface="Arial"/>
                      </a:endParaRPr>
                    </a:p>
                  </a:txBody>
                  <a:tcPr marL="70537" marR="70537" marT="0" marB="0"/>
                </a:tc>
              </a:tr>
              <a:tr h="370840">
                <a:tc>
                  <a:txBody>
                    <a:bodyPr/>
                    <a:lstStyle/>
                    <a:p>
                      <a:pPr marL="0" marR="0">
                        <a:lnSpc>
                          <a:spcPct val="115000"/>
                        </a:lnSpc>
                        <a:spcBef>
                          <a:spcPts val="0"/>
                        </a:spcBef>
                        <a:spcAft>
                          <a:spcPts val="0"/>
                        </a:spcAft>
                      </a:pPr>
                      <a:r>
                        <a:rPr lang="en-US" sz="1600" b="1" dirty="0">
                          <a:latin typeface="Times New Roman"/>
                          <a:ea typeface="Calibri"/>
                          <a:cs typeface="Arial"/>
                        </a:rPr>
                        <a:t>Computer lab</a:t>
                      </a:r>
                      <a:endParaRPr lang="en-US" sz="1100" dirty="0">
                        <a:latin typeface="Calibri"/>
                        <a:ea typeface="Calibri"/>
                        <a:cs typeface="Arial"/>
                      </a:endParaRPr>
                    </a:p>
                  </a:txBody>
                  <a:tcPr marL="70537" marR="70537" marT="0" marB="0"/>
                </a:tc>
                <a:tc>
                  <a:txBody>
                    <a:bodyPr/>
                    <a:lstStyle/>
                    <a:p>
                      <a:pPr marL="0" marR="0">
                        <a:lnSpc>
                          <a:spcPct val="115000"/>
                        </a:lnSpc>
                        <a:spcBef>
                          <a:spcPts val="0"/>
                        </a:spcBef>
                        <a:spcAft>
                          <a:spcPts val="0"/>
                        </a:spcAft>
                      </a:pPr>
                      <a:r>
                        <a:rPr lang="en-US" sz="1600" dirty="0">
                          <a:latin typeface="Times New Roman"/>
                          <a:ea typeface="Calibri"/>
                          <a:cs typeface="Arial"/>
                        </a:rPr>
                        <a:t>18</a:t>
                      </a:r>
                      <a:endParaRPr lang="en-US" sz="1100" dirty="0">
                        <a:latin typeface="Calibri"/>
                        <a:ea typeface="Calibri"/>
                        <a:cs typeface="Arial"/>
                      </a:endParaRPr>
                    </a:p>
                  </a:txBody>
                  <a:tcPr marL="70537" marR="70537" marT="0" marB="0"/>
                </a:tc>
                <a:tc>
                  <a:txBody>
                    <a:bodyPr/>
                    <a:lstStyle/>
                    <a:p>
                      <a:pPr marL="0" marR="0">
                        <a:lnSpc>
                          <a:spcPct val="115000"/>
                        </a:lnSpc>
                        <a:spcBef>
                          <a:spcPts val="0"/>
                        </a:spcBef>
                        <a:spcAft>
                          <a:spcPts val="0"/>
                        </a:spcAft>
                      </a:pPr>
                      <a:r>
                        <a:rPr lang="en-US" sz="1600" dirty="0">
                          <a:latin typeface="Times New Roman"/>
                          <a:ea typeface="Calibri"/>
                          <a:cs typeface="Arial"/>
                        </a:rPr>
                        <a:t>6336</a:t>
                      </a:r>
                      <a:endParaRPr lang="en-US" sz="1100" dirty="0">
                        <a:latin typeface="Calibri"/>
                        <a:ea typeface="Calibri"/>
                        <a:cs typeface="Arial"/>
                      </a:endParaRPr>
                    </a:p>
                  </a:txBody>
                  <a:tcPr marL="70537" marR="70537" marT="0" marB="0"/>
                </a:tc>
              </a:tr>
              <a:tr h="370840">
                <a:tc>
                  <a:txBody>
                    <a:bodyPr/>
                    <a:lstStyle/>
                    <a:p>
                      <a:pPr marL="0" marR="0">
                        <a:lnSpc>
                          <a:spcPct val="115000"/>
                        </a:lnSpc>
                        <a:spcBef>
                          <a:spcPts val="0"/>
                        </a:spcBef>
                        <a:spcAft>
                          <a:spcPts val="0"/>
                        </a:spcAft>
                      </a:pPr>
                      <a:r>
                        <a:rPr lang="en-US" sz="1600" b="1" dirty="0" smtClean="0">
                          <a:latin typeface="Times New Roman"/>
                          <a:ea typeface="Calibri"/>
                          <a:cs typeface="Arial"/>
                        </a:rPr>
                        <a:t>Store</a:t>
                      </a:r>
                      <a:endParaRPr lang="en-US" sz="1100" dirty="0">
                        <a:latin typeface="Calibri"/>
                        <a:ea typeface="Calibri"/>
                        <a:cs typeface="Arial"/>
                      </a:endParaRPr>
                    </a:p>
                  </a:txBody>
                  <a:tcPr marL="70537" marR="70537" marT="0" marB="0"/>
                </a:tc>
                <a:tc>
                  <a:txBody>
                    <a:bodyPr/>
                    <a:lstStyle/>
                    <a:p>
                      <a:pPr marL="0" marR="0">
                        <a:lnSpc>
                          <a:spcPct val="115000"/>
                        </a:lnSpc>
                        <a:spcBef>
                          <a:spcPts val="0"/>
                        </a:spcBef>
                        <a:spcAft>
                          <a:spcPts val="0"/>
                        </a:spcAft>
                      </a:pPr>
                      <a:r>
                        <a:rPr lang="en-US" sz="1600" dirty="0">
                          <a:latin typeface="Times New Roman"/>
                          <a:ea typeface="Calibri"/>
                          <a:cs typeface="Arial"/>
                        </a:rPr>
                        <a:t>2</a:t>
                      </a:r>
                      <a:endParaRPr lang="en-US" sz="1100" dirty="0">
                        <a:latin typeface="Calibri"/>
                        <a:ea typeface="Calibri"/>
                        <a:cs typeface="Arial"/>
                      </a:endParaRPr>
                    </a:p>
                  </a:txBody>
                  <a:tcPr marL="70537" marR="70537" marT="0" marB="0"/>
                </a:tc>
                <a:tc>
                  <a:txBody>
                    <a:bodyPr/>
                    <a:lstStyle/>
                    <a:p>
                      <a:pPr marL="0" marR="0">
                        <a:lnSpc>
                          <a:spcPct val="115000"/>
                        </a:lnSpc>
                        <a:spcBef>
                          <a:spcPts val="0"/>
                        </a:spcBef>
                        <a:spcAft>
                          <a:spcPts val="0"/>
                        </a:spcAft>
                      </a:pPr>
                      <a:r>
                        <a:rPr lang="en-US" sz="1600" dirty="0">
                          <a:latin typeface="Times New Roman"/>
                          <a:ea typeface="Calibri"/>
                          <a:cs typeface="Arial"/>
                        </a:rPr>
                        <a:t>704</a:t>
                      </a:r>
                      <a:endParaRPr lang="en-US" sz="1100" dirty="0">
                        <a:latin typeface="Calibri"/>
                        <a:ea typeface="Calibri"/>
                        <a:cs typeface="Arial"/>
                      </a:endParaRPr>
                    </a:p>
                  </a:txBody>
                  <a:tcPr marL="70537" marR="70537" marT="0" marB="0"/>
                </a:tc>
              </a:tr>
              <a:tr h="370840">
                <a:tc>
                  <a:txBody>
                    <a:bodyPr/>
                    <a:lstStyle/>
                    <a:p>
                      <a:pPr marL="0" marR="0">
                        <a:lnSpc>
                          <a:spcPct val="115000"/>
                        </a:lnSpc>
                        <a:spcBef>
                          <a:spcPts val="0"/>
                        </a:spcBef>
                        <a:spcAft>
                          <a:spcPts val="0"/>
                        </a:spcAft>
                      </a:pPr>
                      <a:r>
                        <a:rPr lang="en-US" sz="1600" b="1" dirty="0">
                          <a:latin typeface="Times New Roman"/>
                          <a:ea typeface="Calibri"/>
                          <a:cs typeface="Arial"/>
                        </a:rPr>
                        <a:t>Science lab</a:t>
                      </a:r>
                      <a:endParaRPr lang="en-US" sz="1100" dirty="0">
                        <a:latin typeface="Calibri"/>
                        <a:ea typeface="Calibri"/>
                        <a:cs typeface="Arial"/>
                      </a:endParaRPr>
                    </a:p>
                  </a:txBody>
                  <a:tcPr marL="70537" marR="70537" marT="0" marB="0"/>
                </a:tc>
                <a:tc>
                  <a:txBody>
                    <a:bodyPr/>
                    <a:lstStyle/>
                    <a:p>
                      <a:pPr marL="0" marR="0">
                        <a:lnSpc>
                          <a:spcPct val="115000"/>
                        </a:lnSpc>
                        <a:spcBef>
                          <a:spcPts val="0"/>
                        </a:spcBef>
                        <a:spcAft>
                          <a:spcPts val="0"/>
                        </a:spcAft>
                      </a:pPr>
                      <a:r>
                        <a:rPr lang="en-US" sz="1600" dirty="0">
                          <a:latin typeface="Times New Roman"/>
                          <a:ea typeface="Calibri"/>
                          <a:cs typeface="Arial"/>
                        </a:rPr>
                        <a:t>9</a:t>
                      </a:r>
                      <a:endParaRPr lang="en-US" sz="1100" dirty="0">
                        <a:latin typeface="Calibri"/>
                        <a:ea typeface="Calibri"/>
                        <a:cs typeface="Arial"/>
                      </a:endParaRPr>
                    </a:p>
                  </a:txBody>
                  <a:tcPr marL="70537" marR="70537" marT="0" marB="0"/>
                </a:tc>
                <a:tc>
                  <a:txBody>
                    <a:bodyPr/>
                    <a:lstStyle/>
                    <a:p>
                      <a:pPr marL="0" marR="0">
                        <a:lnSpc>
                          <a:spcPct val="115000"/>
                        </a:lnSpc>
                        <a:spcBef>
                          <a:spcPts val="0"/>
                        </a:spcBef>
                        <a:spcAft>
                          <a:spcPts val="0"/>
                        </a:spcAft>
                      </a:pPr>
                      <a:r>
                        <a:rPr lang="en-US" sz="1600" dirty="0">
                          <a:latin typeface="Times New Roman"/>
                          <a:ea typeface="Calibri"/>
                          <a:cs typeface="Arial"/>
                        </a:rPr>
                        <a:t>3168</a:t>
                      </a:r>
                      <a:endParaRPr lang="en-US" sz="1100" dirty="0">
                        <a:latin typeface="Calibri"/>
                        <a:ea typeface="Calibri"/>
                        <a:cs typeface="Arial"/>
                      </a:endParaRPr>
                    </a:p>
                  </a:txBody>
                  <a:tcPr marL="70537" marR="70537" marT="0" marB="0"/>
                </a:tc>
              </a:tr>
              <a:tr h="370840">
                <a:tc>
                  <a:txBody>
                    <a:bodyPr/>
                    <a:lstStyle/>
                    <a:p>
                      <a:pPr marL="0" marR="0">
                        <a:lnSpc>
                          <a:spcPct val="115000"/>
                        </a:lnSpc>
                        <a:spcBef>
                          <a:spcPts val="0"/>
                        </a:spcBef>
                        <a:spcAft>
                          <a:spcPts val="0"/>
                        </a:spcAft>
                      </a:pPr>
                      <a:r>
                        <a:rPr lang="en-US" sz="1600" b="1" dirty="0">
                          <a:latin typeface="Times New Roman"/>
                          <a:ea typeface="Calibri"/>
                          <a:cs typeface="Arial"/>
                        </a:rPr>
                        <a:t>Teachers Room</a:t>
                      </a:r>
                      <a:endParaRPr lang="en-US" sz="1100" dirty="0">
                        <a:latin typeface="Calibri"/>
                        <a:ea typeface="Calibri"/>
                        <a:cs typeface="Arial"/>
                      </a:endParaRPr>
                    </a:p>
                  </a:txBody>
                  <a:tcPr marL="70537" marR="70537" marT="0" marB="0"/>
                </a:tc>
                <a:tc>
                  <a:txBody>
                    <a:bodyPr/>
                    <a:lstStyle/>
                    <a:p>
                      <a:pPr marL="0" marR="0">
                        <a:lnSpc>
                          <a:spcPct val="115000"/>
                        </a:lnSpc>
                        <a:spcBef>
                          <a:spcPts val="0"/>
                        </a:spcBef>
                        <a:spcAft>
                          <a:spcPts val="0"/>
                        </a:spcAft>
                      </a:pPr>
                      <a:r>
                        <a:rPr lang="en-US" sz="1600" dirty="0">
                          <a:latin typeface="Times New Roman"/>
                          <a:ea typeface="Calibri"/>
                          <a:cs typeface="Arial"/>
                        </a:rPr>
                        <a:t>4</a:t>
                      </a:r>
                      <a:endParaRPr lang="en-US" sz="1100" dirty="0">
                        <a:latin typeface="Calibri"/>
                        <a:ea typeface="Calibri"/>
                        <a:cs typeface="Arial"/>
                      </a:endParaRPr>
                    </a:p>
                  </a:txBody>
                  <a:tcPr marL="70537" marR="70537" marT="0" marB="0"/>
                </a:tc>
                <a:tc>
                  <a:txBody>
                    <a:bodyPr/>
                    <a:lstStyle/>
                    <a:p>
                      <a:pPr marL="0" marR="0">
                        <a:lnSpc>
                          <a:spcPct val="115000"/>
                        </a:lnSpc>
                        <a:spcBef>
                          <a:spcPts val="0"/>
                        </a:spcBef>
                        <a:spcAft>
                          <a:spcPts val="0"/>
                        </a:spcAft>
                      </a:pPr>
                      <a:r>
                        <a:rPr lang="en-US" sz="1600" dirty="0">
                          <a:latin typeface="Times New Roman"/>
                          <a:ea typeface="Calibri"/>
                          <a:cs typeface="Arial"/>
                        </a:rPr>
                        <a:t>1408</a:t>
                      </a:r>
                      <a:endParaRPr lang="en-US" sz="1100" dirty="0">
                        <a:latin typeface="Calibri"/>
                        <a:ea typeface="Calibri"/>
                        <a:cs typeface="Arial"/>
                      </a:endParaRPr>
                    </a:p>
                  </a:txBody>
                  <a:tcPr marL="70537" marR="70537" marT="0" marB="0"/>
                </a:tc>
              </a:tr>
              <a:tr h="370840">
                <a:tc>
                  <a:txBody>
                    <a:bodyPr/>
                    <a:lstStyle/>
                    <a:p>
                      <a:pPr marL="0" marR="0">
                        <a:lnSpc>
                          <a:spcPct val="115000"/>
                        </a:lnSpc>
                        <a:spcBef>
                          <a:spcPts val="0"/>
                        </a:spcBef>
                        <a:spcAft>
                          <a:spcPts val="0"/>
                        </a:spcAft>
                      </a:pPr>
                      <a:r>
                        <a:rPr lang="en-US" sz="1600" b="1" dirty="0">
                          <a:latin typeface="Times New Roman"/>
                          <a:ea typeface="Calibri"/>
                          <a:cs typeface="Arial"/>
                        </a:rPr>
                        <a:t>Social Work</a:t>
                      </a:r>
                      <a:endParaRPr lang="en-US" sz="1100" dirty="0">
                        <a:latin typeface="Calibri"/>
                        <a:ea typeface="Calibri"/>
                        <a:cs typeface="Arial"/>
                      </a:endParaRPr>
                    </a:p>
                  </a:txBody>
                  <a:tcPr marL="70537" marR="70537" marT="0" marB="0"/>
                </a:tc>
                <a:tc>
                  <a:txBody>
                    <a:bodyPr/>
                    <a:lstStyle/>
                    <a:p>
                      <a:pPr marL="0" marR="0">
                        <a:lnSpc>
                          <a:spcPct val="115000"/>
                        </a:lnSpc>
                        <a:spcBef>
                          <a:spcPts val="0"/>
                        </a:spcBef>
                        <a:spcAft>
                          <a:spcPts val="0"/>
                        </a:spcAft>
                      </a:pPr>
                      <a:r>
                        <a:rPr lang="en-US" sz="1600" dirty="0">
                          <a:latin typeface="Times New Roman"/>
                          <a:ea typeface="Calibri"/>
                          <a:cs typeface="Arial"/>
                        </a:rPr>
                        <a:t>4</a:t>
                      </a:r>
                      <a:endParaRPr lang="en-US" sz="1100" dirty="0">
                        <a:latin typeface="Calibri"/>
                        <a:ea typeface="Calibri"/>
                        <a:cs typeface="Arial"/>
                      </a:endParaRPr>
                    </a:p>
                  </a:txBody>
                  <a:tcPr marL="70537" marR="70537" marT="0" marB="0"/>
                </a:tc>
                <a:tc>
                  <a:txBody>
                    <a:bodyPr/>
                    <a:lstStyle/>
                    <a:p>
                      <a:pPr marL="0" marR="0">
                        <a:lnSpc>
                          <a:spcPct val="115000"/>
                        </a:lnSpc>
                        <a:spcBef>
                          <a:spcPts val="0"/>
                        </a:spcBef>
                        <a:spcAft>
                          <a:spcPts val="0"/>
                        </a:spcAft>
                      </a:pPr>
                      <a:r>
                        <a:rPr lang="en-US" sz="1600" dirty="0">
                          <a:latin typeface="Times New Roman"/>
                          <a:ea typeface="Calibri"/>
                          <a:cs typeface="Arial"/>
                        </a:rPr>
                        <a:t>1408</a:t>
                      </a:r>
                      <a:endParaRPr lang="en-US" sz="1100" dirty="0">
                        <a:latin typeface="Calibri"/>
                        <a:ea typeface="Calibri"/>
                        <a:cs typeface="Arial"/>
                      </a:endParaRPr>
                    </a:p>
                  </a:txBody>
                  <a:tcPr marL="70537" marR="70537" marT="0" marB="0"/>
                </a:tc>
              </a:tr>
              <a:tr h="370840">
                <a:tc>
                  <a:txBody>
                    <a:bodyPr/>
                    <a:lstStyle/>
                    <a:p>
                      <a:pPr marL="0" marR="0">
                        <a:lnSpc>
                          <a:spcPct val="115000"/>
                        </a:lnSpc>
                        <a:spcBef>
                          <a:spcPts val="0"/>
                        </a:spcBef>
                        <a:spcAft>
                          <a:spcPts val="0"/>
                        </a:spcAft>
                      </a:pPr>
                      <a:r>
                        <a:rPr lang="en-US" sz="1600" b="1" dirty="0">
                          <a:latin typeface="Times New Roman"/>
                          <a:ea typeface="Calibri"/>
                          <a:cs typeface="Arial"/>
                        </a:rPr>
                        <a:t>Head Master</a:t>
                      </a:r>
                      <a:endParaRPr lang="en-US" sz="1100" dirty="0">
                        <a:latin typeface="Calibri"/>
                        <a:ea typeface="Calibri"/>
                        <a:cs typeface="Arial"/>
                      </a:endParaRPr>
                    </a:p>
                  </a:txBody>
                  <a:tcPr marL="70537" marR="70537" marT="0" marB="0"/>
                </a:tc>
                <a:tc>
                  <a:txBody>
                    <a:bodyPr/>
                    <a:lstStyle/>
                    <a:p>
                      <a:pPr marL="0" marR="0">
                        <a:lnSpc>
                          <a:spcPct val="115000"/>
                        </a:lnSpc>
                        <a:spcBef>
                          <a:spcPts val="0"/>
                        </a:spcBef>
                        <a:spcAft>
                          <a:spcPts val="0"/>
                        </a:spcAft>
                      </a:pPr>
                      <a:r>
                        <a:rPr lang="en-US" sz="1600" dirty="0">
                          <a:latin typeface="Times New Roman"/>
                          <a:ea typeface="Calibri"/>
                          <a:cs typeface="Arial"/>
                        </a:rPr>
                        <a:t>4</a:t>
                      </a:r>
                      <a:endParaRPr lang="en-US" sz="1100" dirty="0">
                        <a:latin typeface="Calibri"/>
                        <a:ea typeface="Calibri"/>
                        <a:cs typeface="Arial"/>
                      </a:endParaRPr>
                    </a:p>
                  </a:txBody>
                  <a:tcPr marL="70537" marR="70537" marT="0" marB="0"/>
                </a:tc>
                <a:tc>
                  <a:txBody>
                    <a:bodyPr/>
                    <a:lstStyle/>
                    <a:p>
                      <a:pPr marL="0" marR="0">
                        <a:lnSpc>
                          <a:spcPct val="115000"/>
                        </a:lnSpc>
                        <a:spcBef>
                          <a:spcPts val="0"/>
                        </a:spcBef>
                        <a:spcAft>
                          <a:spcPts val="0"/>
                        </a:spcAft>
                      </a:pPr>
                      <a:r>
                        <a:rPr lang="en-US" sz="1600">
                          <a:latin typeface="Times New Roman"/>
                          <a:ea typeface="Calibri"/>
                          <a:cs typeface="Arial"/>
                        </a:rPr>
                        <a:t>1408</a:t>
                      </a:r>
                      <a:endParaRPr lang="en-US" sz="1100">
                        <a:latin typeface="Calibri"/>
                        <a:ea typeface="Calibri"/>
                        <a:cs typeface="Arial"/>
                      </a:endParaRPr>
                    </a:p>
                  </a:txBody>
                  <a:tcPr marL="70537" marR="70537" marT="0" marB="0"/>
                </a:tc>
              </a:tr>
              <a:tr h="370840">
                <a:tc>
                  <a:txBody>
                    <a:bodyPr/>
                    <a:lstStyle/>
                    <a:p>
                      <a:pPr marL="0" marR="0">
                        <a:lnSpc>
                          <a:spcPct val="115000"/>
                        </a:lnSpc>
                        <a:spcBef>
                          <a:spcPts val="0"/>
                        </a:spcBef>
                        <a:spcAft>
                          <a:spcPts val="0"/>
                        </a:spcAft>
                      </a:pPr>
                      <a:r>
                        <a:rPr lang="en-US" sz="1600" b="1" dirty="0">
                          <a:latin typeface="Times New Roman"/>
                          <a:ea typeface="Calibri"/>
                          <a:cs typeface="Arial"/>
                        </a:rPr>
                        <a:t>Adm. Secretary</a:t>
                      </a:r>
                      <a:endParaRPr lang="en-US" sz="1100" dirty="0">
                        <a:latin typeface="Calibri"/>
                        <a:ea typeface="Calibri"/>
                        <a:cs typeface="Arial"/>
                      </a:endParaRPr>
                    </a:p>
                  </a:txBody>
                  <a:tcPr marL="70537" marR="70537" marT="0" marB="0"/>
                </a:tc>
                <a:tc>
                  <a:txBody>
                    <a:bodyPr/>
                    <a:lstStyle/>
                    <a:p>
                      <a:pPr marL="0" marR="0">
                        <a:lnSpc>
                          <a:spcPct val="115000"/>
                        </a:lnSpc>
                        <a:spcBef>
                          <a:spcPts val="0"/>
                        </a:spcBef>
                        <a:spcAft>
                          <a:spcPts val="0"/>
                        </a:spcAft>
                      </a:pPr>
                      <a:r>
                        <a:rPr lang="en-US" sz="1600">
                          <a:latin typeface="Times New Roman"/>
                          <a:ea typeface="Calibri"/>
                          <a:cs typeface="Arial"/>
                        </a:rPr>
                        <a:t>2</a:t>
                      </a:r>
                      <a:endParaRPr lang="en-US" sz="1100">
                        <a:latin typeface="Calibri"/>
                        <a:ea typeface="Calibri"/>
                        <a:cs typeface="Arial"/>
                      </a:endParaRPr>
                    </a:p>
                  </a:txBody>
                  <a:tcPr marL="70537" marR="70537" marT="0" marB="0"/>
                </a:tc>
                <a:tc>
                  <a:txBody>
                    <a:bodyPr/>
                    <a:lstStyle/>
                    <a:p>
                      <a:pPr marL="0" marR="0">
                        <a:lnSpc>
                          <a:spcPct val="115000"/>
                        </a:lnSpc>
                        <a:spcBef>
                          <a:spcPts val="0"/>
                        </a:spcBef>
                        <a:spcAft>
                          <a:spcPts val="0"/>
                        </a:spcAft>
                      </a:pPr>
                      <a:r>
                        <a:rPr lang="en-US" sz="1600" dirty="0">
                          <a:latin typeface="Times New Roman"/>
                          <a:ea typeface="Calibri"/>
                          <a:cs typeface="Arial"/>
                        </a:rPr>
                        <a:t>704</a:t>
                      </a:r>
                      <a:endParaRPr lang="en-US" sz="1100" dirty="0">
                        <a:latin typeface="Calibri"/>
                        <a:ea typeface="Calibri"/>
                        <a:cs typeface="Arial"/>
                      </a:endParaRPr>
                    </a:p>
                  </a:txBody>
                  <a:tcPr marL="70537" marR="70537" marT="0" marB="0"/>
                </a:tc>
              </a:tr>
              <a:tr h="370840">
                <a:tc>
                  <a:txBody>
                    <a:bodyPr/>
                    <a:lstStyle/>
                    <a:p>
                      <a:pPr marL="0" marR="0">
                        <a:lnSpc>
                          <a:spcPct val="115000"/>
                        </a:lnSpc>
                        <a:spcBef>
                          <a:spcPts val="0"/>
                        </a:spcBef>
                        <a:spcAft>
                          <a:spcPts val="0"/>
                        </a:spcAft>
                      </a:pPr>
                      <a:r>
                        <a:rPr lang="en-US" sz="1600" b="1" dirty="0">
                          <a:latin typeface="Times New Roman"/>
                          <a:ea typeface="Calibri"/>
                          <a:cs typeface="Arial"/>
                        </a:rPr>
                        <a:t>library</a:t>
                      </a:r>
                      <a:endParaRPr lang="en-US" sz="1100" dirty="0">
                        <a:latin typeface="Calibri"/>
                        <a:ea typeface="Calibri"/>
                        <a:cs typeface="Arial"/>
                      </a:endParaRPr>
                    </a:p>
                  </a:txBody>
                  <a:tcPr marL="70537" marR="70537" marT="0" marB="0"/>
                </a:tc>
                <a:tc>
                  <a:txBody>
                    <a:bodyPr/>
                    <a:lstStyle/>
                    <a:p>
                      <a:pPr marL="0" marR="0">
                        <a:lnSpc>
                          <a:spcPct val="115000"/>
                        </a:lnSpc>
                        <a:spcBef>
                          <a:spcPts val="0"/>
                        </a:spcBef>
                        <a:spcAft>
                          <a:spcPts val="0"/>
                        </a:spcAft>
                      </a:pPr>
                      <a:r>
                        <a:rPr lang="en-US" sz="1600" dirty="0">
                          <a:latin typeface="Times New Roman"/>
                          <a:ea typeface="Calibri"/>
                          <a:cs typeface="Arial"/>
                        </a:rPr>
                        <a:t>8</a:t>
                      </a:r>
                      <a:endParaRPr lang="en-US" sz="1100" dirty="0">
                        <a:latin typeface="Calibri"/>
                        <a:ea typeface="Calibri"/>
                        <a:cs typeface="Arial"/>
                      </a:endParaRPr>
                    </a:p>
                  </a:txBody>
                  <a:tcPr marL="70537" marR="70537" marT="0" marB="0"/>
                </a:tc>
                <a:tc>
                  <a:txBody>
                    <a:bodyPr/>
                    <a:lstStyle/>
                    <a:p>
                      <a:pPr marL="0" marR="0">
                        <a:lnSpc>
                          <a:spcPct val="115000"/>
                        </a:lnSpc>
                        <a:spcBef>
                          <a:spcPts val="0"/>
                        </a:spcBef>
                        <a:spcAft>
                          <a:spcPts val="0"/>
                        </a:spcAft>
                      </a:pPr>
                      <a:r>
                        <a:rPr lang="en-US" sz="1600" dirty="0">
                          <a:latin typeface="Times New Roman"/>
                          <a:ea typeface="Calibri"/>
                          <a:cs typeface="Arial"/>
                        </a:rPr>
                        <a:t>2816</a:t>
                      </a:r>
                      <a:endParaRPr lang="en-US" sz="1100" dirty="0">
                        <a:latin typeface="Calibri"/>
                        <a:ea typeface="Calibri"/>
                        <a:cs typeface="Arial"/>
                      </a:endParaRPr>
                    </a:p>
                  </a:txBody>
                  <a:tcPr marL="70537" marR="70537" marT="0" marB="0"/>
                </a:tc>
              </a:tr>
              <a:tr h="370840">
                <a:tc>
                  <a:txBody>
                    <a:bodyPr/>
                    <a:lstStyle/>
                    <a:p>
                      <a:pPr marL="0" marR="0">
                        <a:lnSpc>
                          <a:spcPct val="115000"/>
                        </a:lnSpc>
                        <a:spcBef>
                          <a:spcPts val="0"/>
                        </a:spcBef>
                        <a:spcAft>
                          <a:spcPts val="0"/>
                        </a:spcAft>
                      </a:pPr>
                      <a:r>
                        <a:rPr lang="en-US" sz="1600" b="1" dirty="0">
                          <a:latin typeface="Times New Roman"/>
                          <a:ea typeface="Calibri"/>
                          <a:cs typeface="Arial"/>
                        </a:rPr>
                        <a:t>Corridor</a:t>
                      </a:r>
                      <a:endParaRPr lang="en-US" sz="1100" dirty="0">
                        <a:latin typeface="Calibri"/>
                        <a:ea typeface="Calibri"/>
                        <a:cs typeface="Arial"/>
                      </a:endParaRPr>
                    </a:p>
                  </a:txBody>
                  <a:tcPr marL="70537" marR="70537" marT="0" marB="0"/>
                </a:tc>
                <a:tc>
                  <a:txBody>
                    <a:bodyPr/>
                    <a:lstStyle/>
                    <a:p>
                      <a:pPr marL="0" marR="0">
                        <a:lnSpc>
                          <a:spcPct val="115000"/>
                        </a:lnSpc>
                        <a:spcBef>
                          <a:spcPts val="0"/>
                        </a:spcBef>
                        <a:spcAft>
                          <a:spcPts val="0"/>
                        </a:spcAft>
                      </a:pPr>
                      <a:r>
                        <a:rPr lang="en-US" sz="1600" dirty="0">
                          <a:latin typeface="Times New Roman"/>
                          <a:ea typeface="Calibri"/>
                          <a:cs typeface="Arial"/>
                        </a:rPr>
                        <a:t>4</a:t>
                      </a:r>
                      <a:endParaRPr lang="en-US" sz="1100" dirty="0">
                        <a:latin typeface="Calibri"/>
                        <a:ea typeface="Calibri"/>
                        <a:cs typeface="Arial"/>
                      </a:endParaRPr>
                    </a:p>
                  </a:txBody>
                  <a:tcPr marL="70537" marR="70537" marT="0" marB="0"/>
                </a:tc>
                <a:tc>
                  <a:txBody>
                    <a:bodyPr/>
                    <a:lstStyle/>
                    <a:p>
                      <a:pPr marL="0" marR="0">
                        <a:lnSpc>
                          <a:spcPct val="115000"/>
                        </a:lnSpc>
                        <a:spcBef>
                          <a:spcPts val="0"/>
                        </a:spcBef>
                        <a:spcAft>
                          <a:spcPts val="0"/>
                        </a:spcAft>
                      </a:pPr>
                      <a:r>
                        <a:rPr lang="en-US" sz="1600" dirty="0">
                          <a:latin typeface="Times New Roman"/>
                          <a:ea typeface="Calibri"/>
                          <a:cs typeface="Arial"/>
                        </a:rPr>
                        <a:t>1408</a:t>
                      </a:r>
                      <a:endParaRPr lang="en-US" sz="1100" dirty="0">
                        <a:latin typeface="Calibri"/>
                        <a:ea typeface="Calibri"/>
                        <a:cs typeface="Arial"/>
                      </a:endParaRPr>
                    </a:p>
                  </a:txBody>
                  <a:tcPr marL="70537" marR="70537" marT="0" marB="0"/>
                </a:tc>
              </a:tr>
              <a:tr h="370840">
                <a:tc>
                  <a:txBody>
                    <a:bodyPr/>
                    <a:lstStyle/>
                    <a:p>
                      <a:pPr marL="0" marR="0">
                        <a:lnSpc>
                          <a:spcPct val="115000"/>
                        </a:lnSpc>
                        <a:spcBef>
                          <a:spcPts val="0"/>
                        </a:spcBef>
                        <a:spcAft>
                          <a:spcPts val="0"/>
                        </a:spcAft>
                      </a:pPr>
                      <a:r>
                        <a:rPr lang="en-US" sz="1600" b="1" dirty="0">
                          <a:latin typeface="Times New Roman"/>
                          <a:ea typeface="Calibri"/>
                          <a:cs typeface="Arial"/>
                        </a:rPr>
                        <a:t>Kitchen</a:t>
                      </a:r>
                      <a:endParaRPr lang="en-US" sz="1100" dirty="0">
                        <a:latin typeface="Calibri"/>
                        <a:ea typeface="Calibri"/>
                        <a:cs typeface="Arial"/>
                      </a:endParaRPr>
                    </a:p>
                  </a:txBody>
                  <a:tcPr marL="70537" marR="70537" marT="0" marB="0"/>
                </a:tc>
                <a:tc>
                  <a:txBody>
                    <a:bodyPr/>
                    <a:lstStyle/>
                    <a:p>
                      <a:pPr marL="0" marR="0">
                        <a:lnSpc>
                          <a:spcPct val="115000"/>
                        </a:lnSpc>
                        <a:spcBef>
                          <a:spcPts val="0"/>
                        </a:spcBef>
                        <a:spcAft>
                          <a:spcPts val="0"/>
                        </a:spcAft>
                      </a:pPr>
                      <a:r>
                        <a:rPr lang="en-US" sz="1600" dirty="0">
                          <a:latin typeface="Times New Roman"/>
                          <a:ea typeface="Calibri"/>
                          <a:cs typeface="Arial"/>
                        </a:rPr>
                        <a:t>2</a:t>
                      </a:r>
                      <a:endParaRPr lang="en-US" sz="1100" dirty="0">
                        <a:latin typeface="Calibri"/>
                        <a:ea typeface="Calibri"/>
                        <a:cs typeface="Arial"/>
                      </a:endParaRPr>
                    </a:p>
                  </a:txBody>
                  <a:tcPr marL="70537" marR="70537" marT="0" marB="0"/>
                </a:tc>
                <a:tc>
                  <a:txBody>
                    <a:bodyPr/>
                    <a:lstStyle/>
                    <a:p>
                      <a:pPr marL="0" marR="0">
                        <a:lnSpc>
                          <a:spcPct val="115000"/>
                        </a:lnSpc>
                        <a:spcBef>
                          <a:spcPts val="0"/>
                        </a:spcBef>
                        <a:spcAft>
                          <a:spcPts val="0"/>
                        </a:spcAft>
                      </a:pPr>
                      <a:r>
                        <a:rPr lang="en-US" sz="1600" dirty="0">
                          <a:latin typeface="Times New Roman"/>
                          <a:ea typeface="Calibri"/>
                          <a:cs typeface="Arial"/>
                        </a:rPr>
                        <a:t>704</a:t>
                      </a:r>
                      <a:endParaRPr lang="en-US" sz="1100" dirty="0">
                        <a:latin typeface="Calibri"/>
                        <a:ea typeface="Calibri"/>
                        <a:cs typeface="Arial"/>
                      </a:endParaRPr>
                    </a:p>
                  </a:txBody>
                  <a:tcPr marL="70537" marR="70537" marT="0" marB="0"/>
                </a:tc>
              </a:tr>
              <a:tr h="370840">
                <a:tc>
                  <a:txBody>
                    <a:bodyPr/>
                    <a:lstStyle/>
                    <a:p>
                      <a:pPr marL="0" marR="0">
                        <a:lnSpc>
                          <a:spcPct val="115000"/>
                        </a:lnSpc>
                        <a:spcBef>
                          <a:spcPts val="0"/>
                        </a:spcBef>
                        <a:spcAft>
                          <a:spcPts val="0"/>
                        </a:spcAft>
                      </a:pPr>
                      <a:r>
                        <a:rPr lang="en-US" sz="1600" b="1" dirty="0">
                          <a:latin typeface="Times New Roman"/>
                          <a:ea typeface="Calibri"/>
                          <a:cs typeface="Arial"/>
                        </a:rPr>
                        <a:t>Toilet unit</a:t>
                      </a:r>
                      <a:endParaRPr lang="en-US" sz="1100" dirty="0">
                        <a:latin typeface="Calibri"/>
                        <a:ea typeface="Calibri"/>
                        <a:cs typeface="Arial"/>
                      </a:endParaRPr>
                    </a:p>
                  </a:txBody>
                  <a:tcPr marL="70537" marR="70537" marT="0" marB="0"/>
                </a:tc>
                <a:tc>
                  <a:txBody>
                    <a:bodyPr/>
                    <a:lstStyle/>
                    <a:p>
                      <a:pPr marL="0" marR="0">
                        <a:lnSpc>
                          <a:spcPct val="115000"/>
                        </a:lnSpc>
                        <a:spcBef>
                          <a:spcPts val="0"/>
                        </a:spcBef>
                        <a:spcAft>
                          <a:spcPts val="0"/>
                        </a:spcAft>
                      </a:pPr>
                      <a:r>
                        <a:rPr lang="en-US" sz="1600" dirty="0">
                          <a:latin typeface="Times New Roman"/>
                          <a:ea typeface="Calibri"/>
                          <a:cs typeface="Arial"/>
                        </a:rPr>
                        <a:t>2</a:t>
                      </a:r>
                      <a:endParaRPr lang="en-US" sz="1100" dirty="0">
                        <a:latin typeface="Calibri"/>
                        <a:ea typeface="Calibri"/>
                        <a:cs typeface="Arial"/>
                      </a:endParaRPr>
                    </a:p>
                  </a:txBody>
                  <a:tcPr marL="70537" marR="70537" marT="0" marB="0"/>
                </a:tc>
                <a:tc>
                  <a:txBody>
                    <a:bodyPr/>
                    <a:lstStyle/>
                    <a:p>
                      <a:pPr marL="0" marR="0">
                        <a:lnSpc>
                          <a:spcPct val="115000"/>
                        </a:lnSpc>
                        <a:spcBef>
                          <a:spcPts val="0"/>
                        </a:spcBef>
                        <a:spcAft>
                          <a:spcPts val="0"/>
                        </a:spcAft>
                      </a:pPr>
                      <a:r>
                        <a:rPr lang="en-US" sz="1600" dirty="0">
                          <a:latin typeface="Times New Roman"/>
                          <a:ea typeface="Calibri"/>
                          <a:cs typeface="Arial"/>
                        </a:rPr>
                        <a:t>704</a:t>
                      </a:r>
                      <a:endParaRPr lang="en-US" sz="1100" dirty="0">
                        <a:latin typeface="Calibri"/>
                        <a:ea typeface="Calibri"/>
                        <a:cs typeface="Arial"/>
                      </a:endParaRPr>
                    </a:p>
                  </a:txBody>
                  <a:tcPr marL="70537" marR="70537" marT="0" marB="0"/>
                </a:tc>
              </a:tr>
            </a:tbl>
          </a:graphicData>
        </a:graphic>
      </p:graphicFrame>
      <p:sp>
        <p:nvSpPr>
          <p:cNvPr id="3" name="Rectangle 2"/>
          <p:cNvSpPr/>
          <p:nvPr/>
        </p:nvSpPr>
        <p:spPr>
          <a:xfrm>
            <a:off x="711201" y="194102"/>
            <a:ext cx="4208203" cy="830997"/>
          </a:xfrm>
          <a:prstGeom prst="rect">
            <a:avLst/>
          </a:prstGeom>
          <a:noFill/>
        </p:spPr>
        <p:txBody>
          <a:bodyPr wrap="none" lIns="91440" tIns="45720" rIns="91440" bIns="45720">
            <a:spAutoFit/>
          </a:bodyPr>
          <a:lstStyle/>
          <a:p>
            <a:pPr algn="ctr"/>
            <a:r>
              <a:rPr lang="en-US" sz="4800" b="1" cap="none" spc="0" dirty="0" smtClean="0">
                <a:ln w="13462">
                  <a:solidFill>
                    <a:schemeClr val="bg1"/>
                  </a:solidFill>
                  <a:prstDash val="solid"/>
                </a:ln>
                <a:solidFill>
                  <a:schemeClr val="tx1">
                    <a:lumMod val="85000"/>
                    <a:lumOff val="15000"/>
                  </a:schemeClr>
                </a:solidFill>
                <a:effectLst>
                  <a:outerShdw dist="38100" dir="2700000" algn="bl" rotWithShape="0">
                    <a:schemeClr val="accent5"/>
                  </a:outerShdw>
                </a:effectLst>
              </a:rPr>
              <a:t>Power Design </a:t>
            </a:r>
            <a:endParaRPr lang="en-US" sz="4800" b="1" cap="none" spc="0" dirty="0">
              <a:ln w="13462">
                <a:solidFill>
                  <a:schemeClr val="bg1"/>
                </a:solidFill>
                <a:prstDash val="solid"/>
              </a:ln>
              <a:solidFill>
                <a:schemeClr val="tx1">
                  <a:lumMod val="85000"/>
                  <a:lumOff val="15000"/>
                </a:schemeClr>
              </a:solidFill>
              <a:effectLst>
                <a:outerShdw dist="38100" dir="2700000" algn="bl" rotWithShape="0">
                  <a:schemeClr val="accent5"/>
                </a:outerShdw>
              </a:effectLst>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C:\Users\7\Desktop\Untitled.png"/>
          <p:cNvPicPr>
            <a:picLocks noGrp="1" noChangeAspect="1" noChangeArrowheads="1"/>
          </p:cNvPicPr>
          <p:nvPr>
            <p:ph idx="1"/>
          </p:nvPr>
        </p:nvPicPr>
        <p:blipFill>
          <a:blip r:embed="rId2" cstate="print"/>
          <a:srcRect/>
          <a:stretch>
            <a:fillRect/>
          </a:stretch>
        </p:blipFill>
        <p:spPr bwMode="auto">
          <a:xfrm>
            <a:off x="488886" y="1447800"/>
            <a:ext cx="10070033" cy="4678363"/>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sp>
        <p:nvSpPr>
          <p:cNvPr id="3" name="Rectangle 2"/>
          <p:cNvSpPr/>
          <p:nvPr/>
        </p:nvSpPr>
        <p:spPr>
          <a:xfrm>
            <a:off x="203201" y="533401"/>
            <a:ext cx="7194597" cy="584775"/>
          </a:xfrm>
          <a:prstGeom prst="rect">
            <a:avLst/>
          </a:prstGeom>
          <a:noFill/>
        </p:spPr>
        <p:txBody>
          <a:bodyPr wrap="none" lIns="91440" tIns="45720" rIns="91440" bIns="45720">
            <a:spAutoFit/>
          </a:bodyPr>
          <a:lstStyle/>
          <a:p>
            <a:pPr algn="ctr"/>
            <a:r>
              <a:rPr lang="en-US" sz="3200" b="1" cap="none" spc="0" dirty="0" smtClean="0">
                <a:ln w="13462">
                  <a:solidFill>
                    <a:schemeClr val="bg1"/>
                  </a:solidFill>
                  <a:prstDash val="solid"/>
                </a:ln>
              </a:rPr>
              <a:t>Socket distribution for Ground floor </a:t>
            </a:r>
            <a:endParaRPr lang="en-US" sz="3200" b="1" cap="none" spc="0" dirty="0">
              <a:ln w="13462">
                <a:solidFill>
                  <a:schemeClr val="bg1"/>
                </a:solidFill>
                <a:prstDash val="solid"/>
              </a:ln>
            </a:endParaRP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descr="C:\Users\7\Desktop\Untitled.png"/>
          <p:cNvPicPr>
            <a:picLocks noGrp="1" noChangeAspect="1" noChangeArrowheads="1"/>
          </p:cNvPicPr>
          <p:nvPr>
            <p:ph idx="1"/>
          </p:nvPr>
        </p:nvPicPr>
        <p:blipFill>
          <a:blip r:embed="rId2" cstate="print"/>
          <a:srcRect/>
          <a:stretch>
            <a:fillRect/>
          </a:stretch>
        </p:blipFill>
        <p:spPr bwMode="auto">
          <a:xfrm>
            <a:off x="609600" y="1266191"/>
            <a:ext cx="10566400" cy="5148249"/>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sp>
        <p:nvSpPr>
          <p:cNvPr id="3" name="Rectangle 2"/>
          <p:cNvSpPr/>
          <p:nvPr/>
        </p:nvSpPr>
        <p:spPr>
          <a:xfrm>
            <a:off x="406400" y="381001"/>
            <a:ext cx="6664004" cy="584775"/>
          </a:xfrm>
          <a:prstGeom prst="rect">
            <a:avLst/>
          </a:prstGeom>
          <a:noFill/>
        </p:spPr>
        <p:txBody>
          <a:bodyPr wrap="none" lIns="91440" tIns="45720" rIns="91440" bIns="45720">
            <a:spAutoFit/>
          </a:bodyPr>
          <a:lstStyle/>
          <a:p>
            <a:pPr algn="ctr"/>
            <a:r>
              <a:rPr lang="en-US" sz="3200" b="1" cap="none" spc="0" dirty="0" smtClean="0">
                <a:ln w="13462">
                  <a:solidFill>
                    <a:schemeClr val="bg1"/>
                  </a:solidFill>
                  <a:prstDash val="solid"/>
                </a:ln>
              </a:rPr>
              <a:t>Socket distribution for First floor </a:t>
            </a:r>
            <a:endParaRPr lang="en-US" sz="3200" b="1" cap="none" spc="0" dirty="0">
              <a:ln w="13462">
                <a:solidFill>
                  <a:schemeClr val="bg1"/>
                </a:solidFill>
                <a:prstDash val="solid"/>
              </a:ln>
            </a:endParaRP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3201" y="304800"/>
            <a:ext cx="10160001" cy="1163853"/>
          </a:xfrm>
        </p:spPr>
        <p:txBody>
          <a:bodyPr>
            <a:normAutofit/>
          </a:bodyPr>
          <a:lstStyle/>
          <a:p>
            <a:r>
              <a:rPr lang="en-US" sz="3200" b="1" dirty="0" smtClean="0">
                <a:ln w="13462">
                  <a:solidFill>
                    <a:schemeClr val="bg1"/>
                  </a:solidFill>
                  <a:prstDash val="solid"/>
                </a:ln>
                <a:solidFill>
                  <a:schemeClr val="tx1"/>
                </a:solidFill>
              </a:rPr>
              <a:t>Socket distribution for second floor</a:t>
            </a:r>
            <a:endParaRPr lang="en-US" sz="3200" b="1" dirty="0">
              <a:ln w="13462">
                <a:solidFill>
                  <a:schemeClr val="bg1"/>
                </a:solidFill>
                <a:prstDash val="solid"/>
              </a:ln>
              <a:solidFill>
                <a:schemeClr val="tx1"/>
              </a:solidFill>
            </a:endParaRPr>
          </a:p>
        </p:txBody>
      </p:sp>
      <p:pic>
        <p:nvPicPr>
          <p:cNvPr id="6146" name="Picture 2" descr="C:\Users\7\Desktop\Untitled.png"/>
          <p:cNvPicPr>
            <a:picLocks noGrp="1" noChangeAspect="1" noChangeArrowheads="1"/>
          </p:cNvPicPr>
          <p:nvPr>
            <p:ph idx="1"/>
          </p:nvPr>
        </p:nvPicPr>
        <p:blipFill>
          <a:blip r:embed="rId2" cstate="print"/>
          <a:srcRect/>
          <a:stretch>
            <a:fillRect/>
          </a:stretch>
        </p:blipFill>
        <p:spPr bwMode="auto">
          <a:xfrm>
            <a:off x="406401" y="1143000"/>
            <a:ext cx="9297999" cy="4404360"/>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625600" y="1295400"/>
            <a:ext cx="8463619" cy="5257800"/>
          </a:xfrm>
        </p:spPr>
        <p:txBody>
          <a:bodyPr>
            <a:noAutofit/>
          </a:bodyPr>
          <a:lstStyle/>
          <a:p>
            <a:pPr>
              <a:buNone/>
            </a:pPr>
            <a:r>
              <a:rPr lang="en-US" sz="1600" dirty="0" smtClean="0">
                <a:solidFill>
                  <a:schemeClr val="tx1"/>
                </a:solidFill>
              </a:rPr>
              <a:t>                  I rated circuit breaker for ground floor = </a:t>
            </a:r>
            <a:r>
              <a:rPr lang="en-US" sz="1600" b="1" dirty="0" smtClean="0">
                <a:solidFill>
                  <a:schemeClr val="tx1"/>
                </a:solidFill>
              </a:rPr>
              <a:t>40 Amp</a:t>
            </a:r>
          </a:p>
          <a:p>
            <a:pPr>
              <a:buNone/>
            </a:pPr>
            <a:r>
              <a:rPr lang="en-US" sz="1600" dirty="0" smtClean="0">
                <a:solidFill>
                  <a:schemeClr val="tx1"/>
                </a:solidFill>
              </a:rPr>
              <a:t>                  use 2 C.B for lights in this floor.</a:t>
            </a:r>
          </a:p>
          <a:p>
            <a:pPr>
              <a:buNone/>
            </a:pPr>
            <a:r>
              <a:rPr lang="en-US" sz="1600" dirty="0" smtClean="0">
                <a:solidFill>
                  <a:schemeClr val="tx1"/>
                </a:solidFill>
              </a:rPr>
              <a:t>                      &amp;1C.B for special load.</a:t>
            </a:r>
          </a:p>
          <a:p>
            <a:pPr>
              <a:buNone/>
            </a:pPr>
            <a:endParaRPr lang="en-US" sz="1600" dirty="0" smtClean="0">
              <a:solidFill>
                <a:schemeClr val="tx1"/>
              </a:solidFill>
            </a:endParaRPr>
          </a:p>
          <a:p>
            <a:pPr>
              <a:buNone/>
            </a:pPr>
            <a:endParaRPr lang="en-US" sz="1600" dirty="0" smtClean="0">
              <a:solidFill>
                <a:schemeClr val="tx1"/>
              </a:solidFill>
            </a:endParaRPr>
          </a:p>
          <a:p>
            <a:pPr>
              <a:buNone/>
            </a:pPr>
            <a:r>
              <a:rPr lang="en-US" sz="1600" dirty="0" smtClean="0">
                <a:solidFill>
                  <a:schemeClr val="tx1"/>
                </a:solidFill>
              </a:rPr>
              <a:t>                  I rated circuit breaker for first floor= </a:t>
            </a:r>
            <a:r>
              <a:rPr lang="en-US" sz="1600" b="1" dirty="0" smtClean="0">
                <a:solidFill>
                  <a:schemeClr val="tx1"/>
                </a:solidFill>
              </a:rPr>
              <a:t>45 Amp</a:t>
            </a:r>
          </a:p>
          <a:p>
            <a:pPr>
              <a:buNone/>
            </a:pPr>
            <a:r>
              <a:rPr lang="en-US" sz="1600" dirty="0" smtClean="0">
                <a:solidFill>
                  <a:schemeClr val="tx1"/>
                </a:solidFill>
              </a:rPr>
              <a:t>                  use 4 C.B for lights in this floor</a:t>
            </a:r>
          </a:p>
          <a:p>
            <a:pPr>
              <a:buNone/>
            </a:pPr>
            <a:r>
              <a:rPr lang="en-US" sz="1600" dirty="0" smtClean="0">
                <a:solidFill>
                  <a:schemeClr val="tx1"/>
                </a:solidFill>
              </a:rPr>
              <a:t>                      &amp;1C.B for special load.</a:t>
            </a:r>
            <a:endParaRPr lang="en-US" sz="1600" b="1" dirty="0" smtClean="0">
              <a:solidFill>
                <a:schemeClr val="tx1"/>
              </a:solidFill>
            </a:endParaRPr>
          </a:p>
          <a:p>
            <a:pPr>
              <a:buNone/>
            </a:pPr>
            <a:endParaRPr lang="en-US" sz="1600" b="1" dirty="0" smtClean="0">
              <a:solidFill>
                <a:schemeClr val="tx1"/>
              </a:solidFill>
            </a:endParaRPr>
          </a:p>
          <a:p>
            <a:pPr>
              <a:buNone/>
            </a:pPr>
            <a:endParaRPr lang="en-US" sz="1600" dirty="0" smtClean="0">
              <a:solidFill>
                <a:schemeClr val="tx1"/>
              </a:solidFill>
            </a:endParaRPr>
          </a:p>
          <a:p>
            <a:pPr>
              <a:buNone/>
            </a:pPr>
            <a:r>
              <a:rPr lang="en-US" sz="1600" dirty="0" smtClean="0">
                <a:solidFill>
                  <a:schemeClr val="tx1"/>
                </a:solidFill>
              </a:rPr>
              <a:t>                  I rated circuit breaker for second floor = </a:t>
            </a:r>
            <a:r>
              <a:rPr lang="en-US" sz="1600" b="1" dirty="0" smtClean="0">
                <a:solidFill>
                  <a:schemeClr val="tx1"/>
                </a:solidFill>
              </a:rPr>
              <a:t>40 Amp</a:t>
            </a:r>
          </a:p>
          <a:p>
            <a:pPr>
              <a:buNone/>
            </a:pPr>
            <a:r>
              <a:rPr lang="en-US" sz="1600" dirty="0" smtClean="0">
                <a:solidFill>
                  <a:schemeClr val="tx1"/>
                </a:solidFill>
              </a:rPr>
              <a:t>                  use 4 C.B for lights in this floor</a:t>
            </a:r>
            <a:endParaRPr lang="en-US" sz="1600" b="1" dirty="0" smtClean="0">
              <a:solidFill>
                <a:schemeClr val="tx1"/>
              </a:solidFill>
            </a:endParaRPr>
          </a:p>
          <a:p>
            <a:pPr>
              <a:buNone/>
            </a:pPr>
            <a:endParaRPr lang="en-US" sz="1050" dirty="0" smtClean="0"/>
          </a:p>
          <a:p>
            <a:pPr>
              <a:buNone/>
            </a:pPr>
            <a:endParaRPr lang="en-US" sz="1050" dirty="0" smtClean="0"/>
          </a:p>
          <a:p>
            <a:pPr>
              <a:buNone/>
            </a:pPr>
            <a:r>
              <a:rPr lang="en-US" sz="2000" b="1" dirty="0" smtClean="0"/>
              <a:t>                  I rated M.C.B=60 Amp</a:t>
            </a:r>
            <a:endParaRPr lang="en-US" sz="2000" dirty="0"/>
          </a:p>
        </p:txBody>
      </p:sp>
      <p:sp>
        <p:nvSpPr>
          <p:cNvPr id="4" name="Right Arrow 3"/>
          <p:cNvSpPr/>
          <p:nvPr/>
        </p:nvSpPr>
        <p:spPr>
          <a:xfrm>
            <a:off x="1524000" y="1219200"/>
            <a:ext cx="1304544" cy="4846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ight Arrow 4"/>
          <p:cNvSpPr/>
          <p:nvPr/>
        </p:nvSpPr>
        <p:spPr>
          <a:xfrm>
            <a:off x="1422400" y="3048000"/>
            <a:ext cx="1304544" cy="4846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ight Arrow 5"/>
          <p:cNvSpPr/>
          <p:nvPr/>
        </p:nvSpPr>
        <p:spPr>
          <a:xfrm>
            <a:off x="1422400" y="4876800"/>
            <a:ext cx="1304544" cy="4846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ight Arrow 6"/>
          <p:cNvSpPr/>
          <p:nvPr/>
        </p:nvSpPr>
        <p:spPr>
          <a:xfrm>
            <a:off x="1422400" y="6172200"/>
            <a:ext cx="1304544" cy="4846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2743201" y="228600"/>
            <a:ext cx="3826689" cy="707886"/>
          </a:xfrm>
          <a:prstGeom prst="rect">
            <a:avLst/>
          </a:prstGeom>
        </p:spPr>
        <p:txBody>
          <a:bodyPr wrap="none">
            <a:spAutoFit/>
          </a:bodyPr>
          <a:lstStyle/>
          <a:p>
            <a:r>
              <a:rPr lang="en-US" sz="4000" b="1" dirty="0" smtClean="0">
                <a:ln w="13462">
                  <a:solidFill>
                    <a:schemeClr val="bg1"/>
                  </a:solidFill>
                  <a:prstDash val="solid"/>
                </a:ln>
                <a:solidFill>
                  <a:schemeClr val="tx1">
                    <a:lumMod val="85000"/>
                    <a:lumOff val="15000"/>
                  </a:schemeClr>
                </a:solidFill>
                <a:effectLst>
                  <a:outerShdw dist="38100" dir="2700000" algn="bl" rotWithShape="0">
                    <a:schemeClr val="accent5"/>
                  </a:outerShdw>
                </a:effectLst>
              </a:rPr>
              <a:t>Circuit breaker</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180109"/>
            <a:ext cx="9020419" cy="830997"/>
          </a:xfrm>
          <a:prstGeom prst="rect">
            <a:avLst/>
          </a:prstGeom>
          <a:noFill/>
        </p:spPr>
        <p:txBody>
          <a:bodyPr wrap="none" lIns="91440" tIns="45720" rIns="91440" bIns="45720">
            <a:spAutoFit/>
          </a:bodyPr>
          <a:lstStyle/>
          <a:p>
            <a:pPr algn="ctr"/>
            <a:r>
              <a:rPr lang="en-US" sz="4800" b="1" dirty="0" smtClean="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rPr>
              <a:t>Committee Recommendations:</a:t>
            </a:r>
            <a:endParaRPr lang="en-US" sz="4800" b="1"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endParaRPr>
          </a:p>
        </p:txBody>
      </p:sp>
      <p:sp>
        <p:nvSpPr>
          <p:cNvPr id="2" name="Subtitle 1"/>
          <p:cNvSpPr>
            <a:spLocks noGrp="1"/>
          </p:cNvSpPr>
          <p:nvPr>
            <p:ph type="subTitle" idx="1"/>
          </p:nvPr>
        </p:nvSpPr>
        <p:spPr>
          <a:xfrm>
            <a:off x="832955" y="1287090"/>
            <a:ext cx="8366463" cy="4206212"/>
          </a:xfrm>
        </p:spPr>
        <p:txBody>
          <a:bodyPr>
            <a:normAutofit/>
          </a:bodyPr>
          <a:lstStyle/>
          <a:p>
            <a:pPr algn="l"/>
            <a:r>
              <a:rPr lang="en-US" sz="3200" dirty="0" smtClean="0">
                <a:ln w="0"/>
                <a:solidFill>
                  <a:schemeClr val="accent2">
                    <a:lumMod val="50000"/>
                  </a:schemeClr>
                </a:solidFill>
                <a:effectLst>
                  <a:outerShdw blurRad="38100" dist="25400" dir="5400000" algn="ctr" rotWithShape="0">
                    <a:srgbClr val="6E747A">
                      <a:alpha val="43000"/>
                    </a:srgbClr>
                  </a:outerShdw>
                </a:effectLst>
              </a:rPr>
              <a:t>Following the level of where the ministry of education were reached in applying green schools systems</a:t>
            </a:r>
            <a:endParaRPr lang="en-US" sz="3200" dirty="0">
              <a:ln w="0"/>
              <a:solidFill>
                <a:schemeClr val="accent2">
                  <a:lumMod val="50000"/>
                </a:schemeClr>
              </a:solidFill>
              <a:effectLst>
                <a:outerShdw blurRad="38100" dist="25400" dir="5400000" algn="ctr" rotWithShape="0">
                  <a:srgbClr val="6E747A">
                    <a:alpha val="43000"/>
                  </a:srgbClr>
                </a:outerShdw>
              </a:effectLst>
            </a:endParaRPr>
          </a:p>
        </p:txBody>
      </p:sp>
      <p:pic>
        <p:nvPicPr>
          <p:cNvPr id="3" name="Picture 2"/>
          <p:cNvPicPr>
            <a:picLocks noChangeAspect="1"/>
          </p:cNvPicPr>
          <p:nvPr/>
        </p:nvPicPr>
        <p:blipFill>
          <a:blip r:embed="rId3">
            <a:extLst>
              <a:ext uri="{28A0092B-C50C-407E-A947-70E740481C1C}">
                <a14:useLocalDpi xmlns:a14="http://schemas.microsoft.com/office/drawing/2010/main" xmlns="" val="0"/>
              </a:ext>
            </a:extLst>
          </a:blip>
          <a:stretch>
            <a:fillRect/>
          </a:stretch>
        </p:blipFill>
        <p:spPr>
          <a:xfrm>
            <a:off x="286590" y="4543425"/>
            <a:ext cx="2381250" cy="2314575"/>
          </a:xfrm>
          <a:prstGeom prst="rect">
            <a:avLst/>
          </a:prstGeom>
        </p:spPr>
      </p:pic>
      <p:pic>
        <p:nvPicPr>
          <p:cNvPr id="5" name="Picture 4"/>
          <p:cNvPicPr>
            <a:picLocks noChangeAspect="1"/>
          </p:cNvPicPr>
          <p:nvPr/>
        </p:nvPicPr>
        <p:blipFill>
          <a:blip r:embed="rId4">
            <a:extLst>
              <a:ext uri="{28A0092B-C50C-407E-A947-70E740481C1C}">
                <a14:useLocalDpi xmlns:a14="http://schemas.microsoft.com/office/drawing/2010/main" xmlns="" val="0"/>
              </a:ext>
            </a:extLst>
          </a:blip>
          <a:stretch>
            <a:fillRect/>
          </a:stretch>
        </p:blipFill>
        <p:spPr>
          <a:xfrm>
            <a:off x="2937114" y="3128962"/>
            <a:ext cx="5238750" cy="2828925"/>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spTree>
    <p:extLst>
      <p:ext uri="{BB962C8B-B14F-4D97-AF65-F5344CB8AC3E}">
        <p14:creationId xmlns:p14="http://schemas.microsoft.com/office/powerpoint/2010/main" xmlns="" val="824066597"/>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12800" y="1905001"/>
            <a:ext cx="8463619" cy="3880773"/>
          </a:xfrm>
        </p:spPr>
        <p:txBody>
          <a:bodyPr>
            <a:normAutofit/>
          </a:bodyPr>
          <a:lstStyle/>
          <a:p>
            <a:pPr>
              <a:buNone/>
            </a:pPr>
            <a:endParaRPr lang="en-US" dirty="0" smtClean="0"/>
          </a:p>
          <a:p>
            <a:r>
              <a:rPr lang="en-US" dirty="0" smtClean="0"/>
              <a:t>The cross section area of  The cables Of lights which carried 10 Amp must be</a:t>
            </a:r>
            <a:r>
              <a:rPr lang="en-US" b="1" dirty="0" smtClean="0"/>
              <a:t> 1.5 mm</a:t>
            </a:r>
            <a:r>
              <a:rPr lang="en-US" b="1" baseline="30000" dirty="0" smtClean="0"/>
              <a:t>2</a:t>
            </a:r>
            <a:endParaRPr lang="en-US" dirty="0" smtClean="0"/>
          </a:p>
          <a:p>
            <a:pPr>
              <a:buNone/>
            </a:pPr>
            <a:r>
              <a:rPr lang="en-US" b="1" dirty="0" smtClean="0"/>
              <a:t> </a:t>
            </a:r>
            <a:endParaRPr lang="en-US" dirty="0" smtClean="0"/>
          </a:p>
          <a:p>
            <a:r>
              <a:rPr lang="en-US" dirty="0" smtClean="0"/>
              <a:t>The cross section area of  The cables Of sockets which carried 15 Amp must be</a:t>
            </a:r>
            <a:r>
              <a:rPr lang="en-US" b="1" dirty="0" smtClean="0"/>
              <a:t> 2.5 mm</a:t>
            </a:r>
            <a:r>
              <a:rPr lang="en-US" b="1" baseline="30000" dirty="0" smtClean="0"/>
              <a:t>2</a:t>
            </a:r>
            <a:endParaRPr lang="en-US" dirty="0" smtClean="0"/>
          </a:p>
          <a:p>
            <a:r>
              <a:rPr lang="en-US" b="1" dirty="0" smtClean="0"/>
              <a:t> </a:t>
            </a:r>
            <a:endParaRPr lang="en-US" dirty="0" smtClean="0"/>
          </a:p>
          <a:p>
            <a:r>
              <a:rPr lang="en-US" b="1" dirty="0" smtClean="0"/>
              <a:t>I cable = I circuit breaker * </a:t>
            </a:r>
            <a:r>
              <a:rPr lang="en-US" b="1" dirty="0" err="1" smtClean="0"/>
              <a:t>safty</a:t>
            </a:r>
            <a:r>
              <a:rPr lang="en-US" b="1" dirty="0" smtClean="0"/>
              <a:t> factor </a:t>
            </a:r>
            <a:endParaRPr lang="en-US" dirty="0" smtClean="0"/>
          </a:p>
          <a:p>
            <a:endParaRPr lang="en-US" dirty="0"/>
          </a:p>
        </p:txBody>
      </p:sp>
      <p:sp>
        <p:nvSpPr>
          <p:cNvPr id="4" name="Rectangle 3"/>
          <p:cNvSpPr/>
          <p:nvPr/>
        </p:nvSpPr>
        <p:spPr>
          <a:xfrm>
            <a:off x="406400" y="304801"/>
            <a:ext cx="8390630" cy="646331"/>
          </a:xfrm>
          <a:prstGeom prst="rect">
            <a:avLst/>
          </a:prstGeom>
          <a:noFill/>
        </p:spPr>
        <p:txBody>
          <a:bodyPr wrap="none" lIns="91440" tIns="45720" rIns="91440" bIns="45720">
            <a:spAutoFit/>
          </a:bodyPr>
          <a:lstStyle/>
          <a:p>
            <a:pPr algn="ctr"/>
            <a:r>
              <a:rPr lang="en-US" sz="3600" b="1" cap="none" spc="0" dirty="0" smtClean="0">
                <a:ln w="13462">
                  <a:solidFill>
                    <a:schemeClr val="bg1"/>
                  </a:solidFill>
                  <a:prstDash val="solid"/>
                </a:ln>
                <a:solidFill>
                  <a:schemeClr val="tx1">
                    <a:lumMod val="85000"/>
                    <a:lumOff val="15000"/>
                  </a:schemeClr>
                </a:solidFill>
                <a:effectLst>
                  <a:outerShdw dist="38100" dir="2700000" algn="bl" rotWithShape="0">
                    <a:schemeClr val="accent5"/>
                  </a:outerShdw>
                </a:effectLst>
              </a:rPr>
              <a:t>Cables Cross Section Area Calculation </a:t>
            </a:r>
            <a:endParaRPr lang="en-US" sz="3600" b="1" cap="none" spc="0" dirty="0">
              <a:ln w="13462">
                <a:solidFill>
                  <a:schemeClr val="bg1"/>
                </a:solidFill>
                <a:prstDash val="solid"/>
              </a:ln>
              <a:solidFill>
                <a:schemeClr val="tx1">
                  <a:lumMod val="85000"/>
                  <a:lumOff val="15000"/>
                </a:schemeClr>
              </a:solidFill>
              <a:effectLst>
                <a:outerShdw dist="38100" dir="2700000" algn="bl" rotWithShape="0">
                  <a:schemeClr val="accent5"/>
                </a:outerShdw>
              </a:effectLst>
            </a:endParaRP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nvPr>
        </p:nvGraphicFramePr>
        <p:xfrm>
          <a:off x="812801" y="2160588"/>
          <a:ext cx="8464555" cy="3291840"/>
        </p:xfrm>
        <a:graphic>
          <a:graphicData uri="http://schemas.openxmlformats.org/drawingml/2006/table">
            <a:tbl>
              <a:tblPr firstRow="1" bandRow="1">
                <a:tableStyleId>{5C22544A-7EE6-4342-B048-85BDC9FD1C3A}</a:tableStyleId>
              </a:tblPr>
              <a:tblGrid>
                <a:gridCol w="1692911"/>
                <a:gridCol w="1692911"/>
                <a:gridCol w="1692911"/>
                <a:gridCol w="1692911"/>
                <a:gridCol w="1692911"/>
              </a:tblGrid>
              <a:tr h="822960">
                <a:tc>
                  <a:txBody>
                    <a:bodyPr/>
                    <a:lstStyle/>
                    <a:p>
                      <a:pPr marL="0" marR="0">
                        <a:lnSpc>
                          <a:spcPct val="115000"/>
                        </a:lnSpc>
                        <a:spcBef>
                          <a:spcPts val="0"/>
                        </a:spcBef>
                        <a:spcAft>
                          <a:spcPts val="0"/>
                        </a:spcAft>
                      </a:pPr>
                      <a:r>
                        <a:rPr lang="en-US" sz="1600" b="1" dirty="0">
                          <a:latin typeface="Times New Roman"/>
                          <a:ea typeface="Calibri"/>
                          <a:cs typeface="Arial"/>
                        </a:rPr>
                        <a:t>floor</a:t>
                      </a:r>
                      <a:endParaRPr lang="en-US" sz="1100" dirty="0">
                        <a:latin typeface="Calibri"/>
                        <a:ea typeface="Calibri"/>
                        <a:cs typeface="Arial"/>
                      </a:endParaRPr>
                    </a:p>
                  </a:txBody>
                  <a:tcPr marL="70537" marR="70537" marT="0" marB="0"/>
                </a:tc>
                <a:tc>
                  <a:txBody>
                    <a:bodyPr/>
                    <a:lstStyle/>
                    <a:p>
                      <a:pPr marL="0" marR="0">
                        <a:lnSpc>
                          <a:spcPct val="115000"/>
                        </a:lnSpc>
                        <a:spcBef>
                          <a:spcPts val="0"/>
                        </a:spcBef>
                        <a:spcAft>
                          <a:spcPts val="0"/>
                        </a:spcAft>
                      </a:pPr>
                      <a:r>
                        <a:rPr lang="en-US" sz="1600" b="1">
                          <a:latin typeface="Times New Roman"/>
                          <a:ea typeface="Calibri"/>
                          <a:cs typeface="Arial"/>
                        </a:rPr>
                        <a:t>Power lighting (watt)</a:t>
                      </a:r>
                      <a:endParaRPr lang="en-US" sz="1100">
                        <a:latin typeface="Calibri"/>
                        <a:ea typeface="Calibri"/>
                        <a:cs typeface="Arial"/>
                      </a:endParaRPr>
                    </a:p>
                  </a:txBody>
                  <a:tcPr marL="70537" marR="70537" marT="0" marB="0"/>
                </a:tc>
                <a:tc>
                  <a:txBody>
                    <a:bodyPr/>
                    <a:lstStyle/>
                    <a:p>
                      <a:pPr marL="0" marR="0">
                        <a:lnSpc>
                          <a:spcPct val="115000"/>
                        </a:lnSpc>
                        <a:spcBef>
                          <a:spcPts val="0"/>
                        </a:spcBef>
                        <a:spcAft>
                          <a:spcPts val="0"/>
                        </a:spcAft>
                      </a:pPr>
                      <a:r>
                        <a:rPr lang="en-US" sz="1600" b="1">
                          <a:latin typeface="Times New Roman"/>
                          <a:ea typeface="Calibri"/>
                          <a:cs typeface="Arial"/>
                        </a:rPr>
                        <a:t>Power socket (watt)</a:t>
                      </a:r>
                      <a:endParaRPr lang="en-US" sz="1100">
                        <a:latin typeface="Calibri"/>
                        <a:ea typeface="Calibri"/>
                        <a:cs typeface="Arial"/>
                      </a:endParaRPr>
                    </a:p>
                  </a:txBody>
                  <a:tcPr marL="70537" marR="70537" marT="0" marB="0"/>
                </a:tc>
                <a:tc>
                  <a:txBody>
                    <a:bodyPr/>
                    <a:lstStyle/>
                    <a:p>
                      <a:pPr marL="0" marR="0">
                        <a:lnSpc>
                          <a:spcPct val="115000"/>
                        </a:lnSpc>
                        <a:spcBef>
                          <a:spcPts val="0"/>
                        </a:spcBef>
                        <a:spcAft>
                          <a:spcPts val="0"/>
                        </a:spcAft>
                      </a:pPr>
                      <a:r>
                        <a:rPr lang="en-US" sz="1600" b="1">
                          <a:latin typeface="Times New Roman"/>
                          <a:ea typeface="Calibri"/>
                          <a:cs typeface="Arial"/>
                        </a:rPr>
                        <a:t>M.C.B</a:t>
                      </a:r>
                      <a:endParaRPr lang="en-US" sz="1100">
                        <a:latin typeface="Calibri"/>
                        <a:ea typeface="Calibri"/>
                        <a:cs typeface="Arial"/>
                      </a:endParaRPr>
                    </a:p>
                    <a:p>
                      <a:pPr marL="0" marR="0">
                        <a:lnSpc>
                          <a:spcPct val="115000"/>
                        </a:lnSpc>
                        <a:spcBef>
                          <a:spcPts val="0"/>
                        </a:spcBef>
                        <a:spcAft>
                          <a:spcPts val="0"/>
                        </a:spcAft>
                      </a:pPr>
                      <a:r>
                        <a:rPr lang="en-US" sz="1600" b="1">
                          <a:latin typeface="Times New Roman"/>
                          <a:ea typeface="Calibri"/>
                          <a:cs typeface="Arial"/>
                        </a:rPr>
                        <a:t>(Amp)</a:t>
                      </a:r>
                      <a:endParaRPr lang="en-US" sz="1100">
                        <a:latin typeface="Calibri"/>
                        <a:ea typeface="Calibri"/>
                        <a:cs typeface="Arial"/>
                      </a:endParaRPr>
                    </a:p>
                  </a:txBody>
                  <a:tcPr marL="70537" marR="70537" marT="0" marB="0"/>
                </a:tc>
                <a:tc>
                  <a:txBody>
                    <a:bodyPr/>
                    <a:lstStyle/>
                    <a:p>
                      <a:pPr marL="0" marR="0">
                        <a:lnSpc>
                          <a:spcPct val="115000"/>
                        </a:lnSpc>
                        <a:spcBef>
                          <a:spcPts val="0"/>
                        </a:spcBef>
                        <a:spcAft>
                          <a:spcPts val="0"/>
                        </a:spcAft>
                      </a:pPr>
                      <a:r>
                        <a:rPr lang="en-US" sz="1600" b="1">
                          <a:latin typeface="Times New Roman"/>
                          <a:ea typeface="Calibri"/>
                          <a:cs typeface="Arial"/>
                        </a:rPr>
                        <a:t>Sectional area cable (mm)</a:t>
                      </a:r>
                      <a:endParaRPr lang="en-US" sz="1100">
                        <a:latin typeface="Calibri"/>
                        <a:ea typeface="Calibri"/>
                        <a:cs typeface="Arial"/>
                      </a:endParaRPr>
                    </a:p>
                  </a:txBody>
                  <a:tcPr marL="70537" marR="70537" marT="0" marB="0"/>
                </a:tc>
              </a:tr>
              <a:tr h="822960">
                <a:tc>
                  <a:txBody>
                    <a:bodyPr/>
                    <a:lstStyle/>
                    <a:p>
                      <a:pPr marL="0" marR="0">
                        <a:lnSpc>
                          <a:spcPct val="115000"/>
                        </a:lnSpc>
                        <a:spcBef>
                          <a:spcPts val="0"/>
                        </a:spcBef>
                        <a:spcAft>
                          <a:spcPts val="0"/>
                        </a:spcAft>
                      </a:pPr>
                      <a:r>
                        <a:rPr lang="en-US" sz="1600" b="1">
                          <a:latin typeface="Times New Roman"/>
                          <a:ea typeface="Calibri"/>
                          <a:cs typeface="Arial"/>
                        </a:rPr>
                        <a:t>Ground floor </a:t>
                      </a:r>
                      <a:endParaRPr lang="en-US" sz="1100">
                        <a:latin typeface="Calibri"/>
                        <a:ea typeface="Calibri"/>
                        <a:cs typeface="Arial"/>
                      </a:endParaRPr>
                    </a:p>
                  </a:txBody>
                  <a:tcPr marL="70537" marR="70537" marT="0" marB="0"/>
                </a:tc>
                <a:tc>
                  <a:txBody>
                    <a:bodyPr/>
                    <a:lstStyle/>
                    <a:p>
                      <a:pPr marL="0" marR="0">
                        <a:lnSpc>
                          <a:spcPct val="115000"/>
                        </a:lnSpc>
                        <a:spcBef>
                          <a:spcPts val="0"/>
                        </a:spcBef>
                        <a:spcAft>
                          <a:spcPts val="0"/>
                        </a:spcAft>
                      </a:pPr>
                      <a:r>
                        <a:rPr lang="en-US" sz="1600" b="1">
                          <a:latin typeface="Times New Roman"/>
                          <a:ea typeface="Calibri"/>
                          <a:cs typeface="Arial"/>
                        </a:rPr>
                        <a:t>3080</a:t>
                      </a:r>
                      <a:endParaRPr lang="en-US" sz="1100">
                        <a:latin typeface="Calibri"/>
                        <a:ea typeface="Calibri"/>
                        <a:cs typeface="Arial"/>
                      </a:endParaRPr>
                    </a:p>
                  </a:txBody>
                  <a:tcPr marL="70537" marR="70537" marT="0" marB="0"/>
                </a:tc>
                <a:tc>
                  <a:txBody>
                    <a:bodyPr/>
                    <a:lstStyle/>
                    <a:p>
                      <a:pPr marL="0" marR="0">
                        <a:lnSpc>
                          <a:spcPct val="115000"/>
                        </a:lnSpc>
                        <a:spcBef>
                          <a:spcPts val="0"/>
                        </a:spcBef>
                        <a:spcAft>
                          <a:spcPts val="0"/>
                        </a:spcAft>
                      </a:pPr>
                      <a:r>
                        <a:rPr lang="en-US" sz="1600" b="1">
                          <a:latin typeface="Times New Roman"/>
                          <a:ea typeface="Calibri"/>
                          <a:cs typeface="Arial"/>
                        </a:rPr>
                        <a:t>16544</a:t>
                      </a:r>
                      <a:endParaRPr lang="en-US" sz="1100">
                        <a:latin typeface="Calibri"/>
                        <a:ea typeface="Calibri"/>
                        <a:cs typeface="Arial"/>
                      </a:endParaRPr>
                    </a:p>
                  </a:txBody>
                  <a:tcPr marL="70537" marR="70537" marT="0" marB="0"/>
                </a:tc>
                <a:tc>
                  <a:txBody>
                    <a:bodyPr/>
                    <a:lstStyle/>
                    <a:p>
                      <a:pPr marL="0" marR="0">
                        <a:lnSpc>
                          <a:spcPct val="115000"/>
                        </a:lnSpc>
                        <a:spcBef>
                          <a:spcPts val="0"/>
                        </a:spcBef>
                        <a:spcAft>
                          <a:spcPts val="0"/>
                        </a:spcAft>
                      </a:pPr>
                      <a:r>
                        <a:rPr lang="en-US" sz="1600" b="1">
                          <a:latin typeface="Times New Roman"/>
                          <a:ea typeface="Calibri"/>
                          <a:cs typeface="Arial"/>
                        </a:rPr>
                        <a:t>40</a:t>
                      </a:r>
                      <a:endParaRPr lang="en-US" sz="1100">
                        <a:latin typeface="Calibri"/>
                        <a:ea typeface="Calibri"/>
                        <a:cs typeface="Arial"/>
                      </a:endParaRPr>
                    </a:p>
                  </a:txBody>
                  <a:tcPr marL="70537" marR="70537" marT="0" marB="0"/>
                </a:tc>
                <a:tc>
                  <a:txBody>
                    <a:bodyPr/>
                    <a:lstStyle/>
                    <a:p>
                      <a:pPr marL="0" marR="0">
                        <a:lnSpc>
                          <a:spcPct val="115000"/>
                        </a:lnSpc>
                        <a:spcBef>
                          <a:spcPts val="0"/>
                        </a:spcBef>
                        <a:spcAft>
                          <a:spcPts val="0"/>
                        </a:spcAft>
                      </a:pPr>
                      <a:r>
                        <a:rPr lang="en-US" sz="1600" b="1">
                          <a:latin typeface="Times New Roman"/>
                          <a:ea typeface="Calibri"/>
                          <a:cs typeface="Arial"/>
                        </a:rPr>
                        <a:t>6</a:t>
                      </a:r>
                      <a:endParaRPr lang="en-US" sz="1100">
                        <a:latin typeface="Calibri"/>
                        <a:ea typeface="Calibri"/>
                        <a:cs typeface="Arial"/>
                      </a:endParaRPr>
                    </a:p>
                  </a:txBody>
                  <a:tcPr marL="70537" marR="70537" marT="0" marB="0"/>
                </a:tc>
              </a:tr>
              <a:tr h="822960">
                <a:tc>
                  <a:txBody>
                    <a:bodyPr/>
                    <a:lstStyle/>
                    <a:p>
                      <a:pPr marL="0" marR="0">
                        <a:lnSpc>
                          <a:spcPct val="115000"/>
                        </a:lnSpc>
                        <a:spcBef>
                          <a:spcPts val="0"/>
                        </a:spcBef>
                        <a:spcAft>
                          <a:spcPts val="0"/>
                        </a:spcAft>
                      </a:pPr>
                      <a:r>
                        <a:rPr lang="en-US" sz="1600" b="1">
                          <a:latin typeface="Times New Roman"/>
                          <a:ea typeface="Calibri"/>
                          <a:cs typeface="Arial"/>
                        </a:rPr>
                        <a:t>First floor</a:t>
                      </a:r>
                      <a:endParaRPr lang="en-US" sz="1100">
                        <a:latin typeface="Calibri"/>
                        <a:ea typeface="Calibri"/>
                        <a:cs typeface="Arial"/>
                      </a:endParaRPr>
                    </a:p>
                  </a:txBody>
                  <a:tcPr marL="70537" marR="70537" marT="0" marB="0"/>
                </a:tc>
                <a:tc>
                  <a:txBody>
                    <a:bodyPr/>
                    <a:lstStyle/>
                    <a:p>
                      <a:pPr marL="0" marR="0">
                        <a:lnSpc>
                          <a:spcPct val="115000"/>
                        </a:lnSpc>
                        <a:spcBef>
                          <a:spcPts val="0"/>
                        </a:spcBef>
                        <a:spcAft>
                          <a:spcPts val="0"/>
                        </a:spcAft>
                      </a:pPr>
                      <a:r>
                        <a:rPr lang="en-US" sz="1600" b="1">
                          <a:latin typeface="Times New Roman"/>
                          <a:ea typeface="Calibri"/>
                          <a:cs typeface="Arial"/>
                        </a:rPr>
                        <a:t>5690</a:t>
                      </a:r>
                      <a:endParaRPr lang="en-US" sz="1100">
                        <a:latin typeface="Calibri"/>
                        <a:ea typeface="Calibri"/>
                        <a:cs typeface="Arial"/>
                      </a:endParaRPr>
                    </a:p>
                  </a:txBody>
                  <a:tcPr marL="70537" marR="70537" marT="0" marB="0"/>
                </a:tc>
                <a:tc>
                  <a:txBody>
                    <a:bodyPr/>
                    <a:lstStyle/>
                    <a:p>
                      <a:pPr marL="0" marR="0">
                        <a:lnSpc>
                          <a:spcPct val="115000"/>
                        </a:lnSpc>
                        <a:spcBef>
                          <a:spcPts val="0"/>
                        </a:spcBef>
                        <a:spcAft>
                          <a:spcPts val="0"/>
                        </a:spcAft>
                      </a:pPr>
                      <a:r>
                        <a:rPr lang="en-US" sz="1600" b="1">
                          <a:latin typeface="Times New Roman"/>
                          <a:ea typeface="Calibri"/>
                          <a:cs typeface="Arial"/>
                        </a:rPr>
                        <a:t>17248</a:t>
                      </a:r>
                      <a:endParaRPr lang="en-US" sz="1100">
                        <a:latin typeface="Calibri"/>
                        <a:ea typeface="Calibri"/>
                        <a:cs typeface="Arial"/>
                      </a:endParaRPr>
                    </a:p>
                  </a:txBody>
                  <a:tcPr marL="70537" marR="70537" marT="0" marB="0"/>
                </a:tc>
                <a:tc>
                  <a:txBody>
                    <a:bodyPr/>
                    <a:lstStyle/>
                    <a:p>
                      <a:pPr marL="0" marR="0">
                        <a:lnSpc>
                          <a:spcPct val="115000"/>
                        </a:lnSpc>
                        <a:spcBef>
                          <a:spcPts val="0"/>
                        </a:spcBef>
                        <a:spcAft>
                          <a:spcPts val="0"/>
                        </a:spcAft>
                      </a:pPr>
                      <a:r>
                        <a:rPr lang="en-US" sz="1600" b="1">
                          <a:latin typeface="Times New Roman"/>
                          <a:ea typeface="Calibri"/>
                          <a:cs typeface="Arial"/>
                        </a:rPr>
                        <a:t>45</a:t>
                      </a:r>
                      <a:endParaRPr lang="en-US" sz="1100">
                        <a:latin typeface="Calibri"/>
                        <a:ea typeface="Calibri"/>
                        <a:cs typeface="Arial"/>
                      </a:endParaRPr>
                    </a:p>
                  </a:txBody>
                  <a:tcPr marL="70537" marR="70537" marT="0" marB="0"/>
                </a:tc>
                <a:tc>
                  <a:txBody>
                    <a:bodyPr/>
                    <a:lstStyle/>
                    <a:p>
                      <a:pPr marL="0" marR="0">
                        <a:lnSpc>
                          <a:spcPct val="115000"/>
                        </a:lnSpc>
                        <a:spcBef>
                          <a:spcPts val="0"/>
                        </a:spcBef>
                        <a:spcAft>
                          <a:spcPts val="0"/>
                        </a:spcAft>
                      </a:pPr>
                      <a:r>
                        <a:rPr lang="en-US" sz="1600" b="1">
                          <a:latin typeface="Times New Roman"/>
                          <a:ea typeface="Calibri"/>
                          <a:cs typeface="Arial"/>
                        </a:rPr>
                        <a:t>6</a:t>
                      </a:r>
                      <a:endParaRPr lang="en-US" sz="1100">
                        <a:latin typeface="Calibri"/>
                        <a:ea typeface="Calibri"/>
                        <a:cs typeface="Arial"/>
                      </a:endParaRPr>
                    </a:p>
                  </a:txBody>
                  <a:tcPr marL="70537" marR="70537" marT="0" marB="0"/>
                </a:tc>
              </a:tr>
              <a:tr h="822960">
                <a:tc>
                  <a:txBody>
                    <a:bodyPr/>
                    <a:lstStyle/>
                    <a:p>
                      <a:pPr marL="0" marR="0">
                        <a:lnSpc>
                          <a:spcPct val="115000"/>
                        </a:lnSpc>
                        <a:spcBef>
                          <a:spcPts val="0"/>
                        </a:spcBef>
                        <a:spcAft>
                          <a:spcPts val="0"/>
                        </a:spcAft>
                      </a:pPr>
                      <a:r>
                        <a:rPr lang="en-US" sz="1600" b="1">
                          <a:latin typeface="Times New Roman"/>
                          <a:ea typeface="Calibri"/>
                          <a:cs typeface="Arial"/>
                        </a:rPr>
                        <a:t>Second floor</a:t>
                      </a:r>
                      <a:endParaRPr lang="en-US" sz="1100">
                        <a:latin typeface="Calibri"/>
                        <a:ea typeface="Calibri"/>
                        <a:cs typeface="Arial"/>
                      </a:endParaRPr>
                    </a:p>
                  </a:txBody>
                  <a:tcPr marL="70537" marR="70537" marT="0" marB="0"/>
                </a:tc>
                <a:tc>
                  <a:txBody>
                    <a:bodyPr/>
                    <a:lstStyle/>
                    <a:p>
                      <a:pPr marL="0" marR="0">
                        <a:lnSpc>
                          <a:spcPct val="115000"/>
                        </a:lnSpc>
                        <a:spcBef>
                          <a:spcPts val="0"/>
                        </a:spcBef>
                        <a:spcAft>
                          <a:spcPts val="0"/>
                        </a:spcAft>
                      </a:pPr>
                      <a:r>
                        <a:rPr lang="en-US" sz="1600" b="1">
                          <a:latin typeface="Times New Roman"/>
                          <a:ea typeface="Calibri"/>
                          <a:cs typeface="Arial"/>
                        </a:rPr>
                        <a:t>6816</a:t>
                      </a:r>
                      <a:endParaRPr lang="en-US" sz="1100">
                        <a:latin typeface="Calibri"/>
                        <a:ea typeface="Calibri"/>
                        <a:cs typeface="Arial"/>
                      </a:endParaRPr>
                    </a:p>
                  </a:txBody>
                  <a:tcPr marL="70537" marR="70537" marT="0" marB="0"/>
                </a:tc>
                <a:tc>
                  <a:txBody>
                    <a:bodyPr/>
                    <a:lstStyle/>
                    <a:p>
                      <a:pPr marL="0" marR="0">
                        <a:lnSpc>
                          <a:spcPct val="115000"/>
                        </a:lnSpc>
                        <a:spcBef>
                          <a:spcPts val="0"/>
                        </a:spcBef>
                        <a:spcAft>
                          <a:spcPts val="0"/>
                        </a:spcAft>
                      </a:pPr>
                      <a:r>
                        <a:rPr lang="en-US" sz="1600" b="1">
                          <a:latin typeface="Times New Roman"/>
                          <a:ea typeface="Calibri"/>
                          <a:cs typeface="Arial"/>
                        </a:rPr>
                        <a:t>16896</a:t>
                      </a:r>
                      <a:endParaRPr lang="en-US" sz="1100">
                        <a:latin typeface="Calibri"/>
                        <a:ea typeface="Calibri"/>
                        <a:cs typeface="Arial"/>
                      </a:endParaRPr>
                    </a:p>
                  </a:txBody>
                  <a:tcPr marL="70537" marR="70537" marT="0" marB="0"/>
                </a:tc>
                <a:tc>
                  <a:txBody>
                    <a:bodyPr/>
                    <a:lstStyle/>
                    <a:p>
                      <a:pPr marL="0" marR="0">
                        <a:lnSpc>
                          <a:spcPct val="115000"/>
                        </a:lnSpc>
                        <a:spcBef>
                          <a:spcPts val="0"/>
                        </a:spcBef>
                        <a:spcAft>
                          <a:spcPts val="0"/>
                        </a:spcAft>
                      </a:pPr>
                      <a:r>
                        <a:rPr lang="en-US" sz="1600" b="1">
                          <a:latin typeface="Times New Roman"/>
                          <a:ea typeface="Calibri"/>
                          <a:cs typeface="Arial"/>
                        </a:rPr>
                        <a:t>40</a:t>
                      </a:r>
                      <a:endParaRPr lang="en-US" sz="1100">
                        <a:latin typeface="Calibri"/>
                        <a:ea typeface="Calibri"/>
                        <a:cs typeface="Arial"/>
                      </a:endParaRPr>
                    </a:p>
                  </a:txBody>
                  <a:tcPr marL="70537" marR="70537" marT="0" marB="0"/>
                </a:tc>
                <a:tc>
                  <a:txBody>
                    <a:bodyPr/>
                    <a:lstStyle/>
                    <a:p>
                      <a:pPr marL="0" marR="0">
                        <a:lnSpc>
                          <a:spcPct val="115000"/>
                        </a:lnSpc>
                        <a:spcBef>
                          <a:spcPts val="0"/>
                        </a:spcBef>
                        <a:spcAft>
                          <a:spcPts val="0"/>
                        </a:spcAft>
                      </a:pPr>
                      <a:r>
                        <a:rPr lang="en-US" sz="1600" b="1" dirty="0">
                          <a:latin typeface="Times New Roman"/>
                          <a:ea typeface="Calibri"/>
                          <a:cs typeface="Arial"/>
                        </a:rPr>
                        <a:t>6</a:t>
                      </a:r>
                      <a:endParaRPr lang="en-US" sz="1100" dirty="0">
                        <a:latin typeface="Calibri"/>
                        <a:ea typeface="Calibri"/>
                        <a:cs typeface="Arial"/>
                      </a:endParaRPr>
                    </a:p>
                  </a:txBody>
                  <a:tcPr marL="70537" marR="70537" marT="0" marB="0"/>
                </a:tc>
              </a:tr>
            </a:tbl>
          </a:graphicData>
        </a:graphic>
      </p:graphicFrame>
      <p:sp>
        <p:nvSpPr>
          <p:cNvPr id="3" name="Rectangle 2"/>
          <p:cNvSpPr/>
          <p:nvPr/>
        </p:nvSpPr>
        <p:spPr>
          <a:xfrm>
            <a:off x="101601" y="381000"/>
            <a:ext cx="3381054" cy="923330"/>
          </a:xfrm>
          <a:prstGeom prst="rect">
            <a:avLst/>
          </a:prstGeom>
          <a:noFill/>
        </p:spPr>
        <p:txBody>
          <a:bodyPr wrap="none" lIns="91440" tIns="45720" rIns="91440" bIns="45720">
            <a:spAutoFit/>
          </a:bodyPr>
          <a:lstStyle/>
          <a:p>
            <a:pPr algn="ctr"/>
            <a:r>
              <a:rPr lang="en-US" sz="5400" b="1" cap="none" spc="0" dirty="0" smtClean="0">
                <a:ln w="13462">
                  <a:solidFill>
                    <a:schemeClr val="bg1"/>
                  </a:solidFill>
                  <a:prstDash val="solid"/>
                </a:ln>
                <a:solidFill>
                  <a:schemeClr val="tx1">
                    <a:lumMod val="85000"/>
                    <a:lumOff val="15000"/>
                  </a:schemeClr>
                </a:solidFill>
                <a:effectLst>
                  <a:outerShdw dist="38100" dir="2700000" algn="bl" rotWithShape="0">
                    <a:schemeClr val="accent5"/>
                  </a:outerShdw>
                </a:effectLst>
              </a:rPr>
              <a:t>Summary </a:t>
            </a:r>
            <a:endParaRPr lang="en-US" sz="5400" b="1" cap="none" spc="0" dirty="0">
              <a:ln w="13462">
                <a:solidFill>
                  <a:schemeClr val="bg1"/>
                </a:solidFill>
                <a:prstDash val="solid"/>
              </a:ln>
              <a:solidFill>
                <a:schemeClr val="tx1">
                  <a:lumMod val="85000"/>
                  <a:lumOff val="15000"/>
                </a:schemeClr>
              </a:solidFill>
              <a:effectLst>
                <a:outerShdw dist="38100" dir="2700000" algn="bl" rotWithShape="0">
                  <a:schemeClr val="accent5"/>
                </a:outerShdw>
              </a:effectLst>
            </a:endParaRP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3201" y="533400"/>
            <a:ext cx="8463617" cy="1320800"/>
          </a:xfrm>
        </p:spPr>
        <p:txBody>
          <a:bodyPr/>
          <a:lstStyle/>
          <a:p>
            <a:r>
              <a:rPr lang="en-US" b="1" dirty="0" smtClean="0">
                <a:ln w="13462">
                  <a:solidFill>
                    <a:schemeClr val="bg1"/>
                  </a:solidFill>
                  <a:prstDash val="solid"/>
                </a:ln>
                <a:solidFill>
                  <a:schemeClr val="tx1">
                    <a:lumMod val="85000"/>
                    <a:lumOff val="15000"/>
                  </a:schemeClr>
                </a:solidFill>
                <a:effectLst>
                  <a:outerShdw dist="38100" dir="2700000" algn="bl" rotWithShape="0">
                    <a:schemeClr val="accent5"/>
                  </a:outerShdw>
                </a:effectLst>
              </a:rPr>
              <a:t>Electric boards</a:t>
            </a:r>
            <a:endParaRPr lang="en-US" b="1" dirty="0">
              <a:ln w="13462">
                <a:solidFill>
                  <a:schemeClr val="bg1"/>
                </a:solidFill>
                <a:prstDash val="solid"/>
              </a:ln>
              <a:solidFill>
                <a:schemeClr val="tx1">
                  <a:lumMod val="85000"/>
                  <a:lumOff val="15000"/>
                </a:schemeClr>
              </a:solidFill>
              <a:effectLst>
                <a:outerShdw dist="38100" dir="2700000" algn="bl" rotWithShape="0">
                  <a:schemeClr val="accent5"/>
                </a:outerShdw>
              </a:effectLst>
            </a:endParaRPr>
          </a:p>
        </p:txBody>
      </p:sp>
      <p:pic>
        <p:nvPicPr>
          <p:cNvPr id="7170" name="Picture 2" descr="C:\Users\7\Desktop\Untitled.png"/>
          <p:cNvPicPr>
            <a:picLocks noGrp="1" noChangeAspect="1" noChangeArrowheads="1"/>
          </p:cNvPicPr>
          <p:nvPr>
            <p:ph idx="1"/>
          </p:nvPr>
        </p:nvPicPr>
        <p:blipFill>
          <a:blip r:embed="rId2" cstate="print"/>
          <a:stretch>
            <a:fillRect/>
          </a:stretch>
        </p:blipFill>
        <p:spPr bwMode="auto">
          <a:xfrm>
            <a:off x="609600" y="1828800"/>
            <a:ext cx="9144000" cy="4190999"/>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219200" y="2209801"/>
            <a:ext cx="7112000" cy="3880773"/>
          </a:xfrm>
        </p:spPr>
        <p:txBody>
          <a:bodyPr>
            <a:normAutofit/>
          </a:bodyPr>
          <a:lstStyle/>
          <a:p>
            <a:pPr algn="ctr">
              <a:buNone/>
            </a:pPr>
            <a:r>
              <a:rPr lang="en-US" sz="2400" dirty="0" smtClean="0">
                <a:latin typeface="Times New Roman" pitchFamily="18" charset="0"/>
                <a:cs typeface="Times New Roman" pitchFamily="18" charset="0"/>
              </a:rPr>
              <a:t>      </a:t>
            </a:r>
            <a:r>
              <a:rPr lang="en-US" sz="2800" dirty="0" smtClean="0">
                <a:latin typeface="Times New Roman" pitchFamily="18" charset="0"/>
                <a:cs typeface="Times New Roman" pitchFamily="18" charset="0"/>
              </a:rPr>
              <a:t>  A- Sanitation system</a:t>
            </a:r>
            <a:br>
              <a:rPr lang="en-US" sz="2800" dirty="0" smtClean="0">
                <a:latin typeface="Times New Roman" pitchFamily="18" charset="0"/>
                <a:cs typeface="Times New Roman" pitchFamily="18" charset="0"/>
              </a:rPr>
            </a:br>
            <a:r>
              <a:rPr lang="en-US" sz="2800" dirty="0" smtClean="0">
                <a:latin typeface="Times New Roman" pitchFamily="18" charset="0"/>
                <a:cs typeface="Times New Roman" pitchFamily="18" charset="0"/>
              </a:rPr>
              <a:t>  -Clean water</a:t>
            </a:r>
            <a:br>
              <a:rPr lang="en-US" sz="2800" dirty="0" smtClean="0">
                <a:latin typeface="Times New Roman" pitchFamily="18" charset="0"/>
                <a:cs typeface="Times New Roman" pitchFamily="18" charset="0"/>
              </a:rPr>
            </a:br>
            <a:r>
              <a:rPr lang="en-US" sz="2800" dirty="0" smtClean="0">
                <a:latin typeface="Times New Roman" pitchFamily="18" charset="0"/>
                <a:cs typeface="Times New Roman" pitchFamily="18" charset="0"/>
              </a:rPr>
              <a:t>-Rain water </a:t>
            </a:r>
          </a:p>
          <a:p>
            <a:pPr algn="ctr">
              <a:buNone/>
            </a:pPr>
            <a:r>
              <a:rPr lang="en-US" sz="2800" dirty="0" smtClean="0">
                <a:latin typeface="Times New Roman" pitchFamily="18" charset="0"/>
                <a:cs typeface="Times New Roman" pitchFamily="18" charset="0"/>
              </a:rPr>
              <a:t>    -Grey water</a:t>
            </a:r>
          </a:p>
          <a:p>
            <a:pPr algn="ctr">
              <a:buNone/>
            </a:pPr>
            <a:r>
              <a:rPr lang="en-US" sz="2800" dirty="0" smtClean="0">
                <a:latin typeface="Times New Roman" pitchFamily="18" charset="0"/>
                <a:cs typeface="Times New Roman" pitchFamily="18" charset="0"/>
              </a:rPr>
              <a:t>     -Black water</a:t>
            </a:r>
          </a:p>
          <a:p>
            <a:pPr algn="ctr">
              <a:buNone/>
            </a:pPr>
            <a:r>
              <a:rPr lang="en-US" sz="2800" dirty="0" smtClean="0">
                <a:latin typeface="Times New Roman" pitchFamily="18" charset="0"/>
                <a:cs typeface="Times New Roman" pitchFamily="18" charset="0"/>
              </a:rPr>
              <a:t> B- Fire fighting</a:t>
            </a:r>
            <a:endParaRPr lang="en-US" sz="2800" dirty="0"/>
          </a:p>
        </p:txBody>
      </p:sp>
      <p:sp>
        <p:nvSpPr>
          <p:cNvPr id="4" name="Rectangle 3"/>
          <p:cNvSpPr/>
          <p:nvPr/>
        </p:nvSpPr>
        <p:spPr>
          <a:xfrm>
            <a:off x="406400" y="533400"/>
            <a:ext cx="5666936" cy="923330"/>
          </a:xfrm>
          <a:prstGeom prst="rect">
            <a:avLst/>
          </a:prstGeom>
          <a:noFill/>
        </p:spPr>
        <p:txBody>
          <a:bodyPr wrap="none" lIns="91440" tIns="45720" rIns="91440" bIns="45720">
            <a:spAutoFit/>
          </a:bodyPr>
          <a:lstStyle/>
          <a:p>
            <a:pPr algn="ctr"/>
            <a:r>
              <a:rPr lang="en-US" sz="5400" b="1" cap="none" spc="0" dirty="0" smtClean="0">
                <a:ln w="13462">
                  <a:solidFill>
                    <a:schemeClr val="bg1"/>
                  </a:solidFill>
                  <a:prstDash val="solid"/>
                </a:ln>
                <a:solidFill>
                  <a:schemeClr val="tx1">
                    <a:lumMod val="85000"/>
                    <a:lumOff val="15000"/>
                  </a:schemeClr>
                </a:solidFill>
                <a:effectLst>
                  <a:outerShdw dist="38100" dir="2700000" algn="bl" rotWithShape="0">
                    <a:schemeClr val="accent5"/>
                  </a:outerShdw>
                </a:effectLst>
                <a:latin typeface="Times New Roman" pitchFamily="18" charset="0"/>
                <a:cs typeface="Times New Roman" pitchFamily="18" charset="0"/>
              </a:rPr>
              <a:t>Mechanical design</a:t>
            </a:r>
            <a:endParaRPr lang="en-US" sz="5400" b="1" cap="none" spc="0" dirty="0">
              <a:ln w="13462">
                <a:solidFill>
                  <a:schemeClr val="bg1"/>
                </a:solidFill>
                <a:prstDash val="solid"/>
              </a:ln>
              <a:solidFill>
                <a:schemeClr val="tx1">
                  <a:lumMod val="85000"/>
                  <a:lumOff val="15000"/>
                </a:schemeClr>
              </a:solidFill>
              <a:effectLst>
                <a:outerShdw dist="38100" dir="2700000" algn="bl" rotWithShape="0">
                  <a:schemeClr val="accent5"/>
                </a:outerShdw>
              </a:effectLst>
            </a:endParaRP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8000" y="457200"/>
            <a:ext cx="10972800" cy="1143000"/>
          </a:xfrm>
        </p:spPr>
        <p:txBody>
          <a:bodyPr>
            <a:normAutofit fontScale="90000"/>
          </a:bodyPr>
          <a:lstStyle/>
          <a:p>
            <a:pPr marL="514350" indent="-514350"/>
            <a:r>
              <a:rPr lang="en-US" sz="4400" b="1" dirty="0" smtClean="0">
                <a:ln w="13462">
                  <a:solidFill>
                    <a:schemeClr val="bg1"/>
                  </a:solidFill>
                  <a:prstDash val="solid"/>
                </a:ln>
                <a:solidFill>
                  <a:schemeClr val="tx1">
                    <a:lumMod val="85000"/>
                    <a:lumOff val="15000"/>
                  </a:schemeClr>
                </a:solidFill>
                <a:effectLst>
                  <a:outerShdw dist="38100" dir="2700000" algn="bl" rotWithShape="0">
                    <a:schemeClr val="accent5"/>
                  </a:outerShdw>
                </a:effectLst>
                <a:latin typeface="Times New Roman" pitchFamily="18" charset="0"/>
                <a:cs typeface="Times New Roman" pitchFamily="18" charset="0"/>
              </a:rPr>
              <a:t>Sanitation system</a:t>
            </a:r>
            <a:r>
              <a:rPr lang="en-US" b="1" dirty="0" smtClean="0">
                <a:ln w="13462">
                  <a:solidFill>
                    <a:schemeClr val="bg1"/>
                  </a:solidFill>
                  <a:prstDash val="solid"/>
                </a:ln>
                <a:solidFill>
                  <a:schemeClr val="tx1">
                    <a:lumMod val="85000"/>
                    <a:lumOff val="15000"/>
                  </a:schemeClr>
                </a:solidFill>
                <a:effectLst>
                  <a:outerShdw dist="38100" dir="2700000" algn="bl" rotWithShape="0">
                    <a:schemeClr val="accent5"/>
                  </a:outerShdw>
                </a:effectLst>
                <a:latin typeface="Times New Roman" pitchFamily="18" charset="0"/>
                <a:cs typeface="Times New Roman" pitchFamily="18" charset="0"/>
              </a:rPr>
              <a:t/>
            </a:r>
            <a:br>
              <a:rPr lang="en-US" b="1" dirty="0" smtClean="0">
                <a:ln w="13462">
                  <a:solidFill>
                    <a:schemeClr val="bg1"/>
                  </a:solidFill>
                  <a:prstDash val="solid"/>
                </a:ln>
                <a:solidFill>
                  <a:schemeClr val="tx1">
                    <a:lumMod val="85000"/>
                    <a:lumOff val="15000"/>
                  </a:schemeClr>
                </a:solidFill>
                <a:effectLst>
                  <a:outerShdw dist="38100" dir="2700000" algn="bl" rotWithShape="0">
                    <a:schemeClr val="accent5"/>
                  </a:outerShdw>
                </a:effectLst>
                <a:latin typeface="Times New Roman" pitchFamily="18" charset="0"/>
                <a:cs typeface="Times New Roman" pitchFamily="18" charset="0"/>
              </a:rPr>
            </a:br>
            <a:r>
              <a:rPr lang="en-US" b="1" dirty="0" smtClean="0">
                <a:ln w="13462">
                  <a:solidFill>
                    <a:schemeClr val="bg1"/>
                  </a:solidFill>
                  <a:prstDash val="solid"/>
                </a:ln>
                <a:solidFill>
                  <a:schemeClr val="tx1">
                    <a:lumMod val="85000"/>
                    <a:lumOff val="15000"/>
                  </a:schemeClr>
                </a:solidFill>
                <a:effectLst>
                  <a:outerShdw dist="38100" dir="2700000" algn="bl" rotWithShape="0">
                    <a:schemeClr val="accent5"/>
                  </a:outerShdw>
                </a:effectLst>
                <a:latin typeface="Times New Roman" pitchFamily="18" charset="0"/>
                <a:cs typeface="Times New Roman" pitchFamily="18" charset="0"/>
              </a:rPr>
              <a:t/>
            </a:r>
            <a:br>
              <a:rPr lang="en-US" b="1" dirty="0" smtClean="0">
                <a:ln w="13462">
                  <a:solidFill>
                    <a:schemeClr val="bg1"/>
                  </a:solidFill>
                  <a:prstDash val="solid"/>
                </a:ln>
                <a:solidFill>
                  <a:schemeClr val="tx1">
                    <a:lumMod val="85000"/>
                    <a:lumOff val="15000"/>
                  </a:schemeClr>
                </a:solidFill>
                <a:effectLst>
                  <a:outerShdw dist="38100" dir="2700000" algn="bl" rotWithShape="0">
                    <a:schemeClr val="accent5"/>
                  </a:outerShdw>
                </a:effectLst>
                <a:latin typeface="Times New Roman" pitchFamily="18" charset="0"/>
                <a:cs typeface="Times New Roman" pitchFamily="18" charset="0"/>
              </a:rPr>
            </a:br>
            <a:r>
              <a:rPr lang="en-US" b="1" dirty="0" smtClean="0">
                <a:ln w="13462">
                  <a:solidFill>
                    <a:schemeClr val="bg1"/>
                  </a:solidFill>
                  <a:prstDash val="solid"/>
                </a:ln>
                <a:solidFill>
                  <a:schemeClr val="tx1">
                    <a:lumMod val="85000"/>
                    <a:lumOff val="15000"/>
                  </a:schemeClr>
                </a:solidFill>
                <a:effectLst>
                  <a:outerShdw dist="38100" dir="2700000" algn="bl" rotWithShape="0">
                    <a:schemeClr val="accent5"/>
                  </a:outerShdw>
                </a:effectLst>
                <a:latin typeface="Times New Roman" pitchFamily="18" charset="0"/>
                <a:cs typeface="Times New Roman" pitchFamily="18" charset="0"/>
              </a:rPr>
              <a:t>Clean water</a:t>
            </a:r>
            <a:r>
              <a:rPr lang="en-US" b="1" dirty="0" smtClean="0">
                <a:latin typeface="Monotype Corsiva" pitchFamily="66" charset="0"/>
              </a:rPr>
              <a:t/>
            </a:r>
            <a:br>
              <a:rPr lang="en-US" b="1" dirty="0" smtClean="0">
                <a:latin typeface="Monotype Corsiva" pitchFamily="66" charset="0"/>
              </a:rPr>
            </a:br>
            <a:endParaRPr lang="en-US" dirty="0"/>
          </a:p>
        </p:txBody>
      </p:sp>
      <p:sp>
        <p:nvSpPr>
          <p:cNvPr id="3" name="Content Placeholder 2"/>
          <p:cNvSpPr>
            <a:spLocks noGrp="1"/>
          </p:cNvSpPr>
          <p:nvPr>
            <p:ph idx="1"/>
          </p:nvPr>
        </p:nvSpPr>
        <p:spPr/>
        <p:txBody>
          <a:bodyPr/>
          <a:lstStyle/>
          <a:p>
            <a:pPr>
              <a:defRPr/>
            </a:pPr>
            <a:r>
              <a:rPr lang="en-GB" dirty="0"/>
              <a:t>Feed water to </a:t>
            </a:r>
            <a:r>
              <a:rPr lang="en-GB" dirty="0" smtClean="0"/>
              <a:t>the school is </a:t>
            </a:r>
            <a:r>
              <a:rPr lang="en-GB" dirty="0"/>
              <a:t>divided into two main sections: </a:t>
            </a:r>
          </a:p>
          <a:p>
            <a:pPr>
              <a:buFont typeface="+mj-lt"/>
              <a:buAutoNum type="arabicPeriod"/>
              <a:defRPr/>
            </a:pPr>
            <a:r>
              <a:rPr lang="en-GB" dirty="0"/>
              <a:t>cold water </a:t>
            </a:r>
            <a:r>
              <a:rPr lang="en-GB" dirty="0" smtClean="0"/>
              <a:t>supply.</a:t>
            </a:r>
            <a:endParaRPr lang="en-GB" dirty="0"/>
          </a:p>
          <a:p>
            <a:pPr>
              <a:buFont typeface="+mj-lt"/>
              <a:buAutoNum type="arabicPeriod"/>
              <a:defRPr/>
            </a:pPr>
            <a:r>
              <a:rPr lang="en-GB" dirty="0"/>
              <a:t>hot </a:t>
            </a:r>
            <a:r>
              <a:rPr lang="en-GB" dirty="0" smtClean="0"/>
              <a:t>water supply.(</a:t>
            </a:r>
            <a:r>
              <a:rPr lang="en-GB" dirty="0" err="1" smtClean="0"/>
              <a:t>active&amp;passive</a:t>
            </a:r>
            <a:r>
              <a:rPr lang="en-GB" dirty="0" smtClean="0"/>
              <a:t> energy).</a:t>
            </a:r>
            <a:endParaRPr lang="en-US" dirty="0"/>
          </a:p>
          <a:p>
            <a:endParaRPr lang="en-US" dirty="0"/>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Users\7\Desktop\Untitled.png"/>
          <p:cNvPicPr>
            <a:picLocks noGrp="1" noChangeAspect="1" noChangeArrowheads="1"/>
          </p:cNvPicPr>
          <p:nvPr>
            <p:ph idx="1"/>
          </p:nvPr>
        </p:nvPicPr>
        <p:blipFill>
          <a:blip r:embed="rId2" cstate="print"/>
          <a:stretch>
            <a:fillRect/>
          </a:stretch>
        </p:blipFill>
        <p:spPr bwMode="auto">
          <a:xfrm>
            <a:off x="1524001" y="2057400"/>
            <a:ext cx="7851255" cy="4011612"/>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sp>
        <p:nvSpPr>
          <p:cNvPr id="5" name="Line Callout 3 (No Border) 4"/>
          <p:cNvSpPr/>
          <p:nvPr/>
        </p:nvSpPr>
        <p:spPr>
          <a:xfrm>
            <a:off x="203200" y="2286000"/>
            <a:ext cx="1219200" cy="612648"/>
          </a:xfrm>
          <a:prstGeom prst="callout3">
            <a:avLst>
              <a:gd name="adj1" fmla="val 18750"/>
              <a:gd name="adj2" fmla="val -8333"/>
              <a:gd name="adj3" fmla="val 18750"/>
              <a:gd name="adj4" fmla="val -16667"/>
              <a:gd name="adj5" fmla="val 100000"/>
              <a:gd name="adj6" fmla="val -16667"/>
              <a:gd name="adj7" fmla="val 244125"/>
              <a:gd name="adj8" fmla="val 214394"/>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Zone D</a:t>
            </a:r>
            <a:endParaRPr lang="en-US" dirty="0"/>
          </a:p>
        </p:txBody>
      </p:sp>
      <p:sp>
        <p:nvSpPr>
          <p:cNvPr id="6" name="Line Callout 2 (No Border) 5"/>
          <p:cNvSpPr/>
          <p:nvPr/>
        </p:nvSpPr>
        <p:spPr>
          <a:xfrm>
            <a:off x="6807200" y="1295400"/>
            <a:ext cx="1219200" cy="612648"/>
          </a:xfrm>
          <a:prstGeom prst="callout2">
            <a:avLst>
              <a:gd name="adj1" fmla="val 18750"/>
              <a:gd name="adj2" fmla="val -8333"/>
              <a:gd name="adj3" fmla="val 18750"/>
              <a:gd name="adj4" fmla="val -16667"/>
              <a:gd name="adj5" fmla="val 295675"/>
              <a:gd name="adj6" fmla="val -9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Zone B</a:t>
            </a:r>
            <a:endParaRPr lang="en-US" dirty="0"/>
          </a:p>
        </p:txBody>
      </p:sp>
      <p:sp>
        <p:nvSpPr>
          <p:cNvPr id="7" name="Line Callout 2 (No Border) 6"/>
          <p:cNvSpPr/>
          <p:nvPr/>
        </p:nvSpPr>
        <p:spPr>
          <a:xfrm>
            <a:off x="9550400" y="2286000"/>
            <a:ext cx="1219200" cy="612648"/>
          </a:xfrm>
          <a:prstGeom prst="callout2">
            <a:avLst>
              <a:gd name="adj1" fmla="val 18750"/>
              <a:gd name="adj2" fmla="val -8333"/>
              <a:gd name="adj3" fmla="val 18750"/>
              <a:gd name="adj4" fmla="val -16667"/>
              <a:gd name="adj5" fmla="val 144159"/>
              <a:gd name="adj6" fmla="val -14363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Zone A</a:t>
            </a:r>
            <a:endParaRPr lang="en-US" dirty="0"/>
          </a:p>
        </p:txBody>
      </p:sp>
      <p:sp>
        <p:nvSpPr>
          <p:cNvPr id="8" name="Line Callout 2 (No Border) 7"/>
          <p:cNvSpPr/>
          <p:nvPr/>
        </p:nvSpPr>
        <p:spPr>
          <a:xfrm>
            <a:off x="4572000" y="6245352"/>
            <a:ext cx="1219200" cy="612648"/>
          </a:xfrm>
          <a:prstGeom prst="callout2">
            <a:avLst>
              <a:gd name="adj1" fmla="val 18750"/>
              <a:gd name="adj2" fmla="val -8333"/>
              <a:gd name="adj3" fmla="val 18750"/>
              <a:gd name="adj4" fmla="val -16667"/>
              <a:gd name="adj5" fmla="val -156609"/>
              <a:gd name="adj6" fmla="val -7242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Zone C</a:t>
            </a:r>
            <a:endParaRPr lang="en-US" dirty="0"/>
          </a:p>
        </p:txBody>
      </p:sp>
      <p:sp>
        <p:nvSpPr>
          <p:cNvPr id="3" name="Rectangle 2"/>
          <p:cNvSpPr/>
          <p:nvPr/>
        </p:nvSpPr>
        <p:spPr>
          <a:xfrm>
            <a:off x="20321" y="297360"/>
            <a:ext cx="5661999" cy="769441"/>
          </a:xfrm>
          <a:prstGeom prst="rect">
            <a:avLst/>
          </a:prstGeom>
          <a:noFill/>
        </p:spPr>
        <p:txBody>
          <a:bodyPr wrap="none" lIns="91440" tIns="45720" rIns="91440" bIns="45720">
            <a:spAutoFit/>
          </a:bodyPr>
          <a:lstStyle/>
          <a:p>
            <a:pPr algn="ctr"/>
            <a:r>
              <a:rPr lang="en-US" sz="4400" b="1" cap="none" spc="0" dirty="0" smtClean="0">
                <a:ln w="13462">
                  <a:solidFill>
                    <a:schemeClr val="bg1"/>
                  </a:solidFill>
                  <a:prstDash val="solid"/>
                </a:ln>
                <a:solidFill>
                  <a:schemeClr val="tx1">
                    <a:lumMod val="85000"/>
                    <a:lumOff val="15000"/>
                  </a:schemeClr>
                </a:solidFill>
                <a:effectLst>
                  <a:outerShdw dist="38100" dir="2700000" algn="bl" rotWithShape="0">
                    <a:schemeClr val="accent5"/>
                  </a:outerShdw>
                </a:effectLst>
              </a:rPr>
              <a:t>Water Supply system</a:t>
            </a:r>
            <a:endParaRPr lang="en-US" sz="4400" b="1" cap="none" spc="0" dirty="0">
              <a:ln w="13462">
                <a:solidFill>
                  <a:schemeClr val="bg1"/>
                </a:solidFill>
                <a:prstDash val="solid"/>
              </a:ln>
              <a:solidFill>
                <a:schemeClr val="tx1">
                  <a:lumMod val="85000"/>
                  <a:lumOff val="15000"/>
                </a:schemeClr>
              </a:solidFill>
              <a:effectLst>
                <a:outerShdw dist="38100" dir="2700000" algn="bl" rotWithShape="0">
                  <a:schemeClr val="accent5"/>
                </a:outerShdw>
              </a:effectLst>
            </a:endParaRP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1" y="381000"/>
            <a:ext cx="8463617" cy="1320800"/>
          </a:xfrm>
        </p:spPr>
        <p:txBody>
          <a:bodyPr/>
          <a:lstStyle/>
          <a:p>
            <a:r>
              <a:rPr lang="en-US" b="1" dirty="0" smtClean="0">
                <a:ln w="13462">
                  <a:solidFill>
                    <a:schemeClr val="bg1"/>
                  </a:solidFill>
                  <a:prstDash val="solid"/>
                </a:ln>
                <a:solidFill>
                  <a:schemeClr val="tx1">
                    <a:lumMod val="85000"/>
                    <a:lumOff val="15000"/>
                  </a:schemeClr>
                </a:solidFill>
                <a:effectLst>
                  <a:outerShdw dist="38100" dir="2700000" algn="bl" rotWithShape="0">
                    <a:schemeClr val="accent5"/>
                  </a:outerShdw>
                </a:effectLst>
                <a:cs typeface="Arial" pitchFamily="34" charset="0"/>
              </a:rPr>
              <a:t>Water Supply Network</a:t>
            </a:r>
            <a:endParaRPr lang="en-US" b="1" dirty="0">
              <a:ln w="13462">
                <a:solidFill>
                  <a:schemeClr val="bg1"/>
                </a:solidFill>
                <a:prstDash val="solid"/>
              </a:ln>
              <a:solidFill>
                <a:schemeClr val="tx1">
                  <a:lumMod val="85000"/>
                  <a:lumOff val="15000"/>
                </a:schemeClr>
              </a:solidFill>
              <a:effectLst>
                <a:outerShdw dist="38100" dir="2700000" algn="bl" rotWithShape="0">
                  <a:schemeClr val="accent5"/>
                </a:outerShdw>
              </a:effectLst>
            </a:endParaRPr>
          </a:p>
        </p:txBody>
      </p:sp>
      <p:sp>
        <p:nvSpPr>
          <p:cNvPr id="3" name="Text Placeholder 2"/>
          <p:cNvSpPr>
            <a:spLocks noGrp="1"/>
          </p:cNvSpPr>
          <p:nvPr>
            <p:ph type="body" idx="1"/>
          </p:nvPr>
        </p:nvSpPr>
        <p:spPr>
          <a:xfrm>
            <a:off x="711200" y="1447800"/>
            <a:ext cx="4120896" cy="576262"/>
          </a:xfrm>
        </p:spPr>
        <p:txBody>
          <a:bodyPr/>
          <a:lstStyle/>
          <a:p>
            <a:r>
              <a:rPr lang="en-US" dirty="0" smtClean="0"/>
              <a:t>Ground floor-zone A</a:t>
            </a:r>
            <a:endParaRPr lang="en-US" dirty="0"/>
          </a:p>
        </p:txBody>
      </p:sp>
      <p:pic>
        <p:nvPicPr>
          <p:cNvPr id="3075" name="Picture 3" descr="C:\Users\7\Desktop\Untitled.png"/>
          <p:cNvPicPr>
            <a:picLocks noGrp="1" noChangeAspect="1" noChangeArrowheads="1"/>
          </p:cNvPicPr>
          <p:nvPr>
            <p:ph sz="half" idx="2"/>
          </p:nvPr>
        </p:nvPicPr>
        <p:blipFill>
          <a:blip r:embed="rId2" cstate="print"/>
          <a:srcRect/>
          <a:stretch>
            <a:fillRect/>
          </a:stretch>
        </p:blipFill>
        <p:spPr bwMode="auto">
          <a:xfrm>
            <a:off x="304800" y="2667001"/>
            <a:ext cx="4973405" cy="3389673"/>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sp>
        <p:nvSpPr>
          <p:cNvPr id="5" name="Text Placeholder 4"/>
          <p:cNvSpPr>
            <a:spLocks noGrp="1"/>
          </p:cNvSpPr>
          <p:nvPr>
            <p:ph type="body" sz="quarter" idx="3"/>
          </p:nvPr>
        </p:nvSpPr>
        <p:spPr>
          <a:xfrm>
            <a:off x="5283200" y="1447800"/>
            <a:ext cx="4120896" cy="576262"/>
          </a:xfrm>
        </p:spPr>
        <p:txBody>
          <a:bodyPr/>
          <a:lstStyle/>
          <a:p>
            <a:r>
              <a:rPr lang="en-US" dirty="0" smtClean="0"/>
              <a:t>Ground  floor-zone B</a:t>
            </a:r>
            <a:endParaRPr lang="en-US" dirty="0"/>
          </a:p>
        </p:txBody>
      </p:sp>
      <p:pic>
        <p:nvPicPr>
          <p:cNvPr id="3076" name="Picture 4" descr="C:\Users\7\Desktop\Untitled.png"/>
          <p:cNvPicPr>
            <a:picLocks noGrp="1" noChangeAspect="1" noChangeArrowheads="1"/>
          </p:cNvPicPr>
          <p:nvPr>
            <p:ph sz="quarter" idx="4"/>
          </p:nvPr>
        </p:nvPicPr>
        <p:blipFill>
          <a:blip r:embed="rId3" cstate="print"/>
          <a:stretch>
            <a:fillRect/>
          </a:stretch>
        </p:blipFill>
        <p:spPr bwMode="auto">
          <a:xfrm>
            <a:off x="5684989" y="2590800"/>
            <a:ext cx="4443091" cy="3490712"/>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sp>
        <p:nvSpPr>
          <p:cNvPr id="17" name="Rectangle 16"/>
          <p:cNvSpPr/>
          <p:nvPr/>
        </p:nvSpPr>
        <p:spPr>
          <a:xfrm>
            <a:off x="9245600" y="3352800"/>
            <a:ext cx="406400" cy="152400"/>
          </a:xfrm>
          <a:prstGeom prst="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p:cNvSpPr/>
          <p:nvPr/>
        </p:nvSpPr>
        <p:spPr>
          <a:xfrm>
            <a:off x="1727200" y="3048000"/>
            <a:ext cx="406400" cy="152400"/>
          </a:xfrm>
          <a:prstGeom prst="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609600" y="1295400"/>
            <a:ext cx="4120896" cy="576262"/>
          </a:xfrm>
        </p:spPr>
        <p:txBody>
          <a:bodyPr/>
          <a:lstStyle/>
          <a:p>
            <a:r>
              <a:rPr lang="en-US" dirty="0" smtClean="0"/>
              <a:t>Ground floor-zoon C</a:t>
            </a:r>
            <a:endParaRPr lang="en-US" dirty="0"/>
          </a:p>
        </p:txBody>
      </p:sp>
      <p:pic>
        <p:nvPicPr>
          <p:cNvPr id="4098" name="Picture 2" descr="C:\Users\7\Desktop\Untitled.png"/>
          <p:cNvPicPr>
            <a:picLocks noGrp="1" noChangeAspect="1" noChangeArrowheads="1"/>
          </p:cNvPicPr>
          <p:nvPr>
            <p:ph sz="half" idx="2"/>
          </p:nvPr>
        </p:nvPicPr>
        <p:blipFill>
          <a:blip r:embed="rId2" cstate="print"/>
          <a:srcRect/>
          <a:stretch>
            <a:fillRect/>
          </a:stretch>
        </p:blipFill>
        <p:spPr bwMode="auto">
          <a:xfrm>
            <a:off x="304800" y="2590800"/>
            <a:ext cx="4777317" cy="3515280"/>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sp>
        <p:nvSpPr>
          <p:cNvPr id="5" name="Text Placeholder 4"/>
          <p:cNvSpPr>
            <a:spLocks noGrp="1"/>
          </p:cNvSpPr>
          <p:nvPr>
            <p:ph type="body" sz="quarter" idx="3"/>
          </p:nvPr>
        </p:nvSpPr>
        <p:spPr>
          <a:xfrm>
            <a:off x="5181600" y="1295400"/>
            <a:ext cx="4120896" cy="576262"/>
          </a:xfrm>
        </p:spPr>
        <p:txBody>
          <a:bodyPr/>
          <a:lstStyle/>
          <a:p>
            <a:r>
              <a:rPr lang="en-US" dirty="0" smtClean="0"/>
              <a:t>Ground  floor-zone D</a:t>
            </a:r>
            <a:endParaRPr lang="en-US" dirty="0"/>
          </a:p>
        </p:txBody>
      </p:sp>
      <p:pic>
        <p:nvPicPr>
          <p:cNvPr id="4099" name="Picture 3" descr="C:\Users\7\Desktop\Untitled.png"/>
          <p:cNvPicPr>
            <a:picLocks noGrp="1" noChangeAspect="1" noChangeArrowheads="1"/>
          </p:cNvPicPr>
          <p:nvPr>
            <p:ph sz="quarter" idx="4"/>
          </p:nvPr>
        </p:nvPicPr>
        <p:blipFill>
          <a:blip r:embed="rId3" cstate="print"/>
          <a:stretch>
            <a:fillRect/>
          </a:stretch>
        </p:blipFill>
        <p:spPr bwMode="auto">
          <a:xfrm>
            <a:off x="5582965" y="2514600"/>
            <a:ext cx="4475435" cy="3531588"/>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sp>
        <p:nvSpPr>
          <p:cNvPr id="9" name="Rectangle 8"/>
          <p:cNvSpPr/>
          <p:nvPr/>
        </p:nvSpPr>
        <p:spPr>
          <a:xfrm>
            <a:off x="1524000" y="4038600"/>
            <a:ext cx="406400" cy="152400"/>
          </a:xfrm>
          <a:prstGeom prst="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a:off x="9448800" y="3048000"/>
            <a:ext cx="203200" cy="304800"/>
          </a:xfrm>
          <a:prstGeom prst="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
          <p:cNvSpPr/>
          <p:nvPr/>
        </p:nvSpPr>
        <p:spPr>
          <a:xfrm>
            <a:off x="1604756" y="228601"/>
            <a:ext cx="5007012" cy="646331"/>
          </a:xfrm>
          <a:prstGeom prst="rect">
            <a:avLst/>
          </a:prstGeom>
          <a:noFill/>
        </p:spPr>
        <p:txBody>
          <a:bodyPr wrap="none" lIns="91440" tIns="45720" rIns="91440" bIns="45720">
            <a:spAutoFit/>
          </a:bodyPr>
          <a:lstStyle/>
          <a:p>
            <a:pPr algn="ctr"/>
            <a:r>
              <a:rPr lang="en-US" sz="3600" b="1" cap="none" spc="0" dirty="0" smtClean="0">
                <a:ln w="13462">
                  <a:solidFill>
                    <a:schemeClr val="bg1"/>
                  </a:solidFill>
                  <a:prstDash val="solid"/>
                </a:ln>
                <a:solidFill>
                  <a:schemeClr val="tx1">
                    <a:lumMod val="85000"/>
                    <a:lumOff val="15000"/>
                  </a:schemeClr>
                </a:solidFill>
                <a:effectLst>
                  <a:outerShdw dist="38100" dir="2700000" algn="bl" rotWithShape="0">
                    <a:schemeClr val="accent5"/>
                  </a:outerShdw>
                </a:effectLst>
                <a:cs typeface="Arial" pitchFamily="34" charset="0"/>
              </a:rPr>
              <a:t>Water Supply Network</a:t>
            </a:r>
            <a:endParaRPr lang="en-US" sz="3600" b="1" cap="none" spc="0" dirty="0">
              <a:ln w="13462">
                <a:solidFill>
                  <a:schemeClr val="bg1"/>
                </a:solidFill>
                <a:prstDash val="solid"/>
              </a:ln>
              <a:solidFill>
                <a:schemeClr val="tx1">
                  <a:lumMod val="85000"/>
                  <a:lumOff val="15000"/>
                </a:schemeClr>
              </a:solidFill>
              <a:effectLst>
                <a:outerShdw dist="38100" dir="2700000" algn="bl" rotWithShape="0">
                  <a:schemeClr val="accent5"/>
                </a:outerShdw>
              </a:effectLst>
            </a:endParaRPr>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Grp="1" noChangeAspect="1" noChangeArrowheads="1"/>
          </p:cNvPicPr>
          <p:nvPr>
            <p:ph idx="1"/>
          </p:nvPr>
        </p:nvPicPr>
        <p:blipFill>
          <a:blip r:embed="rId2" cstate="print"/>
          <a:srcRect/>
          <a:stretch>
            <a:fillRect/>
          </a:stretch>
        </p:blipFill>
        <p:spPr bwMode="auto">
          <a:xfrm>
            <a:off x="2336800" y="2133601"/>
            <a:ext cx="6299200" cy="4525963"/>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sp>
        <p:nvSpPr>
          <p:cNvPr id="6" name="Rectangle 5"/>
          <p:cNvSpPr/>
          <p:nvPr/>
        </p:nvSpPr>
        <p:spPr>
          <a:xfrm>
            <a:off x="2946400" y="1447801"/>
            <a:ext cx="2579552" cy="461665"/>
          </a:xfrm>
          <a:prstGeom prst="rect">
            <a:avLst/>
          </a:prstGeom>
        </p:spPr>
        <p:txBody>
          <a:bodyPr wrap="none">
            <a:spAutoFit/>
          </a:bodyPr>
          <a:lstStyle/>
          <a:p>
            <a:r>
              <a:rPr lang="en-US" sz="2400" dirty="0" smtClean="0"/>
              <a:t>First floor-zone B</a:t>
            </a:r>
            <a:endParaRPr lang="en-US" sz="2400" dirty="0"/>
          </a:p>
        </p:txBody>
      </p:sp>
      <p:sp>
        <p:nvSpPr>
          <p:cNvPr id="3" name="Rectangle 2"/>
          <p:cNvSpPr/>
          <p:nvPr/>
        </p:nvSpPr>
        <p:spPr>
          <a:xfrm>
            <a:off x="1219201" y="381001"/>
            <a:ext cx="4592091" cy="584775"/>
          </a:xfrm>
          <a:prstGeom prst="rect">
            <a:avLst/>
          </a:prstGeom>
          <a:noFill/>
        </p:spPr>
        <p:txBody>
          <a:bodyPr wrap="none" lIns="91440" tIns="45720" rIns="91440" bIns="45720">
            <a:spAutoFit/>
          </a:bodyPr>
          <a:lstStyle/>
          <a:p>
            <a:pPr algn="ctr"/>
            <a:r>
              <a:rPr lang="en-US" sz="3200" b="1" cap="none" spc="0" dirty="0" smtClean="0">
                <a:ln w="13462">
                  <a:solidFill>
                    <a:schemeClr val="bg1"/>
                  </a:solidFill>
                  <a:prstDash val="solid"/>
                </a:ln>
                <a:solidFill>
                  <a:schemeClr val="tx1">
                    <a:lumMod val="85000"/>
                    <a:lumOff val="15000"/>
                  </a:schemeClr>
                </a:solidFill>
                <a:effectLst>
                  <a:outerShdw dist="38100" dir="2700000" algn="bl" rotWithShape="0">
                    <a:schemeClr val="accent5"/>
                  </a:outerShdw>
                </a:effectLst>
                <a:cs typeface="Arial" pitchFamily="34" charset="0"/>
              </a:rPr>
              <a:t>Water Supply Network </a:t>
            </a:r>
            <a:endParaRPr lang="en-US" sz="3200" b="1" cap="none" spc="0" dirty="0">
              <a:ln w="13462">
                <a:solidFill>
                  <a:schemeClr val="bg1"/>
                </a:solidFill>
                <a:prstDash val="solid"/>
              </a:ln>
              <a:solidFill>
                <a:schemeClr val="tx1">
                  <a:lumMod val="85000"/>
                  <a:lumOff val="15000"/>
                </a:schemeClr>
              </a:solidFill>
              <a:effectLst>
                <a:outerShdw dist="38100" dir="2700000" algn="bl" rotWithShape="0">
                  <a:schemeClr val="accent5"/>
                </a:outerShdw>
              </a:effectLst>
            </a:endParaRPr>
          </a:p>
        </p:txBody>
      </p:sp>
      <p:sp>
        <p:nvSpPr>
          <p:cNvPr id="5" name="Rectangle 4"/>
          <p:cNvSpPr/>
          <p:nvPr/>
        </p:nvSpPr>
        <p:spPr>
          <a:xfrm flipV="1">
            <a:off x="4165600" y="3581400"/>
            <a:ext cx="203200" cy="304800"/>
          </a:xfrm>
          <a:prstGeom prst="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381000"/>
            <a:ext cx="10972800" cy="1066800"/>
          </a:xfrm>
        </p:spPr>
        <p:txBody>
          <a:bodyPr>
            <a:normAutofit fontScale="90000"/>
          </a:bodyPr>
          <a:lstStyle/>
          <a:p>
            <a:r>
              <a:rPr lang="en-US" dirty="0" smtClean="0"/>
              <a:t/>
            </a:r>
            <a:br>
              <a:rPr lang="en-US" dirty="0" smtClean="0"/>
            </a:br>
            <a:r>
              <a:rPr lang="en-US" dirty="0" smtClean="0"/>
              <a:t/>
            </a:r>
            <a:br>
              <a:rPr lang="en-US" dirty="0" smtClean="0"/>
            </a:br>
            <a:r>
              <a:rPr lang="en-US" i="1" dirty="0" smtClean="0"/>
              <a:t> </a:t>
            </a:r>
            <a:r>
              <a:rPr lang="en-US" sz="2700" i="1" dirty="0" smtClean="0">
                <a:solidFill>
                  <a:schemeClr val="tx1"/>
                </a:solidFill>
              </a:rPr>
              <a:t>water demand for each zone: </a:t>
            </a:r>
            <a:r>
              <a:rPr lang="en-US" dirty="0" smtClean="0"/>
              <a:t/>
            </a:r>
            <a:br>
              <a:rPr lang="en-US" dirty="0" smtClean="0"/>
            </a:br>
            <a:endParaRPr lang="en-US" dirty="0"/>
          </a:p>
        </p:txBody>
      </p:sp>
      <p:graphicFrame>
        <p:nvGraphicFramePr>
          <p:cNvPr id="6" name="Content Placeholder 5"/>
          <p:cNvGraphicFramePr>
            <a:graphicFrameLocks noGrp="1"/>
          </p:cNvGraphicFramePr>
          <p:nvPr>
            <p:ph idx="1"/>
          </p:nvPr>
        </p:nvGraphicFramePr>
        <p:xfrm>
          <a:off x="812800" y="2160588"/>
          <a:ext cx="8464551" cy="2225040"/>
        </p:xfrm>
        <a:graphic>
          <a:graphicData uri="http://schemas.openxmlformats.org/drawingml/2006/table">
            <a:tbl>
              <a:tblPr firstRow="1" bandRow="1">
                <a:tableStyleId>{5C22544A-7EE6-4342-B048-85BDC9FD1C3A}</a:tableStyleId>
              </a:tblPr>
              <a:tblGrid>
                <a:gridCol w="2821517"/>
                <a:gridCol w="2821517"/>
                <a:gridCol w="2821517"/>
              </a:tblGrid>
              <a:tr h="370840">
                <a:tc>
                  <a:txBody>
                    <a:bodyPr/>
                    <a:lstStyle/>
                    <a:p>
                      <a:pPr marL="0" marR="0">
                        <a:lnSpc>
                          <a:spcPct val="115000"/>
                        </a:lnSpc>
                        <a:spcBef>
                          <a:spcPts val="0"/>
                        </a:spcBef>
                        <a:spcAft>
                          <a:spcPts val="0"/>
                        </a:spcAft>
                      </a:pPr>
                      <a:r>
                        <a:rPr lang="en-US" sz="1600" dirty="0">
                          <a:latin typeface="Times New Roman"/>
                          <a:ea typeface="Calibri"/>
                          <a:cs typeface="Arial"/>
                        </a:rPr>
                        <a:t>Zone</a:t>
                      </a:r>
                      <a:endParaRPr lang="en-US" sz="1100" dirty="0">
                        <a:latin typeface="Calibri"/>
                        <a:ea typeface="Calibri"/>
                        <a:cs typeface="Arial"/>
                      </a:endParaRPr>
                    </a:p>
                  </a:txBody>
                  <a:tcPr marL="70537" marR="70537" marT="0" marB="0"/>
                </a:tc>
                <a:tc>
                  <a:txBody>
                    <a:bodyPr/>
                    <a:lstStyle/>
                    <a:p>
                      <a:pPr marL="0" marR="0">
                        <a:lnSpc>
                          <a:spcPct val="115000"/>
                        </a:lnSpc>
                        <a:spcBef>
                          <a:spcPts val="0"/>
                        </a:spcBef>
                        <a:spcAft>
                          <a:spcPts val="0"/>
                        </a:spcAft>
                        <a:tabLst>
                          <a:tab pos="1245870" algn="l"/>
                        </a:tabLst>
                      </a:pPr>
                      <a:r>
                        <a:rPr lang="en-US" sz="1600" b="1">
                          <a:latin typeface="Times New Roman"/>
                          <a:ea typeface="Calibri"/>
                          <a:cs typeface="Arial"/>
                        </a:rPr>
                        <a:t>Number of fixture unit</a:t>
                      </a:r>
                      <a:r>
                        <a:rPr lang="en-US" sz="1600">
                          <a:latin typeface="Times New Roman"/>
                          <a:ea typeface="Calibri"/>
                          <a:cs typeface="Arial"/>
                        </a:rPr>
                        <a:t>	</a:t>
                      </a:r>
                      <a:endParaRPr lang="en-US" sz="1100">
                        <a:latin typeface="Calibri"/>
                        <a:ea typeface="Calibri"/>
                        <a:cs typeface="Arial"/>
                      </a:endParaRPr>
                    </a:p>
                  </a:txBody>
                  <a:tcPr marL="70537" marR="70537" marT="0" marB="0"/>
                </a:tc>
                <a:tc>
                  <a:txBody>
                    <a:bodyPr/>
                    <a:lstStyle/>
                    <a:p>
                      <a:pPr marL="0" marR="0">
                        <a:lnSpc>
                          <a:spcPct val="115000"/>
                        </a:lnSpc>
                        <a:spcBef>
                          <a:spcPts val="0"/>
                        </a:spcBef>
                        <a:spcAft>
                          <a:spcPts val="0"/>
                        </a:spcAft>
                      </a:pPr>
                      <a:r>
                        <a:rPr lang="en-US" sz="1600" b="1">
                          <a:latin typeface="Times New Roman"/>
                          <a:ea typeface="Calibri"/>
                          <a:cs typeface="Arial"/>
                        </a:rPr>
                        <a:t>water demand (gpm)</a:t>
                      </a:r>
                      <a:endParaRPr lang="en-US" sz="1100">
                        <a:latin typeface="Calibri"/>
                        <a:ea typeface="Calibri"/>
                        <a:cs typeface="Arial"/>
                      </a:endParaRPr>
                    </a:p>
                  </a:txBody>
                  <a:tcPr marL="70537" marR="70537" marT="0" marB="0"/>
                </a:tc>
              </a:tr>
              <a:tr h="370840">
                <a:tc>
                  <a:txBody>
                    <a:bodyPr/>
                    <a:lstStyle/>
                    <a:p>
                      <a:pPr marL="0" marR="0">
                        <a:lnSpc>
                          <a:spcPct val="115000"/>
                        </a:lnSpc>
                        <a:spcBef>
                          <a:spcPts val="0"/>
                        </a:spcBef>
                        <a:spcAft>
                          <a:spcPts val="0"/>
                        </a:spcAft>
                      </a:pPr>
                      <a:r>
                        <a:rPr lang="en-US" sz="1600">
                          <a:latin typeface="Times New Roman"/>
                          <a:ea typeface="Calibri"/>
                          <a:cs typeface="Arial"/>
                        </a:rPr>
                        <a:t>A (ground floor)</a:t>
                      </a:r>
                      <a:endParaRPr lang="en-US" sz="1100">
                        <a:latin typeface="Calibri"/>
                        <a:ea typeface="Calibri"/>
                        <a:cs typeface="Arial"/>
                      </a:endParaRPr>
                    </a:p>
                  </a:txBody>
                  <a:tcPr marL="70537" marR="70537" marT="0" marB="0"/>
                </a:tc>
                <a:tc>
                  <a:txBody>
                    <a:bodyPr/>
                    <a:lstStyle/>
                    <a:p>
                      <a:pPr marL="0" marR="0">
                        <a:lnSpc>
                          <a:spcPct val="115000"/>
                        </a:lnSpc>
                        <a:spcBef>
                          <a:spcPts val="0"/>
                        </a:spcBef>
                        <a:spcAft>
                          <a:spcPts val="0"/>
                        </a:spcAft>
                      </a:pPr>
                      <a:r>
                        <a:rPr lang="en-US" sz="1600">
                          <a:latin typeface="Times New Roman"/>
                          <a:ea typeface="Calibri"/>
                          <a:cs typeface="Arial"/>
                        </a:rPr>
                        <a:t>222</a:t>
                      </a:r>
                      <a:endParaRPr lang="en-US" sz="1100">
                        <a:latin typeface="Calibri"/>
                        <a:ea typeface="Calibri"/>
                        <a:cs typeface="Arial"/>
                      </a:endParaRPr>
                    </a:p>
                  </a:txBody>
                  <a:tcPr marL="70537" marR="70537" marT="0" marB="0"/>
                </a:tc>
                <a:tc>
                  <a:txBody>
                    <a:bodyPr/>
                    <a:lstStyle/>
                    <a:p>
                      <a:pPr marL="0" marR="0">
                        <a:lnSpc>
                          <a:spcPct val="115000"/>
                        </a:lnSpc>
                        <a:spcBef>
                          <a:spcPts val="0"/>
                        </a:spcBef>
                        <a:spcAft>
                          <a:spcPts val="0"/>
                        </a:spcAft>
                      </a:pPr>
                      <a:r>
                        <a:rPr lang="en-US" sz="1600">
                          <a:latin typeface="Times New Roman"/>
                          <a:ea typeface="Calibri"/>
                          <a:cs typeface="Arial"/>
                        </a:rPr>
                        <a:t>95</a:t>
                      </a:r>
                      <a:endParaRPr lang="en-US" sz="1100">
                        <a:latin typeface="Calibri"/>
                        <a:ea typeface="Calibri"/>
                        <a:cs typeface="Arial"/>
                      </a:endParaRPr>
                    </a:p>
                  </a:txBody>
                  <a:tcPr marL="70537" marR="70537" marT="0" marB="0"/>
                </a:tc>
              </a:tr>
              <a:tr h="370840">
                <a:tc>
                  <a:txBody>
                    <a:bodyPr/>
                    <a:lstStyle/>
                    <a:p>
                      <a:pPr marL="0" marR="0">
                        <a:lnSpc>
                          <a:spcPct val="115000"/>
                        </a:lnSpc>
                        <a:spcBef>
                          <a:spcPts val="0"/>
                        </a:spcBef>
                        <a:spcAft>
                          <a:spcPts val="0"/>
                        </a:spcAft>
                      </a:pPr>
                      <a:r>
                        <a:rPr lang="en-US" sz="1600">
                          <a:latin typeface="Times New Roman"/>
                          <a:ea typeface="Calibri"/>
                          <a:cs typeface="Arial"/>
                        </a:rPr>
                        <a:t>B(ground floor)</a:t>
                      </a:r>
                      <a:endParaRPr lang="en-US" sz="1100">
                        <a:latin typeface="Calibri"/>
                        <a:ea typeface="Calibri"/>
                        <a:cs typeface="Arial"/>
                      </a:endParaRPr>
                    </a:p>
                  </a:txBody>
                  <a:tcPr marL="70537" marR="70537" marT="0" marB="0"/>
                </a:tc>
                <a:tc>
                  <a:txBody>
                    <a:bodyPr/>
                    <a:lstStyle/>
                    <a:p>
                      <a:pPr marL="0" marR="0">
                        <a:lnSpc>
                          <a:spcPct val="115000"/>
                        </a:lnSpc>
                        <a:spcBef>
                          <a:spcPts val="0"/>
                        </a:spcBef>
                        <a:spcAft>
                          <a:spcPts val="0"/>
                        </a:spcAft>
                      </a:pPr>
                      <a:r>
                        <a:rPr lang="en-US" sz="1600">
                          <a:latin typeface="Times New Roman"/>
                          <a:ea typeface="Calibri"/>
                          <a:cs typeface="Arial"/>
                        </a:rPr>
                        <a:t>24</a:t>
                      </a:r>
                      <a:endParaRPr lang="en-US" sz="1100">
                        <a:latin typeface="Calibri"/>
                        <a:ea typeface="Calibri"/>
                        <a:cs typeface="Arial"/>
                      </a:endParaRPr>
                    </a:p>
                  </a:txBody>
                  <a:tcPr marL="70537" marR="70537" marT="0" marB="0"/>
                </a:tc>
                <a:tc>
                  <a:txBody>
                    <a:bodyPr/>
                    <a:lstStyle/>
                    <a:p>
                      <a:pPr marL="0" marR="0">
                        <a:lnSpc>
                          <a:spcPct val="115000"/>
                        </a:lnSpc>
                        <a:spcBef>
                          <a:spcPts val="0"/>
                        </a:spcBef>
                        <a:spcAft>
                          <a:spcPts val="0"/>
                        </a:spcAft>
                      </a:pPr>
                      <a:r>
                        <a:rPr lang="en-US" sz="1600">
                          <a:latin typeface="Times New Roman"/>
                          <a:ea typeface="Calibri"/>
                          <a:cs typeface="Arial"/>
                        </a:rPr>
                        <a:t>38</a:t>
                      </a:r>
                      <a:endParaRPr lang="en-US" sz="1100">
                        <a:latin typeface="Calibri"/>
                        <a:ea typeface="Calibri"/>
                        <a:cs typeface="Arial"/>
                      </a:endParaRPr>
                    </a:p>
                  </a:txBody>
                  <a:tcPr marL="70537" marR="70537" marT="0" marB="0"/>
                </a:tc>
              </a:tr>
              <a:tr h="370840">
                <a:tc>
                  <a:txBody>
                    <a:bodyPr/>
                    <a:lstStyle/>
                    <a:p>
                      <a:pPr marL="0" marR="0">
                        <a:lnSpc>
                          <a:spcPct val="115000"/>
                        </a:lnSpc>
                        <a:spcBef>
                          <a:spcPts val="0"/>
                        </a:spcBef>
                        <a:spcAft>
                          <a:spcPts val="0"/>
                        </a:spcAft>
                      </a:pPr>
                      <a:r>
                        <a:rPr lang="en-US" sz="1600">
                          <a:latin typeface="Times New Roman"/>
                          <a:ea typeface="Calibri"/>
                          <a:cs typeface="Arial"/>
                        </a:rPr>
                        <a:t>C(ground floor)</a:t>
                      </a:r>
                      <a:endParaRPr lang="en-US" sz="1100">
                        <a:latin typeface="Calibri"/>
                        <a:ea typeface="Calibri"/>
                        <a:cs typeface="Arial"/>
                      </a:endParaRPr>
                    </a:p>
                  </a:txBody>
                  <a:tcPr marL="70537" marR="70537" marT="0" marB="0"/>
                </a:tc>
                <a:tc>
                  <a:txBody>
                    <a:bodyPr/>
                    <a:lstStyle/>
                    <a:p>
                      <a:pPr marL="0" marR="0">
                        <a:lnSpc>
                          <a:spcPct val="115000"/>
                        </a:lnSpc>
                        <a:spcBef>
                          <a:spcPts val="0"/>
                        </a:spcBef>
                        <a:spcAft>
                          <a:spcPts val="0"/>
                        </a:spcAft>
                      </a:pPr>
                      <a:r>
                        <a:rPr lang="en-US" sz="1600">
                          <a:latin typeface="Times New Roman"/>
                          <a:ea typeface="Calibri"/>
                          <a:cs typeface="Arial"/>
                        </a:rPr>
                        <a:t>40</a:t>
                      </a:r>
                      <a:endParaRPr lang="en-US" sz="1100">
                        <a:latin typeface="Calibri"/>
                        <a:ea typeface="Calibri"/>
                        <a:cs typeface="Arial"/>
                      </a:endParaRPr>
                    </a:p>
                  </a:txBody>
                  <a:tcPr marL="70537" marR="70537" marT="0" marB="0"/>
                </a:tc>
                <a:tc>
                  <a:txBody>
                    <a:bodyPr/>
                    <a:lstStyle/>
                    <a:p>
                      <a:pPr marL="0" marR="0">
                        <a:lnSpc>
                          <a:spcPct val="115000"/>
                        </a:lnSpc>
                        <a:spcBef>
                          <a:spcPts val="0"/>
                        </a:spcBef>
                        <a:spcAft>
                          <a:spcPts val="0"/>
                        </a:spcAft>
                      </a:pPr>
                      <a:r>
                        <a:rPr lang="en-US" sz="1600">
                          <a:latin typeface="Times New Roman"/>
                          <a:ea typeface="Calibri"/>
                          <a:cs typeface="Arial"/>
                        </a:rPr>
                        <a:t>46</a:t>
                      </a:r>
                      <a:endParaRPr lang="en-US" sz="1100">
                        <a:latin typeface="Calibri"/>
                        <a:ea typeface="Calibri"/>
                        <a:cs typeface="Arial"/>
                      </a:endParaRPr>
                    </a:p>
                  </a:txBody>
                  <a:tcPr marL="70537" marR="70537" marT="0" marB="0"/>
                </a:tc>
              </a:tr>
              <a:tr h="370840">
                <a:tc>
                  <a:txBody>
                    <a:bodyPr/>
                    <a:lstStyle/>
                    <a:p>
                      <a:pPr marL="0" marR="0">
                        <a:lnSpc>
                          <a:spcPct val="115000"/>
                        </a:lnSpc>
                        <a:spcBef>
                          <a:spcPts val="0"/>
                        </a:spcBef>
                        <a:spcAft>
                          <a:spcPts val="0"/>
                        </a:spcAft>
                      </a:pPr>
                      <a:r>
                        <a:rPr lang="en-US" sz="1600">
                          <a:latin typeface="Times New Roman"/>
                          <a:ea typeface="Calibri"/>
                          <a:cs typeface="Arial"/>
                        </a:rPr>
                        <a:t>D(ground floor)</a:t>
                      </a:r>
                      <a:endParaRPr lang="en-US" sz="1100">
                        <a:latin typeface="Calibri"/>
                        <a:ea typeface="Calibri"/>
                        <a:cs typeface="Arial"/>
                      </a:endParaRPr>
                    </a:p>
                  </a:txBody>
                  <a:tcPr marL="70537" marR="70537" marT="0" marB="0"/>
                </a:tc>
                <a:tc>
                  <a:txBody>
                    <a:bodyPr/>
                    <a:lstStyle/>
                    <a:p>
                      <a:pPr marL="0" marR="0">
                        <a:lnSpc>
                          <a:spcPct val="115000"/>
                        </a:lnSpc>
                        <a:spcBef>
                          <a:spcPts val="0"/>
                        </a:spcBef>
                        <a:spcAft>
                          <a:spcPts val="0"/>
                        </a:spcAft>
                      </a:pPr>
                      <a:r>
                        <a:rPr lang="en-US" sz="1600">
                          <a:latin typeface="Times New Roman"/>
                          <a:ea typeface="Calibri"/>
                          <a:cs typeface="Arial"/>
                        </a:rPr>
                        <a:t>24</a:t>
                      </a:r>
                      <a:endParaRPr lang="en-US" sz="1100">
                        <a:latin typeface="Calibri"/>
                        <a:ea typeface="Calibri"/>
                        <a:cs typeface="Arial"/>
                      </a:endParaRPr>
                    </a:p>
                  </a:txBody>
                  <a:tcPr marL="70537" marR="70537" marT="0" marB="0"/>
                </a:tc>
                <a:tc>
                  <a:txBody>
                    <a:bodyPr/>
                    <a:lstStyle/>
                    <a:p>
                      <a:pPr marL="0" marR="0">
                        <a:lnSpc>
                          <a:spcPct val="115000"/>
                        </a:lnSpc>
                        <a:spcBef>
                          <a:spcPts val="0"/>
                        </a:spcBef>
                        <a:spcAft>
                          <a:spcPts val="0"/>
                        </a:spcAft>
                      </a:pPr>
                      <a:r>
                        <a:rPr lang="en-US" sz="1600">
                          <a:latin typeface="Times New Roman"/>
                          <a:ea typeface="Calibri"/>
                          <a:cs typeface="Arial"/>
                        </a:rPr>
                        <a:t>38</a:t>
                      </a:r>
                      <a:endParaRPr lang="en-US" sz="1100">
                        <a:latin typeface="Calibri"/>
                        <a:ea typeface="Calibri"/>
                        <a:cs typeface="Arial"/>
                      </a:endParaRPr>
                    </a:p>
                  </a:txBody>
                  <a:tcPr marL="70537" marR="70537" marT="0" marB="0"/>
                </a:tc>
              </a:tr>
              <a:tr h="370840">
                <a:tc>
                  <a:txBody>
                    <a:bodyPr/>
                    <a:lstStyle/>
                    <a:p>
                      <a:pPr marL="0" marR="0">
                        <a:lnSpc>
                          <a:spcPct val="115000"/>
                        </a:lnSpc>
                        <a:spcBef>
                          <a:spcPts val="0"/>
                        </a:spcBef>
                        <a:spcAft>
                          <a:spcPts val="0"/>
                        </a:spcAft>
                      </a:pPr>
                      <a:r>
                        <a:rPr lang="en-US" sz="1600">
                          <a:latin typeface="Times New Roman"/>
                          <a:ea typeface="Calibri"/>
                          <a:cs typeface="Arial"/>
                        </a:rPr>
                        <a:t>B(first floor)</a:t>
                      </a:r>
                      <a:endParaRPr lang="en-US" sz="1100">
                        <a:latin typeface="Calibri"/>
                        <a:ea typeface="Calibri"/>
                        <a:cs typeface="Arial"/>
                      </a:endParaRPr>
                    </a:p>
                  </a:txBody>
                  <a:tcPr marL="70537" marR="70537" marT="0" marB="0"/>
                </a:tc>
                <a:tc>
                  <a:txBody>
                    <a:bodyPr/>
                    <a:lstStyle/>
                    <a:p>
                      <a:pPr marL="0" marR="0">
                        <a:lnSpc>
                          <a:spcPct val="115000"/>
                        </a:lnSpc>
                        <a:spcBef>
                          <a:spcPts val="0"/>
                        </a:spcBef>
                        <a:spcAft>
                          <a:spcPts val="0"/>
                        </a:spcAft>
                      </a:pPr>
                      <a:r>
                        <a:rPr lang="en-US" sz="1600" dirty="0">
                          <a:latin typeface="Times New Roman"/>
                          <a:ea typeface="Calibri"/>
                          <a:cs typeface="Arial"/>
                        </a:rPr>
                        <a:t>28</a:t>
                      </a:r>
                      <a:endParaRPr lang="en-US" sz="1100" dirty="0">
                        <a:latin typeface="Calibri"/>
                        <a:ea typeface="Calibri"/>
                        <a:cs typeface="Arial"/>
                      </a:endParaRPr>
                    </a:p>
                  </a:txBody>
                  <a:tcPr marL="70537" marR="70537" marT="0" marB="0"/>
                </a:tc>
                <a:tc>
                  <a:txBody>
                    <a:bodyPr/>
                    <a:lstStyle/>
                    <a:p>
                      <a:pPr marL="0" marR="0">
                        <a:lnSpc>
                          <a:spcPct val="115000"/>
                        </a:lnSpc>
                        <a:spcBef>
                          <a:spcPts val="0"/>
                        </a:spcBef>
                        <a:spcAft>
                          <a:spcPts val="0"/>
                        </a:spcAft>
                      </a:pPr>
                      <a:r>
                        <a:rPr lang="en-US" sz="1600" dirty="0">
                          <a:latin typeface="Times New Roman"/>
                          <a:ea typeface="Calibri"/>
                          <a:cs typeface="Arial"/>
                        </a:rPr>
                        <a:t>40</a:t>
                      </a:r>
                      <a:endParaRPr lang="en-US" sz="1100" dirty="0">
                        <a:latin typeface="Calibri"/>
                        <a:ea typeface="Calibri"/>
                        <a:cs typeface="Arial"/>
                      </a:endParaRPr>
                    </a:p>
                  </a:txBody>
                  <a:tcPr marL="70537" marR="70537" marT="0" marB="0"/>
                </a:tc>
              </a:tr>
            </a:tbl>
          </a:graphicData>
        </a:graphic>
      </p:graphicFrame>
      <p:sp>
        <p:nvSpPr>
          <p:cNvPr id="3" name="Rectangle 2"/>
          <p:cNvSpPr/>
          <p:nvPr/>
        </p:nvSpPr>
        <p:spPr>
          <a:xfrm>
            <a:off x="1320801" y="304801"/>
            <a:ext cx="4630307" cy="646331"/>
          </a:xfrm>
          <a:prstGeom prst="rect">
            <a:avLst/>
          </a:prstGeom>
          <a:noFill/>
        </p:spPr>
        <p:txBody>
          <a:bodyPr wrap="none" lIns="91440" tIns="45720" rIns="91440" bIns="45720">
            <a:spAutoFit/>
          </a:bodyPr>
          <a:lstStyle/>
          <a:p>
            <a:pPr algn="ctr"/>
            <a:r>
              <a:rPr lang="en-US" sz="3600" b="1" cap="none" spc="0" dirty="0" smtClean="0">
                <a:ln w="13462">
                  <a:solidFill>
                    <a:schemeClr val="bg1"/>
                  </a:solidFill>
                  <a:prstDash val="solid"/>
                </a:ln>
                <a:solidFill>
                  <a:schemeClr val="tx1">
                    <a:lumMod val="85000"/>
                    <a:lumOff val="15000"/>
                  </a:schemeClr>
                </a:solidFill>
                <a:effectLst>
                  <a:outerShdw dist="38100" dir="2700000" algn="bl" rotWithShape="0">
                    <a:schemeClr val="accent5"/>
                  </a:outerShdw>
                </a:effectLst>
              </a:rPr>
              <a:t>Water supply system</a:t>
            </a:r>
            <a:endParaRPr lang="en-US" sz="3600" b="1" cap="none" spc="0" dirty="0">
              <a:ln w="13462">
                <a:solidFill>
                  <a:schemeClr val="bg1"/>
                </a:solidFill>
                <a:prstDash val="solid"/>
              </a:ln>
              <a:solidFill>
                <a:schemeClr val="tx1">
                  <a:lumMod val="85000"/>
                  <a:lumOff val="15000"/>
                </a:schemeClr>
              </a:solidFill>
              <a:effectLst>
                <a:outerShdw dist="38100" dir="2700000" algn="bl" rotWithShape="0">
                  <a:schemeClr val="accent5"/>
                </a:outerShdw>
              </a:effectLst>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832955" y="124691"/>
            <a:ext cx="4804520" cy="830997"/>
          </a:xfrm>
          <a:prstGeom prst="rect">
            <a:avLst/>
          </a:prstGeom>
          <a:noFill/>
        </p:spPr>
        <p:txBody>
          <a:bodyPr wrap="none" lIns="91440" tIns="45720" rIns="91440" bIns="45720">
            <a:spAutoFit/>
          </a:bodyPr>
          <a:lstStyle/>
          <a:p>
            <a:pPr algn="ctr"/>
            <a:r>
              <a:rPr lang="en-US" sz="4800" b="1" dirty="0" smtClean="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rPr>
              <a:t>Applied systems</a:t>
            </a:r>
            <a:endParaRPr lang="en-US" sz="4800" b="1"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endParaRPr>
          </a:p>
        </p:txBody>
      </p:sp>
      <p:sp>
        <p:nvSpPr>
          <p:cNvPr id="2" name="Subtitle 1"/>
          <p:cNvSpPr>
            <a:spLocks noGrp="1"/>
          </p:cNvSpPr>
          <p:nvPr>
            <p:ph type="subTitle" idx="1"/>
          </p:nvPr>
        </p:nvSpPr>
        <p:spPr>
          <a:xfrm>
            <a:off x="611282" y="955688"/>
            <a:ext cx="9835046" cy="4206212"/>
          </a:xfrm>
        </p:spPr>
        <p:txBody>
          <a:bodyPr>
            <a:normAutofit/>
          </a:bodyPr>
          <a:lstStyle/>
          <a:p>
            <a:pPr algn="l"/>
            <a:r>
              <a:rPr lang="en-US" sz="2800" dirty="0" smtClean="0">
                <a:ln w="0"/>
                <a:solidFill>
                  <a:schemeClr val="accent2">
                    <a:lumMod val="50000"/>
                  </a:schemeClr>
                </a:solidFill>
                <a:effectLst>
                  <a:outerShdw blurRad="38100" dist="25400" dir="5400000" algn="ctr" rotWithShape="0">
                    <a:srgbClr val="6E747A">
                      <a:alpha val="43000"/>
                    </a:srgbClr>
                  </a:outerShdw>
                </a:effectLst>
              </a:rPr>
              <a:t>They're Stepping strides </a:t>
            </a:r>
            <a:r>
              <a:rPr lang="en-US" sz="2800" dirty="0">
                <a:ln w="0"/>
                <a:solidFill>
                  <a:schemeClr val="accent2">
                    <a:lumMod val="50000"/>
                  </a:schemeClr>
                </a:solidFill>
                <a:effectLst>
                  <a:outerShdw blurRad="38100" dist="25400" dir="5400000" algn="ctr" rotWithShape="0">
                    <a:srgbClr val="6E747A">
                      <a:alpha val="43000"/>
                    </a:srgbClr>
                  </a:outerShdw>
                </a:effectLst>
              </a:rPr>
              <a:t>in the </a:t>
            </a:r>
            <a:r>
              <a:rPr lang="en-US" sz="2800" dirty="0" smtClean="0">
                <a:ln w="0"/>
                <a:solidFill>
                  <a:schemeClr val="accent2">
                    <a:lumMod val="50000"/>
                  </a:schemeClr>
                </a:solidFill>
                <a:effectLst>
                  <a:outerShdw blurRad="38100" dist="25400" dir="5400000" algn="ctr" rotWithShape="0">
                    <a:srgbClr val="6E747A">
                      <a:alpha val="43000"/>
                    </a:srgbClr>
                  </a:outerShdw>
                </a:effectLst>
              </a:rPr>
              <a:t>design of green schools</a:t>
            </a:r>
            <a:endParaRPr lang="en-US" sz="2800" dirty="0">
              <a:ln w="0"/>
              <a:solidFill>
                <a:schemeClr val="accent2">
                  <a:lumMod val="50000"/>
                </a:schemeClr>
              </a:solidFill>
              <a:effectLst>
                <a:outerShdw blurRad="38100" dist="25400" dir="5400000" algn="ctr" rotWithShape="0">
                  <a:srgbClr val="6E747A">
                    <a:alpha val="43000"/>
                  </a:srgbClr>
                </a:outerShdw>
              </a:effectLst>
            </a:endParaRPr>
          </a:p>
        </p:txBody>
      </p:sp>
      <p:pic>
        <p:nvPicPr>
          <p:cNvPr id="6" name="Picture 5"/>
          <p:cNvPicPr>
            <a:picLocks noChangeAspect="1"/>
          </p:cNvPicPr>
          <p:nvPr/>
        </p:nvPicPr>
        <p:blipFill rotWithShape="1">
          <a:blip r:embed="rId3">
            <a:extLst>
              <a:ext uri="{28A0092B-C50C-407E-A947-70E740481C1C}">
                <a14:useLocalDpi xmlns:a14="http://schemas.microsoft.com/office/drawing/2010/main" xmlns="" val="0"/>
              </a:ext>
            </a:extLst>
          </a:blip>
          <a:srcRect t="3566"/>
          <a:stretch/>
        </p:blipFill>
        <p:spPr>
          <a:xfrm>
            <a:off x="1400991" y="1709028"/>
            <a:ext cx="6717773" cy="4345256"/>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spTree>
    <p:extLst>
      <p:ext uri="{BB962C8B-B14F-4D97-AF65-F5344CB8AC3E}">
        <p14:creationId xmlns:p14="http://schemas.microsoft.com/office/powerpoint/2010/main" xmlns="" val="973335269"/>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665480" y="1642584"/>
            <a:ext cx="4120896" cy="576262"/>
          </a:xfrm>
        </p:spPr>
        <p:txBody>
          <a:bodyPr/>
          <a:lstStyle/>
          <a:p>
            <a:r>
              <a:rPr lang="en-US" dirty="0" smtClean="0"/>
              <a:t>1- Zone  A</a:t>
            </a:r>
          </a:p>
        </p:txBody>
      </p:sp>
      <p:graphicFrame>
        <p:nvGraphicFramePr>
          <p:cNvPr id="7" name="Content Placeholder 6"/>
          <p:cNvGraphicFramePr>
            <a:graphicFrameLocks noGrp="1"/>
          </p:cNvGraphicFramePr>
          <p:nvPr>
            <p:ph sz="half" idx="2"/>
            <p:extLst>
              <p:ext uri="{D42A27DB-BD31-4B8C-83A1-F6EECF244321}">
                <p14:modId xmlns:p14="http://schemas.microsoft.com/office/powerpoint/2010/main" xmlns="" val="451664771"/>
              </p:ext>
            </p:extLst>
          </p:nvPr>
        </p:nvGraphicFramePr>
        <p:xfrm>
          <a:off x="455563" y="2359504"/>
          <a:ext cx="5437236" cy="1112520"/>
        </p:xfrm>
        <a:graphic>
          <a:graphicData uri="http://schemas.openxmlformats.org/drawingml/2006/table">
            <a:tbl>
              <a:tblPr firstRow="1" bandRow="1">
                <a:tableStyleId>{5C22544A-7EE6-4342-B048-85BDC9FD1C3A}</a:tableStyleId>
              </a:tblPr>
              <a:tblGrid>
                <a:gridCol w="1359309"/>
                <a:gridCol w="1359309"/>
                <a:gridCol w="1359309"/>
                <a:gridCol w="1359309"/>
              </a:tblGrid>
              <a:tr h="370840">
                <a:tc>
                  <a:txBody>
                    <a:bodyPr/>
                    <a:lstStyle/>
                    <a:p>
                      <a:r>
                        <a:rPr lang="en-US" sz="1400" dirty="0" smtClean="0"/>
                        <a:t>Selected pipe</a:t>
                      </a:r>
                      <a:endParaRPr lang="en-US" sz="1400" dirty="0"/>
                    </a:p>
                  </a:txBody>
                  <a:tcPr marL="93272" marR="93272"/>
                </a:tc>
                <a:tc>
                  <a:txBody>
                    <a:bodyPr/>
                    <a:lstStyle/>
                    <a:p>
                      <a:r>
                        <a:rPr lang="en-US" sz="1400" dirty="0" smtClean="0"/>
                        <a:t>Main feeder</a:t>
                      </a:r>
                      <a:endParaRPr lang="en-US" sz="1400" dirty="0"/>
                    </a:p>
                  </a:txBody>
                  <a:tcPr marL="93272" marR="93272"/>
                </a:tc>
                <a:tc>
                  <a:txBody>
                    <a:bodyPr/>
                    <a:lstStyle/>
                    <a:p>
                      <a:r>
                        <a:rPr lang="en-US" sz="1400" dirty="0" smtClean="0"/>
                        <a:t>Horizontal </a:t>
                      </a:r>
                      <a:endParaRPr lang="en-US" sz="1400" dirty="0"/>
                    </a:p>
                  </a:txBody>
                  <a:tcPr marL="93272" marR="93272"/>
                </a:tc>
                <a:tc>
                  <a:txBody>
                    <a:bodyPr/>
                    <a:lstStyle/>
                    <a:p>
                      <a:r>
                        <a:rPr lang="en-US" sz="1400" dirty="0" smtClean="0"/>
                        <a:t>Branch</a:t>
                      </a:r>
                      <a:endParaRPr lang="en-US" sz="1400" dirty="0"/>
                    </a:p>
                  </a:txBody>
                  <a:tcPr marL="93272" marR="93272"/>
                </a:tc>
              </a:tr>
              <a:tr h="370840">
                <a:tc>
                  <a:txBody>
                    <a:bodyPr/>
                    <a:lstStyle/>
                    <a:p>
                      <a:r>
                        <a:rPr lang="en-US" sz="1400" dirty="0" smtClean="0"/>
                        <a:t>Diameter </a:t>
                      </a:r>
                      <a:endParaRPr lang="en-US" sz="1400" dirty="0"/>
                    </a:p>
                  </a:txBody>
                  <a:tcPr marL="93272" marR="93272"/>
                </a:tc>
                <a:tc>
                  <a:txBody>
                    <a:bodyPr/>
                    <a:lstStyle/>
                    <a:p>
                      <a:r>
                        <a:rPr lang="en-US" sz="1400" dirty="0" smtClean="0"/>
                        <a:t>2.5</a:t>
                      </a:r>
                      <a:r>
                        <a:rPr lang="en-US" sz="1400" baseline="0" dirty="0" smtClean="0"/>
                        <a:t> ‘’</a:t>
                      </a:r>
                      <a:endParaRPr lang="en-US" sz="1400" dirty="0"/>
                    </a:p>
                  </a:txBody>
                  <a:tcPr marL="93272" marR="93272"/>
                </a:tc>
                <a:tc>
                  <a:txBody>
                    <a:bodyPr/>
                    <a:lstStyle/>
                    <a:p>
                      <a:r>
                        <a:rPr lang="ar-SA" sz="1400" dirty="0" smtClean="0"/>
                        <a:t>2</a:t>
                      </a:r>
                      <a:r>
                        <a:rPr lang="en-US" sz="1400" baseline="0" dirty="0" smtClean="0"/>
                        <a:t> ‘’</a:t>
                      </a:r>
                      <a:endParaRPr lang="en-US" sz="1400" dirty="0"/>
                    </a:p>
                  </a:txBody>
                  <a:tcPr marL="93272" marR="93272"/>
                </a:tc>
                <a:tc>
                  <a:txBody>
                    <a:bodyPr/>
                    <a:lstStyle/>
                    <a:p>
                      <a:r>
                        <a:rPr lang="en-US" sz="1400" dirty="0" smtClean="0"/>
                        <a:t>3/4</a:t>
                      </a:r>
                      <a:r>
                        <a:rPr lang="en-US" sz="1400" baseline="0" dirty="0" smtClean="0"/>
                        <a:t> ‘’</a:t>
                      </a:r>
                      <a:endParaRPr lang="en-US" sz="1400" dirty="0"/>
                    </a:p>
                  </a:txBody>
                  <a:tcPr marL="93272" marR="93272"/>
                </a:tc>
              </a:tr>
              <a:tr h="370840">
                <a:tc>
                  <a:txBody>
                    <a:bodyPr/>
                    <a:lstStyle/>
                    <a:p>
                      <a:r>
                        <a:rPr lang="en-US" sz="1400" dirty="0" smtClean="0"/>
                        <a:t>Pressure(psi)</a:t>
                      </a:r>
                      <a:endParaRPr lang="en-US" sz="1400" dirty="0"/>
                    </a:p>
                  </a:txBody>
                  <a:tcPr marL="93272" marR="93272"/>
                </a:tc>
                <a:tc>
                  <a:txBody>
                    <a:bodyPr/>
                    <a:lstStyle/>
                    <a:p>
                      <a:r>
                        <a:rPr lang="en-US" sz="1400" dirty="0" smtClean="0"/>
                        <a:t>3.2</a:t>
                      </a:r>
                      <a:endParaRPr lang="en-US" sz="1400" dirty="0"/>
                    </a:p>
                  </a:txBody>
                  <a:tcPr marL="93272" marR="93272"/>
                </a:tc>
                <a:tc>
                  <a:txBody>
                    <a:bodyPr/>
                    <a:lstStyle/>
                    <a:p>
                      <a:r>
                        <a:rPr lang="en-US" sz="1400" dirty="0" smtClean="0"/>
                        <a:t>0.11</a:t>
                      </a:r>
                      <a:endParaRPr lang="en-US" sz="1400" dirty="0"/>
                    </a:p>
                  </a:txBody>
                  <a:tcPr marL="93272" marR="93272"/>
                </a:tc>
                <a:tc>
                  <a:txBody>
                    <a:bodyPr/>
                    <a:lstStyle/>
                    <a:p>
                      <a:r>
                        <a:rPr lang="en-US" sz="1400" dirty="0" smtClean="0"/>
                        <a:t>3.7</a:t>
                      </a:r>
                      <a:endParaRPr lang="en-US" sz="1400" dirty="0"/>
                    </a:p>
                  </a:txBody>
                  <a:tcPr marL="93272" marR="93272"/>
                </a:tc>
              </a:tr>
            </a:tbl>
          </a:graphicData>
        </a:graphic>
      </p:graphicFrame>
      <p:sp>
        <p:nvSpPr>
          <p:cNvPr id="5" name="Text Placeholder 4"/>
          <p:cNvSpPr>
            <a:spLocks noGrp="1"/>
          </p:cNvSpPr>
          <p:nvPr>
            <p:ph type="body" sz="quarter" idx="3"/>
          </p:nvPr>
        </p:nvSpPr>
        <p:spPr>
          <a:xfrm>
            <a:off x="5095407" y="1498361"/>
            <a:ext cx="4120896" cy="576262"/>
          </a:xfrm>
        </p:spPr>
        <p:txBody>
          <a:bodyPr/>
          <a:lstStyle/>
          <a:p>
            <a:r>
              <a:rPr lang="en-US" dirty="0" smtClean="0"/>
              <a:t> 2- Zone B</a:t>
            </a:r>
            <a:endParaRPr lang="en-US" dirty="0"/>
          </a:p>
        </p:txBody>
      </p:sp>
      <p:graphicFrame>
        <p:nvGraphicFramePr>
          <p:cNvPr id="11" name="Content Placeholder 8"/>
          <p:cNvGraphicFramePr>
            <a:graphicFrameLocks/>
          </p:cNvGraphicFramePr>
          <p:nvPr>
            <p:extLst>
              <p:ext uri="{D42A27DB-BD31-4B8C-83A1-F6EECF244321}">
                <p14:modId xmlns:p14="http://schemas.microsoft.com/office/powerpoint/2010/main" xmlns="" val="1266799414"/>
              </p:ext>
            </p:extLst>
          </p:nvPr>
        </p:nvGraphicFramePr>
        <p:xfrm>
          <a:off x="6400800" y="4800600"/>
          <a:ext cx="5389036" cy="1259840"/>
        </p:xfrm>
        <a:graphic>
          <a:graphicData uri="http://schemas.openxmlformats.org/drawingml/2006/table">
            <a:tbl>
              <a:tblPr firstRow="1" bandRow="1">
                <a:tableStyleId>{5C22544A-7EE6-4342-B048-85BDC9FD1C3A}</a:tableStyleId>
              </a:tblPr>
              <a:tblGrid>
                <a:gridCol w="1347259"/>
                <a:gridCol w="1347259"/>
                <a:gridCol w="1347259"/>
                <a:gridCol w="1347259"/>
              </a:tblGrid>
              <a:tr h="370840">
                <a:tc>
                  <a:txBody>
                    <a:bodyPr/>
                    <a:lstStyle/>
                    <a:p>
                      <a:r>
                        <a:rPr lang="en-US" sz="1400" dirty="0" smtClean="0"/>
                        <a:t>Selected pipe</a:t>
                      </a:r>
                      <a:endParaRPr lang="en-US" sz="1400" dirty="0"/>
                    </a:p>
                  </a:txBody>
                  <a:tcPr marL="121920" marR="121920"/>
                </a:tc>
                <a:tc>
                  <a:txBody>
                    <a:bodyPr/>
                    <a:lstStyle/>
                    <a:p>
                      <a:r>
                        <a:rPr lang="en-US" sz="1400" dirty="0" smtClean="0"/>
                        <a:t>Main feeder</a:t>
                      </a:r>
                      <a:endParaRPr lang="en-US" sz="1400" dirty="0"/>
                    </a:p>
                  </a:txBody>
                  <a:tcPr marL="121920" marR="121920"/>
                </a:tc>
                <a:tc>
                  <a:txBody>
                    <a:bodyPr/>
                    <a:lstStyle/>
                    <a:p>
                      <a:r>
                        <a:rPr lang="en-US" sz="1400" dirty="0" smtClean="0"/>
                        <a:t>Horizontal </a:t>
                      </a:r>
                      <a:endParaRPr lang="en-US" sz="1400" dirty="0"/>
                    </a:p>
                  </a:txBody>
                  <a:tcPr marL="121920" marR="121920"/>
                </a:tc>
                <a:tc>
                  <a:txBody>
                    <a:bodyPr/>
                    <a:lstStyle/>
                    <a:p>
                      <a:r>
                        <a:rPr lang="en-US" sz="1400" dirty="0" smtClean="0"/>
                        <a:t>Branch</a:t>
                      </a:r>
                      <a:endParaRPr lang="en-US" sz="1400" dirty="0"/>
                    </a:p>
                  </a:txBody>
                  <a:tcPr marL="121920" marR="121920"/>
                </a:tc>
              </a:tr>
              <a:tr h="370840">
                <a:tc>
                  <a:txBody>
                    <a:bodyPr/>
                    <a:lstStyle/>
                    <a:p>
                      <a:r>
                        <a:rPr lang="en-US" sz="1400" dirty="0" smtClean="0"/>
                        <a:t>Diameter </a:t>
                      </a:r>
                      <a:endParaRPr lang="en-US" sz="1400" dirty="0"/>
                    </a:p>
                  </a:txBody>
                  <a:tcPr marL="121920" marR="121920"/>
                </a:tc>
                <a:tc>
                  <a:txBody>
                    <a:bodyPr/>
                    <a:lstStyle/>
                    <a:p>
                      <a:r>
                        <a:rPr lang="en-US" sz="1400" dirty="0" smtClean="0"/>
                        <a:t>2’’</a:t>
                      </a:r>
                      <a:endParaRPr lang="en-US" sz="1400" dirty="0"/>
                    </a:p>
                  </a:txBody>
                  <a:tcPr marL="121920" marR="121920"/>
                </a:tc>
                <a:tc>
                  <a:txBody>
                    <a:bodyPr/>
                    <a:lstStyle/>
                    <a:p>
                      <a:r>
                        <a:rPr lang="en-US" sz="1400" dirty="0" smtClean="0"/>
                        <a:t>1.5’’</a:t>
                      </a:r>
                      <a:endParaRPr lang="en-US" sz="1400" dirty="0"/>
                    </a:p>
                  </a:txBody>
                  <a:tcPr marL="121920" marR="121920"/>
                </a:tc>
                <a:tc>
                  <a:txBody>
                    <a:bodyPr/>
                    <a:lstStyle/>
                    <a:p>
                      <a:r>
                        <a:rPr lang="en-US" sz="1400" dirty="0" smtClean="0"/>
                        <a:t>3/4 ‘’</a:t>
                      </a:r>
                      <a:endParaRPr lang="en-US" sz="1400" dirty="0"/>
                    </a:p>
                  </a:txBody>
                  <a:tcPr marL="121920" marR="121920"/>
                </a:tc>
              </a:tr>
              <a:tr h="370840">
                <a:tc>
                  <a:txBody>
                    <a:bodyPr/>
                    <a:lstStyle/>
                    <a:p>
                      <a:r>
                        <a:rPr lang="en-US" sz="1400" dirty="0" smtClean="0"/>
                        <a:t>Pressure(psi)</a:t>
                      </a:r>
                      <a:endParaRPr lang="en-US" sz="1400" dirty="0"/>
                    </a:p>
                  </a:txBody>
                  <a:tcPr marL="121920" marR="121920"/>
                </a:tc>
                <a:tc>
                  <a:txBody>
                    <a:bodyPr/>
                    <a:lstStyle/>
                    <a:p>
                      <a:r>
                        <a:rPr lang="en-US" sz="1400" dirty="0" smtClean="0"/>
                        <a:t>2.1</a:t>
                      </a:r>
                      <a:endParaRPr lang="en-US" sz="1400" dirty="0"/>
                    </a:p>
                  </a:txBody>
                  <a:tcPr marL="121920" marR="121920"/>
                </a:tc>
                <a:tc>
                  <a:txBody>
                    <a:bodyPr/>
                    <a:lstStyle/>
                    <a:p>
                      <a:r>
                        <a:rPr lang="en-US" sz="1400" dirty="0" smtClean="0"/>
                        <a:t>7.35</a:t>
                      </a:r>
                      <a:endParaRPr lang="en-US" sz="1400" dirty="0"/>
                    </a:p>
                  </a:txBody>
                  <a:tcPr marL="121920" marR="121920"/>
                </a:tc>
                <a:tc>
                  <a:txBody>
                    <a:bodyPr/>
                    <a:lstStyle/>
                    <a:p>
                      <a:r>
                        <a:rPr lang="en-US" sz="1400" dirty="0" smtClean="0"/>
                        <a:t>7</a:t>
                      </a:r>
                      <a:endParaRPr lang="en-US" sz="1400" dirty="0"/>
                    </a:p>
                  </a:txBody>
                  <a:tcPr marL="121920" marR="121920"/>
                </a:tc>
              </a:tr>
            </a:tbl>
          </a:graphicData>
        </a:graphic>
      </p:graphicFrame>
      <p:graphicFrame>
        <p:nvGraphicFramePr>
          <p:cNvPr id="12" name="Content Placeholder 8"/>
          <p:cNvGraphicFramePr>
            <a:graphicFrameLocks/>
          </p:cNvGraphicFramePr>
          <p:nvPr>
            <p:extLst>
              <p:ext uri="{D42A27DB-BD31-4B8C-83A1-F6EECF244321}">
                <p14:modId xmlns:p14="http://schemas.microsoft.com/office/powerpoint/2010/main" xmlns="" val="1834423820"/>
              </p:ext>
            </p:extLst>
          </p:nvPr>
        </p:nvGraphicFramePr>
        <p:xfrm>
          <a:off x="508000" y="4800600"/>
          <a:ext cx="5389036" cy="1259840"/>
        </p:xfrm>
        <a:graphic>
          <a:graphicData uri="http://schemas.openxmlformats.org/drawingml/2006/table">
            <a:tbl>
              <a:tblPr firstRow="1" bandRow="1">
                <a:tableStyleId>{5C22544A-7EE6-4342-B048-85BDC9FD1C3A}</a:tableStyleId>
              </a:tblPr>
              <a:tblGrid>
                <a:gridCol w="1347259"/>
                <a:gridCol w="1347259"/>
                <a:gridCol w="1347259"/>
                <a:gridCol w="1347259"/>
              </a:tblGrid>
              <a:tr h="370840">
                <a:tc>
                  <a:txBody>
                    <a:bodyPr/>
                    <a:lstStyle/>
                    <a:p>
                      <a:r>
                        <a:rPr lang="en-US" sz="1400" dirty="0" smtClean="0"/>
                        <a:t>Selected pipe</a:t>
                      </a:r>
                      <a:endParaRPr lang="en-US" sz="1400" dirty="0"/>
                    </a:p>
                  </a:txBody>
                  <a:tcPr marL="121920" marR="121920"/>
                </a:tc>
                <a:tc>
                  <a:txBody>
                    <a:bodyPr/>
                    <a:lstStyle/>
                    <a:p>
                      <a:r>
                        <a:rPr lang="en-US" sz="1400" dirty="0" smtClean="0"/>
                        <a:t>Main feeder</a:t>
                      </a:r>
                      <a:endParaRPr lang="en-US" sz="1400" dirty="0"/>
                    </a:p>
                  </a:txBody>
                  <a:tcPr marL="121920" marR="121920"/>
                </a:tc>
                <a:tc>
                  <a:txBody>
                    <a:bodyPr/>
                    <a:lstStyle/>
                    <a:p>
                      <a:r>
                        <a:rPr lang="en-US" sz="1400" dirty="0" smtClean="0"/>
                        <a:t>Horizontal </a:t>
                      </a:r>
                      <a:endParaRPr lang="en-US" sz="1400" dirty="0"/>
                    </a:p>
                  </a:txBody>
                  <a:tcPr marL="121920" marR="121920"/>
                </a:tc>
                <a:tc>
                  <a:txBody>
                    <a:bodyPr/>
                    <a:lstStyle/>
                    <a:p>
                      <a:r>
                        <a:rPr lang="en-US" sz="1400" dirty="0" smtClean="0"/>
                        <a:t>Branch</a:t>
                      </a:r>
                      <a:endParaRPr lang="en-US" sz="1400" dirty="0"/>
                    </a:p>
                  </a:txBody>
                  <a:tcPr marL="121920" marR="121920"/>
                </a:tc>
              </a:tr>
              <a:tr h="370840">
                <a:tc>
                  <a:txBody>
                    <a:bodyPr/>
                    <a:lstStyle/>
                    <a:p>
                      <a:r>
                        <a:rPr lang="en-US" sz="1400" dirty="0" smtClean="0"/>
                        <a:t>Diameter </a:t>
                      </a:r>
                      <a:endParaRPr lang="en-US" sz="1400" dirty="0"/>
                    </a:p>
                  </a:txBody>
                  <a:tcPr marL="121920" marR="121920"/>
                </a:tc>
                <a:tc>
                  <a:txBody>
                    <a:bodyPr/>
                    <a:lstStyle/>
                    <a:p>
                      <a:r>
                        <a:rPr lang="en-US" sz="1400" dirty="0" smtClean="0"/>
                        <a:t>2’’</a:t>
                      </a:r>
                      <a:endParaRPr lang="en-US" sz="1400" dirty="0"/>
                    </a:p>
                  </a:txBody>
                  <a:tcPr marL="121920" marR="121920"/>
                </a:tc>
                <a:tc>
                  <a:txBody>
                    <a:bodyPr/>
                    <a:lstStyle/>
                    <a:p>
                      <a:r>
                        <a:rPr lang="en-US" sz="1400" dirty="0" smtClean="0"/>
                        <a:t>1.5’’</a:t>
                      </a:r>
                      <a:endParaRPr lang="en-US" sz="1400" dirty="0"/>
                    </a:p>
                  </a:txBody>
                  <a:tcPr marL="121920" marR="121920"/>
                </a:tc>
                <a:tc>
                  <a:txBody>
                    <a:bodyPr/>
                    <a:lstStyle/>
                    <a:p>
                      <a:r>
                        <a:rPr lang="en-US" sz="1400" dirty="0" smtClean="0"/>
                        <a:t>3/4 ‘’</a:t>
                      </a:r>
                      <a:endParaRPr lang="en-US" sz="1400" dirty="0"/>
                    </a:p>
                  </a:txBody>
                  <a:tcPr marL="121920" marR="121920"/>
                </a:tc>
              </a:tr>
              <a:tr h="370840">
                <a:tc>
                  <a:txBody>
                    <a:bodyPr/>
                    <a:lstStyle/>
                    <a:p>
                      <a:r>
                        <a:rPr lang="en-US" sz="1400" dirty="0" smtClean="0"/>
                        <a:t>Pressure(psi)</a:t>
                      </a:r>
                      <a:endParaRPr lang="en-US" sz="1400" dirty="0"/>
                    </a:p>
                  </a:txBody>
                  <a:tcPr marL="121920" marR="121920"/>
                </a:tc>
                <a:tc>
                  <a:txBody>
                    <a:bodyPr/>
                    <a:lstStyle/>
                    <a:p>
                      <a:r>
                        <a:rPr lang="en-US" sz="1400" dirty="0" smtClean="0"/>
                        <a:t>1.78</a:t>
                      </a:r>
                      <a:endParaRPr lang="en-US" sz="1400" dirty="0"/>
                    </a:p>
                  </a:txBody>
                  <a:tcPr marL="121920" marR="121920"/>
                </a:tc>
                <a:tc>
                  <a:txBody>
                    <a:bodyPr/>
                    <a:lstStyle/>
                    <a:p>
                      <a:r>
                        <a:rPr lang="en-US" sz="1400" dirty="0" smtClean="0"/>
                        <a:t>4.32</a:t>
                      </a:r>
                      <a:endParaRPr lang="en-US" sz="1400" dirty="0"/>
                    </a:p>
                  </a:txBody>
                  <a:tcPr marL="121920" marR="121920"/>
                </a:tc>
                <a:tc>
                  <a:txBody>
                    <a:bodyPr/>
                    <a:lstStyle/>
                    <a:p>
                      <a:r>
                        <a:rPr lang="en-US" sz="1400" dirty="0" smtClean="0"/>
                        <a:t>6.2</a:t>
                      </a:r>
                      <a:endParaRPr lang="en-US" sz="1400" dirty="0"/>
                    </a:p>
                  </a:txBody>
                  <a:tcPr marL="121920" marR="121920"/>
                </a:tc>
              </a:tr>
            </a:tbl>
          </a:graphicData>
        </a:graphic>
      </p:graphicFrame>
      <p:sp>
        <p:nvSpPr>
          <p:cNvPr id="13" name="Rectangle 12"/>
          <p:cNvSpPr/>
          <p:nvPr/>
        </p:nvSpPr>
        <p:spPr>
          <a:xfrm>
            <a:off x="711200" y="4191001"/>
            <a:ext cx="1558440" cy="461665"/>
          </a:xfrm>
          <a:prstGeom prst="rect">
            <a:avLst/>
          </a:prstGeom>
        </p:spPr>
        <p:txBody>
          <a:bodyPr wrap="none">
            <a:spAutoFit/>
          </a:bodyPr>
          <a:lstStyle/>
          <a:p>
            <a:r>
              <a:rPr lang="en-US" sz="2400" b="1" dirty="0" smtClean="0"/>
              <a:t>3-Zone  C</a:t>
            </a:r>
          </a:p>
        </p:txBody>
      </p:sp>
      <p:sp>
        <p:nvSpPr>
          <p:cNvPr id="14" name="Rectangle 13"/>
          <p:cNvSpPr/>
          <p:nvPr/>
        </p:nvSpPr>
        <p:spPr>
          <a:xfrm>
            <a:off x="6502401" y="4191001"/>
            <a:ext cx="1568058" cy="461665"/>
          </a:xfrm>
          <a:prstGeom prst="rect">
            <a:avLst/>
          </a:prstGeom>
        </p:spPr>
        <p:txBody>
          <a:bodyPr wrap="none">
            <a:spAutoFit/>
          </a:bodyPr>
          <a:lstStyle/>
          <a:p>
            <a:r>
              <a:rPr lang="en-US" sz="2400" b="1" dirty="0" smtClean="0"/>
              <a:t>4-Zone  D</a:t>
            </a:r>
          </a:p>
        </p:txBody>
      </p:sp>
      <p:sp>
        <p:nvSpPr>
          <p:cNvPr id="4" name="Rectangle 3"/>
          <p:cNvSpPr/>
          <p:nvPr/>
        </p:nvSpPr>
        <p:spPr>
          <a:xfrm>
            <a:off x="1185230" y="154914"/>
            <a:ext cx="6391493" cy="707886"/>
          </a:xfrm>
          <a:prstGeom prst="rect">
            <a:avLst/>
          </a:prstGeom>
          <a:noFill/>
        </p:spPr>
        <p:txBody>
          <a:bodyPr wrap="none" lIns="91440" tIns="45720" rIns="91440" bIns="45720">
            <a:spAutoFit/>
          </a:bodyPr>
          <a:lstStyle/>
          <a:p>
            <a:pPr algn="ctr"/>
            <a:r>
              <a:rPr lang="en-US" sz="4000" b="1" cap="none" spc="0" dirty="0" smtClean="0">
                <a:ln w="13462">
                  <a:solidFill>
                    <a:schemeClr val="bg1"/>
                  </a:solidFill>
                  <a:prstDash val="solid"/>
                </a:ln>
                <a:solidFill>
                  <a:schemeClr val="tx1">
                    <a:lumMod val="85000"/>
                    <a:lumOff val="15000"/>
                  </a:schemeClr>
                </a:solidFill>
                <a:effectLst>
                  <a:outerShdw dist="38100" dir="2700000" algn="bl" rotWithShape="0">
                    <a:schemeClr val="accent5"/>
                  </a:outerShdw>
                </a:effectLst>
              </a:rPr>
              <a:t>Piping size </a:t>
            </a:r>
            <a:r>
              <a:rPr lang="en-US" sz="4000" b="1" i="1" cap="none" spc="0" dirty="0" smtClean="0">
                <a:ln w="13462">
                  <a:solidFill>
                    <a:schemeClr val="bg1"/>
                  </a:solidFill>
                  <a:prstDash val="solid"/>
                </a:ln>
                <a:solidFill>
                  <a:schemeClr val="tx1">
                    <a:lumMod val="85000"/>
                    <a:lumOff val="15000"/>
                  </a:schemeClr>
                </a:solidFill>
                <a:effectLst>
                  <a:outerShdw dist="38100" dir="2700000" algn="bl" rotWithShape="0">
                    <a:schemeClr val="accent5"/>
                  </a:outerShdw>
                </a:effectLst>
              </a:rPr>
              <a:t>for each zone</a:t>
            </a:r>
            <a:r>
              <a:rPr lang="en-US" sz="4000" b="1" cap="none" spc="0" dirty="0" smtClean="0">
                <a:ln w="13462">
                  <a:solidFill>
                    <a:schemeClr val="bg1"/>
                  </a:solidFill>
                  <a:prstDash val="solid"/>
                </a:ln>
                <a:solidFill>
                  <a:schemeClr val="tx1">
                    <a:lumMod val="85000"/>
                    <a:lumOff val="15000"/>
                  </a:schemeClr>
                </a:solidFill>
                <a:effectLst>
                  <a:outerShdw dist="38100" dir="2700000" algn="bl" rotWithShape="0">
                    <a:schemeClr val="accent5"/>
                  </a:outerShdw>
                </a:effectLst>
              </a:rPr>
              <a:t>:</a:t>
            </a:r>
            <a:endParaRPr lang="en-US" sz="4000" b="1" cap="none" spc="0" dirty="0">
              <a:ln w="13462">
                <a:solidFill>
                  <a:schemeClr val="bg1"/>
                </a:solidFill>
                <a:prstDash val="solid"/>
              </a:ln>
              <a:solidFill>
                <a:schemeClr val="tx1">
                  <a:lumMod val="85000"/>
                  <a:lumOff val="15000"/>
                </a:schemeClr>
              </a:solidFill>
              <a:effectLst>
                <a:outerShdw dist="38100" dir="2700000" algn="bl" rotWithShape="0">
                  <a:schemeClr val="accent5"/>
                </a:outerShdw>
              </a:effectLst>
            </a:endParaRPr>
          </a:p>
        </p:txBody>
      </p:sp>
      <p:graphicFrame>
        <p:nvGraphicFramePr>
          <p:cNvPr id="15" name="Content Placeholder 8"/>
          <p:cNvGraphicFramePr>
            <a:graphicFrameLocks/>
          </p:cNvGraphicFramePr>
          <p:nvPr>
            <p:extLst>
              <p:ext uri="{D42A27DB-BD31-4B8C-83A1-F6EECF244321}">
                <p14:modId xmlns:p14="http://schemas.microsoft.com/office/powerpoint/2010/main" xmlns="" val="1834423820"/>
              </p:ext>
            </p:extLst>
          </p:nvPr>
        </p:nvGraphicFramePr>
        <p:xfrm>
          <a:off x="6400800" y="2362200"/>
          <a:ext cx="5389036" cy="1259840"/>
        </p:xfrm>
        <a:graphic>
          <a:graphicData uri="http://schemas.openxmlformats.org/drawingml/2006/table">
            <a:tbl>
              <a:tblPr firstRow="1" bandRow="1">
                <a:tableStyleId>{5C22544A-7EE6-4342-B048-85BDC9FD1C3A}</a:tableStyleId>
              </a:tblPr>
              <a:tblGrid>
                <a:gridCol w="1347259"/>
                <a:gridCol w="1347259"/>
                <a:gridCol w="1347259"/>
                <a:gridCol w="1347259"/>
              </a:tblGrid>
              <a:tr h="370840">
                <a:tc>
                  <a:txBody>
                    <a:bodyPr/>
                    <a:lstStyle/>
                    <a:p>
                      <a:r>
                        <a:rPr lang="en-US" sz="1400" dirty="0" smtClean="0"/>
                        <a:t>Selected pipe</a:t>
                      </a:r>
                      <a:endParaRPr lang="en-US" sz="1400" dirty="0"/>
                    </a:p>
                  </a:txBody>
                  <a:tcPr marL="121920" marR="121920"/>
                </a:tc>
                <a:tc>
                  <a:txBody>
                    <a:bodyPr/>
                    <a:lstStyle/>
                    <a:p>
                      <a:r>
                        <a:rPr lang="en-US" sz="1400" dirty="0" smtClean="0"/>
                        <a:t>Main feeder</a:t>
                      </a:r>
                      <a:endParaRPr lang="en-US" sz="1400" dirty="0"/>
                    </a:p>
                  </a:txBody>
                  <a:tcPr marL="121920" marR="121920"/>
                </a:tc>
                <a:tc>
                  <a:txBody>
                    <a:bodyPr/>
                    <a:lstStyle/>
                    <a:p>
                      <a:r>
                        <a:rPr lang="en-US" sz="1400" dirty="0" smtClean="0"/>
                        <a:t>Horizontal </a:t>
                      </a:r>
                      <a:endParaRPr lang="en-US" sz="1400" dirty="0"/>
                    </a:p>
                  </a:txBody>
                  <a:tcPr marL="121920" marR="121920"/>
                </a:tc>
                <a:tc>
                  <a:txBody>
                    <a:bodyPr/>
                    <a:lstStyle/>
                    <a:p>
                      <a:r>
                        <a:rPr lang="en-US" sz="1400" dirty="0" smtClean="0"/>
                        <a:t>Branch</a:t>
                      </a:r>
                      <a:endParaRPr lang="en-US" sz="1400" dirty="0"/>
                    </a:p>
                  </a:txBody>
                  <a:tcPr marL="121920" marR="121920"/>
                </a:tc>
              </a:tr>
              <a:tr h="370840">
                <a:tc>
                  <a:txBody>
                    <a:bodyPr/>
                    <a:lstStyle/>
                    <a:p>
                      <a:r>
                        <a:rPr lang="en-US" sz="1400" dirty="0" smtClean="0"/>
                        <a:t>Diameter </a:t>
                      </a:r>
                      <a:endParaRPr lang="en-US" sz="1400" dirty="0"/>
                    </a:p>
                  </a:txBody>
                  <a:tcPr marL="121920" marR="121920"/>
                </a:tc>
                <a:tc>
                  <a:txBody>
                    <a:bodyPr/>
                    <a:lstStyle/>
                    <a:p>
                      <a:r>
                        <a:rPr lang="en-US" sz="1400" dirty="0" smtClean="0"/>
                        <a:t>2’’</a:t>
                      </a:r>
                      <a:endParaRPr lang="en-US" sz="1400" dirty="0"/>
                    </a:p>
                  </a:txBody>
                  <a:tcPr marL="121920" marR="121920"/>
                </a:tc>
                <a:tc>
                  <a:txBody>
                    <a:bodyPr/>
                    <a:lstStyle/>
                    <a:p>
                      <a:r>
                        <a:rPr lang="en-US" sz="1400" dirty="0" smtClean="0"/>
                        <a:t>1.5’’</a:t>
                      </a:r>
                      <a:endParaRPr lang="en-US" sz="1400" dirty="0"/>
                    </a:p>
                  </a:txBody>
                  <a:tcPr marL="121920" marR="121920"/>
                </a:tc>
                <a:tc>
                  <a:txBody>
                    <a:bodyPr/>
                    <a:lstStyle/>
                    <a:p>
                      <a:r>
                        <a:rPr lang="en-US" sz="1400" dirty="0" smtClean="0"/>
                        <a:t>3/4 ‘’</a:t>
                      </a:r>
                      <a:endParaRPr lang="en-US" sz="1400" dirty="0"/>
                    </a:p>
                  </a:txBody>
                  <a:tcPr marL="121920" marR="121920"/>
                </a:tc>
              </a:tr>
              <a:tr h="370840">
                <a:tc>
                  <a:txBody>
                    <a:bodyPr/>
                    <a:lstStyle/>
                    <a:p>
                      <a:r>
                        <a:rPr lang="en-US" sz="1400" dirty="0" smtClean="0"/>
                        <a:t>Pressure(psi)</a:t>
                      </a:r>
                      <a:endParaRPr lang="en-US" sz="1400" dirty="0"/>
                    </a:p>
                  </a:txBody>
                  <a:tcPr marL="121920" marR="121920"/>
                </a:tc>
                <a:tc>
                  <a:txBody>
                    <a:bodyPr/>
                    <a:lstStyle/>
                    <a:p>
                      <a:r>
                        <a:rPr lang="en-US" sz="1600" dirty="0" smtClean="0"/>
                        <a:t>3.2</a:t>
                      </a:r>
                      <a:endParaRPr lang="en-US" sz="1600" dirty="0"/>
                    </a:p>
                  </a:txBody>
                  <a:tcPr marL="121920" marR="121920"/>
                </a:tc>
                <a:tc>
                  <a:txBody>
                    <a:bodyPr/>
                    <a:lstStyle/>
                    <a:p>
                      <a:r>
                        <a:rPr lang="en-US" sz="1600" dirty="0" smtClean="0"/>
                        <a:t>1.05</a:t>
                      </a:r>
                      <a:endParaRPr lang="en-US" sz="1600" dirty="0"/>
                    </a:p>
                  </a:txBody>
                  <a:tcPr marL="121920" marR="121920"/>
                </a:tc>
                <a:tc>
                  <a:txBody>
                    <a:bodyPr/>
                    <a:lstStyle/>
                    <a:p>
                      <a:r>
                        <a:rPr lang="en-US" sz="1600" dirty="0" smtClean="0"/>
                        <a:t>5</a:t>
                      </a:r>
                      <a:endParaRPr lang="en-US" sz="1600" dirty="0"/>
                    </a:p>
                  </a:txBody>
                  <a:tcPr marL="121920" marR="121920"/>
                </a:tc>
              </a:tr>
            </a:tbl>
          </a:graphicData>
        </a:graphic>
      </p:graphicFrame>
      <p:sp>
        <p:nvSpPr>
          <p:cNvPr id="16" name="Content Placeholder 15"/>
          <p:cNvSpPr>
            <a:spLocks noGrp="1"/>
          </p:cNvSpPr>
          <p:nvPr>
            <p:ph sz="quarter" idx="4"/>
          </p:nvPr>
        </p:nvSpPr>
        <p:spPr/>
        <p:txBody>
          <a:bodyPr/>
          <a:lstStyle/>
          <a:p>
            <a:endParaRPr lang="en-US"/>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8000" y="685800"/>
            <a:ext cx="10972800" cy="1600200"/>
          </a:xfrm>
        </p:spPr>
        <p:txBody>
          <a:bodyPr>
            <a:normAutofit fontScale="90000"/>
          </a:bodyPr>
          <a:lstStyle/>
          <a:p>
            <a:r>
              <a:rPr lang="en-US" dirty="0" smtClean="0">
                <a:latin typeface="+mn-lt"/>
              </a:rPr>
              <a:t/>
            </a:r>
            <a:br>
              <a:rPr lang="en-US" dirty="0" smtClean="0">
                <a:latin typeface="+mn-lt"/>
              </a:rPr>
            </a:br>
            <a:r>
              <a:rPr lang="en-GB" sz="2200" i="1" dirty="0" smtClean="0">
                <a:solidFill>
                  <a:schemeClr val="tx1"/>
                </a:solidFill>
                <a:latin typeface="+mn-lt"/>
              </a:rPr>
              <a:t>Rain water is collected from the roof of the </a:t>
            </a:r>
            <a:r>
              <a:rPr lang="en-US" sz="2200" i="1" dirty="0" smtClean="0">
                <a:solidFill>
                  <a:schemeClr val="tx1"/>
                </a:solidFill>
                <a:latin typeface="+mn-lt"/>
              </a:rPr>
              <a:t>school ,</a:t>
            </a:r>
            <a:r>
              <a:rPr lang="en-GB" sz="2200" i="1" dirty="0" smtClean="0">
                <a:solidFill>
                  <a:schemeClr val="tx1"/>
                </a:solidFill>
                <a:latin typeface="+mn-lt"/>
              </a:rPr>
              <a:t>these collected water is treated and used in flush toilet, its collected in tank and passing through filters to clean it, after that its pumped to flush toilet, and also to the fire fighting pipe </a:t>
            </a:r>
            <a:r>
              <a:rPr lang="en-US" i="1" dirty="0" smtClean="0">
                <a:latin typeface="Mongolian Baiti" pitchFamily="66" charset="0"/>
              </a:rPr>
              <a:t/>
            </a:r>
            <a:br>
              <a:rPr lang="en-US" i="1" dirty="0" smtClean="0">
                <a:latin typeface="Mongolian Baiti" pitchFamily="66" charset="0"/>
              </a:rPr>
            </a:br>
            <a:endParaRPr lang="en-US" dirty="0"/>
          </a:p>
        </p:txBody>
      </p:sp>
      <p:pic>
        <p:nvPicPr>
          <p:cNvPr id="21507" name="Picture 3" descr="C:\Users\7\Desktop\Untitled.png"/>
          <p:cNvPicPr>
            <a:picLocks noGrp="1" noChangeAspect="1" noChangeArrowheads="1"/>
          </p:cNvPicPr>
          <p:nvPr>
            <p:ph idx="1"/>
          </p:nvPr>
        </p:nvPicPr>
        <p:blipFill>
          <a:blip r:embed="rId2" cstate="print"/>
          <a:srcRect/>
          <a:stretch>
            <a:fillRect/>
          </a:stretch>
        </p:blipFill>
        <p:spPr bwMode="auto">
          <a:xfrm>
            <a:off x="1422400" y="2743200"/>
            <a:ext cx="8026400" cy="3733800"/>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sp>
        <p:nvSpPr>
          <p:cNvPr id="3" name="Rectangle 2"/>
          <p:cNvSpPr/>
          <p:nvPr/>
        </p:nvSpPr>
        <p:spPr>
          <a:xfrm>
            <a:off x="467096" y="82114"/>
            <a:ext cx="3680815" cy="923330"/>
          </a:xfrm>
          <a:prstGeom prst="rect">
            <a:avLst/>
          </a:prstGeom>
          <a:noFill/>
        </p:spPr>
        <p:txBody>
          <a:bodyPr wrap="none" lIns="91440" tIns="45720" rIns="91440" bIns="45720">
            <a:spAutoFit/>
          </a:bodyPr>
          <a:lstStyle/>
          <a:p>
            <a:pPr algn="ctr"/>
            <a:r>
              <a:rPr lang="en-US" sz="5400" b="1" cap="none" spc="0" dirty="0" smtClean="0">
                <a:ln w="13462">
                  <a:solidFill>
                    <a:schemeClr val="bg1"/>
                  </a:solidFill>
                  <a:prstDash val="solid"/>
                </a:ln>
                <a:solidFill>
                  <a:schemeClr val="tx1">
                    <a:lumMod val="85000"/>
                    <a:lumOff val="15000"/>
                  </a:schemeClr>
                </a:solidFill>
                <a:effectLst>
                  <a:outerShdw dist="38100" dir="2700000" algn="bl" rotWithShape="0">
                    <a:schemeClr val="accent5"/>
                  </a:outerShdw>
                </a:effectLst>
                <a:latin typeface="+mn-lt"/>
              </a:rPr>
              <a:t>Rain water</a:t>
            </a:r>
            <a:endParaRPr lang="en-US" sz="5400" b="1" cap="none" spc="0" dirty="0">
              <a:ln w="13462">
                <a:solidFill>
                  <a:schemeClr val="bg1"/>
                </a:solidFill>
                <a:prstDash val="solid"/>
              </a:ln>
              <a:solidFill>
                <a:schemeClr val="tx1">
                  <a:lumMod val="85000"/>
                  <a:lumOff val="15000"/>
                </a:schemeClr>
              </a:solidFill>
              <a:effectLst>
                <a:outerShdw dist="38100" dir="2700000" algn="bl" rotWithShape="0">
                  <a:schemeClr val="accent5"/>
                </a:outerShdw>
              </a:effectLst>
            </a:endParaRPr>
          </a:p>
        </p:txBody>
      </p:sp>
      <p:sp>
        <p:nvSpPr>
          <p:cNvPr id="4" name="Rectangle 3"/>
          <p:cNvSpPr/>
          <p:nvPr/>
        </p:nvSpPr>
        <p:spPr>
          <a:xfrm>
            <a:off x="-3153833" y="670611"/>
            <a:ext cx="6096000" cy="646331"/>
          </a:xfrm>
          <a:prstGeom prst="rect">
            <a:avLst/>
          </a:prstGeom>
        </p:spPr>
        <p:txBody>
          <a:bodyPr>
            <a:spAutoFit/>
          </a:bodyPr>
          <a:lstStyle/>
          <a:p>
            <a:r>
              <a:rPr lang="en-US" dirty="0"/>
              <a:t/>
            </a:r>
            <a:br>
              <a:rPr lang="en-US" dirty="0"/>
            </a:br>
            <a:endParaRPr lang="en-US" dirty="0"/>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12800" y="609600"/>
            <a:ext cx="8463617" cy="304800"/>
          </a:xfrm>
        </p:spPr>
        <p:txBody>
          <a:bodyPr>
            <a:noAutofit/>
          </a:bodyPr>
          <a:lstStyle/>
          <a:p>
            <a:r>
              <a:rPr lang="en-US" sz="3200" b="1" dirty="0" smtClean="0">
                <a:solidFill>
                  <a:schemeClr val="tx1"/>
                </a:solidFill>
                <a:cs typeface="Arial" pitchFamily="34" charset="0"/>
              </a:rPr>
              <a:t>Tank system for water supply </a:t>
            </a:r>
            <a:endParaRPr lang="en-US" sz="3200" dirty="0">
              <a:solidFill>
                <a:schemeClr val="tx1"/>
              </a:solidFill>
            </a:endParaRPr>
          </a:p>
        </p:txBody>
      </p:sp>
      <p:sp>
        <p:nvSpPr>
          <p:cNvPr id="5" name="Content Placeholder 4"/>
          <p:cNvSpPr>
            <a:spLocks noGrp="1"/>
          </p:cNvSpPr>
          <p:nvPr>
            <p:ph idx="1"/>
          </p:nvPr>
        </p:nvSpPr>
        <p:spPr>
          <a:xfrm>
            <a:off x="609600" y="1371601"/>
            <a:ext cx="8463619" cy="3880773"/>
          </a:xfrm>
        </p:spPr>
        <p:txBody>
          <a:bodyPr/>
          <a:lstStyle/>
          <a:p>
            <a:r>
              <a:rPr lang="en-US" sz="2000" dirty="0" smtClean="0"/>
              <a:t>System used: </a:t>
            </a:r>
          </a:p>
          <a:p>
            <a:pPr>
              <a:buNone/>
            </a:pPr>
            <a:r>
              <a:rPr lang="en-US" sz="2000" dirty="0" smtClean="0"/>
              <a:t>Roof Tank with basement storage.</a:t>
            </a:r>
          </a:p>
          <a:p>
            <a:endParaRPr lang="en-US" dirty="0"/>
          </a:p>
        </p:txBody>
      </p:sp>
      <p:pic>
        <p:nvPicPr>
          <p:cNvPr id="16" name="Picture 2" descr="C:\Users\HamoDy\Desktop\tank sys.JPG"/>
          <p:cNvPicPr>
            <a:picLocks noChangeAspect="1" noChangeArrowheads="1"/>
          </p:cNvPicPr>
          <p:nvPr/>
        </p:nvPicPr>
        <p:blipFill>
          <a:blip r:embed="rId2" cstate="print"/>
          <a:srcRect/>
          <a:stretch>
            <a:fillRect/>
          </a:stretch>
        </p:blipFill>
        <p:spPr bwMode="auto">
          <a:xfrm>
            <a:off x="1828801" y="2438400"/>
            <a:ext cx="6492668" cy="4062562"/>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smtClean="0">
                <a:solidFill>
                  <a:schemeClr val="tx1"/>
                </a:solidFill>
                <a:latin typeface="+mn-lt"/>
              </a:rPr>
              <a:t>Drainage Systems</a:t>
            </a:r>
            <a:endParaRPr lang="en-US" dirty="0">
              <a:solidFill>
                <a:schemeClr val="tx1"/>
              </a:solidFill>
              <a:latin typeface="+mn-lt"/>
            </a:endParaRPr>
          </a:p>
        </p:txBody>
      </p:sp>
      <p:sp>
        <p:nvSpPr>
          <p:cNvPr id="3" name="Content Placeholder 2"/>
          <p:cNvSpPr>
            <a:spLocks noGrp="1"/>
          </p:cNvSpPr>
          <p:nvPr>
            <p:ph idx="1"/>
          </p:nvPr>
        </p:nvSpPr>
        <p:spPr/>
        <p:txBody>
          <a:bodyPr>
            <a:normAutofit/>
          </a:bodyPr>
          <a:lstStyle/>
          <a:p>
            <a:pPr>
              <a:lnSpc>
                <a:spcPct val="150000"/>
              </a:lnSpc>
              <a:buFont typeface="Calibri" pitchFamily="34" charset="0"/>
              <a:buAutoNum type="arabicPeriod"/>
            </a:pPr>
            <a:r>
              <a:rPr lang="en-GB" sz="2400" dirty="0" smtClean="0">
                <a:latin typeface="Mongolian Baiti" pitchFamily="66" charset="0"/>
              </a:rPr>
              <a:t> </a:t>
            </a:r>
            <a:r>
              <a:rPr lang="en-US" sz="2400" dirty="0" smtClean="0"/>
              <a:t>Grey water :lavatories  </a:t>
            </a:r>
            <a:endParaRPr lang="en-GB" sz="2400" i="1" dirty="0" smtClean="0"/>
          </a:p>
          <a:p>
            <a:pPr>
              <a:lnSpc>
                <a:spcPct val="150000"/>
              </a:lnSpc>
              <a:buFont typeface="Calibri" pitchFamily="34" charset="0"/>
              <a:buAutoNum type="arabicPeriod"/>
            </a:pPr>
            <a:r>
              <a:rPr lang="en-GB" sz="2400" i="1" dirty="0" smtClean="0"/>
              <a:t>Black </a:t>
            </a:r>
            <a:r>
              <a:rPr lang="en-GB" sz="2400" dirty="0" smtClean="0"/>
              <a:t>water  :WCS &amp; kitchen sink        </a:t>
            </a:r>
            <a:endParaRPr lang="en-US" sz="2400" dirty="0" smtClean="0"/>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1" y="228600"/>
            <a:ext cx="8463617" cy="685800"/>
          </a:xfrm>
        </p:spPr>
        <p:txBody>
          <a:bodyPr>
            <a:normAutofit fontScale="90000"/>
          </a:bodyPr>
          <a:lstStyle/>
          <a:p>
            <a:r>
              <a:rPr lang="en-US" sz="4000" dirty="0" smtClean="0">
                <a:solidFill>
                  <a:schemeClr val="bg1">
                    <a:lumMod val="65000"/>
                  </a:schemeClr>
                </a:solidFill>
              </a:rPr>
              <a:t>             </a:t>
            </a:r>
            <a:r>
              <a:rPr lang="en-US" sz="4000" dirty="0" smtClean="0">
                <a:solidFill>
                  <a:schemeClr val="tx1"/>
                </a:solidFill>
              </a:rPr>
              <a:t>Grey water </a:t>
            </a:r>
            <a:r>
              <a:rPr lang="en-US" sz="3100" dirty="0" smtClean="0"/>
              <a:t/>
            </a:r>
            <a:br>
              <a:rPr lang="en-US" sz="3100" dirty="0" smtClean="0"/>
            </a:br>
            <a:r>
              <a:rPr lang="en-US" sz="2400" dirty="0" smtClean="0">
                <a:solidFill>
                  <a:schemeClr val="tx1"/>
                </a:solidFill>
              </a:rPr>
              <a:t/>
            </a:r>
            <a:br>
              <a:rPr lang="en-US" sz="2400" dirty="0" smtClean="0">
                <a:solidFill>
                  <a:schemeClr val="tx1"/>
                </a:solidFill>
              </a:rPr>
            </a:br>
            <a:r>
              <a:rPr lang="en-GB" sz="2000" i="1" dirty="0" smtClean="0">
                <a:solidFill>
                  <a:schemeClr val="tx1"/>
                </a:solidFill>
                <a:latin typeface="+mn-lt"/>
              </a:rPr>
              <a:t>The grey water is comes from the </a:t>
            </a:r>
            <a:r>
              <a:rPr lang="en-GB" sz="2000" i="1" dirty="0" err="1" smtClean="0">
                <a:solidFill>
                  <a:schemeClr val="tx1"/>
                </a:solidFill>
                <a:latin typeface="+mn-lt"/>
              </a:rPr>
              <a:t>Laundries,it</a:t>
            </a:r>
            <a:r>
              <a:rPr lang="en-GB" sz="2000" i="1" dirty="0" smtClean="0">
                <a:solidFill>
                  <a:schemeClr val="tx1"/>
                </a:solidFill>
                <a:latin typeface="+mn-lt"/>
              </a:rPr>
              <a:t> well be collected by 4 inch pipes to  an underground tank .this tank </a:t>
            </a:r>
            <a:r>
              <a:rPr lang="en-GB" sz="2000" i="1" dirty="0" smtClean="0">
                <a:solidFill>
                  <a:schemeClr val="tx1"/>
                </a:solidFill>
              </a:rPr>
              <a:t>is from reinforcement concrete, it</a:t>
            </a:r>
            <a:r>
              <a:rPr lang="en-GB" sz="2000" i="1" dirty="0" smtClean="0">
                <a:solidFill>
                  <a:schemeClr val="tx1"/>
                </a:solidFill>
                <a:latin typeface="+mn-lt"/>
              </a:rPr>
              <a:t> has an </a:t>
            </a:r>
            <a:r>
              <a:rPr lang="en-GB" sz="2000" i="1" dirty="0" smtClean="0">
                <a:solidFill>
                  <a:schemeClr val="tx1"/>
                </a:solidFill>
              </a:rPr>
              <a:t>Open </a:t>
            </a:r>
            <a:r>
              <a:rPr lang="en-GB" sz="2000" i="1" dirty="0" err="1" smtClean="0">
                <a:solidFill>
                  <a:schemeClr val="tx1"/>
                </a:solidFill>
              </a:rPr>
              <a:t>sealed,and</a:t>
            </a:r>
            <a:r>
              <a:rPr lang="en-GB" sz="2000" i="1" dirty="0" smtClean="0">
                <a:solidFill>
                  <a:schemeClr val="tx1"/>
                </a:solidFill>
                <a:latin typeface="+mn-lt"/>
              </a:rPr>
              <a:t> filter  for water treating and pump to pump to flush toilet</a:t>
            </a:r>
            <a:r>
              <a:rPr lang="en-GB" sz="2200" i="1" dirty="0" smtClean="0">
                <a:solidFill>
                  <a:schemeClr val="tx1"/>
                </a:solidFill>
                <a:latin typeface="+mn-lt"/>
              </a:rPr>
              <a:t>.</a:t>
            </a:r>
            <a:endParaRPr lang="en-US" sz="2200" dirty="0">
              <a:solidFill>
                <a:schemeClr val="tx1"/>
              </a:solidFill>
              <a:latin typeface="+mn-lt"/>
            </a:endParaRPr>
          </a:p>
        </p:txBody>
      </p:sp>
      <p:sp>
        <p:nvSpPr>
          <p:cNvPr id="3" name="Content Placeholder 2"/>
          <p:cNvSpPr>
            <a:spLocks noGrp="1"/>
          </p:cNvSpPr>
          <p:nvPr>
            <p:ph idx="1"/>
          </p:nvPr>
        </p:nvSpPr>
        <p:spPr>
          <a:xfrm flipV="1">
            <a:off x="609600" y="6126164"/>
            <a:ext cx="10972800" cy="122237"/>
          </a:xfrm>
        </p:spPr>
        <p:txBody>
          <a:bodyPr>
            <a:normAutofit fontScale="25000" lnSpcReduction="20000"/>
          </a:bodyPr>
          <a:lstStyle/>
          <a:p>
            <a:pPr>
              <a:buNone/>
            </a:pPr>
            <a:endParaRPr lang="en-US" dirty="0"/>
          </a:p>
        </p:txBody>
      </p:sp>
      <p:pic>
        <p:nvPicPr>
          <p:cNvPr id="4" name="Picture 3"/>
          <p:cNvPicPr/>
          <p:nvPr/>
        </p:nvPicPr>
        <p:blipFill>
          <a:blip r:embed="rId2" cstate="print"/>
          <a:srcRect/>
          <a:stretch>
            <a:fillRect/>
          </a:stretch>
        </p:blipFill>
        <p:spPr bwMode="auto">
          <a:xfrm>
            <a:off x="3556000" y="2667000"/>
            <a:ext cx="5486400" cy="3111500"/>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8000" y="304800"/>
            <a:ext cx="10972800" cy="1143000"/>
          </a:xfrm>
        </p:spPr>
        <p:txBody>
          <a:bodyPr/>
          <a:lstStyle/>
          <a:p>
            <a:r>
              <a:rPr lang="en-US" dirty="0" smtClean="0">
                <a:solidFill>
                  <a:schemeClr val="tx1"/>
                </a:solidFill>
              </a:rPr>
              <a:t>              Grey water</a:t>
            </a:r>
            <a:endParaRPr lang="en-US" dirty="0">
              <a:solidFill>
                <a:schemeClr val="tx1"/>
              </a:solidFill>
            </a:endParaRPr>
          </a:p>
        </p:txBody>
      </p:sp>
      <p:sp>
        <p:nvSpPr>
          <p:cNvPr id="3" name="Text Placeholder 2"/>
          <p:cNvSpPr>
            <a:spLocks noGrp="1"/>
          </p:cNvSpPr>
          <p:nvPr>
            <p:ph type="body" idx="1"/>
          </p:nvPr>
        </p:nvSpPr>
        <p:spPr>
          <a:xfrm>
            <a:off x="508000" y="1524000"/>
            <a:ext cx="4120896" cy="576262"/>
          </a:xfrm>
        </p:spPr>
        <p:txBody>
          <a:bodyPr>
            <a:normAutofit/>
          </a:bodyPr>
          <a:lstStyle/>
          <a:p>
            <a:r>
              <a:rPr lang="en-US" dirty="0" smtClean="0"/>
              <a:t>Stack diameter</a:t>
            </a:r>
            <a:endParaRPr lang="en-US" dirty="0"/>
          </a:p>
        </p:txBody>
      </p:sp>
      <p:graphicFrame>
        <p:nvGraphicFramePr>
          <p:cNvPr id="7" name="Content Placeholder 6"/>
          <p:cNvGraphicFramePr>
            <a:graphicFrameLocks noGrp="1"/>
          </p:cNvGraphicFramePr>
          <p:nvPr>
            <p:ph sz="half" idx="2"/>
          </p:nvPr>
        </p:nvGraphicFramePr>
        <p:xfrm>
          <a:off x="203200" y="2438400"/>
          <a:ext cx="5283200" cy="1678432"/>
        </p:xfrm>
        <a:graphic>
          <a:graphicData uri="http://schemas.openxmlformats.org/drawingml/2006/table">
            <a:tbl>
              <a:tblPr firstRow="1" bandRow="1">
                <a:tableStyleId>{5C22544A-7EE6-4342-B048-85BDC9FD1C3A}</a:tableStyleId>
              </a:tblPr>
              <a:tblGrid>
                <a:gridCol w="1320800"/>
                <a:gridCol w="1320800"/>
                <a:gridCol w="1320800"/>
                <a:gridCol w="1320800"/>
              </a:tblGrid>
              <a:tr h="558800">
                <a:tc>
                  <a:txBody>
                    <a:bodyPr/>
                    <a:lstStyle/>
                    <a:p>
                      <a:pPr marL="0" marR="0">
                        <a:lnSpc>
                          <a:spcPct val="115000"/>
                        </a:lnSpc>
                        <a:spcBef>
                          <a:spcPts val="0"/>
                        </a:spcBef>
                        <a:spcAft>
                          <a:spcPts val="0"/>
                        </a:spcAft>
                      </a:pPr>
                      <a:r>
                        <a:rPr lang="en-US" sz="1600" dirty="0">
                          <a:latin typeface="Times New Roman"/>
                          <a:ea typeface="Calibri"/>
                          <a:cs typeface="Arial"/>
                        </a:rPr>
                        <a:t>Zone</a:t>
                      </a:r>
                      <a:endParaRPr lang="en-US" sz="1100" dirty="0">
                        <a:latin typeface="Calibri"/>
                        <a:ea typeface="Calibri"/>
                        <a:cs typeface="Arial"/>
                      </a:endParaRPr>
                    </a:p>
                  </a:txBody>
                  <a:tcPr marT="0" marB="0"/>
                </a:tc>
                <a:tc>
                  <a:txBody>
                    <a:bodyPr/>
                    <a:lstStyle/>
                    <a:p>
                      <a:pPr marL="0" marR="0">
                        <a:lnSpc>
                          <a:spcPct val="115000"/>
                        </a:lnSpc>
                        <a:spcBef>
                          <a:spcPts val="0"/>
                        </a:spcBef>
                        <a:spcAft>
                          <a:spcPts val="0"/>
                        </a:spcAft>
                      </a:pPr>
                      <a:r>
                        <a:rPr lang="en-US" sz="1600" dirty="0">
                          <a:latin typeface="Times New Roman"/>
                          <a:ea typeface="Calibri"/>
                          <a:cs typeface="Arial"/>
                        </a:rPr>
                        <a:t>A</a:t>
                      </a:r>
                      <a:endParaRPr lang="en-US" sz="1100" dirty="0">
                        <a:latin typeface="Calibri"/>
                        <a:ea typeface="Calibri"/>
                        <a:cs typeface="Arial"/>
                      </a:endParaRPr>
                    </a:p>
                  </a:txBody>
                  <a:tcPr marT="0" marB="0"/>
                </a:tc>
                <a:tc>
                  <a:txBody>
                    <a:bodyPr/>
                    <a:lstStyle/>
                    <a:p>
                      <a:pPr marL="0" marR="0">
                        <a:lnSpc>
                          <a:spcPct val="115000"/>
                        </a:lnSpc>
                        <a:spcBef>
                          <a:spcPts val="0"/>
                        </a:spcBef>
                        <a:spcAft>
                          <a:spcPts val="0"/>
                        </a:spcAft>
                      </a:pPr>
                      <a:r>
                        <a:rPr lang="en-US" sz="1600">
                          <a:latin typeface="Times New Roman"/>
                          <a:ea typeface="Calibri"/>
                          <a:cs typeface="Arial"/>
                        </a:rPr>
                        <a:t>B</a:t>
                      </a:r>
                      <a:endParaRPr lang="en-US" sz="1100">
                        <a:latin typeface="Calibri"/>
                        <a:ea typeface="Calibri"/>
                        <a:cs typeface="Arial"/>
                      </a:endParaRPr>
                    </a:p>
                  </a:txBody>
                  <a:tcPr marT="0" marB="0"/>
                </a:tc>
                <a:tc>
                  <a:txBody>
                    <a:bodyPr/>
                    <a:lstStyle/>
                    <a:p>
                      <a:pPr marL="0" marR="0">
                        <a:lnSpc>
                          <a:spcPct val="115000"/>
                        </a:lnSpc>
                        <a:spcBef>
                          <a:spcPts val="0"/>
                        </a:spcBef>
                        <a:spcAft>
                          <a:spcPts val="0"/>
                        </a:spcAft>
                      </a:pPr>
                      <a:r>
                        <a:rPr lang="en-US" sz="1600" b="1">
                          <a:latin typeface="Times New Roman"/>
                          <a:ea typeface="Calibri"/>
                          <a:cs typeface="Arial"/>
                        </a:rPr>
                        <a:t>C</a:t>
                      </a:r>
                      <a:endParaRPr lang="en-US" sz="1100">
                        <a:latin typeface="Calibri"/>
                        <a:ea typeface="Calibri"/>
                        <a:cs typeface="Arial"/>
                      </a:endParaRPr>
                    </a:p>
                  </a:txBody>
                  <a:tcPr marT="0" marB="0"/>
                </a:tc>
              </a:tr>
              <a:tr h="558800">
                <a:tc>
                  <a:txBody>
                    <a:bodyPr/>
                    <a:lstStyle/>
                    <a:p>
                      <a:pPr marL="0" marR="0">
                        <a:lnSpc>
                          <a:spcPct val="115000"/>
                        </a:lnSpc>
                        <a:spcBef>
                          <a:spcPts val="0"/>
                        </a:spcBef>
                        <a:spcAft>
                          <a:spcPts val="0"/>
                        </a:spcAft>
                      </a:pPr>
                      <a:r>
                        <a:rPr lang="en-US" sz="1600">
                          <a:latin typeface="Times New Roman"/>
                          <a:ea typeface="Calibri"/>
                          <a:cs typeface="Arial"/>
                        </a:rPr>
                        <a:t>Fixture unit</a:t>
                      </a:r>
                      <a:endParaRPr lang="en-US" sz="1100">
                        <a:latin typeface="Calibri"/>
                        <a:ea typeface="Calibri"/>
                        <a:cs typeface="Arial"/>
                      </a:endParaRPr>
                    </a:p>
                  </a:txBody>
                  <a:tcPr marT="0" marB="0"/>
                </a:tc>
                <a:tc>
                  <a:txBody>
                    <a:bodyPr/>
                    <a:lstStyle/>
                    <a:p>
                      <a:pPr marL="0" marR="0">
                        <a:lnSpc>
                          <a:spcPct val="115000"/>
                        </a:lnSpc>
                        <a:spcBef>
                          <a:spcPts val="0"/>
                        </a:spcBef>
                        <a:spcAft>
                          <a:spcPts val="0"/>
                        </a:spcAft>
                      </a:pPr>
                      <a:r>
                        <a:rPr lang="en-US" sz="1600" dirty="0">
                          <a:latin typeface="Times New Roman"/>
                          <a:ea typeface="Calibri"/>
                          <a:cs typeface="Arial"/>
                        </a:rPr>
                        <a:t>9</a:t>
                      </a:r>
                      <a:endParaRPr lang="en-US" sz="1100" dirty="0">
                        <a:latin typeface="Calibri"/>
                        <a:ea typeface="Calibri"/>
                        <a:cs typeface="Arial"/>
                      </a:endParaRPr>
                    </a:p>
                  </a:txBody>
                  <a:tcPr marT="0" marB="0"/>
                </a:tc>
                <a:tc>
                  <a:txBody>
                    <a:bodyPr/>
                    <a:lstStyle/>
                    <a:p>
                      <a:pPr marL="0" marR="0">
                        <a:lnSpc>
                          <a:spcPct val="115000"/>
                        </a:lnSpc>
                        <a:spcBef>
                          <a:spcPts val="0"/>
                        </a:spcBef>
                        <a:spcAft>
                          <a:spcPts val="0"/>
                        </a:spcAft>
                      </a:pPr>
                      <a:r>
                        <a:rPr lang="en-US" sz="1600">
                          <a:latin typeface="Times New Roman"/>
                          <a:ea typeface="Calibri"/>
                          <a:cs typeface="Arial"/>
                        </a:rPr>
                        <a:t>3</a:t>
                      </a:r>
                      <a:endParaRPr lang="en-US" sz="1100">
                        <a:latin typeface="Calibri"/>
                        <a:ea typeface="Calibri"/>
                        <a:cs typeface="Arial"/>
                      </a:endParaRPr>
                    </a:p>
                  </a:txBody>
                  <a:tcPr marT="0" marB="0"/>
                </a:tc>
                <a:tc>
                  <a:txBody>
                    <a:bodyPr/>
                    <a:lstStyle/>
                    <a:p>
                      <a:pPr marL="0" marR="0">
                        <a:lnSpc>
                          <a:spcPct val="115000"/>
                        </a:lnSpc>
                        <a:spcBef>
                          <a:spcPts val="0"/>
                        </a:spcBef>
                        <a:spcAft>
                          <a:spcPts val="0"/>
                        </a:spcAft>
                      </a:pPr>
                      <a:r>
                        <a:rPr lang="en-US" sz="1600" dirty="0">
                          <a:latin typeface="Times New Roman"/>
                          <a:ea typeface="Calibri"/>
                          <a:cs typeface="Arial"/>
                        </a:rPr>
                        <a:t>13</a:t>
                      </a:r>
                      <a:endParaRPr lang="en-US" sz="1100" dirty="0">
                        <a:latin typeface="Calibri"/>
                        <a:ea typeface="Calibri"/>
                        <a:cs typeface="Arial"/>
                      </a:endParaRPr>
                    </a:p>
                  </a:txBody>
                  <a:tcPr marT="0" marB="0"/>
                </a:tc>
              </a:tr>
              <a:tr h="558800">
                <a:tc>
                  <a:txBody>
                    <a:bodyPr/>
                    <a:lstStyle/>
                    <a:p>
                      <a:pPr marL="0" marR="0">
                        <a:lnSpc>
                          <a:spcPct val="115000"/>
                        </a:lnSpc>
                        <a:spcBef>
                          <a:spcPts val="0"/>
                        </a:spcBef>
                        <a:spcAft>
                          <a:spcPts val="0"/>
                        </a:spcAft>
                      </a:pPr>
                      <a:r>
                        <a:rPr lang="en-US" sz="1600">
                          <a:latin typeface="Times New Roman"/>
                          <a:ea typeface="Calibri"/>
                          <a:cs typeface="Arial"/>
                        </a:rPr>
                        <a:t>Stack diameter</a:t>
                      </a:r>
                      <a:endParaRPr lang="en-US" sz="1100">
                        <a:latin typeface="Calibri"/>
                        <a:ea typeface="Calibri"/>
                        <a:cs typeface="Arial"/>
                      </a:endParaRPr>
                    </a:p>
                  </a:txBody>
                  <a:tcPr marT="0" marB="0"/>
                </a:tc>
                <a:tc>
                  <a:txBody>
                    <a:bodyPr/>
                    <a:lstStyle/>
                    <a:p>
                      <a:pPr marL="0" marR="0">
                        <a:lnSpc>
                          <a:spcPct val="115000"/>
                        </a:lnSpc>
                        <a:spcBef>
                          <a:spcPts val="0"/>
                        </a:spcBef>
                        <a:spcAft>
                          <a:spcPts val="0"/>
                        </a:spcAft>
                      </a:pPr>
                      <a:r>
                        <a:rPr lang="en-US" sz="1600" dirty="0">
                          <a:latin typeface="Times New Roman"/>
                          <a:ea typeface="Calibri"/>
                          <a:cs typeface="Arial"/>
                        </a:rPr>
                        <a:t>2”</a:t>
                      </a:r>
                      <a:endParaRPr lang="en-US" sz="1100" dirty="0">
                        <a:latin typeface="Calibri"/>
                        <a:ea typeface="Calibri"/>
                        <a:cs typeface="Arial"/>
                      </a:endParaRPr>
                    </a:p>
                  </a:txBody>
                  <a:tcPr marT="0" marB="0"/>
                </a:tc>
                <a:tc>
                  <a:txBody>
                    <a:bodyPr/>
                    <a:lstStyle/>
                    <a:p>
                      <a:pPr marL="0" marR="0">
                        <a:lnSpc>
                          <a:spcPct val="115000"/>
                        </a:lnSpc>
                        <a:spcBef>
                          <a:spcPts val="0"/>
                        </a:spcBef>
                        <a:spcAft>
                          <a:spcPts val="0"/>
                        </a:spcAft>
                      </a:pPr>
                      <a:r>
                        <a:rPr lang="en-US" sz="1600">
                          <a:latin typeface="Times New Roman"/>
                          <a:ea typeface="Calibri"/>
                          <a:cs typeface="Arial"/>
                        </a:rPr>
                        <a:t>2”</a:t>
                      </a:r>
                      <a:endParaRPr lang="en-US" sz="1100">
                        <a:latin typeface="Calibri"/>
                        <a:ea typeface="Calibri"/>
                        <a:cs typeface="Arial"/>
                      </a:endParaRPr>
                    </a:p>
                  </a:txBody>
                  <a:tcPr marT="0" marB="0"/>
                </a:tc>
                <a:tc>
                  <a:txBody>
                    <a:bodyPr/>
                    <a:lstStyle/>
                    <a:p>
                      <a:pPr marL="0" marR="0">
                        <a:lnSpc>
                          <a:spcPct val="115000"/>
                        </a:lnSpc>
                        <a:spcBef>
                          <a:spcPts val="0"/>
                        </a:spcBef>
                        <a:spcAft>
                          <a:spcPts val="0"/>
                        </a:spcAft>
                      </a:pPr>
                      <a:r>
                        <a:rPr lang="en-US" sz="1600" dirty="0">
                          <a:latin typeface="Times New Roman"/>
                          <a:ea typeface="Calibri"/>
                          <a:cs typeface="Arial"/>
                        </a:rPr>
                        <a:t>2”</a:t>
                      </a:r>
                      <a:endParaRPr lang="en-US" sz="1100" dirty="0">
                        <a:latin typeface="Calibri"/>
                        <a:ea typeface="Calibri"/>
                        <a:cs typeface="Arial"/>
                      </a:endParaRPr>
                    </a:p>
                  </a:txBody>
                  <a:tcPr marT="0" marB="0"/>
                </a:tc>
              </a:tr>
            </a:tbl>
          </a:graphicData>
        </a:graphic>
      </p:graphicFrame>
      <p:sp>
        <p:nvSpPr>
          <p:cNvPr id="5" name="Text Placeholder 4"/>
          <p:cNvSpPr>
            <a:spLocks noGrp="1"/>
          </p:cNvSpPr>
          <p:nvPr>
            <p:ph type="body" sz="quarter" idx="3"/>
          </p:nvPr>
        </p:nvSpPr>
        <p:spPr>
          <a:xfrm>
            <a:off x="5689600" y="1524000"/>
            <a:ext cx="4120896" cy="576262"/>
          </a:xfrm>
        </p:spPr>
        <p:txBody>
          <a:bodyPr/>
          <a:lstStyle/>
          <a:p>
            <a:r>
              <a:rPr lang="en-US" dirty="0"/>
              <a:t>Vent diameter</a:t>
            </a:r>
          </a:p>
        </p:txBody>
      </p:sp>
      <p:graphicFrame>
        <p:nvGraphicFramePr>
          <p:cNvPr id="8" name="Content Placeholder 7"/>
          <p:cNvGraphicFramePr>
            <a:graphicFrameLocks noGrp="1"/>
          </p:cNvGraphicFramePr>
          <p:nvPr>
            <p:ph sz="quarter" idx="4"/>
          </p:nvPr>
        </p:nvGraphicFramePr>
        <p:xfrm>
          <a:off x="5892800" y="2438400"/>
          <a:ext cx="4775200" cy="1627632"/>
        </p:xfrm>
        <a:graphic>
          <a:graphicData uri="http://schemas.openxmlformats.org/drawingml/2006/table">
            <a:tbl>
              <a:tblPr firstRow="1" bandRow="1">
                <a:tableStyleId>{5C22544A-7EE6-4342-B048-85BDC9FD1C3A}</a:tableStyleId>
              </a:tblPr>
              <a:tblGrid>
                <a:gridCol w="1193800"/>
                <a:gridCol w="1193800"/>
                <a:gridCol w="1193800"/>
                <a:gridCol w="1193800"/>
              </a:tblGrid>
              <a:tr h="533400">
                <a:tc>
                  <a:txBody>
                    <a:bodyPr/>
                    <a:lstStyle/>
                    <a:p>
                      <a:pPr marL="0" marR="0">
                        <a:lnSpc>
                          <a:spcPct val="115000"/>
                        </a:lnSpc>
                        <a:spcBef>
                          <a:spcPts val="0"/>
                        </a:spcBef>
                        <a:spcAft>
                          <a:spcPts val="0"/>
                        </a:spcAft>
                      </a:pPr>
                      <a:r>
                        <a:rPr lang="en-US" sz="1600" dirty="0">
                          <a:latin typeface="Times New Roman"/>
                          <a:ea typeface="Calibri"/>
                          <a:cs typeface="Arial"/>
                        </a:rPr>
                        <a:t>Zone</a:t>
                      </a:r>
                      <a:endParaRPr lang="en-US" sz="1100" dirty="0">
                        <a:latin typeface="Calibri"/>
                        <a:ea typeface="Calibri"/>
                        <a:cs typeface="Arial"/>
                      </a:endParaRPr>
                    </a:p>
                  </a:txBody>
                  <a:tcPr marT="0" marB="0"/>
                </a:tc>
                <a:tc>
                  <a:txBody>
                    <a:bodyPr/>
                    <a:lstStyle/>
                    <a:p>
                      <a:pPr marL="0" marR="0">
                        <a:lnSpc>
                          <a:spcPct val="115000"/>
                        </a:lnSpc>
                        <a:spcBef>
                          <a:spcPts val="0"/>
                        </a:spcBef>
                        <a:spcAft>
                          <a:spcPts val="0"/>
                        </a:spcAft>
                      </a:pPr>
                      <a:r>
                        <a:rPr lang="en-US" sz="1600" dirty="0">
                          <a:latin typeface="Times New Roman"/>
                          <a:ea typeface="Calibri"/>
                          <a:cs typeface="Arial"/>
                        </a:rPr>
                        <a:t>A</a:t>
                      </a:r>
                      <a:endParaRPr lang="en-US" sz="1100" dirty="0">
                        <a:latin typeface="Calibri"/>
                        <a:ea typeface="Calibri"/>
                        <a:cs typeface="Arial"/>
                      </a:endParaRPr>
                    </a:p>
                  </a:txBody>
                  <a:tcPr marT="0" marB="0"/>
                </a:tc>
                <a:tc>
                  <a:txBody>
                    <a:bodyPr/>
                    <a:lstStyle/>
                    <a:p>
                      <a:pPr marL="0" marR="0">
                        <a:lnSpc>
                          <a:spcPct val="115000"/>
                        </a:lnSpc>
                        <a:spcBef>
                          <a:spcPts val="0"/>
                        </a:spcBef>
                        <a:spcAft>
                          <a:spcPts val="0"/>
                        </a:spcAft>
                      </a:pPr>
                      <a:r>
                        <a:rPr lang="en-US" sz="1600">
                          <a:latin typeface="Times New Roman"/>
                          <a:ea typeface="Calibri"/>
                          <a:cs typeface="Arial"/>
                        </a:rPr>
                        <a:t>B</a:t>
                      </a:r>
                      <a:endParaRPr lang="en-US" sz="1100">
                        <a:latin typeface="Calibri"/>
                        <a:ea typeface="Calibri"/>
                        <a:cs typeface="Arial"/>
                      </a:endParaRPr>
                    </a:p>
                  </a:txBody>
                  <a:tcPr marT="0" marB="0"/>
                </a:tc>
                <a:tc>
                  <a:txBody>
                    <a:bodyPr/>
                    <a:lstStyle/>
                    <a:p>
                      <a:pPr marL="0" marR="0">
                        <a:lnSpc>
                          <a:spcPct val="115000"/>
                        </a:lnSpc>
                        <a:spcBef>
                          <a:spcPts val="0"/>
                        </a:spcBef>
                        <a:spcAft>
                          <a:spcPts val="0"/>
                        </a:spcAft>
                      </a:pPr>
                      <a:r>
                        <a:rPr lang="en-US" sz="1600">
                          <a:latin typeface="Times New Roman"/>
                          <a:ea typeface="Calibri"/>
                          <a:cs typeface="Arial"/>
                        </a:rPr>
                        <a:t>C</a:t>
                      </a:r>
                      <a:endParaRPr lang="en-US" sz="1100">
                        <a:latin typeface="Calibri"/>
                        <a:ea typeface="Calibri"/>
                        <a:cs typeface="Arial"/>
                      </a:endParaRPr>
                    </a:p>
                  </a:txBody>
                  <a:tcPr marT="0" marB="0"/>
                </a:tc>
              </a:tr>
              <a:tr h="533400">
                <a:tc>
                  <a:txBody>
                    <a:bodyPr/>
                    <a:lstStyle/>
                    <a:p>
                      <a:pPr marL="0" marR="0">
                        <a:lnSpc>
                          <a:spcPct val="115000"/>
                        </a:lnSpc>
                        <a:spcBef>
                          <a:spcPts val="0"/>
                        </a:spcBef>
                        <a:spcAft>
                          <a:spcPts val="0"/>
                        </a:spcAft>
                      </a:pPr>
                      <a:r>
                        <a:rPr lang="en-US" sz="1600">
                          <a:latin typeface="Times New Roman"/>
                          <a:ea typeface="Calibri"/>
                          <a:cs typeface="Arial"/>
                        </a:rPr>
                        <a:t>Fixture unit</a:t>
                      </a:r>
                      <a:endParaRPr lang="en-US" sz="1100">
                        <a:latin typeface="Calibri"/>
                        <a:ea typeface="Calibri"/>
                        <a:cs typeface="Arial"/>
                      </a:endParaRPr>
                    </a:p>
                  </a:txBody>
                  <a:tcPr marT="0" marB="0"/>
                </a:tc>
                <a:tc>
                  <a:txBody>
                    <a:bodyPr/>
                    <a:lstStyle/>
                    <a:p>
                      <a:pPr marL="0" marR="0">
                        <a:lnSpc>
                          <a:spcPct val="115000"/>
                        </a:lnSpc>
                        <a:spcBef>
                          <a:spcPts val="0"/>
                        </a:spcBef>
                        <a:spcAft>
                          <a:spcPts val="0"/>
                        </a:spcAft>
                      </a:pPr>
                      <a:r>
                        <a:rPr lang="en-US" sz="1600">
                          <a:latin typeface="Times New Roman"/>
                          <a:ea typeface="Calibri"/>
                          <a:cs typeface="Arial"/>
                        </a:rPr>
                        <a:t>9</a:t>
                      </a:r>
                      <a:endParaRPr lang="en-US" sz="1100">
                        <a:latin typeface="Calibri"/>
                        <a:ea typeface="Calibri"/>
                        <a:cs typeface="Arial"/>
                      </a:endParaRPr>
                    </a:p>
                  </a:txBody>
                  <a:tcPr marT="0" marB="0"/>
                </a:tc>
                <a:tc>
                  <a:txBody>
                    <a:bodyPr/>
                    <a:lstStyle/>
                    <a:p>
                      <a:pPr marL="0" marR="0">
                        <a:lnSpc>
                          <a:spcPct val="115000"/>
                        </a:lnSpc>
                        <a:spcBef>
                          <a:spcPts val="0"/>
                        </a:spcBef>
                        <a:spcAft>
                          <a:spcPts val="0"/>
                        </a:spcAft>
                      </a:pPr>
                      <a:r>
                        <a:rPr lang="en-US" sz="1600">
                          <a:latin typeface="Times New Roman"/>
                          <a:ea typeface="Calibri"/>
                          <a:cs typeface="Arial"/>
                        </a:rPr>
                        <a:t>3</a:t>
                      </a:r>
                      <a:endParaRPr lang="en-US" sz="1100">
                        <a:latin typeface="Calibri"/>
                        <a:ea typeface="Calibri"/>
                        <a:cs typeface="Arial"/>
                      </a:endParaRPr>
                    </a:p>
                  </a:txBody>
                  <a:tcPr marT="0" marB="0"/>
                </a:tc>
                <a:tc>
                  <a:txBody>
                    <a:bodyPr/>
                    <a:lstStyle/>
                    <a:p>
                      <a:pPr marL="0" marR="0">
                        <a:lnSpc>
                          <a:spcPct val="115000"/>
                        </a:lnSpc>
                        <a:spcBef>
                          <a:spcPts val="0"/>
                        </a:spcBef>
                        <a:spcAft>
                          <a:spcPts val="0"/>
                        </a:spcAft>
                      </a:pPr>
                      <a:r>
                        <a:rPr lang="en-US" sz="1600" dirty="0">
                          <a:latin typeface="Times New Roman"/>
                          <a:ea typeface="Calibri"/>
                          <a:cs typeface="Arial"/>
                        </a:rPr>
                        <a:t>13</a:t>
                      </a:r>
                      <a:endParaRPr lang="en-US" sz="1100" dirty="0">
                        <a:latin typeface="Calibri"/>
                        <a:ea typeface="Calibri"/>
                        <a:cs typeface="Arial"/>
                      </a:endParaRPr>
                    </a:p>
                  </a:txBody>
                  <a:tcPr marT="0" marB="0"/>
                </a:tc>
              </a:tr>
              <a:tr h="533400">
                <a:tc>
                  <a:txBody>
                    <a:bodyPr/>
                    <a:lstStyle/>
                    <a:p>
                      <a:pPr marL="0" marR="0">
                        <a:lnSpc>
                          <a:spcPct val="115000"/>
                        </a:lnSpc>
                        <a:spcBef>
                          <a:spcPts val="0"/>
                        </a:spcBef>
                        <a:spcAft>
                          <a:spcPts val="0"/>
                        </a:spcAft>
                      </a:pPr>
                      <a:r>
                        <a:rPr lang="en-US" sz="1600">
                          <a:latin typeface="Times New Roman"/>
                          <a:ea typeface="Calibri"/>
                          <a:cs typeface="Arial"/>
                        </a:rPr>
                        <a:t>Vent diameter</a:t>
                      </a:r>
                      <a:endParaRPr lang="en-US" sz="1100">
                        <a:latin typeface="Calibri"/>
                        <a:ea typeface="Calibri"/>
                        <a:cs typeface="Arial"/>
                      </a:endParaRPr>
                    </a:p>
                  </a:txBody>
                  <a:tcPr marT="0" marB="0"/>
                </a:tc>
                <a:tc>
                  <a:txBody>
                    <a:bodyPr/>
                    <a:lstStyle/>
                    <a:p>
                      <a:pPr marL="0" marR="0">
                        <a:lnSpc>
                          <a:spcPct val="115000"/>
                        </a:lnSpc>
                        <a:spcBef>
                          <a:spcPts val="0"/>
                        </a:spcBef>
                        <a:spcAft>
                          <a:spcPts val="0"/>
                        </a:spcAft>
                      </a:pPr>
                      <a:r>
                        <a:rPr lang="en-US" sz="1600">
                          <a:latin typeface="Times New Roman"/>
                          <a:ea typeface="Calibri"/>
                          <a:cs typeface="Arial"/>
                        </a:rPr>
                        <a:t>2”</a:t>
                      </a:r>
                      <a:endParaRPr lang="en-US" sz="1100">
                        <a:latin typeface="Calibri"/>
                        <a:ea typeface="Calibri"/>
                        <a:cs typeface="Arial"/>
                      </a:endParaRPr>
                    </a:p>
                  </a:txBody>
                  <a:tcPr marT="0" marB="0"/>
                </a:tc>
                <a:tc>
                  <a:txBody>
                    <a:bodyPr/>
                    <a:lstStyle/>
                    <a:p>
                      <a:pPr marL="0" marR="0">
                        <a:lnSpc>
                          <a:spcPct val="115000"/>
                        </a:lnSpc>
                        <a:spcBef>
                          <a:spcPts val="0"/>
                        </a:spcBef>
                        <a:spcAft>
                          <a:spcPts val="0"/>
                        </a:spcAft>
                      </a:pPr>
                      <a:r>
                        <a:rPr lang="en-US" sz="1600">
                          <a:latin typeface="Times New Roman"/>
                          <a:ea typeface="Calibri"/>
                          <a:cs typeface="Arial"/>
                        </a:rPr>
                        <a:t>2”</a:t>
                      </a:r>
                      <a:endParaRPr lang="en-US" sz="1100">
                        <a:latin typeface="Calibri"/>
                        <a:ea typeface="Calibri"/>
                        <a:cs typeface="Arial"/>
                      </a:endParaRPr>
                    </a:p>
                  </a:txBody>
                  <a:tcPr marT="0" marB="0"/>
                </a:tc>
                <a:tc>
                  <a:txBody>
                    <a:bodyPr/>
                    <a:lstStyle/>
                    <a:p>
                      <a:pPr marL="0" marR="0">
                        <a:lnSpc>
                          <a:spcPct val="115000"/>
                        </a:lnSpc>
                        <a:spcBef>
                          <a:spcPts val="0"/>
                        </a:spcBef>
                        <a:spcAft>
                          <a:spcPts val="0"/>
                        </a:spcAft>
                      </a:pPr>
                      <a:r>
                        <a:rPr lang="en-US" sz="1600" dirty="0">
                          <a:latin typeface="Times New Roman"/>
                          <a:ea typeface="Calibri"/>
                          <a:cs typeface="Arial"/>
                        </a:rPr>
                        <a:t>2</a:t>
                      </a:r>
                      <a:r>
                        <a:rPr lang="ar-SA" sz="1600" dirty="0">
                          <a:latin typeface="Times New Roman"/>
                          <a:ea typeface="Calibri"/>
                          <a:cs typeface="Arial"/>
                        </a:rPr>
                        <a:t>"</a:t>
                      </a:r>
                      <a:endParaRPr lang="en-US" sz="1100" dirty="0">
                        <a:latin typeface="Calibri"/>
                        <a:ea typeface="Calibri"/>
                        <a:cs typeface="Arial"/>
                      </a:endParaRPr>
                    </a:p>
                  </a:txBody>
                  <a:tcPr marT="0" marB="0"/>
                </a:tc>
              </a:tr>
            </a:tbl>
          </a:graphicData>
        </a:graphic>
      </p:graphicFrame>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12800" y="609600"/>
            <a:ext cx="8463617" cy="685800"/>
          </a:xfrm>
        </p:spPr>
        <p:txBody>
          <a:bodyPr>
            <a:normAutofit fontScale="90000"/>
          </a:bodyPr>
          <a:lstStyle/>
          <a:p>
            <a:r>
              <a:rPr lang="en-US" b="1" dirty="0" smtClean="0">
                <a:latin typeface="+mn-lt"/>
              </a:rPr>
              <a:t>      </a:t>
            </a:r>
            <a:r>
              <a:rPr lang="en-US" b="1" dirty="0" smtClean="0">
                <a:solidFill>
                  <a:schemeClr val="tx1"/>
                </a:solidFill>
                <a:latin typeface="+mn-lt"/>
              </a:rPr>
              <a:t>      Black water </a:t>
            </a:r>
            <a:r>
              <a:rPr lang="en-US" b="1" dirty="0" smtClean="0">
                <a:latin typeface="Monotype Corsiva" pitchFamily="66" charset="0"/>
              </a:rPr>
              <a:t/>
            </a:r>
            <a:br>
              <a:rPr lang="en-US" b="1" dirty="0" smtClean="0">
                <a:latin typeface="Monotype Corsiva" pitchFamily="66" charset="0"/>
              </a:rPr>
            </a:br>
            <a:endParaRPr lang="en-US" dirty="0"/>
          </a:p>
        </p:txBody>
      </p:sp>
      <p:sp>
        <p:nvSpPr>
          <p:cNvPr id="3" name="Content Placeholder 2"/>
          <p:cNvSpPr>
            <a:spLocks noGrp="1"/>
          </p:cNvSpPr>
          <p:nvPr>
            <p:ph idx="1"/>
          </p:nvPr>
        </p:nvSpPr>
        <p:spPr>
          <a:xfrm>
            <a:off x="812799" y="1447802"/>
            <a:ext cx="8463619" cy="3962399"/>
          </a:xfrm>
        </p:spPr>
        <p:txBody>
          <a:bodyPr/>
          <a:lstStyle/>
          <a:p>
            <a:r>
              <a:rPr lang="en-US" sz="2000" dirty="0"/>
              <a:t>The water collected from WC's and kitchen sinks is classified as black water; this type is collected by suitable pipes to the basic stack then connected with a septic tank and seepage to sewerage and sanitation of Nablus municipality</a:t>
            </a:r>
            <a:r>
              <a:rPr lang="en-US" sz="2000" dirty="0" smtClean="0"/>
              <a:t>.</a:t>
            </a:r>
          </a:p>
          <a:p>
            <a:endParaRPr lang="en-US" sz="2000" dirty="0" smtClean="0"/>
          </a:p>
          <a:p>
            <a:r>
              <a:rPr lang="en-US" sz="2000" dirty="0" smtClean="0"/>
              <a:t>Stack diameter:                          vent diameter:  </a:t>
            </a:r>
          </a:p>
          <a:p>
            <a:pPr>
              <a:buNone/>
            </a:pPr>
            <a:endParaRPr lang="en-US" sz="2000" dirty="0" smtClean="0"/>
          </a:p>
          <a:p>
            <a:endParaRPr lang="en-US" sz="2000" dirty="0"/>
          </a:p>
          <a:p>
            <a:endParaRPr lang="en-US" dirty="0"/>
          </a:p>
        </p:txBody>
      </p:sp>
      <p:graphicFrame>
        <p:nvGraphicFramePr>
          <p:cNvPr id="4" name="Table 3"/>
          <p:cNvGraphicFramePr>
            <a:graphicFrameLocks noGrp="1"/>
          </p:cNvGraphicFramePr>
          <p:nvPr/>
        </p:nvGraphicFramePr>
        <p:xfrm>
          <a:off x="304800" y="4114801"/>
          <a:ext cx="5689600" cy="1676401"/>
        </p:xfrm>
        <a:graphic>
          <a:graphicData uri="http://schemas.openxmlformats.org/drawingml/2006/table">
            <a:tbl>
              <a:tblPr firstRow="1" bandRow="1">
                <a:tableStyleId>{5C22544A-7EE6-4342-B048-85BDC9FD1C3A}</a:tableStyleId>
              </a:tblPr>
              <a:tblGrid>
                <a:gridCol w="1137920"/>
                <a:gridCol w="1137920"/>
                <a:gridCol w="1137920"/>
                <a:gridCol w="1137920"/>
                <a:gridCol w="1137920"/>
              </a:tblGrid>
              <a:tr h="522569">
                <a:tc>
                  <a:txBody>
                    <a:bodyPr/>
                    <a:lstStyle/>
                    <a:p>
                      <a:pPr marL="0" marR="0">
                        <a:lnSpc>
                          <a:spcPct val="115000"/>
                        </a:lnSpc>
                        <a:spcBef>
                          <a:spcPts val="0"/>
                        </a:spcBef>
                        <a:spcAft>
                          <a:spcPts val="0"/>
                        </a:spcAft>
                      </a:pPr>
                      <a:r>
                        <a:rPr lang="en-US" sz="1600" dirty="0">
                          <a:latin typeface="Times New Roman"/>
                          <a:ea typeface="Calibri"/>
                          <a:cs typeface="Arial"/>
                        </a:rPr>
                        <a:t>zone</a:t>
                      </a:r>
                      <a:endParaRPr lang="en-US" sz="1100" dirty="0">
                        <a:latin typeface="Calibri"/>
                        <a:ea typeface="Calibri"/>
                        <a:cs typeface="Arial"/>
                      </a:endParaRPr>
                    </a:p>
                  </a:txBody>
                  <a:tcPr marT="0" marB="0"/>
                </a:tc>
                <a:tc>
                  <a:txBody>
                    <a:bodyPr/>
                    <a:lstStyle/>
                    <a:p>
                      <a:pPr marL="0" marR="0">
                        <a:lnSpc>
                          <a:spcPct val="115000"/>
                        </a:lnSpc>
                        <a:spcBef>
                          <a:spcPts val="0"/>
                        </a:spcBef>
                        <a:spcAft>
                          <a:spcPts val="0"/>
                        </a:spcAft>
                      </a:pPr>
                      <a:r>
                        <a:rPr lang="en-US" sz="1600" dirty="0">
                          <a:latin typeface="Times New Roman"/>
                          <a:ea typeface="Calibri"/>
                          <a:cs typeface="Arial"/>
                        </a:rPr>
                        <a:t>A</a:t>
                      </a:r>
                      <a:endParaRPr lang="en-US" sz="1100" dirty="0">
                        <a:latin typeface="Calibri"/>
                        <a:ea typeface="Calibri"/>
                        <a:cs typeface="Arial"/>
                      </a:endParaRPr>
                    </a:p>
                  </a:txBody>
                  <a:tcPr marT="0" marB="0"/>
                </a:tc>
                <a:tc>
                  <a:txBody>
                    <a:bodyPr/>
                    <a:lstStyle/>
                    <a:p>
                      <a:pPr marL="0" marR="0">
                        <a:lnSpc>
                          <a:spcPct val="115000"/>
                        </a:lnSpc>
                        <a:spcBef>
                          <a:spcPts val="0"/>
                        </a:spcBef>
                        <a:spcAft>
                          <a:spcPts val="0"/>
                        </a:spcAft>
                      </a:pPr>
                      <a:r>
                        <a:rPr lang="en-US" sz="1600" dirty="0">
                          <a:latin typeface="Times New Roman"/>
                          <a:ea typeface="Calibri"/>
                          <a:cs typeface="Arial"/>
                        </a:rPr>
                        <a:t>B</a:t>
                      </a:r>
                      <a:endParaRPr lang="en-US" sz="1100" dirty="0">
                        <a:latin typeface="Calibri"/>
                        <a:ea typeface="Calibri"/>
                        <a:cs typeface="Arial"/>
                      </a:endParaRPr>
                    </a:p>
                  </a:txBody>
                  <a:tcPr marT="0" marB="0"/>
                </a:tc>
                <a:tc>
                  <a:txBody>
                    <a:bodyPr/>
                    <a:lstStyle/>
                    <a:p>
                      <a:pPr marL="0" marR="0">
                        <a:lnSpc>
                          <a:spcPct val="115000"/>
                        </a:lnSpc>
                        <a:spcBef>
                          <a:spcPts val="0"/>
                        </a:spcBef>
                        <a:spcAft>
                          <a:spcPts val="0"/>
                        </a:spcAft>
                      </a:pPr>
                      <a:r>
                        <a:rPr lang="en-US" sz="1600" dirty="0">
                          <a:latin typeface="Times New Roman"/>
                          <a:ea typeface="Calibri"/>
                          <a:cs typeface="Arial"/>
                        </a:rPr>
                        <a:t>C</a:t>
                      </a:r>
                      <a:endParaRPr lang="en-US" sz="1100" dirty="0">
                        <a:latin typeface="Calibri"/>
                        <a:ea typeface="Calibri"/>
                        <a:cs typeface="Arial"/>
                      </a:endParaRPr>
                    </a:p>
                  </a:txBody>
                  <a:tcPr marT="0" marB="0"/>
                </a:tc>
                <a:tc>
                  <a:txBody>
                    <a:bodyPr/>
                    <a:lstStyle/>
                    <a:p>
                      <a:pPr marL="0" marR="0">
                        <a:lnSpc>
                          <a:spcPct val="115000"/>
                        </a:lnSpc>
                        <a:spcBef>
                          <a:spcPts val="0"/>
                        </a:spcBef>
                        <a:spcAft>
                          <a:spcPts val="0"/>
                        </a:spcAft>
                      </a:pPr>
                      <a:r>
                        <a:rPr lang="en-US" sz="1600">
                          <a:latin typeface="Times New Roman"/>
                          <a:ea typeface="Calibri"/>
                          <a:cs typeface="Arial"/>
                        </a:rPr>
                        <a:t>D</a:t>
                      </a:r>
                      <a:endParaRPr lang="en-US" sz="1100">
                        <a:latin typeface="Calibri"/>
                        <a:ea typeface="Calibri"/>
                        <a:cs typeface="Arial"/>
                      </a:endParaRPr>
                    </a:p>
                  </a:txBody>
                  <a:tcPr marT="0" marB="0"/>
                </a:tc>
              </a:tr>
              <a:tr h="576916">
                <a:tc>
                  <a:txBody>
                    <a:bodyPr/>
                    <a:lstStyle/>
                    <a:p>
                      <a:pPr marL="0" marR="0">
                        <a:lnSpc>
                          <a:spcPct val="115000"/>
                        </a:lnSpc>
                        <a:spcBef>
                          <a:spcPts val="0"/>
                        </a:spcBef>
                        <a:spcAft>
                          <a:spcPts val="0"/>
                        </a:spcAft>
                      </a:pPr>
                      <a:r>
                        <a:rPr lang="en-US" sz="1600">
                          <a:latin typeface="Times New Roman"/>
                          <a:ea typeface="Calibri"/>
                          <a:cs typeface="Arial"/>
                        </a:rPr>
                        <a:t>Fixture unit</a:t>
                      </a:r>
                      <a:endParaRPr lang="en-US" sz="1100">
                        <a:latin typeface="Calibri"/>
                        <a:ea typeface="Calibri"/>
                        <a:cs typeface="Arial"/>
                      </a:endParaRPr>
                    </a:p>
                  </a:txBody>
                  <a:tcPr marT="0" marB="0"/>
                </a:tc>
                <a:tc>
                  <a:txBody>
                    <a:bodyPr/>
                    <a:lstStyle/>
                    <a:p>
                      <a:pPr marL="0" marR="0">
                        <a:lnSpc>
                          <a:spcPct val="115000"/>
                        </a:lnSpc>
                        <a:spcBef>
                          <a:spcPts val="0"/>
                        </a:spcBef>
                        <a:spcAft>
                          <a:spcPts val="0"/>
                        </a:spcAft>
                      </a:pPr>
                      <a:r>
                        <a:rPr lang="en-US" sz="1600">
                          <a:latin typeface="Times New Roman"/>
                          <a:ea typeface="Calibri"/>
                          <a:cs typeface="Arial"/>
                        </a:rPr>
                        <a:t>17</a:t>
                      </a:r>
                      <a:endParaRPr lang="en-US" sz="1100">
                        <a:latin typeface="Calibri"/>
                        <a:ea typeface="Calibri"/>
                        <a:cs typeface="Arial"/>
                      </a:endParaRPr>
                    </a:p>
                  </a:txBody>
                  <a:tcPr marT="0" marB="0"/>
                </a:tc>
                <a:tc>
                  <a:txBody>
                    <a:bodyPr/>
                    <a:lstStyle/>
                    <a:p>
                      <a:pPr marL="0" marR="0">
                        <a:lnSpc>
                          <a:spcPct val="115000"/>
                        </a:lnSpc>
                        <a:spcBef>
                          <a:spcPts val="0"/>
                        </a:spcBef>
                        <a:spcAft>
                          <a:spcPts val="0"/>
                        </a:spcAft>
                      </a:pPr>
                      <a:r>
                        <a:rPr lang="en-US" sz="1600">
                          <a:latin typeface="Times New Roman"/>
                          <a:ea typeface="Calibri"/>
                          <a:cs typeface="Arial"/>
                        </a:rPr>
                        <a:t>7</a:t>
                      </a:r>
                      <a:endParaRPr lang="en-US" sz="1100">
                        <a:latin typeface="Calibri"/>
                        <a:ea typeface="Calibri"/>
                        <a:cs typeface="Arial"/>
                      </a:endParaRPr>
                    </a:p>
                  </a:txBody>
                  <a:tcPr marT="0" marB="0"/>
                </a:tc>
                <a:tc>
                  <a:txBody>
                    <a:bodyPr/>
                    <a:lstStyle/>
                    <a:p>
                      <a:pPr marL="0" marR="0">
                        <a:lnSpc>
                          <a:spcPct val="115000"/>
                        </a:lnSpc>
                        <a:spcBef>
                          <a:spcPts val="0"/>
                        </a:spcBef>
                        <a:spcAft>
                          <a:spcPts val="0"/>
                        </a:spcAft>
                      </a:pPr>
                      <a:r>
                        <a:rPr lang="en-US" sz="1600" dirty="0">
                          <a:latin typeface="Times New Roman"/>
                          <a:ea typeface="Calibri"/>
                          <a:cs typeface="Arial"/>
                        </a:rPr>
                        <a:t>2</a:t>
                      </a:r>
                      <a:endParaRPr lang="en-US" sz="1100" dirty="0">
                        <a:latin typeface="Calibri"/>
                        <a:ea typeface="Calibri"/>
                        <a:cs typeface="Arial"/>
                      </a:endParaRPr>
                    </a:p>
                  </a:txBody>
                  <a:tcPr marT="0" marB="0"/>
                </a:tc>
                <a:tc>
                  <a:txBody>
                    <a:bodyPr/>
                    <a:lstStyle/>
                    <a:p>
                      <a:pPr marL="0" marR="0">
                        <a:lnSpc>
                          <a:spcPct val="115000"/>
                        </a:lnSpc>
                        <a:spcBef>
                          <a:spcPts val="0"/>
                        </a:spcBef>
                        <a:spcAft>
                          <a:spcPts val="0"/>
                        </a:spcAft>
                      </a:pPr>
                      <a:r>
                        <a:rPr lang="en-US" sz="1600">
                          <a:latin typeface="Times New Roman"/>
                          <a:ea typeface="Calibri"/>
                          <a:cs typeface="Arial"/>
                        </a:rPr>
                        <a:t>6</a:t>
                      </a:r>
                      <a:endParaRPr lang="en-US" sz="1100">
                        <a:latin typeface="Calibri"/>
                        <a:ea typeface="Calibri"/>
                        <a:cs typeface="Arial"/>
                      </a:endParaRPr>
                    </a:p>
                  </a:txBody>
                  <a:tcPr marT="0" marB="0"/>
                </a:tc>
              </a:tr>
              <a:tr h="576916">
                <a:tc>
                  <a:txBody>
                    <a:bodyPr/>
                    <a:lstStyle/>
                    <a:p>
                      <a:pPr marL="0" marR="0">
                        <a:lnSpc>
                          <a:spcPct val="115000"/>
                        </a:lnSpc>
                        <a:spcBef>
                          <a:spcPts val="0"/>
                        </a:spcBef>
                        <a:spcAft>
                          <a:spcPts val="0"/>
                        </a:spcAft>
                      </a:pPr>
                      <a:r>
                        <a:rPr lang="en-US" sz="1600">
                          <a:latin typeface="Times New Roman"/>
                          <a:ea typeface="Calibri"/>
                          <a:cs typeface="Arial"/>
                        </a:rPr>
                        <a:t>Stack diameter</a:t>
                      </a:r>
                      <a:endParaRPr lang="en-US" sz="1100">
                        <a:latin typeface="Calibri"/>
                        <a:ea typeface="Calibri"/>
                        <a:cs typeface="Arial"/>
                      </a:endParaRPr>
                    </a:p>
                  </a:txBody>
                  <a:tcPr marT="0" marB="0"/>
                </a:tc>
                <a:tc>
                  <a:txBody>
                    <a:bodyPr/>
                    <a:lstStyle/>
                    <a:p>
                      <a:pPr marL="0" marR="0">
                        <a:lnSpc>
                          <a:spcPct val="115000"/>
                        </a:lnSpc>
                        <a:spcBef>
                          <a:spcPts val="0"/>
                        </a:spcBef>
                        <a:spcAft>
                          <a:spcPts val="0"/>
                        </a:spcAft>
                      </a:pPr>
                      <a:r>
                        <a:rPr lang="en-US" sz="1600" dirty="0" smtClean="0">
                          <a:latin typeface="Times New Roman"/>
                          <a:ea typeface="Calibri"/>
                          <a:cs typeface="Arial"/>
                        </a:rPr>
                        <a:t>  5</a:t>
                      </a:r>
                      <a:r>
                        <a:rPr lang="ar-SA" sz="1600" dirty="0" smtClean="0">
                          <a:latin typeface="Times New Roman"/>
                          <a:ea typeface="Calibri"/>
                          <a:cs typeface="Arial"/>
                        </a:rPr>
                        <a:t>"</a:t>
                      </a:r>
                      <a:endParaRPr lang="en-US" sz="1100" dirty="0">
                        <a:latin typeface="Calibri"/>
                        <a:ea typeface="Calibri"/>
                        <a:cs typeface="Arial"/>
                      </a:endParaRPr>
                    </a:p>
                  </a:txBody>
                  <a:tcPr marT="0" marB="0"/>
                </a:tc>
                <a:tc>
                  <a:txBody>
                    <a:bodyPr/>
                    <a:lstStyle/>
                    <a:p>
                      <a:pPr marL="0" marR="0" rtl="0">
                        <a:lnSpc>
                          <a:spcPct val="115000"/>
                        </a:lnSpc>
                        <a:spcBef>
                          <a:spcPts val="0"/>
                        </a:spcBef>
                        <a:spcAft>
                          <a:spcPts val="0"/>
                        </a:spcAft>
                      </a:pPr>
                      <a:r>
                        <a:rPr lang="en-US" sz="1600" dirty="0" smtClean="0">
                          <a:latin typeface="Times New Roman"/>
                          <a:ea typeface="Calibri"/>
                          <a:cs typeface="Arial"/>
                        </a:rPr>
                        <a:t>4</a:t>
                      </a:r>
                      <a:r>
                        <a:rPr lang="ar-SA" sz="1600" dirty="0" smtClean="0">
                          <a:latin typeface="Times New Roman"/>
                          <a:ea typeface="Calibri"/>
                          <a:cs typeface="Arial"/>
                        </a:rPr>
                        <a:t>"</a:t>
                      </a:r>
                      <a:endParaRPr lang="en-US" sz="1100" dirty="0">
                        <a:latin typeface="Calibri"/>
                        <a:ea typeface="Calibri"/>
                        <a:cs typeface="Arial"/>
                      </a:endParaRPr>
                    </a:p>
                  </a:txBody>
                  <a:tcPr marT="0" marB="0"/>
                </a:tc>
                <a:tc>
                  <a:txBody>
                    <a:bodyPr/>
                    <a:lstStyle/>
                    <a:p>
                      <a:pPr marL="0" marR="0">
                        <a:lnSpc>
                          <a:spcPct val="115000"/>
                        </a:lnSpc>
                        <a:spcBef>
                          <a:spcPts val="0"/>
                        </a:spcBef>
                        <a:spcAft>
                          <a:spcPts val="0"/>
                        </a:spcAft>
                      </a:pPr>
                      <a:r>
                        <a:rPr lang="en-US" sz="1600" dirty="0" smtClean="0">
                          <a:latin typeface="Calibri"/>
                          <a:ea typeface="Calibri"/>
                          <a:cs typeface="Times New Roman"/>
                        </a:rPr>
                        <a:t>4</a:t>
                      </a:r>
                      <a:r>
                        <a:rPr lang="ar-SA" sz="1600" dirty="0" smtClean="0">
                          <a:latin typeface="Times New Roman"/>
                          <a:ea typeface="Calibri"/>
                          <a:cs typeface="Arial"/>
                        </a:rPr>
                        <a:t>"</a:t>
                      </a:r>
                      <a:endParaRPr lang="en-US" sz="1100" dirty="0">
                        <a:latin typeface="Calibri"/>
                        <a:ea typeface="Calibri"/>
                        <a:cs typeface="Arial"/>
                      </a:endParaRPr>
                    </a:p>
                  </a:txBody>
                  <a:tcPr marT="0" marB="0"/>
                </a:tc>
                <a:tc>
                  <a:txBody>
                    <a:bodyPr/>
                    <a:lstStyle/>
                    <a:p>
                      <a:pPr marL="0" marR="0" indent="0" algn="l" defTabSz="914400" rtl="0" eaLnBrk="1" fontAlgn="auto" latinLnBrk="0" hangingPunct="1">
                        <a:lnSpc>
                          <a:spcPct val="115000"/>
                        </a:lnSpc>
                        <a:spcBef>
                          <a:spcPts val="0"/>
                        </a:spcBef>
                        <a:spcAft>
                          <a:spcPts val="0"/>
                        </a:spcAft>
                        <a:buClrTx/>
                        <a:buSzTx/>
                        <a:buFontTx/>
                        <a:buNone/>
                        <a:tabLst>
                          <a:tab pos="231140" algn="l"/>
                          <a:tab pos="539750" algn="ctr"/>
                        </a:tabLst>
                        <a:defRPr/>
                      </a:pPr>
                      <a:r>
                        <a:rPr lang="en-US" sz="1600" dirty="0" smtClean="0">
                          <a:latin typeface="+mn-lt"/>
                          <a:ea typeface="Calibri"/>
                          <a:cs typeface="Times New Roman"/>
                        </a:rPr>
                        <a:t>4</a:t>
                      </a:r>
                      <a:r>
                        <a:rPr lang="ar-SA" sz="1600" dirty="0" smtClean="0">
                          <a:latin typeface="Times New Roman"/>
                          <a:ea typeface="Calibri"/>
                          <a:cs typeface="+mn-cs"/>
                        </a:rPr>
                        <a:t>"</a:t>
                      </a:r>
                      <a:endParaRPr lang="en-US" sz="1600" dirty="0" smtClean="0">
                        <a:latin typeface="+mn-lt"/>
                        <a:ea typeface="Calibri"/>
                        <a:cs typeface="Arial"/>
                      </a:endParaRPr>
                    </a:p>
                    <a:p>
                      <a:pPr marL="0" marR="0">
                        <a:lnSpc>
                          <a:spcPct val="115000"/>
                        </a:lnSpc>
                        <a:spcBef>
                          <a:spcPts val="0"/>
                        </a:spcBef>
                        <a:spcAft>
                          <a:spcPts val="0"/>
                        </a:spcAft>
                        <a:tabLst>
                          <a:tab pos="231140" algn="l"/>
                          <a:tab pos="539750" algn="ctr"/>
                        </a:tabLst>
                      </a:pPr>
                      <a:endParaRPr lang="en-US" sz="1100" dirty="0">
                        <a:latin typeface="Calibri"/>
                        <a:ea typeface="Calibri"/>
                        <a:cs typeface="Arial"/>
                      </a:endParaRPr>
                    </a:p>
                  </a:txBody>
                  <a:tcPr marT="0" marB="0"/>
                </a:tc>
              </a:tr>
            </a:tbl>
          </a:graphicData>
        </a:graphic>
      </p:graphicFrame>
      <p:graphicFrame>
        <p:nvGraphicFramePr>
          <p:cNvPr id="5" name="Table 4"/>
          <p:cNvGraphicFramePr>
            <a:graphicFrameLocks noGrp="1"/>
          </p:cNvGraphicFramePr>
          <p:nvPr/>
        </p:nvGraphicFramePr>
        <p:xfrm>
          <a:off x="6502400" y="4114800"/>
          <a:ext cx="5689600" cy="1676400"/>
        </p:xfrm>
        <a:graphic>
          <a:graphicData uri="http://schemas.openxmlformats.org/drawingml/2006/table">
            <a:tbl>
              <a:tblPr firstRow="1" bandRow="1">
                <a:tableStyleId>{5C22544A-7EE6-4342-B048-85BDC9FD1C3A}</a:tableStyleId>
              </a:tblPr>
              <a:tblGrid>
                <a:gridCol w="1137920"/>
                <a:gridCol w="1137920"/>
                <a:gridCol w="1137920"/>
                <a:gridCol w="1137920"/>
                <a:gridCol w="1137920"/>
              </a:tblGrid>
              <a:tr h="457200">
                <a:tc>
                  <a:txBody>
                    <a:bodyPr/>
                    <a:lstStyle/>
                    <a:p>
                      <a:pPr marL="0" marR="0">
                        <a:lnSpc>
                          <a:spcPct val="115000"/>
                        </a:lnSpc>
                        <a:spcBef>
                          <a:spcPts val="0"/>
                        </a:spcBef>
                        <a:spcAft>
                          <a:spcPts val="0"/>
                        </a:spcAft>
                      </a:pPr>
                      <a:r>
                        <a:rPr lang="en-US" sz="1600" dirty="0">
                          <a:latin typeface="Times New Roman"/>
                          <a:ea typeface="Calibri"/>
                          <a:cs typeface="Arial"/>
                        </a:rPr>
                        <a:t>zone</a:t>
                      </a:r>
                      <a:endParaRPr lang="en-US" sz="1100" dirty="0">
                        <a:latin typeface="Calibri"/>
                        <a:ea typeface="Calibri"/>
                        <a:cs typeface="Arial"/>
                      </a:endParaRPr>
                    </a:p>
                  </a:txBody>
                  <a:tcPr marT="0" marB="0"/>
                </a:tc>
                <a:tc>
                  <a:txBody>
                    <a:bodyPr/>
                    <a:lstStyle/>
                    <a:p>
                      <a:pPr marL="0" marR="0">
                        <a:lnSpc>
                          <a:spcPct val="115000"/>
                        </a:lnSpc>
                        <a:spcBef>
                          <a:spcPts val="0"/>
                        </a:spcBef>
                        <a:spcAft>
                          <a:spcPts val="0"/>
                        </a:spcAft>
                      </a:pPr>
                      <a:r>
                        <a:rPr lang="en-US" sz="1600" dirty="0">
                          <a:latin typeface="Times New Roman"/>
                          <a:ea typeface="Calibri"/>
                          <a:cs typeface="Arial"/>
                        </a:rPr>
                        <a:t>A</a:t>
                      </a:r>
                      <a:endParaRPr lang="en-US" sz="1100" dirty="0">
                        <a:latin typeface="Calibri"/>
                        <a:ea typeface="Calibri"/>
                        <a:cs typeface="Arial"/>
                      </a:endParaRPr>
                    </a:p>
                  </a:txBody>
                  <a:tcPr marT="0" marB="0"/>
                </a:tc>
                <a:tc>
                  <a:txBody>
                    <a:bodyPr/>
                    <a:lstStyle/>
                    <a:p>
                      <a:pPr marL="0" marR="0">
                        <a:lnSpc>
                          <a:spcPct val="115000"/>
                        </a:lnSpc>
                        <a:spcBef>
                          <a:spcPts val="0"/>
                        </a:spcBef>
                        <a:spcAft>
                          <a:spcPts val="0"/>
                        </a:spcAft>
                      </a:pPr>
                      <a:r>
                        <a:rPr lang="en-US" sz="1600" dirty="0">
                          <a:latin typeface="Times New Roman"/>
                          <a:ea typeface="Calibri"/>
                          <a:cs typeface="Arial"/>
                        </a:rPr>
                        <a:t>B</a:t>
                      </a:r>
                      <a:endParaRPr lang="en-US" sz="1100" dirty="0">
                        <a:latin typeface="Calibri"/>
                        <a:ea typeface="Calibri"/>
                        <a:cs typeface="Arial"/>
                      </a:endParaRPr>
                    </a:p>
                  </a:txBody>
                  <a:tcPr marT="0" marB="0"/>
                </a:tc>
                <a:tc>
                  <a:txBody>
                    <a:bodyPr/>
                    <a:lstStyle/>
                    <a:p>
                      <a:pPr marL="0" marR="0">
                        <a:lnSpc>
                          <a:spcPct val="115000"/>
                        </a:lnSpc>
                        <a:spcBef>
                          <a:spcPts val="0"/>
                        </a:spcBef>
                        <a:spcAft>
                          <a:spcPts val="0"/>
                        </a:spcAft>
                      </a:pPr>
                      <a:r>
                        <a:rPr lang="en-US" sz="1600">
                          <a:latin typeface="Times New Roman"/>
                          <a:ea typeface="Calibri"/>
                          <a:cs typeface="Arial"/>
                        </a:rPr>
                        <a:t>C</a:t>
                      </a:r>
                      <a:endParaRPr lang="en-US" sz="1100">
                        <a:latin typeface="Calibri"/>
                        <a:ea typeface="Calibri"/>
                        <a:cs typeface="Arial"/>
                      </a:endParaRPr>
                    </a:p>
                  </a:txBody>
                  <a:tcPr marT="0" marB="0"/>
                </a:tc>
                <a:tc>
                  <a:txBody>
                    <a:bodyPr/>
                    <a:lstStyle/>
                    <a:p>
                      <a:pPr marL="0" marR="0">
                        <a:lnSpc>
                          <a:spcPct val="115000"/>
                        </a:lnSpc>
                        <a:spcBef>
                          <a:spcPts val="0"/>
                        </a:spcBef>
                        <a:spcAft>
                          <a:spcPts val="0"/>
                        </a:spcAft>
                      </a:pPr>
                      <a:r>
                        <a:rPr lang="en-US" sz="1600">
                          <a:latin typeface="Times New Roman"/>
                          <a:ea typeface="Calibri"/>
                          <a:cs typeface="Arial"/>
                        </a:rPr>
                        <a:t>D</a:t>
                      </a:r>
                      <a:endParaRPr lang="en-US" sz="1100">
                        <a:latin typeface="Calibri"/>
                        <a:ea typeface="Calibri"/>
                        <a:cs typeface="Arial"/>
                      </a:endParaRPr>
                    </a:p>
                  </a:txBody>
                  <a:tcPr marT="0" marB="0"/>
                </a:tc>
              </a:tr>
              <a:tr h="609600">
                <a:tc>
                  <a:txBody>
                    <a:bodyPr/>
                    <a:lstStyle/>
                    <a:p>
                      <a:pPr marL="0" marR="0">
                        <a:lnSpc>
                          <a:spcPct val="115000"/>
                        </a:lnSpc>
                        <a:spcBef>
                          <a:spcPts val="0"/>
                        </a:spcBef>
                        <a:spcAft>
                          <a:spcPts val="0"/>
                        </a:spcAft>
                      </a:pPr>
                      <a:r>
                        <a:rPr lang="en-US" sz="1600">
                          <a:latin typeface="Times New Roman"/>
                          <a:ea typeface="Calibri"/>
                          <a:cs typeface="Arial"/>
                        </a:rPr>
                        <a:t>Fixture unit</a:t>
                      </a:r>
                      <a:endParaRPr lang="en-US" sz="1100">
                        <a:latin typeface="Calibri"/>
                        <a:ea typeface="Calibri"/>
                        <a:cs typeface="Arial"/>
                      </a:endParaRPr>
                    </a:p>
                  </a:txBody>
                  <a:tcPr marT="0" marB="0"/>
                </a:tc>
                <a:tc>
                  <a:txBody>
                    <a:bodyPr/>
                    <a:lstStyle/>
                    <a:p>
                      <a:pPr marL="0" marR="0">
                        <a:lnSpc>
                          <a:spcPct val="115000"/>
                        </a:lnSpc>
                        <a:spcBef>
                          <a:spcPts val="0"/>
                        </a:spcBef>
                        <a:spcAft>
                          <a:spcPts val="0"/>
                        </a:spcAft>
                      </a:pPr>
                      <a:r>
                        <a:rPr lang="en-US" sz="1600" dirty="0">
                          <a:latin typeface="Times New Roman"/>
                          <a:ea typeface="Calibri"/>
                          <a:cs typeface="Arial"/>
                        </a:rPr>
                        <a:t>17</a:t>
                      </a:r>
                      <a:endParaRPr lang="en-US" sz="1100" dirty="0">
                        <a:latin typeface="Calibri"/>
                        <a:ea typeface="Calibri"/>
                        <a:cs typeface="Arial"/>
                      </a:endParaRPr>
                    </a:p>
                  </a:txBody>
                  <a:tcPr marT="0" marB="0"/>
                </a:tc>
                <a:tc>
                  <a:txBody>
                    <a:bodyPr/>
                    <a:lstStyle/>
                    <a:p>
                      <a:pPr marL="0" marR="0">
                        <a:lnSpc>
                          <a:spcPct val="115000"/>
                        </a:lnSpc>
                        <a:spcBef>
                          <a:spcPts val="0"/>
                        </a:spcBef>
                        <a:spcAft>
                          <a:spcPts val="0"/>
                        </a:spcAft>
                      </a:pPr>
                      <a:r>
                        <a:rPr lang="en-US" sz="1600">
                          <a:latin typeface="Times New Roman"/>
                          <a:ea typeface="Calibri"/>
                          <a:cs typeface="Arial"/>
                        </a:rPr>
                        <a:t>7</a:t>
                      </a:r>
                      <a:endParaRPr lang="en-US" sz="1100">
                        <a:latin typeface="Calibri"/>
                        <a:ea typeface="Calibri"/>
                        <a:cs typeface="Arial"/>
                      </a:endParaRPr>
                    </a:p>
                  </a:txBody>
                  <a:tcPr marT="0" marB="0"/>
                </a:tc>
                <a:tc>
                  <a:txBody>
                    <a:bodyPr/>
                    <a:lstStyle/>
                    <a:p>
                      <a:pPr marL="0" marR="0">
                        <a:lnSpc>
                          <a:spcPct val="115000"/>
                        </a:lnSpc>
                        <a:spcBef>
                          <a:spcPts val="0"/>
                        </a:spcBef>
                        <a:spcAft>
                          <a:spcPts val="0"/>
                        </a:spcAft>
                      </a:pPr>
                      <a:r>
                        <a:rPr lang="en-US" sz="1600">
                          <a:latin typeface="Times New Roman"/>
                          <a:ea typeface="Calibri"/>
                          <a:cs typeface="Arial"/>
                        </a:rPr>
                        <a:t>2</a:t>
                      </a:r>
                      <a:endParaRPr lang="en-US" sz="1100">
                        <a:latin typeface="Calibri"/>
                        <a:ea typeface="Calibri"/>
                        <a:cs typeface="Arial"/>
                      </a:endParaRPr>
                    </a:p>
                  </a:txBody>
                  <a:tcPr marT="0" marB="0"/>
                </a:tc>
                <a:tc>
                  <a:txBody>
                    <a:bodyPr/>
                    <a:lstStyle/>
                    <a:p>
                      <a:pPr marL="0" marR="0">
                        <a:lnSpc>
                          <a:spcPct val="115000"/>
                        </a:lnSpc>
                        <a:spcBef>
                          <a:spcPts val="0"/>
                        </a:spcBef>
                        <a:spcAft>
                          <a:spcPts val="0"/>
                        </a:spcAft>
                      </a:pPr>
                      <a:r>
                        <a:rPr lang="en-US" sz="1600">
                          <a:latin typeface="Times New Roman"/>
                          <a:ea typeface="Calibri"/>
                          <a:cs typeface="Arial"/>
                        </a:rPr>
                        <a:t>6</a:t>
                      </a:r>
                      <a:endParaRPr lang="en-US" sz="1100">
                        <a:latin typeface="Calibri"/>
                        <a:ea typeface="Calibri"/>
                        <a:cs typeface="Arial"/>
                      </a:endParaRPr>
                    </a:p>
                  </a:txBody>
                  <a:tcPr marT="0" marB="0"/>
                </a:tc>
              </a:tr>
              <a:tr h="609600">
                <a:tc>
                  <a:txBody>
                    <a:bodyPr/>
                    <a:lstStyle/>
                    <a:p>
                      <a:pPr marL="0" marR="0">
                        <a:lnSpc>
                          <a:spcPct val="115000"/>
                        </a:lnSpc>
                        <a:spcBef>
                          <a:spcPts val="0"/>
                        </a:spcBef>
                        <a:spcAft>
                          <a:spcPts val="0"/>
                        </a:spcAft>
                      </a:pPr>
                      <a:r>
                        <a:rPr lang="en-US" sz="1600" dirty="0" smtClean="0">
                          <a:latin typeface="Times New Roman"/>
                          <a:ea typeface="Calibri"/>
                          <a:cs typeface="Arial"/>
                        </a:rPr>
                        <a:t>Vent diameter</a:t>
                      </a:r>
                      <a:endParaRPr lang="en-US" sz="1100" dirty="0">
                        <a:latin typeface="Calibri"/>
                        <a:ea typeface="Calibri"/>
                        <a:cs typeface="Arial"/>
                      </a:endParaRPr>
                    </a:p>
                  </a:txBody>
                  <a:tcPr marT="0" marB="0"/>
                </a:tc>
                <a:tc>
                  <a:txBody>
                    <a:bodyPr/>
                    <a:lstStyle/>
                    <a:p>
                      <a:pPr marL="0" marR="0" indent="0" algn="l" defTabSz="914400" rtl="0" eaLnBrk="1" fontAlgn="auto" latinLnBrk="0" hangingPunct="1">
                        <a:lnSpc>
                          <a:spcPct val="115000"/>
                        </a:lnSpc>
                        <a:spcBef>
                          <a:spcPts val="0"/>
                        </a:spcBef>
                        <a:spcAft>
                          <a:spcPts val="0"/>
                        </a:spcAft>
                        <a:buClrTx/>
                        <a:buSzTx/>
                        <a:buFontTx/>
                        <a:buNone/>
                        <a:tabLst/>
                        <a:defRPr/>
                      </a:pPr>
                      <a:r>
                        <a:rPr lang="en-US" sz="1600" dirty="0" smtClean="0">
                          <a:latin typeface="Times New Roman"/>
                          <a:ea typeface="Calibri"/>
                          <a:cs typeface="Arial"/>
                        </a:rPr>
                        <a:t>2</a:t>
                      </a:r>
                      <a:r>
                        <a:rPr lang="ar-SA" sz="1600" dirty="0" smtClean="0">
                          <a:latin typeface="Times New Roman"/>
                          <a:ea typeface="Calibri"/>
                          <a:cs typeface="+mn-cs"/>
                        </a:rPr>
                        <a:t>"</a:t>
                      </a:r>
                      <a:endParaRPr lang="en-US" sz="1600" dirty="0" smtClean="0">
                        <a:latin typeface="+mn-lt"/>
                        <a:ea typeface="Calibri"/>
                        <a:cs typeface="Arial"/>
                      </a:endParaRPr>
                    </a:p>
                    <a:p>
                      <a:pPr marL="0" marR="0">
                        <a:lnSpc>
                          <a:spcPct val="115000"/>
                        </a:lnSpc>
                        <a:spcBef>
                          <a:spcPts val="0"/>
                        </a:spcBef>
                        <a:spcAft>
                          <a:spcPts val="0"/>
                        </a:spcAft>
                      </a:pPr>
                      <a:endParaRPr lang="en-US" sz="1100" dirty="0">
                        <a:latin typeface="Calibri"/>
                        <a:ea typeface="Calibri"/>
                        <a:cs typeface="Arial"/>
                      </a:endParaRPr>
                    </a:p>
                  </a:txBody>
                  <a:tcPr marT="0" marB="0"/>
                </a:tc>
                <a:tc>
                  <a:txBody>
                    <a:bodyPr/>
                    <a:lstStyle/>
                    <a:p>
                      <a:pPr marL="0" marR="0" rtl="0">
                        <a:lnSpc>
                          <a:spcPct val="115000"/>
                        </a:lnSpc>
                        <a:spcBef>
                          <a:spcPts val="0"/>
                        </a:spcBef>
                        <a:spcAft>
                          <a:spcPts val="0"/>
                        </a:spcAft>
                      </a:pPr>
                      <a:r>
                        <a:rPr lang="en-US" sz="1600" dirty="0" smtClean="0">
                          <a:latin typeface="Times New Roman"/>
                          <a:ea typeface="Calibri"/>
                          <a:cs typeface="Arial"/>
                        </a:rPr>
                        <a:t>2</a:t>
                      </a:r>
                      <a:r>
                        <a:rPr lang="ar-SA" sz="1600" dirty="0" smtClean="0">
                          <a:latin typeface="Times New Roman"/>
                          <a:ea typeface="Calibri"/>
                          <a:cs typeface="Arial"/>
                        </a:rPr>
                        <a:t>"</a:t>
                      </a:r>
                      <a:endParaRPr lang="en-US" sz="1100" dirty="0">
                        <a:latin typeface="Calibri"/>
                        <a:ea typeface="Calibri"/>
                        <a:cs typeface="Arial"/>
                      </a:endParaRPr>
                    </a:p>
                  </a:txBody>
                  <a:tcPr marT="0" marB="0"/>
                </a:tc>
                <a:tc>
                  <a:txBody>
                    <a:bodyPr/>
                    <a:lstStyle/>
                    <a:p>
                      <a:pPr marL="0" marR="0" rtl="0">
                        <a:lnSpc>
                          <a:spcPct val="115000"/>
                        </a:lnSpc>
                        <a:spcBef>
                          <a:spcPts val="0"/>
                        </a:spcBef>
                        <a:spcAft>
                          <a:spcPts val="0"/>
                        </a:spcAft>
                      </a:pPr>
                      <a:r>
                        <a:rPr lang="en-US" sz="1600" dirty="0" smtClean="0">
                          <a:latin typeface="Times New Roman"/>
                          <a:ea typeface="Calibri"/>
                          <a:cs typeface="Arial"/>
                        </a:rPr>
                        <a:t>2</a:t>
                      </a:r>
                      <a:r>
                        <a:rPr lang="ar-SA" sz="1600" dirty="0" smtClean="0">
                          <a:latin typeface="Times New Roman"/>
                          <a:ea typeface="Calibri"/>
                          <a:cs typeface="Arial"/>
                        </a:rPr>
                        <a:t>"</a:t>
                      </a:r>
                      <a:endParaRPr lang="en-US" sz="1100" dirty="0">
                        <a:latin typeface="Calibri"/>
                        <a:ea typeface="Calibri"/>
                        <a:cs typeface="Arial"/>
                      </a:endParaRPr>
                    </a:p>
                  </a:txBody>
                  <a:tcPr marT="0" marB="0"/>
                </a:tc>
                <a:tc>
                  <a:txBody>
                    <a:bodyPr/>
                    <a:lstStyle/>
                    <a:p>
                      <a:pPr marL="0" marR="0" rtl="0">
                        <a:lnSpc>
                          <a:spcPct val="115000"/>
                        </a:lnSpc>
                        <a:spcBef>
                          <a:spcPts val="0"/>
                        </a:spcBef>
                        <a:spcAft>
                          <a:spcPts val="0"/>
                        </a:spcAft>
                        <a:tabLst>
                          <a:tab pos="231140" algn="l"/>
                          <a:tab pos="539750" algn="ctr"/>
                        </a:tabLst>
                      </a:pPr>
                      <a:r>
                        <a:rPr lang="en-US" sz="1600" dirty="0" smtClean="0">
                          <a:latin typeface="Times New Roman"/>
                          <a:ea typeface="Calibri"/>
                          <a:cs typeface="Arial"/>
                        </a:rPr>
                        <a:t>2</a:t>
                      </a:r>
                      <a:r>
                        <a:rPr lang="ar-SA" sz="1600" dirty="0" smtClean="0">
                          <a:latin typeface="Times New Roman"/>
                          <a:ea typeface="Calibri"/>
                          <a:cs typeface="Arial"/>
                        </a:rPr>
                        <a:t>"</a:t>
                      </a:r>
                      <a:endParaRPr lang="en-US" sz="1100" dirty="0">
                        <a:latin typeface="Calibri"/>
                        <a:ea typeface="Calibri"/>
                        <a:cs typeface="Arial"/>
                      </a:endParaRPr>
                    </a:p>
                  </a:txBody>
                  <a:tcPr marT="0" marB="0"/>
                </a:tc>
              </a:tr>
            </a:tbl>
          </a:graphicData>
        </a:graphic>
      </p:graphicFrame>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12800" y="609600"/>
            <a:ext cx="8463617" cy="381000"/>
          </a:xfrm>
        </p:spPr>
        <p:txBody>
          <a:bodyPr>
            <a:normAutofit fontScale="90000"/>
          </a:bodyPr>
          <a:lstStyle/>
          <a:p>
            <a:r>
              <a:rPr lang="en-US" dirty="0" smtClean="0">
                <a:solidFill>
                  <a:schemeClr val="tx1"/>
                </a:solidFill>
              </a:rPr>
              <a:t>           </a:t>
            </a:r>
            <a:r>
              <a:rPr lang="en-US" sz="4000" dirty="0" smtClean="0">
                <a:solidFill>
                  <a:schemeClr val="tx1"/>
                </a:solidFill>
              </a:rPr>
              <a:t>Fire fighting</a:t>
            </a:r>
            <a:endParaRPr lang="en-US" sz="4000" dirty="0">
              <a:solidFill>
                <a:schemeClr val="tx1"/>
              </a:solidFill>
            </a:endParaRPr>
          </a:p>
        </p:txBody>
      </p:sp>
      <p:sp>
        <p:nvSpPr>
          <p:cNvPr id="3" name="Content Placeholder 2"/>
          <p:cNvSpPr>
            <a:spLocks noGrp="1"/>
          </p:cNvSpPr>
          <p:nvPr>
            <p:ph idx="1"/>
          </p:nvPr>
        </p:nvSpPr>
        <p:spPr>
          <a:xfrm>
            <a:off x="508000" y="1371601"/>
            <a:ext cx="8463619" cy="3880773"/>
          </a:xfrm>
        </p:spPr>
        <p:txBody>
          <a:bodyPr/>
          <a:lstStyle/>
          <a:p>
            <a:r>
              <a:rPr lang="en-US" sz="2000" dirty="0" smtClean="0"/>
              <a:t>Fire alarm system and fire protection system were designed for the building, since Saving lives is a primary consideration in the event of fire within buildings. </a:t>
            </a:r>
            <a:endParaRPr lang="en-US" dirty="0" smtClean="0"/>
          </a:p>
          <a:p>
            <a:r>
              <a:rPr lang="en-US" sz="2000" dirty="0" smtClean="0"/>
              <a:t>Fire Alarm system:</a:t>
            </a:r>
          </a:p>
          <a:p>
            <a:pPr>
              <a:buNone/>
            </a:pPr>
            <a:endParaRPr lang="en-US" sz="2000" dirty="0" smtClean="0">
              <a:latin typeface="Times New Roman" pitchFamily="18" charset="0"/>
            </a:endParaRPr>
          </a:p>
          <a:p>
            <a:r>
              <a:rPr lang="en-US" sz="2000" dirty="0" smtClean="0">
                <a:latin typeface="Times New Roman" pitchFamily="18" charset="0"/>
              </a:rPr>
              <a:t>Manual Fire Alarm                     </a:t>
            </a:r>
            <a:r>
              <a:rPr lang="en-US" sz="2000" dirty="0" smtClean="0"/>
              <a:t>Automatic</a:t>
            </a:r>
            <a:r>
              <a:rPr lang="en-US" sz="2000" i="1" dirty="0" smtClean="0"/>
              <a:t> </a:t>
            </a:r>
            <a:r>
              <a:rPr lang="en-US" sz="2000" dirty="0" smtClean="0"/>
              <a:t>Fire Alarm</a:t>
            </a:r>
          </a:p>
          <a:p>
            <a:endParaRPr lang="en-US" sz="2000" dirty="0" smtClean="0">
              <a:latin typeface="Times New Roman" pitchFamily="18" charset="0"/>
            </a:endParaRPr>
          </a:p>
          <a:p>
            <a:endParaRPr lang="en-US" sz="2000" dirty="0" smtClean="0">
              <a:latin typeface="Times New Roman" pitchFamily="18" charset="0"/>
            </a:endParaRPr>
          </a:p>
          <a:p>
            <a:endParaRPr lang="en-US" sz="2000" dirty="0" smtClean="0">
              <a:latin typeface="Times New Roman" pitchFamily="18" charset="0"/>
            </a:endParaRPr>
          </a:p>
          <a:p>
            <a:endParaRPr lang="en-US" sz="2000" dirty="0" smtClean="0">
              <a:latin typeface="Times New Roman" pitchFamily="18" charset="0"/>
            </a:endParaRPr>
          </a:p>
        </p:txBody>
      </p:sp>
      <p:pic>
        <p:nvPicPr>
          <p:cNvPr id="4" name="Picture 17" descr="http://t3.gstatic.com/images?q=tbn:ANd9GcT1adm0yIABLKTNQ31ICmW1N7TQSHpQi02j-i7vduBigwUksE3kWA&amp;t=1"/>
          <p:cNvPicPr>
            <a:picLocks noChangeAspect="1" noChangeArrowheads="1"/>
          </p:cNvPicPr>
          <p:nvPr/>
        </p:nvPicPr>
        <p:blipFill>
          <a:blip r:embed="rId2" cstate="print"/>
          <a:srcRect/>
          <a:stretch>
            <a:fillRect/>
          </a:stretch>
        </p:blipFill>
        <p:spPr bwMode="auto">
          <a:xfrm>
            <a:off x="609600" y="4267200"/>
            <a:ext cx="3759200" cy="2209800"/>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pic>
        <p:nvPicPr>
          <p:cNvPr id="5" name="Picture 4" descr="http://www.slasap.com/images/fire-alarm.jpg"/>
          <p:cNvPicPr/>
          <p:nvPr/>
        </p:nvPicPr>
        <p:blipFill>
          <a:blip r:embed="rId3" cstate="print"/>
          <a:srcRect/>
          <a:stretch>
            <a:fillRect/>
          </a:stretch>
        </p:blipFill>
        <p:spPr bwMode="auto">
          <a:xfrm>
            <a:off x="5486400" y="4191001"/>
            <a:ext cx="3454400" cy="2200275"/>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tx1"/>
                </a:solidFill>
              </a:rPr>
              <a:t>         Fire fighting</a:t>
            </a:r>
            <a:endParaRPr lang="en-US" dirty="0">
              <a:solidFill>
                <a:schemeClr val="tx1"/>
              </a:solidFill>
            </a:endParaRPr>
          </a:p>
        </p:txBody>
      </p:sp>
      <p:sp>
        <p:nvSpPr>
          <p:cNvPr id="3" name="Content Placeholder 2"/>
          <p:cNvSpPr>
            <a:spLocks noGrp="1"/>
          </p:cNvSpPr>
          <p:nvPr>
            <p:ph idx="1"/>
          </p:nvPr>
        </p:nvSpPr>
        <p:spPr>
          <a:xfrm>
            <a:off x="609600" y="1600201"/>
            <a:ext cx="8463619" cy="3880773"/>
          </a:xfrm>
        </p:spPr>
        <p:txBody>
          <a:bodyPr/>
          <a:lstStyle/>
          <a:p>
            <a:pPr>
              <a:buNone/>
            </a:pPr>
            <a:r>
              <a:rPr lang="en-US" dirty="0" smtClean="0"/>
              <a:t>                              fire protection</a:t>
            </a:r>
          </a:p>
          <a:p>
            <a:pPr>
              <a:buNone/>
            </a:pPr>
            <a:endParaRPr lang="en-US" dirty="0" smtClean="0"/>
          </a:p>
          <a:p>
            <a:pPr>
              <a:buNone/>
            </a:pPr>
            <a:r>
              <a:rPr lang="en-US" dirty="0" smtClean="0"/>
              <a:t> Smoke Detector                                   Heat detector</a:t>
            </a:r>
            <a:endParaRPr lang="en-US" dirty="0"/>
          </a:p>
        </p:txBody>
      </p:sp>
      <p:pic>
        <p:nvPicPr>
          <p:cNvPr id="4" name="Picture 3"/>
          <p:cNvPicPr/>
          <p:nvPr/>
        </p:nvPicPr>
        <p:blipFill>
          <a:blip r:embed="rId2" cstate="print"/>
          <a:srcRect/>
          <a:stretch>
            <a:fillRect/>
          </a:stretch>
        </p:blipFill>
        <p:spPr bwMode="auto">
          <a:xfrm>
            <a:off x="406400" y="3200400"/>
            <a:ext cx="4064000" cy="2667000"/>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pic>
        <p:nvPicPr>
          <p:cNvPr id="5" name="Picture 4" descr="C:\Users\HamoDy\Downloads\10014.imgcache.gif.jpg"/>
          <p:cNvPicPr/>
          <p:nvPr/>
        </p:nvPicPr>
        <p:blipFill>
          <a:blip r:embed="rId3" cstate="print"/>
          <a:srcRect/>
          <a:stretch>
            <a:fillRect/>
          </a:stretch>
        </p:blipFill>
        <p:spPr bwMode="auto">
          <a:xfrm>
            <a:off x="5892800" y="3200400"/>
            <a:ext cx="3962400" cy="2667000"/>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chemeClr val="tx1"/>
                </a:solidFill>
              </a:rPr>
              <a:t>Design of Fire fighting</a:t>
            </a:r>
            <a:endParaRPr lang="en-US" dirty="0">
              <a:solidFill>
                <a:schemeClr val="tx1"/>
              </a:solidFill>
            </a:endParaRPr>
          </a:p>
        </p:txBody>
      </p:sp>
      <p:sp>
        <p:nvSpPr>
          <p:cNvPr id="3" name="Content Placeholder 2"/>
          <p:cNvSpPr>
            <a:spLocks noGrp="1"/>
          </p:cNvSpPr>
          <p:nvPr>
            <p:ph idx="1"/>
          </p:nvPr>
        </p:nvSpPr>
        <p:spPr/>
        <p:txBody>
          <a:bodyPr/>
          <a:lstStyle/>
          <a:p>
            <a:r>
              <a:rPr lang="en-US" dirty="0" smtClean="0"/>
              <a:t>Smoke and heat detectors.</a:t>
            </a:r>
          </a:p>
          <a:p>
            <a:r>
              <a:rPr lang="en-US" dirty="0" smtClean="0"/>
              <a:t>Sprinklers system.</a:t>
            </a:r>
          </a:p>
          <a:p>
            <a:r>
              <a:rPr lang="en-US" dirty="0" smtClean="0"/>
              <a:t>Fire Extinguishers system.</a:t>
            </a:r>
            <a:endParaRPr lang="en-US" dirty="0"/>
          </a:p>
        </p:txBody>
      </p:sp>
      <p:pic>
        <p:nvPicPr>
          <p:cNvPr id="4" name="Picture 3"/>
          <p:cNvPicPr/>
          <p:nvPr/>
        </p:nvPicPr>
        <p:blipFill>
          <a:blip r:embed="rId2" cstate="print"/>
          <a:srcRect/>
          <a:stretch>
            <a:fillRect/>
          </a:stretch>
        </p:blipFill>
        <p:spPr bwMode="auto">
          <a:xfrm>
            <a:off x="7416800" y="1752600"/>
            <a:ext cx="2235200" cy="1143000"/>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pic>
        <p:nvPicPr>
          <p:cNvPr id="5" name="Picture 4" descr="C:\Users\HamoDy\Downloads\10014.imgcache.gif.jpg"/>
          <p:cNvPicPr/>
          <p:nvPr/>
        </p:nvPicPr>
        <p:blipFill>
          <a:blip r:embed="rId3" cstate="print"/>
          <a:srcRect/>
          <a:stretch>
            <a:fillRect/>
          </a:stretch>
        </p:blipFill>
        <p:spPr bwMode="auto">
          <a:xfrm>
            <a:off x="7112000" y="3505200"/>
            <a:ext cx="2336800" cy="1295400"/>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pic>
        <p:nvPicPr>
          <p:cNvPr id="6" name="صورة 4" descr="3D_Colors_hd_1366x768.jpg"/>
          <p:cNvPicPr>
            <a:picLocks noChangeAspect="1"/>
          </p:cNvPicPr>
          <p:nvPr/>
        </p:nvPicPr>
        <p:blipFill>
          <a:blip r:embed="rId4" cstate="print"/>
          <a:stretch>
            <a:fillRect/>
          </a:stretch>
        </p:blipFill>
        <p:spPr>
          <a:xfrm>
            <a:off x="4267200" y="4191001"/>
            <a:ext cx="1930400" cy="1752599"/>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pic>
        <p:nvPicPr>
          <p:cNvPr id="7" name="Picture 14" descr="http://www.fireextinguisherss.com/wp-content/uploads/2011/03/Class-K-Fire-Extinguisher.jpg"/>
          <p:cNvPicPr>
            <a:picLocks noChangeAspect="1" noChangeArrowheads="1"/>
          </p:cNvPicPr>
          <p:nvPr/>
        </p:nvPicPr>
        <p:blipFill>
          <a:blip r:embed="rId5" cstate="print"/>
          <a:srcRect/>
          <a:stretch>
            <a:fillRect/>
          </a:stretch>
        </p:blipFill>
        <p:spPr bwMode="auto">
          <a:xfrm>
            <a:off x="812800" y="4724401"/>
            <a:ext cx="2235200" cy="1629095"/>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832955" y="124691"/>
            <a:ext cx="4804520" cy="830997"/>
          </a:xfrm>
          <a:prstGeom prst="rect">
            <a:avLst/>
          </a:prstGeom>
          <a:noFill/>
        </p:spPr>
        <p:txBody>
          <a:bodyPr wrap="none" lIns="91440" tIns="45720" rIns="91440" bIns="45720">
            <a:spAutoFit/>
          </a:bodyPr>
          <a:lstStyle/>
          <a:p>
            <a:pPr algn="ctr"/>
            <a:r>
              <a:rPr lang="en-US" sz="4800" b="1" dirty="0" smtClean="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rPr>
              <a:t>Applied systems</a:t>
            </a:r>
            <a:endParaRPr lang="en-US" sz="4800" b="1"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endParaRPr>
          </a:p>
        </p:txBody>
      </p:sp>
      <p:sp>
        <p:nvSpPr>
          <p:cNvPr id="2" name="Subtitle 1"/>
          <p:cNvSpPr>
            <a:spLocks noGrp="1"/>
          </p:cNvSpPr>
          <p:nvPr>
            <p:ph type="subTitle" idx="1"/>
          </p:nvPr>
        </p:nvSpPr>
        <p:spPr>
          <a:xfrm>
            <a:off x="611282" y="955688"/>
            <a:ext cx="9142318" cy="4206212"/>
          </a:xfrm>
        </p:spPr>
        <p:txBody>
          <a:bodyPr>
            <a:normAutofit/>
          </a:bodyPr>
          <a:lstStyle/>
          <a:p>
            <a:pPr algn="l"/>
            <a:r>
              <a:rPr lang="en-US" sz="2800" dirty="0" smtClean="0">
                <a:ln w="0"/>
                <a:solidFill>
                  <a:schemeClr val="accent2">
                    <a:lumMod val="50000"/>
                  </a:schemeClr>
                </a:solidFill>
                <a:effectLst>
                  <a:outerShdw blurRad="38100" dist="25400" dir="5400000" algn="ctr" rotWithShape="0">
                    <a:srgbClr val="6E747A">
                      <a:alpha val="43000"/>
                    </a:srgbClr>
                  </a:outerShdw>
                </a:effectLst>
              </a:rPr>
              <a:t>Achieve most of  earthquake-resistant design requirements</a:t>
            </a:r>
            <a:endParaRPr lang="en-US" sz="2800" dirty="0">
              <a:ln w="0"/>
              <a:solidFill>
                <a:schemeClr val="accent2">
                  <a:lumMod val="50000"/>
                </a:schemeClr>
              </a:solidFill>
              <a:effectLst>
                <a:outerShdw blurRad="38100" dist="25400" dir="5400000" algn="ctr" rotWithShape="0">
                  <a:srgbClr val="6E747A">
                    <a:alpha val="43000"/>
                  </a:srgbClr>
                </a:outerShdw>
              </a:effectLst>
            </a:endParaRPr>
          </a:p>
        </p:txBody>
      </p:sp>
      <p:pic>
        <p:nvPicPr>
          <p:cNvPr id="3" name="Picture 2"/>
          <p:cNvPicPr>
            <a:picLocks noChangeAspect="1"/>
          </p:cNvPicPr>
          <p:nvPr/>
        </p:nvPicPr>
        <p:blipFill>
          <a:blip r:embed="rId3">
            <a:extLst>
              <a:ext uri="{28A0092B-C50C-407E-A947-70E740481C1C}">
                <a14:useLocalDpi xmlns:a14="http://schemas.microsoft.com/office/drawing/2010/main" xmlns="" val="0"/>
              </a:ext>
            </a:extLst>
          </a:blip>
          <a:stretch>
            <a:fillRect/>
          </a:stretch>
        </p:blipFill>
        <p:spPr>
          <a:xfrm>
            <a:off x="1579418" y="2105579"/>
            <a:ext cx="6482602" cy="4319034"/>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spTree>
    <p:extLst>
      <p:ext uri="{BB962C8B-B14F-4D97-AF65-F5344CB8AC3E}">
        <p14:creationId xmlns:p14="http://schemas.microsoft.com/office/powerpoint/2010/main" xmlns="" val="2936833871"/>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solidFill>
                  <a:schemeClr val="tx1"/>
                </a:solidFill>
              </a:rPr>
              <a:t>Design of fire sprinkler system</a:t>
            </a:r>
            <a:endParaRPr lang="en-US" sz="3200" dirty="0">
              <a:solidFill>
                <a:schemeClr val="tx1"/>
              </a:solidFill>
            </a:endParaRPr>
          </a:p>
        </p:txBody>
      </p:sp>
      <p:sp>
        <p:nvSpPr>
          <p:cNvPr id="3" name="Text Placeholder 2"/>
          <p:cNvSpPr>
            <a:spLocks noGrp="1"/>
          </p:cNvSpPr>
          <p:nvPr>
            <p:ph type="body" idx="1"/>
          </p:nvPr>
        </p:nvSpPr>
        <p:spPr>
          <a:xfrm>
            <a:off x="609600" y="1600200"/>
            <a:ext cx="4120896" cy="576262"/>
          </a:xfrm>
        </p:spPr>
        <p:txBody>
          <a:bodyPr>
            <a:noAutofit/>
          </a:bodyPr>
          <a:lstStyle/>
          <a:p>
            <a:r>
              <a:rPr lang="en-US" sz="2000" dirty="0" smtClean="0"/>
              <a:t>number of sprinklers needed in Ground Floor.</a:t>
            </a:r>
            <a:endParaRPr lang="en-US" sz="2000" dirty="0"/>
          </a:p>
        </p:txBody>
      </p:sp>
      <p:graphicFrame>
        <p:nvGraphicFramePr>
          <p:cNvPr id="7" name="Content Placeholder 6"/>
          <p:cNvGraphicFramePr>
            <a:graphicFrameLocks noGrp="1"/>
          </p:cNvGraphicFramePr>
          <p:nvPr>
            <p:ph sz="half" idx="2"/>
          </p:nvPr>
        </p:nvGraphicFramePr>
        <p:xfrm>
          <a:off x="508000" y="2438400"/>
          <a:ext cx="4876800" cy="3581403"/>
        </p:xfrm>
        <a:graphic>
          <a:graphicData uri="http://schemas.openxmlformats.org/drawingml/2006/table">
            <a:tbl>
              <a:tblPr firstRow="1" bandRow="1">
                <a:tableStyleId>{5C22544A-7EE6-4342-B048-85BDC9FD1C3A}</a:tableStyleId>
              </a:tblPr>
              <a:tblGrid>
                <a:gridCol w="1219200"/>
                <a:gridCol w="1219200"/>
                <a:gridCol w="1219200"/>
                <a:gridCol w="1219200"/>
              </a:tblGrid>
              <a:tr h="661001">
                <a:tc>
                  <a:txBody>
                    <a:bodyPr/>
                    <a:lstStyle/>
                    <a:p>
                      <a:pPr marL="0" marR="0">
                        <a:lnSpc>
                          <a:spcPct val="115000"/>
                        </a:lnSpc>
                        <a:spcBef>
                          <a:spcPts val="0"/>
                        </a:spcBef>
                        <a:spcAft>
                          <a:spcPts val="0"/>
                        </a:spcAft>
                      </a:pPr>
                      <a:r>
                        <a:rPr lang="en-US" sz="1600" dirty="0">
                          <a:latin typeface="Times New Roman"/>
                          <a:ea typeface="Calibri"/>
                          <a:cs typeface="Arial"/>
                        </a:rPr>
                        <a:t>Facility</a:t>
                      </a:r>
                      <a:endParaRPr lang="en-US" sz="1100" dirty="0">
                        <a:latin typeface="Calibri"/>
                        <a:ea typeface="Calibri"/>
                        <a:cs typeface="Arial"/>
                      </a:endParaRPr>
                    </a:p>
                  </a:txBody>
                  <a:tcPr marT="0" marB="0"/>
                </a:tc>
                <a:tc>
                  <a:txBody>
                    <a:bodyPr/>
                    <a:lstStyle/>
                    <a:p>
                      <a:pPr marL="0" marR="0">
                        <a:lnSpc>
                          <a:spcPct val="115000"/>
                        </a:lnSpc>
                        <a:spcBef>
                          <a:spcPts val="0"/>
                        </a:spcBef>
                        <a:spcAft>
                          <a:spcPts val="0"/>
                        </a:spcAft>
                      </a:pPr>
                      <a:r>
                        <a:rPr lang="en-US" sz="1600" dirty="0">
                          <a:latin typeface="Times New Roman"/>
                          <a:ea typeface="Calibri"/>
                          <a:cs typeface="Arial"/>
                        </a:rPr>
                        <a:t>Area (m2)</a:t>
                      </a:r>
                      <a:endParaRPr lang="en-US" sz="1100" dirty="0">
                        <a:latin typeface="Calibri"/>
                        <a:ea typeface="Calibri"/>
                        <a:cs typeface="Arial"/>
                      </a:endParaRPr>
                    </a:p>
                  </a:txBody>
                  <a:tcPr marT="0" marB="0"/>
                </a:tc>
                <a:tc>
                  <a:txBody>
                    <a:bodyPr/>
                    <a:lstStyle/>
                    <a:p>
                      <a:pPr marL="0" marR="0">
                        <a:lnSpc>
                          <a:spcPct val="115000"/>
                        </a:lnSpc>
                        <a:spcBef>
                          <a:spcPts val="0"/>
                        </a:spcBef>
                        <a:spcAft>
                          <a:spcPts val="0"/>
                        </a:spcAft>
                      </a:pPr>
                      <a:r>
                        <a:rPr lang="en-US" sz="1600" dirty="0">
                          <a:latin typeface="Times New Roman"/>
                          <a:ea typeface="Calibri"/>
                          <a:cs typeface="Arial"/>
                        </a:rPr>
                        <a:t>Hazard</a:t>
                      </a:r>
                      <a:endParaRPr lang="en-US" sz="1100" dirty="0">
                        <a:latin typeface="Calibri"/>
                        <a:ea typeface="Calibri"/>
                        <a:cs typeface="Arial"/>
                      </a:endParaRPr>
                    </a:p>
                  </a:txBody>
                  <a:tcPr marT="0" marB="0"/>
                </a:tc>
                <a:tc>
                  <a:txBody>
                    <a:bodyPr/>
                    <a:lstStyle/>
                    <a:p>
                      <a:pPr marL="0" marR="0">
                        <a:lnSpc>
                          <a:spcPct val="115000"/>
                        </a:lnSpc>
                        <a:spcBef>
                          <a:spcPts val="0"/>
                        </a:spcBef>
                        <a:spcAft>
                          <a:spcPts val="0"/>
                        </a:spcAft>
                      </a:pPr>
                      <a:r>
                        <a:rPr lang="en-US" sz="1600" dirty="0">
                          <a:latin typeface="Times New Roman"/>
                          <a:ea typeface="Calibri"/>
                          <a:cs typeface="Arial"/>
                        </a:rPr>
                        <a:t># of Sprinkler</a:t>
                      </a:r>
                      <a:endParaRPr lang="en-US" sz="1100" dirty="0">
                        <a:latin typeface="Calibri"/>
                        <a:ea typeface="Calibri"/>
                        <a:cs typeface="Arial"/>
                      </a:endParaRPr>
                    </a:p>
                  </a:txBody>
                  <a:tcPr marT="0" marB="0"/>
                </a:tc>
              </a:tr>
              <a:tr h="319680">
                <a:tc>
                  <a:txBody>
                    <a:bodyPr/>
                    <a:lstStyle/>
                    <a:p>
                      <a:pPr marL="0" marR="0">
                        <a:lnSpc>
                          <a:spcPct val="115000"/>
                        </a:lnSpc>
                        <a:spcBef>
                          <a:spcPts val="0"/>
                        </a:spcBef>
                        <a:spcAft>
                          <a:spcPts val="0"/>
                        </a:spcAft>
                      </a:pPr>
                      <a:r>
                        <a:rPr lang="en-US" sz="1600">
                          <a:latin typeface="Times New Roman"/>
                          <a:ea typeface="Calibri"/>
                          <a:cs typeface="Arial"/>
                        </a:rPr>
                        <a:t>M.P.Hall</a:t>
                      </a:r>
                      <a:endParaRPr lang="en-US" sz="1100">
                        <a:latin typeface="Calibri"/>
                        <a:ea typeface="Calibri"/>
                        <a:cs typeface="Arial"/>
                      </a:endParaRPr>
                    </a:p>
                  </a:txBody>
                  <a:tcPr marT="0" marB="0"/>
                </a:tc>
                <a:tc>
                  <a:txBody>
                    <a:bodyPr/>
                    <a:lstStyle/>
                    <a:p>
                      <a:pPr marL="0" marR="0">
                        <a:lnSpc>
                          <a:spcPct val="115000"/>
                        </a:lnSpc>
                        <a:spcBef>
                          <a:spcPts val="0"/>
                        </a:spcBef>
                        <a:spcAft>
                          <a:spcPts val="0"/>
                        </a:spcAft>
                      </a:pPr>
                      <a:r>
                        <a:rPr lang="en-US" sz="1600">
                          <a:latin typeface="Times New Roman"/>
                          <a:ea typeface="Calibri"/>
                          <a:cs typeface="Arial"/>
                        </a:rPr>
                        <a:t>113</a:t>
                      </a:r>
                      <a:endParaRPr lang="en-US" sz="1100">
                        <a:latin typeface="Calibri"/>
                        <a:ea typeface="Calibri"/>
                        <a:cs typeface="Arial"/>
                      </a:endParaRPr>
                    </a:p>
                  </a:txBody>
                  <a:tcPr marT="0" marB="0"/>
                </a:tc>
                <a:tc>
                  <a:txBody>
                    <a:bodyPr/>
                    <a:lstStyle/>
                    <a:p>
                      <a:pPr marL="0" marR="0">
                        <a:lnSpc>
                          <a:spcPct val="115000"/>
                        </a:lnSpc>
                        <a:spcBef>
                          <a:spcPts val="0"/>
                        </a:spcBef>
                        <a:spcAft>
                          <a:spcPts val="0"/>
                        </a:spcAft>
                      </a:pPr>
                      <a:r>
                        <a:rPr lang="en-US" sz="1600" dirty="0">
                          <a:latin typeface="Times New Roman"/>
                          <a:ea typeface="Calibri"/>
                          <a:cs typeface="Arial"/>
                        </a:rPr>
                        <a:t>low</a:t>
                      </a:r>
                      <a:endParaRPr lang="en-US" sz="1100" dirty="0">
                        <a:latin typeface="Calibri"/>
                        <a:ea typeface="Calibri"/>
                        <a:cs typeface="Arial"/>
                      </a:endParaRPr>
                    </a:p>
                  </a:txBody>
                  <a:tcPr marT="0" marB="0"/>
                </a:tc>
                <a:tc>
                  <a:txBody>
                    <a:bodyPr/>
                    <a:lstStyle/>
                    <a:p>
                      <a:pPr marL="0" marR="0">
                        <a:lnSpc>
                          <a:spcPct val="115000"/>
                        </a:lnSpc>
                        <a:spcBef>
                          <a:spcPts val="0"/>
                        </a:spcBef>
                        <a:spcAft>
                          <a:spcPts val="0"/>
                        </a:spcAft>
                      </a:pPr>
                      <a:r>
                        <a:rPr lang="en-US" sz="1600">
                          <a:latin typeface="Times New Roman"/>
                          <a:ea typeface="Calibri"/>
                          <a:cs typeface="Arial"/>
                        </a:rPr>
                        <a:t>6</a:t>
                      </a:r>
                      <a:endParaRPr lang="en-US" sz="1100">
                        <a:latin typeface="Calibri"/>
                        <a:ea typeface="Calibri"/>
                        <a:cs typeface="Arial"/>
                      </a:endParaRPr>
                    </a:p>
                  </a:txBody>
                  <a:tcPr marT="0" marB="0"/>
                </a:tc>
              </a:tr>
              <a:tr h="319680">
                <a:tc>
                  <a:txBody>
                    <a:bodyPr/>
                    <a:lstStyle/>
                    <a:p>
                      <a:pPr marL="0" marR="0">
                        <a:lnSpc>
                          <a:spcPct val="115000"/>
                        </a:lnSpc>
                        <a:spcBef>
                          <a:spcPts val="0"/>
                        </a:spcBef>
                        <a:spcAft>
                          <a:spcPts val="0"/>
                        </a:spcAft>
                      </a:pPr>
                      <a:r>
                        <a:rPr lang="en-US" sz="1600">
                          <a:latin typeface="Times New Roman"/>
                          <a:ea typeface="Calibri"/>
                          <a:cs typeface="Arial"/>
                        </a:rPr>
                        <a:t>First Aid</a:t>
                      </a:r>
                      <a:endParaRPr lang="en-US" sz="1100">
                        <a:latin typeface="Calibri"/>
                        <a:ea typeface="Calibri"/>
                        <a:cs typeface="Arial"/>
                      </a:endParaRPr>
                    </a:p>
                  </a:txBody>
                  <a:tcPr marT="0" marB="0"/>
                </a:tc>
                <a:tc>
                  <a:txBody>
                    <a:bodyPr/>
                    <a:lstStyle/>
                    <a:p>
                      <a:pPr marL="0" marR="0">
                        <a:lnSpc>
                          <a:spcPct val="115000"/>
                        </a:lnSpc>
                        <a:spcBef>
                          <a:spcPts val="0"/>
                        </a:spcBef>
                        <a:spcAft>
                          <a:spcPts val="0"/>
                        </a:spcAft>
                      </a:pPr>
                      <a:r>
                        <a:rPr lang="en-US" sz="1600">
                          <a:latin typeface="Times New Roman"/>
                          <a:ea typeface="Calibri"/>
                          <a:cs typeface="Arial"/>
                        </a:rPr>
                        <a:t>15.6</a:t>
                      </a:r>
                      <a:endParaRPr lang="en-US" sz="1100">
                        <a:latin typeface="Calibri"/>
                        <a:ea typeface="Calibri"/>
                        <a:cs typeface="Arial"/>
                      </a:endParaRPr>
                    </a:p>
                  </a:txBody>
                  <a:tcPr marT="0" marB="0"/>
                </a:tc>
                <a:tc>
                  <a:txBody>
                    <a:bodyPr/>
                    <a:lstStyle/>
                    <a:p>
                      <a:pPr marL="0" marR="0">
                        <a:lnSpc>
                          <a:spcPct val="115000"/>
                        </a:lnSpc>
                        <a:spcBef>
                          <a:spcPts val="0"/>
                        </a:spcBef>
                        <a:spcAft>
                          <a:spcPts val="0"/>
                        </a:spcAft>
                      </a:pPr>
                      <a:r>
                        <a:rPr lang="en-US" sz="1600">
                          <a:latin typeface="Times New Roman"/>
                          <a:ea typeface="Calibri"/>
                          <a:cs typeface="Arial"/>
                        </a:rPr>
                        <a:t>medium</a:t>
                      </a:r>
                      <a:endParaRPr lang="en-US" sz="1100">
                        <a:latin typeface="Calibri"/>
                        <a:ea typeface="Calibri"/>
                        <a:cs typeface="Arial"/>
                      </a:endParaRPr>
                    </a:p>
                  </a:txBody>
                  <a:tcPr marT="0" marB="0"/>
                </a:tc>
                <a:tc>
                  <a:txBody>
                    <a:bodyPr/>
                    <a:lstStyle/>
                    <a:p>
                      <a:pPr marL="0" marR="0">
                        <a:lnSpc>
                          <a:spcPct val="115000"/>
                        </a:lnSpc>
                        <a:spcBef>
                          <a:spcPts val="0"/>
                        </a:spcBef>
                        <a:spcAft>
                          <a:spcPts val="0"/>
                        </a:spcAft>
                      </a:pPr>
                      <a:r>
                        <a:rPr lang="en-US" sz="1600">
                          <a:latin typeface="Times New Roman"/>
                          <a:ea typeface="Calibri"/>
                          <a:cs typeface="Arial"/>
                        </a:rPr>
                        <a:t>2</a:t>
                      </a:r>
                      <a:endParaRPr lang="en-US" sz="1100">
                        <a:latin typeface="Calibri"/>
                        <a:ea typeface="Calibri"/>
                        <a:cs typeface="Arial"/>
                      </a:endParaRPr>
                    </a:p>
                  </a:txBody>
                  <a:tcPr marT="0" marB="0"/>
                </a:tc>
              </a:tr>
              <a:tr h="319680">
                <a:tc>
                  <a:txBody>
                    <a:bodyPr/>
                    <a:lstStyle/>
                    <a:p>
                      <a:pPr marL="0" marR="0">
                        <a:lnSpc>
                          <a:spcPct val="115000"/>
                        </a:lnSpc>
                        <a:spcBef>
                          <a:spcPts val="0"/>
                        </a:spcBef>
                        <a:spcAft>
                          <a:spcPts val="0"/>
                        </a:spcAft>
                      </a:pPr>
                      <a:r>
                        <a:rPr lang="en-US" sz="1600">
                          <a:latin typeface="Times New Roman"/>
                          <a:ea typeface="Calibri"/>
                          <a:cs typeface="Arial"/>
                        </a:rPr>
                        <a:t>Store1</a:t>
                      </a:r>
                      <a:endParaRPr lang="en-US" sz="1100">
                        <a:latin typeface="Calibri"/>
                        <a:ea typeface="Calibri"/>
                        <a:cs typeface="Arial"/>
                      </a:endParaRPr>
                    </a:p>
                  </a:txBody>
                  <a:tcPr marT="0" marB="0"/>
                </a:tc>
                <a:tc>
                  <a:txBody>
                    <a:bodyPr/>
                    <a:lstStyle/>
                    <a:p>
                      <a:pPr marL="0" marR="0">
                        <a:lnSpc>
                          <a:spcPct val="115000"/>
                        </a:lnSpc>
                        <a:spcBef>
                          <a:spcPts val="0"/>
                        </a:spcBef>
                        <a:spcAft>
                          <a:spcPts val="0"/>
                        </a:spcAft>
                      </a:pPr>
                      <a:r>
                        <a:rPr lang="en-US" sz="1600">
                          <a:latin typeface="Times New Roman"/>
                          <a:ea typeface="Calibri"/>
                          <a:cs typeface="Arial"/>
                        </a:rPr>
                        <a:t>5.2</a:t>
                      </a:r>
                      <a:endParaRPr lang="en-US" sz="1100">
                        <a:latin typeface="Calibri"/>
                        <a:ea typeface="Calibri"/>
                        <a:cs typeface="Arial"/>
                      </a:endParaRPr>
                    </a:p>
                  </a:txBody>
                  <a:tcPr marT="0" marB="0"/>
                </a:tc>
                <a:tc>
                  <a:txBody>
                    <a:bodyPr/>
                    <a:lstStyle/>
                    <a:p>
                      <a:pPr marL="0" marR="0">
                        <a:lnSpc>
                          <a:spcPct val="115000"/>
                        </a:lnSpc>
                        <a:spcBef>
                          <a:spcPts val="0"/>
                        </a:spcBef>
                        <a:spcAft>
                          <a:spcPts val="0"/>
                        </a:spcAft>
                      </a:pPr>
                      <a:r>
                        <a:rPr lang="en-US" sz="1600">
                          <a:latin typeface="Times New Roman"/>
                          <a:ea typeface="Calibri"/>
                          <a:cs typeface="Arial"/>
                        </a:rPr>
                        <a:t>medium</a:t>
                      </a:r>
                      <a:endParaRPr lang="en-US" sz="1100">
                        <a:latin typeface="Calibri"/>
                        <a:ea typeface="Calibri"/>
                        <a:cs typeface="Arial"/>
                      </a:endParaRPr>
                    </a:p>
                  </a:txBody>
                  <a:tcPr marT="0" marB="0"/>
                </a:tc>
                <a:tc>
                  <a:txBody>
                    <a:bodyPr/>
                    <a:lstStyle/>
                    <a:p>
                      <a:pPr marL="0" marR="0">
                        <a:lnSpc>
                          <a:spcPct val="115000"/>
                        </a:lnSpc>
                        <a:spcBef>
                          <a:spcPts val="0"/>
                        </a:spcBef>
                        <a:spcAft>
                          <a:spcPts val="0"/>
                        </a:spcAft>
                      </a:pPr>
                      <a:r>
                        <a:rPr lang="en-US" sz="1600">
                          <a:latin typeface="Times New Roman"/>
                          <a:ea typeface="Calibri"/>
                          <a:cs typeface="Arial"/>
                        </a:rPr>
                        <a:t>1</a:t>
                      </a:r>
                      <a:endParaRPr lang="en-US" sz="1100">
                        <a:latin typeface="Calibri"/>
                        <a:ea typeface="Calibri"/>
                        <a:cs typeface="Arial"/>
                      </a:endParaRPr>
                    </a:p>
                  </a:txBody>
                  <a:tcPr marT="0" marB="0"/>
                </a:tc>
              </a:tr>
              <a:tr h="319680">
                <a:tc>
                  <a:txBody>
                    <a:bodyPr/>
                    <a:lstStyle/>
                    <a:p>
                      <a:pPr marL="0" marR="0">
                        <a:lnSpc>
                          <a:spcPct val="115000"/>
                        </a:lnSpc>
                        <a:spcBef>
                          <a:spcPts val="0"/>
                        </a:spcBef>
                        <a:spcAft>
                          <a:spcPts val="0"/>
                        </a:spcAft>
                      </a:pPr>
                      <a:r>
                        <a:rPr lang="en-US" sz="1600">
                          <a:latin typeface="Times New Roman"/>
                          <a:ea typeface="Calibri"/>
                          <a:cs typeface="Arial"/>
                        </a:rPr>
                        <a:t>Store2</a:t>
                      </a:r>
                      <a:endParaRPr lang="en-US" sz="1100">
                        <a:latin typeface="Calibri"/>
                        <a:ea typeface="Calibri"/>
                        <a:cs typeface="Arial"/>
                      </a:endParaRPr>
                    </a:p>
                  </a:txBody>
                  <a:tcPr marT="0" marB="0"/>
                </a:tc>
                <a:tc>
                  <a:txBody>
                    <a:bodyPr/>
                    <a:lstStyle/>
                    <a:p>
                      <a:pPr marL="0" marR="0">
                        <a:lnSpc>
                          <a:spcPct val="115000"/>
                        </a:lnSpc>
                        <a:spcBef>
                          <a:spcPts val="0"/>
                        </a:spcBef>
                        <a:spcAft>
                          <a:spcPts val="0"/>
                        </a:spcAft>
                      </a:pPr>
                      <a:r>
                        <a:rPr lang="en-US" sz="1600">
                          <a:latin typeface="Times New Roman"/>
                          <a:ea typeface="Calibri"/>
                          <a:cs typeface="Arial"/>
                        </a:rPr>
                        <a:t>15.74</a:t>
                      </a:r>
                      <a:endParaRPr lang="en-US" sz="1100">
                        <a:latin typeface="Calibri"/>
                        <a:ea typeface="Calibri"/>
                        <a:cs typeface="Arial"/>
                      </a:endParaRPr>
                    </a:p>
                  </a:txBody>
                  <a:tcPr marT="0" marB="0"/>
                </a:tc>
                <a:tc>
                  <a:txBody>
                    <a:bodyPr/>
                    <a:lstStyle/>
                    <a:p>
                      <a:pPr marL="0" marR="0">
                        <a:lnSpc>
                          <a:spcPct val="115000"/>
                        </a:lnSpc>
                        <a:spcBef>
                          <a:spcPts val="0"/>
                        </a:spcBef>
                        <a:spcAft>
                          <a:spcPts val="0"/>
                        </a:spcAft>
                      </a:pPr>
                      <a:r>
                        <a:rPr lang="en-US" sz="1600">
                          <a:latin typeface="Times New Roman"/>
                          <a:ea typeface="Calibri"/>
                          <a:cs typeface="Arial"/>
                        </a:rPr>
                        <a:t>medium</a:t>
                      </a:r>
                      <a:endParaRPr lang="en-US" sz="1100">
                        <a:latin typeface="Calibri"/>
                        <a:ea typeface="Calibri"/>
                        <a:cs typeface="Arial"/>
                      </a:endParaRPr>
                    </a:p>
                  </a:txBody>
                  <a:tcPr marT="0" marB="0"/>
                </a:tc>
                <a:tc>
                  <a:txBody>
                    <a:bodyPr/>
                    <a:lstStyle/>
                    <a:p>
                      <a:pPr marL="0" marR="0">
                        <a:lnSpc>
                          <a:spcPct val="115000"/>
                        </a:lnSpc>
                        <a:spcBef>
                          <a:spcPts val="0"/>
                        </a:spcBef>
                        <a:spcAft>
                          <a:spcPts val="0"/>
                        </a:spcAft>
                      </a:pPr>
                      <a:r>
                        <a:rPr lang="en-US" sz="1600">
                          <a:latin typeface="Times New Roman"/>
                          <a:ea typeface="Calibri"/>
                          <a:cs typeface="Arial"/>
                        </a:rPr>
                        <a:t>2</a:t>
                      </a:r>
                      <a:endParaRPr lang="en-US" sz="1100">
                        <a:latin typeface="Calibri"/>
                        <a:ea typeface="Calibri"/>
                        <a:cs typeface="Arial"/>
                      </a:endParaRPr>
                    </a:p>
                  </a:txBody>
                  <a:tcPr marT="0" marB="0"/>
                </a:tc>
              </a:tr>
              <a:tr h="319680">
                <a:tc>
                  <a:txBody>
                    <a:bodyPr/>
                    <a:lstStyle/>
                    <a:p>
                      <a:pPr marL="0" marR="0">
                        <a:lnSpc>
                          <a:spcPct val="115000"/>
                        </a:lnSpc>
                        <a:spcBef>
                          <a:spcPts val="0"/>
                        </a:spcBef>
                        <a:spcAft>
                          <a:spcPts val="0"/>
                        </a:spcAft>
                      </a:pPr>
                      <a:r>
                        <a:rPr lang="en-US" sz="1600">
                          <a:latin typeface="Times New Roman"/>
                          <a:ea typeface="Calibri"/>
                          <a:cs typeface="Arial"/>
                        </a:rPr>
                        <a:t>Store3</a:t>
                      </a:r>
                      <a:endParaRPr lang="en-US" sz="1100">
                        <a:latin typeface="Calibri"/>
                        <a:ea typeface="Calibri"/>
                        <a:cs typeface="Arial"/>
                      </a:endParaRPr>
                    </a:p>
                  </a:txBody>
                  <a:tcPr marT="0" marB="0"/>
                </a:tc>
                <a:tc>
                  <a:txBody>
                    <a:bodyPr/>
                    <a:lstStyle/>
                    <a:p>
                      <a:pPr marL="0" marR="0">
                        <a:lnSpc>
                          <a:spcPct val="115000"/>
                        </a:lnSpc>
                        <a:spcBef>
                          <a:spcPts val="0"/>
                        </a:spcBef>
                        <a:spcAft>
                          <a:spcPts val="0"/>
                        </a:spcAft>
                      </a:pPr>
                      <a:r>
                        <a:rPr lang="en-US" sz="1600">
                          <a:latin typeface="Times New Roman"/>
                          <a:ea typeface="Calibri"/>
                          <a:cs typeface="Arial"/>
                        </a:rPr>
                        <a:t>15.74</a:t>
                      </a:r>
                      <a:endParaRPr lang="en-US" sz="1100">
                        <a:latin typeface="Calibri"/>
                        <a:ea typeface="Calibri"/>
                        <a:cs typeface="Arial"/>
                      </a:endParaRPr>
                    </a:p>
                  </a:txBody>
                  <a:tcPr marT="0" marB="0"/>
                </a:tc>
                <a:tc>
                  <a:txBody>
                    <a:bodyPr/>
                    <a:lstStyle/>
                    <a:p>
                      <a:pPr marL="0" marR="0">
                        <a:lnSpc>
                          <a:spcPct val="115000"/>
                        </a:lnSpc>
                        <a:spcBef>
                          <a:spcPts val="0"/>
                        </a:spcBef>
                        <a:spcAft>
                          <a:spcPts val="0"/>
                        </a:spcAft>
                      </a:pPr>
                      <a:r>
                        <a:rPr lang="en-US" sz="1600" dirty="0">
                          <a:latin typeface="Times New Roman"/>
                          <a:ea typeface="Calibri"/>
                          <a:cs typeface="Arial"/>
                        </a:rPr>
                        <a:t>medium</a:t>
                      </a:r>
                      <a:endParaRPr lang="en-US" sz="1100" dirty="0">
                        <a:latin typeface="Calibri"/>
                        <a:ea typeface="Calibri"/>
                        <a:cs typeface="Arial"/>
                      </a:endParaRPr>
                    </a:p>
                  </a:txBody>
                  <a:tcPr marT="0" marB="0"/>
                </a:tc>
                <a:tc>
                  <a:txBody>
                    <a:bodyPr/>
                    <a:lstStyle/>
                    <a:p>
                      <a:pPr marL="0" marR="0">
                        <a:lnSpc>
                          <a:spcPct val="115000"/>
                        </a:lnSpc>
                        <a:spcBef>
                          <a:spcPts val="0"/>
                        </a:spcBef>
                        <a:spcAft>
                          <a:spcPts val="0"/>
                        </a:spcAft>
                      </a:pPr>
                      <a:r>
                        <a:rPr lang="en-US" sz="1600">
                          <a:latin typeface="Times New Roman"/>
                          <a:ea typeface="Calibri"/>
                          <a:cs typeface="Arial"/>
                        </a:rPr>
                        <a:t>2</a:t>
                      </a:r>
                      <a:endParaRPr lang="en-US" sz="1100">
                        <a:latin typeface="Calibri"/>
                        <a:ea typeface="Calibri"/>
                        <a:cs typeface="Arial"/>
                      </a:endParaRPr>
                    </a:p>
                  </a:txBody>
                  <a:tcPr marT="0" marB="0"/>
                </a:tc>
              </a:tr>
              <a:tr h="661001">
                <a:tc>
                  <a:txBody>
                    <a:bodyPr/>
                    <a:lstStyle/>
                    <a:p>
                      <a:pPr marL="0" marR="0">
                        <a:lnSpc>
                          <a:spcPct val="115000"/>
                        </a:lnSpc>
                        <a:spcBef>
                          <a:spcPts val="0"/>
                        </a:spcBef>
                        <a:spcAft>
                          <a:spcPts val="0"/>
                        </a:spcAft>
                      </a:pPr>
                      <a:r>
                        <a:rPr lang="en-US" sz="1600">
                          <a:latin typeface="Times New Roman"/>
                          <a:ea typeface="Calibri"/>
                          <a:cs typeface="Arial"/>
                        </a:rPr>
                        <a:t>Science lap</a:t>
                      </a:r>
                      <a:endParaRPr lang="en-US" sz="1100">
                        <a:latin typeface="Calibri"/>
                        <a:ea typeface="Calibri"/>
                        <a:cs typeface="Arial"/>
                      </a:endParaRPr>
                    </a:p>
                  </a:txBody>
                  <a:tcPr marT="0" marB="0"/>
                </a:tc>
                <a:tc>
                  <a:txBody>
                    <a:bodyPr/>
                    <a:lstStyle/>
                    <a:p>
                      <a:pPr marL="0" marR="0">
                        <a:lnSpc>
                          <a:spcPct val="115000"/>
                        </a:lnSpc>
                        <a:spcBef>
                          <a:spcPts val="0"/>
                        </a:spcBef>
                        <a:spcAft>
                          <a:spcPts val="0"/>
                        </a:spcAft>
                      </a:pPr>
                      <a:r>
                        <a:rPr lang="en-US" sz="1600">
                          <a:latin typeface="Times New Roman"/>
                          <a:ea typeface="Calibri"/>
                          <a:cs typeface="Arial"/>
                        </a:rPr>
                        <a:t>83.79</a:t>
                      </a:r>
                      <a:endParaRPr lang="en-US" sz="1100">
                        <a:latin typeface="Calibri"/>
                        <a:ea typeface="Calibri"/>
                        <a:cs typeface="Arial"/>
                      </a:endParaRPr>
                    </a:p>
                  </a:txBody>
                  <a:tcPr marT="0" marB="0"/>
                </a:tc>
                <a:tc>
                  <a:txBody>
                    <a:bodyPr/>
                    <a:lstStyle/>
                    <a:p>
                      <a:pPr marL="0" marR="0">
                        <a:lnSpc>
                          <a:spcPct val="115000"/>
                        </a:lnSpc>
                        <a:spcBef>
                          <a:spcPts val="0"/>
                        </a:spcBef>
                        <a:spcAft>
                          <a:spcPts val="0"/>
                        </a:spcAft>
                      </a:pPr>
                      <a:r>
                        <a:rPr lang="en-US" sz="1600" dirty="0">
                          <a:latin typeface="Times New Roman"/>
                          <a:ea typeface="Calibri"/>
                          <a:cs typeface="Arial"/>
                        </a:rPr>
                        <a:t>high</a:t>
                      </a:r>
                      <a:endParaRPr lang="en-US" sz="1100" dirty="0">
                        <a:latin typeface="Calibri"/>
                        <a:ea typeface="Calibri"/>
                        <a:cs typeface="Arial"/>
                      </a:endParaRPr>
                    </a:p>
                  </a:txBody>
                  <a:tcPr marT="0" marB="0"/>
                </a:tc>
                <a:tc>
                  <a:txBody>
                    <a:bodyPr/>
                    <a:lstStyle/>
                    <a:p>
                      <a:pPr marL="0" marR="0">
                        <a:lnSpc>
                          <a:spcPct val="115000"/>
                        </a:lnSpc>
                        <a:spcBef>
                          <a:spcPts val="0"/>
                        </a:spcBef>
                        <a:spcAft>
                          <a:spcPts val="0"/>
                        </a:spcAft>
                      </a:pPr>
                      <a:r>
                        <a:rPr lang="en-US" sz="1600">
                          <a:latin typeface="Times New Roman"/>
                          <a:ea typeface="Calibri"/>
                          <a:cs typeface="Arial"/>
                        </a:rPr>
                        <a:t>10</a:t>
                      </a:r>
                      <a:endParaRPr lang="en-US" sz="1100">
                        <a:latin typeface="Calibri"/>
                        <a:ea typeface="Calibri"/>
                        <a:cs typeface="Arial"/>
                      </a:endParaRPr>
                    </a:p>
                  </a:txBody>
                  <a:tcPr marT="0" marB="0"/>
                </a:tc>
              </a:tr>
              <a:tr h="319680">
                <a:tc>
                  <a:txBody>
                    <a:bodyPr/>
                    <a:lstStyle/>
                    <a:p>
                      <a:pPr marL="0" marR="0">
                        <a:lnSpc>
                          <a:spcPct val="115000"/>
                        </a:lnSpc>
                        <a:spcBef>
                          <a:spcPts val="0"/>
                        </a:spcBef>
                        <a:spcAft>
                          <a:spcPts val="0"/>
                        </a:spcAft>
                      </a:pPr>
                      <a:r>
                        <a:rPr lang="en-US" sz="1600">
                          <a:latin typeface="Times New Roman"/>
                          <a:ea typeface="Calibri"/>
                          <a:cs typeface="Arial"/>
                        </a:rPr>
                        <a:t>corridor</a:t>
                      </a:r>
                      <a:endParaRPr lang="en-US" sz="1100">
                        <a:latin typeface="Calibri"/>
                        <a:ea typeface="Calibri"/>
                        <a:cs typeface="Arial"/>
                      </a:endParaRPr>
                    </a:p>
                  </a:txBody>
                  <a:tcPr marT="0" marB="0"/>
                </a:tc>
                <a:tc>
                  <a:txBody>
                    <a:bodyPr/>
                    <a:lstStyle/>
                    <a:p>
                      <a:pPr marL="0" marR="0">
                        <a:lnSpc>
                          <a:spcPct val="115000"/>
                        </a:lnSpc>
                        <a:spcBef>
                          <a:spcPts val="0"/>
                        </a:spcBef>
                        <a:spcAft>
                          <a:spcPts val="0"/>
                        </a:spcAft>
                      </a:pPr>
                      <a:r>
                        <a:rPr lang="en-US" sz="1600" dirty="0">
                          <a:latin typeface="Times New Roman"/>
                          <a:ea typeface="Calibri"/>
                          <a:cs typeface="Arial"/>
                        </a:rPr>
                        <a:t>64.5</a:t>
                      </a:r>
                      <a:endParaRPr lang="en-US" sz="1100" dirty="0">
                        <a:latin typeface="Calibri"/>
                        <a:ea typeface="Calibri"/>
                        <a:cs typeface="Arial"/>
                      </a:endParaRPr>
                    </a:p>
                  </a:txBody>
                  <a:tcPr marT="0" marB="0"/>
                </a:tc>
                <a:tc>
                  <a:txBody>
                    <a:bodyPr/>
                    <a:lstStyle/>
                    <a:p>
                      <a:pPr marL="0" marR="0">
                        <a:lnSpc>
                          <a:spcPct val="115000"/>
                        </a:lnSpc>
                        <a:spcBef>
                          <a:spcPts val="0"/>
                        </a:spcBef>
                        <a:spcAft>
                          <a:spcPts val="0"/>
                        </a:spcAft>
                      </a:pPr>
                      <a:r>
                        <a:rPr lang="en-US" sz="1600" dirty="0">
                          <a:latin typeface="Times New Roman"/>
                          <a:ea typeface="Calibri"/>
                          <a:cs typeface="Arial"/>
                        </a:rPr>
                        <a:t>low</a:t>
                      </a:r>
                      <a:endParaRPr lang="en-US" sz="1100" dirty="0">
                        <a:latin typeface="Calibri"/>
                        <a:ea typeface="Calibri"/>
                        <a:cs typeface="Arial"/>
                      </a:endParaRPr>
                    </a:p>
                  </a:txBody>
                  <a:tcPr marT="0" marB="0"/>
                </a:tc>
                <a:tc>
                  <a:txBody>
                    <a:bodyPr/>
                    <a:lstStyle/>
                    <a:p>
                      <a:pPr marL="0" marR="0">
                        <a:lnSpc>
                          <a:spcPct val="115000"/>
                        </a:lnSpc>
                        <a:spcBef>
                          <a:spcPts val="0"/>
                        </a:spcBef>
                        <a:spcAft>
                          <a:spcPts val="0"/>
                        </a:spcAft>
                      </a:pPr>
                      <a:r>
                        <a:rPr lang="en-US" sz="1600">
                          <a:latin typeface="Times New Roman"/>
                          <a:ea typeface="Calibri"/>
                          <a:cs typeface="Arial"/>
                        </a:rPr>
                        <a:t>3</a:t>
                      </a:r>
                      <a:endParaRPr lang="en-US" sz="1100">
                        <a:latin typeface="Calibri"/>
                        <a:ea typeface="Calibri"/>
                        <a:cs typeface="Arial"/>
                      </a:endParaRPr>
                    </a:p>
                  </a:txBody>
                  <a:tcPr marT="0" marB="0"/>
                </a:tc>
              </a:tr>
              <a:tr h="341321">
                <a:tc>
                  <a:txBody>
                    <a:bodyPr/>
                    <a:lstStyle/>
                    <a:p>
                      <a:pPr marL="0" marR="0">
                        <a:lnSpc>
                          <a:spcPct val="115000"/>
                        </a:lnSpc>
                        <a:spcBef>
                          <a:spcPts val="0"/>
                        </a:spcBef>
                        <a:spcAft>
                          <a:spcPts val="0"/>
                        </a:spcAft>
                      </a:pPr>
                      <a:r>
                        <a:rPr lang="en-US" sz="1600">
                          <a:latin typeface="Times New Roman"/>
                          <a:ea typeface="Calibri"/>
                          <a:cs typeface="Arial"/>
                        </a:rPr>
                        <a:t>Total</a:t>
                      </a:r>
                      <a:endParaRPr lang="en-US" sz="1100">
                        <a:latin typeface="Calibri"/>
                        <a:ea typeface="Calibri"/>
                        <a:cs typeface="Arial"/>
                      </a:endParaRPr>
                    </a:p>
                  </a:txBody>
                  <a:tcPr marT="0" marB="0"/>
                </a:tc>
                <a:tc>
                  <a:txBody>
                    <a:bodyPr/>
                    <a:lstStyle/>
                    <a:p>
                      <a:pPr marL="0" marR="0">
                        <a:lnSpc>
                          <a:spcPct val="115000"/>
                        </a:lnSpc>
                        <a:spcBef>
                          <a:spcPts val="0"/>
                        </a:spcBef>
                        <a:spcAft>
                          <a:spcPts val="0"/>
                        </a:spcAft>
                      </a:pPr>
                      <a:endParaRPr lang="en-US" sz="1600" dirty="0">
                        <a:latin typeface="Times New Roman"/>
                        <a:ea typeface="Calibri"/>
                        <a:cs typeface="Arial"/>
                      </a:endParaRPr>
                    </a:p>
                  </a:txBody>
                  <a:tcPr marT="0" marB="0"/>
                </a:tc>
                <a:tc>
                  <a:txBody>
                    <a:bodyPr/>
                    <a:lstStyle/>
                    <a:p>
                      <a:pPr marL="0" marR="0">
                        <a:lnSpc>
                          <a:spcPct val="115000"/>
                        </a:lnSpc>
                        <a:spcBef>
                          <a:spcPts val="0"/>
                        </a:spcBef>
                        <a:spcAft>
                          <a:spcPts val="0"/>
                        </a:spcAft>
                      </a:pPr>
                      <a:endParaRPr lang="en-US" sz="1600">
                        <a:latin typeface="Times New Roman"/>
                        <a:ea typeface="Calibri"/>
                        <a:cs typeface="Arial"/>
                      </a:endParaRPr>
                    </a:p>
                  </a:txBody>
                  <a:tcPr marT="0" marB="0"/>
                </a:tc>
                <a:tc>
                  <a:txBody>
                    <a:bodyPr/>
                    <a:lstStyle/>
                    <a:p>
                      <a:pPr marL="0" marR="0">
                        <a:lnSpc>
                          <a:spcPct val="115000"/>
                        </a:lnSpc>
                        <a:spcBef>
                          <a:spcPts val="0"/>
                        </a:spcBef>
                        <a:spcAft>
                          <a:spcPts val="0"/>
                        </a:spcAft>
                      </a:pPr>
                      <a:r>
                        <a:rPr lang="en-US" sz="1600" dirty="0">
                          <a:latin typeface="Times New Roman"/>
                          <a:ea typeface="Calibri"/>
                          <a:cs typeface="Arial"/>
                        </a:rPr>
                        <a:t>26</a:t>
                      </a:r>
                      <a:endParaRPr lang="en-US" sz="1100" dirty="0">
                        <a:latin typeface="Calibri"/>
                        <a:ea typeface="Calibri"/>
                        <a:cs typeface="Arial"/>
                      </a:endParaRPr>
                    </a:p>
                  </a:txBody>
                  <a:tcPr marT="0" marB="0"/>
                </a:tc>
              </a:tr>
            </a:tbl>
          </a:graphicData>
        </a:graphic>
      </p:graphicFrame>
      <p:sp>
        <p:nvSpPr>
          <p:cNvPr id="5" name="Text Placeholder 4"/>
          <p:cNvSpPr>
            <a:spLocks noGrp="1"/>
          </p:cNvSpPr>
          <p:nvPr>
            <p:ph type="body" sz="quarter" idx="3"/>
          </p:nvPr>
        </p:nvSpPr>
        <p:spPr>
          <a:xfrm>
            <a:off x="5689602" y="1600200"/>
            <a:ext cx="4165599" cy="574675"/>
          </a:xfrm>
        </p:spPr>
        <p:txBody>
          <a:bodyPr>
            <a:noAutofit/>
          </a:bodyPr>
          <a:lstStyle/>
          <a:p>
            <a:r>
              <a:rPr lang="en-US" sz="2000" dirty="0" smtClean="0"/>
              <a:t>Number of sprinkler needed in first floor.</a:t>
            </a:r>
            <a:endParaRPr lang="en-US" sz="2000" dirty="0"/>
          </a:p>
        </p:txBody>
      </p:sp>
      <p:graphicFrame>
        <p:nvGraphicFramePr>
          <p:cNvPr id="8" name="Content Placeholder 7"/>
          <p:cNvGraphicFramePr>
            <a:graphicFrameLocks noGrp="1"/>
          </p:cNvGraphicFramePr>
          <p:nvPr>
            <p:ph sz="quarter" idx="4"/>
          </p:nvPr>
        </p:nvGraphicFramePr>
        <p:xfrm>
          <a:off x="5791200" y="2438400"/>
          <a:ext cx="4572000" cy="3810000"/>
        </p:xfrm>
        <a:graphic>
          <a:graphicData uri="http://schemas.openxmlformats.org/drawingml/2006/table">
            <a:tbl>
              <a:tblPr firstRow="1" bandRow="1">
                <a:tableStyleId>{5C22544A-7EE6-4342-B048-85BDC9FD1C3A}</a:tableStyleId>
              </a:tblPr>
              <a:tblGrid>
                <a:gridCol w="1143000"/>
                <a:gridCol w="1143000"/>
                <a:gridCol w="1143000"/>
                <a:gridCol w="1143000"/>
              </a:tblGrid>
              <a:tr h="880566">
                <a:tc>
                  <a:txBody>
                    <a:bodyPr/>
                    <a:lstStyle/>
                    <a:p>
                      <a:pPr marL="0" marR="0">
                        <a:lnSpc>
                          <a:spcPct val="115000"/>
                        </a:lnSpc>
                        <a:spcBef>
                          <a:spcPts val="0"/>
                        </a:spcBef>
                        <a:spcAft>
                          <a:spcPts val="0"/>
                        </a:spcAft>
                      </a:pPr>
                      <a:r>
                        <a:rPr lang="en-US" sz="1600" dirty="0">
                          <a:latin typeface="Times New Roman"/>
                          <a:ea typeface="Calibri"/>
                          <a:cs typeface="Arial"/>
                        </a:rPr>
                        <a:t>Facility</a:t>
                      </a:r>
                      <a:endParaRPr lang="en-US" sz="1100" dirty="0">
                        <a:latin typeface="Calibri"/>
                        <a:ea typeface="Calibri"/>
                        <a:cs typeface="Arial"/>
                      </a:endParaRPr>
                    </a:p>
                  </a:txBody>
                  <a:tcPr marL="69927" marR="69927" marT="0" marB="0"/>
                </a:tc>
                <a:tc>
                  <a:txBody>
                    <a:bodyPr/>
                    <a:lstStyle/>
                    <a:p>
                      <a:pPr marL="0" marR="0">
                        <a:lnSpc>
                          <a:spcPct val="115000"/>
                        </a:lnSpc>
                        <a:spcBef>
                          <a:spcPts val="0"/>
                        </a:spcBef>
                        <a:spcAft>
                          <a:spcPts val="0"/>
                        </a:spcAft>
                      </a:pPr>
                      <a:r>
                        <a:rPr lang="en-US" sz="1600" dirty="0">
                          <a:latin typeface="Times New Roman"/>
                          <a:ea typeface="Calibri"/>
                          <a:cs typeface="Arial"/>
                        </a:rPr>
                        <a:t>Area (m2)</a:t>
                      </a:r>
                      <a:endParaRPr lang="en-US" sz="1100" dirty="0">
                        <a:latin typeface="Calibri"/>
                        <a:ea typeface="Calibri"/>
                        <a:cs typeface="Arial"/>
                      </a:endParaRPr>
                    </a:p>
                  </a:txBody>
                  <a:tcPr marL="69927" marR="69927" marT="0" marB="0"/>
                </a:tc>
                <a:tc>
                  <a:txBody>
                    <a:bodyPr/>
                    <a:lstStyle/>
                    <a:p>
                      <a:pPr marL="0" marR="0">
                        <a:lnSpc>
                          <a:spcPct val="115000"/>
                        </a:lnSpc>
                        <a:spcBef>
                          <a:spcPts val="0"/>
                        </a:spcBef>
                        <a:spcAft>
                          <a:spcPts val="0"/>
                        </a:spcAft>
                      </a:pPr>
                      <a:r>
                        <a:rPr lang="en-US" sz="1600" dirty="0">
                          <a:latin typeface="Times New Roman"/>
                          <a:ea typeface="Calibri"/>
                          <a:cs typeface="Arial"/>
                        </a:rPr>
                        <a:t>Hazard</a:t>
                      </a:r>
                      <a:endParaRPr lang="en-US" sz="1100" dirty="0">
                        <a:latin typeface="Calibri"/>
                        <a:ea typeface="Calibri"/>
                        <a:cs typeface="Arial"/>
                      </a:endParaRPr>
                    </a:p>
                  </a:txBody>
                  <a:tcPr marL="69927" marR="69927" marT="0" marB="0"/>
                </a:tc>
                <a:tc>
                  <a:txBody>
                    <a:bodyPr/>
                    <a:lstStyle/>
                    <a:p>
                      <a:pPr marL="0" marR="0">
                        <a:lnSpc>
                          <a:spcPct val="115000"/>
                        </a:lnSpc>
                        <a:spcBef>
                          <a:spcPts val="0"/>
                        </a:spcBef>
                        <a:spcAft>
                          <a:spcPts val="0"/>
                        </a:spcAft>
                      </a:pPr>
                      <a:r>
                        <a:rPr lang="en-US" sz="1600">
                          <a:latin typeface="Times New Roman"/>
                          <a:ea typeface="Calibri"/>
                          <a:cs typeface="Arial"/>
                        </a:rPr>
                        <a:t># of Sprinkler</a:t>
                      </a:r>
                      <a:endParaRPr lang="en-US" sz="1100">
                        <a:latin typeface="Calibri"/>
                        <a:ea typeface="Calibri"/>
                        <a:cs typeface="Arial"/>
                      </a:endParaRPr>
                    </a:p>
                  </a:txBody>
                  <a:tcPr marL="69927" marR="69927" marT="0" marB="0"/>
                </a:tc>
              </a:tr>
              <a:tr h="587044">
                <a:tc>
                  <a:txBody>
                    <a:bodyPr/>
                    <a:lstStyle/>
                    <a:p>
                      <a:pPr marL="0" marR="0">
                        <a:lnSpc>
                          <a:spcPct val="115000"/>
                        </a:lnSpc>
                        <a:spcBef>
                          <a:spcPts val="0"/>
                        </a:spcBef>
                        <a:spcAft>
                          <a:spcPts val="0"/>
                        </a:spcAft>
                      </a:pPr>
                      <a:r>
                        <a:rPr lang="en-US" sz="1600">
                          <a:latin typeface="Times New Roman"/>
                          <a:ea typeface="Calibri"/>
                          <a:cs typeface="Arial"/>
                        </a:rPr>
                        <a:t>Store1 </a:t>
                      </a:r>
                      <a:endParaRPr lang="en-US" sz="1100">
                        <a:latin typeface="Calibri"/>
                        <a:ea typeface="Calibri"/>
                        <a:cs typeface="Arial"/>
                      </a:endParaRPr>
                    </a:p>
                  </a:txBody>
                  <a:tcPr marL="69927" marR="69927" marT="0" marB="0"/>
                </a:tc>
                <a:tc>
                  <a:txBody>
                    <a:bodyPr/>
                    <a:lstStyle/>
                    <a:p>
                      <a:pPr marL="0" marR="0">
                        <a:lnSpc>
                          <a:spcPct val="115000"/>
                        </a:lnSpc>
                        <a:spcBef>
                          <a:spcPts val="0"/>
                        </a:spcBef>
                        <a:spcAft>
                          <a:spcPts val="0"/>
                        </a:spcAft>
                      </a:pPr>
                      <a:r>
                        <a:rPr lang="en-US" sz="1600">
                          <a:latin typeface="Times New Roman"/>
                          <a:ea typeface="Calibri"/>
                          <a:cs typeface="Arial"/>
                        </a:rPr>
                        <a:t>12.36</a:t>
                      </a:r>
                      <a:endParaRPr lang="en-US" sz="1100">
                        <a:latin typeface="Calibri"/>
                        <a:ea typeface="Calibri"/>
                        <a:cs typeface="Arial"/>
                      </a:endParaRPr>
                    </a:p>
                  </a:txBody>
                  <a:tcPr marL="69927" marR="69927" marT="0" marB="0"/>
                </a:tc>
                <a:tc>
                  <a:txBody>
                    <a:bodyPr/>
                    <a:lstStyle/>
                    <a:p>
                      <a:pPr marL="0" marR="0">
                        <a:lnSpc>
                          <a:spcPct val="115000"/>
                        </a:lnSpc>
                        <a:spcBef>
                          <a:spcPts val="0"/>
                        </a:spcBef>
                        <a:spcAft>
                          <a:spcPts val="0"/>
                        </a:spcAft>
                      </a:pPr>
                      <a:r>
                        <a:rPr lang="en-US" sz="1600">
                          <a:latin typeface="Times New Roman"/>
                          <a:ea typeface="Calibri"/>
                          <a:cs typeface="Arial"/>
                        </a:rPr>
                        <a:t>medium</a:t>
                      </a:r>
                      <a:endParaRPr lang="en-US" sz="1100">
                        <a:latin typeface="Calibri"/>
                        <a:ea typeface="Calibri"/>
                        <a:cs typeface="Arial"/>
                      </a:endParaRPr>
                    </a:p>
                  </a:txBody>
                  <a:tcPr marL="69927" marR="69927" marT="0" marB="0"/>
                </a:tc>
                <a:tc>
                  <a:txBody>
                    <a:bodyPr/>
                    <a:lstStyle/>
                    <a:p>
                      <a:pPr marL="0" marR="0">
                        <a:lnSpc>
                          <a:spcPct val="115000"/>
                        </a:lnSpc>
                        <a:spcBef>
                          <a:spcPts val="0"/>
                        </a:spcBef>
                        <a:spcAft>
                          <a:spcPts val="0"/>
                        </a:spcAft>
                      </a:pPr>
                      <a:r>
                        <a:rPr lang="en-US" sz="1600">
                          <a:latin typeface="Times New Roman"/>
                          <a:ea typeface="Calibri"/>
                          <a:cs typeface="Arial"/>
                        </a:rPr>
                        <a:t>2</a:t>
                      </a:r>
                      <a:endParaRPr lang="en-US" sz="1100">
                        <a:latin typeface="Calibri"/>
                        <a:ea typeface="Calibri"/>
                        <a:cs typeface="Arial"/>
                      </a:endParaRPr>
                    </a:p>
                  </a:txBody>
                  <a:tcPr marL="69927" marR="69927" marT="0" marB="0"/>
                </a:tc>
              </a:tr>
              <a:tr h="587044">
                <a:tc>
                  <a:txBody>
                    <a:bodyPr/>
                    <a:lstStyle/>
                    <a:p>
                      <a:pPr marL="0" marR="0">
                        <a:lnSpc>
                          <a:spcPct val="115000"/>
                        </a:lnSpc>
                        <a:spcBef>
                          <a:spcPts val="0"/>
                        </a:spcBef>
                        <a:spcAft>
                          <a:spcPts val="0"/>
                        </a:spcAft>
                      </a:pPr>
                      <a:r>
                        <a:rPr lang="en-US" sz="1600">
                          <a:latin typeface="Times New Roman"/>
                          <a:ea typeface="Calibri"/>
                          <a:cs typeface="Arial"/>
                        </a:rPr>
                        <a:t>Store2</a:t>
                      </a:r>
                      <a:endParaRPr lang="en-US" sz="1100">
                        <a:latin typeface="Calibri"/>
                        <a:ea typeface="Calibri"/>
                        <a:cs typeface="Arial"/>
                      </a:endParaRPr>
                    </a:p>
                  </a:txBody>
                  <a:tcPr marL="69927" marR="69927" marT="0" marB="0"/>
                </a:tc>
                <a:tc>
                  <a:txBody>
                    <a:bodyPr/>
                    <a:lstStyle/>
                    <a:p>
                      <a:pPr marL="0" marR="0">
                        <a:lnSpc>
                          <a:spcPct val="115000"/>
                        </a:lnSpc>
                        <a:spcBef>
                          <a:spcPts val="0"/>
                        </a:spcBef>
                        <a:spcAft>
                          <a:spcPts val="0"/>
                        </a:spcAft>
                      </a:pPr>
                      <a:r>
                        <a:rPr lang="en-US" sz="1600" dirty="0">
                          <a:latin typeface="Times New Roman"/>
                          <a:ea typeface="Calibri"/>
                          <a:cs typeface="Arial"/>
                        </a:rPr>
                        <a:t>16.07</a:t>
                      </a:r>
                      <a:endParaRPr lang="en-US" sz="1100" dirty="0">
                        <a:latin typeface="Calibri"/>
                        <a:ea typeface="Calibri"/>
                        <a:cs typeface="Arial"/>
                      </a:endParaRPr>
                    </a:p>
                  </a:txBody>
                  <a:tcPr marL="69927" marR="69927" marT="0" marB="0"/>
                </a:tc>
                <a:tc>
                  <a:txBody>
                    <a:bodyPr/>
                    <a:lstStyle/>
                    <a:p>
                      <a:pPr marL="0" marR="0">
                        <a:lnSpc>
                          <a:spcPct val="115000"/>
                        </a:lnSpc>
                        <a:spcBef>
                          <a:spcPts val="0"/>
                        </a:spcBef>
                        <a:spcAft>
                          <a:spcPts val="0"/>
                        </a:spcAft>
                      </a:pPr>
                      <a:r>
                        <a:rPr lang="en-US" sz="1600">
                          <a:latin typeface="Times New Roman"/>
                          <a:ea typeface="Calibri"/>
                          <a:cs typeface="Arial"/>
                        </a:rPr>
                        <a:t>medium</a:t>
                      </a:r>
                      <a:endParaRPr lang="en-US" sz="1100">
                        <a:latin typeface="Calibri"/>
                        <a:ea typeface="Calibri"/>
                        <a:cs typeface="Arial"/>
                      </a:endParaRPr>
                    </a:p>
                  </a:txBody>
                  <a:tcPr marL="69927" marR="69927" marT="0" marB="0"/>
                </a:tc>
                <a:tc>
                  <a:txBody>
                    <a:bodyPr/>
                    <a:lstStyle/>
                    <a:p>
                      <a:pPr marL="0" marR="0">
                        <a:lnSpc>
                          <a:spcPct val="115000"/>
                        </a:lnSpc>
                        <a:spcBef>
                          <a:spcPts val="0"/>
                        </a:spcBef>
                        <a:spcAft>
                          <a:spcPts val="0"/>
                        </a:spcAft>
                      </a:pPr>
                      <a:r>
                        <a:rPr lang="en-US" sz="1600">
                          <a:latin typeface="Times New Roman"/>
                          <a:ea typeface="Calibri"/>
                          <a:cs typeface="Arial"/>
                        </a:rPr>
                        <a:t>2</a:t>
                      </a:r>
                      <a:endParaRPr lang="en-US" sz="1100">
                        <a:latin typeface="Calibri"/>
                        <a:ea typeface="Calibri"/>
                        <a:cs typeface="Arial"/>
                      </a:endParaRPr>
                    </a:p>
                  </a:txBody>
                  <a:tcPr marL="69927" marR="69927" marT="0" marB="0"/>
                </a:tc>
              </a:tr>
              <a:tr h="587044">
                <a:tc>
                  <a:txBody>
                    <a:bodyPr/>
                    <a:lstStyle/>
                    <a:p>
                      <a:pPr marL="0" marR="0">
                        <a:lnSpc>
                          <a:spcPct val="115000"/>
                        </a:lnSpc>
                        <a:spcBef>
                          <a:spcPts val="0"/>
                        </a:spcBef>
                        <a:spcAft>
                          <a:spcPts val="0"/>
                        </a:spcAft>
                      </a:pPr>
                      <a:r>
                        <a:rPr lang="en-US" sz="1600">
                          <a:latin typeface="Times New Roman"/>
                          <a:ea typeface="Calibri"/>
                          <a:cs typeface="Arial"/>
                        </a:rPr>
                        <a:t>Corridor1</a:t>
                      </a:r>
                      <a:endParaRPr lang="en-US" sz="1100">
                        <a:latin typeface="Calibri"/>
                        <a:ea typeface="Calibri"/>
                        <a:cs typeface="Arial"/>
                      </a:endParaRPr>
                    </a:p>
                  </a:txBody>
                  <a:tcPr marL="69927" marR="69927" marT="0" marB="0"/>
                </a:tc>
                <a:tc>
                  <a:txBody>
                    <a:bodyPr/>
                    <a:lstStyle/>
                    <a:p>
                      <a:pPr marL="0" marR="0">
                        <a:lnSpc>
                          <a:spcPct val="115000"/>
                        </a:lnSpc>
                        <a:spcBef>
                          <a:spcPts val="0"/>
                        </a:spcBef>
                        <a:spcAft>
                          <a:spcPts val="0"/>
                        </a:spcAft>
                      </a:pPr>
                      <a:r>
                        <a:rPr lang="en-US" sz="1600">
                          <a:latin typeface="Times New Roman"/>
                          <a:ea typeface="Calibri"/>
                          <a:cs typeface="Arial"/>
                        </a:rPr>
                        <a:t>82</a:t>
                      </a:r>
                      <a:endParaRPr lang="en-US" sz="1100">
                        <a:latin typeface="Calibri"/>
                        <a:ea typeface="Calibri"/>
                        <a:cs typeface="Arial"/>
                      </a:endParaRPr>
                    </a:p>
                  </a:txBody>
                  <a:tcPr marL="69927" marR="69927" marT="0" marB="0"/>
                </a:tc>
                <a:tc>
                  <a:txBody>
                    <a:bodyPr/>
                    <a:lstStyle/>
                    <a:p>
                      <a:pPr marL="0" marR="0">
                        <a:lnSpc>
                          <a:spcPct val="115000"/>
                        </a:lnSpc>
                        <a:spcBef>
                          <a:spcPts val="0"/>
                        </a:spcBef>
                        <a:spcAft>
                          <a:spcPts val="0"/>
                        </a:spcAft>
                      </a:pPr>
                      <a:r>
                        <a:rPr lang="en-US" sz="1600">
                          <a:latin typeface="Times New Roman"/>
                          <a:ea typeface="Calibri"/>
                          <a:cs typeface="Arial"/>
                        </a:rPr>
                        <a:t>low</a:t>
                      </a:r>
                      <a:endParaRPr lang="en-US" sz="1100">
                        <a:latin typeface="Calibri"/>
                        <a:ea typeface="Calibri"/>
                        <a:cs typeface="Arial"/>
                      </a:endParaRPr>
                    </a:p>
                  </a:txBody>
                  <a:tcPr marL="69927" marR="69927" marT="0" marB="0"/>
                </a:tc>
                <a:tc>
                  <a:txBody>
                    <a:bodyPr/>
                    <a:lstStyle/>
                    <a:p>
                      <a:pPr marL="0" marR="0">
                        <a:lnSpc>
                          <a:spcPct val="115000"/>
                        </a:lnSpc>
                        <a:spcBef>
                          <a:spcPts val="0"/>
                        </a:spcBef>
                        <a:spcAft>
                          <a:spcPts val="0"/>
                        </a:spcAft>
                      </a:pPr>
                      <a:r>
                        <a:rPr lang="en-US" sz="1600" dirty="0">
                          <a:latin typeface="Times New Roman"/>
                          <a:ea typeface="Calibri"/>
                          <a:cs typeface="Arial"/>
                        </a:rPr>
                        <a:t>4</a:t>
                      </a:r>
                      <a:endParaRPr lang="en-US" sz="1100" dirty="0">
                        <a:latin typeface="Calibri"/>
                        <a:ea typeface="Calibri"/>
                        <a:cs typeface="Arial"/>
                      </a:endParaRPr>
                    </a:p>
                  </a:txBody>
                  <a:tcPr marL="69927" marR="69927" marT="0" marB="0"/>
                </a:tc>
              </a:tr>
              <a:tr h="587044">
                <a:tc>
                  <a:txBody>
                    <a:bodyPr/>
                    <a:lstStyle/>
                    <a:p>
                      <a:pPr marL="0" marR="0">
                        <a:lnSpc>
                          <a:spcPct val="115000"/>
                        </a:lnSpc>
                        <a:spcBef>
                          <a:spcPts val="0"/>
                        </a:spcBef>
                        <a:spcAft>
                          <a:spcPts val="0"/>
                        </a:spcAft>
                      </a:pPr>
                      <a:r>
                        <a:rPr lang="en-US" sz="1600">
                          <a:latin typeface="Times New Roman"/>
                          <a:ea typeface="Calibri"/>
                          <a:cs typeface="Arial"/>
                        </a:rPr>
                        <a:t>Corridor2</a:t>
                      </a:r>
                      <a:endParaRPr lang="en-US" sz="1100">
                        <a:latin typeface="Calibri"/>
                        <a:ea typeface="Calibri"/>
                        <a:cs typeface="Arial"/>
                      </a:endParaRPr>
                    </a:p>
                  </a:txBody>
                  <a:tcPr marL="69927" marR="69927" marT="0" marB="0"/>
                </a:tc>
                <a:tc>
                  <a:txBody>
                    <a:bodyPr/>
                    <a:lstStyle/>
                    <a:p>
                      <a:pPr marL="0" marR="0">
                        <a:lnSpc>
                          <a:spcPct val="115000"/>
                        </a:lnSpc>
                        <a:spcBef>
                          <a:spcPts val="0"/>
                        </a:spcBef>
                        <a:spcAft>
                          <a:spcPts val="0"/>
                        </a:spcAft>
                      </a:pPr>
                      <a:r>
                        <a:rPr lang="en-US" sz="1600">
                          <a:latin typeface="Times New Roman"/>
                          <a:ea typeface="Calibri"/>
                          <a:cs typeface="Arial"/>
                        </a:rPr>
                        <a:t>64.5</a:t>
                      </a:r>
                      <a:endParaRPr lang="en-US" sz="1100">
                        <a:latin typeface="Calibri"/>
                        <a:ea typeface="Calibri"/>
                        <a:cs typeface="Arial"/>
                      </a:endParaRPr>
                    </a:p>
                  </a:txBody>
                  <a:tcPr marL="69927" marR="69927" marT="0" marB="0"/>
                </a:tc>
                <a:tc>
                  <a:txBody>
                    <a:bodyPr/>
                    <a:lstStyle/>
                    <a:p>
                      <a:pPr marL="0" marR="0">
                        <a:lnSpc>
                          <a:spcPct val="115000"/>
                        </a:lnSpc>
                        <a:spcBef>
                          <a:spcPts val="0"/>
                        </a:spcBef>
                        <a:spcAft>
                          <a:spcPts val="0"/>
                        </a:spcAft>
                      </a:pPr>
                      <a:r>
                        <a:rPr lang="en-US" sz="1600">
                          <a:latin typeface="Times New Roman"/>
                          <a:ea typeface="Calibri"/>
                          <a:cs typeface="Arial"/>
                        </a:rPr>
                        <a:t>low</a:t>
                      </a:r>
                      <a:endParaRPr lang="en-US" sz="1100">
                        <a:latin typeface="Calibri"/>
                        <a:ea typeface="Calibri"/>
                        <a:cs typeface="Arial"/>
                      </a:endParaRPr>
                    </a:p>
                  </a:txBody>
                  <a:tcPr marL="69927" marR="69927" marT="0" marB="0"/>
                </a:tc>
                <a:tc>
                  <a:txBody>
                    <a:bodyPr/>
                    <a:lstStyle/>
                    <a:p>
                      <a:pPr marL="0" marR="0">
                        <a:lnSpc>
                          <a:spcPct val="115000"/>
                        </a:lnSpc>
                        <a:spcBef>
                          <a:spcPts val="0"/>
                        </a:spcBef>
                        <a:spcAft>
                          <a:spcPts val="0"/>
                        </a:spcAft>
                      </a:pPr>
                      <a:r>
                        <a:rPr lang="en-US" sz="1600">
                          <a:latin typeface="Times New Roman"/>
                          <a:ea typeface="Calibri"/>
                          <a:cs typeface="Arial"/>
                        </a:rPr>
                        <a:t>3</a:t>
                      </a:r>
                      <a:endParaRPr lang="en-US" sz="1100">
                        <a:latin typeface="Calibri"/>
                        <a:ea typeface="Calibri"/>
                        <a:cs typeface="Arial"/>
                      </a:endParaRPr>
                    </a:p>
                  </a:txBody>
                  <a:tcPr marL="69927" marR="69927" marT="0" marB="0"/>
                </a:tc>
              </a:tr>
              <a:tr h="581258">
                <a:tc>
                  <a:txBody>
                    <a:bodyPr/>
                    <a:lstStyle/>
                    <a:p>
                      <a:pPr marL="0" marR="0">
                        <a:lnSpc>
                          <a:spcPct val="115000"/>
                        </a:lnSpc>
                        <a:spcBef>
                          <a:spcPts val="0"/>
                        </a:spcBef>
                        <a:spcAft>
                          <a:spcPts val="0"/>
                        </a:spcAft>
                      </a:pPr>
                      <a:r>
                        <a:rPr lang="en-US" sz="1600">
                          <a:latin typeface="Times New Roman"/>
                          <a:ea typeface="Calibri"/>
                          <a:cs typeface="Arial"/>
                        </a:rPr>
                        <a:t>total</a:t>
                      </a:r>
                      <a:endParaRPr lang="en-US" sz="1100">
                        <a:latin typeface="Calibri"/>
                        <a:ea typeface="Calibri"/>
                        <a:cs typeface="Arial"/>
                      </a:endParaRPr>
                    </a:p>
                  </a:txBody>
                  <a:tcPr marL="69927" marR="69927" marT="0" marB="0"/>
                </a:tc>
                <a:tc>
                  <a:txBody>
                    <a:bodyPr/>
                    <a:lstStyle/>
                    <a:p>
                      <a:pPr marL="0" marR="0">
                        <a:lnSpc>
                          <a:spcPct val="115000"/>
                        </a:lnSpc>
                        <a:spcBef>
                          <a:spcPts val="0"/>
                        </a:spcBef>
                        <a:spcAft>
                          <a:spcPts val="0"/>
                        </a:spcAft>
                      </a:pPr>
                      <a:endParaRPr lang="en-US" sz="1600">
                        <a:latin typeface="Times New Roman"/>
                        <a:ea typeface="Calibri"/>
                        <a:cs typeface="Arial"/>
                      </a:endParaRPr>
                    </a:p>
                  </a:txBody>
                  <a:tcPr marL="69927" marR="69927" marT="0" marB="0"/>
                </a:tc>
                <a:tc>
                  <a:txBody>
                    <a:bodyPr/>
                    <a:lstStyle/>
                    <a:p>
                      <a:pPr marL="0" marR="0">
                        <a:lnSpc>
                          <a:spcPct val="115000"/>
                        </a:lnSpc>
                        <a:spcBef>
                          <a:spcPts val="0"/>
                        </a:spcBef>
                        <a:spcAft>
                          <a:spcPts val="0"/>
                        </a:spcAft>
                      </a:pPr>
                      <a:endParaRPr lang="en-US" sz="1600">
                        <a:latin typeface="Times New Roman"/>
                        <a:ea typeface="Calibri"/>
                        <a:cs typeface="Arial"/>
                      </a:endParaRPr>
                    </a:p>
                  </a:txBody>
                  <a:tcPr marL="69927" marR="69927" marT="0" marB="0"/>
                </a:tc>
                <a:tc>
                  <a:txBody>
                    <a:bodyPr/>
                    <a:lstStyle/>
                    <a:p>
                      <a:pPr marL="0" marR="0">
                        <a:lnSpc>
                          <a:spcPct val="115000"/>
                        </a:lnSpc>
                        <a:spcBef>
                          <a:spcPts val="0"/>
                        </a:spcBef>
                        <a:spcAft>
                          <a:spcPts val="0"/>
                        </a:spcAft>
                      </a:pPr>
                      <a:r>
                        <a:rPr lang="en-US" sz="1600" dirty="0">
                          <a:latin typeface="Times New Roman"/>
                          <a:ea typeface="Calibri"/>
                          <a:cs typeface="Arial"/>
                        </a:rPr>
                        <a:t>11</a:t>
                      </a:r>
                      <a:endParaRPr lang="en-US" sz="1100" dirty="0">
                        <a:latin typeface="Calibri"/>
                        <a:ea typeface="Calibri"/>
                        <a:cs typeface="Arial"/>
                      </a:endParaRPr>
                    </a:p>
                  </a:txBody>
                  <a:tcPr marL="69927" marR="69927" marT="0" marB="0"/>
                </a:tc>
              </a:tr>
            </a:tbl>
          </a:graphicData>
        </a:graphic>
      </p:graphicFrame>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tx1"/>
                </a:solidFill>
              </a:rPr>
              <a:t>Design fire sprinkler system</a:t>
            </a:r>
            <a:endParaRPr lang="en-US" dirty="0">
              <a:solidFill>
                <a:schemeClr val="tx1"/>
              </a:solidFill>
            </a:endParaRPr>
          </a:p>
        </p:txBody>
      </p:sp>
      <p:sp>
        <p:nvSpPr>
          <p:cNvPr id="3" name="Text Placeholder 2"/>
          <p:cNvSpPr>
            <a:spLocks noGrp="1"/>
          </p:cNvSpPr>
          <p:nvPr>
            <p:ph type="body" idx="1"/>
          </p:nvPr>
        </p:nvSpPr>
        <p:spPr>
          <a:xfrm>
            <a:off x="711200" y="2286000"/>
            <a:ext cx="8026400" cy="533400"/>
          </a:xfrm>
        </p:spPr>
        <p:txBody>
          <a:bodyPr>
            <a:normAutofit/>
          </a:bodyPr>
          <a:lstStyle/>
          <a:p>
            <a:r>
              <a:rPr lang="en-US" sz="2000" dirty="0" smtClean="0"/>
              <a:t>number of sprinklers needed in Second Floor.</a:t>
            </a:r>
          </a:p>
          <a:p>
            <a:endParaRPr lang="en-US" dirty="0"/>
          </a:p>
        </p:txBody>
      </p:sp>
      <p:graphicFrame>
        <p:nvGraphicFramePr>
          <p:cNvPr id="7" name="Content Placeholder 6"/>
          <p:cNvGraphicFramePr>
            <a:graphicFrameLocks noGrp="1"/>
          </p:cNvGraphicFramePr>
          <p:nvPr>
            <p:ph sz="half" idx="2"/>
          </p:nvPr>
        </p:nvGraphicFramePr>
        <p:xfrm>
          <a:off x="1625600" y="2819400"/>
          <a:ext cx="6705600" cy="3505200"/>
        </p:xfrm>
        <a:graphic>
          <a:graphicData uri="http://schemas.openxmlformats.org/drawingml/2006/table">
            <a:tbl>
              <a:tblPr firstRow="1" bandRow="1">
                <a:tableStyleId>{5C22544A-7EE6-4342-B048-85BDC9FD1C3A}</a:tableStyleId>
              </a:tblPr>
              <a:tblGrid>
                <a:gridCol w="1676400"/>
                <a:gridCol w="1676400"/>
                <a:gridCol w="1676400"/>
                <a:gridCol w="1676400"/>
              </a:tblGrid>
              <a:tr h="701040">
                <a:tc>
                  <a:txBody>
                    <a:bodyPr/>
                    <a:lstStyle/>
                    <a:p>
                      <a:pPr marL="0" marR="0">
                        <a:lnSpc>
                          <a:spcPct val="115000"/>
                        </a:lnSpc>
                        <a:spcBef>
                          <a:spcPts val="0"/>
                        </a:spcBef>
                        <a:spcAft>
                          <a:spcPts val="0"/>
                        </a:spcAft>
                      </a:pPr>
                      <a:r>
                        <a:rPr lang="en-US" sz="1600" dirty="0">
                          <a:latin typeface="Times New Roman"/>
                          <a:ea typeface="Calibri"/>
                          <a:cs typeface="Arial"/>
                        </a:rPr>
                        <a:t>Facility</a:t>
                      </a:r>
                      <a:endParaRPr lang="en-US" sz="1100" dirty="0">
                        <a:latin typeface="Calibri"/>
                        <a:ea typeface="Calibri"/>
                        <a:cs typeface="Arial"/>
                      </a:endParaRPr>
                    </a:p>
                  </a:txBody>
                  <a:tcPr marT="0" marB="0"/>
                </a:tc>
                <a:tc>
                  <a:txBody>
                    <a:bodyPr/>
                    <a:lstStyle/>
                    <a:p>
                      <a:pPr marL="0" marR="0">
                        <a:lnSpc>
                          <a:spcPct val="115000"/>
                        </a:lnSpc>
                        <a:spcBef>
                          <a:spcPts val="0"/>
                        </a:spcBef>
                        <a:spcAft>
                          <a:spcPts val="0"/>
                        </a:spcAft>
                      </a:pPr>
                      <a:r>
                        <a:rPr lang="en-US" sz="1600">
                          <a:latin typeface="Times New Roman"/>
                          <a:ea typeface="Calibri"/>
                          <a:cs typeface="Arial"/>
                        </a:rPr>
                        <a:t>Area (m2)</a:t>
                      </a:r>
                      <a:endParaRPr lang="en-US" sz="1100">
                        <a:latin typeface="Calibri"/>
                        <a:ea typeface="Calibri"/>
                        <a:cs typeface="Arial"/>
                      </a:endParaRPr>
                    </a:p>
                  </a:txBody>
                  <a:tcPr marT="0" marB="0"/>
                </a:tc>
                <a:tc>
                  <a:txBody>
                    <a:bodyPr/>
                    <a:lstStyle/>
                    <a:p>
                      <a:pPr marL="0" marR="0">
                        <a:lnSpc>
                          <a:spcPct val="115000"/>
                        </a:lnSpc>
                        <a:spcBef>
                          <a:spcPts val="0"/>
                        </a:spcBef>
                        <a:spcAft>
                          <a:spcPts val="0"/>
                        </a:spcAft>
                      </a:pPr>
                      <a:r>
                        <a:rPr lang="en-US" sz="1600">
                          <a:latin typeface="Times New Roman"/>
                          <a:ea typeface="Calibri"/>
                          <a:cs typeface="Arial"/>
                        </a:rPr>
                        <a:t>Hazard</a:t>
                      </a:r>
                      <a:endParaRPr lang="en-US" sz="1100">
                        <a:latin typeface="Calibri"/>
                        <a:ea typeface="Calibri"/>
                        <a:cs typeface="Arial"/>
                      </a:endParaRPr>
                    </a:p>
                  </a:txBody>
                  <a:tcPr marT="0" marB="0"/>
                </a:tc>
                <a:tc>
                  <a:txBody>
                    <a:bodyPr/>
                    <a:lstStyle/>
                    <a:p>
                      <a:pPr marL="0" marR="0">
                        <a:lnSpc>
                          <a:spcPct val="115000"/>
                        </a:lnSpc>
                        <a:spcBef>
                          <a:spcPts val="0"/>
                        </a:spcBef>
                        <a:spcAft>
                          <a:spcPts val="0"/>
                        </a:spcAft>
                      </a:pPr>
                      <a:r>
                        <a:rPr lang="en-US" sz="1600">
                          <a:latin typeface="Times New Roman"/>
                          <a:ea typeface="Calibri"/>
                          <a:cs typeface="Arial"/>
                        </a:rPr>
                        <a:t># of Sprinkler</a:t>
                      </a:r>
                      <a:endParaRPr lang="en-US" sz="1100">
                        <a:latin typeface="Calibri"/>
                        <a:ea typeface="Calibri"/>
                        <a:cs typeface="Arial"/>
                      </a:endParaRPr>
                    </a:p>
                  </a:txBody>
                  <a:tcPr marT="0" marB="0"/>
                </a:tc>
              </a:tr>
              <a:tr h="701040">
                <a:tc>
                  <a:txBody>
                    <a:bodyPr/>
                    <a:lstStyle/>
                    <a:p>
                      <a:pPr marL="0" marR="0">
                        <a:lnSpc>
                          <a:spcPct val="115000"/>
                        </a:lnSpc>
                        <a:spcBef>
                          <a:spcPts val="0"/>
                        </a:spcBef>
                        <a:spcAft>
                          <a:spcPts val="0"/>
                        </a:spcAft>
                      </a:pPr>
                      <a:r>
                        <a:rPr lang="en-US" sz="1600">
                          <a:latin typeface="Times New Roman"/>
                          <a:ea typeface="Calibri"/>
                          <a:cs typeface="Arial"/>
                        </a:rPr>
                        <a:t>Corridor1</a:t>
                      </a:r>
                      <a:endParaRPr lang="en-US" sz="1100">
                        <a:latin typeface="Calibri"/>
                        <a:ea typeface="Calibri"/>
                        <a:cs typeface="Arial"/>
                      </a:endParaRPr>
                    </a:p>
                  </a:txBody>
                  <a:tcPr marT="0" marB="0"/>
                </a:tc>
                <a:tc>
                  <a:txBody>
                    <a:bodyPr/>
                    <a:lstStyle/>
                    <a:p>
                      <a:pPr marL="0" marR="0">
                        <a:lnSpc>
                          <a:spcPct val="115000"/>
                        </a:lnSpc>
                        <a:spcBef>
                          <a:spcPts val="0"/>
                        </a:spcBef>
                        <a:spcAft>
                          <a:spcPts val="0"/>
                        </a:spcAft>
                      </a:pPr>
                      <a:r>
                        <a:rPr lang="en-US" sz="1600">
                          <a:latin typeface="Times New Roman"/>
                          <a:ea typeface="Calibri"/>
                          <a:cs typeface="Arial"/>
                        </a:rPr>
                        <a:t>82</a:t>
                      </a:r>
                      <a:endParaRPr lang="en-US" sz="1100">
                        <a:latin typeface="Calibri"/>
                        <a:ea typeface="Calibri"/>
                        <a:cs typeface="Arial"/>
                      </a:endParaRPr>
                    </a:p>
                  </a:txBody>
                  <a:tcPr marT="0" marB="0"/>
                </a:tc>
                <a:tc>
                  <a:txBody>
                    <a:bodyPr/>
                    <a:lstStyle/>
                    <a:p>
                      <a:pPr marL="0" marR="0">
                        <a:lnSpc>
                          <a:spcPct val="115000"/>
                        </a:lnSpc>
                        <a:spcBef>
                          <a:spcPts val="0"/>
                        </a:spcBef>
                        <a:spcAft>
                          <a:spcPts val="0"/>
                        </a:spcAft>
                      </a:pPr>
                      <a:r>
                        <a:rPr lang="en-US" sz="1600">
                          <a:latin typeface="Times New Roman"/>
                          <a:ea typeface="Calibri"/>
                          <a:cs typeface="Arial"/>
                        </a:rPr>
                        <a:t>low</a:t>
                      </a:r>
                      <a:endParaRPr lang="en-US" sz="1100">
                        <a:latin typeface="Calibri"/>
                        <a:ea typeface="Calibri"/>
                        <a:cs typeface="Arial"/>
                      </a:endParaRPr>
                    </a:p>
                  </a:txBody>
                  <a:tcPr marT="0" marB="0"/>
                </a:tc>
                <a:tc>
                  <a:txBody>
                    <a:bodyPr/>
                    <a:lstStyle/>
                    <a:p>
                      <a:pPr marL="0" marR="0">
                        <a:lnSpc>
                          <a:spcPct val="115000"/>
                        </a:lnSpc>
                        <a:spcBef>
                          <a:spcPts val="0"/>
                        </a:spcBef>
                        <a:spcAft>
                          <a:spcPts val="0"/>
                        </a:spcAft>
                      </a:pPr>
                      <a:r>
                        <a:rPr lang="en-US" sz="1600">
                          <a:latin typeface="Times New Roman"/>
                          <a:ea typeface="Calibri"/>
                          <a:cs typeface="Arial"/>
                        </a:rPr>
                        <a:t>4</a:t>
                      </a:r>
                      <a:endParaRPr lang="en-US" sz="1100">
                        <a:latin typeface="Calibri"/>
                        <a:ea typeface="Calibri"/>
                        <a:cs typeface="Arial"/>
                      </a:endParaRPr>
                    </a:p>
                  </a:txBody>
                  <a:tcPr marT="0" marB="0"/>
                </a:tc>
              </a:tr>
              <a:tr h="701040">
                <a:tc>
                  <a:txBody>
                    <a:bodyPr/>
                    <a:lstStyle/>
                    <a:p>
                      <a:pPr marL="0" marR="0">
                        <a:lnSpc>
                          <a:spcPct val="115000"/>
                        </a:lnSpc>
                        <a:spcBef>
                          <a:spcPts val="0"/>
                        </a:spcBef>
                        <a:spcAft>
                          <a:spcPts val="0"/>
                        </a:spcAft>
                      </a:pPr>
                      <a:r>
                        <a:rPr lang="en-US" sz="1600">
                          <a:latin typeface="Times New Roman"/>
                          <a:ea typeface="Calibri"/>
                          <a:cs typeface="Arial"/>
                        </a:rPr>
                        <a:t>Corridor2</a:t>
                      </a:r>
                      <a:endParaRPr lang="en-US" sz="1100">
                        <a:latin typeface="Calibri"/>
                        <a:ea typeface="Calibri"/>
                        <a:cs typeface="Arial"/>
                      </a:endParaRPr>
                    </a:p>
                  </a:txBody>
                  <a:tcPr marT="0" marB="0"/>
                </a:tc>
                <a:tc>
                  <a:txBody>
                    <a:bodyPr/>
                    <a:lstStyle/>
                    <a:p>
                      <a:pPr marL="0" marR="0">
                        <a:lnSpc>
                          <a:spcPct val="115000"/>
                        </a:lnSpc>
                        <a:spcBef>
                          <a:spcPts val="0"/>
                        </a:spcBef>
                        <a:spcAft>
                          <a:spcPts val="0"/>
                        </a:spcAft>
                      </a:pPr>
                      <a:r>
                        <a:rPr lang="en-US" sz="1600">
                          <a:latin typeface="Times New Roman"/>
                          <a:ea typeface="Calibri"/>
                          <a:cs typeface="Arial"/>
                        </a:rPr>
                        <a:t>64.5</a:t>
                      </a:r>
                      <a:endParaRPr lang="en-US" sz="1100">
                        <a:latin typeface="Calibri"/>
                        <a:ea typeface="Calibri"/>
                        <a:cs typeface="Arial"/>
                      </a:endParaRPr>
                    </a:p>
                  </a:txBody>
                  <a:tcPr marT="0" marB="0"/>
                </a:tc>
                <a:tc>
                  <a:txBody>
                    <a:bodyPr/>
                    <a:lstStyle/>
                    <a:p>
                      <a:pPr marL="0" marR="0">
                        <a:lnSpc>
                          <a:spcPct val="115000"/>
                        </a:lnSpc>
                        <a:spcBef>
                          <a:spcPts val="0"/>
                        </a:spcBef>
                        <a:spcAft>
                          <a:spcPts val="0"/>
                        </a:spcAft>
                      </a:pPr>
                      <a:r>
                        <a:rPr lang="en-US" sz="1600">
                          <a:latin typeface="Times New Roman"/>
                          <a:ea typeface="Calibri"/>
                          <a:cs typeface="Arial"/>
                        </a:rPr>
                        <a:t>low</a:t>
                      </a:r>
                      <a:endParaRPr lang="en-US" sz="1100">
                        <a:latin typeface="Calibri"/>
                        <a:ea typeface="Calibri"/>
                        <a:cs typeface="Arial"/>
                      </a:endParaRPr>
                    </a:p>
                  </a:txBody>
                  <a:tcPr marT="0" marB="0"/>
                </a:tc>
                <a:tc>
                  <a:txBody>
                    <a:bodyPr/>
                    <a:lstStyle/>
                    <a:p>
                      <a:pPr marL="0" marR="0">
                        <a:lnSpc>
                          <a:spcPct val="115000"/>
                        </a:lnSpc>
                        <a:spcBef>
                          <a:spcPts val="0"/>
                        </a:spcBef>
                        <a:spcAft>
                          <a:spcPts val="0"/>
                        </a:spcAft>
                      </a:pPr>
                      <a:r>
                        <a:rPr lang="en-US" sz="1600">
                          <a:latin typeface="Times New Roman"/>
                          <a:ea typeface="Calibri"/>
                          <a:cs typeface="Arial"/>
                        </a:rPr>
                        <a:t>3</a:t>
                      </a:r>
                      <a:endParaRPr lang="en-US" sz="1100">
                        <a:latin typeface="Calibri"/>
                        <a:ea typeface="Calibri"/>
                        <a:cs typeface="Arial"/>
                      </a:endParaRPr>
                    </a:p>
                  </a:txBody>
                  <a:tcPr marT="0" marB="0"/>
                </a:tc>
              </a:tr>
              <a:tr h="701040">
                <a:tc>
                  <a:txBody>
                    <a:bodyPr/>
                    <a:lstStyle/>
                    <a:p>
                      <a:pPr marL="0" marR="0">
                        <a:lnSpc>
                          <a:spcPct val="115000"/>
                        </a:lnSpc>
                        <a:spcBef>
                          <a:spcPts val="0"/>
                        </a:spcBef>
                        <a:spcAft>
                          <a:spcPts val="0"/>
                        </a:spcAft>
                      </a:pPr>
                      <a:r>
                        <a:rPr lang="en-US" sz="1600">
                          <a:latin typeface="Times New Roman"/>
                          <a:ea typeface="Calibri"/>
                          <a:cs typeface="Arial"/>
                        </a:rPr>
                        <a:t>library</a:t>
                      </a:r>
                      <a:endParaRPr lang="en-US" sz="1100">
                        <a:latin typeface="Calibri"/>
                        <a:ea typeface="Calibri"/>
                        <a:cs typeface="Arial"/>
                      </a:endParaRPr>
                    </a:p>
                  </a:txBody>
                  <a:tcPr marT="0" marB="0"/>
                </a:tc>
                <a:tc>
                  <a:txBody>
                    <a:bodyPr/>
                    <a:lstStyle/>
                    <a:p>
                      <a:pPr marL="0" marR="0">
                        <a:lnSpc>
                          <a:spcPct val="115000"/>
                        </a:lnSpc>
                        <a:spcBef>
                          <a:spcPts val="0"/>
                        </a:spcBef>
                        <a:spcAft>
                          <a:spcPts val="0"/>
                        </a:spcAft>
                      </a:pPr>
                      <a:r>
                        <a:rPr lang="en-US" sz="1600">
                          <a:latin typeface="Times New Roman"/>
                          <a:ea typeface="Calibri"/>
                          <a:cs typeface="Arial"/>
                        </a:rPr>
                        <a:t>80</a:t>
                      </a:r>
                      <a:endParaRPr lang="en-US" sz="1100">
                        <a:latin typeface="Calibri"/>
                        <a:ea typeface="Calibri"/>
                        <a:cs typeface="Arial"/>
                      </a:endParaRPr>
                    </a:p>
                  </a:txBody>
                  <a:tcPr marT="0" marB="0"/>
                </a:tc>
                <a:tc>
                  <a:txBody>
                    <a:bodyPr/>
                    <a:lstStyle/>
                    <a:p>
                      <a:pPr marL="0" marR="0">
                        <a:lnSpc>
                          <a:spcPct val="115000"/>
                        </a:lnSpc>
                        <a:spcBef>
                          <a:spcPts val="0"/>
                        </a:spcBef>
                        <a:spcAft>
                          <a:spcPts val="0"/>
                        </a:spcAft>
                      </a:pPr>
                      <a:r>
                        <a:rPr lang="en-US" sz="1600">
                          <a:latin typeface="Times New Roman"/>
                          <a:ea typeface="Calibri"/>
                          <a:cs typeface="Arial"/>
                        </a:rPr>
                        <a:t>high</a:t>
                      </a:r>
                      <a:endParaRPr lang="en-US" sz="1100">
                        <a:latin typeface="Calibri"/>
                        <a:ea typeface="Calibri"/>
                        <a:cs typeface="Arial"/>
                      </a:endParaRPr>
                    </a:p>
                  </a:txBody>
                  <a:tcPr marT="0" marB="0"/>
                </a:tc>
                <a:tc>
                  <a:txBody>
                    <a:bodyPr/>
                    <a:lstStyle/>
                    <a:p>
                      <a:pPr marL="0" marR="0">
                        <a:lnSpc>
                          <a:spcPct val="115000"/>
                        </a:lnSpc>
                        <a:spcBef>
                          <a:spcPts val="0"/>
                        </a:spcBef>
                        <a:spcAft>
                          <a:spcPts val="0"/>
                        </a:spcAft>
                      </a:pPr>
                      <a:r>
                        <a:rPr lang="en-US" sz="1600">
                          <a:latin typeface="Times New Roman"/>
                          <a:ea typeface="Calibri"/>
                          <a:cs typeface="Arial"/>
                        </a:rPr>
                        <a:t>9</a:t>
                      </a:r>
                      <a:endParaRPr lang="en-US" sz="1100">
                        <a:latin typeface="Calibri"/>
                        <a:ea typeface="Calibri"/>
                        <a:cs typeface="Arial"/>
                      </a:endParaRPr>
                    </a:p>
                  </a:txBody>
                  <a:tcPr marT="0" marB="0"/>
                </a:tc>
              </a:tr>
              <a:tr h="701040">
                <a:tc>
                  <a:txBody>
                    <a:bodyPr/>
                    <a:lstStyle/>
                    <a:p>
                      <a:pPr marL="0" marR="0">
                        <a:lnSpc>
                          <a:spcPct val="115000"/>
                        </a:lnSpc>
                        <a:spcBef>
                          <a:spcPts val="0"/>
                        </a:spcBef>
                        <a:spcAft>
                          <a:spcPts val="0"/>
                        </a:spcAft>
                      </a:pPr>
                      <a:r>
                        <a:rPr lang="en-US" sz="1600">
                          <a:latin typeface="Times New Roman"/>
                          <a:ea typeface="Calibri"/>
                          <a:cs typeface="Arial"/>
                        </a:rPr>
                        <a:t>total</a:t>
                      </a:r>
                      <a:endParaRPr lang="en-US" sz="1100">
                        <a:latin typeface="Calibri"/>
                        <a:ea typeface="Calibri"/>
                        <a:cs typeface="Arial"/>
                      </a:endParaRPr>
                    </a:p>
                  </a:txBody>
                  <a:tcPr marT="0" marB="0"/>
                </a:tc>
                <a:tc>
                  <a:txBody>
                    <a:bodyPr/>
                    <a:lstStyle/>
                    <a:p>
                      <a:pPr marL="0" marR="0">
                        <a:lnSpc>
                          <a:spcPct val="115000"/>
                        </a:lnSpc>
                        <a:spcBef>
                          <a:spcPts val="0"/>
                        </a:spcBef>
                        <a:spcAft>
                          <a:spcPts val="0"/>
                        </a:spcAft>
                      </a:pPr>
                      <a:endParaRPr lang="en-US" sz="1600">
                        <a:latin typeface="Times New Roman"/>
                        <a:ea typeface="Calibri"/>
                        <a:cs typeface="Arial"/>
                      </a:endParaRPr>
                    </a:p>
                  </a:txBody>
                  <a:tcPr marT="0" marB="0"/>
                </a:tc>
                <a:tc>
                  <a:txBody>
                    <a:bodyPr/>
                    <a:lstStyle/>
                    <a:p>
                      <a:pPr marL="0" marR="0">
                        <a:lnSpc>
                          <a:spcPct val="115000"/>
                        </a:lnSpc>
                        <a:spcBef>
                          <a:spcPts val="0"/>
                        </a:spcBef>
                        <a:spcAft>
                          <a:spcPts val="0"/>
                        </a:spcAft>
                      </a:pPr>
                      <a:endParaRPr lang="en-US" sz="1600">
                        <a:latin typeface="Times New Roman"/>
                        <a:ea typeface="Calibri"/>
                        <a:cs typeface="Arial"/>
                      </a:endParaRPr>
                    </a:p>
                  </a:txBody>
                  <a:tcPr marT="0" marB="0"/>
                </a:tc>
                <a:tc>
                  <a:txBody>
                    <a:bodyPr/>
                    <a:lstStyle/>
                    <a:p>
                      <a:pPr marL="0" marR="0">
                        <a:lnSpc>
                          <a:spcPct val="115000"/>
                        </a:lnSpc>
                        <a:spcBef>
                          <a:spcPts val="0"/>
                        </a:spcBef>
                        <a:spcAft>
                          <a:spcPts val="0"/>
                        </a:spcAft>
                      </a:pPr>
                      <a:r>
                        <a:rPr lang="en-US" sz="1600" dirty="0">
                          <a:latin typeface="Times New Roman"/>
                          <a:ea typeface="Calibri"/>
                          <a:cs typeface="Arial"/>
                        </a:rPr>
                        <a:t>16</a:t>
                      </a:r>
                      <a:endParaRPr lang="en-US" sz="1100" dirty="0">
                        <a:latin typeface="Calibri"/>
                        <a:ea typeface="Calibri"/>
                        <a:cs typeface="Arial"/>
                      </a:endParaRPr>
                    </a:p>
                  </a:txBody>
                  <a:tcPr marT="0" marB="0"/>
                </a:tc>
              </a:tr>
            </a:tbl>
          </a:graphicData>
        </a:graphic>
      </p:graphicFrame>
      <p:sp>
        <p:nvSpPr>
          <p:cNvPr id="5" name="Text Placeholder 4"/>
          <p:cNvSpPr>
            <a:spLocks noGrp="1"/>
          </p:cNvSpPr>
          <p:nvPr>
            <p:ph type="body" sz="quarter" idx="3"/>
          </p:nvPr>
        </p:nvSpPr>
        <p:spPr/>
        <p:txBody>
          <a:bodyPr/>
          <a:lstStyle/>
          <a:p>
            <a:endParaRPr lang="en-US" dirty="0"/>
          </a:p>
        </p:txBody>
      </p:sp>
      <p:sp>
        <p:nvSpPr>
          <p:cNvPr id="6" name="Content Placeholder 5"/>
          <p:cNvSpPr>
            <a:spLocks noGrp="1"/>
          </p:cNvSpPr>
          <p:nvPr>
            <p:ph sz="quarter" idx="4"/>
          </p:nvPr>
        </p:nvSpPr>
        <p:spPr/>
        <p:txBody>
          <a:bodyPr/>
          <a:lstStyle/>
          <a:p>
            <a:endParaRPr lang="en-US" dirty="0"/>
          </a:p>
        </p:txBody>
      </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8000" y="228600"/>
            <a:ext cx="10972800" cy="914400"/>
          </a:xfrm>
        </p:spPr>
        <p:txBody>
          <a:bodyPr>
            <a:normAutofit fontScale="90000"/>
          </a:bodyPr>
          <a:lstStyle/>
          <a:p>
            <a:r>
              <a:rPr lang="en-US" b="1" dirty="0" smtClean="0">
                <a:solidFill>
                  <a:schemeClr val="tx1"/>
                </a:solidFill>
              </a:rPr>
              <a:t>Design of Fire fighting</a:t>
            </a:r>
            <a:br>
              <a:rPr lang="en-US" b="1" dirty="0" smtClean="0">
                <a:solidFill>
                  <a:schemeClr val="tx1"/>
                </a:solidFill>
              </a:rPr>
            </a:br>
            <a:r>
              <a:rPr lang="en-US" b="1" dirty="0" smtClean="0"/>
              <a:t/>
            </a:r>
            <a:br>
              <a:rPr lang="en-US" b="1" dirty="0" smtClean="0"/>
            </a:br>
            <a:r>
              <a:rPr lang="en-US" sz="2000" b="1" dirty="0" smtClean="0">
                <a:solidFill>
                  <a:schemeClr val="tx1"/>
                </a:solidFill>
              </a:rPr>
              <a:t>fire </a:t>
            </a:r>
            <a:r>
              <a:rPr lang="en-US" sz="2000" b="1" dirty="0" err="1" smtClean="0">
                <a:solidFill>
                  <a:schemeClr val="tx1"/>
                </a:solidFill>
              </a:rPr>
              <a:t>protection&amp;sprinkler</a:t>
            </a:r>
            <a:r>
              <a:rPr lang="en-US" sz="2000" b="1" dirty="0" smtClean="0">
                <a:solidFill>
                  <a:schemeClr val="tx1"/>
                </a:solidFill>
              </a:rPr>
              <a:t> distribution for Ground floor: </a:t>
            </a:r>
            <a:endParaRPr lang="en-US" sz="2000" dirty="0">
              <a:solidFill>
                <a:schemeClr val="tx1"/>
              </a:solidFill>
            </a:endParaRPr>
          </a:p>
        </p:txBody>
      </p:sp>
      <p:pic>
        <p:nvPicPr>
          <p:cNvPr id="1026" name="Picture 2" descr="C:\Users\7\Desktop\Untitled.png"/>
          <p:cNvPicPr>
            <a:picLocks noGrp="1" noChangeAspect="1" noChangeArrowheads="1"/>
          </p:cNvPicPr>
          <p:nvPr>
            <p:ph idx="1"/>
          </p:nvPr>
        </p:nvPicPr>
        <p:blipFill>
          <a:blip r:embed="rId3" cstate="print"/>
          <a:srcRect/>
          <a:stretch>
            <a:fillRect/>
          </a:stretch>
        </p:blipFill>
        <p:spPr bwMode="auto">
          <a:xfrm>
            <a:off x="1828801" y="2057400"/>
            <a:ext cx="8148919" cy="4044538"/>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pic>
        <p:nvPicPr>
          <p:cNvPr id="9" name="صورة 4" descr="3D_Colors_hd_1366x768.jpg"/>
          <p:cNvPicPr>
            <a:picLocks noChangeAspect="1"/>
          </p:cNvPicPr>
          <p:nvPr/>
        </p:nvPicPr>
        <p:blipFill>
          <a:blip r:embed="rId4" cstate="print"/>
          <a:stretch>
            <a:fillRect/>
          </a:stretch>
        </p:blipFill>
        <p:spPr>
          <a:xfrm>
            <a:off x="203201" y="2590800"/>
            <a:ext cx="1119356" cy="946484"/>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pic>
        <p:nvPicPr>
          <p:cNvPr id="15" name="Picture 14"/>
          <p:cNvPicPr/>
          <p:nvPr/>
        </p:nvPicPr>
        <p:blipFill>
          <a:blip r:embed="rId5" cstate="print"/>
          <a:srcRect/>
          <a:stretch>
            <a:fillRect/>
          </a:stretch>
        </p:blipFill>
        <p:spPr bwMode="auto">
          <a:xfrm>
            <a:off x="203200" y="4419600"/>
            <a:ext cx="1016000" cy="914400"/>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pic>
        <p:nvPicPr>
          <p:cNvPr id="20" name="Picture 19" descr="C:\Users\HamoDy\Downloads\10014.imgcache.gif.jpg"/>
          <p:cNvPicPr/>
          <p:nvPr/>
        </p:nvPicPr>
        <p:blipFill>
          <a:blip r:embed="rId6" cstate="print"/>
          <a:srcRect/>
          <a:stretch>
            <a:fillRect/>
          </a:stretch>
        </p:blipFill>
        <p:spPr bwMode="auto">
          <a:xfrm>
            <a:off x="10972800" y="2438400"/>
            <a:ext cx="914400" cy="838200"/>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cxnSp>
        <p:nvCxnSpPr>
          <p:cNvPr id="35" name="Elbow Connector 34"/>
          <p:cNvCxnSpPr/>
          <p:nvPr/>
        </p:nvCxnSpPr>
        <p:spPr>
          <a:xfrm rot="10800000" flipV="1">
            <a:off x="609600" y="3581400"/>
            <a:ext cx="1524000" cy="457200"/>
          </a:xfrm>
          <a:prstGeom prst="bentConnector3">
            <a:avLst>
              <a:gd name="adj1" fmla="val 50000"/>
            </a:avLst>
          </a:prstGeom>
          <a:ln w="63500" cmpd="sng">
            <a:solidFill>
              <a:schemeClr val="accent3">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44" name="Straight Arrow Connector 43"/>
          <p:cNvCxnSpPr/>
          <p:nvPr/>
        </p:nvCxnSpPr>
        <p:spPr>
          <a:xfrm flipV="1">
            <a:off x="609600" y="3657600"/>
            <a:ext cx="0" cy="381000"/>
          </a:xfrm>
          <a:prstGeom prst="straightConnector1">
            <a:avLst/>
          </a:prstGeom>
          <a:ln w="63500">
            <a:solidFill>
              <a:schemeClr val="accent3">
                <a:lumMod val="60000"/>
                <a:lumOff val="4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48" name="Straight Arrow Connector 47"/>
          <p:cNvCxnSpPr/>
          <p:nvPr/>
        </p:nvCxnSpPr>
        <p:spPr>
          <a:xfrm flipH="1">
            <a:off x="1117600" y="4419600"/>
            <a:ext cx="1320800" cy="381000"/>
          </a:xfrm>
          <a:prstGeom prst="straightConnector1">
            <a:avLst/>
          </a:prstGeom>
          <a:ln w="63500">
            <a:solidFill>
              <a:schemeClr val="accent3">
                <a:lumMod val="60000"/>
                <a:lumOff val="4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54" name="Elbow Connector 53"/>
          <p:cNvCxnSpPr/>
          <p:nvPr/>
        </p:nvCxnSpPr>
        <p:spPr>
          <a:xfrm flipV="1">
            <a:off x="5994400" y="2819400"/>
            <a:ext cx="4876800" cy="533400"/>
          </a:xfrm>
          <a:prstGeom prst="bentConnector3">
            <a:avLst>
              <a:gd name="adj1" fmla="val 50000"/>
            </a:avLst>
          </a:prstGeom>
          <a:ln w="63500">
            <a:solidFill>
              <a:schemeClr val="accent3">
                <a:lumMod val="60000"/>
                <a:lumOff val="4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61" name="Elbow Connector 60"/>
          <p:cNvCxnSpPr/>
          <p:nvPr/>
        </p:nvCxnSpPr>
        <p:spPr>
          <a:xfrm>
            <a:off x="7620000" y="4267200"/>
            <a:ext cx="3149600" cy="762000"/>
          </a:xfrm>
          <a:prstGeom prst="bentConnector3">
            <a:avLst>
              <a:gd name="adj1" fmla="val 50000"/>
            </a:avLst>
          </a:prstGeom>
          <a:ln w="63500">
            <a:solidFill>
              <a:schemeClr val="accent3">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64" name="Straight Arrow Connector 63"/>
          <p:cNvCxnSpPr/>
          <p:nvPr/>
        </p:nvCxnSpPr>
        <p:spPr>
          <a:xfrm>
            <a:off x="10871200" y="5029200"/>
            <a:ext cx="203200" cy="0"/>
          </a:xfrm>
          <a:prstGeom prst="straightConnector1">
            <a:avLst/>
          </a:prstGeom>
          <a:ln w="63500">
            <a:solidFill>
              <a:schemeClr val="accent3">
                <a:lumMod val="60000"/>
                <a:lumOff val="40000"/>
              </a:schemeClr>
            </a:solidFill>
            <a:tailEnd type="arrow"/>
          </a:ln>
        </p:spPr>
        <p:style>
          <a:lnRef idx="1">
            <a:schemeClr val="accent1"/>
          </a:lnRef>
          <a:fillRef idx="0">
            <a:schemeClr val="accent1"/>
          </a:fillRef>
          <a:effectRef idx="0">
            <a:schemeClr val="accent1"/>
          </a:effectRef>
          <a:fontRef idx="minor">
            <a:schemeClr val="tx1"/>
          </a:fontRef>
        </p:style>
      </p:cxnSp>
      <p:pic>
        <p:nvPicPr>
          <p:cNvPr id="66" name="Picture 14" descr="http://www.fireextinguisherss.com/wp-content/uploads/2011/03/Class-K-Fire-Extinguisher.jpg"/>
          <p:cNvPicPr>
            <a:picLocks noChangeAspect="1" noChangeArrowheads="1"/>
          </p:cNvPicPr>
          <p:nvPr/>
        </p:nvPicPr>
        <p:blipFill>
          <a:blip r:embed="rId7" cstate="print"/>
          <a:srcRect/>
          <a:stretch>
            <a:fillRect/>
          </a:stretch>
        </p:blipFill>
        <p:spPr bwMode="auto">
          <a:xfrm>
            <a:off x="11074400" y="4495800"/>
            <a:ext cx="914400" cy="990600"/>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cxnSp>
        <p:nvCxnSpPr>
          <p:cNvPr id="71" name="Straight Connector 70"/>
          <p:cNvCxnSpPr/>
          <p:nvPr/>
        </p:nvCxnSpPr>
        <p:spPr>
          <a:xfrm flipV="1">
            <a:off x="7620000" y="3962400"/>
            <a:ext cx="0" cy="304800"/>
          </a:xfrm>
          <a:prstGeom prst="line">
            <a:avLst/>
          </a:prstGeom>
          <a:ln w="63500">
            <a:solidFill>
              <a:schemeClr val="accent3">
                <a:lumMod val="60000"/>
                <a:lumOff val="40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06401" y="381000"/>
            <a:ext cx="8463617" cy="609600"/>
          </a:xfrm>
        </p:spPr>
        <p:txBody>
          <a:bodyPr>
            <a:normAutofit fontScale="90000"/>
          </a:bodyPr>
          <a:lstStyle/>
          <a:p>
            <a:r>
              <a:rPr lang="en-US" b="1" dirty="0" smtClean="0">
                <a:solidFill>
                  <a:schemeClr val="tx1"/>
                </a:solidFill>
              </a:rPr>
              <a:t>Design of Fire fighting</a:t>
            </a:r>
            <a:endParaRPr lang="en-US" dirty="0">
              <a:solidFill>
                <a:schemeClr val="tx1"/>
              </a:solidFill>
            </a:endParaRPr>
          </a:p>
        </p:txBody>
      </p:sp>
      <p:sp>
        <p:nvSpPr>
          <p:cNvPr id="3" name="Text Placeholder 2"/>
          <p:cNvSpPr>
            <a:spLocks noGrp="1"/>
          </p:cNvSpPr>
          <p:nvPr>
            <p:ph type="body" idx="1"/>
          </p:nvPr>
        </p:nvSpPr>
        <p:spPr>
          <a:xfrm>
            <a:off x="0" y="1295400"/>
            <a:ext cx="5181600" cy="576262"/>
          </a:xfrm>
        </p:spPr>
        <p:txBody>
          <a:bodyPr/>
          <a:lstStyle/>
          <a:p>
            <a:r>
              <a:rPr lang="en-US" sz="1800" b="1" dirty="0" smtClean="0">
                <a:solidFill>
                  <a:schemeClr val="tx1"/>
                </a:solidFill>
              </a:rPr>
              <a:t>fire </a:t>
            </a:r>
            <a:r>
              <a:rPr lang="en-US" sz="1800" b="1" dirty="0" err="1" smtClean="0">
                <a:solidFill>
                  <a:schemeClr val="tx1"/>
                </a:solidFill>
              </a:rPr>
              <a:t>protection&amp;sprinkler</a:t>
            </a:r>
            <a:r>
              <a:rPr lang="en-US" sz="1800" b="1" dirty="0" smtClean="0">
                <a:solidFill>
                  <a:schemeClr val="tx1"/>
                </a:solidFill>
              </a:rPr>
              <a:t> distribution for First floor:</a:t>
            </a:r>
            <a:endParaRPr lang="en-US" sz="1800" dirty="0"/>
          </a:p>
        </p:txBody>
      </p:sp>
      <p:pic>
        <p:nvPicPr>
          <p:cNvPr id="7" name="Picture 3" descr="C:\Users\7\Desktop\Untitled.png"/>
          <p:cNvPicPr>
            <a:picLocks noGrp="1" noChangeAspect="1" noChangeArrowheads="1"/>
          </p:cNvPicPr>
          <p:nvPr>
            <p:ph sz="half" idx="2"/>
          </p:nvPr>
        </p:nvPicPr>
        <p:blipFill>
          <a:blip r:embed="rId2" cstate="print"/>
          <a:srcRect/>
          <a:stretch>
            <a:fillRect/>
          </a:stretch>
        </p:blipFill>
        <p:spPr bwMode="auto">
          <a:xfrm>
            <a:off x="203200" y="2209800"/>
            <a:ext cx="4540016" cy="3276600"/>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sp>
        <p:nvSpPr>
          <p:cNvPr id="5" name="Text Placeholder 4"/>
          <p:cNvSpPr>
            <a:spLocks noGrp="1"/>
          </p:cNvSpPr>
          <p:nvPr>
            <p:ph type="body" sz="quarter" idx="3"/>
          </p:nvPr>
        </p:nvSpPr>
        <p:spPr>
          <a:xfrm>
            <a:off x="5080000" y="1295400"/>
            <a:ext cx="4876800" cy="576262"/>
          </a:xfrm>
        </p:spPr>
        <p:txBody>
          <a:bodyPr>
            <a:noAutofit/>
          </a:bodyPr>
          <a:lstStyle/>
          <a:p>
            <a:r>
              <a:rPr lang="en-US" sz="1800" b="1" dirty="0" smtClean="0">
                <a:solidFill>
                  <a:schemeClr val="tx1"/>
                </a:solidFill>
              </a:rPr>
              <a:t>fire </a:t>
            </a:r>
            <a:r>
              <a:rPr lang="en-US" sz="1800" b="1" dirty="0" err="1" smtClean="0">
                <a:solidFill>
                  <a:schemeClr val="tx1"/>
                </a:solidFill>
              </a:rPr>
              <a:t>protection&amp;sprinkler</a:t>
            </a:r>
            <a:r>
              <a:rPr lang="en-US" sz="1800" b="1" dirty="0" smtClean="0">
                <a:solidFill>
                  <a:schemeClr val="tx1"/>
                </a:solidFill>
              </a:rPr>
              <a:t> distribution for Second floor:</a:t>
            </a:r>
            <a:endParaRPr lang="en-US" sz="1800" dirty="0" smtClean="0"/>
          </a:p>
        </p:txBody>
      </p:sp>
      <p:pic>
        <p:nvPicPr>
          <p:cNvPr id="3074" name="Picture 2" descr="C:\Users\7\Desktop\Untitled.png"/>
          <p:cNvPicPr>
            <a:picLocks noGrp="1" noChangeAspect="1" noChangeArrowheads="1"/>
          </p:cNvPicPr>
          <p:nvPr>
            <p:ph sz="quarter" idx="4"/>
          </p:nvPr>
        </p:nvPicPr>
        <p:blipFill>
          <a:blip r:embed="rId3" cstate="print"/>
          <a:stretch>
            <a:fillRect/>
          </a:stretch>
        </p:blipFill>
        <p:spPr bwMode="auto">
          <a:xfrm>
            <a:off x="5283201" y="2133600"/>
            <a:ext cx="4673599" cy="3276600"/>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660263" y="2083914"/>
            <a:ext cx="9502986" cy="1569660"/>
          </a:xfrm>
          <a:prstGeom prst="rect">
            <a:avLst/>
          </a:prstGeom>
          <a:noFill/>
        </p:spPr>
        <p:txBody>
          <a:bodyPr wrap="none" lIns="91440" tIns="45720" rIns="91440" bIns="45720">
            <a:spAutoFit/>
          </a:bodyPr>
          <a:lstStyle/>
          <a:p>
            <a:pPr algn="ctr"/>
            <a:r>
              <a:rPr lang="en-US" sz="4800" b="1" dirty="0" smtClean="0">
                <a:solidFill>
                  <a:srgbClr val="FF0000"/>
                </a:solidFill>
                <a:effectLst>
                  <a:outerShdw blurRad="38100" dist="38100" dir="2700000" algn="tl">
                    <a:srgbClr val="000000">
                      <a:alpha val="43137"/>
                    </a:srgbClr>
                  </a:outerShdw>
                </a:effectLst>
              </a:rPr>
              <a:t>STRUCTURAL DYNAMIC ANALYSIS</a:t>
            </a:r>
          </a:p>
          <a:p>
            <a:pPr algn="ctr"/>
            <a:r>
              <a:rPr lang="en-US" sz="4800" b="1" dirty="0" smtClean="0">
                <a:solidFill>
                  <a:srgbClr val="FF0000"/>
                </a:solidFill>
                <a:effectLst>
                  <a:outerShdw blurRad="38100" dist="38100" dir="2700000" algn="tl">
                    <a:srgbClr val="000000">
                      <a:alpha val="43137"/>
                    </a:srgbClr>
                  </a:outerShdw>
                </a:effectLst>
              </a:rPr>
              <a:t> AND DESIGN</a:t>
            </a:r>
          </a:p>
        </p:txBody>
      </p:sp>
    </p:spTree>
    <p:extLst>
      <p:ext uri="{BB962C8B-B14F-4D97-AF65-F5344CB8AC3E}">
        <p14:creationId xmlns:p14="http://schemas.microsoft.com/office/powerpoint/2010/main" xmlns="" val="1900796209"/>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652153" y="0"/>
            <a:ext cx="3711272" cy="830997"/>
          </a:xfrm>
          <a:prstGeom prst="rect">
            <a:avLst/>
          </a:prstGeom>
          <a:noFill/>
        </p:spPr>
        <p:txBody>
          <a:bodyPr wrap="none" lIns="91440" tIns="45720" rIns="91440" bIns="45720">
            <a:spAutoFit/>
          </a:bodyPr>
          <a:lstStyle/>
          <a:p>
            <a:pPr rtl="1" fontAlgn="base"/>
            <a:r>
              <a:rPr lang="en-US" sz="4800" b="1" dirty="0" smtClean="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rPr>
              <a:t>D</a:t>
            </a:r>
            <a:r>
              <a:rPr lang="en-US" sz="4800" dirty="0" smtClean="0"/>
              <a:t>esign code</a:t>
            </a:r>
            <a:r>
              <a:rPr lang="en-US" sz="4800" b="1" dirty="0" smtClean="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rPr>
              <a:t>:</a:t>
            </a:r>
            <a:endParaRPr lang="en-US" sz="4800" b="1"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endParaRPr>
          </a:p>
        </p:txBody>
      </p:sp>
      <p:pic>
        <p:nvPicPr>
          <p:cNvPr id="8" name="Picture 7"/>
          <p:cNvPicPr>
            <a:picLocks noChangeAspect="1"/>
          </p:cNvPicPr>
          <p:nvPr/>
        </p:nvPicPr>
        <p:blipFill rotWithShape="1">
          <a:blip r:embed="rId3">
            <a:extLst>
              <a:ext uri="{28A0092B-C50C-407E-A947-70E740481C1C}">
                <a14:useLocalDpi xmlns:a14="http://schemas.microsoft.com/office/drawing/2010/main" xmlns="" val="0"/>
              </a:ext>
            </a:extLst>
          </a:blip>
          <a:srcRect/>
          <a:stretch/>
        </p:blipFill>
        <p:spPr>
          <a:xfrm>
            <a:off x="0" y="4128606"/>
            <a:ext cx="2738870" cy="2729393"/>
          </a:xfrm>
          <a:prstGeom prst="flowChartManualInput">
            <a:avLst/>
          </a:prstGeom>
        </p:spPr>
      </p:pic>
      <p:sp>
        <p:nvSpPr>
          <p:cNvPr id="24577" name="Rectangle 1"/>
          <p:cNvSpPr>
            <a:spLocks noChangeArrowheads="1"/>
          </p:cNvSpPr>
          <p:nvPr/>
        </p:nvSpPr>
        <p:spPr bwMode="auto">
          <a:xfrm>
            <a:off x="595085" y="1436914"/>
            <a:ext cx="8704562" cy="1384995"/>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tabLst/>
            </a:pPr>
            <a:r>
              <a:rPr kumimoji="0" lang="en-US" sz="2800" b="1" i="0" u="none" strike="noStrike" cap="none" normalizeH="0" baseline="0" dirty="0" smtClean="0">
                <a:ln>
                  <a:noFill/>
                </a:ln>
                <a:solidFill>
                  <a:srgbClr val="000000"/>
                </a:solidFill>
                <a:effectLst>
                  <a:outerShdw blurRad="38100" dist="38100" dir="2700000" algn="tl">
                    <a:srgbClr val="000000">
                      <a:alpha val="43137"/>
                    </a:srgbClr>
                  </a:outerShdw>
                </a:effectLst>
                <a:latin typeface="Times New Roman" pitchFamily="18" charset="0"/>
                <a:ea typeface="Calibri" pitchFamily="34" charset="0"/>
                <a:cs typeface="Times New Roman" pitchFamily="18" charset="0"/>
              </a:rPr>
              <a:t>- The American Concrete Institute code ACI 318-08. </a:t>
            </a:r>
          </a:p>
          <a:p>
            <a:pPr marL="0" marR="0" lvl="0" indent="0" algn="l" defTabSz="914400" rtl="0" eaLnBrk="1" fontAlgn="base" latinLnBrk="0" hangingPunct="1">
              <a:lnSpc>
                <a:spcPct val="100000"/>
              </a:lnSpc>
              <a:spcBef>
                <a:spcPct val="0"/>
              </a:spcBef>
              <a:spcAft>
                <a:spcPct val="0"/>
              </a:spcAft>
              <a:buClrTx/>
              <a:buSzTx/>
              <a:buFontTx/>
              <a:buChar char="•"/>
              <a:tabLst/>
            </a:pPr>
            <a:endParaRPr kumimoji="0" lang="en-US" sz="2800" i="0" u="none" strike="noStrike" cap="none" normalizeH="0" baseline="0" dirty="0" smtClean="0">
              <a:ln>
                <a:noFill/>
              </a:ln>
              <a:solidFill>
                <a:srgbClr val="000000"/>
              </a:solidFill>
              <a:effectLst>
                <a:outerShdw blurRad="38100" dist="38100" dir="2700000" algn="tl">
                  <a:srgbClr val="000000">
                    <a:alpha val="43137"/>
                  </a:srgbClr>
                </a:outerShdw>
              </a:effectLst>
              <a:latin typeface="Times New Roman" pitchFamily="18" charset="0"/>
              <a:ea typeface="Calibri" pitchFamily="34"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800" b="1" i="0" u="none" strike="noStrike" cap="none" normalizeH="0" baseline="0" dirty="0" smtClean="0">
                <a:ln>
                  <a:noFill/>
                </a:ln>
                <a:solidFill>
                  <a:srgbClr val="000000"/>
                </a:solidFill>
                <a:effectLst>
                  <a:outerShdw blurRad="38100" dist="38100" dir="2700000" algn="tl">
                    <a:srgbClr val="000000">
                      <a:alpha val="43137"/>
                    </a:srgbClr>
                  </a:outerShdw>
                </a:effectLst>
                <a:latin typeface="Times New Roman" pitchFamily="18" charset="0"/>
                <a:ea typeface="Calibri" pitchFamily="34" charset="0"/>
                <a:cs typeface="Times New Roman" pitchFamily="18" charset="0"/>
              </a:rPr>
              <a:t>- The seismic design according to UBC-97&amp;IBC-2009.</a:t>
            </a:r>
            <a:r>
              <a:rPr kumimoji="0" lang="en-US" sz="2800" b="1" i="0" u="none" strike="noStrike" cap="none" normalizeH="0" baseline="0" dirty="0" smtClean="0">
                <a:ln>
                  <a:noFill/>
                </a:ln>
                <a:solidFill>
                  <a:schemeClr val="tx1"/>
                </a:solidFill>
                <a:effectLst>
                  <a:outerShdw blurRad="38100" dist="38100" dir="2700000" algn="tl">
                    <a:srgbClr val="000000">
                      <a:alpha val="43137"/>
                    </a:srgbClr>
                  </a:outerShdw>
                </a:effectLst>
                <a:latin typeface="Arial" pitchFamily="34" charset="0"/>
                <a:cs typeface="Arial" pitchFamily="34" charset="0"/>
              </a:rPr>
              <a:t> </a:t>
            </a:r>
          </a:p>
        </p:txBody>
      </p:sp>
      <p:sp>
        <p:nvSpPr>
          <p:cNvPr id="6" name="مستطيل 5"/>
          <p:cNvSpPr/>
          <p:nvPr/>
        </p:nvSpPr>
        <p:spPr>
          <a:xfrm>
            <a:off x="702380" y="3287877"/>
            <a:ext cx="7525202" cy="523220"/>
          </a:xfrm>
          <a:prstGeom prst="rect">
            <a:avLst/>
          </a:prstGeom>
        </p:spPr>
        <p:txBody>
          <a:bodyPr wrap="none">
            <a:spAutoFit/>
          </a:bodyPr>
          <a:lstStyle/>
          <a:p>
            <a:r>
              <a:rPr lang="en-US" sz="2800" b="1" dirty="0" smtClean="0">
                <a:effectLst>
                  <a:outerShdw blurRad="38100" dist="38100" dir="2700000" algn="tl">
                    <a:srgbClr val="000000">
                      <a:alpha val="43137"/>
                    </a:srgbClr>
                  </a:outerShdw>
                </a:effectLst>
                <a:latin typeface="Times New Roman" pitchFamily="18" charset="0"/>
                <a:cs typeface="Times New Roman" pitchFamily="18" charset="0"/>
              </a:rPr>
              <a:t>- Analysis method : 3D model by SAP program. </a:t>
            </a:r>
            <a:endParaRPr lang="en-US" sz="2800" b="1"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xmlns="" val="145133802"/>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652153" y="0"/>
            <a:ext cx="2752677" cy="830997"/>
          </a:xfrm>
          <a:prstGeom prst="rect">
            <a:avLst/>
          </a:prstGeom>
          <a:noFill/>
        </p:spPr>
        <p:txBody>
          <a:bodyPr wrap="none" lIns="91440" tIns="45720" rIns="91440" bIns="45720">
            <a:spAutoFit/>
          </a:bodyPr>
          <a:lstStyle/>
          <a:p>
            <a:pPr rtl="1" fontAlgn="base"/>
            <a:r>
              <a:rPr lang="en-US" sz="4800" b="1" dirty="0" smtClean="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rPr>
              <a:t>M</a:t>
            </a:r>
            <a:r>
              <a:rPr lang="en-US" sz="4800" b="1" dirty="0" smtClean="0"/>
              <a:t>aterial</a:t>
            </a:r>
            <a:r>
              <a:rPr lang="en-US" sz="4800" b="1" dirty="0" smtClean="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rPr>
              <a:t>:</a:t>
            </a:r>
            <a:endParaRPr lang="en-US" sz="4800" b="1"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endParaRPr>
          </a:p>
        </p:txBody>
      </p:sp>
      <p:pic>
        <p:nvPicPr>
          <p:cNvPr id="8" name="Picture 7"/>
          <p:cNvPicPr>
            <a:picLocks noChangeAspect="1"/>
          </p:cNvPicPr>
          <p:nvPr/>
        </p:nvPicPr>
        <p:blipFill rotWithShape="1">
          <a:blip r:embed="rId3">
            <a:extLst>
              <a:ext uri="{28A0092B-C50C-407E-A947-70E740481C1C}">
                <a14:useLocalDpi xmlns:a14="http://schemas.microsoft.com/office/drawing/2010/main" xmlns="" val="0"/>
              </a:ext>
            </a:extLst>
          </a:blip>
          <a:srcRect/>
          <a:stretch/>
        </p:blipFill>
        <p:spPr>
          <a:xfrm>
            <a:off x="0" y="4128606"/>
            <a:ext cx="2738870" cy="2729393"/>
          </a:xfrm>
          <a:prstGeom prst="flowChartManualInput">
            <a:avLst/>
          </a:prstGeom>
        </p:spPr>
      </p:pic>
      <p:graphicFrame>
        <p:nvGraphicFramePr>
          <p:cNvPr id="10" name="جدول 9"/>
          <p:cNvGraphicFramePr>
            <a:graphicFrameLocks noGrp="1"/>
          </p:cNvGraphicFramePr>
          <p:nvPr/>
        </p:nvGraphicFramePr>
        <p:xfrm>
          <a:off x="1727202" y="1103085"/>
          <a:ext cx="7605484" cy="4426857"/>
        </p:xfrm>
        <a:graphic>
          <a:graphicData uri="http://schemas.openxmlformats.org/drawingml/2006/table">
            <a:tbl>
              <a:tblPr/>
              <a:tblGrid>
                <a:gridCol w="3916311"/>
                <a:gridCol w="3689173"/>
              </a:tblGrid>
              <a:tr h="716655">
                <a:tc>
                  <a:txBody>
                    <a:bodyPr/>
                    <a:lstStyle/>
                    <a:p>
                      <a:pPr marL="304800" marR="0" algn="ctr" rtl="0">
                        <a:spcBef>
                          <a:spcPts val="0"/>
                        </a:spcBef>
                        <a:spcAft>
                          <a:spcPts val="0"/>
                        </a:spcAft>
                        <a:tabLst>
                          <a:tab pos="838200" algn="l"/>
                          <a:tab pos="5605780" algn="r"/>
                        </a:tabLst>
                      </a:pPr>
                      <a:r>
                        <a:rPr lang="en-US" sz="1200" b="1">
                          <a:solidFill>
                            <a:srgbClr val="0070C0"/>
                          </a:solidFill>
                          <a:latin typeface="Times New Roman"/>
                          <a:ea typeface="Times New Roman"/>
                          <a:cs typeface="Arial"/>
                        </a:rPr>
                        <a:t>Material</a:t>
                      </a:r>
                      <a:endParaRPr lang="en-US" sz="1200">
                        <a:latin typeface="Times New Roman"/>
                        <a:ea typeface="Times New Roman"/>
                        <a:cs typeface="Arial"/>
                      </a:endParaRPr>
                    </a:p>
                  </a:txBody>
                  <a:tcPr marL="68580" marR="68580" marT="0" marB="0">
                    <a:lnL w="12700" cap="flat" cmpd="sng" algn="ctr">
                      <a:solidFill>
                        <a:srgbClr val="B3CC82"/>
                      </a:solidFill>
                      <a:prstDash val="solid"/>
                      <a:round/>
                      <a:headEnd type="none" w="med" len="med"/>
                      <a:tailEnd type="none" w="med" len="med"/>
                    </a:lnL>
                    <a:lnR>
                      <a:noFill/>
                    </a:lnR>
                    <a:lnT w="12700" cap="flat" cmpd="sng" algn="ctr">
                      <a:solidFill>
                        <a:srgbClr val="B3CC82"/>
                      </a:solidFill>
                      <a:prstDash val="solid"/>
                      <a:round/>
                      <a:headEnd type="none" w="med" len="med"/>
                      <a:tailEnd type="none" w="med" len="med"/>
                    </a:lnT>
                    <a:lnB w="12700" cap="flat" cmpd="sng" algn="ctr">
                      <a:solidFill>
                        <a:srgbClr val="B3CC82"/>
                      </a:solidFill>
                      <a:prstDash val="solid"/>
                      <a:round/>
                      <a:headEnd type="none" w="med" len="med"/>
                      <a:tailEnd type="none" w="med" len="med"/>
                    </a:lnB>
                    <a:solidFill>
                      <a:srgbClr val="9BBB59"/>
                    </a:solidFill>
                  </a:tcPr>
                </a:tc>
                <a:tc>
                  <a:txBody>
                    <a:bodyPr/>
                    <a:lstStyle/>
                    <a:p>
                      <a:pPr marL="304800" marR="0" algn="ctr" rtl="0">
                        <a:spcBef>
                          <a:spcPts val="0"/>
                        </a:spcBef>
                        <a:spcAft>
                          <a:spcPts val="0"/>
                        </a:spcAft>
                        <a:tabLst>
                          <a:tab pos="838200" algn="l"/>
                          <a:tab pos="5605780" algn="r"/>
                        </a:tabLst>
                      </a:pPr>
                      <a:r>
                        <a:rPr lang="en-US" sz="1200" b="1">
                          <a:solidFill>
                            <a:srgbClr val="0070C0"/>
                          </a:solidFill>
                          <a:latin typeface="Times New Roman"/>
                          <a:ea typeface="Times New Roman"/>
                          <a:cs typeface="Arial"/>
                        </a:rPr>
                        <a:t>Unit weight</a:t>
                      </a:r>
                      <a:endParaRPr lang="en-US" sz="1200">
                        <a:latin typeface="Times New Roman"/>
                        <a:ea typeface="Times New Roman"/>
                        <a:cs typeface="Arial"/>
                      </a:endParaRPr>
                    </a:p>
                    <a:p>
                      <a:pPr marL="304800" marR="0" algn="ctr" rtl="0">
                        <a:spcBef>
                          <a:spcPts val="0"/>
                        </a:spcBef>
                        <a:spcAft>
                          <a:spcPts val="0"/>
                        </a:spcAft>
                        <a:tabLst>
                          <a:tab pos="838200" algn="l"/>
                          <a:tab pos="5605780" algn="r"/>
                        </a:tabLst>
                      </a:pPr>
                      <a:r>
                        <a:rPr lang="en-US" sz="1200" b="1">
                          <a:solidFill>
                            <a:srgbClr val="0070C0"/>
                          </a:solidFill>
                          <a:latin typeface="Times New Roman"/>
                          <a:ea typeface="Times New Roman"/>
                          <a:cs typeface="Arial"/>
                        </a:rPr>
                        <a:t>(KN/m</a:t>
                      </a:r>
                      <a:r>
                        <a:rPr lang="en-US" sz="1200" b="1" baseline="30000">
                          <a:solidFill>
                            <a:srgbClr val="0070C0"/>
                          </a:solidFill>
                          <a:latin typeface="Times New Roman"/>
                          <a:ea typeface="Times New Roman"/>
                          <a:cs typeface="Arial"/>
                        </a:rPr>
                        <a:t>3</a:t>
                      </a:r>
                      <a:r>
                        <a:rPr lang="en-US" sz="1200" b="1">
                          <a:solidFill>
                            <a:srgbClr val="0070C0"/>
                          </a:solidFill>
                          <a:latin typeface="Times New Roman"/>
                          <a:ea typeface="Times New Roman"/>
                          <a:cs typeface="Arial"/>
                        </a:rPr>
                        <a:t>)</a:t>
                      </a:r>
                      <a:endParaRPr lang="en-US" sz="1200">
                        <a:latin typeface="Times New Roman"/>
                        <a:ea typeface="Times New Roman"/>
                        <a:cs typeface="Arial"/>
                      </a:endParaRPr>
                    </a:p>
                  </a:txBody>
                  <a:tcPr marL="68580" marR="68580" marT="0" marB="0">
                    <a:lnL>
                      <a:noFill/>
                    </a:lnL>
                    <a:lnR w="12700" cap="flat" cmpd="sng" algn="ctr">
                      <a:solidFill>
                        <a:srgbClr val="B3CC82"/>
                      </a:solidFill>
                      <a:prstDash val="solid"/>
                      <a:round/>
                      <a:headEnd type="none" w="med" len="med"/>
                      <a:tailEnd type="none" w="med" len="med"/>
                    </a:lnR>
                    <a:lnT w="12700" cap="flat" cmpd="sng" algn="ctr">
                      <a:solidFill>
                        <a:srgbClr val="B3CC82"/>
                      </a:solidFill>
                      <a:prstDash val="solid"/>
                      <a:round/>
                      <a:headEnd type="none" w="med" len="med"/>
                      <a:tailEnd type="none" w="med" len="med"/>
                    </a:lnT>
                    <a:lnB w="12700" cap="flat" cmpd="sng" algn="ctr">
                      <a:solidFill>
                        <a:srgbClr val="B3CC82"/>
                      </a:solidFill>
                      <a:prstDash val="solid"/>
                      <a:round/>
                      <a:headEnd type="none" w="med" len="med"/>
                      <a:tailEnd type="none" w="med" len="med"/>
                    </a:lnB>
                    <a:solidFill>
                      <a:srgbClr val="9BBB59"/>
                    </a:solidFill>
                  </a:tcPr>
                </a:tc>
              </a:tr>
              <a:tr h="394272">
                <a:tc>
                  <a:txBody>
                    <a:bodyPr/>
                    <a:lstStyle/>
                    <a:p>
                      <a:pPr marL="304800" marR="0" algn="ctr" rtl="0">
                        <a:spcBef>
                          <a:spcPts val="0"/>
                        </a:spcBef>
                        <a:spcAft>
                          <a:spcPts val="0"/>
                        </a:spcAft>
                        <a:tabLst>
                          <a:tab pos="838200" algn="l"/>
                          <a:tab pos="5605780" algn="r"/>
                        </a:tabLst>
                      </a:pPr>
                      <a:r>
                        <a:rPr lang="en-US" sz="1200" b="1">
                          <a:solidFill>
                            <a:srgbClr val="0070C0"/>
                          </a:solidFill>
                          <a:latin typeface="Times New Roman"/>
                          <a:ea typeface="Times New Roman"/>
                          <a:cs typeface="Arial"/>
                        </a:rPr>
                        <a:t>Reinforced concrete</a:t>
                      </a:r>
                      <a:endParaRPr lang="en-US" sz="1200">
                        <a:latin typeface="Times New Roman"/>
                        <a:ea typeface="Times New Roman"/>
                        <a:cs typeface="Arial"/>
                      </a:endParaRPr>
                    </a:p>
                  </a:txBody>
                  <a:tcPr marL="68580" marR="68580" marT="0" marB="0">
                    <a:lnL w="12700" cap="flat" cmpd="sng" algn="ctr">
                      <a:solidFill>
                        <a:srgbClr val="B3CC82"/>
                      </a:solidFill>
                      <a:prstDash val="solid"/>
                      <a:round/>
                      <a:headEnd type="none" w="med" len="med"/>
                      <a:tailEnd type="none" w="med" len="med"/>
                    </a:lnL>
                    <a:lnR>
                      <a:noFill/>
                    </a:lnR>
                    <a:lnT w="12700" cap="flat" cmpd="sng" algn="ctr">
                      <a:solidFill>
                        <a:srgbClr val="B3CC82"/>
                      </a:solidFill>
                      <a:prstDash val="solid"/>
                      <a:round/>
                      <a:headEnd type="none" w="med" len="med"/>
                      <a:tailEnd type="none" w="med" len="med"/>
                    </a:lnT>
                    <a:lnB w="12700" cap="flat" cmpd="sng" algn="ctr">
                      <a:solidFill>
                        <a:srgbClr val="B3CC82"/>
                      </a:solidFill>
                      <a:prstDash val="solid"/>
                      <a:round/>
                      <a:headEnd type="none" w="med" len="med"/>
                      <a:tailEnd type="none" w="med" len="med"/>
                    </a:lnB>
                    <a:solidFill>
                      <a:srgbClr val="E6EED5"/>
                    </a:solidFill>
                  </a:tcPr>
                </a:tc>
                <a:tc>
                  <a:txBody>
                    <a:bodyPr/>
                    <a:lstStyle/>
                    <a:p>
                      <a:pPr marL="304800" marR="0" algn="ctr" rtl="0">
                        <a:spcBef>
                          <a:spcPts val="0"/>
                        </a:spcBef>
                        <a:spcAft>
                          <a:spcPts val="0"/>
                        </a:spcAft>
                        <a:tabLst>
                          <a:tab pos="838200" algn="l"/>
                          <a:tab pos="5605780" algn="r"/>
                        </a:tabLst>
                      </a:pPr>
                      <a:r>
                        <a:rPr lang="en-US" sz="1200" b="1">
                          <a:solidFill>
                            <a:srgbClr val="0070C0"/>
                          </a:solidFill>
                          <a:latin typeface="Times New Roman"/>
                          <a:ea typeface="Times New Roman"/>
                          <a:cs typeface="Arial"/>
                        </a:rPr>
                        <a:t>25</a:t>
                      </a:r>
                      <a:endParaRPr lang="en-US" sz="1200">
                        <a:latin typeface="Times New Roman"/>
                        <a:ea typeface="Times New Roman"/>
                        <a:cs typeface="Arial"/>
                      </a:endParaRPr>
                    </a:p>
                  </a:txBody>
                  <a:tcPr marL="68580" marR="68580" marT="0" marB="0">
                    <a:lnL>
                      <a:noFill/>
                    </a:lnL>
                    <a:lnR w="12700" cap="flat" cmpd="sng" algn="ctr">
                      <a:solidFill>
                        <a:srgbClr val="B3CC82"/>
                      </a:solidFill>
                      <a:prstDash val="solid"/>
                      <a:round/>
                      <a:headEnd type="none" w="med" len="med"/>
                      <a:tailEnd type="none" w="med" len="med"/>
                    </a:lnR>
                    <a:lnT w="12700" cap="flat" cmpd="sng" algn="ctr">
                      <a:solidFill>
                        <a:srgbClr val="B3CC82"/>
                      </a:solidFill>
                      <a:prstDash val="solid"/>
                      <a:round/>
                      <a:headEnd type="none" w="med" len="med"/>
                      <a:tailEnd type="none" w="med" len="med"/>
                    </a:lnT>
                    <a:lnB w="12700" cap="flat" cmpd="sng" algn="ctr">
                      <a:solidFill>
                        <a:srgbClr val="B3CC82"/>
                      </a:solidFill>
                      <a:prstDash val="solid"/>
                      <a:round/>
                      <a:headEnd type="none" w="med" len="med"/>
                      <a:tailEnd type="none" w="med" len="med"/>
                    </a:lnB>
                    <a:solidFill>
                      <a:srgbClr val="E6EED5"/>
                    </a:solidFill>
                  </a:tcPr>
                </a:tc>
              </a:tr>
              <a:tr h="394272">
                <a:tc>
                  <a:txBody>
                    <a:bodyPr/>
                    <a:lstStyle/>
                    <a:p>
                      <a:pPr marL="304800" marR="0" algn="ctr" rtl="0">
                        <a:spcBef>
                          <a:spcPts val="0"/>
                        </a:spcBef>
                        <a:spcAft>
                          <a:spcPts val="0"/>
                        </a:spcAft>
                        <a:tabLst>
                          <a:tab pos="838200" algn="l"/>
                          <a:tab pos="5605780" algn="r"/>
                        </a:tabLst>
                      </a:pPr>
                      <a:r>
                        <a:rPr lang="en-US" sz="1200" b="1">
                          <a:solidFill>
                            <a:srgbClr val="0070C0"/>
                          </a:solidFill>
                          <a:latin typeface="Times New Roman"/>
                          <a:ea typeface="Times New Roman"/>
                          <a:cs typeface="Arial"/>
                        </a:rPr>
                        <a:t>Plain concrete</a:t>
                      </a:r>
                      <a:endParaRPr lang="en-US" sz="1200">
                        <a:latin typeface="Times New Roman"/>
                        <a:ea typeface="Times New Roman"/>
                        <a:cs typeface="Arial"/>
                      </a:endParaRPr>
                    </a:p>
                  </a:txBody>
                  <a:tcPr marL="68580" marR="68580" marT="0" marB="0">
                    <a:lnL w="12700" cap="flat" cmpd="sng" algn="ctr">
                      <a:solidFill>
                        <a:srgbClr val="B3CC82"/>
                      </a:solidFill>
                      <a:prstDash val="solid"/>
                      <a:round/>
                      <a:headEnd type="none" w="med" len="med"/>
                      <a:tailEnd type="none" w="med" len="med"/>
                    </a:lnL>
                    <a:lnR>
                      <a:noFill/>
                    </a:lnR>
                    <a:lnT w="12700" cap="flat" cmpd="sng" algn="ctr">
                      <a:solidFill>
                        <a:srgbClr val="B3CC82"/>
                      </a:solidFill>
                      <a:prstDash val="solid"/>
                      <a:round/>
                      <a:headEnd type="none" w="med" len="med"/>
                      <a:tailEnd type="none" w="med" len="med"/>
                    </a:lnT>
                    <a:lnB w="12700" cap="flat" cmpd="sng" algn="ctr">
                      <a:solidFill>
                        <a:srgbClr val="B3CC82"/>
                      </a:solidFill>
                      <a:prstDash val="solid"/>
                      <a:round/>
                      <a:headEnd type="none" w="med" len="med"/>
                      <a:tailEnd type="none" w="med" len="med"/>
                    </a:lnB>
                  </a:tcPr>
                </a:tc>
                <a:tc>
                  <a:txBody>
                    <a:bodyPr/>
                    <a:lstStyle/>
                    <a:p>
                      <a:pPr marL="304800" marR="0" algn="ctr" rtl="0">
                        <a:spcBef>
                          <a:spcPts val="0"/>
                        </a:spcBef>
                        <a:spcAft>
                          <a:spcPts val="0"/>
                        </a:spcAft>
                        <a:tabLst>
                          <a:tab pos="838200" algn="l"/>
                          <a:tab pos="5605780" algn="r"/>
                        </a:tabLst>
                      </a:pPr>
                      <a:r>
                        <a:rPr lang="en-US" sz="1200" b="1">
                          <a:solidFill>
                            <a:srgbClr val="0070C0"/>
                          </a:solidFill>
                          <a:latin typeface="Times New Roman"/>
                          <a:ea typeface="Times New Roman"/>
                          <a:cs typeface="Arial"/>
                        </a:rPr>
                        <a:t>23</a:t>
                      </a:r>
                      <a:endParaRPr lang="en-US" sz="1200">
                        <a:latin typeface="Times New Roman"/>
                        <a:ea typeface="Times New Roman"/>
                        <a:cs typeface="Arial"/>
                      </a:endParaRPr>
                    </a:p>
                  </a:txBody>
                  <a:tcPr marL="68580" marR="68580" marT="0" marB="0">
                    <a:lnL>
                      <a:noFill/>
                    </a:lnL>
                    <a:lnR w="12700" cap="flat" cmpd="sng" algn="ctr">
                      <a:solidFill>
                        <a:srgbClr val="B3CC82"/>
                      </a:solidFill>
                      <a:prstDash val="solid"/>
                      <a:round/>
                      <a:headEnd type="none" w="med" len="med"/>
                      <a:tailEnd type="none" w="med" len="med"/>
                    </a:lnR>
                    <a:lnT w="12700" cap="flat" cmpd="sng" algn="ctr">
                      <a:solidFill>
                        <a:srgbClr val="B3CC82"/>
                      </a:solidFill>
                      <a:prstDash val="solid"/>
                      <a:round/>
                      <a:headEnd type="none" w="med" len="med"/>
                      <a:tailEnd type="none" w="med" len="med"/>
                    </a:lnT>
                    <a:lnB w="12700" cap="flat" cmpd="sng" algn="ctr">
                      <a:solidFill>
                        <a:srgbClr val="B3CC82"/>
                      </a:solidFill>
                      <a:prstDash val="solid"/>
                      <a:round/>
                      <a:headEnd type="none" w="med" len="med"/>
                      <a:tailEnd type="none" w="med" len="med"/>
                    </a:lnB>
                  </a:tcPr>
                </a:tc>
              </a:tr>
              <a:tr h="394272">
                <a:tc>
                  <a:txBody>
                    <a:bodyPr/>
                    <a:lstStyle/>
                    <a:p>
                      <a:pPr marL="304800" marR="0" algn="ctr" rtl="0">
                        <a:spcBef>
                          <a:spcPts val="0"/>
                        </a:spcBef>
                        <a:spcAft>
                          <a:spcPts val="0"/>
                        </a:spcAft>
                        <a:tabLst>
                          <a:tab pos="838200" algn="l"/>
                          <a:tab pos="5605780" algn="r"/>
                        </a:tabLst>
                      </a:pPr>
                      <a:r>
                        <a:rPr lang="en-US" sz="1200" b="1">
                          <a:solidFill>
                            <a:srgbClr val="0070C0"/>
                          </a:solidFill>
                          <a:latin typeface="Times New Roman"/>
                          <a:ea typeface="Times New Roman"/>
                          <a:cs typeface="Arial"/>
                        </a:rPr>
                        <a:t>Sand</a:t>
                      </a:r>
                      <a:endParaRPr lang="en-US" sz="1200">
                        <a:latin typeface="Times New Roman"/>
                        <a:ea typeface="Times New Roman"/>
                        <a:cs typeface="Arial"/>
                      </a:endParaRPr>
                    </a:p>
                  </a:txBody>
                  <a:tcPr marL="68580" marR="68580" marT="0" marB="0">
                    <a:lnL w="12700" cap="flat" cmpd="sng" algn="ctr">
                      <a:solidFill>
                        <a:srgbClr val="B3CC82"/>
                      </a:solidFill>
                      <a:prstDash val="solid"/>
                      <a:round/>
                      <a:headEnd type="none" w="med" len="med"/>
                      <a:tailEnd type="none" w="med" len="med"/>
                    </a:lnL>
                    <a:lnR>
                      <a:noFill/>
                    </a:lnR>
                    <a:lnT w="12700" cap="flat" cmpd="sng" algn="ctr">
                      <a:solidFill>
                        <a:srgbClr val="B3CC82"/>
                      </a:solidFill>
                      <a:prstDash val="solid"/>
                      <a:round/>
                      <a:headEnd type="none" w="med" len="med"/>
                      <a:tailEnd type="none" w="med" len="med"/>
                    </a:lnT>
                    <a:lnB w="12700" cap="flat" cmpd="sng" algn="ctr">
                      <a:solidFill>
                        <a:srgbClr val="B3CC82"/>
                      </a:solidFill>
                      <a:prstDash val="solid"/>
                      <a:round/>
                      <a:headEnd type="none" w="med" len="med"/>
                      <a:tailEnd type="none" w="med" len="med"/>
                    </a:lnB>
                    <a:solidFill>
                      <a:srgbClr val="E6EED5"/>
                    </a:solidFill>
                  </a:tcPr>
                </a:tc>
                <a:tc>
                  <a:txBody>
                    <a:bodyPr/>
                    <a:lstStyle/>
                    <a:p>
                      <a:pPr marL="304800" marR="0" algn="ctr" rtl="0">
                        <a:spcBef>
                          <a:spcPts val="0"/>
                        </a:spcBef>
                        <a:spcAft>
                          <a:spcPts val="0"/>
                        </a:spcAft>
                        <a:tabLst>
                          <a:tab pos="838200" algn="l"/>
                          <a:tab pos="5605780" algn="r"/>
                        </a:tabLst>
                      </a:pPr>
                      <a:r>
                        <a:rPr lang="en-US" sz="1200" b="1">
                          <a:solidFill>
                            <a:srgbClr val="0070C0"/>
                          </a:solidFill>
                          <a:latin typeface="Times New Roman"/>
                          <a:ea typeface="Times New Roman"/>
                          <a:cs typeface="Arial"/>
                        </a:rPr>
                        <a:t>18</a:t>
                      </a:r>
                      <a:endParaRPr lang="en-US" sz="1200">
                        <a:latin typeface="Times New Roman"/>
                        <a:ea typeface="Times New Roman"/>
                        <a:cs typeface="Arial"/>
                      </a:endParaRPr>
                    </a:p>
                  </a:txBody>
                  <a:tcPr marL="68580" marR="68580" marT="0" marB="0">
                    <a:lnL>
                      <a:noFill/>
                    </a:lnL>
                    <a:lnR w="12700" cap="flat" cmpd="sng" algn="ctr">
                      <a:solidFill>
                        <a:srgbClr val="B3CC82"/>
                      </a:solidFill>
                      <a:prstDash val="solid"/>
                      <a:round/>
                      <a:headEnd type="none" w="med" len="med"/>
                      <a:tailEnd type="none" w="med" len="med"/>
                    </a:lnR>
                    <a:lnT w="12700" cap="flat" cmpd="sng" algn="ctr">
                      <a:solidFill>
                        <a:srgbClr val="B3CC82"/>
                      </a:solidFill>
                      <a:prstDash val="solid"/>
                      <a:round/>
                      <a:headEnd type="none" w="med" len="med"/>
                      <a:tailEnd type="none" w="med" len="med"/>
                    </a:lnT>
                    <a:lnB w="12700" cap="flat" cmpd="sng" algn="ctr">
                      <a:solidFill>
                        <a:srgbClr val="B3CC82"/>
                      </a:solidFill>
                      <a:prstDash val="solid"/>
                      <a:round/>
                      <a:headEnd type="none" w="med" len="med"/>
                      <a:tailEnd type="none" w="med" len="med"/>
                    </a:lnB>
                    <a:solidFill>
                      <a:srgbClr val="E6EED5"/>
                    </a:solidFill>
                  </a:tcPr>
                </a:tc>
              </a:tr>
              <a:tr h="394272">
                <a:tc>
                  <a:txBody>
                    <a:bodyPr/>
                    <a:lstStyle/>
                    <a:p>
                      <a:pPr marL="304800" marR="0" algn="ctr" rtl="0">
                        <a:spcBef>
                          <a:spcPts val="0"/>
                        </a:spcBef>
                        <a:spcAft>
                          <a:spcPts val="0"/>
                        </a:spcAft>
                        <a:tabLst>
                          <a:tab pos="838200" algn="l"/>
                          <a:tab pos="5605780" algn="r"/>
                        </a:tabLst>
                      </a:pPr>
                      <a:r>
                        <a:rPr lang="en-US" sz="1200" b="1">
                          <a:solidFill>
                            <a:srgbClr val="0070C0"/>
                          </a:solidFill>
                          <a:latin typeface="Times New Roman"/>
                          <a:ea typeface="Times New Roman"/>
                          <a:cs typeface="Arial"/>
                        </a:rPr>
                        <a:t>Aggregate</a:t>
                      </a:r>
                      <a:endParaRPr lang="en-US" sz="1200">
                        <a:latin typeface="Times New Roman"/>
                        <a:ea typeface="Times New Roman"/>
                        <a:cs typeface="Arial"/>
                      </a:endParaRPr>
                    </a:p>
                  </a:txBody>
                  <a:tcPr marL="68580" marR="68580" marT="0" marB="0">
                    <a:lnL w="12700" cap="flat" cmpd="sng" algn="ctr">
                      <a:solidFill>
                        <a:srgbClr val="B3CC82"/>
                      </a:solidFill>
                      <a:prstDash val="solid"/>
                      <a:round/>
                      <a:headEnd type="none" w="med" len="med"/>
                      <a:tailEnd type="none" w="med" len="med"/>
                    </a:lnL>
                    <a:lnR>
                      <a:noFill/>
                    </a:lnR>
                    <a:lnT w="12700" cap="flat" cmpd="sng" algn="ctr">
                      <a:solidFill>
                        <a:srgbClr val="B3CC82"/>
                      </a:solidFill>
                      <a:prstDash val="solid"/>
                      <a:round/>
                      <a:headEnd type="none" w="med" len="med"/>
                      <a:tailEnd type="none" w="med" len="med"/>
                    </a:lnT>
                    <a:lnB w="12700" cap="flat" cmpd="sng" algn="ctr">
                      <a:solidFill>
                        <a:srgbClr val="B3CC82"/>
                      </a:solidFill>
                      <a:prstDash val="solid"/>
                      <a:round/>
                      <a:headEnd type="none" w="med" len="med"/>
                      <a:tailEnd type="none" w="med" len="med"/>
                    </a:lnB>
                  </a:tcPr>
                </a:tc>
                <a:tc>
                  <a:txBody>
                    <a:bodyPr/>
                    <a:lstStyle/>
                    <a:p>
                      <a:pPr marL="304800" marR="0" algn="ctr" rtl="0">
                        <a:spcBef>
                          <a:spcPts val="0"/>
                        </a:spcBef>
                        <a:spcAft>
                          <a:spcPts val="0"/>
                        </a:spcAft>
                        <a:tabLst>
                          <a:tab pos="838200" algn="l"/>
                          <a:tab pos="5605780" algn="r"/>
                        </a:tabLst>
                      </a:pPr>
                      <a:r>
                        <a:rPr lang="en-US" sz="1200" b="1">
                          <a:solidFill>
                            <a:srgbClr val="0070C0"/>
                          </a:solidFill>
                          <a:latin typeface="Times New Roman"/>
                          <a:ea typeface="Times New Roman"/>
                          <a:cs typeface="Arial"/>
                        </a:rPr>
                        <a:t>17</a:t>
                      </a:r>
                      <a:endParaRPr lang="en-US" sz="1200">
                        <a:latin typeface="Times New Roman"/>
                        <a:ea typeface="Times New Roman"/>
                        <a:cs typeface="Arial"/>
                      </a:endParaRPr>
                    </a:p>
                  </a:txBody>
                  <a:tcPr marL="68580" marR="68580" marT="0" marB="0">
                    <a:lnL>
                      <a:noFill/>
                    </a:lnL>
                    <a:lnR w="12700" cap="flat" cmpd="sng" algn="ctr">
                      <a:solidFill>
                        <a:srgbClr val="B3CC82"/>
                      </a:solidFill>
                      <a:prstDash val="solid"/>
                      <a:round/>
                      <a:headEnd type="none" w="med" len="med"/>
                      <a:tailEnd type="none" w="med" len="med"/>
                    </a:lnR>
                    <a:lnT w="12700" cap="flat" cmpd="sng" algn="ctr">
                      <a:solidFill>
                        <a:srgbClr val="B3CC82"/>
                      </a:solidFill>
                      <a:prstDash val="solid"/>
                      <a:round/>
                      <a:headEnd type="none" w="med" len="med"/>
                      <a:tailEnd type="none" w="med" len="med"/>
                    </a:lnT>
                    <a:lnB w="12700" cap="flat" cmpd="sng" algn="ctr">
                      <a:solidFill>
                        <a:srgbClr val="B3CC82"/>
                      </a:solidFill>
                      <a:prstDash val="solid"/>
                      <a:round/>
                      <a:headEnd type="none" w="med" len="med"/>
                      <a:tailEnd type="none" w="med" len="med"/>
                    </a:lnB>
                  </a:tcPr>
                </a:tc>
              </a:tr>
              <a:tr h="423478">
                <a:tc>
                  <a:txBody>
                    <a:bodyPr/>
                    <a:lstStyle/>
                    <a:p>
                      <a:pPr marL="304800" marR="0" algn="ctr" rtl="0">
                        <a:spcBef>
                          <a:spcPts val="0"/>
                        </a:spcBef>
                        <a:spcAft>
                          <a:spcPts val="0"/>
                        </a:spcAft>
                        <a:tabLst>
                          <a:tab pos="838200" algn="l"/>
                          <a:tab pos="5605780" algn="r"/>
                        </a:tabLst>
                      </a:pPr>
                      <a:r>
                        <a:rPr lang="en-US" sz="1200" b="1">
                          <a:solidFill>
                            <a:srgbClr val="0070C0"/>
                          </a:solidFill>
                          <a:latin typeface="Times New Roman"/>
                          <a:ea typeface="Times New Roman"/>
                          <a:cs typeface="Arial"/>
                        </a:rPr>
                        <a:t>Blocks</a:t>
                      </a:r>
                      <a:endParaRPr lang="en-US" sz="1200">
                        <a:latin typeface="Times New Roman"/>
                        <a:ea typeface="Times New Roman"/>
                        <a:cs typeface="Arial"/>
                      </a:endParaRPr>
                    </a:p>
                  </a:txBody>
                  <a:tcPr marL="68580" marR="68580" marT="0" marB="0">
                    <a:lnL w="12700" cap="flat" cmpd="sng" algn="ctr">
                      <a:solidFill>
                        <a:srgbClr val="B3CC82"/>
                      </a:solidFill>
                      <a:prstDash val="solid"/>
                      <a:round/>
                      <a:headEnd type="none" w="med" len="med"/>
                      <a:tailEnd type="none" w="med" len="med"/>
                    </a:lnL>
                    <a:lnR>
                      <a:noFill/>
                    </a:lnR>
                    <a:lnT w="12700" cap="flat" cmpd="sng" algn="ctr">
                      <a:solidFill>
                        <a:srgbClr val="B3CC82"/>
                      </a:solidFill>
                      <a:prstDash val="solid"/>
                      <a:round/>
                      <a:headEnd type="none" w="med" len="med"/>
                      <a:tailEnd type="none" w="med" len="med"/>
                    </a:lnT>
                    <a:lnB w="12700" cap="flat" cmpd="sng" algn="ctr">
                      <a:solidFill>
                        <a:srgbClr val="B3CC82"/>
                      </a:solidFill>
                      <a:prstDash val="solid"/>
                      <a:round/>
                      <a:headEnd type="none" w="med" len="med"/>
                      <a:tailEnd type="none" w="med" len="med"/>
                    </a:lnB>
                    <a:solidFill>
                      <a:srgbClr val="E6EED5"/>
                    </a:solidFill>
                  </a:tcPr>
                </a:tc>
                <a:tc>
                  <a:txBody>
                    <a:bodyPr/>
                    <a:lstStyle/>
                    <a:p>
                      <a:pPr marL="304800" marR="0" algn="ctr" rtl="0">
                        <a:spcBef>
                          <a:spcPts val="0"/>
                        </a:spcBef>
                        <a:spcAft>
                          <a:spcPts val="0"/>
                        </a:spcAft>
                        <a:tabLst>
                          <a:tab pos="838200" algn="l"/>
                          <a:tab pos="5605780" algn="r"/>
                        </a:tabLst>
                      </a:pPr>
                      <a:r>
                        <a:rPr lang="en-US" sz="1200" b="1">
                          <a:solidFill>
                            <a:srgbClr val="0070C0"/>
                          </a:solidFill>
                          <a:latin typeface="Times New Roman"/>
                          <a:ea typeface="Times New Roman"/>
                          <a:cs typeface="Arial"/>
                        </a:rPr>
                        <a:t>12</a:t>
                      </a:r>
                      <a:endParaRPr lang="en-US" sz="1200">
                        <a:latin typeface="Times New Roman"/>
                        <a:ea typeface="Times New Roman"/>
                        <a:cs typeface="Arial"/>
                      </a:endParaRPr>
                    </a:p>
                  </a:txBody>
                  <a:tcPr marL="68580" marR="68580" marT="0" marB="0">
                    <a:lnL>
                      <a:noFill/>
                    </a:lnL>
                    <a:lnR w="12700" cap="flat" cmpd="sng" algn="ctr">
                      <a:solidFill>
                        <a:srgbClr val="B3CC82"/>
                      </a:solidFill>
                      <a:prstDash val="solid"/>
                      <a:round/>
                      <a:headEnd type="none" w="med" len="med"/>
                      <a:tailEnd type="none" w="med" len="med"/>
                    </a:lnR>
                    <a:lnT w="12700" cap="flat" cmpd="sng" algn="ctr">
                      <a:solidFill>
                        <a:srgbClr val="B3CC82"/>
                      </a:solidFill>
                      <a:prstDash val="solid"/>
                      <a:round/>
                      <a:headEnd type="none" w="med" len="med"/>
                      <a:tailEnd type="none" w="med" len="med"/>
                    </a:lnT>
                    <a:lnB w="12700" cap="flat" cmpd="sng" algn="ctr">
                      <a:solidFill>
                        <a:srgbClr val="B3CC82"/>
                      </a:solidFill>
                      <a:prstDash val="solid"/>
                      <a:round/>
                      <a:headEnd type="none" w="med" len="med"/>
                      <a:tailEnd type="none" w="med" len="med"/>
                    </a:lnB>
                    <a:solidFill>
                      <a:srgbClr val="E6EED5"/>
                    </a:solidFill>
                  </a:tcPr>
                </a:tc>
              </a:tr>
              <a:tr h="394272">
                <a:tc>
                  <a:txBody>
                    <a:bodyPr/>
                    <a:lstStyle/>
                    <a:p>
                      <a:pPr marL="304800" marR="0" algn="ctr" rtl="0">
                        <a:spcBef>
                          <a:spcPts val="0"/>
                        </a:spcBef>
                        <a:spcAft>
                          <a:spcPts val="0"/>
                        </a:spcAft>
                        <a:tabLst>
                          <a:tab pos="838200" algn="l"/>
                          <a:tab pos="5605780" algn="r"/>
                        </a:tabLst>
                      </a:pPr>
                      <a:r>
                        <a:rPr lang="en-US" sz="1200" b="1">
                          <a:solidFill>
                            <a:srgbClr val="0070C0"/>
                          </a:solidFill>
                          <a:latin typeface="Times New Roman"/>
                          <a:ea typeface="Times New Roman"/>
                          <a:cs typeface="Arial"/>
                        </a:rPr>
                        <a:t>Polystyrene Extruded</a:t>
                      </a:r>
                      <a:endParaRPr lang="en-US" sz="1200">
                        <a:latin typeface="Times New Roman"/>
                        <a:ea typeface="Times New Roman"/>
                        <a:cs typeface="Arial"/>
                      </a:endParaRPr>
                    </a:p>
                  </a:txBody>
                  <a:tcPr marL="68580" marR="68580" marT="0" marB="0">
                    <a:lnL w="12700" cap="flat" cmpd="sng" algn="ctr">
                      <a:solidFill>
                        <a:srgbClr val="B3CC82"/>
                      </a:solidFill>
                      <a:prstDash val="solid"/>
                      <a:round/>
                      <a:headEnd type="none" w="med" len="med"/>
                      <a:tailEnd type="none" w="med" len="med"/>
                    </a:lnL>
                    <a:lnR>
                      <a:noFill/>
                    </a:lnR>
                    <a:lnT w="12700" cap="flat" cmpd="sng" algn="ctr">
                      <a:solidFill>
                        <a:srgbClr val="B3CC82"/>
                      </a:solidFill>
                      <a:prstDash val="solid"/>
                      <a:round/>
                      <a:headEnd type="none" w="med" len="med"/>
                      <a:tailEnd type="none" w="med" len="med"/>
                    </a:lnT>
                    <a:lnB w="12700" cap="flat" cmpd="sng" algn="ctr">
                      <a:solidFill>
                        <a:srgbClr val="B3CC82"/>
                      </a:solidFill>
                      <a:prstDash val="solid"/>
                      <a:round/>
                      <a:headEnd type="none" w="med" len="med"/>
                      <a:tailEnd type="none" w="med" len="med"/>
                    </a:lnB>
                  </a:tcPr>
                </a:tc>
                <a:tc>
                  <a:txBody>
                    <a:bodyPr/>
                    <a:lstStyle/>
                    <a:p>
                      <a:pPr marL="304800" marR="0" algn="ctr" rtl="0">
                        <a:spcBef>
                          <a:spcPts val="0"/>
                        </a:spcBef>
                        <a:spcAft>
                          <a:spcPts val="0"/>
                        </a:spcAft>
                        <a:tabLst>
                          <a:tab pos="838200" algn="l"/>
                          <a:tab pos="5605780" algn="r"/>
                        </a:tabLst>
                      </a:pPr>
                      <a:r>
                        <a:rPr lang="en-US" sz="1200" b="1">
                          <a:solidFill>
                            <a:srgbClr val="0070C0"/>
                          </a:solidFill>
                          <a:latin typeface="Times New Roman"/>
                          <a:ea typeface="Times New Roman"/>
                          <a:cs typeface="Arial"/>
                        </a:rPr>
                        <a:t>0.3</a:t>
                      </a:r>
                      <a:endParaRPr lang="en-US" sz="1200">
                        <a:latin typeface="Times New Roman"/>
                        <a:ea typeface="Times New Roman"/>
                        <a:cs typeface="Arial"/>
                      </a:endParaRPr>
                    </a:p>
                  </a:txBody>
                  <a:tcPr marL="68580" marR="68580" marT="0" marB="0">
                    <a:lnL>
                      <a:noFill/>
                    </a:lnL>
                    <a:lnR w="12700" cap="flat" cmpd="sng" algn="ctr">
                      <a:solidFill>
                        <a:srgbClr val="B3CC82"/>
                      </a:solidFill>
                      <a:prstDash val="solid"/>
                      <a:round/>
                      <a:headEnd type="none" w="med" len="med"/>
                      <a:tailEnd type="none" w="med" len="med"/>
                    </a:lnR>
                    <a:lnT w="12700" cap="flat" cmpd="sng" algn="ctr">
                      <a:solidFill>
                        <a:srgbClr val="B3CC82"/>
                      </a:solidFill>
                      <a:prstDash val="solid"/>
                      <a:round/>
                      <a:headEnd type="none" w="med" len="med"/>
                      <a:tailEnd type="none" w="med" len="med"/>
                    </a:lnT>
                    <a:lnB w="12700" cap="flat" cmpd="sng" algn="ctr">
                      <a:solidFill>
                        <a:srgbClr val="B3CC82"/>
                      </a:solidFill>
                      <a:prstDash val="solid"/>
                      <a:round/>
                      <a:headEnd type="none" w="med" len="med"/>
                      <a:tailEnd type="none" w="med" len="med"/>
                    </a:lnB>
                  </a:tcPr>
                </a:tc>
              </a:tr>
              <a:tr h="423478">
                <a:tc>
                  <a:txBody>
                    <a:bodyPr/>
                    <a:lstStyle/>
                    <a:p>
                      <a:pPr marL="304800" marR="0" algn="ctr" rtl="0">
                        <a:spcBef>
                          <a:spcPts val="0"/>
                        </a:spcBef>
                        <a:spcAft>
                          <a:spcPts val="0"/>
                        </a:spcAft>
                        <a:tabLst>
                          <a:tab pos="838200" algn="l"/>
                          <a:tab pos="5605780" algn="r"/>
                        </a:tabLst>
                      </a:pPr>
                      <a:r>
                        <a:rPr lang="en-US" sz="1200" b="1">
                          <a:solidFill>
                            <a:srgbClr val="0070C0"/>
                          </a:solidFill>
                          <a:latin typeface="Times New Roman"/>
                          <a:ea typeface="Times New Roman"/>
                          <a:cs typeface="Arial"/>
                        </a:rPr>
                        <a:t>Masonry stone</a:t>
                      </a:r>
                      <a:endParaRPr lang="en-US" sz="1200">
                        <a:latin typeface="Times New Roman"/>
                        <a:ea typeface="Times New Roman"/>
                        <a:cs typeface="Arial"/>
                      </a:endParaRPr>
                    </a:p>
                  </a:txBody>
                  <a:tcPr marL="68580" marR="68580" marT="0" marB="0">
                    <a:lnL w="12700" cap="flat" cmpd="sng" algn="ctr">
                      <a:solidFill>
                        <a:srgbClr val="B3CC82"/>
                      </a:solidFill>
                      <a:prstDash val="solid"/>
                      <a:round/>
                      <a:headEnd type="none" w="med" len="med"/>
                      <a:tailEnd type="none" w="med" len="med"/>
                    </a:lnL>
                    <a:lnR>
                      <a:noFill/>
                    </a:lnR>
                    <a:lnT w="12700" cap="flat" cmpd="sng" algn="ctr">
                      <a:solidFill>
                        <a:srgbClr val="B3CC82"/>
                      </a:solidFill>
                      <a:prstDash val="solid"/>
                      <a:round/>
                      <a:headEnd type="none" w="med" len="med"/>
                      <a:tailEnd type="none" w="med" len="med"/>
                    </a:lnT>
                    <a:lnB w="12700" cap="flat" cmpd="sng" algn="ctr">
                      <a:solidFill>
                        <a:srgbClr val="B3CC82"/>
                      </a:solidFill>
                      <a:prstDash val="solid"/>
                      <a:round/>
                      <a:headEnd type="none" w="med" len="med"/>
                      <a:tailEnd type="none" w="med" len="med"/>
                    </a:lnB>
                    <a:solidFill>
                      <a:srgbClr val="E6EED5"/>
                    </a:solidFill>
                  </a:tcPr>
                </a:tc>
                <a:tc>
                  <a:txBody>
                    <a:bodyPr/>
                    <a:lstStyle/>
                    <a:p>
                      <a:pPr marL="304800" marR="0" algn="ctr" rtl="0">
                        <a:spcBef>
                          <a:spcPts val="0"/>
                        </a:spcBef>
                        <a:spcAft>
                          <a:spcPts val="0"/>
                        </a:spcAft>
                        <a:tabLst>
                          <a:tab pos="838200" algn="l"/>
                          <a:tab pos="5605780" algn="r"/>
                        </a:tabLst>
                      </a:pPr>
                      <a:r>
                        <a:rPr lang="en-US" sz="1200" b="1">
                          <a:solidFill>
                            <a:srgbClr val="0070C0"/>
                          </a:solidFill>
                          <a:latin typeface="Times New Roman"/>
                          <a:ea typeface="Times New Roman"/>
                          <a:cs typeface="Arial"/>
                        </a:rPr>
                        <a:t>27</a:t>
                      </a:r>
                      <a:endParaRPr lang="en-US" sz="1200">
                        <a:latin typeface="Times New Roman"/>
                        <a:ea typeface="Times New Roman"/>
                        <a:cs typeface="Arial"/>
                      </a:endParaRPr>
                    </a:p>
                  </a:txBody>
                  <a:tcPr marL="68580" marR="68580" marT="0" marB="0">
                    <a:lnL>
                      <a:noFill/>
                    </a:lnL>
                    <a:lnR w="12700" cap="flat" cmpd="sng" algn="ctr">
                      <a:solidFill>
                        <a:srgbClr val="B3CC82"/>
                      </a:solidFill>
                      <a:prstDash val="solid"/>
                      <a:round/>
                      <a:headEnd type="none" w="med" len="med"/>
                      <a:tailEnd type="none" w="med" len="med"/>
                    </a:lnR>
                    <a:lnT w="12700" cap="flat" cmpd="sng" algn="ctr">
                      <a:solidFill>
                        <a:srgbClr val="B3CC82"/>
                      </a:solidFill>
                      <a:prstDash val="solid"/>
                      <a:round/>
                      <a:headEnd type="none" w="med" len="med"/>
                      <a:tailEnd type="none" w="med" len="med"/>
                    </a:lnT>
                    <a:lnB w="12700" cap="flat" cmpd="sng" algn="ctr">
                      <a:solidFill>
                        <a:srgbClr val="B3CC82"/>
                      </a:solidFill>
                      <a:prstDash val="solid"/>
                      <a:round/>
                      <a:headEnd type="none" w="med" len="med"/>
                      <a:tailEnd type="none" w="med" len="med"/>
                    </a:lnB>
                    <a:solidFill>
                      <a:srgbClr val="E6EED5"/>
                    </a:solidFill>
                  </a:tcPr>
                </a:tc>
              </a:tr>
              <a:tr h="445943">
                <a:tc>
                  <a:txBody>
                    <a:bodyPr/>
                    <a:lstStyle/>
                    <a:p>
                      <a:pPr marL="304800" marR="0" algn="ctr" rtl="0">
                        <a:spcBef>
                          <a:spcPts val="0"/>
                        </a:spcBef>
                        <a:spcAft>
                          <a:spcPts val="0"/>
                        </a:spcAft>
                        <a:tabLst>
                          <a:tab pos="838200" algn="l"/>
                          <a:tab pos="5605780" algn="r"/>
                        </a:tabLst>
                      </a:pPr>
                      <a:r>
                        <a:rPr lang="en-US" sz="1200" b="1">
                          <a:solidFill>
                            <a:srgbClr val="0070C0"/>
                          </a:solidFill>
                          <a:latin typeface="Times New Roman"/>
                          <a:ea typeface="Times New Roman"/>
                          <a:cs typeface="Arial"/>
                        </a:rPr>
                        <a:t>Light weight block</a:t>
                      </a:r>
                      <a:endParaRPr lang="en-US" sz="1200">
                        <a:latin typeface="Times New Roman"/>
                        <a:ea typeface="Times New Roman"/>
                        <a:cs typeface="Arial"/>
                      </a:endParaRPr>
                    </a:p>
                  </a:txBody>
                  <a:tcPr marL="68580" marR="68580" marT="0" marB="0">
                    <a:lnL w="12700" cap="flat" cmpd="sng" algn="ctr">
                      <a:solidFill>
                        <a:srgbClr val="B3CC82"/>
                      </a:solidFill>
                      <a:prstDash val="solid"/>
                      <a:round/>
                      <a:headEnd type="none" w="med" len="med"/>
                      <a:tailEnd type="none" w="med" len="med"/>
                    </a:lnL>
                    <a:lnR>
                      <a:noFill/>
                    </a:lnR>
                    <a:lnT w="12700" cap="flat" cmpd="sng" algn="ctr">
                      <a:solidFill>
                        <a:srgbClr val="B3CC82"/>
                      </a:solidFill>
                      <a:prstDash val="solid"/>
                      <a:round/>
                      <a:headEnd type="none" w="med" len="med"/>
                      <a:tailEnd type="none" w="med" len="med"/>
                    </a:lnT>
                    <a:lnB w="12700" cap="flat" cmpd="sng" algn="ctr">
                      <a:solidFill>
                        <a:srgbClr val="B3CC82"/>
                      </a:solidFill>
                      <a:prstDash val="solid"/>
                      <a:round/>
                      <a:headEnd type="none" w="med" len="med"/>
                      <a:tailEnd type="none" w="med" len="med"/>
                    </a:lnB>
                  </a:tcPr>
                </a:tc>
                <a:tc>
                  <a:txBody>
                    <a:bodyPr/>
                    <a:lstStyle/>
                    <a:p>
                      <a:pPr marL="304800" marR="0" algn="ctr" rtl="0">
                        <a:spcBef>
                          <a:spcPts val="0"/>
                        </a:spcBef>
                        <a:spcAft>
                          <a:spcPts val="0"/>
                        </a:spcAft>
                        <a:tabLst>
                          <a:tab pos="838200" algn="l"/>
                          <a:tab pos="5605780" algn="r"/>
                        </a:tabLst>
                      </a:pPr>
                      <a:r>
                        <a:rPr lang="en-US" sz="1200" b="1">
                          <a:solidFill>
                            <a:srgbClr val="0070C0"/>
                          </a:solidFill>
                          <a:latin typeface="Times New Roman"/>
                          <a:ea typeface="Times New Roman"/>
                          <a:cs typeface="Arial"/>
                        </a:rPr>
                        <a:t>6</a:t>
                      </a:r>
                      <a:endParaRPr lang="en-US" sz="1200">
                        <a:latin typeface="Times New Roman"/>
                        <a:ea typeface="Times New Roman"/>
                        <a:cs typeface="Arial"/>
                      </a:endParaRPr>
                    </a:p>
                  </a:txBody>
                  <a:tcPr marL="68580" marR="68580" marT="0" marB="0">
                    <a:lnL>
                      <a:noFill/>
                    </a:lnL>
                    <a:lnR w="12700" cap="flat" cmpd="sng" algn="ctr">
                      <a:solidFill>
                        <a:srgbClr val="B3CC82"/>
                      </a:solidFill>
                      <a:prstDash val="solid"/>
                      <a:round/>
                      <a:headEnd type="none" w="med" len="med"/>
                      <a:tailEnd type="none" w="med" len="med"/>
                    </a:lnR>
                    <a:lnT w="12700" cap="flat" cmpd="sng" algn="ctr">
                      <a:solidFill>
                        <a:srgbClr val="B3CC82"/>
                      </a:solidFill>
                      <a:prstDash val="solid"/>
                      <a:round/>
                      <a:headEnd type="none" w="med" len="med"/>
                      <a:tailEnd type="none" w="med" len="med"/>
                    </a:lnT>
                    <a:lnB w="12700" cap="flat" cmpd="sng" algn="ctr">
                      <a:solidFill>
                        <a:srgbClr val="B3CC82"/>
                      </a:solidFill>
                      <a:prstDash val="solid"/>
                      <a:round/>
                      <a:headEnd type="none" w="med" len="med"/>
                      <a:tailEnd type="none" w="med" len="med"/>
                    </a:lnB>
                  </a:tcPr>
                </a:tc>
              </a:tr>
              <a:tr h="445943">
                <a:tc>
                  <a:txBody>
                    <a:bodyPr/>
                    <a:lstStyle/>
                    <a:p>
                      <a:pPr marL="304800" marR="0" algn="ctr" rtl="0">
                        <a:spcBef>
                          <a:spcPts val="0"/>
                        </a:spcBef>
                        <a:spcAft>
                          <a:spcPts val="0"/>
                        </a:spcAft>
                        <a:tabLst>
                          <a:tab pos="838200" algn="l"/>
                          <a:tab pos="5605780" algn="r"/>
                        </a:tabLst>
                      </a:pPr>
                      <a:r>
                        <a:rPr lang="en-US" sz="1200" b="1">
                          <a:solidFill>
                            <a:srgbClr val="0070C0"/>
                          </a:solidFill>
                          <a:latin typeface="Times New Roman"/>
                          <a:ea typeface="Times New Roman"/>
                          <a:cs typeface="Arial"/>
                        </a:rPr>
                        <a:t>Tile</a:t>
                      </a:r>
                      <a:endParaRPr lang="en-US" sz="1200">
                        <a:latin typeface="Times New Roman"/>
                        <a:ea typeface="Times New Roman"/>
                        <a:cs typeface="Arial"/>
                      </a:endParaRPr>
                    </a:p>
                  </a:txBody>
                  <a:tcPr marL="68580" marR="68580" marT="0" marB="0">
                    <a:lnL w="12700" cap="flat" cmpd="sng" algn="ctr">
                      <a:solidFill>
                        <a:srgbClr val="B3CC82"/>
                      </a:solidFill>
                      <a:prstDash val="solid"/>
                      <a:round/>
                      <a:headEnd type="none" w="med" len="med"/>
                      <a:tailEnd type="none" w="med" len="med"/>
                    </a:lnL>
                    <a:lnR>
                      <a:noFill/>
                    </a:lnR>
                    <a:lnT w="12700" cap="flat" cmpd="sng" algn="ctr">
                      <a:solidFill>
                        <a:srgbClr val="B3CC82"/>
                      </a:solidFill>
                      <a:prstDash val="solid"/>
                      <a:round/>
                      <a:headEnd type="none" w="med" len="med"/>
                      <a:tailEnd type="none" w="med" len="med"/>
                    </a:lnT>
                    <a:lnB w="12700" cap="flat" cmpd="sng" algn="ctr">
                      <a:solidFill>
                        <a:srgbClr val="B3CC82"/>
                      </a:solidFill>
                      <a:prstDash val="solid"/>
                      <a:round/>
                      <a:headEnd type="none" w="med" len="med"/>
                      <a:tailEnd type="none" w="med" len="med"/>
                    </a:lnB>
                    <a:solidFill>
                      <a:srgbClr val="E6EED5"/>
                    </a:solidFill>
                  </a:tcPr>
                </a:tc>
                <a:tc>
                  <a:txBody>
                    <a:bodyPr/>
                    <a:lstStyle/>
                    <a:p>
                      <a:pPr marL="304800" marR="0" algn="ctr" rtl="0">
                        <a:spcBef>
                          <a:spcPts val="0"/>
                        </a:spcBef>
                        <a:spcAft>
                          <a:spcPts val="0"/>
                        </a:spcAft>
                        <a:tabLst>
                          <a:tab pos="838200" algn="l"/>
                          <a:tab pos="5605780" algn="r"/>
                        </a:tabLst>
                      </a:pPr>
                      <a:r>
                        <a:rPr lang="en-US" sz="1200" b="1" dirty="0">
                          <a:solidFill>
                            <a:srgbClr val="0070C0"/>
                          </a:solidFill>
                          <a:latin typeface="Times New Roman"/>
                          <a:ea typeface="Times New Roman"/>
                          <a:cs typeface="Arial"/>
                        </a:rPr>
                        <a:t>26</a:t>
                      </a:r>
                      <a:endParaRPr lang="en-US" sz="1200" dirty="0">
                        <a:latin typeface="Times New Roman"/>
                        <a:ea typeface="Times New Roman"/>
                        <a:cs typeface="Arial"/>
                      </a:endParaRPr>
                    </a:p>
                  </a:txBody>
                  <a:tcPr marL="68580" marR="68580" marT="0" marB="0">
                    <a:lnL>
                      <a:noFill/>
                    </a:lnL>
                    <a:lnR w="12700" cap="flat" cmpd="sng" algn="ctr">
                      <a:solidFill>
                        <a:srgbClr val="B3CC82"/>
                      </a:solidFill>
                      <a:prstDash val="solid"/>
                      <a:round/>
                      <a:headEnd type="none" w="med" len="med"/>
                      <a:tailEnd type="none" w="med" len="med"/>
                    </a:lnR>
                    <a:lnT w="12700" cap="flat" cmpd="sng" algn="ctr">
                      <a:solidFill>
                        <a:srgbClr val="B3CC82"/>
                      </a:solidFill>
                      <a:prstDash val="solid"/>
                      <a:round/>
                      <a:headEnd type="none" w="med" len="med"/>
                      <a:tailEnd type="none" w="med" len="med"/>
                    </a:lnT>
                    <a:lnB w="12700" cap="flat" cmpd="sng" algn="ctr">
                      <a:solidFill>
                        <a:srgbClr val="B3CC82"/>
                      </a:solidFill>
                      <a:prstDash val="solid"/>
                      <a:round/>
                      <a:headEnd type="none" w="med" len="med"/>
                      <a:tailEnd type="none" w="med" len="med"/>
                    </a:lnB>
                    <a:solidFill>
                      <a:srgbClr val="E6EED5"/>
                    </a:solidFill>
                  </a:tcPr>
                </a:tc>
              </a:tr>
            </a:tbl>
          </a:graphicData>
        </a:graphic>
      </p:graphicFrame>
    </p:spTree>
    <p:extLst>
      <p:ext uri="{BB962C8B-B14F-4D97-AF65-F5344CB8AC3E}">
        <p14:creationId xmlns:p14="http://schemas.microsoft.com/office/powerpoint/2010/main" xmlns="" val="145133802"/>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652153" y="0"/>
            <a:ext cx="11060876" cy="830997"/>
          </a:xfrm>
          <a:prstGeom prst="rect">
            <a:avLst/>
          </a:prstGeom>
          <a:noFill/>
        </p:spPr>
        <p:txBody>
          <a:bodyPr wrap="square" lIns="91440" tIns="45720" rIns="91440" bIns="45720">
            <a:spAutoFit/>
          </a:bodyPr>
          <a:lstStyle/>
          <a:p>
            <a:pPr rtl="1" fontAlgn="base"/>
            <a:r>
              <a:rPr lang="en-US" sz="4800" b="1" dirty="0" smtClean="0">
                <a:ln w="9525">
                  <a:solidFill>
                    <a:schemeClr val="bg1"/>
                  </a:solidFill>
                  <a:prstDash val="solid"/>
                </a:ln>
                <a:solidFill>
                  <a:schemeClr val="accent5"/>
                </a:solidFill>
                <a:effectLst>
                  <a:outerShdw blurRad="38100" dist="38100" dir="2700000" algn="tl">
                    <a:srgbClr val="000000">
                      <a:alpha val="43137"/>
                    </a:srgbClr>
                  </a:outerShdw>
                </a:effectLst>
              </a:rPr>
              <a:t>D</a:t>
            </a:r>
            <a:r>
              <a:rPr lang="en-US" sz="4800" b="1" dirty="0" smtClean="0">
                <a:effectLst>
                  <a:outerShdw blurRad="38100" dist="38100" dir="2700000" algn="tl">
                    <a:srgbClr val="000000">
                      <a:alpha val="43137"/>
                    </a:srgbClr>
                  </a:outerShdw>
                </a:effectLst>
              </a:rPr>
              <a:t>esign of slab </a:t>
            </a:r>
            <a:r>
              <a:rPr lang="en-US" sz="4800" b="1" dirty="0" smtClean="0">
                <a:ln w="9525">
                  <a:solidFill>
                    <a:schemeClr val="bg1"/>
                  </a:solidFill>
                  <a:prstDash val="solid"/>
                </a:ln>
                <a:solidFill>
                  <a:schemeClr val="accent5"/>
                </a:solidFill>
                <a:effectLst>
                  <a:outerShdw blurRad="38100" dist="38100" dir="2700000" algn="tl">
                    <a:srgbClr val="000000">
                      <a:alpha val="43137"/>
                    </a:srgbClr>
                  </a:outerShdw>
                </a:effectLst>
              </a:rPr>
              <a:t>:</a:t>
            </a:r>
            <a:endParaRPr lang="en-US" sz="4800" b="1" dirty="0">
              <a:ln w="9525">
                <a:solidFill>
                  <a:schemeClr val="bg1"/>
                </a:solidFill>
                <a:prstDash val="solid"/>
              </a:ln>
              <a:solidFill>
                <a:schemeClr val="accent5"/>
              </a:solidFill>
              <a:effectLst>
                <a:outerShdw blurRad="38100" dist="38100" dir="2700000" algn="tl">
                  <a:srgbClr val="000000">
                    <a:alpha val="43137"/>
                  </a:srgbClr>
                </a:outerShdw>
              </a:effectLst>
            </a:endParaRPr>
          </a:p>
        </p:txBody>
      </p:sp>
      <p:pic>
        <p:nvPicPr>
          <p:cNvPr id="8" name="Picture 7"/>
          <p:cNvPicPr>
            <a:picLocks noChangeAspect="1"/>
          </p:cNvPicPr>
          <p:nvPr/>
        </p:nvPicPr>
        <p:blipFill rotWithShape="1">
          <a:blip r:embed="rId3">
            <a:extLst>
              <a:ext uri="{28A0092B-C50C-407E-A947-70E740481C1C}">
                <a14:useLocalDpi xmlns:a14="http://schemas.microsoft.com/office/drawing/2010/main" xmlns="" val="0"/>
              </a:ext>
            </a:extLst>
          </a:blip>
          <a:srcRect/>
          <a:stretch/>
        </p:blipFill>
        <p:spPr>
          <a:xfrm>
            <a:off x="0" y="4128606"/>
            <a:ext cx="2738870" cy="2729393"/>
          </a:xfrm>
          <a:prstGeom prst="flowChartManualInput">
            <a:avLst/>
          </a:prstGeom>
        </p:spPr>
      </p:pic>
      <p:sp>
        <p:nvSpPr>
          <p:cNvPr id="5" name="مستطيل 4"/>
          <p:cNvSpPr/>
          <p:nvPr/>
        </p:nvSpPr>
        <p:spPr>
          <a:xfrm>
            <a:off x="798285" y="1382823"/>
            <a:ext cx="9622972" cy="3170099"/>
          </a:xfrm>
          <a:prstGeom prst="rect">
            <a:avLst/>
          </a:prstGeom>
        </p:spPr>
        <p:txBody>
          <a:bodyPr wrap="square">
            <a:spAutoFit/>
          </a:bodyPr>
          <a:lstStyle/>
          <a:p>
            <a:endParaRPr lang="en-US" sz="2000" b="1" dirty="0" smtClean="0">
              <a:effectLst>
                <a:outerShdw blurRad="38100" dist="38100" dir="2700000" algn="tl">
                  <a:srgbClr val="000000">
                    <a:alpha val="43137"/>
                  </a:srgbClr>
                </a:outerShdw>
              </a:effectLst>
            </a:endParaRPr>
          </a:p>
          <a:p>
            <a:pPr>
              <a:buFont typeface="Wingdings" pitchFamily="2" charset="2"/>
              <a:buChar char="Ø"/>
            </a:pPr>
            <a:r>
              <a:rPr lang="en-US" sz="2000" b="1" dirty="0" smtClean="0">
                <a:effectLst>
                  <a:outerShdw blurRad="38100" dist="38100" dir="2700000" algn="tl">
                    <a:srgbClr val="000000">
                      <a:alpha val="43137"/>
                    </a:srgbClr>
                  </a:outerShdw>
                </a:effectLst>
                <a:latin typeface="Times New Roman" pitchFamily="18" charset="0"/>
                <a:cs typeface="Times New Roman" pitchFamily="18" charset="0"/>
              </a:rPr>
              <a:t>Structural system : One way solid slab.</a:t>
            </a:r>
          </a:p>
          <a:p>
            <a:pPr>
              <a:buFont typeface="Wingdings" pitchFamily="2" charset="2"/>
              <a:buChar char="Ø"/>
            </a:pPr>
            <a:endParaRPr lang="en-US" sz="2000" b="1" dirty="0" smtClean="0">
              <a:effectLst>
                <a:outerShdw blurRad="38100" dist="38100" dir="2700000" algn="tl">
                  <a:srgbClr val="000000">
                    <a:alpha val="43137"/>
                  </a:srgbClr>
                </a:outerShdw>
              </a:effectLst>
              <a:latin typeface="Times New Roman" pitchFamily="18" charset="0"/>
              <a:cs typeface="Times New Roman" pitchFamily="18" charset="0"/>
            </a:endParaRPr>
          </a:p>
          <a:p>
            <a:pPr>
              <a:buFont typeface="Wingdings" pitchFamily="2" charset="2"/>
              <a:buChar char="Ø"/>
            </a:pPr>
            <a:endParaRPr lang="en-US" sz="2000" b="1" dirty="0" smtClean="0">
              <a:effectLst>
                <a:outerShdw blurRad="38100" dist="38100" dir="2700000" algn="tl">
                  <a:srgbClr val="000000">
                    <a:alpha val="43137"/>
                  </a:srgbClr>
                </a:outerShdw>
              </a:effectLst>
              <a:latin typeface="Times New Roman" pitchFamily="18" charset="0"/>
              <a:cs typeface="Times New Roman" pitchFamily="18" charset="0"/>
            </a:endParaRPr>
          </a:p>
          <a:p>
            <a:r>
              <a:rPr lang="en-US" sz="2000" b="1" dirty="0" smtClean="0">
                <a:effectLst>
                  <a:outerShdw blurRad="38100" dist="38100" dir="2700000" algn="tl">
                    <a:srgbClr val="000000">
                      <a:alpha val="43137"/>
                    </a:srgbClr>
                  </a:outerShdw>
                </a:effectLst>
                <a:latin typeface="Times New Roman" pitchFamily="18" charset="0"/>
                <a:cs typeface="Times New Roman" pitchFamily="18" charset="0"/>
              </a:rPr>
              <a:t>                   </a:t>
            </a:r>
          </a:p>
          <a:p>
            <a:pPr>
              <a:buFont typeface="Wingdings" pitchFamily="2" charset="2"/>
              <a:buChar char="Ø"/>
            </a:pPr>
            <a:r>
              <a:rPr lang="en-US" sz="2000" b="1" dirty="0" smtClean="0">
                <a:effectLst>
                  <a:outerShdw blurRad="38100" dist="38100" dir="2700000" algn="tl">
                    <a:srgbClr val="000000">
                      <a:alpha val="43137"/>
                    </a:srgbClr>
                  </a:outerShdw>
                </a:effectLst>
                <a:latin typeface="Times New Roman" pitchFamily="18" charset="0"/>
                <a:cs typeface="Times New Roman" pitchFamily="18" charset="0"/>
              </a:rPr>
              <a:t>Slab thickness = 30 cm.</a:t>
            </a:r>
          </a:p>
          <a:p>
            <a:pPr>
              <a:buFont typeface="Wingdings" pitchFamily="2" charset="2"/>
              <a:buChar char="Ø"/>
            </a:pPr>
            <a:endParaRPr lang="en-US" sz="2000" b="1" dirty="0" smtClean="0">
              <a:effectLst>
                <a:outerShdw blurRad="38100" dist="38100" dir="2700000" algn="tl">
                  <a:srgbClr val="000000">
                    <a:alpha val="43137"/>
                  </a:srgbClr>
                </a:outerShdw>
              </a:effectLst>
              <a:latin typeface="Times New Roman" pitchFamily="18" charset="0"/>
              <a:cs typeface="Times New Roman" pitchFamily="18" charset="0"/>
            </a:endParaRPr>
          </a:p>
          <a:p>
            <a:pPr>
              <a:buFont typeface="Wingdings" pitchFamily="2" charset="2"/>
              <a:buChar char="Ø"/>
            </a:pPr>
            <a:endParaRPr lang="en-US" sz="2000" b="1" dirty="0" smtClean="0">
              <a:effectLst>
                <a:outerShdw blurRad="38100" dist="38100" dir="2700000" algn="tl">
                  <a:srgbClr val="000000">
                    <a:alpha val="43137"/>
                  </a:srgbClr>
                </a:outerShdw>
              </a:effectLst>
              <a:latin typeface="Times New Roman" pitchFamily="18" charset="0"/>
              <a:cs typeface="Times New Roman" pitchFamily="18" charset="0"/>
            </a:endParaRPr>
          </a:p>
          <a:p>
            <a:endParaRPr lang="en-US" sz="2000" b="1" dirty="0" smtClean="0">
              <a:effectLst>
                <a:outerShdw blurRad="38100" dist="38100" dir="2700000" algn="tl">
                  <a:srgbClr val="000000">
                    <a:alpha val="43137"/>
                  </a:srgbClr>
                </a:outerShdw>
              </a:effectLst>
              <a:latin typeface="Times New Roman" pitchFamily="18" charset="0"/>
              <a:cs typeface="Times New Roman" pitchFamily="18" charset="0"/>
            </a:endParaRPr>
          </a:p>
          <a:p>
            <a:pPr>
              <a:buFont typeface="Wingdings" pitchFamily="2" charset="2"/>
              <a:buChar char="Ø"/>
            </a:pPr>
            <a:r>
              <a:rPr lang="en-US" sz="2000" b="1" dirty="0" smtClean="0">
                <a:effectLst>
                  <a:outerShdw blurRad="38100" dist="38100" dir="2700000" algn="tl">
                    <a:srgbClr val="000000">
                      <a:alpha val="43137"/>
                    </a:srgbClr>
                  </a:outerShdw>
                </a:effectLst>
                <a:latin typeface="Times New Roman" pitchFamily="18" charset="0"/>
                <a:cs typeface="Times New Roman" pitchFamily="18" charset="0"/>
              </a:rPr>
              <a:t> Analysis method : 3D model by SAP program. </a:t>
            </a:r>
          </a:p>
        </p:txBody>
      </p:sp>
    </p:spTree>
    <p:extLst>
      <p:ext uri="{BB962C8B-B14F-4D97-AF65-F5344CB8AC3E}">
        <p14:creationId xmlns:p14="http://schemas.microsoft.com/office/powerpoint/2010/main" xmlns="" val="145133802"/>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6" name="Picture 2" descr="5-4-2013 9-19-23 PMsalaaab"/>
          <p:cNvPicPr>
            <a:picLocks noChangeAspect="1" noChangeArrowheads="1"/>
          </p:cNvPicPr>
          <p:nvPr/>
        </p:nvPicPr>
        <p:blipFill>
          <a:blip r:embed="rId3"/>
          <a:srcRect/>
          <a:stretch>
            <a:fillRect/>
          </a:stretch>
        </p:blipFill>
        <p:spPr bwMode="auto">
          <a:xfrm>
            <a:off x="1074057" y="2365829"/>
            <a:ext cx="9448800" cy="3039836"/>
          </a:xfrm>
          <a:prstGeom prst="rect">
            <a:avLst/>
          </a:prstGeom>
          <a:noFill/>
        </p:spPr>
      </p:pic>
      <p:pic>
        <p:nvPicPr>
          <p:cNvPr id="8" name="Picture 7"/>
          <p:cNvPicPr>
            <a:picLocks noChangeAspect="1"/>
          </p:cNvPicPr>
          <p:nvPr/>
        </p:nvPicPr>
        <p:blipFill rotWithShape="1">
          <a:blip r:embed="rId4">
            <a:extLst>
              <a:ext uri="{28A0092B-C50C-407E-A947-70E740481C1C}">
                <a14:useLocalDpi xmlns:a14="http://schemas.microsoft.com/office/drawing/2010/main" xmlns="" val="0"/>
              </a:ext>
            </a:extLst>
          </a:blip>
          <a:srcRect/>
          <a:stretch/>
        </p:blipFill>
        <p:spPr>
          <a:xfrm>
            <a:off x="0" y="4128606"/>
            <a:ext cx="2738870" cy="2729393"/>
          </a:xfrm>
          <a:prstGeom prst="flowChartManualInput">
            <a:avLst/>
          </a:prstGeom>
        </p:spPr>
      </p:pic>
      <p:sp>
        <p:nvSpPr>
          <p:cNvPr id="26625" name="Text Box 6"/>
          <p:cNvSpPr txBox="1">
            <a:spLocks noChangeArrowheads="1"/>
          </p:cNvSpPr>
          <p:nvPr/>
        </p:nvSpPr>
        <p:spPr bwMode="auto">
          <a:xfrm>
            <a:off x="3500438" y="5659211"/>
            <a:ext cx="4348162" cy="225425"/>
          </a:xfrm>
          <a:prstGeom prst="rect">
            <a:avLst/>
          </a:prstGeom>
          <a:solidFill>
            <a:srgbClr val="FFFFFF"/>
          </a:solidFill>
          <a:ln w="9525">
            <a:noFill/>
            <a:miter lim="800000"/>
            <a:headEnd/>
            <a:tailEnd/>
          </a:ln>
        </p:spPr>
        <p:txBody>
          <a:bodyPr vert="horz" wrap="square" lIns="0" tIns="0" rIns="0" bIns="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100" b="1" i="0" u="none" strike="noStrike" cap="none" normalizeH="0" baseline="0" dirty="0" smtClean="0">
                <a:ln>
                  <a:noFill/>
                </a:ln>
                <a:solidFill>
                  <a:srgbClr val="4F81BD"/>
                </a:solidFill>
                <a:effectLst/>
                <a:latin typeface="Arial" pitchFamily="34" charset="0"/>
                <a:ea typeface="Calibri" pitchFamily="34" charset="0"/>
                <a:cs typeface="Calibri" pitchFamily="34" charset="0"/>
              </a:rPr>
              <a:t>Section of the ribbed slab</a:t>
            </a:r>
            <a:r>
              <a:rPr kumimoji="0" lang="en-GB" sz="1100" b="1" i="0" u="none" strike="noStrike" cap="none" normalizeH="0" baseline="0" dirty="0" smtClean="0">
                <a:ln>
                  <a:noFill/>
                </a:ln>
                <a:solidFill>
                  <a:srgbClr val="4F81BD"/>
                </a:solidFill>
                <a:effectLst/>
                <a:latin typeface="Arial" pitchFamily="34" charset="0"/>
                <a:ea typeface="Calibri" pitchFamily="34" charset="0"/>
                <a:cs typeface="Calibri" pitchFamily="34" charset="0"/>
              </a:rPr>
              <a:t>  . </a:t>
            </a:r>
            <a:endParaRPr kumimoji="0" lang="en-GB"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6627" name="Rectangle 3"/>
          <p:cNvSpPr>
            <a:spLocks noChangeArrowheads="1"/>
          </p:cNvSpPr>
          <p:nvPr/>
        </p:nvSpPr>
        <p:spPr bwMode="auto">
          <a:xfrm>
            <a:off x="203200" y="232229"/>
            <a:ext cx="7048789" cy="156966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5273675" algn="r"/>
              </a:tabLst>
            </a:pPr>
            <a:r>
              <a:rPr kumimoji="0" lang="en-US" sz="2400" b="1" i="1" u="sng" strike="noStrike" cap="none" normalizeH="0" baseline="0" dirty="0" smtClean="0">
                <a:ln>
                  <a:noFill/>
                </a:ln>
                <a:solidFill>
                  <a:srgbClr val="C00000"/>
                </a:solidFill>
                <a:effectLst/>
                <a:latin typeface="Arial" pitchFamily="34" charset="0"/>
                <a:ea typeface="Times New Roman" pitchFamily="18" charset="0"/>
                <a:cs typeface="Arial" pitchFamily="34" charset="0"/>
              </a:rPr>
              <a:t>use( 30) cm slab with 52 cm rib width.</a:t>
            </a:r>
          </a:p>
          <a:p>
            <a:pPr marL="0" marR="0" lvl="0" indent="0" algn="l" defTabSz="914400" rtl="0" eaLnBrk="1" fontAlgn="base" latinLnBrk="0" hangingPunct="1">
              <a:lnSpc>
                <a:spcPct val="100000"/>
              </a:lnSpc>
              <a:spcBef>
                <a:spcPct val="0"/>
              </a:spcBef>
              <a:spcAft>
                <a:spcPct val="0"/>
              </a:spcAft>
              <a:buClrTx/>
              <a:buSzTx/>
              <a:buFontTx/>
              <a:buNone/>
              <a:tabLst>
                <a:tab pos="5273675" algn="r"/>
              </a:tabLst>
            </a:pP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5273675" algn="r"/>
              </a:tabLst>
            </a:pPr>
            <a:r>
              <a:rPr kumimoji="0" lang="en-US" sz="2400" b="1"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Across section of the ribbed slab as shown in Figure.</a:t>
            </a: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5273675" algn="r"/>
              </a:tabLst>
            </a:pP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p:txBody>
      </p:sp>
      <p:sp>
        <p:nvSpPr>
          <p:cNvPr id="26628" name="Rectangle 4"/>
          <p:cNvSpPr>
            <a:spLocks noChangeArrowheads="1"/>
          </p:cNvSpPr>
          <p:nvPr/>
        </p:nvSpPr>
        <p:spPr bwMode="auto">
          <a:xfrm>
            <a:off x="0" y="457200"/>
            <a:ext cx="12192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6629" name="Rectangle 5"/>
          <p:cNvSpPr>
            <a:spLocks noChangeArrowheads="1"/>
          </p:cNvSpPr>
          <p:nvPr/>
        </p:nvSpPr>
        <p:spPr bwMode="auto">
          <a:xfrm>
            <a:off x="0" y="457200"/>
            <a:ext cx="12192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xmlns="" val="145133802"/>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a:srcRect/>
          <a:stretch>
            <a:fillRect/>
          </a:stretch>
        </p:blipFill>
        <p:spPr bwMode="auto">
          <a:xfrm>
            <a:off x="0" y="0"/>
            <a:ext cx="9096375" cy="4914900"/>
          </a:xfrm>
          <a:prstGeom prst="rect">
            <a:avLst/>
          </a:prstGeom>
          <a:noFill/>
          <a:ln w="9525">
            <a:noFill/>
            <a:miter lim="800000"/>
            <a:headEnd/>
            <a:tailEnd/>
          </a:ln>
          <a:effectLst/>
        </p:spPr>
      </p:pic>
      <p:pic>
        <p:nvPicPr>
          <p:cNvPr id="8" name="Picture 7"/>
          <p:cNvPicPr>
            <a:picLocks noChangeAspect="1"/>
          </p:cNvPicPr>
          <p:nvPr/>
        </p:nvPicPr>
        <p:blipFill rotWithShape="1">
          <a:blip r:embed="rId4">
            <a:extLst>
              <a:ext uri="{28A0092B-C50C-407E-A947-70E740481C1C}">
                <a14:useLocalDpi xmlns:a14="http://schemas.microsoft.com/office/drawing/2010/main" xmlns="" val="0"/>
              </a:ext>
            </a:extLst>
          </a:blip>
          <a:srcRect/>
          <a:stretch/>
        </p:blipFill>
        <p:spPr>
          <a:xfrm>
            <a:off x="0" y="4128606"/>
            <a:ext cx="2738870" cy="2729393"/>
          </a:xfrm>
          <a:prstGeom prst="flowChartManualInput">
            <a:avLst/>
          </a:prstGeom>
        </p:spPr>
      </p:pic>
      <p:sp>
        <p:nvSpPr>
          <p:cNvPr id="26625" name="Text Box 6"/>
          <p:cNvSpPr txBox="1">
            <a:spLocks noChangeArrowheads="1"/>
          </p:cNvSpPr>
          <p:nvPr/>
        </p:nvSpPr>
        <p:spPr bwMode="auto">
          <a:xfrm>
            <a:off x="3456895" y="6503306"/>
            <a:ext cx="4348162" cy="354694"/>
          </a:xfrm>
          <a:prstGeom prst="rect">
            <a:avLst/>
          </a:prstGeom>
          <a:solidFill>
            <a:srgbClr val="FFFFFF"/>
          </a:solidFill>
          <a:ln w="9525">
            <a:noFill/>
            <a:miter lim="800000"/>
            <a:headEnd/>
            <a:tailEnd/>
          </a:ln>
        </p:spPr>
        <p:txBody>
          <a:bodyPr vert="horz" wrap="square" lIns="0" tIns="0" rIns="0" bIns="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100" b="1" i="0" u="none" strike="noStrike" cap="none" normalizeH="0" baseline="0" dirty="0" smtClean="0">
                <a:ln>
                  <a:noFill/>
                </a:ln>
                <a:solidFill>
                  <a:srgbClr val="4F81BD"/>
                </a:solidFill>
                <a:effectLst/>
                <a:latin typeface="Arial" pitchFamily="34" charset="0"/>
                <a:ea typeface="Calibri" pitchFamily="34" charset="0"/>
                <a:cs typeface="Calibri" pitchFamily="34" charset="0"/>
              </a:rPr>
              <a:t>ribbed slab</a:t>
            </a:r>
            <a:r>
              <a:rPr kumimoji="0" lang="en-GB" sz="1100" b="1" i="0" u="none" strike="noStrike" cap="none" normalizeH="0" baseline="0" dirty="0" smtClean="0">
                <a:ln>
                  <a:noFill/>
                </a:ln>
                <a:solidFill>
                  <a:srgbClr val="4F81BD"/>
                </a:solidFill>
                <a:effectLst/>
                <a:latin typeface="Arial" pitchFamily="34" charset="0"/>
                <a:ea typeface="Calibri" pitchFamily="34" charset="0"/>
                <a:cs typeface="Calibri" pitchFamily="34" charset="0"/>
              </a:rPr>
              <a:t>  . </a:t>
            </a:r>
            <a:endParaRPr kumimoji="0" lang="en-GB"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6628" name="Rectangle 4"/>
          <p:cNvSpPr>
            <a:spLocks noChangeArrowheads="1"/>
          </p:cNvSpPr>
          <p:nvPr/>
        </p:nvSpPr>
        <p:spPr bwMode="auto">
          <a:xfrm>
            <a:off x="0" y="457200"/>
            <a:ext cx="12192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6629" name="Rectangle 5"/>
          <p:cNvSpPr>
            <a:spLocks noChangeArrowheads="1"/>
          </p:cNvSpPr>
          <p:nvPr/>
        </p:nvSpPr>
        <p:spPr bwMode="auto">
          <a:xfrm>
            <a:off x="0" y="457200"/>
            <a:ext cx="12192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pic>
        <p:nvPicPr>
          <p:cNvPr id="1027" name="Picture 3"/>
          <p:cNvPicPr>
            <a:picLocks noChangeAspect="1" noChangeArrowheads="1"/>
          </p:cNvPicPr>
          <p:nvPr/>
        </p:nvPicPr>
        <p:blipFill>
          <a:blip r:embed="rId5"/>
          <a:srcRect/>
          <a:stretch>
            <a:fillRect/>
          </a:stretch>
        </p:blipFill>
        <p:spPr bwMode="auto">
          <a:xfrm>
            <a:off x="3851502" y="1914299"/>
            <a:ext cx="7972425" cy="4219575"/>
          </a:xfrm>
          <a:prstGeom prst="rect">
            <a:avLst/>
          </a:prstGeom>
          <a:noFill/>
          <a:ln w="9525">
            <a:noFill/>
            <a:miter lim="800000"/>
            <a:headEnd/>
            <a:tailEnd/>
          </a:ln>
          <a:effectLst/>
        </p:spPr>
      </p:pic>
    </p:spTree>
    <p:extLst>
      <p:ext uri="{BB962C8B-B14F-4D97-AF65-F5344CB8AC3E}">
        <p14:creationId xmlns:p14="http://schemas.microsoft.com/office/powerpoint/2010/main" xmlns="" val="14513380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832955" y="124691"/>
            <a:ext cx="4804520" cy="830997"/>
          </a:xfrm>
          <a:prstGeom prst="rect">
            <a:avLst/>
          </a:prstGeom>
          <a:noFill/>
        </p:spPr>
        <p:txBody>
          <a:bodyPr wrap="none" lIns="91440" tIns="45720" rIns="91440" bIns="45720">
            <a:spAutoFit/>
          </a:bodyPr>
          <a:lstStyle/>
          <a:p>
            <a:pPr algn="ctr"/>
            <a:r>
              <a:rPr lang="en-US" sz="4800" b="1" dirty="0" smtClean="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rPr>
              <a:t>Applied systems</a:t>
            </a:r>
            <a:endParaRPr lang="en-US" sz="4800" b="1"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endParaRPr>
          </a:p>
        </p:txBody>
      </p:sp>
      <p:sp>
        <p:nvSpPr>
          <p:cNvPr id="2" name="Subtitle 1"/>
          <p:cNvSpPr>
            <a:spLocks noGrp="1"/>
          </p:cNvSpPr>
          <p:nvPr>
            <p:ph type="subTitle" idx="1"/>
          </p:nvPr>
        </p:nvSpPr>
        <p:spPr>
          <a:xfrm>
            <a:off x="611282" y="955688"/>
            <a:ext cx="9142318" cy="4206212"/>
          </a:xfrm>
        </p:spPr>
        <p:txBody>
          <a:bodyPr>
            <a:normAutofit/>
          </a:bodyPr>
          <a:lstStyle/>
          <a:p>
            <a:pPr algn="l"/>
            <a:r>
              <a:rPr lang="en-US" sz="2800" dirty="0" smtClean="0">
                <a:ln w="0"/>
                <a:solidFill>
                  <a:schemeClr val="accent2">
                    <a:lumMod val="50000"/>
                  </a:schemeClr>
                </a:solidFill>
                <a:effectLst>
                  <a:outerShdw blurRad="38100" dist="25400" dir="5400000" algn="ctr" rotWithShape="0">
                    <a:srgbClr val="6E747A">
                      <a:alpha val="43000"/>
                    </a:srgbClr>
                  </a:outerShdw>
                </a:effectLst>
              </a:rPr>
              <a:t>Skylight and acoustical panels </a:t>
            </a:r>
            <a:endParaRPr lang="en-US" sz="2800" dirty="0">
              <a:ln w="0"/>
              <a:solidFill>
                <a:schemeClr val="accent2">
                  <a:lumMod val="50000"/>
                </a:schemeClr>
              </a:solidFill>
              <a:effectLst>
                <a:outerShdw blurRad="38100" dist="25400" dir="5400000" algn="ctr" rotWithShape="0">
                  <a:srgbClr val="6E747A">
                    <a:alpha val="43000"/>
                  </a:srgbClr>
                </a:outerShdw>
              </a:effectLst>
            </a:endParaRPr>
          </a:p>
        </p:txBody>
      </p:sp>
      <p:pic>
        <p:nvPicPr>
          <p:cNvPr id="5" name="Picture 4"/>
          <p:cNvPicPr>
            <a:picLocks noChangeAspect="1"/>
          </p:cNvPicPr>
          <p:nvPr/>
        </p:nvPicPr>
        <p:blipFill>
          <a:blip r:embed="rId3">
            <a:extLst>
              <a:ext uri="{28A0092B-C50C-407E-A947-70E740481C1C}">
                <a14:useLocalDpi xmlns:a14="http://schemas.microsoft.com/office/drawing/2010/main" xmlns="" val="0"/>
              </a:ext>
            </a:extLst>
          </a:blip>
          <a:stretch>
            <a:fillRect/>
          </a:stretch>
        </p:blipFill>
        <p:spPr>
          <a:xfrm>
            <a:off x="5457381" y="1538976"/>
            <a:ext cx="4296219" cy="2862356"/>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pic>
        <p:nvPicPr>
          <p:cNvPr id="6" name="Picture 5"/>
          <p:cNvPicPr>
            <a:picLocks noChangeAspect="1"/>
          </p:cNvPicPr>
          <p:nvPr/>
        </p:nvPicPr>
        <p:blipFill>
          <a:blip r:embed="rId4">
            <a:extLst>
              <a:ext uri="{28A0092B-C50C-407E-A947-70E740481C1C}">
                <a14:useLocalDpi xmlns:a14="http://schemas.microsoft.com/office/drawing/2010/main" xmlns="" val="0"/>
              </a:ext>
            </a:extLst>
          </a:blip>
          <a:stretch>
            <a:fillRect/>
          </a:stretch>
        </p:blipFill>
        <p:spPr>
          <a:xfrm>
            <a:off x="5457381" y="4924877"/>
            <a:ext cx="2462472" cy="1640622"/>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pic>
        <p:nvPicPr>
          <p:cNvPr id="7" name="Picture 6"/>
          <p:cNvPicPr>
            <a:picLocks noChangeAspect="1"/>
          </p:cNvPicPr>
          <p:nvPr/>
        </p:nvPicPr>
        <p:blipFill rotWithShape="1">
          <a:blip r:embed="rId5">
            <a:extLst>
              <a:ext uri="{28A0092B-C50C-407E-A947-70E740481C1C}">
                <a14:useLocalDpi xmlns:a14="http://schemas.microsoft.com/office/drawing/2010/main" xmlns="" val="0"/>
              </a:ext>
            </a:extLst>
          </a:blip>
          <a:srcRect t="18753" r="29292" b="12476"/>
          <a:stretch/>
        </p:blipFill>
        <p:spPr>
          <a:xfrm>
            <a:off x="416765" y="3617834"/>
            <a:ext cx="4765676" cy="3088132"/>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pic>
        <p:nvPicPr>
          <p:cNvPr id="8" name="Picture 7"/>
          <p:cNvPicPr>
            <a:picLocks noChangeAspect="1"/>
          </p:cNvPicPr>
          <p:nvPr/>
        </p:nvPicPr>
        <p:blipFill rotWithShape="1">
          <a:blip r:embed="rId6">
            <a:extLst>
              <a:ext uri="{28A0092B-C50C-407E-A947-70E740481C1C}">
                <a14:useLocalDpi xmlns:a14="http://schemas.microsoft.com/office/drawing/2010/main" xmlns="" val="0"/>
              </a:ext>
            </a:extLst>
          </a:blip>
          <a:srcRect t="28032" r="44909" b="31307"/>
          <a:stretch/>
        </p:blipFill>
        <p:spPr>
          <a:xfrm>
            <a:off x="1250652" y="1704110"/>
            <a:ext cx="3567359" cy="1616822"/>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spTree>
    <p:extLst>
      <p:ext uri="{BB962C8B-B14F-4D97-AF65-F5344CB8AC3E}">
        <p14:creationId xmlns:p14="http://schemas.microsoft.com/office/powerpoint/2010/main" xmlns="" val="3407756902"/>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3">
            <a:extLst>
              <a:ext uri="{28A0092B-C50C-407E-A947-70E740481C1C}">
                <a14:useLocalDpi xmlns:a14="http://schemas.microsoft.com/office/drawing/2010/main" xmlns="" val="0"/>
              </a:ext>
            </a:extLst>
          </a:blip>
          <a:srcRect/>
          <a:stretch/>
        </p:blipFill>
        <p:spPr>
          <a:xfrm>
            <a:off x="0" y="4128606"/>
            <a:ext cx="2738870" cy="2729393"/>
          </a:xfrm>
          <a:prstGeom prst="flowChartManualInput">
            <a:avLst/>
          </a:prstGeom>
        </p:spPr>
      </p:pic>
      <p:sp>
        <p:nvSpPr>
          <p:cNvPr id="26627" name="Rectangle 3"/>
          <p:cNvSpPr>
            <a:spLocks noChangeArrowheads="1"/>
          </p:cNvSpPr>
          <p:nvPr/>
        </p:nvSpPr>
        <p:spPr bwMode="auto">
          <a:xfrm>
            <a:off x="203200" y="232229"/>
            <a:ext cx="3118161" cy="1631216"/>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r>
              <a:rPr lang="x-none" sz="2800" b="1" smtClean="0">
                <a:solidFill>
                  <a:srgbClr val="FF0000"/>
                </a:solidFill>
                <a:effectLst>
                  <a:outerShdw blurRad="38100" dist="38100" dir="2700000" algn="tl">
                    <a:srgbClr val="000000">
                      <a:alpha val="43137"/>
                    </a:srgbClr>
                  </a:outerShdw>
                </a:effectLst>
              </a:rPr>
              <a:t>M</a:t>
            </a:r>
            <a:r>
              <a:rPr lang="x-none" sz="2800" b="1" smtClean="0">
                <a:effectLst>
                  <a:outerShdw blurRad="38100" dist="38100" dir="2700000" algn="tl">
                    <a:srgbClr val="000000">
                      <a:alpha val="43137"/>
                    </a:srgbClr>
                  </a:outerShdw>
                </a:effectLst>
              </a:rPr>
              <a:t>odel Checks.</a:t>
            </a:r>
            <a:endParaRPr lang="en-US" sz="2800" b="1" dirty="0" smtClean="0">
              <a:effectLst>
                <a:outerShdw blurRad="38100" dist="38100" dir="2700000" algn="tl">
                  <a:srgbClr val="000000">
                    <a:alpha val="43137"/>
                  </a:srgbClr>
                </a:outerShdw>
              </a:effectLst>
            </a:endParaRPr>
          </a:p>
          <a:p>
            <a:pPr marL="0" marR="0" lvl="0" indent="0" algn="l" defTabSz="914400" rtl="0" eaLnBrk="1" fontAlgn="base" latinLnBrk="0" hangingPunct="1">
              <a:lnSpc>
                <a:spcPct val="100000"/>
              </a:lnSpc>
              <a:spcBef>
                <a:spcPct val="0"/>
              </a:spcBef>
              <a:spcAft>
                <a:spcPct val="0"/>
              </a:spcAft>
              <a:buClrTx/>
              <a:buSzTx/>
              <a:buFontTx/>
              <a:buNone/>
              <a:tabLst>
                <a:tab pos="5273675" algn="r"/>
              </a:tabLst>
            </a:pP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a:p>
            <a:pPr lvl="0" defTabSz="914400" eaLnBrk="0" fontAlgn="base" hangingPunct="0">
              <a:spcBef>
                <a:spcPct val="0"/>
              </a:spcBef>
              <a:spcAft>
                <a:spcPct val="0"/>
              </a:spcAft>
              <a:tabLst>
                <a:tab pos="5273675" algn="r"/>
              </a:tabLst>
            </a:pPr>
            <a:r>
              <a:rPr lang="en-US" sz="2400" b="1" dirty="0" smtClean="0">
                <a:effectLst>
                  <a:outerShdw blurRad="38100" dist="38100" dir="2700000" algn="tl">
                    <a:srgbClr val="000000">
                      <a:alpha val="43137"/>
                    </a:srgbClr>
                  </a:outerShdw>
                </a:effectLst>
              </a:rPr>
              <a:t>Compatibility check</a:t>
            </a:r>
            <a:r>
              <a:rPr kumimoji="0" lang="en-US" sz="2400" b="1" i="0" u="none" strike="noStrike" cap="none" normalizeH="0" baseline="0" dirty="0" smtClean="0">
                <a:ln>
                  <a:noFill/>
                </a:ln>
                <a:solidFill>
                  <a:srgbClr val="000000"/>
                </a:solidFill>
                <a:effectLst>
                  <a:outerShdw blurRad="38100" dist="38100" dir="2700000" algn="tl">
                    <a:srgbClr val="000000">
                      <a:alpha val="43137"/>
                    </a:srgbClr>
                  </a:outerShdw>
                </a:effectLst>
                <a:latin typeface="Times New Roman" pitchFamily="18" charset="0"/>
                <a:ea typeface="Calibri" pitchFamily="34" charset="0"/>
                <a:cs typeface="Times New Roman" pitchFamily="18" charset="0"/>
              </a:rPr>
              <a:t>.</a:t>
            </a:r>
            <a:endParaRPr kumimoji="0" lang="en-US" sz="2400" b="1" i="0" u="none" strike="noStrike" cap="none" normalizeH="0" baseline="0" dirty="0" smtClean="0">
              <a:ln>
                <a:noFill/>
              </a:ln>
              <a:solidFill>
                <a:schemeClr val="tx1"/>
              </a:solidFill>
              <a:effectLst>
                <a:outerShdw blurRad="38100" dist="38100" dir="2700000" algn="tl">
                  <a:srgbClr val="000000">
                    <a:alpha val="43137"/>
                  </a:srgbClr>
                </a:outerShdw>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5273675" algn="r"/>
              </a:tabLst>
            </a:pP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p:txBody>
      </p:sp>
      <p:sp>
        <p:nvSpPr>
          <p:cNvPr id="26628" name="Rectangle 4"/>
          <p:cNvSpPr>
            <a:spLocks noChangeArrowheads="1"/>
          </p:cNvSpPr>
          <p:nvPr/>
        </p:nvSpPr>
        <p:spPr bwMode="auto">
          <a:xfrm>
            <a:off x="0" y="457200"/>
            <a:ext cx="12192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6629" name="Rectangle 5"/>
          <p:cNvSpPr>
            <a:spLocks noChangeArrowheads="1"/>
          </p:cNvSpPr>
          <p:nvPr/>
        </p:nvSpPr>
        <p:spPr bwMode="auto">
          <a:xfrm>
            <a:off x="0" y="457200"/>
            <a:ext cx="12192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pic>
        <p:nvPicPr>
          <p:cNvPr id="29698" name="Picture 2" descr="Untitled"/>
          <p:cNvPicPr>
            <a:picLocks noChangeAspect="1" noChangeArrowheads="1"/>
          </p:cNvPicPr>
          <p:nvPr/>
        </p:nvPicPr>
        <p:blipFill>
          <a:blip r:embed="rId4"/>
          <a:srcRect/>
          <a:stretch>
            <a:fillRect/>
          </a:stretch>
        </p:blipFill>
        <p:spPr bwMode="auto">
          <a:xfrm>
            <a:off x="2939370" y="1567543"/>
            <a:ext cx="6259512" cy="4935538"/>
          </a:xfrm>
          <a:prstGeom prst="rect">
            <a:avLst/>
          </a:prstGeom>
          <a:noFill/>
          <a:ln w="9525">
            <a:noFill/>
            <a:miter lim="800000"/>
            <a:headEnd/>
            <a:tailEnd/>
          </a:ln>
        </p:spPr>
      </p:pic>
    </p:spTree>
    <p:extLst>
      <p:ext uri="{BB962C8B-B14F-4D97-AF65-F5344CB8AC3E}">
        <p14:creationId xmlns:p14="http://schemas.microsoft.com/office/powerpoint/2010/main" xmlns="" val="145133802"/>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22" name="Picture 2"/>
          <p:cNvPicPr>
            <a:picLocks noChangeAspect="1" noChangeArrowheads="1"/>
          </p:cNvPicPr>
          <p:nvPr/>
        </p:nvPicPr>
        <p:blipFill>
          <a:blip r:embed="rId3"/>
          <a:srcRect/>
          <a:stretch>
            <a:fillRect/>
          </a:stretch>
        </p:blipFill>
        <p:spPr bwMode="auto">
          <a:xfrm>
            <a:off x="653143" y="1644196"/>
            <a:ext cx="10885714" cy="3014889"/>
          </a:xfrm>
          <a:prstGeom prst="rect">
            <a:avLst/>
          </a:prstGeom>
          <a:noFill/>
          <a:ln w="9525">
            <a:noFill/>
            <a:miter lim="800000"/>
            <a:headEnd/>
            <a:tailEnd/>
          </a:ln>
        </p:spPr>
      </p:pic>
      <p:pic>
        <p:nvPicPr>
          <p:cNvPr id="8" name="Picture 7"/>
          <p:cNvPicPr>
            <a:picLocks noChangeAspect="1"/>
          </p:cNvPicPr>
          <p:nvPr/>
        </p:nvPicPr>
        <p:blipFill rotWithShape="1">
          <a:blip r:embed="rId4">
            <a:extLst>
              <a:ext uri="{28A0092B-C50C-407E-A947-70E740481C1C}">
                <a14:useLocalDpi xmlns:a14="http://schemas.microsoft.com/office/drawing/2010/main" xmlns="" val="0"/>
              </a:ext>
            </a:extLst>
          </a:blip>
          <a:srcRect/>
          <a:stretch/>
        </p:blipFill>
        <p:spPr>
          <a:xfrm>
            <a:off x="0" y="4128606"/>
            <a:ext cx="2738870" cy="2729393"/>
          </a:xfrm>
          <a:prstGeom prst="flowChartManualInput">
            <a:avLst/>
          </a:prstGeom>
        </p:spPr>
      </p:pic>
      <p:sp>
        <p:nvSpPr>
          <p:cNvPr id="26627" name="Rectangle 3"/>
          <p:cNvSpPr>
            <a:spLocks noChangeArrowheads="1"/>
          </p:cNvSpPr>
          <p:nvPr/>
        </p:nvSpPr>
        <p:spPr bwMode="auto">
          <a:xfrm>
            <a:off x="203200" y="232229"/>
            <a:ext cx="3017173" cy="1631216"/>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r>
              <a:rPr lang="x-none" sz="2800" b="1" smtClean="0">
                <a:solidFill>
                  <a:srgbClr val="FF0000"/>
                </a:solidFill>
                <a:effectLst>
                  <a:outerShdw blurRad="38100" dist="38100" dir="2700000" algn="tl">
                    <a:srgbClr val="000000">
                      <a:alpha val="43137"/>
                    </a:srgbClr>
                  </a:outerShdw>
                </a:effectLst>
              </a:rPr>
              <a:t>M</a:t>
            </a:r>
            <a:r>
              <a:rPr lang="x-none" sz="2800" b="1" smtClean="0">
                <a:effectLst>
                  <a:outerShdw blurRad="38100" dist="38100" dir="2700000" algn="tl">
                    <a:srgbClr val="000000">
                      <a:alpha val="43137"/>
                    </a:srgbClr>
                  </a:outerShdw>
                </a:effectLst>
              </a:rPr>
              <a:t>odel Checks.</a:t>
            </a:r>
            <a:endParaRPr lang="en-US" sz="2800" b="1" dirty="0" smtClean="0">
              <a:effectLst>
                <a:outerShdw blurRad="38100" dist="38100" dir="2700000" algn="tl">
                  <a:srgbClr val="000000">
                    <a:alpha val="43137"/>
                  </a:srgbClr>
                </a:outerShdw>
              </a:effectLst>
            </a:endParaRPr>
          </a:p>
          <a:p>
            <a:pPr marL="0" marR="0" lvl="0" indent="0" algn="l" defTabSz="914400" rtl="0" eaLnBrk="1" fontAlgn="base" latinLnBrk="0" hangingPunct="1">
              <a:lnSpc>
                <a:spcPct val="100000"/>
              </a:lnSpc>
              <a:spcBef>
                <a:spcPct val="0"/>
              </a:spcBef>
              <a:spcAft>
                <a:spcPct val="0"/>
              </a:spcAft>
              <a:buClrTx/>
              <a:buSzTx/>
              <a:buFontTx/>
              <a:buNone/>
              <a:tabLst>
                <a:tab pos="5273675" algn="r"/>
              </a:tabLst>
            </a:pP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a:p>
            <a:pPr lvl="0" defTabSz="914400" eaLnBrk="0" fontAlgn="base" hangingPunct="0">
              <a:spcBef>
                <a:spcPct val="0"/>
              </a:spcBef>
              <a:spcAft>
                <a:spcPct val="0"/>
              </a:spcAft>
              <a:tabLst>
                <a:tab pos="5273675" algn="r"/>
              </a:tabLst>
            </a:pPr>
            <a:r>
              <a:rPr lang="en-US" sz="2400" b="1" dirty="0" smtClean="0">
                <a:effectLst>
                  <a:outerShdw blurRad="38100" dist="38100" dir="2700000" algn="tl">
                    <a:srgbClr val="000000">
                      <a:alpha val="43137"/>
                    </a:srgbClr>
                  </a:outerShdw>
                </a:effectLst>
              </a:rPr>
              <a:t>Equilibrium Checks</a:t>
            </a:r>
            <a:r>
              <a:rPr kumimoji="0" lang="en-US" sz="2400" b="1" i="0" u="none" strike="noStrike" cap="none" normalizeH="0" baseline="0" dirty="0" smtClean="0">
                <a:ln>
                  <a:noFill/>
                </a:ln>
                <a:solidFill>
                  <a:srgbClr val="000000"/>
                </a:solidFill>
                <a:effectLst>
                  <a:outerShdw blurRad="38100" dist="38100" dir="2700000" algn="tl">
                    <a:srgbClr val="000000">
                      <a:alpha val="43137"/>
                    </a:srgbClr>
                  </a:outerShdw>
                </a:effectLst>
                <a:latin typeface="Times New Roman" pitchFamily="18" charset="0"/>
                <a:ea typeface="Calibri" pitchFamily="34" charset="0"/>
                <a:cs typeface="Times New Roman" pitchFamily="18" charset="0"/>
              </a:rPr>
              <a:t>.</a:t>
            </a:r>
            <a:endParaRPr kumimoji="0" lang="en-US" sz="2400" b="1" i="0" u="none" strike="noStrike" cap="none" normalizeH="0" baseline="0" dirty="0" smtClean="0">
              <a:ln>
                <a:noFill/>
              </a:ln>
              <a:solidFill>
                <a:schemeClr val="tx1"/>
              </a:solidFill>
              <a:effectLst>
                <a:outerShdw blurRad="38100" dist="38100" dir="2700000" algn="tl">
                  <a:srgbClr val="000000">
                    <a:alpha val="43137"/>
                  </a:srgbClr>
                </a:outerShdw>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5273675" algn="r"/>
              </a:tabLst>
            </a:pP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p:txBody>
      </p:sp>
      <p:sp>
        <p:nvSpPr>
          <p:cNvPr id="26628" name="Rectangle 4"/>
          <p:cNvSpPr>
            <a:spLocks noChangeArrowheads="1"/>
          </p:cNvSpPr>
          <p:nvPr/>
        </p:nvSpPr>
        <p:spPr bwMode="auto">
          <a:xfrm>
            <a:off x="0" y="457200"/>
            <a:ext cx="12192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6629" name="Rectangle 5"/>
          <p:cNvSpPr>
            <a:spLocks noChangeArrowheads="1"/>
          </p:cNvSpPr>
          <p:nvPr/>
        </p:nvSpPr>
        <p:spPr bwMode="auto">
          <a:xfrm>
            <a:off x="0" y="457200"/>
            <a:ext cx="12192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30723" name="Rectangle 3"/>
          <p:cNvSpPr>
            <a:spLocks noChangeArrowheads="1"/>
          </p:cNvSpPr>
          <p:nvPr/>
        </p:nvSpPr>
        <p:spPr bwMode="auto">
          <a:xfrm>
            <a:off x="2575454" y="5107600"/>
            <a:ext cx="8944844" cy="203132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b="1" i="0" u="none" strike="noStrike" cap="none" normalizeH="0" baseline="0" dirty="0" smtClean="0">
                <a:ln>
                  <a:noFill/>
                </a:ln>
                <a:solidFill>
                  <a:schemeClr val="tx1"/>
                </a:solidFill>
                <a:effectLst/>
                <a:latin typeface="Arial" pitchFamily="34" charset="0"/>
                <a:ea typeface="Calibri" pitchFamily="34" charset="0"/>
                <a:cs typeface="Arial" pitchFamily="34" charset="0"/>
              </a:rPr>
              <a:t>Base Reaction = A * LL  * # of floor</a:t>
            </a:r>
            <a:endParaRPr kumimoji="0" lang="en-US" b="1"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b="1" i="0" u="none" strike="noStrike" cap="none" normalizeH="0" baseline="0" dirty="0" smtClean="0">
                <a:ln>
                  <a:noFill/>
                </a:ln>
                <a:solidFill>
                  <a:schemeClr val="tx1"/>
                </a:solidFill>
                <a:effectLst/>
                <a:latin typeface="Arial" pitchFamily="34" charset="0"/>
                <a:ea typeface="Calibri" pitchFamily="34" charset="0"/>
                <a:cs typeface="Arial" pitchFamily="34" charset="0"/>
              </a:rPr>
              <a:t>                          = 850 * 4.5 * 3</a:t>
            </a:r>
            <a:endParaRPr kumimoji="0" lang="en-US" b="1"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b="1" i="0" u="none" strike="noStrike" cap="none" normalizeH="0" baseline="0" dirty="0" smtClean="0">
                <a:ln>
                  <a:noFill/>
                </a:ln>
                <a:solidFill>
                  <a:schemeClr val="tx1"/>
                </a:solidFill>
                <a:effectLst/>
                <a:latin typeface="Arial" pitchFamily="34" charset="0"/>
                <a:ea typeface="Calibri" pitchFamily="34" charset="0"/>
                <a:cs typeface="Arial" pitchFamily="34" charset="0"/>
              </a:rPr>
              <a:t>                          = 10867.5</a:t>
            </a:r>
            <a:endParaRPr kumimoji="0" lang="en-US" b="1"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Base reaction from SAP program = 10550.</a:t>
            </a:r>
          </a:p>
          <a:p>
            <a:pPr lvl="0" defTabSz="914400" eaLnBrk="0" fontAlgn="base" hangingPunct="0">
              <a:spcBef>
                <a:spcPct val="0"/>
              </a:spcBef>
              <a:spcAft>
                <a:spcPct val="0"/>
              </a:spcAft>
            </a:pPr>
            <a:r>
              <a:rPr lang="en-US" b="1" dirty="0" smtClean="0"/>
              <a:t>e = 1% &lt; 5 % ……………… ok.</a:t>
            </a:r>
            <a:endParaRPr kumimoji="0" lang="en-US"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b="1" i="0" u="none" strike="noStrike" cap="none" normalizeH="0" baseline="0" dirty="0" smtClean="0">
                <a:ln>
                  <a:noFill/>
                </a:ln>
                <a:solidFill>
                  <a:schemeClr val="tx1"/>
                </a:solidFill>
                <a:effectLst/>
                <a:latin typeface="Arial" pitchFamily="34" charset="0"/>
                <a:cs typeface="Arial" pitchFamily="34" charset="0"/>
              </a:rPr>
              <a:t> </a:t>
            </a:r>
          </a:p>
        </p:txBody>
      </p:sp>
    </p:spTree>
    <p:extLst>
      <p:ext uri="{BB962C8B-B14F-4D97-AF65-F5344CB8AC3E}">
        <p14:creationId xmlns:p14="http://schemas.microsoft.com/office/powerpoint/2010/main" xmlns="" val="145133802"/>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3"/>
          <a:srcRect/>
          <a:stretch>
            <a:fillRect/>
          </a:stretch>
        </p:blipFill>
        <p:spPr bwMode="auto">
          <a:xfrm>
            <a:off x="819150" y="395288"/>
            <a:ext cx="11082564" cy="6067425"/>
          </a:xfrm>
          <a:prstGeom prst="rect">
            <a:avLst/>
          </a:prstGeom>
          <a:noFill/>
          <a:ln w="9525">
            <a:noFill/>
            <a:miter lim="800000"/>
            <a:headEnd/>
            <a:tailEnd/>
          </a:ln>
          <a:effectLst/>
        </p:spPr>
      </p:pic>
      <p:pic>
        <p:nvPicPr>
          <p:cNvPr id="8" name="Picture 7"/>
          <p:cNvPicPr>
            <a:picLocks noChangeAspect="1"/>
          </p:cNvPicPr>
          <p:nvPr/>
        </p:nvPicPr>
        <p:blipFill rotWithShape="1">
          <a:blip r:embed="rId4">
            <a:extLst>
              <a:ext uri="{28A0092B-C50C-407E-A947-70E740481C1C}">
                <a14:useLocalDpi xmlns:a14="http://schemas.microsoft.com/office/drawing/2010/main" xmlns="" val="0"/>
              </a:ext>
            </a:extLst>
          </a:blip>
          <a:srcRect/>
          <a:stretch/>
        </p:blipFill>
        <p:spPr>
          <a:xfrm>
            <a:off x="0" y="4128606"/>
            <a:ext cx="2738870" cy="2729393"/>
          </a:xfrm>
          <a:prstGeom prst="flowChartManualInput">
            <a:avLst/>
          </a:prstGeom>
        </p:spPr>
      </p:pic>
      <p:sp>
        <p:nvSpPr>
          <p:cNvPr id="26627" name="Rectangle 3"/>
          <p:cNvSpPr>
            <a:spLocks noChangeArrowheads="1"/>
          </p:cNvSpPr>
          <p:nvPr/>
        </p:nvSpPr>
        <p:spPr bwMode="auto">
          <a:xfrm>
            <a:off x="203200" y="232229"/>
            <a:ext cx="1675459" cy="1261884"/>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r>
              <a:rPr lang="en-US" sz="2800" b="1" dirty="0" smtClean="0">
                <a:solidFill>
                  <a:srgbClr val="FF0000"/>
                </a:solidFill>
                <a:effectLst>
                  <a:outerShdw blurRad="38100" dist="38100" dir="2700000" algn="tl">
                    <a:srgbClr val="000000">
                      <a:alpha val="43137"/>
                    </a:srgbClr>
                  </a:outerShdw>
                </a:effectLst>
              </a:rPr>
              <a:t>S</a:t>
            </a:r>
            <a:r>
              <a:rPr lang="en-US" sz="2800" b="1" dirty="0" smtClean="0">
                <a:effectLst>
                  <a:outerShdw blurRad="38100" dist="38100" dir="2700000" algn="tl">
                    <a:srgbClr val="000000">
                      <a:alpha val="43137"/>
                    </a:srgbClr>
                  </a:outerShdw>
                </a:effectLst>
              </a:rPr>
              <a:t>amples</a:t>
            </a:r>
            <a:r>
              <a:rPr lang="x-none" sz="2800" b="1" smtClean="0">
                <a:effectLst>
                  <a:outerShdw blurRad="38100" dist="38100" dir="2700000" algn="tl">
                    <a:srgbClr val="000000">
                      <a:alpha val="43137"/>
                    </a:srgbClr>
                  </a:outerShdw>
                </a:effectLst>
              </a:rPr>
              <a:t>.</a:t>
            </a:r>
            <a:endParaRPr lang="en-US" sz="2800" b="1" dirty="0" smtClean="0">
              <a:effectLst>
                <a:outerShdw blurRad="38100" dist="38100" dir="2700000" algn="tl">
                  <a:srgbClr val="000000">
                    <a:alpha val="43137"/>
                  </a:srgbClr>
                </a:outerShdw>
              </a:effectLst>
            </a:endParaRPr>
          </a:p>
          <a:p>
            <a:pPr marL="0" marR="0" lvl="0" indent="0" algn="l" defTabSz="914400" rtl="0" eaLnBrk="1" fontAlgn="base" latinLnBrk="0" hangingPunct="1">
              <a:lnSpc>
                <a:spcPct val="100000"/>
              </a:lnSpc>
              <a:spcBef>
                <a:spcPct val="0"/>
              </a:spcBef>
              <a:spcAft>
                <a:spcPct val="0"/>
              </a:spcAft>
              <a:buClrTx/>
              <a:buSzTx/>
              <a:buFontTx/>
              <a:buNone/>
              <a:tabLst>
                <a:tab pos="5273675" algn="r"/>
              </a:tabLst>
            </a:pP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5273675" algn="r"/>
              </a:tabLst>
            </a:pP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p:txBody>
      </p:sp>
      <p:sp>
        <p:nvSpPr>
          <p:cNvPr id="26628" name="Rectangle 4"/>
          <p:cNvSpPr>
            <a:spLocks noChangeArrowheads="1"/>
          </p:cNvSpPr>
          <p:nvPr/>
        </p:nvSpPr>
        <p:spPr bwMode="auto">
          <a:xfrm>
            <a:off x="0" y="457200"/>
            <a:ext cx="12192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6629" name="Rectangle 5"/>
          <p:cNvSpPr>
            <a:spLocks noChangeArrowheads="1"/>
          </p:cNvSpPr>
          <p:nvPr/>
        </p:nvSpPr>
        <p:spPr bwMode="auto">
          <a:xfrm>
            <a:off x="0" y="457200"/>
            <a:ext cx="12192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xmlns="" val="145133802"/>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66"/>
          <p:cNvPicPr>
            <a:picLocks noChangeAspect="1" noChangeArrowheads="1"/>
          </p:cNvPicPr>
          <p:nvPr/>
        </p:nvPicPr>
        <p:blipFill>
          <a:blip r:embed="rId3"/>
          <a:srcRect/>
          <a:stretch>
            <a:fillRect/>
          </a:stretch>
        </p:blipFill>
        <p:spPr bwMode="auto">
          <a:xfrm>
            <a:off x="1030514" y="1320800"/>
            <a:ext cx="9451938" cy="4426857"/>
          </a:xfrm>
          <a:prstGeom prst="rect">
            <a:avLst/>
          </a:prstGeom>
          <a:noFill/>
          <a:ln w="9525">
            <a:noFill/>
            <a:miter lim="800000"/>
            <a:headEnd/>
            <a:tailEnd/>
          </a:ln>
        </p:spPr>
      </p:pic>
      <p:pic>
        <p:nvPicPr>
          <p:cNvPr id="8" name="Picture 7"/>
          <p:cNvPicPr>
            <a:picLocks noChangeAspect="1"/>
          </p:cNvPicPr>
          <p:nvPr/>
        </p:nvPicPr>
        <p:blipFill rotWithShape="1">
          <a:blip r:embed="rId4">
            <a:extLst>
              <a:ext uri="{28A0092B-C50C-407E-A947-70E740481C1C}">
                <a14:useLocalDpi xmlns:a14="http://schemas.microsoft.com/office/drawing/2010/main" xmlns="" val="0"/>
              </a:ext>
            </a:extLst>
          </a:blip>
          <a:srcRect/>
          <a:stretch/>
        </p:blipFill>
        <p:spPr>
          <a:xfrm>
            <a:off x="0" y="4128606"/>
            <a:ext cx="2738870" cy="2729393"/>
          </a:xfrm>
          <a:prstGeom prst="flowChartManualInput">
            <a:avLst/>
          </a:prstGeom>
        </p:spPr>
      </p:pic>
      <p:sp>
        <p:nvSpPr>
          <p:cNvPr id="26627" name="Rectangle 3"/>
          <p:cNvSpPr>
            <a:spLocks noChangeArrowheads="1"/>
          </p:cNvSpPr>
          <p:nvPr/>
        </p:nvSpPr>
        <p:spPr bwMode="auto">
          <a:xfrm>
            <a:off x="203200" y="232229"/>
            <a:ext cx="1557606" cy="1261884"/>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r>
              <a:rPr lang="en-US" sz="2800" b="1" dirty="0" smtClean="0">
                <a:solidFill>
                  <a:srgbClr val="FF0000"/>
                </a:solidFill>
                <a:effectLst>
                  <a:outerShdw blurRad="38100" dist="38100" dir="2700000" algn="tl">
                    <a:srgbClr val="000000">
                      <a:alpha val="43137"/>
                    </a:srgbClr>
                  </a:outerShdw>
                </a:effectLst>
              </a:rPr>
              <a:t>Footing</a:t>
            </a:r>
            <a:r>
              <a:rPr lang="x-none" sz="2800" b="1" smtClean="0">
                <a:effectLst>
                  <a:outerShdw blurRad="38100" dist="38100" dir="2700000" algn="tl">
                    <a:srgbClr val="000000">
                      <a:alpha val="43137"/>
                    </a:srgbClr>
                  </a:outerShdw>
                </a:effectLst>
              </a:rPr>
              <a:t>.</a:t>
            </a:r>
            <a:endParaRPr lang="en-US" sz="2800" b="1" dirty="0" smtClean="0">
              <a:effectLst>
                <a:outerShdw blurRad="38100" dist="38100" dir="2700000" algn="tl">
                  <a:srgbClr val="000000">
                    <a:alpha val="43137"/>
                  </a:srgbClr>
                </a:outerShdw>
              </a:effectLst>
            </a:endParaRPr>
          </a:p>
          <a:p>
            <a:pPr marL="0" marR="0" lvl="0" indent="0" algn="l" defTabSz="914400" rtl="0" eaLnBrk="1" fontAlgn="base" latinLnBrk="0" hangingPunct="1">
              <a:lnSpc>
                <a:spcPct val="100000"/>
              </a:lnSpc>
              <a:spcBef>
                <a:spcPct val="0"/>
              </a:spcBef>
              <a:spcAft>
                <a:spcPct val="0"/>
              </a:spcAft>
              <a:buClrTx/>
              <a:buSzTx/>
              <a:buFontTx/>
              <a:buNone/>
              <a:tabLst>
                <a:tab pos="5273675" algn="r"/>
              </a:tabLst>
            </a:pP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5273675" algn="r"/>
              </a:tabLst>
            </a:pP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p:txBody>
      </p:sp>
      <p:sp>
        <p:nvSpPr>
          <p:cNvPr id="26628" name="Rectangle 4"/>
          <p:cNvSpPr>
            <a:spLocks noChangeArrowheads="1"/>
          </p:cNvSpPr>
          <p:nvPr/>
        </p:nvSpPr>
        <p:spPr bwMode="auto">
          <a:xfrm>
            <a:off x="0" y="457200"/>
            <a:ext cx="12192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6629" name="Rectangle 5"/>
          <p:cNvSpPr>
            <a:spLocks noChangeArrowheads="1"/>
          </p:cNvSpPr>
          <p:nvPr/>
        </p:nvSpPr>
        <p:spPr bwMode="auto">
          <a:xfrm>
            <a:off x="0" y="457200"/>
            <a:ext cx="12192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xmlns="" val="145133802"/>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ChangeAspect="1" noChangeArrowheads="1"/>
          </p:cNvPicPr>
          <p:nvPr/>
        </p:nvPicPr>
        <p:blipFill>
          <a:blip r:embed="rId3"/>
          <a:srcRect/>
          <a:stretch>
            <a:fillRect/>
          </a:stretch>
        </p:blipFill>
        <p:spPr bwMode="auto">
          <a:xfrm>
            <a:off x="2426607" y="0"/>
            <a:ext cx="9300936" cy="6858000"/>
          </a:xfrm>
          <a:prstGeom prst="rect">
            <a:avLst/>
          </a:prstGeom>
          <a:noFill/>
          <a:ln w="9525">
            <a:noFill/>
            <a:miter lim="800000"/>
            <a:headEnd/>
            <a:tailEnd/>
          </a:ln>
          <a:effectLst/>
        </p:spPr>
      </p:pic>
      <p:pic>
        <p:nvPicPr>
          <p:cNvPr id="8" name="Picture 7"/>
          <p:cNvPicPr>
            <a:picLocks noChangeAspect="1"/>
          </p:cNvPicPr>
          <p:nvPr/>
        </p:nvPicPr>
        <p:blipFill rotWithShape="1">
          <a:blip r:embed="rId4">
            <a:extLst>
              <a:ext uri="{28A0092B-C50C-407E-A947-70E740481C1C}">
                <a14:useLocalDpi xmlns:a14="http://schemas.microsoft.com/office/drawing/2010/main" xmlns="" val="0"/>
              </a:ext>
            </a:extLst>
          </a:blip>
          <a:srcRect/>
          <a:stretch/>
        </p:blipFill>
        <p:spPr>
          <a:xfrm>
            <a:off x="0" y="4128606"/>
            <a:ext cx="2738870" cy="2729393"/>
          </a:xfrm>
          <a:prstGeom prst="flowChartManualInput">
            <a:avLst/>
          </a:prstGeom>
        </p:spPr>
      </p:pic>
      <p:sp>
        <p:nvSpPr>
          <p:cNvPr id="26627" name="Rectangle 3"/>
          <p:cNvSpPr>
            <a:spLocks noChangeArrowheads="1"/>
          </p:cNvSpPr>
          <p:nvPr/>
        </p:nvSpPr>
        <p:spPr bwMode="auto">
          <a:xfrm>
            <a:off x="203200" y="232229"/>
            <a:ext cx="845103" cy="1261884"/>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r>
              <a:rPr lang="en-US" sz="2800" b="1" dirty="0" smtClean="0">
                <a:solidFill>
                  <a:srgbClr val="FF0000"/>
                </a:solidFill>
                <a:effectLst>
                  <a:outerShdw blurRad="38100" dist="38100" dir="2700000" algn="tl">
                    <a:srgbClr val="000000">
                      <a:alpha val="43137"/>
                    </a:srgbClr>
                  </a:outerShdw>
                </a:effectLst>
              </a:rPr>
              <a:t>C</a:t>
            </a:r>
            <a:r>
              <a:rPr lang="en-US" sz="2800" b="1" dirty="0" smtClean="0">
                <a:effectLst>
                  <a:outerShdw blurRad="38100" dist="38100" dir="2700000" algn="tl">
                    <a:srgbClr val="000000">
                      <a:alpha val="43137"/>
                    </a:srgbClr>
                  </a:outerShdw>
                </a:effectLst>
              </a:rPr>
              <a:t>ol</a:t>
            </a:r>
            <a:r>
              <a:rPr lang="x-none" sz="2800" b="1" smtClean="0">
                <a:effectLst>
                  <a:outerShdw blurRad="38100" dist="38100" dir="2700000" algn="tl">
                    <a:srgbClr val="000000">
                      <a:alpha val="43137"/>
                    </a:srgbClr>
                  </a:outerShdw>
                </a:effectLst>
              </a:rPr>
              <a:t>.</a:t>
            </a:r>
            <a:endParaRPr lang="en-US" sz="2800" b="1" dirty="0" smtClean="0">
              <a:effectLst>
                <a:outerShdw blurRad="38100" dist="38100" dir="2700000" algn="tl">
                  <a:srgbClr val="000000">
                    <a:alpha val="43137"/>
                  </a:srgbClr>
                </a:outerShdw>
              </a:effectLst>
            </a:endParaRPr>
          </a:p>
          <a:p>
            <a:pPr marL="0" marR="0" lvl="0" indent="0" algn="l" defTabSz="914400" rtl="0" eaLnBrk="1" fontAlgn="base" latinLnBrk="0" hangingPunct="1">
              <a:lnSpc>
                <a:spcPct val="100000"/>
              </a:lnSpc>
              <a:spcBef>
                <a:spcPct val="0"/>
              </a:spcBef>
              <a:spcAft>
                <a:spcPct val="0"/>
              </a:spcAft>
              <a:buClrTx/>
              <a:buSzTx/>
              <a:buFontTx/>
              <a:buNone/>
              <a:tabLst>
                <a:tab pos="5273675" algn="r"/>
              </a:tabLst>
            </a:pP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5273675" algn="r"/>
              </a:tabLst>
            </a:pP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p:txBody>
      </p:sp>
      <p:sp>
        <p:nvSpPr>
          <p:cNvPr id="26628" name="Rectangle 4"/>
          <p:cNvSpPr>
            <a:spLocks noChangeArrowheads="1"/>
          </p:cNvSpPr>
          <p:nvPr/>
        </p:nvSpPr>
        <p:spPr bwMode="auto">
          <a:xfrm>
            <a:off x="0" y="457200"/>
            <a:ext cx="12192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6629" name="Rectangle 5"/>
          <p:cNvSpPr>
            <a:spLocks noChangeArrowheads="1"/>
          </p:cNvSpPr>
          <p:nvPr/>
        </p:nvSpPr>
        <p:spPr bwMode="auto">
          <a:xfrm>
            <a:off x="0" y="457200"/>
            <a:ext cx="12192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xmlns="" val="145133802"/>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3"/>
          <a:srcRect/>
          <a:stretch>
            <a:fillRect/>
          </a:stretch>
        </p:blipFill>
        <p:spPr bwMode="auto">
          <a:xfrm>
            <a:off x="876300" y="1059543"/>
            <a:ext cx="11315700" cy="5167086"/>
          </a:xfrm>
          <a:prstGeom prst="rect">
            <a:avLst/>
          </a:prstGeom>
          <a:noFill/>
          <a:ln w="9525">
            <a:noFill/>
            <a:miter lim="800000"/>
            <a:headEnd/>
            <a:tailEnd/>
          </a:ln>
          <a:effectLst/>
        </p:spPr>
      </p:pic>
      <p:pic>
        <p:nvPicPr>
          <p:cNvPr id="8" name="Picture 7"/>
          <p:cNvPicPr>
            <a:picLocks noChangeAspect="1"/>
          </p:cNvPicPr>
          <p:nvPr/>
        </p:nvPicPr>
        <p:blipFill rotWithShape="1">
          <a:blip r:embed="rId4">
            <a:extLst>
              <a:ext uri="{28A0092B-C50C-407E-A947-70E740481C1C}">
                <a14:useLocalDpi xmlns:a14="http://schemas.microsoft.com/office/drawing/2010/main" xmlns="" val="0"/>
              </a:ext>
            </a:extLst>
          </a:blip>
          <a:srcRect/>
          <a:stretch/>
        </p:blipFill>
        <p:spPr>
          <a:xfrm>
            <a:off x="0" y="4128606"/>
            <a:ext cx="2738870" cy="2729393"/>
          </a:xfrm>
          <a:prstGeom prst="flowChartManualInput">
            <a:avLst/>
          </a:prstGeom>
        </p:spPr>
      </p:pic>
      <p:sp>
        <p:nvSpPr>
          <p:cNvPr id="26627" name="Rectangle 3"/>
          <p:cNvSpPr>
            <a:spLocks noChangeArrowheads="1"/>
          </p:cNvSpPr>
          <p:nvPr/>
        </p:nvSpPr>
        <p:spPr bwMode="auto">
          <a:xfrm>
            <a:off x="203200" y="232229"/>
            <a:ext cx="2078902" cy="1261884"/>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r>
              <a:rPr lang="en-US" sz="2800" b="1" dirty="0" smtClean="0">
                <a:solidFill>
                  <a:srgbClr val="FF0000"/>
                </a:solidFill>
                <a:effectLst>
                  <a:outerShdw blurRad="38100" dist="38100" dir="2700000" algn="tl">
                    <a:srgbClr val="000000">
                      <a:alpha val="43137"/>
                    </a:srgbClr>
                  </a:outerShdw>
                </a:effectLst>
              </a:rPr>
              <a:t>Shear Wall</a:t>
            </a:r>
            <a:r>
              <a:rPr lang="x-none" sz="2800" b="1" smtClean="0">
                <a:effectLst>
                  <a:outerShdw blurRad="38100" dist="38100" dir="2700000" algn="tl">
                    <a:srgbClr val="000000">
                      <a:alpha val="43137"/>
                    </a:srgbClr>
                  </a:outerShdw>
                </a:effectLst>
              </a:rPr>
              <a:t>.</a:t>
            </a:r>
            <a:endParaRPr lang="en-US" sz="2800" b="1" dirty="0" smtClean="0">
              <a:effectLst>
                <a:outerShdw blurRad="38100" dist="38100" dir="2700000" algn="tl">
                  <a:srgbClr val="000000">
                    <a:alpha val="43137"/>
                  </a:srgbClr>
                </a:outerShdw>
              </a:effectLst>
            </a:endParaRPr>
          </a:p>
          <a:p>
            <a:pPr marL="0" marR="0" lvl="0" indent="0" algn="l" defTabSz="914400" rtl="0" eaLnBrk="1" fontAlgn="base" latinLnBrk="0" hangingPunct="1">
              <a:lnSpc>
                <a:spcPct val="100000"/>
              </a:lnSpc>
              <a:spcBef>
                <a:spcPct val="0"/>
              </a:spcBef>
              <a:spcAft>
                <a:spcPct val="0"/>
              </a:spcAft>
              <a:buClrTx/>
              <a:buSzTx/>
              <a:buFontTx/>
              <a:buNone/>
              <a:tabLst>
                <a:tab pos="5273675" algn="r"/>
              </a:tabLst>
            </a:pP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5273675" algn="r"/>
              </a:tabLst>
            </a:pP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p:txBody>
      </p:sp>
      <p:sp>
        <p:nvSpPr>
          <p:cNvPr id="26628" name="Rectangle 4"/>
          <p:cNvSpPr>
            <a:spLocks noChangeArrowheads="1"/>
          </p:cNvSpPr>
          <p:nvPr/>
        </p:nvSpPr>
        <p:spPr bwMode="auto">
          <a:xfrm>
            <a:off x="0" y="457200"/>
            <a:ext cx="12192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6629" name="Rectangle 5"/>
          <p:cNvSpPr>
            <a:spLocks noChangeArrowheads="1"/>
          </p:cNvSpPr>
          <p:nvPr/>
        </p:nvSpPr>
        <p:spPr bwMode="auto">
          <a:xfrm>
            <a:off x="0" y="457200"/>
            <a:ext cx="12192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xmlns="" val="145133802"/>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2"/>
          <p:cNvPicPr>
            <a:picLocks noChangeAspect="1" noChangeArrowheads="1"/>
          </p:cNvPicPr>
          <p:nvPr/>
        </p:nvPicPr>
        <p:blipFill>
          <a:blip r:embed="rId3" cstate="print"/>
          <a:srcRect/>
          <a:stretch>
            <a:fillRect/>
          </a:stretch>
        </p:blipFill>
        <p:spPr bwMode="auto">
          <a:xfrm>
            <a:off x="1088572" y="362857"/>
            <a:ext cx="11103428" cy="5842000"/>
          </a:xfrm>
          <a:prstGeom prst="rect">
            <a:avLst/>
          </a:prstGeom>
          <a:noFill/>
          <a:ln w="9525">
            <a:noFill/>
            <a:miter lim="800000"/>
            <a:headEnd/>
            <a:tailEnd/>
          </a:ln>
        </p:spPr>
      </p:pic>
      <p:pic>
        <p:nvPicPr>
          <p:cNvPr id="8" name="Picture 7"/>
          <p:cNvPicPr>
            <a:picLocks noChangeAspect="1"/>
          </p:cNvPicPr>
          <p:nvPr/>
        </p:nvPicPr>
        <p:blipFill rotWithShape="1">
          <a:blip r:embed="rId4">
            <a:extLst>
              <a:ext uri="{28A0092B-C50C-407E-A947-70E740481C1C}">
                <a14:useLocalDpi xmlns:a14="http://schemas.microsoft.com/office/drawing/2010/main" xmlns="" val="0"/>
              </a:ext>
            </a:extLst>
          </a:blip>
          <a:srcRect/>
          <a:stretch/>
        </p:blipFill>
        <p:spPr>
          <a:xfrm>
            <a:off x="0" y="4128606"/>
            <a:ext cx="2738870" cy="2729393"/>
          </a:xfrm>
          <a:prstGeom prst="flowChartManualInput">
            <a:avLst/>
          </a:prstGeom>
        </p:spPr>
      </p:pic>
      <p:sp>
        <p:nvSpPr>
          <p:cNvPr id="26627" name="Rectangle 3"/>
          <p:cNvSpPr>
            <a:spLocks noChangeArrowheads="1"/>
          </p:cNvSpPr>
          <p:nvPr/>
        </p:nvSpPr>
        <p:spPr bwMode="auto">
          <a:xfrm>
            <a:off x="203200" y="232229"/>
            <a:ext cx="1117614" cy="89255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r>
              <a:rPr lang="en-US" sz="2800" b="1" dirty="0" smtClean="0"/>
              <a:t>Stairs</a:t>
            </a: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5273675" algn="r"/>
              </a:tabLst>
            </a:pP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p:txBody>
      </p:sp>
      <p:sp>
        <p:nvSpPr>
          <p:cNvPr id="26628" name="Rectangle 4"/>
          <p:cNvSpPr>
            <a:spLocks noChangeArrowheads="1"/>
          </p:cNvSpPr>
          <p:nvPr/>
        </p:nvSpPr>
        <p:spPr bwMode="auto">
          <a:xfrm>
            <a:off x="0" y="457200"/>
            <a:ext cx="12192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6629" name="Rectangle 5"/>
          <p:cNvSpPr>
            <a:spLocks noChangeArrowheads="1"/>
          </p:cNvSpPr>
          <p:nvPr/>
        </p:nvSpPr>
        <p:spPr bwMode="auto">
          <a:xfrm>
            <a:off x="0" y="457200"/>
            <a:ext cx="12192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xmlns="" val="145133802"/>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3">
            <a:extLst>
              <a:ext uri="{28A0092B-C50C-407E-A947-70E740481C1C}">
                <a14:useLocalDpi xmlns:a14="http://schemas.microsoft.com/office/drawing/2010/main" xmlns="" val="0"/>
              </a:ext>
            </a:extLst>
          </a:blip>
          <a:srcRect/>
          <a:stretch/>
        </p:blipFill>
        <p:spPr>
          <a:xfrm>
            <a:off x="0" y="4128606"/>
            <a:ext cx="2738870" cy="2729393"/>
          </a:xfrm>
          <a:prstGeom prst="flowChartManualInput">
            <a:avLst/>
          </a:prstGeom>
        </p:spPr>
      </p:pic>
      <p:sp>
        <p:nvSpPr>
          <p:cNvPr id="26627" name="Rectangle 3"/>
          <p:cNvSpPr>
            <a:spLocks noChangeArrowheads="1"/>
          </p:cNvSpPr>
          <p:nvPr/>
        </p:nvSpPr>
        <p:spPr bwMode="auto">
          <a:xfrm>
            <a:off x="203200" y="232229"/>
            <a:ext cx="2928430" cy="89255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r>
              <a:rPr lang="en-US" sz="2800" b="1" dirty="0" smtClean="0">
                <a:ln w="31550" cmpd="sng">
                  <a:gradFill>
                    <a:gsLst>
                      <a:gs pos="25000">
                        <a:srgbClr val="4F81BD">
                          <a:shade val="25000"/>
                          <a:satMod val="190000"/>
                        </a:srgbClr>
                      </a:gs>
                      <a:gs pos="80000">
                        <a:srgbClr val="4F81BD">
                          <a:tint val="75000"/>
                          <a:satMod val="190000"/>
                        </a:srgbClr>
                      </a:gs>
                    </a:gsLst>
                    <a:lin ang="5400000"/>
                  </a:gradFill>
                  <a:prstDash val="solid"/>
                </a:ln>
                <a:solidFill>
                  <a:srgbClr val="FFFFFF"/>
                </a:solidFill>
                <a:effectLst>
                  <a:outerShdw blurRad="41275" dist="12700" dir="12000000" algn="tl" rotWithShape="0">
                    <a:srgbClr val="000000">
                      <a:alpha val="40000"/>
                    </a:srgbClr>
                  </a:outerShdw>
                </a:effectLst>
                <a:latin typeface="Times New Roman" pitchFamily="18" charset="0"/>
                <a:cs typeface="Times New Roman" pitchFamily="18" charset="0"/>
              </a:rPr>
              <a:t>Dynamic Analysis</a:t>
            </a:r>
          </a:p>
          <a:p>
            <a:pPr marL="0" marR="0" lvl="0" indent="0" algn="l" defTabSz="914400" rtl="0" eaLnBrk="0" fontAlgn="base" latinLnBrk="0" hangingPunct="0">
              <a:lnSpc>
                <a:spcPct val="100000"/>
              </a:lnSpc>
              <a:spcBef>
                <a:spcPct val="0"/>
              </a:spcBef>
              <a:spcAft>
                <a:spcPct val="0"/>
              </a:spcAft>
              <a:buClrTx/>
              <a:buSzTx/>
              <a:buFontTx/>
              <a:buNone/>
              <a:tabLst>
                <a:tab pos="5273675" algn="r"/>
              </a:tabLst>
            </a:pP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p:txBody>
      </p:sp>
      <p:sp>
        <p:nvSpPr>
          <p:cNvPr id="26628" name="Rectangle 4"/>
          <p:cNvSpPr>
            <a:spLocks noChangeArrowheads="1"/>
          </p:cNvSpPr>
          <p:nvPr/>
        </p:nvSpPr>
        <p:spPr bwMode="auto">
          <a:xfrm>
            <a:off x="0" y="457200"/>
            <a:ext cx="12192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6629" name="Rectangle 5"/>
          <p:cNvSpPr>
            <a:spLocks noChangeArrowheads="1"/>
          </p:cNvSpPr>
          <p:nvPr/>
        </p:nvSpPr>
        <p:spPr bwMode="auto">
          <a:xfrm>
            <a:off x="0" y="457200"/>
            <a:ext cx="12192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9" name="مستطيل 8"/>
          <p:cNvSpPr/>
          <p:nvPr/>
        </p:nvSpPr>
        <p:spPr>
          <a:xfrm>
            <a:off x="730582" y="951077"/>
            <a:ext cx="2196435" cy="369332"/>
          </a:xfrm>
          <a:prstGeom prst="rect">
            <a:avLst/>
          </a:prstGeom>
        </p:spPr>
        <p:txBody>
          <a:bodyPr wrap="none">
            <a:spAutoFit/>
          </a:bodyPr>
          <a:lstStyle/>
          <a:p>
            <a:r>
              <a:rPr lang="en-GB" b="1" dirty="0" smtClean="0"/>
              <a:t>Check for dynamic</a:t>
            </a:r>
            <a:endParaRPr lang="en-US" dirty="0"/>
          </a:p>
        </p:txBody>
      </p:sp>
      <p:pic>
        <p:nvPicPr>
          <p:cNvPr id="6146" name="Picture 72"/>
          <p:cNvPicPr>
            <a:picLocks noChangeAspect="1" noChangeArrowheads="1"/>
          </p:cNvPicPr>
          <p:nvPr/>
        </p:nvPicPr>
        <p:blipFill>
          <a:blip r:embed="rId4"/>
          <a:srcRect/>
          <a:stretch>
            <a:fillRect/>
          </a:stretch>
        </p:blipFill>
        <p:spPr bwMode="auto">
          <a:xfrm>
            <a:off x="3286352" y="254906"/>
            <a:ext cx="6017305" cy="6603093"/>
          </a:xfrm>
          <a:prstGeom prst="rect">
            <a:avLst/>
          </a:prstGeom>
          <a:noFill/>
          <a:ln w="9525">
            <a:noFill/>
            <a:miter lim="800000"/>
            <a:headEnd/>
            <a:tailEnd/>
          </a:ln>
        </p:spPr>
      </p:pic>
      <p:sp>
        <p:nvSpPr>
          <p:cNvPr id="6147" name="Rectangle 3"/>
          <p:cNvSpPr>
            <a:spLocks noChangeArrowheads="1"/>
          </p:cNvSpPr>
          <p:nvPr/>
        </p:nvSpPr>
        <p:spPr bwMode="auto">
          <a:xfrm>
            <a:off x="8244115" y="6168572"/>
            <a:ext cx="3439886" cy="64633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r>
              <a:rPr kumimoji="0" lang="en-US" b="0" i="0" u="none" strike="noStrike" cap="none" normalizeH="0" baseline="0" dirty="0" smtClean="0">
                <a:ln>
                  <a:noFill/>
                </a:ln>
                <a:effectLst/>
                <a:latin typeface="Calibri" pitchFamily="34" charset="0"/>
                <a:ea typeface="Times New Roman" pitchFamily="18" charset="0"/>
                <a:cs typeface="Calibri" pitchFamily="34" charset="0"/>
              </a:rPr>
              <a:t>seismological</a:t>
            </a:r>
            <a:endParaRPr kumimoji="0" lang="en-US" b="0" i="0" u="none" strike="noStrike" cap="none" normalizeH="0" baseline="0" dirty="0" smtClean="0">
              <a:ln>
                <a:noFill/>
              </a:ln>
              <a:effectLst/>
              <a:latin typeface="Arial" pitchFamily="34" charset="0"/>
              <a:cs typeface="Arial" pitchFamily="34" charset="0"/>
            </a:endParaRPr>
          </a:p>
          <a:p>
            <a:pPr marL="0" marR="0" lvl="0" indent="0" algn="r" defTabSz="914400" rtl="1" eaLnBrk="0" fontAlgn="base" latinLnBrk="0" hangingPunct="0">
              <a:lnSpc>
                <a:spcPct val="100000"/>
              </a:lnSpc>
              <a:spcBef>
                <a:spcPct val="0"/>
              </a:spcBef>
              <a:spcAft>
                <a:spcPct val="0"/>
              </a:spcAft>
              <a:buClrTx/>
              <a:buSzTx/>
              <a:buFontTx/>
              <a:buNone/>
              <a:tabLst/>
            </a:pPr>
            <a:r>
              <a:rPr kumimoji="0" lang="en-US" b="0" i="0" u="none" strike="noStrike" cap="none" normalizeH="0" baseline="0" dirty="0" smtClean="0">
                <a:ln>
                  <a:noFill/>
                </a:ln>
                <a:effectLst/>
                <a:latin typeface="Calibri" pitchFamily="34" charset="0"/>
                <a:ea typeface="Times New Roman" pitchFamily="18" charset="0"/>
                <a:cs typeface="Calibri" pitchFamily="34" charset="0"/>
              </a:rPr>
              <a:t> Hazard Map of Palestine.</a:t>
            </a:r>
            <a:endParaRPr kumimoji="0" lang="en-US" b="0" i="0" u="none" strike="noStrike" cap="none" normalizeH="0" baseline="0" dirty="0" smtClean="0">
              <a:ln>
                <a:noFill/>
              </a:ln>
              <a:effectLst/>
              <a:latin typeface="Arial" pitchFamily="34" charset="0"/>
              <a:cs typeface="Arial" pitchFamily="34" charset="0"/>
            </a:endParaRPr>
          </a:p>
        </p:txBody>
      </p:sp>
    </p:spTree>
    <p:extLst>
      <p:ext uri="{BB962C8B-B14F-4D97-AF65-F5344CB8AC3E}">
        <p14:creationId xmlns:p14="http://schemas.microsoft.com/office/powerpoint/2010/main" xmlns="" val="145133802"/>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2"/>
          <p:cNvPicPr/>
          <p:nvPr/>
        </p:nvPicPr>
        <p:blipFill>
          <a:blip r:embed="rId3">
            <a:extLst>
              <a:ext uri="{28A0092B-C50C-407E-A947-70E740481C1C}">
                <a14:useLocalDpi xmlns:lc="http://schemas.openxmlformats.org/drawingml/2006/lockedCanvas" xmlns:pic="http://schemas.openxmlformats.org/drawingml/2006/picture" xmlns:a14="http://schemas.microsoft.com/office/drawing/2010/main" xmlns:wps="http://schemas.microsoft.com/office/word/2010/wordprocessingShape" xmlns:wpi="http://schemas.microsoft.com/office/word/2010/wordprocessingInk" xmlns:wpg="http://schemas.microsoft.com/office/word/2010/wordprocessingGroup" xmlns:w14="http://schemas.microsoft.com/office/word/2010/wordml" xmlns:w="http://schemas.openxmlformats.org/wordprocessingml/2006/main" xmlns:w10="urn:schemas-microsoft-com:office:word" xmlns:wp14="http://schemas.microsoft.com/office/word/2010/wordprocessingDrawing" xmlns:v="urn:schemas-microsoft-com:vml" xmlns:o="urn:schemas-microsoft-com:office:office" xmlns:mc="http://schemas.openxmlformats.org/markup-compatibility/2006" xmlns:wpc="http://schemas.microsoft.com/office/word/2010/wordprocessingCanvas" xmlns="" xmlns:wne="http://schemas.microsoft.com/office/word/2006/wordml" xmlns:wp="http://schemas.openxmlformats.org/drawingml/2006/wordprocessingDrawing" xmlns:m="http://schemas.openxmlformats.org/officeDocument/2006/math" xmlns:ve="http://schemas.openxmlformats.org/markup-compatibility/2006" val="0"/>
              </a:ext>
            </a:extLst>
          </a:blip>
          <a:srcRect/>
          <a:stretch>
            <a:fillRect/>
          </a:stretch>
        </p:blipFill>
        <p:spPr bwMode="auto">
          <a:xfrm>
            <a:off x="2054451" y="3541486"/>
            <a:ext cx="7902349" cy="2265363"/>
          </a:xfrm>
          <a:prstGeom prst="rect">
            <a:avLst/>
          </a:prstGeom>
          <a:noFill/>
          <a:ln>
            <a:noFill/>
          </a:ln>
        </p:spPr>
      </p:pic>
      <p:pic>
        <p:nvPicPr>
          <p:cNvPr id="8" name="Picture 7"/>
          <p:cNvPicPr>
            <a:picLocks noChangeAspect="1"/>
          </p:cNvPicPr>
          <p:nvPr/>
        </p:nvPicPr>
        <p:blipFill rotWithShape="1">
          <a:blip r:embed="rId4">
            <a:extLst>
              <a:ext uri="{28A0092B-C50C-407E-A947-70E740481C1C}">
                <a14:useLocalDpi xmlns:a14="http://schemas.microsoft.com/office/drawing/2010/main" xmlns="" val="0"/>
              </a:ext>
            </a:extLst>
          </a:blip>
          <a:srcRect/>
          <a:stretch/>
        </p:blipFill>
        <p:spPr>
          <a:xfrm>
            <a:off x="0" y="4128606"/>
            <a:ext cx="2738870" cy="2729393"/>
          </a:xfrm>
          <a:prstGeom prst="flowChartManualInput">
            <a:avLst/>
          </a:prstGeom>
        </p:spPr>
      </p:pic>
      <p:sp>
        <p:nvSpPr>
          <p:cNvPr id="26627" name="Rectangle 3"/>
          <p:cNvSpPr>
            <a:spLocks noChangeArrowheads="1"/>
          </p:cNvSpPr>
          <p:nvPr/>
        </p:nvSpPr>
        <p:spPr bwMode="auto">
          <a:xfrm>
            <a:off x="203200" y="232229"/>
            <a:ext cx="2928430" cy="89255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r>
              <a:rPr lang="en-US" sz="2800" b="1" dirty="0" smtClean="0">
                <a:ln w="31550" cmpd="sng">
                  <a:gradFill>
                    <a:gsLst>
                      <a:gs pos="25000">
                        <a:srgbClr val="4F81BD">
                          <a:shade val="25000"/>
                          <a:satMod val="190000"/>
                        </a:srgbClr>
                      </a:gs>
                      <a:gs pos="80000">
                        <a:srgbClr val="4F81BD">
                          <a:tint val="75000"/>
                          <a:satMod val="190000"/>
                        </a:srgbClr>
                      </a:gs>
                    </a:gsLst>
                    <a:lin ang="5400000"/>
                  </a:gradFill>
                  <a:prstDash val="solid"/>
                </a:ln>
                <a:solidFill>
                  <a:srgbClr val="FFFFFF"/>
                </a:solidFill>
                <a:effectLst>
                  <a:outerShdw blurRad="41275" dist="12700" dir="12000000" algn="tl" rotWithShape="0">
                    <a:srgbClr val="000000">
                      <a:alpha val="40000"/>
                    </a:srgbClr>
                  </a:outerShdw>
                </a:effectLst>
                <a:latin typeface="Times New Roman" pitchFamily="18" charset="0"/>
                <a:cs typeface="Times New Roman" pitchFamily="18" charset="0"/>
              </a:rPr>
              <a:t>Dynamic Analysis</a:t>
            </a:r>
          </a:p>
          <a:p>
            <a:pPr marL="0" marR="0" lvl="0" indent="0" algn="l" defTabSz="914400" rtl="0" eaLnBrk="0" fontAlgn="base" latinLnBrk="0" hangingPunct="0">
              <a:lnSpc>
                <a:spcPct val="100000"/>
              </a:lnSpc>
              <a:spcBef>
                <a:spcPct val="0"/>
              </a:spcBef>
              <a:spcAft>
                <a:spcPct val="0"/>
              </a:spcAft>
              <a:buClrTx/>
              <a:buSzTx/>
              <a:buFontTx/>
              <a:buNone/>
              <a:tabLst>
                <a:tab pos="5273675" algn="r"/>
              </a:tabLst>
            </a:pP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p:txBody>
      </p:sp>
      <p:sp>
        <p:nvSpPr>
          <p:cNvPr id="26628" name="Rectangle 4"/>
          <p:cNvSpPr>
            <a:spLocks noChangeArrowheads="1"/>
          </p:cNvSpPr>
          <p:nvPr/>
        </p:nvSpPr>
        <p:spPr bwMode="auto">
          <a:xfrm>
            <a:off x="0" y="457200"/>
            <a:ext cx="12192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6629" name="Rectangle 5"/>
          <p:cNvSpPr>
            <a:spLocks noChangeArrowheads="1"/>
          </p:cNvSpPr>
          <p:nvPr/>
        </p:nvSpPr>
        <p:spPr bwMode="auto">
          <a:xfrm>
            <a:off x="0" y="457200"/>
            <a:ext cx="12192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49154" name="Rectangle 2"/>
          <p:cNvSpPr>
            <a:spLocks noChangeArrowheads="1"/>
          </p:cNvSpPr>
          <p:nvPr/>
        </p:nvSpPr>
        <p:spPr bwMode="auto">
          <a:xfrm>
            <a:off x="420915" y="1045029"/>
            <a:ext cx="5755422" cy="646331"/>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b="1" i="0" u="none" strike="noStrike" cap="none" normalizeH="0" baseline="0" dirty="0" smtClean="0">
                <a:ln>
                  <a:noFill/>
                </a:ln>
                <a:solidFill>
                  <a:schemeClr val="tx1"/>
                </a:solidFill>
                <a:effectLst/>
                <a:latin typeface="Calibri" pitchFamily="34" charset="0"/>
                <a:ea typeface="Calibri" pitchFamily="34" charset="0"/>
                <a:cs typeface="Calibri" pitchFamily="34" charset="0"/>
              </a:rPr>
              <a:t>Seismic Zone Factor: Z = 0.20 For Nablus; see figure below:</a:t>
            </a:r>
            <a:endParaRPr kumimoji="0" lang="en-US" b="1"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pic>
        <p:nvPicPr>
          <p:cNvPr id="49153" name="Picture 15"/>
          <p:cNvPicPr>
            <a:picLocks noChangeAspect="1" noChangeArrowheads="1"/>
          </p:cNvPicPr>
          <p:nvPr/>
        </p:nvPicPr>
        <p:blipFill>
          <a:blip r:embed="rId5"/>
          <a:srcRect/>
          <a:stretch>
            <a:fillRect/>
          </a:stretch>
        </p:blipFill>
        <p:spPr bwMode="auto">
          <a:xfrm>
            <a:off x="7750628" y="0"/>
            <a:ext cx="3738337" cy="4782458"/>
          </a:xfrm>
          <a:prstGeom prst="rect">
            <a:avLst/>
          </a:prstGeom>
          <a:noFill/>
        </p:spPr>
      </p:pic>
      <p:sp>
        <p:nvSpPr>
          <p:cNvPr id="49155" name="Rectangle 3"/>
          <p:cNvSpPr>
            <a:spLocks noChangeArrowheads="1"/>
          </p:cNvSpPr>
          <p:nvPr/>
        </p:nvSpPr>
        <p:spPr bwMode="auto">
          <a:xfrm>
            <a:off x="0" y="4200525"/>
            <a:ext cx="12192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49157" name="Rectangle 5"/>
          <p:cNvSpPr>
            <a:spLocks noChangeArrowheads="1"/>
          </p:cNvSpPr>
          <p:nvPr/>
        </p:nvSpPr>
        <p:spPr bwMode="auto">
          <a:xfrm>
            <a:off x="0" y="0"/>
            <a:ext cx="12192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49156" name="Picture 4"/>
          <p:cNvPicPr>
            <a:picLocks noChangeAspect="1" noChangeArrowheads="1"/>
          </p:cNvPicPr>
          <p:nvPr/>
        </p:nvPicPr>
        <p:blipFill>
          <a:blip r:embed="rId6">
            <a:clrChange>
              <a:clrFrom>
                <a:srgbClr val="FFFFFF"/>
              </a:clrFrom>
              <a:clrTo>
                <a:srgbClr val="FFFFFF">
                  <a:alpha val="0"/>
                </a:srgbClr>
              </a:clrTo>
            </a:clrChange>
          </a:blip>
          <a:srcRect/>
          <a:stretch>
            <a:fillRect/>
          </a:stretch>
        </p:blipFill>
        <p:spPr bwMode="auto">
          <a:xfrm>
            <a:off x="1832523" y="2010228"/>
            <a:ext cx="3099160" cy="529771"/>
          </a:xfrm>
          <a:prstGeom prst="rect">
            <a:avLst/>
          </a:prstGeom>
          <a:noFill/>
        </p:spPr>
      </p:pic>
      <p:sp>
        <p:nvSpPr>
          <p:cNvPr id="49158" name="Rectangle 6"/>
          <p:cNvSpPr>
            <a:spLocks noChangeArrowheads="1"/>
          </p:cNvSpPr>
          <p:nvPr/>
        </p:nvSpPr>
        <p:spPr bwMode="auto">
          <a:xfrm>
            <a:off x="0" y="647700"/>
            <a:ext cx="12192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6" name="مستطيل 15"/>
          <p:cNvSpPr/>
          <p:nvPr/>
        </p:nvSpPr>
        <p:spPr>
          <a:xfrm>
            <a:off x="3250061" y="6016563"/>
            <a:ext cx="6339236" cy="369332"/>
          </a:xfrm>
          <a:prstGeom prst="rect">
            <a:avLst/>
          </a:prstGeom>
        </p:spPr>
        <p:txBody>
          <a:bodyPr wrap="none">
            <a:spAutoFit/>
          </a:bodyPr>
          <a:lstStyle/>
          <a:p>
            <a:r>
              <a:rPr lang="en-GB" b="1" dirty="0" smtClean="0"/>
              <a:t>periodical time from SAP by response spectrum method</a:t>
            </a:r>
            <a:endParaRPr lang="en-US" dirty="0"/>
          </a:p>
        </p:txBody>
      </p:sp>
    </p:spTree>
    <p:extLst>
      <p:ext uri="{BB962C8B-B14F-4D97-AF65-F5344CB8AC3E}">
        <p14:creationId xmlns:p14="http://schemas.microsoft.com/office/powerpoint/2010/main" xmlns="" val="145133802"/>
      </p:ext>
    </p:extLst>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0179" name="Picture 3" descr="5-4-2013 7-57-27 PMwindow"/>
          <p:cNvPicPr>
            <a:picLocks noChangeAspect="1" noChangeArrowheads="1"/>
          </p:cNvPicPr>
          <p:nvPr/>
        </p:nvPicPr>
        <p:blipFill>
          <a:blip r:embed="rId3"/>
          <a:srcRect/>
          <a:stretch>
            <a:fillRect/>
          </a:stretch>
        </p:blipFill>
        <p:spPr bwMode="auto">
          <a:xfrm>
            <a:off x="1850571" y="1472067"/>
            <a:ext cx="4535714" cy="4667476"/>
          </a:xfrm>
          <a:prstGeom prst="rect">
            <a:avLst/>
          </a:prstGeom>
          <a:noFill/>
          <a:ln w="9525">
            <a:noFill/>
            <a:miter lim="800000"/>
            <a:headEnd/>
            <a:tailEnd/>
          </a:ln>
        </p:spPr>
      </p:pic>
      <p:pic>
        <p:nvPicPr>
          <p:cNvPr id="8" name="Picture 7"/>
          <p:cNvPicPr>
            <a:picLocks noChangeAspect="1"/>
          </p:cNvPicPr>
          <p:nvPr/>
        </p:nvPicPr>
        <p:blipFill rotWithShape="1">
          <a:blip r:embed="rId4">
            <a:extLst>
              <a:ext uri="{28A0092B-C50C-407E-A947-70E740481C1C}">
                <a14:useLocalDpi xmlns:a14="http://schemas.microsoft.com/office/drawing/2010/main" xmlns="" val="0"/>
              </a:ext>
            </a:extLst>
          </a:blip>
          <a:srcRect/>
          <a:stretch/>
        </p:blipFill>
        <p:spPr>
          <a:xfrm>
            <a:off x="0" y="4128606"/>
            <a:ext cx="2738870" cy="2729393"/>
          </a:xfrm>
          <a:prstGeom prst="flowChartManualInput">
            <a:avLst/>
          </a:prstGeom>
        </p:spPr>
      </p:pic>
      <p:sp>
        <p:nvSpPr>
          <p:cNvPr id="26627" name="Rectangle 3"/>
          <p:cNvSpPr>
            <a:spLocks noChangeArrowheads="1"/>
          </p:cNvSpPr>
          <p:nvPr/>
        </p:nvSpPr>
        <p:spPr bwMode="auto">
          <a:xfrm>
            <a:off x="203200" y="232229"/>
            <a:ext cx="2928430" cy="89255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r>
              <a:rPr lang="en-US" sz="2800" b="1" dirty="0" smtClean="0">
                <a:ln w="31550" cmpd="sng">
                  <a:gradFill>
                    <a:gsLst>
                      <a:gs pos="25000">
                        <a:srgbClr val="4F81BD">
                          <a:shade val="25000"/>
                          <a:satMod val="190000"/>
                        </a:srgbClr>
                      </a:gs>
                      <a:gs pos="80000">
                        <a:srgbClr val="4F81BD">
                          <a:tint val="75000"/>
                          <a:satMod val="190000"/>
                        </a:srgbClr>
                      </a:gs>
                    </a:gsLst>
                    <a:lin ang="5400000"/>
                  </a:gradFill>
                  <a:prstDash val="solid"/>
                </a:ln>
                <a:solidFill>
                  <a:srgbClr val="FFFFFF"/>
                </a:solidFill>
                <a:effectLst>
                  <a:outerShdw blurRad="41275" dist="12700" dir="12000000" algn="tl" rotWithShape="0">
                    <a:srgbClr val="000000">
                      <a:alpha val="40000"/>
                    </a:srgbClr>
                  </a:outerShdw>
                </a:effectLst>
                <a:latin typeface="Times New Roman" pitchFamily="18" charset="0"/>
                <a:cs typeface="Times New Roman" pitchFamily="18" charset="0"/>
              </a:rPr>
              <a:t>Dynamic Analysis</a:t>
            </a:r>
          </a:p>
          <a:p>
            <a:pPr marL="0" marR="0" lvl="0" indent="0" algn="l" defTabSz="914400" rtl="0" eaLnBrk="0" fontAlgn="base" latinLnBrk="0" hangingPunct="0">
              <a:lnSpc>
                <a:spcPct val="100000"/>
              </a:lnSpc>
              <a:spcBef>
                <a:spcPct val="0"/>
              </a:spcBef>
              <a:spcAft>
                <a:spcPct val="0"/>
              </a:spcAft>
              <a:buClrTx/>
              <a:buSzTx/>
              <a:buFontTx/>
              <a:buNone/>
              <a:tabLst>
                <a:tab pos="5273675" algn="r"/>
              </a:tabLst>
            </a:pP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p:txBody>
      </p:sp>
      <p:sp>
        <p:nvSpPr>
          <p:cNvPr id="26628" name="Rectangle 4"/>
          <p:cNvSpPr>
            <a:spLocks noChangeArrowheads="1"/>
          </p:cNvSpPr>
          <p:nvPr/>
        </p:nvSpPr>
        <p:spPr bwMode="auto">
          <a:xfrm>
            <a:off x="0" y="457200"/>
            <a:ext cx="12192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6629" name="Rectangle 5"/>
          <p:cNvSpPr>
            <a:spLocks noChangeArrowheads="1"/>
          </p:cNvSpPr>
          <p:nvPr/>
        </p:nvSpPr>
        <p:spPr bwMode="auto">
          <a:xfrm>
            <a:off x="0" y="457200"/>
            <a:ext cx="12192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9" name="مستطيل 8"/>
          <p:cNvSpPr/>
          <p:nvPr/>
        </p:nvSpPr>
        <p:spPr>
          <a:xfrm>
            <a:off x="730582" y="951077"/>
            <a:ext cx="3012363" cy="369332"/>
          </a:xfrm>
          <a:prstGeom prst="rect">
            <a:avLst/>
          </a:prstGeom>
        </p:spPr>
        <p:txBody>
          <a:bodyPr wrap="none">
            <a:spAutoFit/>
          </a:bodyPr>
          <a:lstStyle/>
          <a:p>
            <a:r>
              <a:rPr lang="en-US" b="1" dirty="0" smtClean="0">
                <a:effectLst>
                  <a:outerShdw blurRad="38100" dist="38100" dir="2700000" algn="tl">
                    <a:srgbClr val="000000">
                      <a:alpha val="43137"/>
                    </a:srgbClr>
                  </a:outerShdw>
                </a:effectLst>
              </a:rPr>
              <a:t>Design of Boundary region</a:t>
            </a:r>
            <a:endParaRPr lang="en-US" b="1" dirty="0">
              <a:effectLst>
                <a:outerShdw blurRad="38100" dist="38100" dir="2700000" algn="tl">
                  <a:srgbClr val="000000">
                    <a:alpha val="43137"/>
                  </a:srgbClr>
                </a:outerShdw>
              </a:effectLst>
            </a:endParaRPr>
          </a:p>
        </p:txBody>
      </p:sp>
      <p:pic>
        <p:nvPicPr>
          <p:cNvPr id="50180" name="Picture 4"/>
          <p:cNvPicPr>
            <a:picLocks noChangeAspect="1" noChangeArrowheads="1"/>
          </p:cNvPicPr>
          <p:nvPr/>
        </p:nvPicPr>
        <p:blipFill>
          <a:blip r:embed="rId5"/>
          <a:srcRect/>
          <a:stretch>
            <a:fillRect/>
          </a:stretch>
        </p:blipFill>
        <p:spPr bwMode="auto">
          <a:xfrm>
            <a:off x="6688364" y="1193347"/>
            <a:ext cx="5111750" cy="3086603"/>
          </a:xfrm>
          <a:prstGeom prst="rect">
            <a:avLst/>
          </a:prstGeom>
          <a:noFill/>
          <a:ln w="9525">
            <a:noFill/>
            <a:miter lim="800000"/>
            <a:headEnd/>
            <a:tailEnd/>
          </a:ln>
          <a:effectLst/>
        </p:spPr>
      </p:pic>
      <p:sp>
        <p:nvSpPr>
          <p:cNvPr id="12" name="مستطيل 11"/>
          <p:cNvSpPr/>
          <p:nvPr/>
        </p:nvSpPr>
        <p:spPr>
          <a:xfrm>
            <a:off x="5080424" y="5174734"/>
            <a:ext cx="2060179" cy="369332"/>
          </a:xfrm>
          <a:prstGeom prst="rect">
            <a:avLst/>
          </a:prstGeom>
        </p:spPr>
        <p:txBody>
          <a:bodyPr wrap="none">
            <a:spAutoFit/>
          </a:bodyPr>
          <a:lstStyle/>
          <a:p>
            <a:r>
              <a:rPr lang="en-US" dirty="0" smtClean="0"/>
              <a:t>Section in window</a:t>
            </a:r>
            <a:endParaRPr lang="en-US" dirty="0"/>
          </a:p>
        </p:txBody>
      </p:sp>
    </p:spTree>
    <p:extLst>
      <p:ext uri="{BB962C8B-B14F-4D97-AF65-F5344CB8AC3E}">
        <p14:creationId xmlns:p14="http://schemas.microsoft.com/office/powerpoint/2010/main" xmlns="" val="14513380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832955" y="124691"/>
            <a:ext cx="4804520" cy="830997"/>
          </a:xfrm>
          <a:prstGeom prst="rect">
            <a:avLst/>
          </a:prstGeom>
          <a:noFill/>
        </p:spPr>
        <p:txBody>
          <a:bodyPr wrap="none" lIns="91440" tIns="45720" rIns="91440" bIns="45720">
            <a:spAutoFit/>
          </a:bodyPr>
          <a:lstStyle/>
          <a:p>
            <a:pPr algn="ctr"/>
            <a:r>
              <a:rPr lang="en-US" sz="4800" b="1" dirty="0" smtClean="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rPr>
              <a:t>Applied systems</a:t>
            </a:r>
            <a:endParaRPr lang="en-US" sz="4800" b="1"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endParaRPr>
          </a:p>
        </p:txBody>
      </p:sp>
      <p:sp>
        <p:nvSpPr>
          <p:cNvPr id="2" name="Subtitle 1"/>
          <p:cNvSpPr>
            <a:spLocks noGrp="1"/>
          </p:cNvSpPr>
          <p:nvPr>
            <p:ph type="subTitle" idx="1"/>
          </p:nvPr>
        </p:nvSpPr>
        <p:spPr>
          <a:xfrm>
            <a:off x="611282" y="955688"/>
            <a:ext cx="9142318" cy="4206212"/>
          </a:xfrm>
        </p:spPr>
        <p:txBody>
          <a:bodyPr>
            <a:normAutofit/>
          </a:bodyPr>
          <a:lstStyle/>
          <a:p>
            <a:pPr algn="l"/>
            <a:r>
              <a:rPr lang="en-US" sz="2800" dirty="0" smtClean="0">
                <a:ln w="0"/>
                <a:solidFill>
                  <a:schemeClr val="accent2">
                    <a:lumMod val="50000"/>
                  </a:schemeClr>
                </a:solidFill>
                <a:effectLst>
                  <a:outerShdw blurRad="38100" dist="25400" dir="5400000" algn="ctr" rotWithShape="0">
                    <a:srgbClr val="6E747A">
                      <a:alpha val="43000"/>
                    </a:srgbClr>
                  </a:outerShdw>
                </a:effectLst>
              </a:rPr>
              <a:t>Philosophy of colors and comfortable scenes</a:t>
            </a:r>
            <a:endParaRPr lang="en-US" sz="2800" dirty="0">
              <a:ln w="0"/>
              <a:solidFill>
                <a:schemeClr val="accent2">
                  <a:lumMod val="50000"/>
                </a:schemeClr>
              </a:solidFill>
              <a:effectLst>
                <a:outerShdw blurRad="38100" dist="25400" dir="5400000" algn="ctr" rotWithShape="0">
                  <a:srgbClr val="6E747A">
                    <a:alpha val="43000"/>
                  </a:srgbClr>
                </a:outerShdw>
              </a:effectLst>
            </a:endParaRPr>
          </a:p>
        </p:txBody>
      </p:sp>
      <p:pic>
        <p:nvPicPr>
          <p:cNvPr id="5" name="Picture 4"/>
          <p:cNvPicPr>
            <a:picLocks noChangeAspect="1"/>
          </p:cNvPicPr>
          <p:nvPr/>
        </p:nvPicPr>
        <p:blipFill rotWithShape="1">
          <a:blip r:embed="rId3">
            <a:extLst>
              <a:ext uri="{28A0092B-C50C-407E-A947-70E740481C1C}">
                <a14:useLocalDpi xmlns:a14="http://schemas.microsoft.com/office/drawing/2010/main" xmlns="" val="0"/>
              </a:ext>
            </a:extLst>
          </a:blip>
          <a:srcRect t="10838" r="38000" b="1"/>
          <a:stretch/>
        </p:blipFill>
        <p:spPr>
          <a:xfrm>
            <a:off x="611282" y="1967697"/>
            <a:ext cx="4724400" cy="4526541"/>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pic>
        <p:nvPicPr>
          <p:cNvPr id="6" name="Picture 5"/>
          <p:cNvPicPr>
            <a:picLocks noChangeAspect="1"/>
          </p:cNvPicPr>
          <p:nvPr/>
        </p:nvPicPr>
        <p:blipFill rotWithShape="1">
          <a:blip r:embed="rId4">
            <a:extLst>
              <a:ext uri="{28A0092B-C50C-407E-A947-70E740481C1C}">
                <a14:useLocalDpi xmlns:a14="http://schemas.microsoft.com/office/drawing/2010/main" xmlns="" val="0"/>
              </a:ext>
            </a:extLst>
          </a:blip>
          <a:srcRect l="62182"/>
          <a:stretch/>
        </p:blipFill>
        <p:spPr>
          <a:xfrm>
            <a:off x="5915892" y="1777982"/>
            <a:ext cx="2784764" cy="4905972"/>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spTree>
    <p:extLst>
      <p:ext uri="{BB962C8B-B14F-4D97-AF65-F5344CB8AC3E}">
        <p14:creationId xmlns:p14="http://schemas.microsoft.com/office/powerpoint/2010/main" xmlns="" val="3236400371"/>
      </p:ext>
    </p:extLst>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3">
            <a:extLst>
              <a:ext uri="{28A0092B-C50C-407E-A947-70E740481C1C}">
                <a14:useLocalDpi xmlns:a14="http://schemas.microsoft.com/office/drawing/2010/main" xmlns="" val="0"/>
              </a:ext>
            </a:extLst>
          </a:blip>
          <a:srcRect/>
          <a:stretch/>
        </p:blipFill>
        <p:spPr>
          <a:xfrm>
            <a:off x="0" y="4128606"/>
            <a:ext cx="2738870" cy="2729393"/>
          </a:xfrm>
          <a:prstGeom prst="flowChartManualInput">
            <a:avLst/>
          </a:prstGeom>
        </p:spPr>
      </p:pic>
      <p:sp>
        <p:nvSpPr>
          <p:cNvPr id="26627" name="Rectangle 3"/>
          <p:cNvSpPr>
            <a:spLocks noChangeArrowheads="1"/>
          </p:cNvSpPr>
          <p:nvPr/>
        </p:nvSpPr>
        <p:spPr bwMode="auto">
          <a:xfrm>
            <a:off x="203200" y="232229"/>
            <a:ext cx="2928430" cy="89255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r>
              <a:rPr lang="en-US" sz="2800" b="1" dirty="0" smtClean="0">
                <a:ln w="31550" cmpd="sng">
                  <a:gradFill>
                    <a:gsLst>
                      <a:gs pos="25000">
                        <a:srgbClr val="4F81BD">
                          <a:shade val="25000"/>
                          <a:satMod val="190000"/>
                        </a:srgbClr>
                      </a:gs>
                      <a:gs pos="80000">
                        <a:srgbClr val="4F81BD">
                          <a:tint val="75000"/>
                          <a:satMod val="190000"/>
                        </a:srgbClr>
                      </a:gs>
                    </a:gsLst>
                    <a:lin ang="5400000"/>
                  </a:gradFill>
                  <a:prstDash val="solid"/>
                </a:ln>
                <a:solidFill>
                  <a:srgbClr val="FFFFFF"/>
                </a:solidFill>
                <a:effectLst>
                  <a:outerShdw blurRad="41275" dist="12700" dir="12000000" algn="tl" rotWithShape="0">
                    <a:srgbClr val="000000">
                      <a:alpha val="40000"/>
                    </a:srgbClr>
                  </a:outerShdw>
                </a:effectLst>
                <a:latin typeface="Times New Roman" pitchFamily="18" charset="0"/>
                <a:cs typeface="Times New Roman" pitchFamily="18" charset="0"/>
              </a:rPr>
              <a:t>Dynamic Analysis</a:t>
            </a:r>
          </a:p>
          <a:p>
            <a:pPr marL="0" marR="0" lvl="0" indent="0" algn="l" defTabSz="914400" rtl="0" eaLnBrk="0" fontAlgn="base" latinLnBrk="0" hangingPunct="0">
              <a:lnSpc>
                <a:spcPct val="100000"/>
              </a:lnSpc>
              <a:spcBef>
                <a:spcPct val="0"/>
              </a:spcBef>
              <a:spcAft>
                <a:spcPct val="0"/>
              </a:spcAft>
              <a:buClrTx/>
              <a:buSzTx/>
              <a:buFontTx/>
              <a:buNone/>
              <a:tabLst>
                <a:tab pos="5273675" algn="r"/>
              </a:tabLst>
            </a:pP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p:txBody>
      </p:sp>
      <p:sp>
        <p:nvSpPr>
          <p:cNvPr id="26628" name="Rectangle 4"/>
          <p:cNvSpPr>
            <a:spLocks noChangeArrowheads="1"/>
          </p:cNvSpPr>
          <p:nvPr/>
        </p:nvSpPr>
        <p:spPr bwMode="auto">
          <a:xfrm>
            <a:off x="0" y="457200"/>
            <a:ext cx="12192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6629" name="Rectangle 5"/>
          <p:cNvSpPr>
            <a:spLocks noChangeArrowheads="1"/>
          </p:cNvSpPr>
          <p:nvPr/>
        </p:nvSpPr>
        <p:spPr bwMode="auto">
          <a:xfrm>
            <a:off x="0" y="457200"/>
            <a:ext cx="12192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pic>
        <p:nvPicPr>
          <p:cNvPr id="51202" name="Picture 2" descr="5-4-2013 7-40-24 PMdooor reaN"/>
          <p:cNvPicPr>
            <a:picLocks noChangeAspect="1" noChangeArrowheads="1"/>
          </p:cNvPicPr>
          <p:nvPr/>
        </p:nvPicPr>
        <p:blipFill>
          <a:blip r:embed="rId4"/>
          <a:srcRect/>
          <a:stretch>
            <a:fillRect/>
          </a:stretch>
        </p:blipFill>
        <p:spPr bwMode="auto">
          <a:xfrm>
            <a:off x="3869872" y="363311"/>
            <a:ext cx="4533899" cy="5747203"/>
          </a:xfrm>
          <a:prstGeom prst="rect">
            <a:avLst/>
          </a:prstGeom>
          <a:noFill/>
          <a:ln w="9525">
            <a:noFill/>
            <a:miter lim="800000"/>
            <a:headEnd/>
            <a:tailEnd/>
          </a:ln>
        </p:spPr>
      </p:pic>
      <p:sp>
        <p:nvSpPr>
          <p:cNvPr id="10" name="مستطيل 9"/>
          <p:cNvSpPr/>
          <p:nvPr/>
        </p:nvSpPr>
        <p:spPr>
          <a:xfrm>
            <a:off x="3611683" y="6234277"/>
            <a:ext cx="5134739" cy="369332"/>
          </a:xfrm>
          <a:prstGeom prst="rect">
            <a:avLst/>
          </a:prstGeom>
        </p:spPr>
        <p:txBody>
          <a:bodyPr wrap="none">
            <a:spAutoFit/>
          </a:bodyPr>
          <a:lstStyle/>
          <a:p>
            <a:r>
              <a:rPr lang="en-US" b="1" dirty="0" smtClean="0">
                <a:solidFill>
                  <a:srgbClr val="002060"/>
                </a:solidFill>
              </a:rPr>
              <a:t>Reinforcement of the upper beam in the door</a:t>
            </a:r>
            <a:endParaRPr lang="en-US" b="1" dirty="0">
              <a:solidFill>
                <a:srgbClr val="002060"/>
              </a:solidFill>
            </a:endParaRPr>
          </a:p>
        </p:txBody>
      </p:sp>
    </p:spTree>
    <p:extLst>
      <p:ext uri="{BB962C8B-B14F-4D97-AF65-F5344CB8AC3E}">
        <p14:creationId xmlns:p14="http://schemas.microsoft.com/office/powerpoint/2010/main" xmlns="" val="145133802"/>
      </p:ext>
    </p:extLst>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
          <p:cNvPicPr>
            <a:picLocks noChangeAspect="1"/>
          </p:cNvPicPr>
          <p:nvPr/>
        </p:nvPicPr>
        <p:blipFill>
          <a:blip r:embed="rId2">
            <a:duotone>
              <a:schemeClr val="accent1">
                <a:shade val="45000"/>
                <a:satMod val="135000"/>
              </a:schemeClr>
              <a:prstClr val="white"/>
            </a:duotone>
            <a:extLst>
              <a:ext uri="{28A0092B-C50C-407E-A947-70E740481C1C}">
                <a14:useLocalDpi xmlns="" xmlns:a14="http://schemas.microsoft.com/office/drawing/2010/main" val="0"/>
              </a:ext>
            </a:extLst>
          </a:blip>
          <a:stretch>
            <a:fillRect/>
          </a:stretch>
        </p:blipFill>
        <p:spPr>
          <a:xfrm>
            <a:off x="0" y="-30782"/>
            <a:ext cx="9128530" cy="6888782"/>
          </a:xfrm>
          <a:prstGeom prst="rect">
            <a:avLst/>
          </a:prstGeom>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832955" y="124691"/>
            <a:ext cx="4804520" cy="830997"/>
          </a:xfrm>
          <a:prstGeom prst="rect">
            <a:avLst/>
          </a:prstGeom>
          <a:noFill/>
        </p:spPr>
        <p:txBody>
          <a:bodyPr wrap="none" lIns="91440" tIns="45720" rIns="91440" bIns="45720">
            <a:spAutoFit/>
          </a:bodyPr>
          <a:lstStyle/>
          <a:p>
            <a:pPr algn="ctr"/>
            <a:r>
              <a:rPr lang="en-US" sz="4800" b="1" dirty="0" smtClean="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rPr>
              <a:t>Applied systems</a:t>
            </a:r>
            <a:endParaRPr lang="en-US" sz="4800" b="1"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endParaRPr>
          </a:p>
        </p:txBody>
      </p:sp>
      <p:pic>
        <p:nvPicPr>
          <p:cNvPr id="7" name="Picture 6"/>
          <p:cNvPicPr>
            <a:picLocks noChangeAspect="1"/>
          </p:cNvPicPr>
          <p:nvPr/>
        </p:nvPicPr>
        <p:blipFill>
          <a:blip r:embed="rId3">
            <a:extLst>
              <a:ext uri="{28A0092B-C50C-407E-A947-70E740481C1C}">
                <a14:useLocalDpi xmlns:a14="http://schemas.microsoft.com/office/drawing/2010/main" xmlns="" val="0"/>
              </a:ext>
            </a:extLst>
          </a:blip>
          <a:stretch>
            <a:fillRect/>
          </a:stretch>
        </p:blipFill>
        <p:spPr>
          <a:xfrm>
            <a:off x="854295" y="1136074"/>
            <a:ext cx="2848889" cy="1898072"/>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pic>
        <p:nvPicPr>
          <p:cNvPr id="8" name="Picture 7"/>
          <p:cNvPicPr>
            <a:picLocks noChangeAspect="1"/>
          </p:cNvPicPr>
          <p:nvPr/>
        </p:nvPicPr>
        <p:blipFill>
          <a:blip r:embed="rId4">
            <a:extLst>
              <a:ext uri="{28A0092B-C50C-407E-A947-70E740481C1C}">
                <a14:useLocalDpi xmlns:a14="http://schemas.microsoft.com/office/drawing/2010/main" xmlns="" val="0"/>
              </a:ext>
            </a:extLst>
          </a:blip>
          <a:stretch>
            <a:fillRect/>
          </a:stretch>
        </p:blipFill>
        <p:spPr>
          <a:xfrm>
            <a:off x="417317" y="3380508"/>
            <a:ext cx="4007550" cy="2670030"/>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pic>
        <p:nvPicPr>
          <p:cNvPr id="9" name="Picture 8"/>
          <p:cNvPicPr>
            <a:picLocks noChangeAspect="1"/>
          </p:cNvPicPr>
          <p:nvPr/>
        </p:nvPicPr>
        <p:blipFill rotWithShape="1">
          <a:blip r:embed="rId5">
            <a:extLst>
              <a:ext uri="{28A0092B-C50C-407E-A947-70E740481C1C}">
                <a14:useLocalDpi xmlns:a14="http://schemas.microsoft.com/office/drawing/2010/main" xmlns="" val="0"/>
              </a:ext>
            </a:extLst>
          </a:blip>
          <a:srcRect t="27273"/>
          <a:stretch/>
        </p:blipFill>
        <p:spPr>
          <a:xfrm>
            <a:off x="4729428" y="3380508"/>
            <a:ext cx="2655043" cy="2670030"/>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pic>
        <p:nvPicPr>
          <p:cNvPr id="10" name="Picture 9"/>
          <p:cNvPicPr>
            <a:picLocks noChangeAspect="1"/>
          </p:cNvPicPr>
          <p:nvPr/>
        </p:nvPicPr>
        <p:blipFill rotWithShape="1">
          <a:blip r:embed="rId6">
            <a:extLst>
              <a:ext uri="{28A0092B-C50C-407E-A947-70E740481C1C}">
                <a14:useLocalDpi xmlns:a14="http://schemas.microsoft.com/office/drawing/2010/main" xmlns="" val="0"/>
              </a:ext>
            </a:extLst>
          </a:blip>
          <a:srcRect t="27213"/>
          <a:stretch/>
        </p:blipFill>
        <p:spPr>
          <a:xfrm>
            <a:off x="4104291" y="1094509"/>
            <a:ext cx="4457817" cy="1956432"/>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pic>
        <p:nvPicPr>
          <p:cNvPr id="11" name="Picture 10"/>
          <p:cNvPicPr>
            <a:picLocks noChangeAspect="1"/>
          </p:cNvPicPr>
          <p:nvPr/>
        </p:nvPicPr>
        <p:blipFill rotWithShape="1">
          <a:blip r:embed="rId7">
            <a:extLst>
              <a:ext uri="{28A0092B-C50C-407E-A947-70E740481C1C}">
                <a14:useLocalDpi xmlns:a14="http://schemas.microsoft.com/office/drawing/2010/main" xmlns="" val="0"/>
              </a:ext>
            </a:extLst>
          </a:blip>
          <a:srcRect l="40363" r="36546" b="48226"/>
          <a:stretch/>
        </p:blipFill>
        <p:spPr>
          <a:xfrm>
            <a:off x="7689032" y="3380508"/>
            <a:ext cx="1759527" cy="2628468"/>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spTree>
    <p:extLst>
      <p:ext uri="{BB962C8B-B14F-4D97-AF65-F5344CB8AC3E}">
        <p14:creationId xmlns:p14="http://schemas.microsoft.com/office/powerpoint/2010/main" xmlns="" val="358151637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39735" y="164675"/>
            <a:ext cx="8013732" cy="707886"/>
          </a:xfrm>
          <a:prstGeom prst="rect">
            <a:avLst/>
          </a:prstGeom>
          <a:noFill/>
        </p:spPr>
        <p:txBody>
          <a:bodyPr wrap="none" lIns="91440" tIns="45720" rIns="91440" bIns="45720">
            <a:spAutoFit/>
          </a:bodyPr>
          <a:lstStyle/>
          <a:p>
            <a:pPr algn="ctr"/>
            <a:r>
              <a:rPr lang="en-US" sz="4000" b="1" dirty="0" smtClean="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rPr>
              <a:t>Evaluation of the applied system</a:t>
            </a:r>
            <a:endParaRPr lang="en-US" sz="4000" b="1"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endParaRPr>
          </a:p>
        </p:txBody>
      </p:sp>
      <p:sp>
        <p:nvSpPr>
          <p:cNvPr id="12" name="Subtitle 1"/>
          <p:cNvSpPr>
            <a:spLocks noGrp="1"/>
          </p:cNvSpPr>
          <p:nvPr>
            <p:ph type="subTitle" idx="1"/>
          </p:nvPr>
        </p:nvSpPr>
        <p:spPr>
          <a:xfrm>
            <a:off x="819101" y="1094232"/>
            <a:ext cx="9142318" cy="4206212"/>
          </a:xfrm>
        </p:spPr>
        <p:txBody>
          <a:bodyPr>
            <a:normAutofit/>
          </a:bodyPr>
          <a:lstStyle/>
          <a:p>
            <a:pPr algn="l"/>
            <a:r>
              <a:rPr lang="en-US" sz="3600" dirty="0" smtClean="0">
                <a:ln w="0"/>
                <a:solidFill>
                  <a:schemeClr val="accent2">
                    <a:lumMod val="50000"/>
                  </a:schemeClr>
                </a:solidFill>
                <a:effectLst>
                  <a:outerShdw blurRad="38100" dist="25400" dir="5400000" algn="ctr" rotWithShape="0">
                    <a:srgbClr val="6E747A">
                      <a:alpha val="43000"/>
                    </a:srgbClr>
                  </a:outerShdw>
                </a:effectLst>
              </a:rPr>
              <a:t>Most of systems were applied </a:t>
            </a:r>
            <a:r>
              <a:rPr lang="en-US" sz="3600" u="sng" dirty="0" smtClean="0">
                <a:ln w="0"/>
                <a:solidFill>
                  <a:schemeClr val="accent2">
                    <a:lumMod val="50000"/>
                  </a:schemeClr>
                </a:solidFill>
                <a:effectLst>
                  <a:outerShdw blurRad="38100" dist="25400" dir="5400000" algn="ctr" rotWithShape="0">
                    <a:srgbClr val="6E747A">
                      <a:alpha val="43000"/>
                    </a:srgbClr>
                  </a:outerShdw>
                </a:effectLst>
              </a:rPr>
              <a:t>BUT</a:t>
            </a:r>
            <a:r>
              <a:rPr lang="en-US" sz="3600" dirty="0" smtClean="0">
                <a:ln w="0"/>
                <a:solidFill>
                  <a:schemeClr val="accent2">
                    <a:lumMod val="50000"/>
                  </a:schemeClr>
                </a:solidFill>
                <a:effectLst>
                  <a:outerShdw blurRad="38100" dist="25400" dir="5400000" algn="ctr" rotWithShape="0">
                    <a:srgbClr val="6E747A">
                      <a:alpha val="43000"/>
                    </a:srgbClr>
                  </a:outerShdw>
                </a:effectLst>
              </a:rPr>
              <a:t>,</a:t>
            </a:r>
          </a:p>
          <a:p>
            <a:pPr algn="l"/>
            <a:r>
              <a:rPr lang="en-US" sz="3600" dirty="0" smtClean="0">
                <a:ln w="0"/>
                <a:solidFill>
                  <a:schemeClr val="accent2">
                    <a:lumMod val="50000"/>
                  </a:schemeClr>
                </a:solidFill>
                <a:effectLst>
                  <a:outerShdw blurRad="38100" dist="25400" dir="5400000" algn="ctr" rotWithShape="0">
                    <a:srgbClr val="6E747A">
                      <a:alpha val="43000"/>
                    </a:srgbClr>
                  </a:outerShdw>
                </a:effectLst>
              </a:rPr>
              <a:t/>
            </a:r>
            <a:br>
              <a:rPr lang="en-US" sz="3600" dirty="0" smtClean="0">
                <a:ln w="0"/>
                <a:solidFill>
                  <a:schemeClr val="accent2">
                    <a:lumMod val="50000"/>
                  </a:schemeClr>
                </a:solidFill>
                <a:effectLst>
                  <a:outerShdw blurRad="38100" dist="25400" dir="5400000" algn="ctr" rotWithShape="0">
                    <a:srgbClr val="6E747A">
                      <a:alpha val="43000"/>
                    </a:srgbClr>
                  </a:outerShdw>
                </a:effectLst>
              </a:rPr>
            </a:br>
            <a:r>
              <a:rPr lang="en-US" sz="3600" dirty="0" smtClean="0">
                <a:ln w="0"/>
                <a:solidFill>
                  <a:schemeClr val="accent2">
                    <a:lumMod val="50000"/>
                  </a:schemeClr>
                </a:solidFill>
                <a:effectLst>
                  <a:outerShdw blurRad="38100" dist="25400" dir="5400000" algn="ctr" rotWithShape="0">
                    <a:srgbClr val="6E747A">
                      <a:alpha val="43000"/>
                    </a:srgbClr>
                  </a:outerShdw>
                </a:effectLst>
              </a:rPr>
              <a:t>Neglecting its requirements and </a:t>
            </a:r>
            <a:br>
              <a:rPr lang="en-US" sz="3600" dirty="0" smtClean="0">
                <a:ln w="0"/>
                <a:solidFill>
                  <a:schemeClr val="accent2">
                    <a:lumMod val="50000"/>
                  </a:schemeClr>
                </a:solidFill>
                <a:effectLst>
                  <a:outerShdw blurRad="38100" dist="25400" dir="5400000" algn="ctr" rotWithShape="0">
                    <a:srgbClr val="6E747A">
                      <a:alpha val="43000"/>
                    </a:srgbClr>
                  </a:outerShdw>
                </a:effectLst>
              </a:rPr>
            </a:br>
            <a:r>
              <a:rPr lang="en-US" sz="3600" dirty="0" smtClean="0">
                <a:ln w="0"/>
                <a:solidFill>
                  <a:schemeClr val="accent2">
                    <a:lumMod val="50000"/>
                  </a:schemeClr>
                </a:solidFill>
                <a:effectLst>
                  <a:outerShdw blurRad="38100" dist="25400" dir="5400000" algn="ctr" rotWithShape="0">
                    <a:srgbClr val="6E747A">
                      <a:alpha val="43000"/>
                    </a:srgbClr>
                  </a:outerShdw>
                </a:effectLst>
              </a:rPr>
              <a:t>the how of use !!!</a:t>
            </a:r>
            <a:endParaRPr lang="en-US" sz="3600" dirty="0">
              <a:ln w="0"/>
              <a:solidFill>
                <a:schemeClr val="accent2">
                  <a:lumMod val="50000"/>
                </a:schemeClr>
              </a:solidFill>
              <a:effectLst>
                <a:outerShdw blurRad="38100" dist="25400" dir="5400000" algn="ctr" rotWithShape="0">
                  <a:srgbClr val="6E747A">
                    <a:alpha val="43000"/>
                  </a:srgbClr>
                </a:outerShdw>
              </a:effectLst>
            </a:endParaRPr>
          </a:p>
        </p:txBody>
      </p:sp>
      <p:pic>
        <p:nvPicPr>
          <p:cNvPr id="2" name="Picture 1"/>
          <p:cNvPicPr>
            <a:picLocks noChangeAspect="1"/>
          </p:cNvPicPr>
          <p:nvPr/>
        </p:nvPicPr>
        <p:blipFill>
          <a:blip r:embed="rId3">
            <a:extLst>
              <a:ext uri="{28A0092B-C50C-407E-A947-70E740481C1C}">
                <a14:useLocalDpi xmlns:a14="http://schemas.microsoft.com/office/drawing/2010/main" xmlns="" val="0"/>
              </a:ext>
            </a:extLst>
          </a:blip>
          <a:stretch>
            <a:fillRect/>
          </a:stretch>
        </p:blipFill>
        <p:spPr>
          <a:xfrm>
            <a:off x="-1239398" y="3341159"/>
            <a:ext cx="5485999" cy="3918570"/>
          </a:xfrm>
          <a:prstGeom prst="rect">
            <a:avLst/>
          </a:prstGeom>
        </p:spPr>
      </p:pic>
    </p:spTree>
    <p:extLst>
      <p:ext uri="{BB962C8B-B14F-4D97-AF65-F5344CB8AC3E}">
        <p14:creationId xmlns:p14="http://schemas.microsoft.com/office/powerpoint/2010/main" xmlns="" val="3875465661"/>
      </p:ext>
    </p:extLst>
  </p:cSld>
  <p:clrMapOvr>
    <a:masterClrMapping/>
  </p:clrMapOvr>
  <p:timing>
    <p:tnLst>
      <p:par>
        <p:cTn id="1" dur="indefinite" restart="never" nodeType="tmRoot"/>
      </p:par>
    </p:tnLst>
  </p:timing>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
      <a:majorFont>
        <a:latin typeface="Trebuchet MS"/>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xmlns="" name="Facet" id="{C0C680CD-088A-49FC-A102-D699147F32B2}" vid="{CFBC31BA-B70F-4F30-BCAA-4F3011E16C4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Facet</Template>
  <TotalTime>271</TotalTime>
  <Words>2371</Words>
  <Application>Microsoft Office PowerPoint</Application>
  <PresentationFormat>مخصص</PresentationFormat>
  <Paragraphs>701</Paragraphs>
  <Slides>71</Slides>
  <Notes>37</Notes>
  <HiddenSlides>0</HiddenSlides>
  <MMClips>0</MMClips>
  <ScaleCrop>false</ScaleCrop>
  <HeadingPairs>
    <vt:vector size="4" baseType="variant">
      <vt:variant>
        <vt:lpstr>سمة</vt:lpstr>
      </vt:variant>
      <vt:variant>
        <vt:i4>1</vt:i4>
      </vt:variant>
      <vt:variant>
        <vt:lpstr>عناوين الشرائح</vt:lpstr>
      </vt:variant>
      <vt:variant>
        <vt:i4>71</vt:i4>
      </vt:variant>
    </vt:vector>
  </HeadingPairs>
  <TitlesOfParts>
    <vt:vector size="72" baseType="lpstr">
      <vt:lpstr>Facet</vt:lpstr>
      <vt:lpstr>Supervised by Dr. Mutasem Baba’</vt:lpstr>
      <vt:lpstr>الشريحة 2</vt:lpstr>
      <vt:lpstr>الشريحة 3</vt:lpstr>
      <vt:lpstr>الشريحة 4</vt:lpstr>
      <vt:lpstr>الشريحة 5</vt:lpstr>
      <vt:lpstr>الشريحة 6</vt:lpstr>
      <vt:lpstr>الشريحة 7</vt:lpstr>
      <vt:lpstr>الشريحة 8</vt:lpstr>
      <vt:lpstr>الشريحة 9</vt:lpstr>
      <vt:lpstr>الشريحة 10</vt:lpstr>
      <vt:lpstr>الشريحة 11</vt:lpstr>
      <vt:lpstr>الشريحة 12</vt:lpstr>
      <vt:lpstr>الشريحة 13</vt:lpstr>
      <vt:lpstr>الشريحة 14</vt:lpstr>
      <vt:lpstr>الشريحة 15</vt:lpstr>
      <vt:lpstr>الشريحة 16</vt:lpstr>
      <vt:lpstr>الشريحة 17</vt:lpstr>
      <vt:lpstr>الشريحة 18</vt:lpstr>
      <vt:lpstr>الشريحة 19</vt:lpstr>
      <vt:lpstr>الشريحة 20</vt:lpstr>
      <vt:lpstr>الشريحة 21</vt:lpstr>
      <vt:lpstr>Artificial lighting</vt:lpstr>
      <vt:lpstr>الشريحة 23</vt:lpstr>
      <vt:lpstr>Lighting distribution for Second floor  </vt:lpstr>
      <vt:lpstr> power required for sockets &amp; Number of socket </vt:lpstr>
      <vt:lpstr>الشريحة 26</vt:lpstr>
      <vt:lpstr>الشريحة 27</vt:lpstr>
      <vt:lpstr>Socket distribution for second floor</vt:lpstr>
      <vt:lpstr>الشريحة 29</vt:lpstr>
      <vt:lpstr>الشريحة 30</vt:lpstr>
      <vt:lpstr>الشريحة 31</vt:lpstr>
      <vt:lpstr>Electric boards</vt:lpstr>
      <vt:lpstr>الشريحة 33</vt:lpstr>
      <vt:lpstr>Sanitation system  Clean water </vt:lpstr>
      <vt:lpstr>الشريحة 35</vt:lpstr>
      <vt:lpstr>Water Supply Network</vt:lpstr>
      <vt:lpstr>الشريحة 37</vt:lpstr>
      <vt:lpstr>الشريحة 38</vt:lpstr>
      <vt:lpstr>   water demand for each zone:  </vt:lpstr>
      <vt:lpstr>الشريحة 40</vt:lpstr>
      <vt:lpstr> Rain water is collected from the roof of the school ,these collected water is treated and used in flush toilet, its collected in tank and passing through filters to clean it, after that its pumped to flush toilet, and also to the fire fighting pipe  </vt:lpstr>
      <vt:lpstr>Tank system for water supply </vt:lpstr>
      <vt:lpstr>Drainage Systems</vt:lpstr>
      <vt:lpstr>             Grey water   The grey water is comes from the Laundries,it well be collected by 4 inch pipes to  an underground tank .this tank is from reinforcement concrete, it has an Open sealed,and filter  for water treating and pump to pump to flush toilet.</vt:lpstr>
      <vt:lpstr>              Grey water</vt:lpstr>
      <vt:lpstr>            Black water  </vt:lpstr>
      <vt:lpstr>           Fire fighting</vt:lpstr>
      <vt:lpstr>         Fire fighting</vt:lpstr>
      <vt:lpstr>Design of Fire fighting</vt:lpstr>
      <vt:lpstr>Design of fire sprinkler system</vt:lpstr>
      <vt:lpstr>Design fire sprinkler system</vt:lpstr>
      <vt:lpstr>Design of Fire fighting  fire protection&amp;sprinkler distribution for Ground floor: </vt:lpstr>
      <vt:lpstr>Design of Fire fighting</vt:lpstr>
      <vt:lpstr>الشريحة 54</vt:lpstr>
      <vt:lpstr>الشريحة 55</vt:lpstr>
      <vt:lpstr>الشريحة 56</vt:lpstr>
      <vt:lpstr>الشريحة 57</vt:lpstr>
      <vt:lpstr>الشريحة 58</vt:lpstr>
      <vt:lpstr>الشريحة 59</vt:lpstr>
      <vt:lpstr>الشريحة 60</vt:lpstr>
      <vt:lpstr>الشريحة 61</vt:lpstr>
      <vt:lpstr>الشريحة 62</vt:lpstr>
      <vt:lpstr>الشريحة 63</vt:lpstr>
      <vt:lpstr>الشريحة 64</vt:lpstr>
      <vt:lpstr>الشريحة 65</vt:lpstr>
      <vt:lpstr>الشريحة 66</vt:lpstr>
      <vt:lpstr>الشريحة 67</vt:lpstr>
      <vt:lpstr>الشريحة 68</vt:lpstr>
      <vt:lpstr>الشريحة 69</vt:lpstr>
      <vt:lpstr>الشريحة 70</vt:lpstr>
      <vt:lpstr>الشريحة 71</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Supervised by Dr. Mutasem Baba’</dc:title>
  <dc:creator>MUTAZ</dc:creator>
  <cp:lastModifiedBy>EA.A</cp:lastModifiedBy>
  <cp:revision>127</cp:revision>
  <dcterms:created xsi:type="dcterms:W3CDTF">2013-05-18T18:00:40Z</dcterms:created>
  <dcterms:modified xsi:type="dcterms:W3CDTF">2013-05-20T08:55:01Z</dcterms:modified>
</cp:coreProperties>
</file>