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7"/>
  </p:notesMasterIdLst>
  <p:sldIdLst>
    <p:sldId id="256" r:id="rId2"/>
    <p:sldId id="361" r:id="rId3"/>
    <p:sldId id="303" r:id="rId4"/>
    <p:sldId id="363" r:id="rId5"/>
    <p:sldId id="336" r:id="rId6"/>
    <p:sldId id="358" r:id="rId7"/>
    <p:sldId id="337" r:id="rId8"/>
    <p:sldId id="364" r:id="rId9"/>
    <p:sldId id="365" r:id="rId10"/>
    <p:sldId id="367" r:id="rId11"/>
    <p:sldId id="366" r:id="rId12"/>
    <p:sldId id="368" r:id="rId13"/>
    <p:sldId id="369" r:id="rId14"/>
    <p:sldId id="370" r:id="rId15"/>
    <p:sldId id="371" r:id="rId16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18"/>
    </p:embeddedFont>
    <p:embeddedFont>
      <p:font typeface="Lora" panose="020B0604020202020204" charset="0"/>
      <p:regular r:id="rId19"/>
      <p:bold r:id="rId20"/>
      <p:italic r:id="rId21"/>
      <p:boldItalic r:id="rId22"/>
    </p:embeddedFont>
    <p:embeddedFont>
      <p:font typeface="Quattrocento Sans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zan Dabbas" initials="YD" lastIdx="1" clrIdx="0">
    <p:extLst>
      <p:ext uri="{19B8F6BF-5375-455C-9EA6-DF929625EA0E}">
        <p15:presenceInfo xmlns:p15="http://schemas.microsoft.com/office/powerpoint/2012/main" userId="Yazan Dabba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D00"/>
    <a:srgbClr val="0BFD33"/>
    <a:srgbClr val="66FF33"/>
    <a:srgbClr val="00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97170FC-0107-493D-85B6-54684ECEE605}">
  <a:tblStyle styleId="{797170FC-0107-493D-85B6-54684ECEE60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4384" autoAdjust="0"/>
  </p:normalViewPr>
  <p:slideViewPr>
    <p:cSldViewPr snapToGrid="0">
      <p:cViewPr varScale="1">
        <p:scale>
          <a:sx n="82" d="100"/>
          <a:sy n="82" d="100"/>
        </p:scale>
        <p:origin x="90" y="121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36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055352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36724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948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1750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6434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0003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0606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93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727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63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12;p2"/>
          <p:cNvSpPr/>
          <p:nvPr/>
        </p:nvSpPr>
        <p:spPr>
          <a:xfrm>
            <a:off x="1117950" y="3393000"/>
            <a:ext cx="567000" cy="5670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cxnSp>
        <p:nvCxnSpPr>
          <p:cNvPr id="37" name="Google Shape;37;p6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" name="Google Shape;38;p6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" name="Google Shape;39;p6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381250" y="937117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azan.dabbas@stu.najah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mailto:m.abuabiah@najah.edu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12"/>
          <p:cNvGrpSpPr/>
          <p:nvPr/>
        </p:nvGrpSpPr>
        <p:grpSpPr>
          <a:xfrm>
            <a:off x="1292131" y="3481732"/>
            <a:ext cx="215966" cy="342399"/>
            <a:chOff x="6718575" y="2318625"/>
            <a:chExt cx="256950" cy="407375"/>
          </a:xfrm>
        </p:grpSpPr>
        <p:sp>
          <p:nvSpPr>
            <p:cNvPr id="73" name="Google Shape;73;p12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2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2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2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2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2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2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2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35F6331A-200E-40DE-872A-1E888837F355}"/>
              </a:ext>
            </a:extLst>
          </p:cNvPr>
          <p:cNvSpPr/>
          <p:nvPr/>
        </p:nvSpPr>
        <p:spPr>
          <a:xfrm>
            <a:off x="156472" y="4043902"/>
            <a:ext cx="26348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DONE BY:</a:t>
            </a:r>
          </a:p>
          <a:p>
            <a:r>
              <a:rPr lang="en-US" b="1" dirty="0">
                <a:latin typeface="Arial" panose="020B0604020202020204" pitchFamily="34" charset="0"/>
              </a:rPr>
              <a:t>Yazan Dabbas</a:t>
            </a:r>
          </a:p>
          <a:p>
            <a:r>
              <a:rPr lang="en-US" dirty="0">
                <a:hlinkClick r:id="rId3"/>
              </a:rPr>
              <a:t>yazan.dabbas@stu.najah.edu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C182F2-3A3C-4DBB-8233-B8462178B929}"/>
              </a:ext>
            </a:extLst>
          </p:cNvPr>
          <p:cNvSpPr/>
          <p:nvPr/>
        </p:nvSpPr>
        <p:spPr>
          <a:xfrm>
            <a:off x="6106093" y="4043902"/>
            <a:ext cx="25162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SUPERVISOR:</a:t>
            </a:r>
          </a:p>
          <a:p>
            <a:r>
              <a:rPr lang="en-US" b="1" dirty="0"/>
              <a:t>Dr. Mohammad Abuabiah</a:t>
            </a:r>
            <a:endParaRPr lang="en-US" b="1" dirty="0">
              <a:latin typeface="Arial" panose="020B0604020202020204" pitchFamily="34" charset="0"/>
            </a:endParaRPr>
          </a:p>
          <a:p>
            <a:r>
              <a:rPr lang="en-US" dirty="0">
                <a:hlinkClick r:id="rId4"/>
              </a:rPr>
              <a:t>m.abuabiah@najah.edu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A38F55-950E-4127-B921-8D517BB64BE3}"/>
              </a:ext>
            </a:extLst>
          </p:cNvPr>
          <p:cNvSpPr txBox="1"/>
          <p:nvPr/>
        </p:nvSpPr>
        <p:spPr>
          <a:xfrm>
            <a:off x="916229" y="1514683"/>
            <a:ext cx="7311542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>
                <a:latin typeface="Lora" panose="020B0604020202020204" charset="0"/>
              </a:rPr>
              <a:t>Graduation Project 1</a:t>
            </a:r>
          </a:p>
          <a:p>
            <a:pPr algn="ctr"/>
            <a:endParaRPr lang="en-US" sz="1100" b="1" u="sng" dirty="0">
              <a:latin typeface="Lora" panose="020B0604020202020204" charset="0"/>
            </a:endParaRPr>
          </a:p>
          <a:p>
            <a:pPr algn="ctr"/>
            <a:r>
              <a:rPr lang="en-US" sz="3600" b="1" dirty="0">
                <a:latin typeface="Lora" panose="020B0604020202020204" charset="0"/>
              </a:rPr>
              <a:t>A Semi-Active Vibration Isolation System For Car Seats</a:t>
            </a:r>
            <a:endParaRPr lang="en-US" sz="3600" dirty="0">
              <a:latin typeface="Lora" panose="020B060402020202020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BE1EB7-48FB-453E-9E58-87182749BA60}"/>
              </a:ext>
            </a:extLst>
          </p:cNvPr>
          <p:cNvSpPr txBox="1"/>
          <p:nvPr/>
        </p:nvSpPr>
        <p:spPr>
          <a:xfrm>
            <a:off x="1809419" y="170230"/>
            <a:ext cx="5278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AN-Najah National University</a:t>
            </a:r>
          </a:p>
          <a:p>
            <a:pPr algn="ctr">
              <a:lnSpc>
                <a:spcPct val="15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&amp; Information Technology</a:t>
            </a:r>
          </a:p>
          <a:p>
            <a:pPr algn="ctr">
              <a:lnSpc>
                <a:spcPct val="1500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and Mechatronics Engineering Department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44F5D3-012C-4165-8519-987E1C128154}"/>
              </a:ext>
            </a:extLst>
          </p:cNvPr>
          <p:cNvSpPr txBox="1"/>
          <p:nvPr/>
        </p:nvSpPr>
        <p:spPr>
          <a:xfrm>
            <a:off x="3968450" y="4185115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Dec/2020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A963BC-909E-4096-B49B-1AEDCFAD71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C9E78B-5AD1-4A36-9C47-C1D36088E7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" dirty="0"/>
          </a:p>
        </p:txBody>
      </p:sp>
      <p:grpSp>
        <p:nvGrpSpPr>
          <p:cNvPr id="6" name="Google Shape;87;p13">
            <a:extLst>
              <a:ext uri="{FF2B5EF4-FFF2-40B4-BE49-F238E27FC236}">
                <a16:creationId xmlns:a16="http://schemas.microsoft.com/office/drawing/2014/main" id="{A1B54A16-CEF1-476D-BB46-FED87C8BFEAE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7" name="Google Shape;88;p13">
              <a:extLst>
                <a:ext uri="{FF2B5EF4-FFF2-40B4-BE49-F238E27FC236}">
                  <a16:creationId xmlns:a16="http://schemas.microsoft.com/office/drawing/2014/main" id="{8459FB4A-479F-4820-839B-79F5F9108623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9;p13">
              <a:extLst>
                <a:ext uri="{FF2B5EF4-FFF2-40B4-BE49-F238E27FC236}">
                  <a16:creationId xmlns:a16="http://schemas.microsoft.com/office/drawing/2014/main" id="{60579DFA-BF60-4392-8D21-BA746897A2C8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0;p13">
              <a:extLst>
                <a:ext uri="{FF2B5EF4-FFF2-40B4-BE49-F238E27FC236}">
                  <a16:creationId xmlns:a16="http://schemas.microsoft.com/office/drawing/2014/main" id="{B2108A26-7CCC-48FB-AA34-078E853D4F5D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1;p13">
              <a:extLst>
                <a:ext uri="{FF2B5EF4-FFF2-40B4-BE49-F238E27FC236}">
                  <a16:creationId xmlns:a16="http://schemas.microsoft.com/office/drawing/2014/main" id="{26121E87-589E-43C9-A9EE-CBC50C2376DD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6E5A58D8-036B-4FB2-99AC-11132B425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50" y="883327"/>
            <a:ext cx="3878400" cy="435600"/>
          </a:xfrm>
        </p:spPr>
        <p:txBody>
          <a:bodyPr/>
          <a:lstStyle/>
          <a:p>
            <a:r>
              <a:rPr lang="en-US" sz="2400" dirty="0"/>
              <a:t>Proposed System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D788492-AB0B-42C8-B7AA-E8BA335BA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192" y="1221618"/>
            <a:ext cx="1831115" cy="17523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51E963-B242-47D7-8C9F-942A73E29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1147" y="3101071"/>
            <a:ext cx="2026430" cy="1495204"/>
          </a:xfrm>
          <a:prstGeom prst="rect">
            <a:avLst/>
          </a:prstGeom>
        </p:spPr>
      </p:pic>
      <p:sp>
        <p:nvSpPr>
          <p:cNvPr id="20" name="Google Shape;85;p13">
            <a:extLst>
              <a:ext uri="{FF2B5EF4-FFF2-40B4-BE49-F238E27FC236}">
                <a16:creationId xmlns:a16="http://schemas.microsoft.com/office/drawing/2014/main" id="{0EE8FEC6-DCE0-43EB-BA3C-F74A3F1B30B0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416;p36">
            <a:extLst>
              <a:ext uri="{FF2B5EF4-FFF2-40B4-BE49-F238E27FC236}">
                <a16:creationId xmlns:a16="http://schemas.microsoft.com/office/drawing/2014/main" id="{08B545FD-6AEF-4CCD-9457-7B5A93940B7C}"/>
              </a:ext>
            </a:extLst>
          </p:cNvPr>
          <p:cNvSpPr txBox="1">
            <a:spLocks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" dirty="0"/>
              <a:t>10/15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8F3C8C7F-BA85-48AD-BF6F-A7BA5B977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733" y="1290567"/>
            <a:ext cx="6431433" cy="3163588"/>
          </a:xfrm>
        </p:spPr>
        <p:txBody>
          <a:bodyPr/>
          <a:lstStyle/>
          <a:p>
            <a:pPr indent="-91440" algn="just">
              <a:spcAft>
                <a:spcPts val="12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Approximation to the stiffness of the QZS system</a:t>
            </a:r>
          </a:p>
          <a:p>
            <a:pPr marL="70866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Equation (1) can be simplified to the third order polynomial using Taylor expansion around equilibrium:</a:t>
            </a:r>
          </a:p>
          <a:p>
            <a:pPr marL="365760" indent="0" algn="just">
              <a:spcAft>
                <a:spcPts val="1200"/>
              </a:spcAft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5151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the stiffness will be:</a:t>
            </a:r>
          </a:p>
          <a:p>
            <a:pPr marL="65151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0" algn="just">
              <a:spcAft>
                <a:spcPts val="1200"/>
              </a:spcAft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 11">
                <a:extLst>
                  <a:ext uri="{FF2B5EF4-FFF2-40B4-BE49-F238E27FC236}">
                    <a16:creationId xmlns:a16="http://schemas.microsoft.com/office/drawing/2014/main" id="{25CD9A18-9D49-4486-8566-0EC3F4D745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8727016"/>
                  </p:ext>
                </p:extLst>
              </p:nvPr>
            </p:nvGraphicFramePr>
            <p:xfrm>
              <a:off x="1251250" y="2653349"/>
              <a:ext cx="4579551" cy="43802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08306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471245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4356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200" b="1" i="1" smtClean="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𝑭</m:t>
                                    </m:r>
                                  </m:e>
                                </m:acc>
                                <m:d>
                                  <m:d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1200" b="1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200" b="1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𝒙</m:t>
                                        </m:r>
                                      </m:e>
                                    </m:acc>
                                  </m:e>
                                </m:d>
                                <m:r>
                                  <a:rPr lang="en-US" sz="1200" b="1" i="1">
                                    <a:latin typeface="Cambria Math" panose="02040503050406030204" pitchFamily="18" charset="0"/>
                                  </a:rPr>
                                  <m:t>≈</m:t>
                                </m:r>
                                <m:f>
                                  <m:fPr>
                                    <m:ctrlPr>
                                      <a:rPr lang="en-US" sz="1200" b="1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𝜶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200" b="1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1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200" b="1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acc>
                                                  <m:accPr>
                                                    <m:chr m:val="̂"/>
                                                    <m:ctrlPr>
                                                      <a:rPr lang="en-US" sz="1200" b="1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</m:ctrlPr>
                                                  </m:accPr>
                                                  <m:e>
                                                    <m:r>
                                                      <a:rPr lang="en-US" sz="1200" b="1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𝒂</m:t>
                                                    </m:r>
                                                  </m:e>
                                                </m:acc>
                                              </m:e>
                                              <m:sub>
                                                <m:r>
                                                  <a:rPr lang="en-US" sz="1200" b="1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𝟎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200" b="1" i="1"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Times New Roman" panose="02020603050405020304" pitchFamily="18" charset="0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200" b="1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acc>
                                                  <m:accPr>
                                                    <m:chr m:val="̂"/>
                                                    <m:ctrlPr>
                                                      <a:rPr lang="en-US" sz="1200" b="1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</m:ctrlPr>
                                                  </m:accPr>
                                                  <m:e>
                                                    <m:r>
                                                      <a:rPr lang="en-US" sz="1200" b="1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Times New Roman" panose="020206030504050203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𝒙</m:t>
                                                    </m:r>
                                                  </m:e>
                                                </m:acc>
                                              </m:e>
                                              <m:sub>
                                                <m:r>
                                                  <a:rPr lang="en-US" sz="1200" b="1" i="1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𝒉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1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Arial" panose="020B0604020202020204" pitchFamily="34" charset="0"/>
                                          </a:rPr>
                                          <m:t>𝟑</m:t>
                                        </m:r>
                                      </m:sup>
                                    </m:sSup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1200" b="1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200" b="1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𝒙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sz="1200" b="1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(3)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 11">
                <a:extLst>
                  <a:ext uri="{FF2B5EF4-FFF2-40B4-BE49-F238E27FC236}">
                    <a16:creationId xmlns:a16="http://schemas.microsoft.com/office/drawing/2014/main" id="{25CD9A18-9D49-4486-8566-0EC3F4D745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8727016"/>
                  </p:ext>
                </p:extLst>
              </p:nvPr>
            </p:nvGraphicFramePr>
            <p:xfrm>
              <a:off x="1251250" y="2653349"/>
              <a:ext cx="4579551" cy="43802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08306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471245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4380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r="-11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(3)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le 11">
                <a:extLst>
                  <a:ext uri="{FF2B5EF4-FFF2-40B4-BE49-F238E27FC236}">
                    <a16:creationId xmlns:a16="http://schemas.microsoft.com/office/drawing/2014/main" id="{2436BA55-7A42-458A-964E-8F55C03CB76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62051814"/>
                  </p:ext>
                </p:extLst>
              </p:nvPr>
            </p:nvGraphicFramePr>
            <p:xfrm>
              <a:off x="1251249" y="3822150"/>
              <a:ext cx="4579551" cy="49466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08306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471245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43802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2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𝑲</m:t>
                                    </m:r>
                                  </m:e>
                                </m:acc>
                                <m:r>
                                  <a:rPr lang="en-US" sz="12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𝒅</m:t>
                                    </m:r>
                                    <m:acc>
                                      <m:accPr>
                                        <m:chr m:val="̂"/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𝑭</m:t>
                                        </m:r>
                                      </m:e>
                                    </m:acc>
                                  </m:num>
                                  <m:den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𝒅𝒙</m:t>
                                    </m:r>
                                  </m:den>
                                </m:f>
                                <m:r>
                                  <a:rPr lang="en-US" sz="12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≈</m:t>
                                </m:r>
                                <m:f>
                                  <m:fPr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𝟑</m:t>
                                    </m:r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𝜶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acc>
                                                  <m:accPr>
                                                    <m:chr m:val="̂"/>
                                                    <m:ctrlP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accPr>
                                                  <m:e>
                                                    <m: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𝒂</m:t>
                                                    </m:r>
                                                  </m:e>
                                                </m:acc>
                                              </m:e>
                                              <m:sub>
                                                <m: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𝟎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acc>
                                                  <m:accPr>
                                                    <m:chr m:val="̂"/>
                                                    <m:ctrlP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accPr>
                                                  <m:e>
                                                    <m: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𝒙</m:t>
                                                    </m:r>
                                                  </m:e>
                                                </m:acc>
                                              </m:e>
                                              <m:sub>
                                                <m: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𝒉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𝟑</m:t>
                                        </m:r>
                                      </m:sup>
                                    </m:sSup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𝒙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(4)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le 11">
                <a:extLst>
                  <a:ext uri="{FF2B5EF4-FFF2-40B4-BE49-F238E27FC236}">
                    <a16:creationId xmlns:a16="http://schemas.microsoft.com/office/drawing/2014/main" id="{2436BA55-7A42-458A-964E-8F55C03CB76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62051814"/>
                  </p:ext>
                </p:extLst>
              </p:nvPr>
            </p:nvGraphicFramePr>
            <p:xfrm>
              <a:off x="1251249" y="3822150"/>
              <a:ext cx="4579551" cy="49466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08306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471245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4946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r="-11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(4)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CA6CB8FD-15F9-4ED4-814D-F86A384425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08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C9E78B-5AD1-4A36-9C47-C1D36088E7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" dirty="0"/>
          </a:p>
        </p:txBody>
      </p:sp>
      <p:grpSp>
        <p:nvGrpSpPr>
          <p:cNvPr id="6" name="Google Shape;87;p13">
            <a:extLst>
              <a:ext uri="{FF2B5EF4-FFF2-40B4-BE49-F238E27FC236}">
                <a16:creationId xmlns:a16="http://schemas.microsoft.com/office/drawing/2014/main" id="{A1B54A16-CEF1-476D-BB46-FED87C8BFEAE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7" name="Google Shape;88;p13">
              <a:extLst>
                <a:ext uri="{FF2B5EF4-FFF2-40B4-BE49-F238E27FC236}">
                  <a16:creationId xmlns:a16="http://schemas.microsoft.com/office/drawing/2014/main" id="{8459FB4A-479F-4820-839B-79F5F9108623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9;p13">
              <a:extLst>
                <a:ext uri="{FF2B5EF4-FFF2-40B4-BE49-F238E27FC236}">
                  <a16:creationId xmlns:a16="http://schemas.microsoft.com/office/drawing/2014/main" id="{60579DFA-BF60-4392-8D21-BA746897A2C8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0;p13">
              <a:extLst>
                <a:ext uri="{FF2B5EF4-FFF2-40B4-BE49-F238E27FC236}">
                  <a16:creationId xmlns:a16="http://schemas.microsoft.com/office/drawing/2014/main" id="{B2108A26-7CCC-48FB-AA34-078E853D4F5D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1;p13">
              <a:extLst>
                <a:ext uri="{FF2B5EF4-FFF2-40B4-BE49-F238E27FC236}">
                  <a16:creationId xmlns:a16="http://schemas.microsoft.com/office/drawing/2014/main" id="{26121E87-589E-43C9-A9EE-CBC50C2376DD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6E5A58D8-036B-4FB2-99AC-11132B425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50" y="883327"/>
            <a:ext cx="3878400" cy="435600"/>
          </a:xfrm>
        </p:spPr>
        <p:txBody>
          <a:bodyPr/>
          <a:lstStyle/>
          <a:p>
            <a:r>
              <a:rPr lang="en-US" sz="2400" dirty="0"/>
              <a:t>Proposed System</a:t>
            </a:r>
          </a:p>
        </p:txBody>
      </p:sp>
      <p:sp>
        <p:nvSpPr>
          <p:cNvPr id="20" name="Google Shape;85;p13">
            <a:extLst>
              <a:ext uri="{FF2B5EF4-FFF2-40B4-BE49-F238E27FC236}">
                <a16:creationId xmlns:a16="http://schemas.microsoft.com/office/drawing/2014/main" id="{0EE8FEC6-DCE0-43EB-BA3C-F74A3F1B30B0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416;p36">
            <a:extLst>
              <a:ext uri="{FF2B5EF4-FFF2-40B4-BE49-F238E27FC236}">
                <a16:creationId xmlns:a16="http://schemas.microsoft.com/office/drawing/2014/main" id="{08B545FD-6AEF-4CCD-9457-7B5A93940B7C}"/>
              </a:ext>
            </a:extLst>
          </p:cNvPr>
          <p:cNvSpPr txBox="1">
            <a:spLocks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" dirty="0"/>
              <a:t>11/15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 Placeholder 2">
                <a:extLst>
                  <a:ext uri="{FF2B5EF4-FFF2-40B4-BE49-F238E27FC236}">
                    <a16:creationId xmlns:a16="http://schemas.microsoft.com/office/drawing/2014/main" id="{8F3C8C7F-BA85-48AD-BF6F-A7BA5B9777E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4733" y="1290567"/>
                <a:ext cx="6431433" cy="3420096"/>
              </a:xfrm>
            </p:spPr>
            <p:txBody>
              <a:bodyPr/>
              <a:lstStyle/>
              <a:p>
                <a:pPr indent="-91440" algn="just">
                  <a:spcAft>
                    <a:spcPts val="1200"/>
                  </a:spcAft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Dynamic Analysis</a:t>
                </a:r>
              </a:p>
              <a:p>
                <a:pPr marL="708660" indent="-342900" algn="just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Converting Equation (3) into the dimensional form and Adding the base displacement gives</a:t>
                </a:r>
              </a:p>
              <a:p>
                <a:pPr marL="365760" indent="0" algn="just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51510" indent="-285750" algn="just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taking the derivative of Equation (5) with respect to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0" indent="0" algn="just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49224" indent="-283464" algn="just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general dynamic equation :</a:t>
                </a:r>
              </a:p>
              <a:p>
                <a:pPr algn="just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Text Placeholder 2">
                <a:extLst>
                  <a:ext uri="{FF2B5EF4-FFF2-40B4-BE49-F238E27FC236}">
                    <a16:creationId xmlns:a16="http://schemas.microsoft.com/office/drawing/2014/main" id="{8F3C8C7F-BA85-48AD-BF6F-A7BA5B9777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4733" y="1290567"/>
                <a:ext cx="6431433" cy="3420096"/>
              </a:xfrm>
              <a:blipFill>
                <a:blip r:embed="rId3"/>
                <a:stretch>
                  <a:fillRect r="-8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Table 11">
                <a:extLst>
                  <a:ext uri="{FF2B5EF4-FFF2-40B4-BE49-F238E27FC236}">
                    <a16:creationId xmlns:a16="http://schemas.microsoft.com/office/drawing/2014/main" id="{25CD9A18-9D49-4486-8566-0EC3F4D745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0656439"/>
                  </p:ext>
                </p:extLst>
              </p:nvPr>
            </p:nvGraphicFramePr>
            <p:xfrm>
              <a:off x="784059" y="2473966"/>
              <a:ext cx="5020707" cy="65246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504067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516640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41210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200" b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  <m:r>
                                  <a:rPr lang="en-US" sz="1200" b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b>
                                        <m:r>
                                          <a:rPr lang="en-US" sz="1200" b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𝒏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US" sz="1200" b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200" b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200" b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𝟎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200" b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200" b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𝒙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200" b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𝒉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p>
                                    </m:sSup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(5)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Table 11">
                <a:extLst>
                  <a:ext uri="{FF2B5EF4-FFF2-40B4-BE49-F238E27FC236}">
                    <a16:creationId xmlns:a16="http://schemas.microsoft.com/office/drawing/2014/main" id="{25CD9A18-9D49-4486-8566-0EC3F4D745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0656439"/>
                  </p:ext>
                </p:extLst>
              </p:nvPr>
            </p:nvGraphicFramePr>
            <p:xfrm>
              <a:off x="784059" y="2473966"/>
              <a:ext cx="5020707" cy="65246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504067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516640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65246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r="-114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(5)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4" name="Table 11">
                <a:extLst>
                  <a:ext uri="{FF2B5EF4-FFF2-40B4-BE49-F238E27FC236}">
                    <a16:creationId xmlns:a16="http://schemas.microsoft.com/office/drawing/2014/main" id="{E7DF83D1-1F05-4C67-BC0C-CCFD12205B9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225607"/>
                  </p:ext>
                </p:extLst>
              </p:nvPr>
            </p:nvGraphicFramePr>
            <p:xfrm>
              <a:off x="810093" y="3312363"/>
              <a:ext cx="5020707" cy="46958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504067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516640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45270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𝑲</m:t>
                                </m:r>
                                <m:r>
                                  <a:rPr lang="en-US" sz="1200" b="1" i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𝟑</m:t>
                                    </m:r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𝒌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𝒏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𝟎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𝒙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𝒉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𝟑</m:t>
                                        </m:r>
                                      </m:sup>
                                    </m:sSup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(</m:t>
                                    </m:r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𝒙</m:t>
                                    </m:r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𝒅</m:t>
                                    </m:r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(6)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4" name="Table 11">
                <a:extLst>
                  <a:ext uri="{FF2B5EF4-FFF2-40B4-BE49-F238E27FC236}">
                    <a16:creationId xmlns:a16="http://schemas.microsoft.com/office/drawing/2014/main" id="{E7DF83D1-1F05-4C67-BC0C-CCFD12205B9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225607"/>
                  </p:ext>
                </p:extLst>
              </p:nvPr>
            </p:nvGraphicFramePr>
            <p:xfrm>
              <a:off x="810093" y="3312363"/>
              <a:ext cx="5020707" cy="46958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504067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516640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46958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r="-114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(6)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89A9296-E604-4202-ACE5-F77F6C0ED0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4091" y="1702338"/>
            <a:ext cx="2607836" cy="188329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C437D34-622D-4D01-BA8D-710683874A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Table 11">
                <a:extLst>
                  <a:ext uri="{FF2B5EF4-FFF2-40B4-BE49-F238E27FC236}">
                    <a16:creationId xmlns:a16="http://schemas.microsoft.com/office/drawing/2014/main" id="{84249ED2-DCF8-4DEC-81A7-938F0F37818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11442834"/>
                  </p:ext>
                </p:extLst>
              </p:nvPr>
            </p:nvGraphicFramePr>
            <p:xfrm>
              <a:off x="810092" y="4090760"/>
              <a:ext cx="5020707" cy="46958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504067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516640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452708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u="none" strike="noStrike" kern="1200" cap="none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  <a:sym typeface="Arial"/>
                                  </a:rPr>
                                  <m:t>𝒎</m:t>
                                </m:r>
                                <m:acc>
                                  <m:accPr>
                                    <m:chr m:val="̈"/>
                                    <m:ctrlPr>
                                      <a:rPr lang="en-US" sz="1200" b="1" i="1" u="none" strike="noStrike" kern="1200" cap="none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Arial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1" i="1" u="none" strike="noStrike" kern="1200" cap="none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Arial"/>
                                      </a:rPr>
                                      <m:t>𝒙</m:t>
                                    </m:r>
                                  </m:e>
                                </m:acc>
                                <m:r>
                                  <a:rPr lang="en-US" sz="1200" b="1" i="1" u="none" strike="noStrike" kern="1200" cap="none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  <a:sym typeface="Arial"/>
                                  </a:rPr>
                                  <m:t>+</m:t>
                                </m:r>
                                <m:r>
                                  <a:rPr lang="en-US" sz="1200" b="1" i="1" u="none" strike="noStrike" kern="1200" cap="none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  <a:sym typeface="Arial"/>
                                  </a:rPr>
                                  <m:t>𝑪</m:t>
                                </m:r>
                                <m:d>
                                  <m:dPr>
                                    <m:ctrlPr>
                                      <a:rPr lang="en-US" sz="1200" b="1" i="1" u="none" strike="noStrike" kern="1200" cap="none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Arial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̇"/>
                                        <m:ctrlPr>
                                          <a:rPr lang="en-US" sz="1200" b="1" i="1" u="none" strike="noStrike" kern="1200" cap="none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  <a:sym typeface="Arial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200" b="1" i="1" u="none" strike="noStrike" kern="1200" cap="none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  <a:sym typeface="Arial"/>
                                          </a:rPr>
                                          <m:t>𝒙</m:t>
                                        </m:r>
                                      </m:e>
                                    </m:acc>
                                    <m:r>
                                      <a:rPr lang="en-US" sz="1200" b="1" i="1" u="none" strike="noStrike" kern="1200" cap="none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  <a:sym typeface="Arial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̇"/>
                                        <m:ctrlPr>
                                          <a:rPr lang="en-US" sz="1200" b="1" i="1" u="none" strike="noStrike" kern="1200" cap="none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  <a:sym typeface="Arial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200" b="1" i="1" u="none" strike="noStrike" kern="1200" cap="none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  <a:sym typeface="Arial"/>
                                          </a:rPr>
                                          <m:t>𝒅</m:t>
                                        </m:r>
                                      </m:e>
                                    </m:acc>
                                  </m:e>
                                </m:d>
                                <m:r>
                                  <a:rPr lang="en-US" sz="1200" b="1" i="1" u="none" strike="noStrike" kern="1200" cap="none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  <a:sym typeface="Arial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2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e>
                                      <m:sub>
                                        <m:r>
                                          <a:rPr lang="en-US" sz="1200" b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𝒏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US" sz="1200" b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200" b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𝒂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200" b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𝟎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200" b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200" b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𝒙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200" b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𝒉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p>
                                    </m:sSup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200" b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  <m:r>
                                  <a:rPr lang="en-US" sz="1200" b="1" i="1" u="none" strike="noStrike" kern="1200" cap="none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  <a:sym typeface="Arial"/>
                                  </a:rPr>
                                  <m:t>=</m:t>
                                </m:r>
                                <m:r>
                                  <a:rPr lang="en-US" sz="1200" b="1" i="1" u="none" strike="noStrike" kern="1200" cap="none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  <a:sym typeface="Arial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n-US" sz="1200" b="1" i="1" u="none" strike="noStrike" kern="1200" cap="non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(7)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Table 11">
                <a:extLst>
                  <a:ext uri="{FF2B5EF4-FFF2-40B4-BE49-F238E27FC236}">
                    <a16:creationId xmlns:a16="http://schemas.microsoft.com/office/drawing/2014/main" id="{84249ED2-DCF8-4DEC-81A7-938F0F37818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11442834"/>
                  </p:ext>
                </p:extLst>
              </p:nvPr>
            </p:nvGraphicFramePr>
            <p:xfrm>
              <a:off x="810092" y="4090760"/>
              <a:ext cx="5020707" cy="46958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504067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516640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46958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r="-114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(7)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7348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2B96DA-4E80-43CE-AD3C-A8E1E58E84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A6F074E-A17A-47C5-A9AD-74B139CB8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50" y="883327"/>
            <a:ext cx="3878400" cy="435600"/>
          </a:xfrm>
        </p:spPr>
        <p:txBody>
          <a:bodyPr/>
          <a:lstStyle/>
          <a:p>
            <a:r>
              <a:rPr lang="en-US" sz="2400" dirty="0"/>
              <a:t>Proposed System</a:t>
            </a:r>
          </a:p>
        </p:txBody>
      </p:sp>
      <p:grpSp>
        <p:nvGrpSpPr>
          <p:cNvPr id="12" name="Google Shape;87;p13">
            <a:extLst>
              <a:ext uri="{FF2B5EF4-FFF2-40B4-BE49-F238E27FC236}">
                <a16:creationId xmlns:a16="http://schemas.microsoft.com/office/drawing/2014/main" id="{6F683D94-B6D4-4F7E-B81F-E426D259E0BB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3" name="Google Shape;88;p13">
              <a:extLst>
                <a:ext uri="{FF2B5EF4-FFF2-40B4-BE49-F238E27FC236}">
                  <a16:creationId xmlns:a16="http://schemas.microsoft.com/office/drawing/2014/main" id="{6D9BF967-1ACF-4849-B659-FF5FFBC02A2F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9;p13">
              <a:extLst>
                <a:ext uri="{FF2B5EF4-FFF2-40B4-BE49-F238E27FC236}">
                  <a16:creationId xmlns:a16="http://schemas.microsoft.com/office/drawing/2014/main" id="{8B45149C-9A09-4167-92EA-78AC8BB83C30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90;p13">
              <a:extLst>
                <a:ext uri="{FF2B5EF4-FFF2-40B4-BE49-F238E27FC236}">
                  <a16:creationId xmlns:a16="http://schemas.microsoft.com/office/drawing/2014/main" id="{0B7E7247-7A8D-41C3-A15B-8DA3AB151A11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91;p13">
              <a:extLst>
                <a:ext uri="{FF2B5EF4-FFF2-40B4-BE49-F238E27FC236}">
                  <a16:creationId xmlns:a16="http://schemas.microsoft.com/office/drawing/2014/main" id="{1625530A-DD0A-4F98-AD8B-B19C894ED525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85;p13">
            <a:extLst>
              <a:ext uri="{FF2B5EF4-FFF2-40B4-BE49-F238E27FC236}">
                <a16:creationId xmlns:a16="http://schemas.microsoft.com/office/drawing/2014/main" id="{13EF6E5B-4A00-4977-AC72-D1F8AD41B826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416;p36">
            <a:extLst>
              <a:ext uri="{FF2B5EF4-FFF2-40B4-BE49-F238E27FC236}">
                <a16:creationId xmlns:a16="http://schemas.microsoft.com/office/drawing/2014/main" id="{2B06D874-265B-4504-9BD6-A4BB40EC3AC8}"/>
              </a:ext>
            </a:extLst>
          </p:cNvPr>
          <p:cNvSpPr txBox="1">
            <a:spLocks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" dirty="0"/>
              <a:t>12/15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E4C7CFB-98A9-4012-9C5E-01D3BC4A3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0919"/>
            <a:ext cx="4076700" cy="27382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E0B1F1C-8D68-4449-A89D-91D7FDF0E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199" y="1941102"/>
            <a:ext cx="3866847" cy="2746486"/>
          </a:xfrm>
          <a:prstGeom prst="rect">
            <a:avLst/>
          </a:prstGeom>
        </p:spPr>
      </p:pic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B04CD6CE-5C28-4E5E-B3F5-68A450BBE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238900" y="1259690"/>
            <a:ext cx="4726322" cy="85923"/>
          </a:xfrm>
        </p:spPr>
        <p:txBody>
          <a:bodyPr/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Bode diagram of the proposed system for different amplitudes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71681FE4-4B5B-4D90-9A3E-AAC1ADA2F2E6}"/>
              </a:ext>
            </a:extLst>
          </p:cNvPr>
          <p:cNvSpPr txBox="1">
            <a:spLocks/>
          </p:cNvSpPr>
          <p:nvPr/>
        </p:nvSpPr>
        <p:spPr>
          <a:xfrm>
            <a:off x="4271675" y="1259103"/>
            <a:ext cx="4726322" cy="85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◉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Bode diagram of the proposed and linear systems for different loads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61A247F-3B04-4A53-8837-B1DBB06D9F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39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C5EF26-53C0-4210-91D0-DF8BD8176E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3134" y="1196720"/>
            <a:ext cx="2583067" cy="72535"/>
          </a:xfrm>
        </p:spPr>
        <p:txBody>
          <a:bodyPr/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Isolator Model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97B03-7AC0-426A-B6B7-CD0E6916C8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3062DA5-B620-4414-BB42-2E7B068B5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50" y="883327"/>
            <a:ext cx="3878400" cy="435600"/>
          </a:xfrm>
        </p:spPr>
        <p:txBody>
          <a:bodyPr/>
          <a:lstStyle/>
          <a:p>
            <a:r>
              <a:rPr lang="en-US" sz="2400" dirty="0"/>
              <a:t>Model Design</a:t>
            </a:r>
          </a:p>
        </p:txBody>
      </p:sp>
      <p:grpSp>
        <p:nvGrpSpPr>
          <p:cNvPr id="7" name="Google Shape;87;p13">
            <a:extLst>
              <a:ext uri="{FF2B5EF4-FFF2-40B4-BE49-F238E27FC236}">
                <a16:creationId xmlns:a16="http://schemas.microsoft.com/office/drawing/2014/main" id="{9565E979-3768-4EB0-B6E8-D504EB61794E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" name="Google Shape;88;p13">
              <a:extLst>
                <a:ext uri="{FF2B5EF4-FFF2-40B4-BE49-F238E27FC236}">
                  <a16:creationId xmlns:a16="http://schemas.microsoft.com/office/drawing/2014/main" id="{5D9C2A69-380D-46E2-AF7A-FA95A4C95330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9;p13">
              <a:extLst>
                <a:ext uri="{FF2B5EF4-FFF2-40B4-BE49-F238E27FC236}">
                  <a16:creationId xmlns:a16="http://schemas.microsoft.com/office/drawing/2014/main" id="{0CE00A50-ADB8-4D44-B767-ACC0D09CC147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0;p13">
              <a:extLst>
                <a:ext uri="{FF2B5EF4-FFF2-40B4-BE49-F238E27FC236}">
                  <a16:creationId xmlns:a16="http://schemas.microsoft.com/office/drawing/2014/main" id="{BF114BE8-B077-4BB2-9F0C-E2316AC65FF9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91;p13">
              <a:extLst>
                <a:ext uri="{FF2B5EF4-FFF2-40B4-BE49-F238E27FC236}">
                  <a16:creationId xmlns:a16="http://schemas.microsoft.com/office/drawing/2014/main" id="{CF12312B-F0BD-44D3-B131-7D46888BAE2E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BB9A21D-6519-4B72-9E64-C8BFDED40EFF}"/>
              </a:ext>
            </a:extLst>
          </p:cNvPr>
          <p:cNvSpPr txBox="1">
            <a:spLocks/>
          </p:cNvSpPr>
          <p:nvPr/>
        </p:nvSpPr>
        <p:spPr>
          <a:xfrm>
            <a:off x="5542807" y="1104869"/>
            <a:ext cx="2907323" cy="299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◉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●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 b="0" i="0" u="none" strike="noStrike" cap="none">
                <a:solidFill>
                  <a:srgbClr val="000000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Final View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13A556C-8AC5-464D-993A-73097A1CF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222" y="1601050"/>
            <a:ext cx="2986892" cy="30216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B88FC0D-EE5A-4FE9-A049-E3460CE6C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758" y="1592617"/>
            <a:ext cx="2255419" cy="2930268"/>
          </a:xfrm>
          <a:prstGeom prst="rect">
            <a:avLst/>
          </a:prstGeom>
        </p:spPr>
      </p:pic>
      <p:sp>
        <p:nvSpPr>
          <p:cNvPr id="18" name="Google Shape;85;p13">
            <a:extLst>
              <a:ext uri="{FF2B5EF4-FFF2-40B4-BE49-F238E27FC236}">
                <a16:creationId xmlns:a16="http://schemas.microsoft.com/office/drawing/2014/main" id="{865E508F-D8D5-4625-9627-1168AB575EB9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416;p36">
            <a:extLst>
              <a:ext uri="{FF2B5EF4-FFF2-40B4-BE49-F238E27FC236}">
                <a16:creationId xmlns:a16="http://schemas.microsoft.com/office/drawing/2014/main" id="{DA6F32EA-BD10-4802-9411-6D433E58F803}"/>
              </a:ext>
            </a:extLst>
          </p:cNvPr>
          <p:cNvSpPr txBox="1">
            <a:spLocks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" dirty="0"/>
              <a:t>13/15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921C873-53C3-41B5-A4D7-EADBF8F40C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1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216A6-B1A8-4C65-A3A0-AA0A302B2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Electrical Components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DB0041-ECBC-44EB-9809-A3B3EFA9A8C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lang="en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D40C868-0DAC-4A1C-ABF5-77AD89929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3046" y="1383036"/>
            <a:ext cx="7618923" cy="3200687"/>
          </a:xfrm>
        </p:spPr>
        <p:txBody>
          <a:bodyPr/>
          <a:lstStyle/>
          <a:p>
            <a:pPr algn="just">
              <a:spcBef>
                <a:spcPts val="200"/>
              </a:spcBef>
              <a:spcAft>
                <a:spcPts val="600"/>
              </a:spcAft>
            </a:pPr>
            <a:r>
              <a:rPr lang="en-US" sz="1800" dirty="0">
                <a:latin typeface="Times New Roman" panose="02020603050405020304" pitchFamily="18" charset="0"/>
                <a:cs typeface="+mj-cs"/>
              </a:rPr>
              <a:t>A high airflow rate, and heavy-duty compressor will be used to inflate the air spring, in order to keep up with the fast change in amplitude.</a:t>
            </a:r>
          </a:p>
          <a:p>
            <a:pPr algn="just">
              <a:spcBef>
                <a:spcPts val="200"/>
              </a:spcBef>
              <a:spcAft>
                <a:spcPts val="600"/>
              </a:spcAft>
            </a:pPr>
            <a:r>
              <a:rPr lang="en-US" sz="1800" dirty="0">
                <a:latin typeface="Times New Roman" panose="02020603050405020304" pitchFamily="18" charset="0"/>
                <a:cs typeface="+mj-cs"/>
              </a:rPr>
              <a:t>The air spring can be dealt with as a single acting cylinder, thus a 3/2 way pneumatic solenoid direction valve would do the job.</a:t>
            </a:r>
          </a:p>
          <a:p>
            <a:pPr algn="just">
              <a:spcBef>
                <a:spcPts val="200"/>
              </a:spcBef>
              <a:spcAft>
                <a:spcPts val="600"/>
              </a:spcAft>
            </a:pPr>
            <a:r>
              <a:rPr lang="en-US" sz="1800" dirty="0">
                <a:latin typeface="Times New Roman" panose="02020603050405020304" pitchFamily="18" charset="0"/>
                <a:cs typeface="+mj-cs"/>
              </a:rPr>
              <a:t>An accelerometer sensor to measure the base and the isolated seat accelerations.</a:t>
            </a:r>
          </a:p>
          <a:p>
            <a:pPr algn="just">
              <a:spcBef>
                <a:spcPts val="200"/>
              </a:spcBef>
              <a:spcAft>
                <a:spcPts val="600"/>
              </a:spcAft>
            </a:pPr>
            <a:r>
              <a:rPr lang="en-US" sz="1800" dirty="0">
                <a:latin typeface="Times New Roman" panose="02020603050405020304" pitchFamily="18" charset="0"/>
                <a:cs typeface="+mj-cs"/>
              </a:rPr>
              <a:t>A microcontroller to combine the mentioned components is needed, and what better choice than the Arduino UNO</a:t>
            </a:r>
          </a:p>
          <a:p>
            <a:pPr algn="just">
              <a:spcBef>
                <a:spcPts val="200"/>
              </a:spcBef>
              <a:spcAft>
                <a:spcPts val="600"/>
              </a:spcAft>
            </a:pPr>
            <a:r>
              <a:rPr lang="en-US" sz="1800" dirty="0">
                <a:latin typeface="Times New Roman" panose="02020603050405020304" pitchFamily="18" charset="0"/>
                <a:cs typeface="+mj-cs"/>
              </a:rPr>
              <a:t>To simulate the input frequency excitation and support the load in static and dynamic cases, a heavy-duty linear actuator is needed</a:t>
            </a:r>
          </a:p>
        </p:txBody>
      </p:sp>
      <p:sp>
        <p:nvSpPr>
          <p:cNvPr id="7" name="Google Shape;85;p13">
            <a:extLst>
              <a:ext uri="{FF2B5EF4-FFF2-40B4-BE49-F238E27FC236}">
                <a16:creationId xmlns:a16="http://schemas.microsoft.com/office/drawing/2014/main" id="{78438E53-60E1-4E26-A4E4-7273F1AA2CEC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416;p36">
            <a:extLst>
              <a:ext uri="{FF2B5EF4-FFF2-40B4-BE49-F238E27FC236}">
                <a16:creationId xmlns:a16="http://schemas.microsoft.com/office/drawing/2014/main" id="{FF6DFBB2-1E1D-4E38-9771-2ADC047D5DF5}"/>
              </a:ext>
            </a:extLst>
          </p:cNvPr>
          <p:cNvSpPr txBox="1">
            <a:spLocks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" dirty="0"/>
              <a:t>14/15</a:t>
            </a:r>
          </a:p>
        </p:txBody>
      </p:sp>
      <p:grpSp>
        <p:nvGrpSpPr>
          <p:cNvPr id="9" name="Google Shape;87;p13">
            <a:extLst>
              <a:ext uri="{FF2B5EF4-FFF2-40B4-BE49-F238E27FC236}">
                <a16:creationId xmlns:a16="http://schemas.microsoft.com/office/drawing/2014/main" id="{B94F7947-C2DB-4AD3-91E7-2C5A734BCF4C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0" name="Google Shape;88;p13">
              <a:extLst>
                <a:ext uri="{FF2B5EF4-FFF2-40B4-BE49-F238E27FC236}">
                  <a16:creationId xmlns:a16="http://schemas.microsoft.com/office/drawing/2014/main" id="{528B1A69-CEF8-4395-A158-B369B74A1A79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9;p13">
              <a:extLst>
                <a:ext uri="{FF2B5EF4-FFF2-40B4-BE49-F238E27FC236}">
                  <a16:creationId xmlns:a16="http://schemas.microsoft.com/office/drawing/2014/main" id="{9A589AF4-F44A-4955-B15C-BD74D45C8B45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90;p13">
              <a:extLst>
                <a:ext uri="{FF2B5EF4-FFF2-40B4-BE49-F238E27FC236}">
                  <a16:creationId xmlns:a16="http://schemas.microsoft.com/office/drawing/2014/main" id="{98BAAD97-EF4B-4687-815F-1315335BAA98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91;p13">
              <a:extLst>
                <a:ext uri="{FF2B5EF4-FFF2-40B4-BE49-F238E27FC236}">
                  <a16:creationId xmlns:a16="http://schemas.microsoft.com/office/drawing/2014/main" id="{DE59B654-305B-4A77-AC4A-950F7F19ACA4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1F0FB1F1-6C63-447E-A39C-9AE5A0A19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D27B84-9260-4629-944A-04DA287D6E1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lang="en"/>
          </a:p>
        </p:txBody>
      </p:sp>
      <p:grpSp>
        <p:nvGrpSpPr>
          <p:cNvPr id="7" name="Google Shape;87;p13">
            <a:extLst>
              <a:ext uri="{FF2B5EF4-FFF2-40B4-BE49-F238E27FC236}">
                <a16:creationId xmlns:a16="http://schemas.microsoft.com/office/drawing/2014/main" id="{980E305B-3ED5-4DBA-AF0A-F9EB7F5CA1D0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" name="Google Shape;88;p13">
              <a:extLst>
                <a:ext uri="{FF2B5EF4-FFF2-40B4-BE49-F238E27FC236}">
                  <a16:creationId xmlns:a16="http://schemas.microsoft.com/office/drawing/2014/main" id="{CC98B08D-7743-43A4-B2B3-802FC09CBCFF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9;p13">
              <a:extLst>
                <a:ext uri="{FF2B5EF4-FFF2-40B4-BE49-F238E27FC236}">
                  <a16:creationId xmlns:a16="http://schemas.microsoft.com/office/drawing/2014/main" id="{EAF6A15E-399D-44DF-887F-69F401233D27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0;p13">
              <a:extLst>
                <a:ext uri="{FF2B5EF4-FFF2-40B4-BE49-F238E27FC236}">
                  <a16:creationId xmlns:a16="http://schemas.microsoft.com/office/drawing/2014/main" id="{383AEE37-ADA7-426D-B292-89C48D02D80F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91;p13">
              <a:extLst>
                <a:ext uri="{FF2B5EF4-FFF2-40B4-BE49-F238E27FC236}">
                  <a16:creationId xmlns:a16="http://schemas.microsoft.com/office/drawing/2014/main" id="{23137A84-F0E1-4F29-8C73-2E5D6EBE574C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EE5BFDAC-AFAA-4928-AF7C-FDD64CB7F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</p:spPr>
        <p:txBody>
          <a:bodyPr/>
          <a:lstStyle/>
          <a:p>
            <a:r>
              <a:rPr lang="en-US" sz="2400" dirty="0"/>
              <a:t>Conclusions</a:t>
            </a:r>
            <a:endParaRPr lang="en-US" dirty="0"/>
          </a:p>
        </p:txBody>
      </p:sp>
      <p:sp>
        <p:nvSpPr>
          <p:cNvPr id="13" name="Google Shape;85;p13">
            <a:extLst>
              <a:ext uri="{FF2B5EF4-FFF2-40B4-BE49-F238E27FC236}">
                <a16:creationId xmlns:a16="http://schemas.microsoft.com/office/drawing/2014/main" id="{5B670C7E-814B-45E7-BEF4-0863F4F5C690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416;p36">
            <a:extLst>
              <a:ext uri="{FF2B5EF4-FFF2-40B4-BE49-F238E27FC236}">
                <a16:creationId xmlns:a16="http://schemas.microsoft.com/office/drawing/2014/main" id="{96353FB7-E350-463B-8DCB-F82118050E6F}"/>
              </a:ext>
            </a:extLst>
          </p:cNvPr>
          <p:cNvSpPr txBox="1">
            <a:spLocks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" dirty="0"/>
              <a:t>15/15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10169D1D-BF4B-48BE-9CF3-1B2B3ED21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5172" y="1259143"/>
            <a:ext cx="7618923" cy="329403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200"/>
              </a:spcBef>
            </a:pPr>
            <a:r>
              <a:rPr lang="en-US" sz="1800" dirty="0">
                <a:latin typeface="Times New Roman" panose="02020603050405020304" pitchFamily="18" charset="0"/>
                <a:cs typeface="+mj-cs"/>
              </a:rPr>
              <a:t>The proposed system fulfills the desired requirements </a:t>
            </a:r>
          </a:p>
          <a:p>
            <a:pPr algn="just">
              <a:lnSpc>
                <a:spcPct val="150000"/>
              </a:lnSpc>
              <a:spcBef>
                <a:spcPts val="200"/>
              </a:spcBef>
            </a:pPr>
            <a:r>
              <a:rPr lang="en-US" sz="1800" dirty="0">
                <a:latin typeface="Times New Roman" panose="02020603050405020304" pitchFamily="18" charset="0"/>
                <a:cs typeface="+mj-cs"/>
              </a:rPr>
              <a:t>The proposed system shows better isolation performance over the linear equivalent by around 60% in most cases.</a:t>
            </a:r>
          </a:p>
          <a:p>
            <a:pPr algn="just">
              <a:lnSpc>
                <a:spcPct val="150000"/>
              </a:lnSpc>
              <a:spcBef>
                <a:spcPts val="200"/>
              </a:spcBef>
            </a:pPr>
            <a:r>
              <a:rPr lang="en-US" sz="1800" dirty="0">
                <a:latin typeface="Times New Roman" panose="02020603050405020304" pitchFamily="18" charset="0"/>
              </a:rPr>
              <a:t>As a future work, finding a way to reduce the cost even more by getting rid of the two linear actuators without losing performance would be one of the main goals.</a:t>
            </a:r>
          </a:p>
          <a:p>
            <a:pPr algn="just">
              <a:lnSpc>
                <a:spcPct val="150000"/>
              </a:lnSpc>
              <a:spcBef>
                <a:spcPts val="200"/>
              </a:spcBef>
            </a:pPr>
            <a:r>
              <a:rPr lang="en-US" sz="1800" dirty="0">
                <a:latin typeface="Times New Roman" panose="02020603050405020304" pitchFamily="18" charset="0"/>
              </a:rPr>
              <a:t>Attempting to build a complete workstation would be the focus of the second part of this graduation project.</a:t>
            </a:r>
          </a:p>
          <a:p>
            <a:pPr algn="just">
              <a:spcBef>
                <a:spcPts val="200"/>
              </a:spcBef>
              <a:spcAft>
                <a:spcPts val="600"/>
              </a:spcAft>
            </a:pPr>
            <a:endParaRPr lang="en-US" sz="1800" dirty="0">
              <a:latin typeface="Times New Roman" panose="02020603050405020304" pitchFamily="18" charset="0"/>
              <a:cs typeface="+mj-cs"/>
            </a:endParaRPr>
          </a:p>
          <a:p>
            <a:pPr algn="just">
              <a:spcBef>
                <a:spcPts val="200"/>
              </a:spcBef>
              <a:spcAft>
                <a:spcPts val="600"/>
              </a:spcAft>
            </a:pPr>
            <a:endParaRPr lang="en-US" sz="1800" dirty="0">
              <a:latin typeface="Times New Roman" panose="02020603050405020304" pitchFamily="18" charset="0"/>
              <a:cs typeface="+mj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0222D39-6F2C-4618-AFF3-4191A9DD5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5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7596A-7CA9-4249-838B-E41A3987E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Lora" panose="020B0604020202020204" charset="0"/>
                <a:cs typeface="Times New Roman" panose="02020603050405020304" pitchFamily="18" charset="0"/>
              </a:rPr>
              <a:t>Outline</a:t>
            </a:r>
            <a:endParaRPr lang="en-US" sz="2400" dirty="0">
              <a:latin typeface="Lora" panose="020B060402020202020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2EA53B-3C8D-4286-BEC3-3B4914757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81250" y="1358268"/>
            <a:ext cx="3425400" cy="341430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System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Design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Components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10160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BE761-AD6C-4F02-8F16-D37D48FBC1E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en" dirty="0"/>
          </a:p>
        </p:txBody>
      </p:sp>
      <p:sp>
        <p:nvSpPr>
          <p:cNvPr id="6" name="Google Shape;85;p13">
            <a:extLst>
              <a:ext uri="{FF2B5EF4-FFF2-40B4-BE49-F238E27FC236}">
                <a16:creationId xmlns:a16="http://schemas.microsoft.com/office/drawing/2014/main" id="{7F3D9AD7-9559-4DC2-8BBA-EE05E874F826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/>
              <a:t>                                                                                                                                                                               </a:t>
            </a:r>
            <a:r>
              <a:rPr lang="en" sz="1000" dirty="0">
                <a:latin typeface="Lora" panose="020B0604020202020204" charset="0"/>
              </a:rPr>
              <a:t>2/15</a:t>
            </a:r>
            <a:r>
              <a:rPr lang="en" dirty="0"/>
              <a:t>  </a:t>
            </a:r>
            <a:endParaRPr dirty="0"/>
          </a:p>
        </p:txBody>
      </p:sp>
      <p:grpSp>
        <p:nvGrpSpPr>
          <p:cNvPr id="8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9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7EC511A4-067E-4E0B-9D52-F9CAD0DCD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9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>
            <a:extLst>
              <a:ext uri="{FF2B5EF4-FFF2-40B4-BE49-F238E27FC236}">
                <a16:creationId xmlns:a16="http://schemas.microsoft.com/office/drawing/2014/main" id="{EA35BC92-B2C4-48EB-964A-D8B7FC4D8D23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/>
              <a:t>Introduction</a:t>
            </a:r>
            <a:endParaRPr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1C4E8-38C9-4230-8AAB-B13FB5562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4326" y="1450100"/>
            <a:ext cx="5303828" cy="3032411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bodies are often exposed to vibrations while driving.</a:t>
            </a:r>
          </a:p>
          <a:p>
            <a:pPr algn="just"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Exposure to such vibrations for prolonged period could have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severe effects on health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unwanted vibrations normally distributed in a range between (0.5- 25) Hz</a:t>
            </a:r>
          </a:p>
          <a:p>
            <a:pPr algn="just"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car’s main suspension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can’t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isolate these vibrations.</a:t>
            </a:r>
          </a:p>
          <a:p>
            <a:pPr marL="101600" indent="0" algn="just">
              <a:spcAft>
                <a:spcPts val="2400"/>
              </a:spcAft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Google Shape;416;p36">
            <a:extLst>
              <a:ext uri="{FF2B5EF4-FFF2-40B4-BE49-F238E27FC236}">
                <a16:creationId xmlns:a16="http://schemas.microsoft.com/office/drawing/2014/main" id="{457EFF7B-EF47-47B2-948D-C06A8B2D7AF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3/15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723D0C-CBAD-4FD7-8F9E-A42C4672E2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43589" y="1188447"/>
            <a:ext cx="2770940" cy="33369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EA6721-92DB-4D9A-BB9D-BC97FF1DD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96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>
            <a:extLst>
              <a:ext uri="{FF2B5EF4-FFF2-40B4-BE49-F238E27FC236}">
                <a16:creationId xmlns:a16="http://schemas.microsoft.com/office/drawing/2014/main" id="{EA35BC92-B2C4-48EB-964A-D8B7FC4D8D23}"/>
              </a:ext>
            </a:extLst>
          </p:cNvPr>
          <p:cNvSpPr/>
          <p:nvPr/>
        </p:nvSpPr>
        <p:spPr>
          <a:xfrm>
            <a:off x="4423" y="4707900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/>
              <a:t>Introduction</a:t>
            </a:r>
            <a:endParaRPr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1C4E8-38C9-4230-8AAB-B13FB5562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4325" y="1450100"/>
            <a:ext cx="5429643" cy="3101030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focuses on building a full-scale prototype vibration isolation system for the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low-frequency excitation region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seats in B-segment and C-segment cars.</a:t>
            </a:r>
          </a:p>
          <a:p>
            <a:pPr algn="just"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B-segment cars are the second smallest cars in the European category, They are also called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supermini</a:t>
            </a:r>
            <a:r>
              <a:rPr lang="ar-JO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 segment cars are the largest category of small cars, they are also referred as a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family car</a:t>
            </a:r>
            <a:r>
              <a:rPr lang="ar-JO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1600" indent="0" algn="just">
              <a:spcAft>
                <a:spcPts val="1200"/>
              </a:spcAft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Google Shape;416;p36">
            <a:extLst>
              <a:ext uri="{FF2B5EF4-FFF2-40B4-BE49-F238E27FC236}">
                <a16:creationId xmlns:a16="http://schemas.microsoft.com/office/drawing/2014/main" id="{457EFF7B-EF47-47B2-948D-C06A8B2D7AF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4/15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723D0C-CBAD-4FD7-8F9E-A42C4672E2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43589" y="1188447"/>
            <a:ext cx="2770940" cy="3336900"/>
          </a:xfrm>
          <a:prstGeom prst="rect">
            <a:avLst/>
          </a:prstGeom>
        </p:spPr>
      </p:pic>
      <p:grpSp>
        <p:nvGrpSpPr>
          <p:cNvPr id="14" name="Google Shape;87;p13">
            <a:extLst>
              <a:ext uri="{FF2B5EF4-FFF2-40B4-BE49-F238E27FC236}">
                <a16:creationId xmlns:a16="http://schemas.microsoft.com/office/drawing/2014/main" id="{C51AA492-7A17-4820-8415-605F4AB9D22A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5" name="Google Shape;88;p13">
              <a:extLst>
                <a:ext uri="{FF2B5EF4-FFF2-40B4-BE49-F238E27FC236}">
                  <a16:creationId xmlns:a16="http://schemas.microsoft.com/office/drawing/2014/main" id="{8AC66FCE-C6DF-475E-9A69-1C5F2CF72C51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9;p13">
              <a:extLst>
                <a:ext uri="{FF2B5EF4-FFF2-40B4-BE49-F238E27FC236}">
                  <a16:creationId xmlns:a16="http://schemas.microsoft.com/office/drawing/2014/main" id="{C590D8AF-1D07-4D7F-B43D-37F74FF82589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90;p13">
              <a:extLst>
                <a:ext uri="{FF2B5EF4-FFF2-40B4-BE49-F238E27FC236}">
                  <a16:creationId xmlns:a16="http://schemas.microsoft.com/office/drawing/2014/main" id="{3F1B897C-1ED5-4B14-B2B7-EAB50739377D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91;p13">
              <a:extLst>
                <a:ext uri="{FF2B5EF4-FFF2-40B4-BE49-F238E27FC236}">
                  <a16:creationId xmlns:a16="http://schemas.microsoft.com/office/drawing/2014/main" id="{4D876ADF-5446-4C4B-9611-F1F7F2362335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EA828A33-FE49-43B6-92F3-E9272079E2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74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>
            <a:extLst>
              <a:ext uri="{FF2B5EF4-FFF2-40B4-BE49-F238E27FC236}">
                <a16:creationId xmlns:a16="http://schemas.microsoft.com/office/drawing/2014/main" id="{EA35BC92-B2C4-48EB-964A-D8B7FC4D8D23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1486757" y="92472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400" dirty="0"/>
              <a:t>Challenges</a:t>
            </a:r>
            <a:endParaRPr sz="2400"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1C4E8-38C9-4230-8AAB-B13FB5562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946" y="1387006"/>
            <a:ext cx="7613682" cy="3383696"/>
          </a:xfrm>
        </p:spPr>
        <p:txBody>
          <a:bodyPr/>
          <a:lstStyle/>
          <a:p>
            <a:pPr algn="just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in any project, there are many challenges of designing a system combining all requirements, which they are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ar-J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Compactness</a:t>
            </a:r>
            <a:endParaRPr lang="ar-JO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ar-JO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with different weights</a:t>
            </a:r>
          </a:p>
          <a:p>
            <a:pPr indent="0" algn="just">
              <a:lnSpc>
                <a:spcPct val="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ar-SA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Low-power consumption</a:t>
            </a:r>
          </a:p>
          <a:p>
            <a:pPr indent="0" algn="just">
              <a:lnSpc>
                <a:spcPct val="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Reliability and Simplicity</a:t>
            </a:r>
          </a:p>
          <a:p>
            <a:pPr indent="0" algn="just">
              <a:lnSpc>
                <a:spcPct val="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Affordability</a:t>
            </a:r>
          </a:p>
        </p:txBody>
      </p:sp>
      <p:sp>
        <p:nvSpPr>
          <p:cNvPr id="12" name="Google Shape;416;p36">
            <a:extLst>
              <a:ext uri="{FF2B5EF4-FFF2-40B4-BE49-F238E27FC236}">
                <a16:creationId xmlns:a16="http://schemas.microsoft.com/office/drawing/2014/main" id="{686ACFFA-96A2-4541-A6E0-AB6BB52BF55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5/15</a:t>
            </a:r>
            <a:endParaRPr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A91B088-E3F2-4166-9A37-D09048DA9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0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AEEED-E2B7-4008-B39A-AA010FA48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50" y="883327"/>
            <a:ext cx="3878400" cy="435600"/>
          </a:xfrm>
        </p:spPr>
        <p:txBody>
          <a:bodyPr/>
          <a:lstStyle/>
          <a:p>
            <a:r>
              <a:rPr lang="en-US" sz="2400" dirty="0"/>
              <a:t>Literature Review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0BF130-1C02-460E-8DB4-7B5252EADD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088127" y="1348198"/>
            <a:ext cx="6937907" cy="3231000"/>
          </a:xfrm>
        </p:spPr>
        <p:txBody>
          <a:bodyPr/>
          <a:lstStyle/>
          <a:p>
            <a:pPr algn="just">
              <a:spcAft>
                <a:spcPts val="1800"/>
              </a:spcAft>
            </a:pPr>
            <a:r>
              <a:rPr lang="en-US" sz="1800" dirty="0">
                <a:latin typeface="Times New Roman" panose="02020603050405020304" pitchFamily="18" charset="0"/>
                <a:cs typeface="+mj-cs"/>
              </a:rPr>
              <a:t>Many research papers, scientific articles, and journals have been read.</a:t>
            </a:r>
          </a:p>
          <a:p>
            <a:pPr algn="just">
              <a:spcAft>
                <a:spcPts val="1800"/>
              </a:spcAft>
            </a:pPr>
            <a:r>
              <a:rPr lang="en-US" sz="1800" dirty="0">
                <a:latin typeface="Times New Roman" panose="02020603050405020304" pitchFamily="18" charset="0"/>
                <a:cs typeface="+mj-cs"/>
              </a:rPr>
              <a:t>All the systems that are trying to solve the vibration isolation problem for seats have been developed for large and heavy-duty vehicles</a:t>
            </a:r>
          </a:p>
          <a:p>
            <a:pPr algn="just">
              <a:spcAft>
                <a:spcPts val="1800"/>
              </a:spcAft>
            </a:pPr>
            <a:r>
              <a:rPr lang="en-US" sz="1800" dirty="0">
                <a:latin typeface="Times New Roman" panose="02020603050405020304" pitchFamily="18" charset="0"/>
                <a:cs typeface="+mj-cs"/>
              </a:rPr>
              <a:t> There is </a:t>
            </a:r>
            <a:r>
              <a:rPr lang="en-US" sz="1800" b="1" u="sng" dirty="0">
                <a:latin typeface="Times New Roman" panose="02020603050405020304" pitchFamily="18" charset="0"/>
                <a:cs typeface="+mj-cs"/>
              </a:rPr>
              <a:t>NO</a:t>
            </a:r>
            <a:r>
              <a:rPr lang="en-US" sz="1800" dirty="0">
                <a:latin typeface="Times New Roman" panose="02020603050405020304" pitchFamily="18" charset="0"/>
                <a:cs typeface="+mj-cs"/>
              </a:rPr>
              <a:t> system applicable for small vehicles, especially for B-segment and C- segment cars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85;p13">
            <a:extLst>
              <a:ext uri="{FF2B5EF4-FFF2-40B4-BE49-F238E27FC236}">
                <a16:creationId xmlns:a16="http://schemas.microsoft.com/office/drawing/2014/main" id="{8C751407-C22B-437F-BF91-1C7DB2FF863B}"/>
              </a:ext>
            </a:extLst>
          </p:cNvPr>
          <p:cNvSpPr/>
          <p:nvPr/>
        </p:nvSpPr>
        <p:spPr>
          <a:xfrm>
            <a:off x="4423" y="4707900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" name="Google Shape;416;p36">
            <a:extLst>
              <a:ext uri="{FF2B5EF4-FFF2-40B4-BE49-F238E27FC236}">
                <a16:creationId xmlns:a16="http://schemas.microsoft.com/office/drawing/2014/main" id="{DD1AD458-B575-4387-A8C9-1329CC9C9C17}"/>
              </a:ext>
            </a:extLst>
          </p:cNvPr>
          <p:cNvSpPr txBox="1">
            <a:spLocks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" dirty="0"/>
              <a:t>6/15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0DC5C3D-2C66-43C2-9757-2F8D111FD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>
            <a:extLst>
              <a:ext uri="{FF2B5EF4-FFF2-40B4-BE49-F238E27FC236}">
                <a16:creationId xmlns:a16="http://schemas.microsoft.com/office/drawing/2014/main" id="{EA35BC92-B2C4-48EB-964A-D8B7FC4D8D23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416;p36">
            <a:extLst>
              <a:ext uri="{FF2B5EF4-FFF2-40B4-BE49-F238E27FC236}">
                <a16:creationId xmlns:a16="http://schemas.microsoft.com/office/drawing/2014/main" id="{457EFF7B-EF47-47B2-948D-C06A8B2D7AF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en" smtClean="0"/>
              <a:pPr/>
              <a:t>7</a:t>
            </a:fld>
            <a:r>
              <a:rPr lang="en" dirty="0"/>
              <a:t>/15</a:t>
            </a:r>
            <a:endParaRPr dirty="0"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FE3B42C7-E130-4965-842B-448FFD8A8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50" y="883327"/>
            <a:ext cx="3878400" cy="435600"/>
          </a:xfrm>
        </p:spPr>
        <p:txBody>
          <a:bodyPr/>
          <a:lstStyle/>
          <a:p>
            <a:r>
              <a:rPr lang="en-US" sz="2400" dirty="0"/>
              <a:t>Proposed System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630C018-3FE3-4EF1-992C-D32F8D5F1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21225" y="1450099"/>
            <a:ext cx="5814149" cy="3032411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proposed system (Quasi-zero stiffness) consists of:</a:t>
            </a:r>
          </a:p>
          <a:p>
            <a:pPr indent="-9144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vertical spring to support the load (positive stiffness).</a:t>
            </a:r>
          </a:p>
          <a:p>
            <a:pPr indent="-9144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Two oblique springs also connected to the load (negative stiffness).</a:t>
            </a:r>
          </a:p>
          <a:p>
            <a:pPr indent="-9144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stiffness can reach values around zero without affecting the stability of the system</a:t>
            </a:r>
          </a:p>
          <a:p>
            <a:pPr marL="101600" indent="0" algn="just">
              <a:spcAft>
                <a:spcPts val="2400"/>
              </a:spcAft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89DA7E-FA6E-4E25-AB81-5E464A722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998" y="1671199"/>
            <a:ext cx="3299002" cy="18011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66B3408-63B5-41C0-ADD9-4225EB3E1D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34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85;p13">
            <a:extLst>
              <a:ext uri="{FF2B5EF4-FFF2-40B4-BE49-F238E27FC236}">
                <a16:creationId xmlns:a16="http://schemas.microsoft.com/office/drawing/2014/main" id="{EA35BC92-B2C4-48EB-964A-D8B7FC4D8D23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7" name="Google Shape;87;p1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88" name="Google Shape;88;p1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FE3B42C7-E130-4965-842B-448FFD8A8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50" y="883327"/>
            <a:ext cx="3878400" cy="435600"/>
          </a:xfrm>
        </p:spPr>
        <p:txBody>
          <a:bodyPr/>
          <a:lstStyle/>
          <a:p>
            <a:r>
              <a:rPr lang="en-US" sz="2400" dirty="0"/>
              <a:t>Proposed System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630C018-3FE3-4EF1-992C-D32F8D5F1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21225" y="1450099"/>
            <a:ext cx="5964825" cy="3032411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QZS system alone is not enough, it needs enhancements to meet our requirements :</a:t>
            </a:r>
          </a:p>
          <a:p>
            <a:pPr indent="-9144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order to support load variation, an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Spring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 with  the vertical spring is chosen </a:t>
            </a:r>
          </a:p>
          <a:p>
            <a:pPr indent="-9144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a horizontal adjustments to adjust the ratios, two linear actuators are chosen</a:t>
            </a:r>
          </a:p>
          <a:p>
            <a:pPr indent="-9144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89DA7E-FA6E-4E25-AB81-5E464A722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998" y="1671199"/>
            <a:ext cx="3299002" cy="1801101"/>
          </a:xfrm>
          <a:prstGeom prst="rect">
            <a:avLst/>
          </a:prstGeom>
        </p:spPr>
      </p:pic>
      <p:sp>
        <p:nvSpPr>
          <p:cNvPr id="14" name="Google Shape;416;p36">
            <a:extLst>
              <a:ext uri="{FF2B5EF4-FFF2-40B4-BE49-F238E27FC236}">
                <a16:creationId xmlns:a16="http://schemas.microsoft.com/office/drawing/2014/main" id="{560AC239-28D5-4F6C-A286-559B2FC5FB4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46168" y="4749851"/>
            <a:ext cx="645759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8/15</a:t>
            </a:r>
            <a:endParaRPr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81A0D5D-DD54-4423-9DFB-D2E660A6C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47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C9E78B-5AD1-4A36-9C47-C1D36088E7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 dirty="0"/>
          </a:p>
        </p:txBody>
      </p:sp>
      <p:grpSp>
        <p:nvGrpSpPr>
          <p:cNvPr id="6" name="Google Shape;87;p13">
            <a:extLst>
              <a:ext uri="{FF2B5EF4-FFF2-40B4-BE49-F238E27FC236}">
                <a16:creationId xmlns:a16="http://schemas.microsoft.com/office/drawing/2014/main" id="{A1B54A16-CEF1-476D-BB46-FED87C8BFEAE}"/>
              </a:ext>
            </a:extLst>
          </p:cNvPr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7" name="Google Shape;88;p13">
              <a:extLst>
                <a:ext uri="{FF2B5EF4-FFF2-40B4-BE49-F238E27FC236}">
                  <a16:creationId xmlns:a16="http://schemas.microsoft.com/office/drawing/2014/main" id="{8459FB4A-479F-4820-839B-79F5F9108623}"/>
                </a:ext>
              </a:extLst>
            </p:cNvPr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9;p13">
              <a:extLst>
                <a:ext uri="{FF2B5EF4-FFF2-40B4-BE49-F238E27FC236}">
                  <a16:creationId xmlns:a16="http://schemas.microsoft.com/office/drawing/2014/main" id="{60579DFA-BF60-4392-8D21-BA746897A2C8}"/>
                </a:ext>
              </a:extLst>
            </p:cNvPr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0;p13">
              <a:extLst>
                <a:ext uri="{FF2B5EF4-FFF2-40B4-BE49-F238E27FC236}">
                  <a16:creationId xmlns:a16="http://schemas.microsoft.com/office/drawing/2014/main" id="{B2108A26-7CCC-48FB-AA34-078E853D4F5D}"/>
                </a:ext>
              </a:extLst>
            </p:cNvPr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1;p13">
              <a:extLst>
                <a:ext uri="{FF2B5EF4-FFF2-40B4-BE49-F238E27FC236}">
                  <a16:creationId xmlns:a16="http://schemas.microsoft.com/office/drawing/2014/main" id="{26121E87-589E-43C9-A9EE-CBC50C2376DD}"/>
                </a:ext>
              </a:extLst>
            </p:cNvPr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6E5A58D8-036B-4FB2-99AC-11132B425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250" y="883327"/>
            <a:ext cx="3878400" cy="435600"/>
          </a:xfrm>
        </p:spPr>
        <p:txBody>
          <a:bodyPr/>
          <a:lstStyle/>
          <a:p>
            <a:r>
              <a:rPr lang="en-US" sz="2400" dirty="0"/>
              <a:t>Proposed System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D788492-AB0B-42C8-B7AA-E8BA335BA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192" y="1221618"/>
            <a:ext cx="1831115" cy="17523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51E963-B242-47D7-8C9F-942A73E29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1147" y="3101071"/>
            <a:ext cx="2026430" cy="1495204"/>
          </a:xfrm>
          <a:prstGeom prst="rect">
            <a:avLst/>
          </a:prstGeom>
        </p:spPr>
      </p:pic>
      <p:sp>
        <p:nvSpPr>
          <p:cNvPr id="20" name="Google Shape;85;p13">
            <a:extLst>
              <a:ext uri="{FF2B5EF4-FFF2-40B4-BE49-F238E27FC236}">
                <a16:creationId xmlns:a16="http://schemas.microsoft.com/office/drawing/2014/main" id="{0EE8FEC6-DCE0-43EB-BA3C-F74A3F1B30B0}"/>
              </a:ext>
            </a:extLst>
          </p:cNvPr>
          <p:cNvSpPr/>
          <p:nvPr/>
        </p:nvSpPr>
        <p:spPr>
          <a:xfrm>
            <a:off x="-1" y="4710663"/>
            <a:ext cx="9139577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416;p36">
            <a:extLst>
              <a:ext uri="{FF2B5EF4-FFF2-40B4-BE49-F238E27FC236}">
                <a16:creationId xmlns:a16="http://schemas.microsoft.com/office/drawing/2014/main" id="{08B545FD-6AEF-4CCD-9457-7B5A93940B7C}"/>
              </a:ext>
            </a:extLst>
          </p:cNvPr>
          <p:cNvSpPr txBox="1">
            <a:spLocks/>
          </p:cNvSpPr>
          <p:nvPr/>
        </p:nvSpPr>
        <p:spPr>
          <a:xfrm>
            <a:off x="8446168" y="4749851"/>
            <a:ext cx="645759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en" dirty="0"/>
              <a:t>9/15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Placeholder 2">
                <a:extLst>
                  <a:ext uri="{FF2B5EF4-FFF2-40B4-BE49-F238E27FC236}">
                    <a16:creationId xmlns:a16="http://schemas.microsoft.com/office/drawing/2014/main" id="{8F3C8C7F-BA85-48AD-BF6F-A7BA5B9777E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04733" y="1290567"/>
                <a:ext cx="6431433" cy="3163588"/>
              </a:xfrm>
            </p:spPr>
            <p:txBody>
              <a:bodyPr/>
              <a:lstStyle/>
              <a:p>
                <a:pPr indent="-91440" algn="just">
                  <a:spcAft>
                    <a:spcPts val="1200"/>
                  </a:spcAft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Static Analysis</a:t>
                </a:r>
              </a:p>
              <a:p>
                <a:pPr marL="708660" indent="-342900" algn="just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general equation relating the force to the displacement from the equilibrium in the non-dimensional form:</a:t>
                </a:r>
              </a:p>
              <a:p>
                <a:pPr marL="365760" indent="0" algn="just">
                  <a:spcAft>
                    <a:spcPts val="1200"/>
                  </a:spcAft>
                  <a:buNone/>
                </a:pP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51510" indent="-285750" algn="just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taking the derivative of Equation (1) with respect to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i="1" kern="120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a:rPr lang="en-US" sz="1800" b="0" i="1" kern="12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e>
                    </m:acc>
                  </m:oMath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5760" indent="0" algn="just">
                  <a:spcAft>
                    <a:spcPts val="1200"/>
                  </a:spcAft>
                  <a:buNone/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Text Placeholder 2">
                <a:extLst>
                  <a:ext uri="{FF2B5EF4-FFF2-40B4-BE49-F238E27FC236}">
                    <a16:creationId xmlns:a16="http://schemas.microsoft.com/office/drawing/2014/main" id="{8F3C8C7F-BA85-48AD-BF6F-A7BA5B9777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4733" y="1290567"/>
                <a:ext cx="6431433" cy="3163588"/>
              </a:xfrm>
              <a:blipFill>
                <a:blip r:embed="rId5"/>
                <a:stretch>
                  <a:fillRect r="-8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 11">
                <a:extLst>
                  <a:ext uri="{FF2B5EF4-FFF2-40B4-BE49-F238E27FC236}">
                    <a16:creationId xmlns:a16="http://schemas.microsoft.com/office/drawing/2014/main" id="{25CD9A18-9D49-4486-8566-0EC3F4D745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8142671"/>
                  </p:ext>
                </p:extLst>
              </p:nvPr>
            </p:nvGraphicFramePr>
            <p:xfrm>
              <a:off x="810095" y="2643988"/>
              <a:ext cx="5020707" cy="65987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504067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516640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65987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2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𝑭</m:t>
                                    </m:r>
                                  </m:e>
                                </m:acc>
                                <m:r>
                                  <a:rPr lang="en-US" sz="12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𝒙</m:t>
                                    </m:r>
                                  </m:e>
                                </m:acc>
                                <m:r>
                                  <a:rPr lang="en-US" sz="12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2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𝟐</m:t>
                                </m:r>
                                <m:r>
                                  <a:rPr lang="en-US" sz="12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𝜶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𝒙</m:t>
                                    </m:r>
                                  </m:e>
                                </m:acc>
                                <m:d>
                                  <m:dPr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𝟏</m:t>
                                    </m:r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𝟏</m:t>
                                        </m:r>
                                      </m:num>
                                      <m:den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d>
                                                  <m:dPr>
                                                    <m:ctrlP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acc>
                                                          <m:accPr>
                                                            <m:chr m:val="̂"/>
                                                            <m:ctrlPr>
                                                              <a:rPr lang="en-US" sz="1200" b="1" i="1" kern="12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  <a:ea typeface="+mn-ea"/>
                                                                <a:cs typeface="+mn-cs"/>
                                                              </a:rPr>
                                                            </m:ctrlPr>
                                                          </m:accPr>
                                                          <m:e>
                                                            <m:r>
                                                              <a:rPr lang="en-US" sz="1200" b="1" i="1" kern="12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  <a:ea typeface="+mn-ea"/>
                                                                <a:cs typeface="+mn-cs"/>
                                                              </a:rPr>
                                                              <m:t>𝒂</m:t>
                                                            </m:r>
                                                          </m:e>
                                                        </m:acc>
                                                      </m:e>
                                                      <m:sub>
                                                        <m: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  <m:t>𝟎</m:t>
                                                        </m:r>
                                                      </m:sub>
                                                    </m:sSub>
                                                    <m: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−</m:t>
                                                    </m:r>
                                                    <m:sSub>
                                                      <m:sSubPr>
                                                        <m:ctrlP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acc>
                                                          <m:accPr>
                                                            <m:chr m:val="̂"/>
                                                            <m:ctrlPr>
                                                              <a:rPr lang="en-US" sz="1200" b="1" i="1" kern="12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  <a:ea typeface="+mn-ea"/>
                                                                <a:cs typeface="+mn-cs"/>
                                                              </a:rPr>
                                                            </m:ctrlPr>
                                                          </m:accPr>
                                                          <m:e>
                                                            <m:r>
                                                              <a:rPr lang="en-US" sz="1200" b="1" i="1" kern="12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  <a:ea typeface="+mn-ea"/>
                                                                <a:cs typeface="+mn-cs"/>
                                                              </a:rPr>
                                                              <m:t>𝒙</m:t>
                                                            </m:r>
                                                          </m:e>
                                                        </m:acc>
                                                      </m:e>
                                                      <m:sub>
                                                        <m: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  <m:t>𝒉</m:t>
                                                        </m:r>
                                                      </m:sub>
                                                    </m:sSub>
                                                  </m:e>
                                                </m:d>
                                              </m:e>
                                              <m:sup>
                                                <m: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𝟐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acc>
                                                  <m:accPr>
                                                    <m:chr m:val="̂"/>
                                                    <m:ctrlP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accPr>
                                                  <m:e>
                                                    <m: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𝒙</m:t>
                                                    </m:r>
                                                  </m:e>
                                                </m:acc>
                                              </m:e>
                                              <m:sup>
                                                <m: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𝟐</m:t>
                                                </m:r>
                                              </m:sup>
                                            </m:sSup>
                                          </m:e>
                                        </m:rad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(1)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 11">
                <a:extLst>
                  <a:ext uri="{FF2B5EF4-FFF2-40B4-BE49-F238E27FC236}">
                    <a16:creationId xmlns:a16="http://schemas.microsoft.com/office/drawing/2014/main" id="{25CD9A18-9D49-4486-8566-0EC3F4D745C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8142671"/>
                  </p:ext>
                </p:extLst>
              </p:nvPr>
            </p:nvGraphicFramePr>
            <p:xfrm>
              <a:off x="810095" y="2643988"/>
              <a:ext cx="5020707" cy="65987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504067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516640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65987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r="-114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(1)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11">
                <a:extLst>
                  <a:ext uri="{FF2B5EF4-FFF2-40B4-BE49-F238E27FC236}">
                    <a16:creationId xmlns:a16="http://schemas.microsoft.com/office/drawing/2014/main" id="{E7DF83D1-1F05-4C67-BC0C-CCFD12205B9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0495880"/>
                  </p:ext>
                </p:extLst>
              </p:nvPr>
            </p:nvGraphicFramePr>
            <p:xfrm>
              <a:off x="810094" y="3760822"/>
              <a:ext cx="5020707" cy="65987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504067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516640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65987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12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𝑲</m:t>
                                    </m:r>
                                  </m:e>
                                </m:acc>
                                <m:r>
                                  <a:rPr lang="en-US" sz="12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2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𝟏</m:t>
                                </m:r>
                                <m:r>
                                  <a:rPr lang="en-US" sz="12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2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𝟐</m:t>
                                </m:r>
                                <m:r>
                                  <a:rPr lang="en-US" sz="12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𝜶</m:t>
                                </m:r>
                                <m:d>
                                  <m:dPr>
                                    <m:ctrlP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𝟏</m:t>
                                    </m:r>
                                    <m:r>
                                      <a:rPr lang="en-US" sz="12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12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acc>
                                                      <m:accPr>
                                                        <m:chr m:val="̂"/>
                                                        <m:ctrlP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accPr>
                                                      <m:e>
                                                        <m: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  <m:t>𝒂</m:t>
                                                        </m:r>
                                                      </m:e>
                                                    </m:acc>
                                                  </m:e>
                                                  <m:sub>
                                                    <m: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𝟎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−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acc>
                                                      <m:accPr>
                                                        <m:chr m:val="̂"/>
                                                        <m:ctrlP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accPr>
                                                      <m:e>
                                                        <m: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  <m:t>𝒙</m:t>
                                                        </m:r>
                                                      </m:e>
                                                    </m:acc>
                                                  </m:e>
                                                  <m:sub>
                                                    <m: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𝒉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𝟐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begChr m:val="["/>
                                                <m:endChr m:val="]"/>
                                                <m:ctrlP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p>
                                                  <m:sSupPr>
                                                    <m:ctrlP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d>
                                                      <m:dPr>
                                                        <m:ctrlP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dPr>
                                                      <m:e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n-US" sz="1200" b="1" i="1" kern="12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  <a:ea typeface="+mn-ea"/>
                                                                <a:cs typeface="+mn-cs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acc>
                                                              <m:accPr>
                                                                <m:chr m:val="̂"/>
                                                                <m:ctrlPr>
                                                                  <a:rPr lang="en-US" sz="1200" b="1" i="1" kern="1200">
                                                                    <a:solidFill>
                                                                      <a:schemeClr val="tx1"/>
                                                                    </a:solidFill>
                                                                    <a:effectLst/>
                                                                    <a:latin typeface="Cambria Math" panose="02040503050406030204" pitchFamily="18" charset="0"/>
                                                                    <a:ea typeface="+mn-ea"/>
                                                                    <a:cs typeface="+mn-cs"/>
                                                                  </a:rPr>
                                                                </m:ctrlPr>
                                                              </m:accPr>
                                                              <m:e>
                                                                <m:r>
                                                                  <a:rPr lang="en-US" sz="1200" b="1" i="1" kern="1200">
                                                                    <a:solidFill>
                                                                      <a:schemeClr val="tx1"/>
                                                                    </a:solidFill>
                                                                    <a:effectLst/>
                                                                    <a:latin typeface="Cambria Math" panose="02040503050406030204" pitchFamily="18" charset="0"/>
                                                                    <a:ea typeface="+mn-ea"/>
                                                                    <a:cs typeface="+mn-cs"/>
                                                                  </a:rPr>
                                                                  <m:t>𝒂</m:t>
                                                                </m:r>
                                                              </m:e>
                                                            </m:acc>
                                                          </m:e>
                                                          <m:sub>
                                                            <m:r>
                                                              <a:rPr lang="en-US" sz="1200" b="1" i="1" kern="12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  <a:ea typeface="+mn-ea"/>
                                                                <a:cs typeface="+mn-cs"/>
                                                              </a:rPr>
                                                              <m:t>𝟎</m:t>
                                                            </m:r>
                                                          </m:sub>
                                                        </m:sSub>
                                                        <m: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  <m:t>−</m:t>
                                                        </m:r>
                                                        <m:sSub>
                                                          <m:sSubPr>
                                                            <m:ctrlPr>
                                                              <a:rPr lang="en-US" sz="1200" b="1" i="1" kern="12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  <a:ea typeface="+mn-ea"/>
                                                                <a:cs typeface="+mn-cs"/>
                                                              </a:rPr>
                                                            </m:ctrlPr>
                                                          </m:sSubPr>
                                                          <m:e>
                                                            <m:acc>
                                                              <m:accPr>
                                                                <m:chr m:val="̂"/>
                                                                <m:ctrlPr>
                                                                  <a:rPr lang="en-US" sz="1200" b="1" i="1" kern="1200">
                                                                    <a:solidFill>
                                                                      <a:schemeClr val="tx1"/>
                                                                    </a:solidFill>
                                                                    <a:effectLst/>
                                                                    <a:latin typeface="Cambria Math" panose="02040503050406030204" pitchFamily="18" charset="0"/>
                                                                    <a:ea typeface="+mn-ea"/>
                                                                    <a:cs typeface="+mn-cs"/>
                                                                  </a:rPr>
                                                                </m:ctrlPr>
                                                              </m:accPr>
                                                              <m:e>
                                                                <m:r>
                                                                  <a:rPr lang="en-US" sz="1200" b="1" i="1" kern="1200">
                                                                    <a:solidFill>
                                                                      <a:schemeClr val="tx1"/>
                                                                    </a:solidFill>
                                                                    <a:effectLst/>
                                                                    <a:latin typeface="Cambria Math" panose="02040503050406030204" pitchFamily="18" charset="0"/>
                                                                    <a:ea typeface="+mn-ea"/>
                                                                    <a:cs typeface="+mn-cs"/>
                                                                  </a:rPr>
                                                                  <m:t>𝒙</m:t>
                                                                </m:r>
                                                              </m:e>
                                                            </m:acc>
                                                          </m:e>
                                                          <m:sub>
                                                            <m:r>
                                                              <a:rPr lang="en-US" sz="1200" b="1" i="1" kern="1200">
                                                                <a:solidFill>
                                                                  <a:schemeClr val="tx1"/>
                                                                </a:solidFill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  <a:ea typeface="+mn-ea"/>
                                                                <a:cs typeface="+mn-cs"/>
                                                              </a:rPr>
                                                              <m:t>𝒉</m:t>
                                                            </m:r>
                                                          </m:sub>
                                                        </m:sSub>
                                                      </m:e>
                                                    </m:d>
                                                  </m:e>
                                                  <m:sup>
                                                    <m: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𝟐</m:t>
                                                    </m:r>
                                                  </m:sup>
                                                </m:sSup>
                                                <m:r>
                                                  <a:rPr lang="en-US" sz="1200" b="1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+</m:t>
                                                </m:r>
                                                <m:sSup>
                                                  <m:sSupPr>
                                                    <m:ctrlP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acc>
                                                      <m:accPr>
                                                        <m:chr m:val="̂"/>
                                                        <m:ctrlP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</m:ctrlPr>
                                                      </m:accPr>
                                                      <m:e>
                                                        <m:r>
                                                          <a:rPr lang="en-US" sz="1200" b="1" i="1" kern="1200">
                                                            <a:solidFill>
                                                              <a:schemeClr val="tx1"/>
                                                            </a:solidFill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  <a:ea typeface="+mn-ea"/>
                                                            <a:cs typeface="+mn-cs"/>
                                                          </a:rPr>
                                                          <m:t>𝒙</m:t>
                                                        </m:r>
                                                      </m:e>
                                                    </m:acc>
                                                  </m:e>
                                                  <m:sup>
                                                    <m:r>
                                                      <a:rPr lang="en-US" sz="1200" b="1" i="1" kern="120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effectLst/>
                                                        <a:latin typeface="Cambria Math" panose="02040503050406030204" pitchFamily="18" charset="0"/>
                                                        <a:ea typeface="+mn-ea"/>
                                                        <a:cs typeface="+mn-cs"/>
                                                      </a:rPr>
                                                      <m:t>𝟐</m:t>
                                                    </m:r>
                                                  </m:sup>
                                                </m:sSup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𝟑</m:t>
                                            </m:r>
                                            <m: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US" sz="1200" b="1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𝟐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(2)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11">
                <a:extLst>
                  <a:ext uri="{FF2B5EF4-FFF2-40B4-BE49-F238E27FC236}">
                    <a16:creationId xmlns:a16="http://schemas.microsoft.com/office/drawing/2014/main" id="{E7DF83D1-1F05-4C67-BC0C-CCFD12205B9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0495880"/>
                  </p:ext>
                </p:extLst>
              </p:nvPr>
            </p:nvGraphicFramePr>
            <p:xfrm>
              <a:off x="810094" y="3760822"/>
              <a:ext cx="5020707" cy="65987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504067">
                      <a:extLst>
                        <a:ext uri="{9D8B030D-6E8A-4147-A177-3AD203B41FA5}">
                          <a16:colId xmlns:a16="http://schemas.microsoft.com/office/drawing/2014/main" val="535222804"/>
                        </a:ext>
                      </a:extLst>
                    </a:gridCol>
                    <a:gridCol w="516640">
                      <a:extLst>
                        <a:ext uri="{9D8B030D-6E8A-4147-A177-3AD203B41FA5}">
                          <a16:colId xmlns:a16="http://schemas.microsoft.com/office/drawing/2014/main" val="3268823948"/>
                        </a:ext>
                      </a:extLst>
                    </a:gridCol>
                  </a:tblGrid>
                  <a:tr h="65987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r="-114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(2)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011004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2B00E3B6-8420-4FE0-AC2C-4338C89E90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42298" y="70950"/>
            <a:ext cx="801857" cy="80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82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io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12455</TotalTime>
  <Words>790</Words>
  <Application>Microsoft Office PowerPoint</Application>
  <PresentationFormat>On-screen Show (16:9)</PresentationFormat>
  <Paragraphs>123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Cambria Math</vt:lpstr>
      <vt:lpstr>Lora</vt:lpstr>
      <vt:lpstr>Times New Roman</vt:lpstr>
      <vt:lpstr>Arial</vt:lpstr>
      <vt:lpstr>Quattrocento Sans</vt:lpstr>
      <vt:lpstr>Viola template</vt:lpstr>
      <vt:lpstr>PowerPoint Presentation</vt:lpstr>
      <vt:lpstr>Outline</vt:lpstr>
      <vt:lpstr>Introduction</vt:lpstr>
      <vt:lpstr>Introduction</vt:lpstr>
      <vt:lpstr>Challenges</vt:lpstr>
      <vt:lpstr>Literature Review</vt:lpstr>
      <vt:lpstr>Proposed System</vt:lpstr>
      <vt:lpstr>Proposed System</vt:lpstr>
      <vt:lpstr>Proposed System</vt:lpstr>
      <vt:lpstr>Proposed System</vt:lpstr>
      <vt:lpstr>Proposed System</vt:lpstr>
      <vt:lpstr>Proposed System</vt:lpstr>
      <vt:lpstr>Model Design</vt:lpstr>
      <vt:lpstr>Electrical Components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adel alhj</dc:creator>
  <cp:lastModifiedBy>Yazan Dabbas</cp:lastModifiedBy>
  <cp:revision>359</cp:revision>
  <dcterms:modified xsi:type="dcterms:W3CDTF">2020-12-28T17:51:32Z</dcterms:modified>
</cp:coreProperties>
</file>