
<file path=[Content_Types].xml><?xml version="1.0" encoding="utf-8"?>
<Types xmlns="http://schemas.openxmlformats.org/package/2006/content-types">
  <Default Extension="png" ContentType="image/png"/>
  <Default Extension="tmp" ContentType="image/pn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Default Extension="mp4" ContentType="video/mp4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6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2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9"/>
  </p:notesMasterIdLst>
  <p:sldIdLst>
    <p:sldId id="256" r:id="rId2"/>
    <p:sldId id="257" r:id="rId3"/>
    <p:sldId id="425" r:id="rId4"/>
    <p:sldId id="332" r:id="rId5"/>
    <p:sldId id="426" r:id="rId6"/>
    <p:sldId id="258" r:id="rId7"/>
    <p:sldId id="269" r:id="rId8"/>
    <p:sldId id="270" r:id="rId9"/>
    <p:sldId id="460" r:id="rId10"/>
    <p:sldId id="283" r:id="rId11"/>
    <p:sldId id="284" r:id="rId12"/>
    <p:sldId id="287" r:id="rId13"/>
    <p:sldId id="427" r:id="rId14"/>
    <p:sldId id="289" r:id="rId15"/>
    <p:sldId id="290" r:id="rId16"/>
    <p:sldId id="292" r:id="rId17"/>
    <p:sldId id="461" r:id="rId18"/>
    <p:sldId id="496" r:id="rId19"/>
    <p:sldId id="288" r:id="rId20"/>
    <p:sldId id="313" r:id="rId21"/>
    <p:sldId id="388" r:id="rId22"/>
    <p:sldId id="377" r:id="rId23"/>
    <p:sldId id="376" r:id="rId24"/>
    <p:sldId id="509" r:id="rId25"/>
    <p:sldId id="368" r:id="rId26"/>
    <p:sldId id="375" r:id="rId27"/>
    <p:sldId id="418" r:id="rId28"/>
    <p:sldId id="384" r:id="rId29"/>
    <p:sldId id="385" r:id="rId30"/>
    <p:sldId id="372" r:id="rId31"/>
    <p:sldId id="378" r:id="rId32"/>
    <p:sldId id="504" r:id="rId33"/>
    <p:sldId id="395" r:id="rId34"/>
    <p:sldId id="380" r:id="rId35"/>
    <p:sldId id="381" r:id="rId36"/>
    <p:sldId id="382" r:id="rId37"/>
    <p:sldId id="383" r:id="rId38"/>
    <p:sldId id="462" r:id="rId39"/>
    <p:sldId id="501" r:id="rId40"/>
    <p:sldId id="471" r:id="rId41"/>
    <p:sldId id="500" r:id="rId42"/>
    <p:sldId id="321" r:id="rId43"/>
    <p:sldId id="305" r:id="rId44"/>
    <p:sldId id="389" r:id="rId45"/>
    <p:sldId id="399" r:id="rId46"/>
    <p:sldId id="401" r:id="rId47"/>
    <p:sldId id="402" r:id="rId48"/>
    <p:sldId id="419" r:id="rId49"/>
    <p:sldId id="326" r:id="rId50"/>
    <p:sldId id="499" r:id="rId51"/>
    <p:sldId id="403" r:id="rId52"/>
    <p:sldId id="505" r:id="rId53"/>
    <p:sldId id="506" r:id="rId54"/>
    <p:sldId id="507" r:id="rId55"/>
    <p:sldId id="508" r:id="rId56"/>
    <p:sldId id="355" r:id="rId57"/>
    <p:sldId id="354" r:id="rId58"/>
    <p:sldId id="351" r:id="rId59"/>
    <p:sldId id="352" r:id="rId60"/>
    <p:sldId id="350" r:id="rId61"/>
    <p:sldId id="356" r:id="rId62"/>
    <p:sldId id="405" r:id="rId63"/>
    <p:sldId id="391" r:id="rId64"/>
    <p:sldId id="392" r:id="rId65"/>
    <p:sldId id="362" r:id="rId66"/>
    <p:sldId id="342" r:id="rId67"/>
    <p:sldId id="463" r:id="rId68"/>
    <p:sldId id="502" r:id="rId69"/>
    <p:sldId id="340" r:id="rId70"/>
    <p:sldId id="344" r:id="rId71"/>
    <p:sldId id="407" r:id="rId72"/>
    <p:sldId id="347" r:id="rId73"/>
    <p:sldId id="346" r:id="rId74"/>
    <p:sldId id="408" r:id="rId75"/>
    <p:sldId id="345" r:id="rId76"/>
    <p:sldId id="301" r:id="rId77"/>
    <p:sldId id="370" r:id="rId78"/>
    <p:sldId id="371" r:id="rId79"/>
    <p:sldId id="420" r:id="rId80"/>
    <p:sldId id="421" r:id="rId81"/>
    <p:sldId id="366" r:id="rId82"/>
    <p:sldId id="374" r:id="rId83"/>
    <p:sldId id="422" r:id="rId84"/>
    <p:sldId id="423" r:id="rId85"/>
    <p:sldId id="424" r:id="rId86"/>
    <p:sldId id="373" r:id="rId87"/>
    <p:sldId id="428" r:id="rId88"/>
    <p:sldId id="429" r:id="rId89"/>
    <p:sldId id="430" r:id="rId90"/>
    <p:sldId id="431" r:id="rId91"/>
    <p:sldId id="432" r:id="rId92"/>
    <p:sldId id="433" r:id="rId93"/>
    <p:sldId id="434" r:id="rId94"/>
    <p:sldId id="459" r:id="rId95"/>
    <p:sldId id="411" r:id="rId96"/>
    <p:sldId id="435" r:id="rId97"/>
    <p:sldId id="436" r:id="rId98"/>
    <p:sldId id="437" r:id="rId99"/>
    <p:sldId id="438" r:id="rId100"/>
    <p:sldId id="439" r:id="rId101"/>
    <p:sldId id="440" r:id="rId102"/>
    <p:sldId id="441" r:id="rId103"/>
    <p:sldId id="442" r:id="rId104"/>
    <p:sldId id="443" r:id="rId105"/>
    <p:sldId id="472" r:id="rId106"/>
    <p:sldId id="473" r:id="rId107"/>
    <p:sldId id="474" r:id="rId108"/>
    <p:sldId id="475" r:id="rId109"/>
    <p:sldId id="476" r:id="rId110"/>
    <p:sldId id="477" r:id="rId111"/>
    <p:sldId id="478" r:id="rId112"/>
    <p:sldId id="479" r:id="rId113"/>
    <p:sldId id="480" r:id="rId114"/>
    <p:sldId id="481" r:id="rId115"/>
    <p:sldId id="482" r:id="rId116"/>
    <p:sldId id="483" r:id="rId117"/>
    <p:sldId id="484" r:id="rId118"/>
    <p:sldId id="485" r:id="rId119"/>
    <p:sldId id="486" r:id="rId120"/>
    <p:sldId id="487" r:id="rId121"/>
    <p:sldId id="488" r:id="rId122"/>
    <p:sldId id="489" r:id="rId123"/>
    <p:sldId id="490" r:id="rId124"/>
    <p:sldId id="491" r:id="rId125"/>
    <p:sldId id="492" r:id="rId126"/>
    <p:sldId id="493" r:id="rId127"/>
    <p:sldId id="464" r:id="rId128"/>
    <p:sldId id="348" r:id="rId129"/>
    <p:sldId id="364" r:id="rId130"/>
    <p:sldId id="367" r:id="rId131"/>
    <p:sldId id="365" r:id="rId132"/>
    <p:sldId id="404" r:id="rId133"/>
    <p:sldId id="413" r:id="rId134"/>
    <p:sldId id="469" r:id="rId135"/>
    <p:sldId id="470" r:id="rId136"/>
    <p:sldId id="494" r:id="rId137"/>
    <p:sldId id="495" r:id="rId138"/>
  </p:sldIdLst>
  <p:sldSz cx="10080625" cy="79216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95" userDrawn="1">
          <p15:clr>
            <a:srgbClr val="A4A3A4"/>
          </p15:clr>
        </p15:guide>
        <p15:guide id="2" pos="317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4B7E"/>
    <a:srgbClr val="1B3651"/>
    <a:srgbClr val="050A0F"/>
    <a:srgbClr val="1A2E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501" autoAdjust="0"/>
    <p:restoredTop sz="94660"/>
  </p:normalViewPr>
  <p:slideViewPr>
    <p:cSldViewPr>
      <p:cViewPr>
        <p:scale>
          <a:sx n="75" d="100"/>
          <a:sy n="75" d="100"/>
        </p:scale>
        <p:origin x="1098" y="-378"/>
      </p:cViewPr>
      <p:guideLst>
        <p:guide orient="horz" pos="2495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-402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notesMaster" Target="notesMasters/notesMaster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theme" Target="theme/theme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6" Type="http://schemas.openxmlformats.org/officeDocument/2006/relationships/slide" Target="slides/slide15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9dabf4ee096c338a/Documents/Life%20cycle%20cost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9dabf4ee096c338a/Documents/Life%20cycle%20cost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file:///H:\Grad%20projcet\All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800" b="0" i="0" baseline="0" dirty="0">
                <a:effectLst/>
              </a:rPr>
              <a:t>Life cycle cost</a:t>
            </a:r>
            <a:endParaRPr lang="en-US" dirty="0">
              <a:effectLst/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22065091863517061"/>
          <c:y val="0.18097222222222226"/>
          <c:w val="0.74584908136482941"/>
          <c:h val="0.72088764946048411"/>
        </c:manualLayout>
      </c:layout>
      <c:lineChart>
        <c:grouping val="standard"/>
        <c:varyColors val="0"/>
        <c:ser>
          <c:idx val="0"/>
          <c:order val="0"/>
          <c:tx>
            <c:strRef>
              <c:f>'[Life cycle cost.xlsx]Before'!$D$2</c:f>
              <c:strCache>
                <c:ptCount val="1"/>
                <c:pt idx="0">
                  <c:v>Cost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'[Life cycle cost.xlsx]Before'!$C$3:$C$52</c:f>
              <c:numCache>
                <c:formatCode>General</c:formatCode>
                <c:ptCount val="5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</c:numCache>
            </c:numRef>
          </c:cat>
          <c:val>
            <c:numRef>
              <c:f>'[Life cycle cost.xlsx]Before'!$D$3:$D$52</c:f>
              <c:numCache>
                <c:formatCode>[$ILS]\ #,##0.00</c:formatCode>
                <c:ptCount val="50"/>
                <c:pt idx="0">
                  <c:v>16976977.580000002</c:v>
                </c:pt>
                <c:pt idx="1">
                  <c:v>17396032.760000002</c:v>
                </c:pt>
                <c:pt idx="2">
                  <c:v>17824639.1393</c:v>
                </c:pt>
                <c:pt idx="3">
                  <c:v>18263026.246080499</c:v>
                </c:pt>
                <c:pt idx="4">
                  <c:v>18711429.25420849</c:v>
                </c:pt>
                <c:pt idx="5">
                  <c:v>19170089.123454444</c:v>
                </c:pt>
                <c:pt idx="6">
                  <c:v>19639252.74320545</c:v>
                </c:pt>
                <c:pt idx="7">
                  <c:v>20119173.079761881</c:v>
                </c:pt>
                <c:pt idx="8">
                  <c:v>20610109.327306986</c:v>
                </c:pt>
                <c:pt idx="9">
                  <c:v>21112327.062641226</c:v>
                </c:pt>
                <c:pt idx="10">
                  <c:v>21626098.403775338</c:v>
                </c:pt>
                <c:pt idx="11">
                  <c:v>22151702.172478486</c:v>
                </c:pt>
                <c:pt idx="12">
                  <c:v>22689424.0608803</c:v>
                </c:pt>
                <c:pt idx="13">
                  <c:v>23239556.802228056</c:v>
                </c:pt>
                <c:pt idx="14">
                  <c:v>23802400.345902763</c:v>
                </c:pt>
                <c:pt idx="15">
                  <c:v>24378262.03680053</c:v>
                </c:pt>
                <c:pt idx="16">
                  <c:v>24967456.799188241</c:v>
                </c:pt>
                <c:pt idx="17">
                  <c:v>25570307.325145323</c:v>
                </c:pt>
                <c:pt idx="18">
                  <c:v>26187144.267706107</c:v>
                </c:pt>
                <c:pt idx="19">
                  <c:v>26818306.438820232</c:v>
                </c:pt>
                <c:pt idx="20">
                  <c:v>27464141.012251422</c:v>
                </c:pt>
                <c:pt idx="21">
                  <c:v>28125003.731538001</c:v>
                </c:pt>
                <c:pt idx="22">
                  <c:v>28801259.123141546</c:v>
                </c:pt>
                <c:pt idx="23">
                  <c:v>29493280.714913331</c:v>
                </c:pt>
                <c:pt idx="24">
                  <c:v>30201451.260011345</c:v>
                </c:pt>
                <c:pt idx="25">
                  <c:v>30926162.966404058</c:v>
                </c:pt>
                <c:pt idx="26">
                  <c:v>31667817.732100517</c:v>
                </c:pt>
                <c:pt idx="27">
                  <c:v>32426827.386249747</c:v>
                </c:pt>
                <c:pt idx="28">
                  <c:v>33203613.936256178</c:v>
                </c:pt>
                <c:pt idx="29">
                  <c:v>33998609.821061268</c:v>
                </c:pt>
                <c:pt idx="30">
                  <c:v>34812258.170745477</c:v>
                </c:pt>
                <c:pt idx="31">
                  <c:v>35645013.072608367</c:v>
                </c:pt>
                <c:pt idx="32">
                  <c:v>36497339.843888767</c:v>
                </c:pt>
                <c:pt idx="33">
                  <c:v>37369715.31129083</c:v>
                </c:pt>
                <c:pt idx="34">
                  <c:v>38262628.097485997</c:v>
                </c:pt>
                <c:pt idx="35">
                  <c:v>39176578.914765172</c:v>
                </c:pt>
                <c:pt idx="36">
                  <c:v>40112080.866019741</c:v>
                </c:pt>
                <c:pt idx="37">
                  <c:v>41069659.753234535</c:v>
                </c:pt>
                <c:pt idx="38">
                  <c:v>42049854.393680342</c:v>
                </c:pt>
                <c:pt idx="39">
                  <c:v>43053216.943998441</c:v>
                </c:pt>
                <c:pt idx="40">
                  <c:v>44080313.232374251</c:v>
                </c:pt>
                <c:pt idx="41">
                  <c:v>45131723.099002212</c:v>
                </c:pt>
                <c:pt idx="42">
                  <c:v>46208040.745049059</c:v>
                </c:pt>
                <c:pt idx="43">
                  <c:v>47309875.090327799</c:v>
                </c:pt>
                <c:pt idx="44">
                  <c:v>48437850.139900029</c:v>
                </c:pt>
                <c:pt idx="45">
                  <c:v>49592605.359829709</c:v>
                </c:pt>
                <c:pt idx="46">
                  <c:v>50774796.062316954</c:v>
                </c:pt>
                <c:pt idx="47">
                  <c:v>51985093.800446294</c:v>
                </c:pt>
                <c:pt idx="48">
                  <c:v>53224186.772789583</c:v>
                </c:pt>
                <c:pt idx="49">
                  <c:v>54492780.238109775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79D-42A9-9F5A-6DB2CEFD4E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899556063"/>
        <c:axId val="1899554399"/>
      </c:lineChart>
      <c:catAx>
        <c:axId val="189955606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99554399"/>
        <c:crosses val="autoZero"/>
        <c:auto val="1"/>
        <c:lblAlgn val="ctr"/>
        <c:lblOffset val="100"/>
        <c:noMultiLvlLbl val="0"/>
      </c:catAx>
      <c:valAx>
        <c:axId val="189955439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[$ILS]\ #,##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9955606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800" b="0" i="0" baseline="0" dirty="0">
                <a:effectLst/>
              </a:rPr>
              <a:t>Life cycle cost</a:t>
            </a:r>
            <a:endParaRPr lang="en-US" dirty="0">
              <a:effectLst/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'[Life cycle cost.xlsx]After'!$D$2</c:f>
              <c:strCache>
                <c:ptCount val="1"/>
                <c:pt idx="0">
                  <c:v>Cost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'[Life cycle cost.xlsx]After'!$C$3:$C$52</c:f>
              <c:numCache>
                <c:formatCode>General</c:formatCode>
                <c:ptCount val="5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</c:numCache>
            </c:numRef>
          </c:cat>
          <c:val>
            <c:numRef>
              <c:f>'[Life cycle cost.xlsx]After'!$D$3:$D$52</c:f>
              <c:numCache>
                <c:formatCode>[$ILS]\ #,##0.00</c:formatCode>
                <c:ptCount val="50"/>
                <c:pt idx="0">
                  <c:v>17637670.75</c:v>
                </c:pt>
                <c:pt idx="1">
                  <c:v>17623640.411800001</c:v>
                </c:pt>
                <c:pt idx="2">
                  <c:v>17608324.883143</c:v>
                </c:pt>
                <c:pt idx="3">
                  <c:v>17591682.689947557</c:v>
                </c:pt>
                <c:pt idx="4">
                  <c:v>17573671.227836985</c:v>
                </c:pt>
                <c:pt idx="5">
                  <c:v>17554246.732947558</c:v>
                </c:pt>
                <c:pt idx="6">
                  <c:v>17533364.251997542</c:v>
                </c:pt>
                <c:pt idx="7">
                  <c:v>17510977.611598536</c:v>
                </c:pt>
                <c:pt idx="8">
                  <c:v>17487039.386790067</c:v>
                </c:pt>
                <c:pt idx="9">
                  <c:v>17461500.868777901</c:v>
                </c:pt>
                <c:pt idx="10">
                  <c:v>17434312.031856112</c:v>
                </c:pt>
                <c:pt idx="11">
                  <c:v>17405421.499492366</c:v>
                </c:pt>
                <c:pt idx="12">
                  <c:v>17374776.509555425</c:v>
                </c:pt>
                <c:pt idx="13">
                  <c:v>17342322.87866332</c:v>
                </c:pt>
                <c:pt idx="14">
                  <c:v>17308004.965630099</c:v>
                </c:pt>
                <c:pt idx="15">
                  <c:v>17271765.633988552</c:v>
                </c:pt>
                <c:pt idx="16">
                  <c:v>17233546.21356564</c:v>
                </c:pt>
                <c:pt idx="17">
                  <c:v>17193286.461086933</c:v>
                </c:pt>
                <c:pt idx="18">
                  <c:v>17150924.519785579</c:v>
                </c:pt>
                <c:pt idx="19">
                  <c:v>17106396.877990905</c:v>
                </c:pt>
                <c:pt idx="20">
                  <c:v>17059638.326670971</c:v>
                </c:pt>
                <c:pt idx="21">
                  <c:v>17010581.915902842</c:v>
                </c:pt>
                <c:pt idx="22">
                  <c:v>16959158.91024366</c:v>
                </c:pt>
                <c:pt idx="23">
                  <c:v>16905298.74297493</c:v>
                </c:pt>
                <c:pt idx="24">
                  <c:v>16848928.969191734</c:v>
                </c:pt>
                <c:pt idx="25">
                  <c:v>16789975.217707884</c:v>
                </c:pt>
                <c:pt idx="26">
                  <c:v>16728361.1417473</c:v>
                </c:pt>
                <c:pt idx="27">
                  <c:v>16664008.368391169</c:v>
                </c:pt>
                <c:pt idx="28">
                  <c:v>16596836.446749637</c:v>
                </c:pt>
                <c:pt idx="29">
                  <c:v>16526762.794826053</c:v>
                </c:pt>
                <c:pt idx="30">
                  <c:v>16453702.645040957</c:v>
                </c:pt>
                <c:pt idx="31">
                  <c:v>16377568.988382176</c:v>
                </c:pt>
                <c:pt idx="32">
                  <c:v>16298272.517146576</c:v>
                </c:pt>
                <c:pt idx="33">
                  <c:v>16215721.566238135</c:v>
                </c:pt>
                <c:pt idx="34">
                  <c:v>16129822.052986111</c:v>
                </c:pt>
                <c:pt idx="35">
                  <c:v>16040477.415446209</c:v>
                </c:pt>
                <c:pt idx="36">
                  <c:v>15947588.549146663</c:v>
                </c:pt>
                <c:pt idx="37">
                  <c:v>15851053.742240272</c:v>
                </c:pt>
                <c:pt idx="38">
                  <c:v>15750768.60902237</c:v>
                </c:pt>
                <c:pt idx="39">
                  <c:v>15646626.021773782</c:v>
                </c:pt>
                <c:pt idx="40">
                  <c:v>15538516.040886737</c:v>
                </c:pt>
                <c:pt idx="41">
                  <c:v>15426325.843230702</c:v>
                </c:pt>
                <c:pt idx="42">
                  <c:v>15309939.648713984</c:v>
                </c:pt>
                <c:pt idx="43">
                  <c:v>15189238.644995874</c:v>
                </c:pt>
                <c:pt idx="44">
                  <c:v>15064100.91030295</c:v>
                </c:pt>
                <c:pt idx="45">
                  <c:v>14934401.334302025</c:v>
                </c:pt>
                <c:pt idx="46">
                  <c:v>14800011.536980992</c:v>
                </c:pt>
                <c:pt idx="47">
                  <c:v>14660799.785487648</c:v>
                </c:pt>
                <c:pt idx="48">
                  <c:v>14516630.908875292</c:v>
                </c:pt>
                <c:pt idx="49">
                  <c:v>14367366.210702632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445-4801-86AE-D9969C5627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72016079"/>
        <c:axId val="1372011503"/>
      </c:lineChart>
      <c:catAx>
        <c:axId val="137201607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72011503"/>
        <c:crosses val="autoZero"/>
        <c:auto val="1"/>
        <c:lblAlgn val="ctr"/>
        <c:lblOffset val="100"/>
        <c:noMultiLvlLbl val="0"/>
      </c:catAx>
      <c:valAx>
        <c:axId val="1372011503"/>
        <c:scaling>
          <c:orientation val="minMax"/>
          <c:min val="1000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[$ILS]\ #,##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7201607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strDim type="cat">
        <cx:f>'H.L of Base model (2)'!$D$118:$D$127</cx:f>
        <cx:lvl ptCount="10">
          <cx:pt idx="0">Base model</cx:pt>
          <cx:pt idx="1">1</cx:pt>
          <cx:pt idx="2">2</cx:pt>
          <cx:pt idx="3">3</cx:pt>
          <cx:pt idx="4">4</cx:pt>
          <cx:pt idx="5">5</cx:pt>
          <cx:pt idx="6">6</cx:pt>
          <cx:pt idx="7">7</cx:pt>
          <cx:pt idx="8">8</cx:pt>
          <cx:pt idx="9">9</cx:pt>
        </cx:lvl>
      </cx:strDim>
      <cx:numDim type="val">
        <cx:f>'H.L of Base model (2)'!$F$118:$F$127</cx:f>
        <cx:lvl ptCount="10" formatCode="0.00">
          <cx:pt idx="0">223.5</cx:pt>
          <cx:pt idx="1">200.56999999999999</cx:pt>
          <cx:pt idx="2">192.34</cx:pt>
          <cx:pt idx="3">191.06999999999999</cx:pt>
          <cx:pt idx="4">129.02000000000001</cx:pt>
          <cx:pt idx="5">205.81999999999999</cx:pt>
          <cx:pt idx="6">163.46000000000001</cx:pt>
          <cx:pt idx="7">180.55000000000001</cx:pt>
          <cx:pt idx="8">218.53999999999999</cx:pt>
          <cx:pt idx="9">49.619999999999997</cx:pt>
        </cx:lvl>
      </cx:numDim>
    </cx:data>
    <cx:data id="1">
      <cx:strDim type="cat">
        <cx:f>'H.L of Base model (2)'!$E$118:$E$127</cx:f>
        <cx:lvl ptCount="10">
          <cx:pt idx="0">Base model</cx:pt>
          <cx:pt idx="1">Using double low e glass</cx:pt>
          <cx:pt idx="2"> Insulated walls only</cx:pt>
          <cx:pt idx="3">Insulated  roof only</cx:pt>
          <cx:pt idx="4">Using perforated panels on South-East and North-west facades</cx:pt>
          <cx:pt idx="5">Using double skin façade</cx:pt>
          <cx:pt idx="6">Using horizontal louvers on South-West façade and
 vertical louvers on South-West facade</cx:pt>
          <cx:pt idx="7">Using skylight and court in buidling</cx:pt>
          <cx:pt idx="8">Coverage above the South-West façade</cx:pt>
          <cx:pt idx="9">All previous senarios together </cx:pt>
        </cx:lvl>
      </cx:strDim>
      <cx:numDim type="val">
        <cx:f>'H.L of Base model (2)'!$G$118:$G$127</cx:f>
        <cx:lvl ptCount="10" formatCode="General">
          <cx:pt idx="0">0</cx:pt>
          <cx:pt idx="1">0.10259507829977632</cx:pt>
          <cx:pt idx="2">0.13941834451901564</cx:pt>
          <cx:pt idx="3">0.14510067114093964</cx:pt>
          <cx:pt idx="4">0.42272930648769569</cx:pt>
          <cx:pt idx="5">0.079105145413870273</cx:pt>
          <cx:pt idx="6">0.26863534675615208</cx:pt>
          <cx:pt idx="7">0.1921700223713646</cx:pt>
          <cx:pt idx="8">0.022192393736017932</cx:pt>
          <cx:pt idx="9">0.77798657718120801</cx:pt>
        </cx:lvl>
      </cx:numDim>
    </cx:data>
  </cx:chartData>
  <cx:chart>
    <cx:title pos="t" align="ctr" overlay="0">
      <cx:tx>
        <cx:txData>
          <cx:v>Energy conservation mesures summary</cx:v>
        </cx:txData>
      </cx:tx>
      <cx:txPr>
        <a:bodyPr spcFirstLastPara="1" vertOverflow="ellipsis" horzOverflow="overflow" wrap="square" lIns="0" tIns="0" rIns="0" bIns="0" anchor="ctr" anchorCtr="1"/>
        <a:lstStyle/>
        <a:p>
          <a:pPr algn="ctr" rtl="0">
            <a:defRPr/>
          </a:pPr>
          <a:r>
            <a:rPr lang="en-US" sz="1400" b="0" i="0" u="none" strike="noStrike" baseline="0">
              <a:solidFill>
                <a:sysClr val="windowText" lastClr="000000">
                  <a:lumMod val="65000"/>
                  <a:lumOff val="35000"/>
                </a:sysClr>
              </a:solidFill>
              <a:latin typeface="Calibri"/>
            </a:rPr>
            <a:t>Energy conservation mesures summary</a:t>
          </a:r>
        </a:p>
      </cx:txPr>
    </cx:title>
    <cx:plotArea>
      <cx:plotAreaRegion>
        <cx:series layoutId="clusteredColumn" uniqueId="{387D6640-CB36-4C23-84EA-AD94BF512BB9}" formatIdx="0">
          <cx:tx>
            <cx:txData>
              <cx:f>'H.L of Base model (2)'!$F$117</cx:f>
              <cx:v>Consumption(KWh/m2)</cx:v>
            </cx:txData>
          </cx:tx>
          <cx:dataLabels>
            <cx:visibility seriesName="0" categoryName="0" value="1"/>
          </cx:dataLabels>
          <cx:dataId val="0"/>
          <cx:layoutPr>
            <cx:aggregation/>
          </cx:layoutPr>
          <cx:axisId val="1"/>
        </cx:series>
        <cx:series layoutId="paretoLine" ownerIdx="0" uniqueId="{475E15E4-AB21-498B-AA7A-3FCCD27A140E}" formatIdx="1">
          <cx:axisId val="2"/>
        </cx:series>
        <cx:series layoutId="clusteredColumn" hidden="1" uniqueId="{1B3A2308-3EA3-4B09-A8C8-6371BBC658D2}" formatIdx="2">
          <cx:tx>
            <cx:txData>
              <cx:v>% of saving</cx:v>
            </cx:txData>
          </cx:tx>
          <cx:dataLabels/>
          <cx:dataId val="1"/>
          <cx:layoutPr>
            <cx:aggregation/>
          </cx:layoutPr>
          <cx:axisId val="1"/>
        </cx:series>
        <cx:series layoutId="paretoLine" ownerIdx="2" uniqueId="{0CF6CCFF-97DA-415F-83CB-8DE57CC01D09}" formatIdx="3">
          <cx:axisId val="2"/>
        </cx:series>
      </cx:plotAreaRegion>
      <cx:axis id="0">
        <cx:catScaling gapWidth="0"/>
        <cx:title>
          <cx:tx>
            <cx:txData>
              <cx:v>Scenario ID</cx:v>
            </cx:txData>
          </cx:tx>
          <cx:txPr>
            <a:bodyPr spcFirstLastPara="1" vertOverflow="ellipsis" horzOverflow="overflow" wrap="square" lIns="0" tIns="0" rIns="0" bIns="0" anchor="ctr" anchorCtr="1"/>
            <a:lstStyle/>
            <a:p>
              <a:pPr algn="ctr" rtl="0">
                <a:defRPr sz="120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defRPr>
              </a:pPr>
              <a:r>
                <a:rPr lang="en-US" sz="1200" b="0" i="0" u="none" strike="noStrike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Scenario ID</a:t>
              </a:r>
            </a:p>
          </cx:txPr>
        </cx:title>
        <cx:tickLabels/>
        <cx:txPr>
          <a:bodyPr spcFirstLastPara="1" vertOverflow="ellipsis" horzOverflow="overflow" wrap="square" lIns="0" tIns="0" rIns="0" bIns="0" anchor="ctr" anchorCtr="1"/>
          <a:lstStyle/>
          <a:p>
            <a:pPr algn="ctr" rtl="0">
              <a:defRPr sz="90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pPr>
            <a:endParaRPr lang="en-US" sz="900" b="0" i="0" u="none" strike="noStrike" baseline="0">
              <a:solidFill>
                <a:sysClr val="windowText" lastClr="000000">
                  <a:lumMod val="65000"/>
                  <a:lumOff val="35000"/>
                </a:sys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cx:txPr>
      </cx:axis>
      <cx:axis id="1">
        <cx:valScaling/>
        <cx:title>
          <cx:tx>
            <cx:txData>
              <cx:v>Consumption(KWh/m2)</cx:v>
            </cx:txData>
          </cx:tx>
          <cx:txPr>
            <a:bodyPr spcFirstLastPara="1" vertOverflow="ellipsis" horzOverflow="overflow" wrap="square" lIns="0" tIns="0" rIns="0" bIns="0" anchor="ctr" anchorCtr="1"/>
            <a:lstStyle/>
            <a:p>
              <a:pPr algn="ctr" rtl="0">
                <a:defRPr>
                  <a:latin typeface="Arial" panose="020B0604020202020204" pitchFamily="34" charset="0"/>
                  <a:ea typeface="Arial" panose="020B0604020202020204" pitchFamily="34" charset="0"/>
                  <a:cs typeface="Arial" panose="020B0604020202020204" pitchFamily="34" charset="0"/>
                </a:defRPr>
              </a:pPr>
              <a:r>
                <a:rPr lang="en-US" sz="900" b="0" i="0" u="none" strike="noStrike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Consumption(KWh/m2)</a:t>
              </a:r>
            </a:p>
          </cx:txPr>
        </cx:title>
        <cx:majorGridlines/>
        <cx:tickLabels/>
      </cx:axis>
      <cx:axis id="2">
        <cx:valScaling max="1" min="0"/>
        <cx:title>
          <cx:tx>
            <cx:txData>
              <cx:v>Saving percentage %</cx:v>
            </cx:txData>
          </cx:tx>
          <cx:txPr>
            <a:bodyPr spcFirstLastPara="1" vertOverflow="ellipsis" horzOverflow="overflow" wrap="square" lIns="0" tIns="0" rIns="0" bIns="0" anchor="ctr" anchorCtr="1"/>
            <a:lstStyle/>
            <a:p>
              <a:pPr algn="ctr" rtl="0">
                <a:defRPr>
                  <a:latin typeface="Arial" panose="020B0604020202020204" pitchFamily="34" charset="0"/>
                  <a:ea typeface="Arial" panose="020B0604020202020204" pitchFamily="34" charset="0"/>
                  <a:cs typeface="Arial" panose="020B0604020202020204" pitchFamily="34" charset="0"/>
                </a:defRPr>
              </a:pPr>
              <a:r>
                <a:rPr lang="en-US" sz="900" b="0" i="0" u="none" strike="noStrike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Saving percentage %</a:t>
              </a:r>
            </a:p>
          </cx:txPr>
        </cx:title>
        <cx:units unit="percentage"/>
        <cx:tickLabels/>
      </cx:axis>
    </cx:plotArea>
  </cx:chart>
  <cx:spPr>
    <a:solidFill>
      <a:schemeClr val="lt1"/>
    </a:solidFill>
    <a:ln w="25400" cap="flat" cmpd="sng" algn="ctr">
      <a:solidFill>
        <a:schemeClr val="accent2"/>
      </a:solidFill>
      <a:prstDash val="solid"/>
    </a:ln>
    <a:effectLst/>
  </cx:spPr>
</cx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6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image" Target="../media/image5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94DD3D-F426-4BC5-8FC3-B139D9A7167A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76F8505-AB57-4A4B-8FC9-7F8AFA4E1891}">
      <dgm:prSet phldrT="[Text]"/>
      <dgm:spPr>
        <a:gradFill rotWithShape="0">
          <a:gsLst>
            <a:gs pos="100000">
              <a:schemeClr val="accent2">
                <a:lumMod val="67000"/>
              </a:schemeClr>
            </a:gs>
            <a:gs pos="45472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</dgm:spPr>
      <dgm:t>
        <a:bodyPr/>
        <a:lstStyle/>
        <a:p>
          <a:r>
            <a:rPr lang="en-GB" dirty="0"/>
            <a:t>Title </a:t>
          </a:r>
          <a:endParaRPr lang="en-US" dirty="0"/>
        </a:p>
      </dgm:t>
    </dgm:pt>
    <dgm:pt modelId="{89D0C149-52D1-4F05-908D-D932B08813B7}" type="parTrans" cxnId="{0867F0E3-7783-4057-8075-55F1611767F5}">
      <dgm:prSet/>
      <dgm:spPr/>
      <dgm:t>
        <a:bodyPr/>
        <a:lstStyle/>
        <a:p>
          <a:endParaRPr lang="en-US"/>
        </a:p>
      </dgm:t>
    </dgm:pt>
    <dgm:pt modelId="{DB7FC67C-98E1-44A2-872A-178E60197B66}" type="sibTrans" cxnId="{0867F0E3-7783-4057-8075-55F1611767F5}">
      <dgm:prSet/>
      <dgm:spPr/>
      <dgm:t>
        <a:bodyPr/>
        <a:lstStyle/>
        <a:p>
          <a:endParaRPr lang="en-US"/>
        </a:p>
      </dgm:t>
    </dgm:pt>
    <dgm:pt modelId="{E95B0D15-9429-4293-BBFA-E69649C1AB9D}">
      <dgm:prSet phldrT="[Text]"/>
      <dgm:spPr>
        <a:gradFill flip="none" rotWithShape="1">
          <a:gsLst>
            <a:gs pos="0">
              <a:schemeClr val="accent2">
                <a:lumMod val="67000"/>
              </a:schemeClr>
            </a:gs>
            <a:gs pos="45472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/>
        <a:lstStyle/>
        <a:p>
          <a:r>
            <a:rPr lang="en-GB" dirty="0"/>
            <a:t>Municipality- Building</a:t>
          </a:r>
          <a:endParaRPr lang="en-US" dirty="0"/>
        </a:p>
      </dgm:t>
    </dgm:pt>
    <dgm:pt modelId="{F6A6AAFC-F43C-4DFE-90DD-8D3F466E4CFD}" type="parTrans" cxnId="{8C6769EE-E6C2-4523-B888-1F5A713BF845}">
      <dgm:prSet/>
      <dgm:spPr/>
      <dgm:t>
        <a:bodyPr/>
        <a:lstStyle/>
        <a:p>
          <a:endParaRPr lang="en-US"/>
        </a:p>
      </dgm:t>
    </dgm:pt>
    <dgm:pt modelId="{C13CDDD7-D9AF-4BCB-AB99-C113F784CD9D}" type="sibTrans" cxnId="{8C6769EE-E6C2-4523-B888-1F5A713BF845}">
      <dgm:prSet/>
      <dgm:spPr/>
      <dgm:t>
        <a:bodyPr/>
        <a:lstStyle/>
        <a:p>
          <a:endParaRPr lang="en-US"/>
        </a:p>
      </dgm:t>
    </dgm:pt>
    <dgm:pt modelId="{FF8CEB3C-45BB-41F6-925E-E106909DF4EA}">
      <dgm:prSet phldrT="[Text]"/>
      <dgm:spPr>
        <a:gradFill rotWithShape="0">
          <a:gsLst>
            <a:gs pos="100000">
              <a:schemeClr val="accent2">
                <a:lumMod val="67000"/>
              </a:schemeClr>
            </a:gs>
            <a:gs pos="50000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</dgm:spPr>
      <dgm:t>
        <a:bodyPr/>
        <a:lstStyle/>
        <a:p>
          <a:r>
            <a:rPr lang="en-GB" dirty="0"/>
            <a:t>Energy- plus</a:t>
          </a:r>
          <a:endParaRPr lang="en-US" dirty="0"/>
        </a:p>
      </dgm:t>
    </dgm:pt>
    <dgm:pt modelId="{D02D34E2-CB7C-4402-A2F8-F73E4567CCDF}" type="parTrans" cxnId="{1CA17A4B-36F1-4699-9F71-60A44987EE71}">
      <dgm:prSet/>
      <dgm:spPr/>
      <dgm:t>
        <a:bodyPr/>
        <a:lstStyle/>
        <a:p>
          <a:endParaRPr lang="en-US"/>
        </a:p>
      </dgm:t>
    </dgm:pt>
    <dgm:pt modelId="{A00708B7-540A-439C-B768-8B8AAD931452}" type="sibTrans" cxnId="{1CA17A4B-36F1-4699-9F71-60A44987EE71}">
      <dgm:prSet/>
      <dgm:spPr/>
      <dgm:t>
        <a:bodyPr/>
        <a:lstStyle/>
        <a:p>
          <a:endParaRPr lang="en-US"/>
        </a:p>
      </dgm:t>
    </dgm:pt>
    <dgm:pt modelId="{8F3AA61D-EFF2-428F-9F4F-06180CA4647D}">
      <dgm:prSet phldrT="[Text]"/>
      <dgm:spPr>
        <a:gradFill rotWithShape="0">
          <a:gsLst>
            <a:gs pos="100000">
              <a:schemeClr val="accent2">
                <a:lumMod val="67000"/>
              </a:schemeClr>
            </a:gs>
            <a:gs pos="50000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</dgm:spPr>
      <dgm:t>
        <a:bodyPr/>
        <a:lstStyle/>
        <a:p>
          <a:r>
            <a:rPr lang="en-GB" dirty="0"/>
            <a:t>Integrated- redesign</a:t>
          </a:r>
          <a:endParaRPr lang="en-US" dirty="0"/>
        </a:p>
      </dgm:t>
    </dgm:pt>
    <dgm:pt modelId="{FC30B21B-7CA1-4D09-9226-1248E366E44F}" type="parTrans" cxnId="{4B300EFC-98A2-4A19-B1C3-43A64E8FA4D4}">
      <dgm:prSet/>
      <dgm:spPr/>
      <dgm:t>
        <a:bodyPr/>
        <a:lstStyle/>
        <a:p>
          <a:endParaRPr lang="en-US"/>
        </a:p>
      </dgm:t>
    </dgm:pt>
    <dgm:pt modelId="{D3F2A18E-901E-4B54-ACE7-BDA792D270A8}" type="sibTrans" cxnId="{4B300EFC-98A2-4A19-B1C3-43A64E8FA4D4}">
      <dgm:prSet/>
      <dgm:spPr/>
      <dgm:t>
        <a:bodyPr/>
        <a:lstStyle/>
        <a:p>
          <a:endParaRPr lang="en-US"/>
        </a:p>
      </dgm:t>
    </dgm:pt>
    <dgm:pt modelId="{55E1C10A-5214-4F6F-9481-0749D4C0370A}" type="pres">
      <dgm:prSet presAssocID="{A894DD3D-F426-4BC5-8FC3-B139D9A7167A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A2F3F90F-AFA8-4CF2-9B06-DEA176C2093B}" type="pres">
      <dgm:prSet presAssocID="{176F8505-AB57-4A4B-8FC9-7F8AFA4E1891}" presName="singleCycle" presStyleCnt="0"/>
      <dgm:spPr/>
    </dgm:pt>
    <dgm:pt modelId="{EE943F15-2A69-46E4-8C71-A38E1DAA6B27}" type="pres">
      <dgm:prSet presAssocID="{176F8505-AB57-4A4B-8FC9-7F8AFA4E1891}" presName="singleCenter" presStyleLbl="node1" presStyleIdx="0" presStyleCnt="4" custLinFactNeighborX="-154" custLinFactNeighborY="-13707">
        <dgm:presLayoutVars>
          <dgm:chMax val="7"/>
          <dgm:chPref val="7"/>
        </dgm:presLayoutVars>
      </dgm:prSet>
      <dgm:spPr/>
      <dgm:t>
        <a:bodyPr/>
        <a:lstStyle/>
        <a:p>
          <a:endParaRPr lang="en-US"/>
        </a:p>
      </dgm:t>
    </dgm:pt>
    <dgm:pt modelId="{C3772BB7-FD40-471B-8E1E-A59F53A2922B}" type="pres">
      <dgm:prSet presAssocID="{F6A6AAFC-F43C-4DFE-90DD-8D3F466E4CFD}" presName="Name56" presStyleLbl="parChTrans1D2" presStyleIdx="0" presStyleCnt="3"/>
      <dgm:spPr/>
      <dgm:t>
        <a:bodyPr/>
        <a:lstStyle/>
        <a:p>
          <a:endParaRPr lang="en-US"/>
        </a:p>
      </dgm:t>
    </dgm:pt>
    <dgm:pt modelId="{DA199555-5BD0-4E79-A57B-7F960FEDC9E1}" type="pres">
      <dgm:prSet presAssocID="{E95B0D15-9429-4293-BBFA-E69649C1AB9D}" presName="text0" presStyleLbl="node1" presStyleIdx="1" presStyleCnt="4" custScaleX="39513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BAC2836-CB55-476B-AA61-55DEB7C28075}" type="pres">
      <dgm:prSet presAssocID="{D02D34E2-CB7C-4402-A2F8-F73E4567CCDF}" presName="Name56" presStyleLbl="parChTrans1D2" presStyleIdx="1" presStyleCnt="3"/>
      <dgm:spPr/>
      <dgm:t>
        <a:bodyPr/>
        <a:lstStyle/>
        <a:p>
          <a:endParaRPr lang="en-US"/>
        </a:p>
      </dgm:t>
    </dgm:pt>
    <dgm:pt modelId="{8B709BB7-EB8F-409E-BFE2-77A3D1F5F3D7}" type="pres">
      <dgm:prSet presAssocID="{FF8CEB3C-45BB-41F6-925E-E106909DF4EA}" presName="text0" presStyleLbl="node1" presStyleIdx="2" presStyleCnt="4" custScaleX="255780" custRadScaleRad="109586" custRadScaleInc="-219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DA3A37A-07EE-4B38-B3A5-62CAB6DDD182}" type="pres">
      <dgm:prSet presAssocID="{FC30B21B-7CA1-4D09-9226-1248E366E44F}" presName="Name56" presStyleLbl="parChTrans1D2" presStyleIdx="2" presStyleCnt="3"/>
      <dgm:spPr/>
      <dgm:t>
        <a:bodyPr/>
        <a:lstStyle/>
        <a:p>
          <a:endParaRPr lang="en-US"/>
        </a:p>
      </dgm:t>
    </dgm:pt>
    <dgm:pt modelId="{76C61772-129F-4508-B92C-27C87A20F770}" type="pres">
      <dgm:prSet presAssocID="{8F3AA61D-EFF2-428F-9F4F-06180CA4647D}" presName="text0" presStyleLbl="node1" presStyleIdx="3" presStyleCnt="4" custScaleX="333229" custRadScaleRad="129788" custRadScaleInc="1294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41D0485-D06C-4D22-B219-092C3EAB22B6}" type="presOf" srcId="{A894DD3D-F426-4BC5-8FC3-B139D9A7167A}" destId="{55E1C10A-5214-4F6F-9481-0749D4C0370A}" srcOrd="0" destOrd="0" presId="urn:microsoft.com/office/officeart/2008/layout/RadialCluster"/>
    <dgm:cxn modelId="{E2AC39AB-DC94-419D-802C-6B01E886DB65}" type="presOf" srcId="{D02D34E2-CB7C-4402-A2F8-F73E4567CCDF}" destId="{5BAC2836-CB55-476B-AA61-55DEB7C28075}" srcOrd="0" destOrd="0" presId="urn:microsoft.com/office/officeart/2008/layout/RadialCluster"/>
    <dgm:cxn modelId="{AFCB744C-259A-4D1E-B82B-C23F3EA79A8C}" type="presOf" srcId="{8F3AA61D-EFF2-428F-9F4F-06180CA4647D}" destId="{76C61772-129F-4508-B92C-27C87A20F770}" srcOrd="0" destOrd="0" presId="urn:microsoft.com/office/officeart/2008/layout/RadialCluster"/>
    <dgm:cxn modelId="{4B300EFC-98A2-4A19-B1C3-43A64E8FA4D4}" srcId="{176F8505-AB57-4A4B-8FC9-7F8AFA4E1891}" destId="{8F3AA61D-EFF2-428F-9F4F-06180CA4647D}" srcOrd="2" destOrd="0" parTransId="{FC30B21B-7CA1-4D09-9226-1248E366E44F}" sibTransId="{D3F2A18E-901E-4B54-ACE7-BDA792D270A8}"/>
    <dgm:cxn modelId="{8C6769EE-E6C2-4523-B888-1F5A713BF845}" srcId="{176F8505-AB57-4A4B-8FC9-7F8AFA4E1891}" destId="{E95B0D15-9429-4293-BBFA-E69649C1AB9D}" srcOrd="0" destOrd="0" parTransId="{F6A6AAFC-F43C-4DFE-90DD-8D3F466E4CFD}" sibTransId="{C13CDDD7-D9AF-4BCB-AB99-C113F784CD9D}"/>
    <dgm:cxn modelId="{60477A78-C26D-4870-9A80-96AE5C9D39CB}" type="presOf" srcId="{176F8505-AB57-4A4B-8FC9-7F8AFA4E1891}" destId="{EE943F15-2A69-46E4-8C71-A38E1DAA6B27}" srcOrd="0" destOrd="0" presId="urn:microsoft.com/office/officeart/2008/layout/RadialCluster"/>
    <dgm:cxn modelId="{1CA17A4B-36F1-4699-9F71-60A44987EE71}" srcId="{176F8505-AB57-4A4B-8FC9-7F8AFA4E1891}" destId="{FF8CEB3C-45BB-41F6-925E-E106909DF4EA}" srcOrd="1" destOrd="0" parTransId="{D02D34E2-CB7C-4402-A2F8-F73E4567CCDF}" sibTransId="{A00708B7-540A-439C-B768-8B8AAD931452}"/>
    <dgm:cxn modelId="{06DBAEE1-AA72-4576-AE36-ECAE377975E8}" type="presOf" srcId="{E95B0D15-9429-4293-BBFA-E69649C1AB9D}" destId="{DA199555-5BD0-4E79-A57B-7F960FEDC9E1}" srcOrd="0" destOrd="0" presId="urn:microsoft.com/office/officeart/2008/layout/RadialCluster"/>
    <dgm:cxn modelId="{0867F0E3-7783-4057-8075-55F1611767F5}" srcId="{A894DD3D-F426-4BC5-8FC3-B139D9A7167A}" destId="{176F8505-AB57-4A4B-8FC9-7F8AFA4E1891}" srcOrd="0" destOrd="0" parTransId="{89D0C149-52D1-4F05-908D-D932B08813B7}" sibTransId="{DB7FC67C-98E1-44A2-872A-178E60197B66}"/>
    <dgm:cxn modelId="{67CC39FD-81C3-4A8A-B32C-9AFDE7BCFE33}" type="presOf" srcId="{FF8CEB3C-45BB-41F6-925E-E106909DF4EA}" destId="{8B709BB7-EB8F-409E-BFE2-77A3D1F5F3D7}" srcOrd="0" destOrd="0" presId="urn:microsoft.com/office/officeart/2008/layout/RadialCluster"/>
    <dgm:cxn modelId="{9336FB7C-02D3-4A1D-B65B-6B64CFF23EB4}" type="presOf" srcId="{F6A6AAFC-F43C-4DFE-90DD-8D3F466E4CFD}" destId="{C3772BB7-FD40-471B-8E1E-A59F53A2922B}" srcOrd="0" destOrd="0" presId="urn:microsoft.com/office/officeart/2008/layout/RadialCluster"/>
    <dgm:cxn modelId="{D49191E0-C0FC-4626-A10B-10A662A11F43}" type="presOf" srcId="{FC30B21B-7CA1-4D09-9226-1248E366E44F}" destId="{1DA3A37A-07EE-4B38-B3A5-62CAB6DDD182}" srcOrd="0" destOrd="0" presId="urn:microsoft.com/office/officeart/2008/layout/RadialCluster"/>
    <dgm:cxn modelId="{EDFFAB18-1DB3-4444-8411-5AEF526B0A6B}" type="presParOf" srcId="{55E1C10A-5214-4F6F-9481-0749D4C0370A}" destId="{A2F3F90F-AFA8-4CF2-9B06-DEA176C2093B}" srcOrd="0" destOrd="0" presId="urn:microsoft.com/office/officeart/2008/layout/RadialCluster"/>
    <dgm:cxn modelId="{F27732A3-0BD3-4388-A515-5BB8C46355A5}" type="presParOf" srcId="{A2F3F90F-AFA8-4CF2-9B06-DEA176C2093B}" destId="{EE943F15-2A69-46E4-8C71-A38E1DAA6B27}" srcOrd="0" destOrd="0" presId="urn:microsoft.com/office/officeart/2008/layout/RadialCluster"/>
    <dgm:cxn modelId="{3BF13494-C603-4AF9-A17F-2496B1614A1F}" type="presParOf" srcId="{A2F3F90F-AFA8-4CF2-9B06-DEA176C2093B}" destId="{C3772BB7-FD40-471B-8E1E-A59F53A2922B}" srcOrd="1" destOrd="0" presId="urn:microsoft.com/office/officeart/2008/layout/RadialCluster"/>
    <dgm:cxn modelId="{FE2DCFA3-D859-41B9-9E55-80163DA1D1D1}" type="presParOf" srcId="{A2F3F90F-AFA8-4CF2-9B06-DEA176C2093B}" destId="{DA199555-5BD0-4E79-A57B-7F960FEDC9E1}" srcOrd="2" destOrd="0" presId="urn:microsoft.com/office/officeart/2008/layout/RadialCluster"/>
    <dgm:cxn modelId="{903AFB38-58AC-4F93-B85A-84FB7600B925}" type="presParOf" srcId="{A2F3F90F-AFA8-4CF2-9B06-DEA176C2093B}" destId="{5BAC2836-CB55-476B-AA61-55DEB7C28075}" srcOrd="3" destOrd="0" presId="urn:microsoft.com/office/officeart/2008/layout/RadialCluster"/>
    <dgm:cxn modelId="{61C776CF-7F49-4B24-837F-3F51BEB32081}" type="presParOf" srcId="{A2F3F90F-AFA8-4CF2-9B06-DEA176C2093B}" destId="{8B709BB7-EB8F-409E-BFE2-77A3D1F5F3D7}" srcOrd="4" destOrd="0" presId="urn:microsoft.com/office/officeart/2008/layout/RadialCluster"/>
    <dgm:cxn modelId="{88BBECCA-562D-4B6F-B710-4118F0930B94}" type="presParOf" srcId="{A2F3F90F-AFA8-4CF2-9B06-DEA176C2093B}" destId="{1DA3A37A-07EE-4B38-B3A5-62CAB6DDD182}" srcOrd="5" destOrd="0" presId="urn:microsoft.com/office/officeart/2008/layout/RadialCluster"/>
    <dgm:cxn modelId="{AD32A7C6-8529-4D3F-A981-0159838D18D7}" type="presParOf" srcId="{A2F3F90F-AFA8-4CF2-9B06-DEA176C2093B}" destId="{76C61772-129F-4508-B92C-27C87A20F770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C454EB-F2A3-4891-86D0-C0984A259940}" type="doc">
      <dgm:prSet loTypeId="urn:microsoft.com/office/officeart/2005/8/layout/radial6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4048FEB-E04F-46E2-8AC9-E7DFEE3B4EB6}">
      <dgm:prSet phldrT="[Text]"/>
      <dgm:spPr/>
      <dgm:t>
        <a:bodyPr/>
        <a:lstStyle/>
        <a:p>
          <a:r>
            <a:rPr lang="en-US" dirty="0" smtClean="0"/>
            <a:t>Assumptions</a:t>
          </a:r>
          <a:endParaRPr lang="en-US" dirty="0"/>
        </a:p>
      </dgm:t>
    </dgm:pt>
    <dgm:pt modelId="{7F7D20C0-98B3-4B0A-998C-5C9C4BBC095F}" type="parTrans" cxnId="{C16B2BCD-272C-4697-ACA3-9360B143EA4A}">
      <dgm:prSet/>
      <dgm:spPr/>
      <dgm:t>
        <a:bodyPr/>
        <a:lstStyle/>
        <a:p>
          <a:endParaRPr lang="en-US"/>
        </a:p>
      </dgm:t>
    </dgm:pt>
    <dgm:pt modelId="{6A0DF9AA-6187-4A0B-9C7E-E3F3E99B9A57}" type="sibTrans" cxnId="{C16B2BCD-272C-4697-ACA3-9360B143EA4A}">
      <dgm:prSet/>
      <dgm:spPr/>
      <dgm:t>
        <a:bodyPr/>
        <a:lstStyle/>
        <a:p>
          <a:endParaRPr lang="en-US"/>
        </a:p>
      </dgm:t>
    </dgm:pt>
    <dgm:pt modelId="{450DA83A-0857-449B-BF1C-CA54BD0ACCF3}">
      <dgm:prSet phldrT="[Text]" custT="1"/>
      <dgm:spPr/>
      <dgm:t>
        <a:bodyPr/>
        <a:lstStyle/>
        <a:p>
          <a:pPr algn="ctr"/>
          <a:endParaRPr lang="en-US" sz="1800" dirty="0" smtClean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algn="ctr"/>
          <a:endParaRPr lang="en-US" sz="1800" dirty="0" smtClean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algn="ctr"/>
          <a:endParaRPr lang="en-US" sz="1800" dirty="0" smtClean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algn="ctr"/>
          <a:r>
            <a: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Codes used in the design </a:t>
          </a:r>
        </a:p>
        <a:p>
          <a:pPr algn="ctr"/>
          <a:r>
            <a: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1. (ACI  318-14)  for  concrete  structural design.</a:t>
          </a:r>
        </a:p>
        <a:p>
          <a:pPr algn="ctr"/>
          <a:r>
            <a: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2. ASCE 7-16 for structural design loads.</a:t>
          </a:r>
        </a:p>
        <a:p>
          <a:pPr algn="ctr"/>
          <a:r>
            <a: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3. UBC code for seismic design. </a:t>
          </a:r>
        </a:p>
        <a:p>
          <a:pPr algn="ctr"/>
          <a:r>
            <a: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4. AISC for steel design. </a:t>
          </a:r>
          <a:endParaRPr lang="en-US" sz="1800" dirty="0"/>
        </a:p>
      </dgm:t>
    </dgm:pt>
    <dgm:pt modelId="{C74ED4F9-5E27-4535-88D1-5E9D839C2514}" type="parTrans" cxnId="{F29950C5-91E6-46E7-B9A3-34B0E359CC62}">
      <dgm:prSet/>
      <dgm:spPr/>
      <dgm:t>
        <a:bodyPr/>
        <a:lstStyle/>
        <a:p>
          <a:endParaRPr lang="en-US"/>
        </a:p>
      </dgm:t>
    </dgm:pt>
    <dgm:pt modelId="{DC6E0859-962C-46AA-A555-BD253C78CEC3}" type="sibTrans" cxnId="{F29950C5-91E6-46E7-B9A3-34B0E359CC62}">
      <dgm:prSet/>
      <dgm:spPr/>
      <dgm:t>
        <a:bodyPr/>
        <a:lstStyle/>
        <a:p>
          <a:endParaRPr lang="en-US"/>
        </a:p>
      </dgm:t>
    </dgm:pt>
    <dgm:pt modelId="{C9FD62E2-CBF9-48B1-8581-59C4673ED804}">
      <dgm:prSet phldrT="[Text]"/>
      <dgm:spPr/>
      <dgm:t>
        <a:bodyPr/>
        <a:lstStyle/>
        <a:p>
          <a:pPr algn="l"/>
          <a:endParaRPr lang="en-US" sz="3600" dirty="0"/>
        </a:p>
      </dgm:t>
    </dgm:pt>
    <dgm:pt modelId="{8F97805E-571E-432D-9F27-1377612D0D8F}" type="parTrans" cxnId="{BBC343CC-BE6F-4E8B-AD66-80B8AAB9919F}">
      <dgm:prSet/>
      <dgm:spPr/>
      <dgm:t>
        <a:bodyPr/>
        <a:lstStyle/>
        <a:p>
          <a:endParaRPr lang="en-US"/>
        </a:p>
      </dgm:t>
    </dgm:pt>
    <dgm:pt modelId="{7704E5D5-8BFD-4164-8FC9-92FC27009CFD}" type="sibTrans" cxnId="{BBC343CC-BE6F-4E8B-AD66-80B8AAB9919F}">
      <dgm:prSet/>
      <dgm:spPr/>
      <dgm:t>
        <a:bodyPr/>
        <a:lstStyle/>
        <a:p>
          <a:endParaRPr lang="en-US"/>
        </a:p>
      </dgm:t>
    </dgm:pt>
    <dgm:pt modelId="{A50F6170-9109-4482-B417-6706F9604779}">
      <dgm:prSet phldrT="[Text]"/>
      <dgm:spPr/>
      <dgm:t>
        <a:bodyPr/>
        <a:lstStyle/>
        <a:p>
          <a:pPr algn="l"/>
          <a:endParaRPr lang="en-US" sz="3600" dirty="0"/>
        </a:p>
      </dgm:t>
    </dgm:pt>
    <dgm:pt modelId="{2178922C-A3AC-48FE-88E6-A53BBE2876ED}" type="parTrans" cxnId="{00EB4E4D-5EB0-433B-B5D6-7BC31A972EA4}">
      <dgm:prSet/>
      <dgm:spPr/>
      <dgm:t>
        <a:bodyPr/>
        <a:lstStyle/>
        <a:p>
          <a:endParaRPr lang="en-US"/>
        </a:p>
      </dgm:t>
    </dgm:pt>
    <dgm:pt modelId="{2C2062EF-1AF4-4726-B908-A5DB5A34DBA4}" type="sibTrans" cxnId="{00EB4E4D-5EB0-433B-B5D6-7BC31A972EA4}">
      <dgm:prSet/>
      <dgm:spPr/>
      <dgm:t>
        <a:bodyPr/>
        <a:lstStyle/>
        <a:p>
          <a:endParaRPr lang="en-US"/>
        </a:p>
      </dgm:t>
    </dgm:pt>
    <dgm:pt modelId="{0E761750-7A58-48EA-BC9F-D65399B94204}">
      <dgm:prSet phldrT="[Text]" custT="1"/>
      <dgm:spPr/>
      <dgm:t>
        <a:bodyPr/>
        <a:lstStyle/>
        <a:p>
          <a:r>
            <a:rPr 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Materials</a:t>
          </a:r>
        </a:p>
        <a:p>
          <a:r>
            <a:rPr 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 Concrete compressive strength(</a:t>
          </a:r>
          <a:r>
            <a:rPr lang="en-US" sz="1600" dirty="0" err="1" smtClean="0">
              <a:latin typeface="Times New Roman" panose="02020603050405020304" pitchFamily="18" charset="0"/>
              <a:cs typeface="Times New Roman" panose="02020603050405020304" pitchFamily="18" charset="0"/>
            </a:rPr>
            <a:t>f'c</a:t>
          </a:r>
          <a:r>
            <a:rPr 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) = 28 MPa for all elements.</a:t>
          </a:r>
        </a:p>
        <a:p>
          <a:r>
            <a:rPr 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-Concrete unit weight = 25 KN/m3.</a:t>
          </a:r>
        </a:p>
        <a:p>
          <a:r>
            <a:rPr 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-Yielding strength of steel (fy) = 420 MPa.</a:t>
          </a:r>
        </a:p>
        <a:p>
          <a:r>
            <a:rPr 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 Density of water = 9.81 KN/m2.</a:t>
          </a:r>
        </a:p>
        <a:p>
          <a:r>
            <a:rPr 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 Density of soil = 18 KN/m2.</a:t>
          </a:r>
        </a:p>
        <a:p>
          <a:r>
            <a:rPr 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-Snow density = 1.05 KN/m2.</a:t>
          </a:r>
          <a:endParaRPr lang="en-US" sz="1600" dirty="0" smtClean="0"/>
        </a:p>
        <a:p>
          <a:r>
            <a:rPr 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 Snow thickness = 0.35 m.</a:t>
          </a:r>
          <a:endParaRPr lang="en-US" sz="1600" dirty="0"/>
        </a:p>
      </dgm:t>
    </dgm:pt>
    <dgm:pt modelId="{77317402-F754-407A-B616-434108CF2A8C}" type="parTrans" cxnId="{787FF497-6EA6-42CC-A59E-55CCB88E6F9B}">
      <dgm:prSet/>
      <dgm:spPr/>
      <dgm:t>
        <a:bodyPr/>
        <a:lstStyle/>
        <a:p>
          <a:endParaRPr lang="en-US"/>
        </a:p>
      </dgm:t>
    </dgm:pt>
    <dgm:pt modelId="{F3AA3046-475A-40E6-8DFE-6CC1C7E3CD22}" type="sibTrans" cxnId="{787FF497-6EA6-42CC-A59E-55CCB88E6F9B}">
      <dgm:prSet/>
      <dgm:spPr/>
      <dgm:t>
        <a:bodyPr/>
        <a:lstStyle/>
        <a:p>
          <a:endParaRPr lang="en-US"/>
        </a:p>
      </dgm:t>
    </dgm:pt>
    <dgm:pt modelId="{BE620950-EED0-49A9-B663-55EE4FD1051E}" type="pres">
      <dgm:prSet presAssocID="{6AC454EB-F2A3-4891-86D0-C0984A259940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864A1EC-7134-4A6E-B7C5-C24FD8A4A2C2}" type="pres">
      <dgm:prSet presAssocID="{04048FEB-E04F-46E2-8AC9-E7DFEE3B4EB6}" presName="centerShape" presStyleLbl="node0" presStyleIdx="0" presStyleCnt="1" custScaleX="105258" custScaleY="83294"/>
      <dgm:spPr/>
    </dgm:pt>
    <dgm:pt modelId="{E6968632-FC6E-434D-B0EC-EED8A16EDA7E}" type="pres">
      <dgm:prSet presAssocID="{450DA83A-0857-449B-BF1C-CA54BD0ACCF3}" presName="node" presStyleLbl="node1" presStyleIdx="0" presStyleCnt="2" custScaleX="338962" custScaleY="191777" custRadScaleRad="90374" custRadScaleInc="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4A59C0-FE51-45DB-A0AE-9322E1A05FBA}" type="pres">
      <dgm:prSet presAssocID="{450DA83A-0857-449B-BF1C-CA54BD0ACCF3}" presName="dummy" presStyleCnt="0"/>
      <dgm:spPr/>
    </dgm:pt>
    <dgm:pt modelId="{1D960BFF-87F2-4A87-AABF-EBE4E1477935}" type="pres">
      <dgm:prSet presAssocID="{DC6E0859-962C-46AA-A555-BD253C78CEC3}" presName="sibTrans" presStyleLbl="sibTrans2D1" presStyleIdx="0" presStyleCnt="2"/>
      <dgm:spPr/>
    </dgm:pt>
    <dgm:pt modelId="{E4C132B7-B6DF-427A-B04C-D7B635A7C6A1}" type="pres">
      <dgm:prSet presAssocID="{0E761750-7A58-48EA-BC9F-D65399B94204}" presName="node" presStyleLbl="node1" presStyleIdx="1" presStyleCnt="2" custScaleX="377151" custScaleY="20418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F46A26-1594-47B0-A360-970F2858E5A6}" type="pres">
      <dgm:prSet presAssocID="{0E761750-7A58-48EA-BC9F-D65399B94204}" presName="dummy" presStyleCnt="0"/>
      <dgm:spPr/>
    </dgm:pt>
    <dgm:pt modelId="{00830F84-F706-4741-A192-3C9C1864F93E}" type="pres">
      <dgm:prSet presAssocID="{F3AA3046-475A-40E6-8DFE-6CC1C7E3CD22}" presName="sibTrans" presStyleLbl="sibTrans2D1" presStyleIdx="1" presStyleCnt="2"/>
      <dgm:spPr/>
    </dgm:pt>
  </dgm:ptLst>
  <dgm:cxnLst>
    <dgm:cxn modelId="{EA9F483F-F385-45A8-AB5A-BC0AE945785B}" type="presOf" srcId="{6AC454EB-F2A3-4891-86D0-C0984A259940}" destId="{BE620950-EED0-49A9-B663-55EE4FD1051E}" srcOrd="0" destOrd="0" presId="urn:microsoft.com/office/officeart/2005/8/layout/radial6"/>
    <dgm:cxn modelId="{5D7A90B0-7786-4841-B109-92BE26930E35}" type="presOf" srcId="{04048FEB-E04F-46E2-8AC9-E7DFEE3B4EB6}" destId="{4864A1EC-7134-4A6E-B7C5-C24FD8A4A2C2}" srcOrd="0" destOrd="0" presId="urn:microsoft.com/office/officeart/2005/8/layout/radial6"/>
    <dgm:cxn modelId="{BBC343CC-BE6F-4E8B-AD66-80B8AAB9919F}" srcId="{450DA83A-0857-449B-BF1C-CA54BD0ACCF3}" destId="{C9FD62E2-CBF9-48B1-8581-59C4673ED804}" srcOrd="0" destOrd="0" parTransId="{8F97805E-571E-432D-9F27-1377612D0D8F}" sibTransId="{7704E5D5-8BFD-4164-8FC9-92FC27009CFD}"/>
    <dgm:cxn modelId="{FD4D7DB8-6CBA-486C-9E09-431D62846C89}" type="presOf" srcId="{0E761750-7A58-48EA-BC9F-D65399B94204}" destId="{E4C132B7-B6DF-427A-B04C-D7B635A7C6A1}" srcOrd="0" destOrd="0" presId="urn:microsoft.com/office/officeart/2005/8/layout/radial6"/>
    <dgm:cxn modelId="{00EB4E4D-5EB0-433B-B5D6-7BC31A972EA4}" srcId="{450DA83A-0857-449B-BF1C-CA54BD0ACCF3}" destId="{A50F6170-9109-4482-B417-6706F9604779}" srcOrd="1" destOrd="0" parTransId="{2178922C-A3AC-48FE-88E6-A53BBE2876ED}" sibTransId="{2C2062EF-1AF4-4726-B908-A5DB5A34DBA4}"/>
    <dgm:cxn modelId="{DE47821B-2282-4DEA-B258-936266F74C16}" type="presOf" srcId="{A50F6170-9109-4482-B417-6706F9604779}" destId="{E6968632-FC6E-434D-B0EC-EED8A16EDA7E}" srcOrd="0" destOrd="2" presId="urn:microsoft.com/office/officeart/2005/8/layout/radial6"/>
    <dgm:cxn modelId="{61319644-7463-46FF-8D37-A30161F2E556}" type="presOf" srcId="{450DA83A-0857-449B-BF1C-CA54BD0ACCF3}" destId="{E6968632-FC6E-434D-B0EC-EED8A16EDA7E}" srcOrd="0" destOrd="0" presId="urn:microsoft.com/office/officeart/2005/8/layout/radial6"/>
    <dgm:cxn modelId="{BC963A6E-AF4D-472E-9624-D91424C0DD22}" type="presOf" srcId="{C9FD62E2-CBF9-48B1-8581-59C4673ED804}" destId="{E6968632-FC6E-434D-B0EC-EED8A16EDA7E}" srcOrd="0" destOrd="1" presId="urn:microsoft.com/office/officeart/2005/8/layout/radial6"/>
    <dgm:cxn modelId="{DE752BB4-3F36-4701-A77F-3BD26A010030}" type="presOf" srcId="{DC6E0859-962C-46AA-A555-BD253C78CEC3}" destId="{1D960BFF-87F2-4A87-AABF-EBE4E1477935}" srcOrd="0" destOrd="0" presId="urn:microsoft.com/office/officeart/2005/8/layout/radial6"/>
    <dgm:cxn modelId="{F29950C5-91E6-46E7-B9A3-34B0E359CC62}" srcId="{04048FEB-E04F-46E2-8AC9-E7DFEE3B4EB6}" destId="{450DA83A-0857-449B-BF1C-CA54BD0ACCF3}" srcOrd="0" destOrd="0" parTransId="{C74ED4F9-5E27-4535-88D1-5E9D839C2514}" sibTransId="{DC6E0859-962C-46AA-A555-BD253C78CEC3}"/>
    <dgm:cxn modelId="{787FF497-6EA6-42CC-A59E-55CCB88E6F9B}" srcId="{04048FEB-E04F-46E2-8AC9-E7DFEE3B4EB6}" destId="{0E761750-7A58-48EA-BC9F-D65399B94204}" srcOrd="1" destOrd="0" parTransId="{77317402-F754-407A-B616-434108CF2A8C}" sibTransId="{F3AA3046-475A-40E6-8DFE-6CC1C7E3CD22}"/>
    <dgm:cxn modelId="{3B40C6CB-F58F-43DB-B769-89582D0CE643}" type="presOf" srcId="{F3AA3046-475A-40E6-8DFE-6CC1C7E3CD22}" destId="{00830F84-F706-4741-A192-3C9C1864F93E}" srcOrd="0" destOrd="0" presId="urn:microsoft.com/office/officeart/2005/8/layout/radial6"/>
    <dgm:cxn modelId="{C16B2BCD-272C-4697-ACA3-9360B143EA4A}" srcId="{6AC454EB-F2A3-4891-86D0-C0984A259940}" destId="{04048FEB-E04F-46E2-8AC9-E7DFEE3B4EB6}" srcOrd="0" destOrd="0" parTransId="{7F7D20C0-98B3-4B0A-998C-5C9C4BBC095F}" sibTransId="{6A0DF9AA-6187-4A0B-9C7E-E3F3E99B9A57}"/>
    <dgm:cxn modelId="{9C5D607B-4D46-446D-8C88-760F290A286C}" type="presParOf" srcId="{BE620950-EED0-49A9-B663-55EE4FD1051E}" destId="{4864A1EC-7134-4A6E-B7C5-C24FD8A4A2C2}" srcOrd="0" destOrd="0" presId="urn:microsoft.com/office/officeart/2005/8/layout/radial6"/>
    <dgm:cxn modelId="{12B2DF2E-2331-4CEB-93C8-0200FCE4D178}" type="presParOf" srcId="{BE620950-EED0-49A9-B663-55EE4FD1051E}" destId="{E6968632-FC6E-434D-B0EC-EED8A16EDA7E}" srcOrd="1" destOrd="0" presId="urn:microsoft.com/office/officeart/2005/8/layout/radial6"/>
    <dgm:cxn modelId="{28A462C9-97D9-47F0-9354-B6C537FA71ED}" type="presParOf" srcId="{BE620950-EED0-49A9-B663-55EE4FD1051E}" destId="{3D4A59C0-FE51-45DB-A0AE-9322E1A05FBA}" srcOrd="2" destOrd="0" presId="urn:microsoft.com/office/officeart/2005/8/layout/radial6"/>
    <dgm:cxn modelId="{4103D870-E843-41DF-865D-2B63B4FAC56B}" type="presParOf" srcId="{BE620950-EED0-49A9-B663-55EE4FD1051E}" destId="{1D960BFF-87F2-4A87-AABF-EBE4E1477935}" srcOrd="3" destOrd="0" presId="urn:microsoft.com/office/officeart/2005/8/layout/radial6"/>
    <dgm:cxn modelId="{AA2B4181-9666-46E5-B973-DB166D3F8178}" type="presParOf" srcId="{BE620950-EED0-49A9-B663-55EE4FD1051E}" destId="{E4C132B7-B6DF-427A-B04C-D7B635A7C6A1}" srcOrd="4" destOrd="0" presId="urn:microsoft.com/office/officeart/2005/8/layout/radial6"/>
    <dgm:cxn modelId="{A86B3F2E-331D-4A46-96C0-7110BA2E2F99}" type="presParOf" srcId="{BE620950-EED0-49A9-B663-55EE4FD1051E}" destId="{C8F46A26-1594-47B0-A360-970F2858E5A6}" srcOrd="5" destOrd="0" presId="urn:microsoft.com/office/officeart/2005/8/layout/radial6"/>
    <dgm:cxn modelId="{EF5138FB-5D66-4FC4-896B-F60BE314ACA2}" type="presParOf" srcId="{BE620950-EED0-49A9-B663-55EE4FD1051E}" destId="{00830F84-F706-4741-A192-3C9C1864F93E}" srcOrd="6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ECB402-41D8-487B-8589-C97038A08C84}" type="doc">
      <dgm:prSet loTypeId="urn:microsoft.com/office/officeart/2005/8/layout/radial6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DF6A7C9-BB7D-4930-9029-79B377D93D84}">
      <dgm:prSet phldrT="[Text]"/>
      <dgm:spPr/>
      <dgm:t>
        <a:bodyPr/>
        <a:lstStyle/>
        <a:p>
          <a:r>
            <a:rPr lang="en-US" dirty="0" smtClean="0"/>
            <a:t>Loads</a:t>
          </a:r>
          <a:endParaRPr lang="en-US" dirty="0"/>
        </a:p>
      </dgm:t>
    </dgm:pt>
    <dgm:pt modelId="{3FE3E3B4-C969-45ED-AAA7-B7CD0A66D545}" type="parTrans" cxnId="{5EE134D0-7F21-4B14-9C96-52E0CC9D2345}">
      <dgm:prSet/>
      <dgm:spPr/>
      <dgm:t>
        <a:bodyPr/>
        <a:lstStyle/>
        <a:p>
          <a:endParaRPr lang="en-US"/>
        </a:p>
      </dgm:t>
    </dgm:pt>
    <dgm:pt modelId="{1426500F-92B3-4D67-A18C-A220CF9E0280}" type="sibTrans" cxnId="{5EE134D0-7F21-4B14-9C96-52E0CC9D2345}">
      <dgm:prSet/>
      <dgm:spPr/>
      <dgm:t>
        <a:bodyPr/>
        <a:lstStyle/>
        <a:p>
          <a:endParaRPr lang="en-US"/>
        </a:p>
      </dgm:t>
    </dgm:pt>
    <mc:AlternateContent xmlns:mc="http://schemas.openxmlformats.org/markup-compatibility/2006">
      <mc:Choice xmlns:a14="http://schemas.microsoft.com/office/drawing/2010/main" Requires="a14">
        <dgm:pt modelId="{67F83461-30E8-4C25-9F5A-946DF18CB36A}">
          <dgm:prSet phldrT="[Text]" custT="1"/>
          <dgm:spPr/>
          <dgm:t>
            <a:bodyPr/>
            <a:lstStyle/>
            <a:p>
              <a:r>
                <a:rPr lang="en-US" sz="9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-Live </a:t>
              </a:r>
              <a:r>
                <a:rPr lang="en-US" sz="9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load =</a:t>
              </a:r>
              <a:r>
                <a:rPr lang="en-US" sz="900" dirty="0">
                  <a:cs typeface="Times New Roman" panose="02020603050405020304" pitchFamily="18" charset="0"/>
                </a:rPr>
                <a:t> </a:t>
              </a:r>
              <a14:m>
                <m:oMath xmlns:m="http://schemas.openxmlformats.org/officeDocument/2006/math">
                  <m:d>
                    <m:dPr>
                      <m:begChr m:val="{"/>
                      <m:endChr m:val=""/>
                      <m:ctrlPr>
                        <a:rPr lang="en-US" sz="9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</m:ctrlPr>
                    </m:dPr>
                    <m:e>
                      <m:eqArr>
                        <m:eqArrPr>
                          <m:ctrlPr>
                            <a:rPr lang="en-US" sz="900" i="1" dirty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eqArrPr>
                        <m:e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3.90 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KN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/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m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for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offices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and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corridors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.</m:t>
                          </m:r>
                        </m:e>
                        <m:e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0.96 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KN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/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m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for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steel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coverage</m:t>
                          </m:r>
                          <m:r>
                            <m:rPr>
                              <m:nor/>
                            </m:rPr>
                            <a:rPr lang="en-US" sz="900" b="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</m:e>
                        <m:e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2.40 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KN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/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m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for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Passenger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vehicles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. </m:t>
                          </m:r>
                        </m:e>
                      </m:eqArr>
                    </m:e>
                  </m:d>
                </m:oMath>
              </a14:m>
              <a:endParaRPr lang="en-US" sz="900" dirty="0"/>
            </a:p>
          </dgm:t>
        </dgm:pt>
      </mc:Choice>
      <mc:Fallback>
        <dgm:pt modelId="{67F83461-30E8-4C25-9F5A-946DF18CB36A}">
          <dgm:prSet phldrT="[Text]" custT="1"/>
          <dgm:spPr/>
          <dgm:t>
            <a:bodyPr/>
            <a:lstStyle/>
            <a:p>
              <a:r>
                <a:rPr lang="en-US" sz="9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-Live </a:t>
              </a:r>
              <a:r>
                <a:rPr lang="en-US" sz="9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load =</a:t>
              </a:r>
              <a:r>
                <a:rPr lang="en-US" sz="900" dirty="0">
                  <a:cs typeface="Times New Roman" panose="02020603050405020304" pitchFamily="18" charset="0"/>
                </a:rPr>
                <a:t> </a:t>
              </a:r>
              <a:r>
                <a:rPr lang="en-US" sz="900" i="0">
                  <a:latin typeface="Cambria Math" panose="02040503050406030204" pitchFamily="18" charset="0"/>
                  <a:cs typeface="Times New Roman" panose="02020603050405020304" pitchFamily="18" charset="0"/>
                </a:rPr>
                <a:t>{</a:t>
              </a:r>
              <a:r>
                <a:rPr lang="en-US" sz="900" i="0" dirty="0">
                  <a:latin typeface="Cambria Math" panose="02040503050406030204" pitchFamily="18" charset="0"/>
                  <a:cs typeface="Times New Roman" panose="02020603050405020304" pitchFamily="18" charset="0"/>
                </a:rPr>
                <a:t>█("</a:t>
              </a:r>
              <a:r>
                <a:rPr lang="en-US" sz="900" i="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3.90 KN/m2 for offices and corridors.</a:t>
              </a:r>
              <a:r>
                <a:rPr lang="en-US" sz="900" i="0" dirty="0">
                  <a:latin typeface="Cambria Math" panose="02040503050406030204" pitchFamily="18" charset="0"/>
                  <a:cs typeface="Times New Roman" panose="02020603050405020304" pitchFamily="18" charset="0"/>
                </a:rPr>
                <a:t>" @"</a:t>
              </a:r>
              <a:r>
                <a:rPr lang="en-US" sz="900" i="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0.96 KN/m2 for steel coverage</a:t>
              </a:r>
              <a:r>
                <a:rPr lang="en-US" sz="900" b="0" i="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.</a:t>
              </a:r>
              <a:r>
                <a:rPr lang="en-US" sz="900" i="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900" i="0" dirty="0">
                  <a:latin typeface="Cambria Math" panose="02040503050406030204" pitchFamily="18" charset="0"/>
                  <a:cs typeface="Times New Roman" panose="02020603050405020304" pitchFamily="18" charset="0"/>
                </a:rPr>
                <a:t>" @"</a:t>
              </a:r>
              <a:r>
                <a:rPr lang="en-US" sz="900" i="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2.40 KN/m2 for Passenger vehicles. </a:t>
              </a:r>
              <a:r>
                <a:rPr lang="en-US" sz="900" i="0" dirty="0">
                  <a:latin typeface="Cambria Math" panose="02040503050406030204" pitchFamily="18" charset="0"/>
                  <a:cs typeface="Times New Roman" panose="02020603050405020304" pitchFamily="18" charset="0"/>
                </a:rPr>
                <a:t>" )┤</a:t>
              </a:r>
              <a:endParaRPr lang="en-US" sz="900" dirty="0"/>
            </a:p>
          </dgm:t>
        </dgm:pt>
      </mc:Fallback>
    </mc:AlternateContent>
    <dgm:pt modelId="{524EB5C0-E42E-4A44-82B4-82DFEEDB87A6}" type="parTrans" cxnId="{9943EFDA-DB68-4BF3-BD59-45F587C9D564}">
      <dgm:prSet/>
      <dgm:spPr/>
      <dgm:t>
        <a:bodyPr/>
        <a:lstStyle/>
        <a:p>
          <a:endParaRPr lang="en-US"/>
        </a:p>
      </dgm:t>
    </dgm:pt>
    <dgm:pt modelId="{7833AFD5-A4BB-455B-A637-F88F03A44153}" type="sibTrans" cxnId="{9943EFDA-DB68-4BF3-BD59-45F587C9D564}">
      <dgm:prSet/>
      <dgm:spPr/>
      <dgm:t>
        <a:bodyPr/>
        <a:lstStyle/>
        <a:p>
          <a:endParaRPr lang="en-US"/>
        </a:p>
      </dgm:t>
    </dgm:pt>
    <mc:AlternateContent xmlns:mc="http://schemas.openxmlformats.org/markup-compatibility/2006">
      <mc:Choice xmlns:a14="http://schemas.microsoft.com/office/drawing/2010/main" Requires="a14">
        <dgm:pt modelId="{56D71721-E79E-4A63-993B-213E6BB3E8C2}">
          <dgm:prSet phldrT="[Text]" custT="1"/>
          <dgm:spPr/>
          <dgm:t>
            <a:bodyPr/>
            <a:lstStyle/>
            <a:p>
              <a:r>
                <a:rPr lang="en-US" sz="9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-S.I.D = </a:t>
              </a:r>
              <a:r>
                <a:rPr lang="en-US" sz="900" dirty="0" smtClean="0">
                  <a:cs typeface="Times New Roman" panose="02020603050405020304" pitchFamily="18" charset="0"/>
                </a:rPr>
                <a:t> </a:t>
              </a:r>
              <a14:m>
                <m:oMath xmlns:m="http://schemas.openxmlformats.org/officeDocument/2006/math">
                  <m:d>
                    <m:dPr>
                      <m:begChr m:val="{"/>
                      <m:endChr m:val=""/>
                      <m:ctrlPr>
                        <a:rPr lang="en-US" sz="900" i="1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</m:ctrlPr>
                    </m:dPr>
                    <m:e>
                      <m:eqArr>
                        <m:eqArrPr>
                          <m:ctrlPr>
                            <a:rPr lang="en-US" sz="900" i="1" dirty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eqArrPr>
                        <m:e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3</m:t>
                          </m:r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50</m:t>
                          </m:r>
                          <m:r>
                            <a:rPr lang="en-US" sz="900" b="0" i="0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US" sz="900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KN</m:t>
                          </m:r>
                          <m:r>
                            <a:rPr lang="en-US" sz="900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/</m:t>
                          </m:r>
                          <m:r>
                            <m:rPr>
                              <m:sty m:val="p"/>
                            </m:rPr>
                            <a:rPr lang="en-US" sz="900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m</m:t>
                          </m:r>
                          <m:r>
                            <a:rPr lang="en-US" sz="900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2</m:t>
                          </m:r>
                          <m:r>
                            <a:rPr lang="en-US" sz="900" b="0" i="1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𝑓𝑜𝑟</m:t>
                          </m:r>
                          <m:r>
                            <a:rPr lang="en-US" sz="900" b="0" i="1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a:rPr lang="en-US" sz="900" b="0" i="1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𝑐𝑜𝑛𝑐𝑟𝑒𝑡𝑒</m:t>
                          </m:r>
                          <m:r>
                            <a:rPr lang="en-US" sz="900" b="0" i="1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a:rPr lang="en-US" sz="900" b="0" i="1" smtClean="0"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𝑑𝑒𝑠𝑖𝑔𝑛</m:t>
                          </m:r>
                        </m:e>
                        <m:e>
                          <m:r>
                            <m:rPr>
                              <m:sty m:val="p"/>
                            </m:rP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S</m:t>
                          </m:r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m:rPr>
                              <m:sty m:val="p"/>
                            </m:rP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I</m:t>
                          </m:r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m:rPr>
                              <m:sty m:val="p"/>
                            </m:rP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D</m:t>
                          </m:r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= </m:t>
                          </m:r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0</m:t>
                          </m:r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40</m:t>
                          </m:r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KN</m:t>
                          </m:r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/</m:t>
                          </m:r>
                          <m:r>
                            <m:rPr>
                              <m:sty m:val="p"/>
                            </m:rP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m</m:t>
                          </m:r>
                          <m:r>
                            <a:rPr lang="en-US" sz="90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</m:t>
                          </m:r>
                          <m:r>
                            <m:rPr>
                              <m:nor/>
                            </m:rPr>
                            <a:rPr lang="en-US" sz="900" b="0" i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900" b="0" i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for</m:t>
                          </m:r>
                          <m:r>
                            <m:rPr>
                              <m:nor/>
                            </m:rPr>
                            <a:rPr lang="en-US" sz="900" b="0" i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900" b="0" i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steel</m:t>
                          </m:r>
                          <m:r>
                            <m:rPr>
                              <m:nor/>
                            </m:rPr>
                            <a:rPr lang="en-US" sz="900" b="0" i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900" b="0" i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design</m:t>
                          </m:r>
                          <m:r>
                            <m:rPr>
                              <m:nor/>
                            </m:rPr>
                            <a:rPr lang="en-US" sz="900" b="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m:rPr>
                              <m:nor/>
                            </m:rPr>
                            <a:rPr lang="en-US" sz="9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 </m:t>
                          </m:r>
                        </m:e>
                        <m:e/>
                      </m:eqArr>
                    </m:e>
                  </m:d>
                </m:oMath>
              </a14:m>
              <a:endParaRPr lang="en-US" sz="900" dirty="0"/>
            </a:p>
          </dgm:t>
        </dgm:pt>
      </mc:Choice>
      <mc:Fallback>
        <dgm:pt modelId="{56D71721-E79E-4A63-993B-213E6BB3E8C2}">
          <dgm:prSet phldrT="[Text]" custT="1"/>
          <dgm:spPr/>
          <dgm:t>
            <a:bodyPr/>
            <a:lstStyle/>
            <a:p>
              <a:r>
                <a:rPr lang="en-US" sz="9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-S.I.D = </a:t>
              </a:r>
              <a:r>
                <a:rPr lang="en-US" sz="900" dirty="0" smtClean="0">
                  <a:cs typeface="Times New Roman" panose="02020603050405020304" pitchFamily="18" charset="0"/>
                </a:rPr>
                <a:t> </a:t>
              </a:r>
              <a:r>
                <a:rPr lang="en-US" sz="900" i="0">
                  <a:latin typeface="Cambria Math" panose="02040503050406030204" pitchFamily="18" charset="0"/>
                  <a:cs typeface="Times New Roman" panose="02020603050405020304" pitchFamily="18" charset="0"/>
                </a:rPr>
                <a:t>{</a:t>
              </a:r>
              <a:r>
                <a:rPr lang="en-US" sz="900" i="0" dirty="0">
                  <a:latin typeface="Cambria Math" panose="02040503050406030204" pitchFamily="18" charset="0"/>
                  <a:cs typeface="Times New Roman" panose="02020603050405020304" pitchFamily="18" charset="0"/>
                </a:rPr>
                <a:t>█(</a:t>
              </a:r>
              <a:r>
                <a:rPr lang="en-US" sz="900" i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3.50</a:t>
              </a:r>
              <a:r>
                <a:rPr lang="en-US" sz="900" b="0" i="0" smtClean="0">
                  <a:latin typeface="Cambria Math" panose="020405030504060302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900" i="0" smtClean="0">
                  <a:latin typeface="Cambria Math" panose="02040503050406030204" pitchFamily="18" charset="0"/>
                  <a:cs typeface="Times New Roman" panose="02020603050405020304" pitchFamily="18" charset="0"/>
                </a:rPr>
                <a:t>KN/m2</a:t>
              </a:r>
              <a:r>
                <a:rPr lang="en-US" sz="900" b="0" i="0" smtClean="0">
                  <a:latin typeface="Cambria Math" panose="02040503050406030204" pitchFamily="18" charset="0"/>
                  <a:cs typeface="Times New Roman" panose="02020603050405020304" pitchFamily="18" charset="0"/>
                </a:rPr>
                <a:t>𝑓𝑜𝑟 𝑐𝑜𝑛𝑐𝑟𝑒𝑡𝑒 𝑑𝑒𝑠𝑖𝑔𝑛</a:t>
              </a:r>
              <a:r>
                <a:rPr lang="en-US" sz="900" b="0" i="0" dirty="0">
                  <a:latin typeface="Cambria Math" panose="02040503050406030204" pitchFamily="18" charset="0"/>
                  <a:cs typeface="Times New Roman" panose="02020603050405020304" pitchFamily="18" charset="0"/>
                </a:rPr>
                <a:t>@</a:t>
              </a:r>
              <a:r>
                <a:rPr lang="en-US" sz="900" i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S.I.D = 0.40 KN/m2</a:t>
              </a:r>
              <a:r>
                <a:rPr lang="en-US" sz="900" b="0" i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" for steel design</a:t>
              </a:r>
              <a:r>
                <a:rPr lang="en-US" sz="900" b="0" i="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.</a:t>
              </a:r>
              <a:r>
                <a:rPr lang="en-US" sz="900" i="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sz="900" i="0" dirty="0">
                  <a:latin typeface="Cambria Math" panose="02040503050406030204" pitchFamily="18" charset="0"/>
                  <a:cs typeface="Times New Roman" panose="02020603050405020304" pitchFamily="18" charset="0"/>
                </a:rPr>
                <a:t>" @)┤</a:t>
              </a:r>
              <a:endParaRPr lang="en-US" sz="900" dirty="0"/>
            </a:p>
          </dgm:t>
        </dgm:pt>
      </mc:Fallback>
    </mc:AlternateContent>
    <dgm:pt modelId="{FDFA627B-1F4A-4BB9-BE9E-B7D52018C967}" type="parTrans" cxnId="{52C60145-ADEA-4C13-B2DA-6BB9C696DA82}">
      <dgm:prSet/>
      <dgm:spPr/>
      <dgm:t>
        <a:bodyPr/>
        <a:lstStyle/>
        <a:p>
          <a:endParaRPr lang="en-US"/>
        </a:p>
      </dgm:t>
    </dgm:pt>
    <dgm:pt modelId="{CCD430AB-F709-4789-BF7A-7D0C724F2CE9}" type="sibTrans" cxnId="{52C60145-ADEA-4C13-B2DA-6BB9C696DA82}">
      <dgm:prSet/>
      <dgm:spPr/>
      <dgm:t>
        <a:bodyPr/>
        <a:lstStyle/>
        <a:p>
          <a:endParaRPr lang="en-US"/>
        </a:p>
      </dgm:t>
    </dgm:pt>
    <dgm:pt modelId="{DCAB0348-3A6F-4BF6-827A-9DC3DE0A07A4}">
      <dgm:prSet phldrT="[Text]" custT="1"/>
      <dgm:spPr/>
      <dgm:t>
        <a:bodyPr/>
        <a:lstStyle/>
        <a:p>
          <a:r>
            <a:rPr lang="en-US" sz="1200" dirty="0" smtClean="0"/>
            <a:t>-Wind load = -0.77 KN/m2.</a:t>
          </a:r>
          <a:endParaRPr lang="en-US" sz="1200" dirty="0"/>
        </a:p>
      </dgm:t>
    </dgm:pt>
    <dgm:pt modelId="{FC7F444E-4A11-4F11-8389-9903B2D53FAC}" type="parTrans" cxnId="{26EDBCCA-A8FA-4DAD-A638-1C61811B63DB}">
      <dgm:prSet/>
      <dgm:spPr/>
      <dgm:t>
        <a:bodyPr/>
        <a:lstStyle/>
        <a:p>
          <a:endParaRPr lang="en-US"/>
        </a:p>
      </dgm:t>
    </dgm:pt>
    <dgm:pt modelId="{639F86D6-0CD1-4FE5-A16C-5F58A0AE0496}" type="sibTrans" cxnId="{26EDBCCA-A8FA-4DAD-A638-1C61811B63DB}">
      <dgm:prSet/>
      <dgm:spPr/>
      <dgm:t>
        <a:bodyPr/>
        <a:lstStyle/>
        <a:p>
          <a:endParaRPr lang="en-US"/>
        </a:p>
      </dgm:t>
    </dgm:pt>
    <dgm:pt modelId="{99D598D3-F4CB-4513-BA15-FD2464AD7D34}">
      <dgm:prSet phldrT="[Text]" custT="1"/>
      <dgm:spPr/>
      <dgm:t>
        <a:bodyPr/>
        <a:lstStyle/>
        <a:p>
          <a:r>
            <a:rPr lang="en-US" sz="1200" dirty="0" smtClean="0"/>
            <a:t>Snow load = 1.05 KN/m2</a:t>
          </a:r>
          <a:endParaRPr lang="en-US" sz="1200" dirty="0"/>
        </a:p>
      </dgm:t>
    </dgm:pt>
    <dgm:pt modelId="{D4430879-3F90-4B6E-9DE7-C7FD6F6B8C8A}" type="parTrans" cxnId="{D4C618C4-27E5-441F-AC07-B00FA4C7E6CB}">
      <dgm:prSet/>
      <dgm:spPr/>
      <dgm:t>
        <a:bodyPr/>
        <a:lstStyle/>
        <a:p>
          <a:endParaRPr lang="en-US"/>
        </a:p>
      </dgm:t>
    </dgm:pt>
    <dgm:pt modelId="{1A2A3B14-83FE-4572-8614-1D47F23D5859}" type="sibTrans" cxnId="{D4C618C4-27E5-441F-AC07-B00FA4C7E6CB}">
      <dgm:prSet/>
      <dgm:spPr/>
      <dgm:t>
        <a:bodyPr/>
        <a:lstStyle/>
        <a:p>
          <a:endParaRPr lang="en-US"/>
        </a:p>
      </dgm:t>
    </dgm:pt>
    <dgm:pt modelId="{6D886363-A885-4F71-BB99-621EBC95D52B}" type="pres">
      <dgm:prSet presAssocID="{95ECB402-41D8-487B-8589-C97038A08C84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F99C01A-5796-4AB5-A1EF-10BB03CDF788}" type="pres">
      <dgm:prSet presAssocID="{DDF6A7C9-BB7D-4930-9029-79B377D93D84}" presName="centerShape" presStyleLbl="node0" presStyleIdx="0" presStyleCnt="1" custScaleX="63324" custScaleY="62770"/>
      <dgm:spPr/>
    </dgm:pt>
    <dgm:pt modelId="{1B1C3429-01D5-4742-8C8A-8136096B8BD6}" type="pres">
      <dgm:prSet presAssocID="{67F83461-30E8-4C25-9F5A-946DF18CB36A}" presName="node" presStyleLbl="node1" presStyleIdx="0" presStyleCnt="4" custScaleX="194990" custScaleY="10626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5F2AAB-E91A-4E3A-9756-B140978F7029}" type="pres">
      <dgm:prSet presAssocID="{67F83461-30E8-4C25-9F5A-946DF18CB36A}" presName="dummy" presStyleCnt="0"/>
      <dgm:spPr/>
    </dgm:pt>
    <dgm:pt modelId="{D5B58F62-FD07-443B-87E1-B74A2E33F42B}" type="pres">
      <dgm:prSet presAssocID="{7833AFD5-A4BB-455B-A637-F88F03A44153}" presName="sibTrans" presStyleLbl="sibTrans2D1" presStyleIdx="0" presStyleCnt="4"/>
      <dgm:spPr/>
    </dgm:pt>
    <dgm:pt modelId="{2CE719E7-5840-408B-9FDF-1B10704B6DCE}" type="pres">
      <dgm:prSet presAssocID="{56D71721-E79E-4A63-993B-213E6BB3E8C2}" presName="node" presStyleLbl="node1" presStyleIdx="1" presStyleCnt="4" custScaleX="186238" custScaleY="97615" custRadScaleRad="131181" custRadScaleInc="223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5D1D178-BF75-4BB0-B923-93BD9312FC8C}" type="pres">
      <dgm:prSet presAssocID="{56D71721-E79E-4A63-993B-213E6BB3E8C2}" presName="dummy" presStyleCnt="0"/>
      <dgm:spPr/>
    </dgm:pt>
    <dgm:pt modelId="{EFEB656A-EE99-4B22-BAD7-2346236002DD}" type="pres">
      <dgm:prSet presAssocID="{CCD430AB-F709-4789-BF7A-7D0C724F2CE9}" presName="sibTrans" presStyleLbl="sibTrans2D1" presStyleIdx="1" presStyleCnt="4"/>
      <dgm:spPr/>
    </dgm:pt>
    <dgm:pt modelId="{F1C81093-65D1-4CDA-B346-CC317B9B9452}" type="pres">
      <dgm:prSet presAssocID="{DCAB0348-3A6F-4BF6-827A-9DC3DE0A07A4}" presName="node" presStyleLbl="node1" presStyleIdx="2" presStyleCnt="4" custScaleX="192819" custScaleY="7188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6408D5-716A-44CE-BFE2-A982C50FFE13}" type="pres">
      <dgm:prSet presAssocID="{DCAB0348-3A6F-4BF6-827A-9DC3DE0A07A4}" presName="dummy" presStyleCnt="0"/>
      <dgm:spPr/>
    </dgm:pt>
    <dgm:pt modelId="{1EBB1062-CC08-44E4-9A26-C3CABDF09A77}" type="pres">
      <dgm:prSet presAssocID="{639F86D6-0CD1-4FE5-A16C-5F58A0AE0496}" presName="sibTrans" presStyleLbl="sibTrans2D1" presStyleIdx="2" presStyleCnt="4"/>
      <dgm:spPr/>
    </dgm:pt>
    <dgm:pt modelId="{9E759B55-4ECC-4C4D-89A3-5B15F65A042E}" type="pres">
      <dgm:prSet presAssocID="{99D598D3-F4CB-4513-BA15-FD2464AD7D34}" presName="node" presStyleLbl="node1" presStyleIdx="3" presStyleCnt="4" custScaleX="124156" custScaleY="94228" custRadScaleRad="122319" custRadScaleInc="-1646">
        <dgm:presLayoutVars>
          <dgm:bulletEnabled val="1"/>
        </dgm:presLayoutVars>
      </dgm:prSet>
      <dgm:spPr/>
    </dgm:pt>
    <dgm:pt modelId="{BB705B83-A758-4676-8D20-3EAAE8EC3C51}" type="pres">
      <dgm:prSet presAssocID="{99D598D3-F4CB-4513-BA15-FD2464AD7D34}" presName="dummy" presStyleCnt="0"/>
      <dgm:spPr/>
    </dgm:pt>
    <dgm:pt modelId="{925564BF-03E2-41A2-A5BA-76BDAE5F7F56}" type="pres">
      <dgm:prSet presAssocID="{1A2A3B14-83FE-4572-8614-1D47F23D5859}" presName="sibTrans" presStyleLbl="sibTrans2D1" presStyleIdx="3" presStyleCnt="4"/>
      <dgm:spPr/>
    </dgm:pt>
  </dgm:ptLst>
  <dgm:cxnLst>
    <dgm:cxn modelId="{5EE134D0-7F21-4B14-9C96-52E0CC9D2345}" srcId="{95ECB402-41D8-487B-8589-C97038A08C84}" destId="{DDF6A7C9-BB7D-4930-9029-79B377D93D84}" srcOrd="0" destOrd="0" parTransId="{3FE3E3B4-C969-45ED-AAA7-B7CD0A66D545}" sibTransId="{1426500F-92B3-4D67-A18C-A220CF9E0280}"/>
    <dgm:cxn modelId="{197B3D79-57AC-46C1-8EAE-5B267ED0B242}" type="presOf" srcId="{CCD430AB-F709-4789-BF7A-7D0C724F2CE9}" destId="{EFEB656A-EE99-4B22-BAD7-2346236002DD}" srcOrd="0" destOrd="0" presId="urn:microsoft.com/office/officeart/2005/8/layout/radial6"/>
    <dgm:cxn modelId="{F8F3FB56-3DFE-4E75-B66B-C01393431DD5}" type="presOf" srcId="{DCAB0348-3A6F-4BF6-827A-9DC3DE0A07A4}" destId="{F1C81093-65D1-4CDA-B346-CC317B9B9452}" srcOrd="0" destOrd="0" presId="urn:microsoft.com/office/officeart/2005/8/layout/radial6"/>
    <dgm:cxn modelId="{7043F70F-12F7-420A-984A-6883745AB1B8}" type="presOf" srcId="{67F83461-30E8-4C25-9F5A-946DF18CB36A}" destId="{1B1C3429-01D5-4742-8C8A-8136096B8BD6}" srcOrd="0" destOrd="0" presId="urn:microsoft.com/office/officeart/2005/8/layout/radial6"/>
    <dgm:cxn modelId="{D4C618C4-27E5-441F-AC07-B00FA4C7E6CB}" srcId="{DDF6A7C9-BB7D-4930-9029-79B377D93D84}" destId="{99D598D3-F4CB-4513-BA15-FD2464AD7D34}" srcOrd="3" destOrd="0" parTransId="{D4430879-3F90-4B6E-9DE7-C7FD6F6B8C8A}" sibTransId="{1A2A3B14-83FE-4572-8614-1D47F23D5859}"/>
    <dgm:cxn modelId="{A53E09F2-38CE-421C-B14D-3CA4AAE81A40}" type="presOf" srcId="{639F86D6-0CD1-4FE5-A16C-5F58A0AE0496}" destId="{1EBB1062-CC08-44E4-9A26-C3CABDF09A77}" srcOrd="0" destOrd="0" presId="urn:microsoft.com/office/officeart/2005/8/layout/radial6"/>
    <dgm:cxn modelId="{26EDBCCA-A8FA-4DAD-A638-1C61811B63DB}" srcId="{DDF6A7C9-BB7D-4930-9029-79B377D93D84}" destId="{DCAB0348-3A6F-4BF6-827A-9DC3DE0A07A4}" srcOrd="2" destOrd="0" parTransId="{FC7F444E-4A11-4F11-8389-9903B2D53FAC}" sibTransId="{639F86D6-0CD1-4FE5-A16C-5F58A0AE0496}"/>
    <dgm:cxn modelId="{4D6BB09B-7298-4AD3-AA4B-88312211791E}" type="presOf" srcId="{56D71721-E79E-4A63-993B-213E6BB3E8C2}" destId="{2CE719E7-5840-408B-9FDF-1B10704B6DCE}" srcOrd="0" destOrd="0" presId="urn:microsoft.com/office/officeart/2005/8/layout/radial6"/>
    <dgm:cxn modelId="{9943EFDA-DB68-4BF3-BD59-45F587C9D564}" srcId="{DDF6A7C9-BB7D-4930-9029-79B377D93D84}" destId="{67F83461-30E8-4C25-9F5A-946DF18CB36A}" srcOrd="0" destOrd="0" parTransId="{524EB5C0-E42E-4A44-82B4-82DFEEDB87A6}" sibTransId="{7833AFD5-A4BB-455B-A637-F88F03A44153}"/>
    <dgm:cxn modelId="{C2DAD5D5-E32C-4D62-8AFF-D05846F736A4}" type="presOf" srcId="{7833AFD5-A4BB-455B-A637-F88F03A44153}" destId="{D5B58F62-FD07-443B-87E1-B74A2E33F42B}" srcOrd="0" destOrd="0" presId="urn:microsoft.com/office/officeart/2005/8/layout/radial6"/>
    <dgm:cxn modelId="{2E073FB5-D3D5-4107-8DE1-BEE9D063922E}" type="presOf" srcId="{95ECB402-41D8-487B-8589-C97038A08C84}" destId="{6D886363-A885-4F71-BB99-621EBC95D52B}" srcOrd="0" destOrd="0" presId="urn:microsoft.com/office/officeart/2005/8/layout/radial6"/>
    <dgm:cxn modelId="{4397418A-158A-4A86-9CBF-FD5932427988}" type="presOf" srcId="{DDF6A7C9-BB7D-4930-9029-79B377D93D84}" destId="{9F99C01A-5796-4AB5-A1EF-10BB03CDF788}" srcOrd="0" destOrd="0" presId="urn:microsoft.com/office/officeart/2005/8/layout/radial6"/>
    <dgm:cxn modelId="{52C60145-ADEA-4C13-B2DA-6BB9C696DA82}" srcId="{DDF6A7C9-BB7D-4930-9029-79B377D93D84}" destId="{56D71721-E79E-4A63-993B-213E6BB3E8C2}" srcOrd="1" destOrd="0" parTransId="{FDFA627B-1F4A-4BB9-BE9E-B7D52018C967}" sibTransId="{CCD430AB-F709-4789-BF7A-7D0C724F2CE9}"/>
    <dgm:cxn modelId="{E36015A0-2DD1-4309-A119-11A41DA4B3BF}" type="presOf" srcId="{1A2A3B14-83FE-4572-8614-1D47F23D5859}" destId="{925564BF-03E2-41A2-A5BA-76BDAE5F7F56}" srcOrd="0" destOrd="0" presId="urn:microsoft.com/office/officeart/2005/8/layout/radial6"/>
    <dgm:cxn modelId="{AB351BF5-01F7-4F8D-9A6C-12658EB20308}" type="presOf" srcId="{99D598D3-F4CB-4513-BA15-FD2464AD7D34}" destId="{9E759B55-4ECC-4C4D-89A3-5B15F65A042E}" srcOrd="0" destOrd="0" presId="urn:microsoft.com/office/officeart/2005/8/layout/radial6"/>
    <dgm:cxn modelId="{7CDD8F12-1097-4ECF-BC7F-41DB2F298B08}" type="presParOf" srcId="{6D886363-A885-4F71-BB99-621EBC95D52B}" destId="{9F99C01A-5796-4AB5-A1EF-10BB03CDF788}" srcOrd="0" destOrd="0" presId="urn:microsoft.com/office/officeart/2005/8/layout/radial6"/>
    <dgm:cxn modelId="{623B86A0-9F30-4A08-9251-2A39B6A02372}" type="presParOf" srcId="{6D886363-A885-4F71-BB99-621EBC95D52B}" destId="{1B1C3429-01D5-4742-8C8A-8136096B8BD6}" srcOrd="1" destOrd="0" presId="urn:microsoft.com/office/officeart/2005/8/layout/radial6"/>
    <dgm:cxn modelId="{81BB8BCF-64CF-4AF1-9F04-89FAA89C0E8E}" type="presParOf" srcId="{6D886363-A885-4F71-BB99-621EBC95D52B}" destId="{325F2AAB-E91A-4E3A-9756-B140978F7029}" srcOrd="2" destOrd="0" presId="urn:microsoft.com/office/officeart/2005/8/layout/radial6"/>
    <dgm:cxn modelId="{5467AAAB-F857-4033-85F0-373BB6EBD1A8}" type="presParOf" srcId="{6D886363-A885-4F71-BB99-621EBC95D52B}" destId="{D5B58F62-FD07-443B-87E1-B74A2E33F42B}" srcOrd="3" destOrd="0" presId="urn:microsoft.com/office/officeart/2005/8/layout/radial6"/>
    <dgm:cxn modelId="{32B47FF9-4137-4B4E-BC28-C1EBAFB17202}" type="presParOf" srcId="{6D886363-A885-4F71-BB99-621EBC95D52B}" destId="{2CE719E7-5840-408B-9FDF-1B10704B6DCE}" srcOrd="4" destOrd="0" presId="urn:microsoft.com/office/officeart/2005/8/layout/radial6"/>
    <dgm:cxn modelId="{520C7E05-6064-4AF9-9D8B-CA0C3572C4E4}" type="presParOf" srcId="{6D886363-A885-4F71-BB99-621EBC95D52B}" destId="{95D1D178-BF75-4BB0-B923-93BD9312FC8C}" srcOrd="5" destOrd="0" presId="urn:microsoft.com/office/officeart/2005/8/layout/radial6"/>
    <dgm:cxn modelId="{FB9B676E-99AC-4F8A-88DA-C70389C787FA}" type="presParOf" srcId="{6D886363-A885-4F71-BB99-621EBC95D52B}" destId="{EFEB656A-EE99-4B22-BAD7-2346236002DD}" srcOrd="6" destOrd="0" presId="urn:microsoft.com/office/officeart/2005/8/layout/radial6"/>
    <dgm:cxn modelId="{74C9CFE3-2BB7-4EBE-8514-3D9216D01A4B}" type="presParOf" srcId="{6D886363-A885-4F71-BB99-621EBC95D52B}" destId="{F1C81093-65D1-4CDA-B346-CC317B9B9452}" srcOrd="7" destOrd="0" presId="urn:microsoft.com/office/officeart/2005/8/layout/radial6"/>
    <dgm:cxn modelId="{BFBF5A74-5AA1-47A6-8635-6674EB69D1A9}" type="presParOf" srcId="{6D886363-A885-4F71-BB99-621EBC95D52B}" destId="{4C6408D5-716A-44CE-BFE2-A982C50FFE13}" srcOrd="8" destOrd="0" presId="urn:microsoft.com/office/officeart/2005/8/layout/radial6"/>
    <dgm:cxn modelId="{8CA2BE7E-8A01-438D-A595-FEB8FF0C23D1}" type="presParOf" srcId="{6D886363-A885-4F71-BB99-621EBC95D52B}" destId="{1EBB1062-CC08-44E4-9A26-C3CABDF09A77}" srcOrd="9" destOrd="0" presId="urn:microsoft.com/office/officeart/2005/8/layout/radial6"/>
    <dgm:cxn modelId="{A7341D94-540F-4895-AC2E-186C8FDA0977}" type="presParOf" srcId="{6D886363-A885-4F71-BB99-621EBC95D52B}" destId="{9E759B55-4ECC-4C4D-89A3-5B15F65A042E}" srcOrd="10" destOrd="0" presId="urn:microsoft.com/office/officeart/2005/8/layout/radial6"/>
    <dgm:cxn modelId="{7BD785F1-A70D-4A3D-B1D1-7FF23EE7806C}" type="presParOf" srcId="{6D886363-A885-4F71-BB99-621EBC95D52B}" destId="{BB705B83-A758-4676-8D20-3EAAE8EC3C51}" srcOrd="11" destOrd="0" presId="urn:microsoft.com/office/officeart/2005/8/layout/radial6"/>
    <dgm:cxn modelId="{7D763D12-3E94-44B3-9FFB-40042A757768}" type="presParOf" srcId="{6D886363-A885-4F71-BB99-621EBC95D52B}" destId="{925564BF-03E2-41A2-A5BA-76BDAE5F7F56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ECB402-41D8-487B-8589-C97038A08C84}" type="doc">
      <dgm:prSet loTypeId="urn:microsoft.com/office/officeart/2005/8/layout/radial6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DF6A7C9-BB7D-4930-9029-79B377D93D84}">
      <dgm:prSet phldrT="[Text]"/>
      <dgm:spPr/>
      <dgm:t>
        <a:bodyPr/>
        <a:lstStyle/>
        <a:p>
          <a:r>
            <a:rPr lang="en-US" dirty="0" smtClean="0"/>
            <a:t>Loads</a:t>
          </a:r>
          <a:endParaRPr lang="en-US" dirty="0"/>
        </a:p>
      </dgm:t>
    </dgm:pt>
    <dgm:pt modelId="{3FE3E3B4-C969-45ED-AAA7-B7CD0A66D545}" type="parTrans" cxnId="{5EE134D0-7F21-4B14-9C96-52E0CC9D2345}">
      <dgm:prSet/>
      <dgm:spPr/>
      <dgm:t>
        <a:bodyPr/>
        <a:lstStyle/>
        <a:p>
          <a:endParaRPr lang="en-US"/>
        </a:p>
      </dgm:t>
    </dgm:pt>
    <dgm:pt modelId="{1426500F-92B3-4D67-A18C-A220CF9E0280}" type="sibTrans" cxnId="{5EE134D0-7F21-4B14-9C96-52E0CC9D2345}">
      <dgm:prSet/>
      <dgm:spPr/>
      <dgm:t>
        <a:bodyPr/>
        <a:lstStyle/>
        <a:p>
          <a:endParaRPr lang="en-US"/>
        </a:p>
      </dgm:t>
    </dgm:pt>
    <dgm:pt modelId="{67F83461-30E8-4C25-9F5A-946DF18CB36A}">
      <dgm:prSet phldrT="[Text]" custT="1"/>
      <dgm:spPr>
        <a:blipFill>
          <a:blip xmlns:r="http://schemas.openxmlformats.org/officeDocument/2006/relationships" r:embed="rId1"/>
          <a:stretch>
            <a:fillRect l="-28184" t="-50249" b="-94030"/>
          </a:stretch>
        </a:blipFill>
      </dgm:spPr>
      <dgm:t>
        <a:bodyPr/>
        <a:lstStyle/>
        <a:p>
          <a:r>
            <a:rPr lang="en-US">
              <a:noFill/>
            </a:rPr>
            <a:t> </a:t>
          </a:r>
        </a:p>
      </dgm:t>
    </dgm:pt>
    <dgm:pt modelId="{524EB5C0-E42E-4A44-82B4-82DFEEDB87A6}" type="parTrans" cxnId="{9943EFDA-DB68-4BF3-BD59-45F587C9D564}">
      <dgm:prSet/>
      <dgm:spPr/>
      <dgm:t>
        <a:bodyPr/>
        <a:lstStyle/>
        <a:p>
          <a:endParaRPr lang="en-US"/>
        </a:p>
      </dgm:t>
    </dgm:pt>
    <dgm:pt modelId="{7833AFD5-A4BB-455B-A637-F88F03A44153}" type="sibTrans" cxnId="{9943EFDA-DB68-4BF3-BD59-45F587C9D564}">
      <dgm:prSet/>
      <dgm:spPr/>
      <dgm:t>
        <a:bodyPr/>
        <a:lstStyle/>
        <a:p>
          <a:endParaRPr lang="en-US"/>
        </a:p>
      </dgm:t>
    </dgm:pt>
    <dgm:pt modelId="{56D71721-E79E-4A63-993B-213E6BB3E8C2}">
      <dgm:prSet phldrT="[Text]" custT="1"/>
      <dgm:spPr>
        <a:blipFill>
          <a:blip xmlns:r="http://schemas.openxmlformats.org/officeDocument/2006/relationships" r:embed="rId2"/>
          <a:stretch>
            <a:fillRect l="-34375" t="-58065" b="-105914"/>
          </a:stretch>
        </a:blipFill>
      </dgm:spPr>
      <dgm:t>
        <a:bodyPr/>
        <a:lstStyle/>
        <a:p>
          <a:r>
            <a:rPr lang="en-US">
              <a:noFill/>
            </a:rPr>
            <a:t> </a:t>
          </a:r>
        </a:p>
      </dgm:t>
    </dgm:pt>
    <dgm:pt modelId="{FDFA627B-1F4A-4BB9-BE9E-B7D52018C967}" type="parTrans" cxnId="{52C60145-ADEA-4C13-B2DA-6BB9C696DA82}">
      <dgm:prSet/>
      <dgm:spPr/>
      <dgm:t>
        <a:bodyPr/>
        <a:lstStyle/>
        <a:p>
          <a:endParaRPr lang="en-US"/>
        </a:p>
      </dgm:t>
    </dgm:pt>
    <dgm:pt modelId="{CCD430AB-F709-4789-BF7A-7D0C724F2CE9}" type="sibTrans" cxnId="{52C60145-ADEA-4C13-B2DA-6BB9C696DA82}">
      <dgm:prSet/>
      <dgm:spPr/>
      <dgm:t>
        <a:bodyPr/>
        <a:lstStyle/>
        <a:p>
          <a:endParaRPr lang="en-US"/>
        </a:p>
      </dgm:t>
    </dgm:pt>
    <dgm:pt modelId="{DCAB0348-3A6F-4BF6-827A-9DC3DE0A07A4}">
      <dgm:prSet phldrT="[Text]" custT="1"/>
      <dgm:spPr/>
      <dgm:t>
        <a:bodyPr/>
        <a:lstStyle/>
        <a:p>
          <a:r>
            <a:rPr lang="en-US" sz="1200" dirty="0" smtClean="0"/>
            <a:t>-Wind load = -0.77 KN/m2.</a:t>
          </a:r>
          <a:endParaRPr lang="en-US" sz="1200" dirty="0"/>
        </a:p>
      </dgm:t>
    </dgm:pt>
    <dgm:pt modelId="{FC7F444E-4A11-4F11-8389-9903B2D53FAC}" type="parTrans" cxnId="{26EDBCCA-A8FA-4DAD-A638-1C61811B63DB}">
      <dgm:prSet/>
      <dgm:spPr/>
      <dgm:t>
        <a:bodyPr/>
        <a:lstStyle/>
        <a:p>
          <a:endParaRPr lang="en-US"/>
        </a:p>
      </dgm:t>
    </dgm:pt>
    <dgm:pt modelId="{639F86D6-0CD1-4FE5-A16C-5F58A0AE0496}" type="sibTrans" cxnId="{26EDBCCA-A8FA-4DAD-A638-1C61811B63DB}">
      <dgm:prSet/>
      <dgm:spPr/>
      <dgm:t>
        <a:bodyPr/>
        <a:lstStyle/>
        <a:p>
          <a:endParaRPr lang="en-US"/>
        </a:p>
      </dgm:t>
    </dgm:pt>
    <dgm:pt modelId="{99D598D3-F4CB-4513-BA15-FD2464AD7D34}">
      <dgm:prSet phldrT="[Text]" custT="1"/>
      <dgm:spPr/>
      <dgm:t>
        <a:bodyPr/>
        <a:lstStyle/>
        <a:p>
          <a:r>
            <a:rPr lang="en-US" sz="1200" dirty="0" smtClean="0"/>
            <a:t>Snow load = 1.05 KN/m2</a:t>
          </a:r>
          <a:endParaRPr lang="en-US" sz="1200" dirty="0"/>
        </a:p>
      </dgm:t>
    </dgm:pt>
    <dgm:pt modelId="{D4430879-3F90-4B6E-9DE7-C7FD6F6B8C8A}" type="parTrans" cxnId="{D4C618C4-27E5-441F-AC07-B00FA4C7E6CB}">
      <dgm:prSet/>
      <dgm:spPr/>
      <dgm:t>
        <a:bodyPr/>
        <a:lstStyle/>
        <a:p>
          <a:endParaRPr lang="en-US"/>
        </a:p>
      </dgm:t>
    </dgm:pt>
    <dgm:pt modelId="{1A2A3B14-83FE-4572-8614-1D47F23D5859}" type="sibTrans" cxnId="{D4C618C4-27E5-441F-AC07-B00FA4C7E6CB}">
      <dgm:prSet/>
      <dgm:spPr/>
      <dgm:t>
        <a:bodyPr/>
        <a:lstStyle/>
        <a:p>
          <a:endParaRPr lang="en-US"/>
        </a:p>
      </dgm:t>
    </dgm:pt>
    <dgm:pt modelId="{6D886363-A885-4F71-BB99-621EBC95D52B}" type="pres">
      <dgm:prSet presAssocID="{95ECB402-41D8-487B-8589-C97038A08C84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F99C01A-5796-4AB5-A1EF-10BB03CDF788}" type="pres">
      <dgm:prSet presAssocID="{DDF6A7C9-BB7D-4930-9029-79B377D93D84}" presName="centerShape" presStyleLbl="node0" presStyleIdx="0" presStyleCnt="1" custScaleX="63324" custScaleY="62770"/>
      <dgm:spPr/>
    </dgm:pt>
    <dgm:pt modelId="{1B1C3429-01D5-4742-8C8A-8136096B8BD6}" type="pres">
      <dgm:prSet presAssocID="{67F83461-30E8-4C25-9F5A-946DF18CB36A}" presName="node" presStyleLbl="node1" presStyleIdx="0" presStyleCnt="4" custScaleX="194990" custScaleY="10626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5F2AAB-E91A-4E3A-9756-B140978F7029}" type="pres">
      <dgm:prSet presAssocID="{67F83461-30E8-4C25-9F5A-946DF18CB36A}" presName="dummy" presStyleCnt="0"/>
      <dgm:spPr/>
    </dgm:pt>
    <dgm:pt modelId="{D5B58F62-FD07-443B-87E1-B74A2E33F42B}" type="pres">
      <dgm:prSet presAssocID="{7833AFD5-A4BB-455B-A637-F88F03A44153}" presName="sibTrans" presStyleLbl="sibTrans2D1" presStyleIdx="0" presStyleCnt="4"/>
      <dgm:spPr/>
    </dgm:pt>
    <dgm:pt modelId="{2CE719E7-5840-408B-9FDF-1B10704B6DCE}" type="pres">
      <dgm:prSet presAssocID="{56D71721-E79E-4A63-993B-213E6BB3E8C2}" presName="node" presStyleLbl="node1" presStyleIdx="1" presStyleCnt="4" custScaleX="186238" custScaleY="97615" custRadScaleRad="131181" custRadScaleInc="223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5D1D178-BF75-4BB0-B923-93BD9312FC8C}" type="pres">
      <dgm:prSet presAssocID="{56D71721-E79E-4A63-993B-213E6BB3E8C2}" presName="dummy" presStyleCnt="0"/>
      <dgm:spPr/>
    </dgm:pt>
    <dgm:pt modelId="{EFEB656A-EE99-4B22-BAD7-2346236002DD}" type="pres">
      <dgm:prSet presAssocID="{CCD430AB-F709-4789-BF7A-7D0C724F2CE9}" presName="sibTrans" presStyleLbl="sibTrans2D1" presStyleIdx="1" presStyleCnt="4"/>
      <dgm:spPr/>
    </dgm:pt>
    <dgm:pt modelId="{F1C81093-65D1-4CDA-B346-CC317B9B9452}" type="pres">
      <dgm:prSet presAssocID="{DCAB0348-3A6F-4BF6-827A-9DC3DE0A07A4}" presName="node" presStyleLbl="node1" presStyleIdx="2" presStyleCnt="4" custScaleX="192819" custScaleY="7188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6408D5-716A-44CE-BFE2-A982C50FFE13}" type="pres">
      <dgm:prSet presAssocID="{DCAB0348-3A6F-4BF6-827A-9DC3DE0A07A4}" presName="dummy" presStyleCnt="0"/>
      <dgm:spPr/>
    </dgm:pt>
    <dgm:pt modelId="{1EBB1062-CC08-44E4-9A26-C3CABDF09A77}" type="pres">
      <dgm:prSet presAssocID="{639F86D6-0CD1-4FE5-A16C-5F58A0AE0496}" presName="sibTrans" presStyleLbl="sibTrans2D1" presStyleIdx="2" presStyleCnt="4"/>
      <dgm:spPr/>
    </dgm:pt>
    <dgm:pt modelId="{9E759B55-4ECC-4C4D-89A3-5B15F65A042E}" type="pres">
      <dgm:prSet presAssocID="{99D598D3-F4CB-4513-BA15-FD2464AD7D34}" presName="node" presStyleLbl="node1" presStyleIdx="3" presStyleCnt="4" custScaleX="124156" custScaleY="94228" custRadScaleRad="122319" custRadScaleInc="-1646">
        <dgm:presLayoutVars>
          <dgm:bulletEnabled val="1"/>
        </dgm:presLayoutVars>
      </dgm:prSet>
      <dgm:spPr/>
    </dgm:pt>
    <dgm:pt modelId="{BB705B83-A758-4676-8D20-3EAAE8EC3C51}" type="pres">
      <dgm:prSet presAssocID="{99D598D3-F4CB-4513-BA15-FD2464AD7D34}" presName="dummy" presStyleCnt="0"/>
      <dgm:spPr/>
    </dgm:pt>
    <dgm:pt modelId="{925564BF-03E2-41A2-A5BA-76BDAE5F7F56}" type="pres">
      <dgm:prSet presAssocID="{1A2A3B14-83FE-4572-8614-1D47F23D5859}" presName="sibTrans" presStyleLbl="sibTrans2D1" presStyleIdx="3" presStyleCnt="4"/>
      <dgm:spPr/>
    </dgm:pt>
  </dgm:ptLst>
  <dgm:cxnLst>
    <dgm:cxn modelId="{5EE134D0-7F21-4B14-9C96-52E0CC9D2345}" srcId="{95ECB402-41D8-487B-8589-C97038A08C84}" destId="{DDF6A7C9-BB7D-4930-9029-79B377D93D84}" srcOrd="0" destOrd="0" parTransId="{3FE3E3B4-C969-45ED-AAA7-B7CD0A66D545}" sibTransId="{1426500F-92B3-4D67-A18C-A220CF9E0280}"/>
    <dgm:cxn modelId="{197B3D79-57AC-46C1-8EAE-5B267ED0B242}" type="presOf" srcId="{CCD430AB-F709-4789-BF7A-7D0C724F2CE9}" destId="{EFEB656A-EE99-4B22-BAD7-2346236002DD}" srcOrd="0" destOrd="0" presId="urn:microsoft.com/office/officeart/2005/8/layout/radial6"/>
    <dgm:cxn modelId="{F8F3FB56-3DFE-4E75-B66B-C01393431DD5}" type="presOf" srcId="{DCAB0348-3A6F-4BF6-827A-9DC3DE0A07A4}" destId="{F1C81093-65D1-4CDA-B346-CC317B9B9452}" srcOrd="0" destOrd="0" presId="urn:microsoft.com/office/officeart/2005/8/layout/radial6"/>
    <dgm:cxn modelId="{7043F70F-12F7-420A-984A-6883745AB1B8}" type="presOf" srcId="{67F83461-30E8-4C25-9F5A-946DF18CB36A}" destId="{1B1C3429-01D5-4742-8C8A-8136096B8BD6}" srcOrd="0" destOrd="0" presId="urn:microsoft.com/office/officeart/2005/8/layout/radial6"/>
    <dgm:cxn modelId="{D4C618C4-27E5-441F-AC07-B00FA4C7E6CB}" srcId="{DDF6A7C9-BB7D-4930-9029-79B377D93D84}" destId="{99D598D3-F4CB-4513-BA15-FD2464AD7D34}" srcOrd="3" destOrd="0" parTransId="{D4430879-3F90-4B6E-9DE7-C7FD6F6B8C8A}" sibTransId="{1A2A3B14-83FE-4572-8614-1D47F23D5859}"/>
    <dgm:cxn modelId="{A53E09F2-38CE-421C-B14D-3CA4AAE81A40}" type="presOf" srcId="{639F86D6-0CD1-4FE5-A16C-5F58A0AE0496}" destId="{1EBB1062-CC08-44E4-9A26-C3CABDF09A77}" srcOrd="0" destOrd="0" presId="urn:microsoft.com/office/officeart/2005/8/layout/radial6"/>
    <dgm:cxn modelId="{26EDBCCA-A8FA-4DAD-A638-1C61811B63DB}" srcId="{DDF6A7C9-BB7D-4930-9029-79B377D93D84}" destId="{DCAB0348-3A6F-4BF6-827A-9DC3DE0A07A4}" srcOrd="2" destOrd="0" parTransId="{FC7F444E-4A11-4F11-8389-9903B2D53FAC}" sibTransId="{639F86D6-0CD1-4FE5-A16C-5F58A0AE0496}"/>
    <dgm:cxn modelId="{4D6BB09B-7298-4AD3-AA4B-88312211791E}" type="presOf" srcId="{56D71721-E79E-4A63-993B-213E6BB3E8C2}" destId="{2CE719E7-5840-408B-9FDF-1B10704B6DCE}" srcOrd="0" destOrd="0" presId="urn:microsoft.com/office/officeart/2005/8/layout/radial6"/>
    <dgm:cxn modelId="{9943EFDA-DB68-4BF3-BD59-45F587C9D564}" srcId="{DDF6A7C9-BB7D-4930-9029-79B377D93D84}" destId="{67F83461-30E8-4C25-9F5A-946DF18CB36A}" srcOrd="0" destOrd="0" parTransId="{524EB5C0-E42E-4A44-82B4-82DFEEDB87A6}" sibTransId="{7833AFD5-A4BB-455B-A637-F88F03A44153}"/>
    <dgm:cxn modelId="{C2DAD5D5-E32C-4D62-8AFF-D05846F736A4}" type="presOf" srcId="{7833AFD5-A4BB-455B-A637-F88F03A44153}" destId="{D5B58F62-FD07-443B-87E1-B74A2E33F42B}" srcOrd="0" destOrd="0" presId="urn:microsoft.com/office/officeart/2005/8/layout/radial6"/>
    <dgm:cxn modelId="{2E073FB5-D3D5-4107-8DE1-BEE9D063922E}" type="presOf" srcId="{95ECB402-41D8-487B-8589-C97038A08C84}" destId="{6D886363-A885-4F71-BB99-621EBC95D52B}" srcOrd="0" destOrd="0" presId="urn:microsoft.com/office/officeart/2005/8/layout/radial6"/>
    <dgm:cxn modelId="{4397418A-158A-4A86-9CBF-FD5932427988}" type="presOf" srcId="{DDF6A7C9-BB7D-4930-9029-79B377D93D84}" destId="{9F99C01A-5796-4AB5-A1EF-10BB03CDF788}" srcOrd="0" destOrd="0" presId="urn:microsoft.com/office/officeart/2005/8/layout/radial6"/>
    <dgm:cxn modelId="{52C60145-ADEA-4C13-B2DA-6BB9C696DA82}" srcId="{DDF6A7C9-BB7D-4930-9029-79B377D93D84}" destId="{56D71721-E79E-4A63-993B-213E6BB3E8C2}" srcOrd="1" destOrd="0" parTransId="{FDFA627B-1F4A-4BB9-BE9E-B7D52018C967}" sibTransId="{CCD430AB-F709-4789-BF7A-7D0C724F2CE9}"/>
    <dgm:cxn modelId="{E36015A0-2DD1-4309-A119-11A41DA4B3BF}" type="presOf" srcId="{1A2A3B14-83FE-4572-8614-1D47F23D5859}" destId="{925564BF-03E2-41A2-A5BA-76BDAE5F7F56}" srcOrd="0" destOrd="0" presId="urn:microsoft.com/office/officeart/2005/8/layout/radial6"/>
    <dgm:cxn modelId="{AB351BF5-01F7-4F8D-9A6C-12658EB20308}" type="presOf" srcId="{99D598D3-F4CB-4513-BA15-FD2464AD7D34}" destId="{9E759B55-4ECC-4C4D-89A3-5B15F65A042E}" srcOrd="0" destOrd="0" presId="urn:microsoft.com/office/officeart/2005/8/layout/radial6"/>
    <dgm:cxn modelId="{7CDD8F12-1097-4ECF-BC7F-41DB2F298B08}" type="presParOf" srcId="{6D886363-A885-4F71-BB99-621EBC95D52B}" destId="{9F99C01A-5796-4AB5-A1EF-10BB03CDF788}" srcOrd="0" destOrd="0" presId="urn:microsoft.com/office/officeart/2005/8/layout/radial6"/>
    <dgm:cxn modelId="{623B86A0-9F30-4A08-9251-2A39B6A02372}" type="presParOf" srcId="{6D886363-A885-4F71-BB99-621EBC95D52B}" destId="{1B1C3429-01D5-4742-8C8A-8136096B8BD6}" srcOrd="1" destOrd="0" presId="urn:microsoft.com/office/officeart/2005/8/layout/radial6"/>
    <dgm:cxn modelId="{81BB8BCF-64CF-4AF1-9F04-89FAA89C0E8E}" type="presParOf" srcId="{6D886363-A885-4F71-BB99-621EBC95D52B}" destId="{325F2AAB-E91A-4E3A-9756-B140978F7029}" srcOrd="2" destOrd="0" presId="urn:microsoft.com/office/officeart/2005/8/layout/radial6"/>
    <dgm:cxn modelId="{5467AAAB-F857-4033-85F0-373BB6EBD1A8}" type="presParOf" srcId="{6D886363-A885-4F71-BB99-621EBC95D52B}" destId="{D5B58F62-FD07-443B-87E1-B74A2E33F42B}" srcOrd="3" destOrd="0" presId="urn:microsoft.com/office/officeart/2005/8/layout/radial6"/>
    <dgm:cxn modelId="{32B47FF9-4137-4B4E-BC28-C1EBAFB17202}" type="presParOf" srcId="{6D886363-A885-4F71-BB99-621EBC95D52B}" destId="{2CE719E7-5840-408B-9FDF-1B10704B6DCE}" srcOrd="4" destOrd="0" presId="urn:microsoft.com/office/officeart/2005/8/layout/radial6"/>
    <dgm:cxn modelId="{520C7E05-6064-4AF9-9D8B-CA0C3572C4E4}" type="presParOf" srcId="{6D886363-A885-4F71-BB99-621EBC95D52B}" destId="{95D1D178-BF75-4BB0-B923-93BD9312FC8C}" srcOrd="5" destOrd="0" presId="urn:microsoft.com/office/officeart/2005/8/layout/radial6"/>
    <dgm:cxn modelId="{FB9B676E-99AC-4F8A-88DA-C70389C787FA}" type="presParOf" srcId="{6D886363-A885-4F71-BB99-621EBC95D52B}" destId="{EFEB656A-EE99-4B22-BAD7-2346236002DD}" srcOrd="6" destOrd="0" presId="urn:microsoft.com/office/officeart/2005/8/layout/radial6"/>
    <dgm:cxn modelId="{74C9CFE3-2BB7-4EBE-8514-3D9216D01A4B}" type="presParOf" srcId="{6D886363-A885-4F71-BB99-621EBC95D52B}" destId="{F1C81093-65D1-4CDA-B346-CC317B9B9452}" srcOrd="7" destOrd="0" presId="urn:microsoft.com/office/officeart/2005/8/layout/radial6"/>
    <dgm:cxn modelId="{BFBF5A74-5AA1-47A6-8635-6674EB69D1A9}" type="presParOf" srcId="{6D886363-A885-4F71-BB99-621EBC95D52B}" destId="{4C6408D5-716A-44CE-BFE2-A982C50FFE13}" srcOrd="8" destOrd="0" presId="urn:microsoft.com/office/officeart/2005/8/layout/radial6"/>
    <dgm:cxn modelId="{8CA2BE7E-8A01-438D-A595-FEB8FF0C23D1}" type="presParOf" srcId="{6D886363-A885-4F71-BB99-621EBC95D52B}" destId="{1EBB1062-CC08-44E4-9A26-C3CABDF09A77}" srcOrd="9" destOrd="0" presId="urn:microsoft.com/office/officeart/2005/8/layout/radial6"/>
    <dgm:cxn modelId="{A7341D94-540F-4895-AC2E-186C8FDA0977}" type="presParOf" srcId="{6D886363-A885-4F71-BB99-621EBC95D52B}" destId="{9E759B55-4ECC-4C4D-89A3-5B15F65A042E}" srcOrd="10" destOrd="0" presId="urn:microsoft.com/office/officeart/2005/8/layout/radial6"/>
    <dgm:cxn modelId="{7BD785F1-A70D-4A3D-B1D1-7FF23EE7806C}" type="presParOf" srcId="{6D886363-A885-4F71-BB99-621EBC95D52B}" destId="{BB705B83-A758-4676-8D20-3EAAE8EC3C51}" srcOrd="11" destOrd="0" presId="urn:microsoft.com/office/officeart/2005/8/layout/radial6"/>
    <dgm:cxn modelId="{7D763D12-3E94-44B3-9FFB-40042A757768}" type="presParOf" srcId="{6D886363-A885-4F71-BB99-621EBC95D52B}" destId="{925564BF-03E2-41A2-A5BA-76BDAE5F7F56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5ECB402-41D8-487B-8589-C97038A08C84}" type="doc">
      <dgm:prSet loTypeId="urn:microsoft.com/office/officeart/2005/8/layout/radial6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DF6A7C9-BB7D-4930-9029-79B377D93D84}">
      <dgm:prSet phldrT="[Text]" custT="1"/>
      <dgm:spPr/>
      <dgm:t>
        <a:bodyPr/>
        <a:lstStyle/>
        <a:p>
          <a:r>
            <a:rPr lang="en-US" sz="1400" dirty="0" smtClean="0"/>
            <a:t>Seismic loads</a:t>
          </a:r>
          <a:endParaRPr lang="en-US" sz="1400" dirty="0"/>
        </a:p>
      </dgm:t>
    </dgm:pt>
    <dgm:pt modelId="{3FE3E3B4-C969-45ED-AAA7-B7CD0A66D545}" type="parTrans" cxnId="{5EE134D0-7F21-4B14-9C96-52E0CC9D2345}">
      <dgm:prSet/>
      <dgm:spPr/>
      <dgm:t>
        <a:bodyPr/>
        <a:lstStyle/>
        <a:p>
          <a:endParaRPr lang="en-US"/>
        </a:p>
      </dgm:t>
    </dgm:pt>
    <dgm:pt modelId="{1426500F-92B3-4D67-A18C-A220CF9E0280}" type="sibTrans" cxnId="{5EE134D0-7F21-4B14-9C96-52E0CC9D2345}">
      <dgm:prSet/>
      <dgm:spPr/>
      <dgm:t>
        <a:bodyPr/>
        <a:lstStyle/>
        <a:p>
          <a:endParaRPr lang="en-US"/>
        </a:p>
      </dgm:t>
    </dgm:pt>
    <dgm:pt modelId="{67F83461-30E8-4C25-9F5A-946DF18CB36A}">
      <dgm:prSet phldrT="[Text]" custT="1"/>
      <dgm:spPr/>
      <dgm:t>
        <a:bodyPr/>
        <a:lstStyle/>
        <a:p>
          <a:r>
            <a:rPr lang="en-US" sz="900" dirty="0" smtClean="0"/>
            <a:t>Importance factor = 1.25</a:t>
          </a:r>
        </a:p>
        <a:p>
          <a:r>
            <a:rPr lang="en-US" sz="900" dirty="0" smtClean="0"/>
            <a:t>R = 5.5</a:t>
          </a:r>
          <a:endParaRPr lang="en-US" sz="900" dirty="0"/>
        </a:p>
      </dgm:t>
    </dgm:pt>
    <dgm:pt modelId="{524EB5C0-E42E-4A44-82B4-82DFEEDB87A6}" type="parTrans" cxnId="{9943EFDA-DB68-4BF3-BD59-45F587C9D564}">
      <dgm:prSet/>
      <dgm:spPr/>
      <dgm:t>
        <a:bodyPr/>
        <a:lstStyle/>
        <a:p>
          <a:endParaRPr lang="en-US"/>
        </a:p>
      </dgm:t>
    </dgm:pt>
    <dgm:pt modelId="{7833AFD5-A4BB-455B-A637-F88F03A44153}" type="sibTrans" cxnId="{9943EFDA-DB68-4BF3-BD59-45F587C9D564}">
      <dgm:prSet/>
      <dgm:spPr/>
      <dgm:t>
        <a:bodyPr/>
        <a:lstStyle/>
        <a:p>
          <a:endParaRPr lang="en-US"/>
        </a:p>
      </dgm:t>
    </dgm:pt>
    <dgm:pt modelId="{56D71721-E79E-4A63-993B-213E6BB3E8C2}">
      <dgm:prSet phldrT="[Text]" custT="1"/>
      <dgm:spPr/>
      <dgm:t>
        <a:bodyPr/>
        <a:lstStyle/>
        <a:p>
          <a:r>
            <a:rPr lang="en-US" sz="9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Soil profile: SD</a:t>
          </a:r>
          <a:endParaRPr lang="en-US" sz="900" dirty="0"/>
        </a:p>
      </dgm:t>
    </dgm:pt>
    <dgm:pt modelId="{FDFA627B-1F4A-4BB9-BE9E-B7D52018C967}" type="parTrans" cxnId="{52C60145-ADEA-4C13-B2DA-6BB9C696DA82}">
      <dgm:prSet/>
      <dgm:spPr/>
      <dgm:t>
        <a:bodyPr/>
        <a:lstStyle/>
        <a:p>
          <a:endParaRPr lang="en-US"/>
        </a:p>
      </dgm:t>
    </dgm:pt>
    <dgm:pt modelId="{CCD430AB-F709-4789-BF7A-7D0C724F2CE9}" type="sibTrans" cxnId="{52C60145-ADEA-4C13-B2DA-6BB9C696DA82}">
      <dgm:prSet/>
      <dgm:spPr/>
      <dgm:t>
        <a:bodyPr/>
        <a:lstStyle/>
        <a:p>
          <a:endParaRPr lang="en-US"/>
        </a:p>
      </dgm:t>
    </dgm:pt>
    <dgm:pt modelId="{DCAB0348-3A6F-4BF6-827A-9DC3DE0A07A4}">
      <dgm:prSet phldrT="[Text]" custT="1"/>
      <dgm:spPr/>
      <dgm:t>
        <a:bodyPr/>
        <a:lstStyle/>
        <a:p>
          <a:r>
            <a:rPr lang="en-US" sz="1200" dirty="0" smtClean="0"/>
            <a:t>Seismic zone: 2B</a:t>
          </a:r>
          <a:endParaRPr lang="en-US" sz="1200" dirty="0"/>
        </a:p>
      </dgm:t>
    </dgm:pt>
    <dgm:pt modelId="{FC7F444E-4A11-4F11-8389-9903B2D53FAC}" type="parTrans" cxnId="{26EDBCCA-A8FA-4DAD-A638-1C61811B63DB}">
      <dgm:prSet/>
      <dgm:spPr/>
      <dgm:t>
        <a:bodyPr/>
        <a:lstStyle/>
        <a:p>
          <a:endParaRPr lang="en-US"/>
        </a:p>
      </dgm:t>
    </dgm:pt>
    <dgm:pt modelId="{639F86D6-0CD1-4FE5-A16C-5F58A0AE0496}" type="sibTrans" cxnId="{26EDBCCA-A8FA-4DAD-A638-1C61811B63DB}">
      <dgm:prSet/>
      <dgm:spPr/>
      <dgm:t>
        <a:bodyPr/>
        <a:lstStyle/>
        <a:p>
          <a:endParaRPr lang="en-US"/>
        </a:p>
      </dgm:t>
    </dgm:pt>
    <dgm:pt modelId="{99D598D3-F4CB-4513-BA15-FD2464AD7D34}">
      <dgm:prSet phldrT="[Text]" custT="1"/>
      <dgm:spPr/>
      <dgm:t>
        <a:bodyPr/>
        <a:lstStyle/>
        <a:p>
          <a:r>
            <a:rPr lang="en-US" sz="1200" dirty="0" smtClean="0"/>
            <a:t>Ca = 0.28 </a:t>
          </a:r>
        </a:p>
        <a:p>
          <a:r>
            <a:rPr lang="en-US" sz="1200" dirty="0" err="1" smtClean="0"/>
            <a:t>Cv</a:t>
          </a:r>
          <a:r>
            <a:rPr lang="en-US" sz="1200" dirty="0" smtClean="0"/>
            <a:t> = 0.40 </a:t>
          </a:r>
          <a:endParaRPr lang="en-US" sz="1200" dirty="0"/>
        </a:p>
      </dgm:t>
    </dgm:pt>
    <dgm:pt modelId="{D4430879-3F90-4B6E-9DE7-C7FD6F6B8C8A}" type="parTrans" cxnId="{D4C618C4-27E5-441F-AC07-B00FA4C7E6CB}">
      <dgm:prSet/>
      <dgm:spPr/>
      <dgm:t>
        <a:bodyPr/>
        <a:lstStyle/>
        <a:p>
          <a:endParaRPr lang="en-US"/>
        </a:p>
      </dgm:t>
    </dgm:pt>
    <dgm:pt modelId="{1A2A3B14-83FE-4572-8614-1D47F23D5859}" type="sibTrans" cxnId="{D4C618C4-27E5-441F-AC07-B00FA4C7E6CB}">
      <dgm:prSet/>
      <dgm:spPr/>
      <dgm:t>
        <a:bodyPr/>
        <a:lstStyle/>
        <a:p>
          <a:endParaRPr lang="en-US"/>
        </a:p>
      </dgm:t>
    </dgm:pt>
    <dgm:pt modelId="{6D886363-A885-4F71-BB99-621EBC95D52B}" type="pres">
      <dgm:prSet presAssocID="{95ECB402-41D8-487B-8589-C97038A08C84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F99C01A-5796-4AB5-A1EF-10BB03CDF788}" type="pres">
      <dgm:prSet presAssocID="{DDF6A7C9-BB7D-4930-9029-79B377D93D84}" presName="centerShape" presStyleLbl="node0" presStyleIdx="0" presStyleCnt="1" custScaleX="63324" custScaleY="62770"/>
      <dgm:spPr/>
      <dgm:t>
        <a:bodyPr/>
        <a:lstStyle/>
        <a:p>
          <a:endParaRPr lang="en-US"/>
        </a:p>
      </dgm:t>
    </dgm:pt>
    <dgm:pt modelId="{1B1C3429-01D5-4742-8C8A-8136096B8BD6}" type="pres">
      <dgm:prSet presAssocID="{67F83461-30E8-4C25-9F5A-946DF18CB36A}" presName="node" presStyleLbl="node1" presStyleIdx="0" presStyleCnt="4" custScaleX="194990" custScaleY="10626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5F2AAB-E91A-4E3A-9756-B140978F7029}" type="pres">
      <dgm:prSet presAssocID="{67F83461-30E8-4C25-9F5A-946DF18CB36A}" presName="dummy" presStyleCnt="0"/>
      <dgm:spPr/>
    </dgm:pt>
    <dgm:pt modelId="{D5B58F62-FD07-443B-87E1-B74A2E33F42B}" type="pres">
      <dgm:prSet presAssocID="{7833AFD5-A4BB-455B-A637-F88F03A44153}" presName="sibTrans" presStyleLbl="sibTrans2D1" presStyleIdx="0" presStyleCnt="4"/>
      <dgm:spPr/>
    </dgm:pt>
    <dgm:pt modelId="{2CE719E7-5840-408B-9FDF-1B10704B6DCE}" type="pres">
      <dgm:prSet presAssocID="{56D71721-E79E-4A63-993B-213E6BB3E8C2}" presName="node" presStyleLbl="node1" presStyleIdx="1" presStyleCnt="4" custScaleX="186238" custScaleY="97615" custRadScaleRad="131181" custRadScaleInc="223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5D1D178-BF75-4BB0-B923-93BD9312FC8C}" type="pres">
      <dgm:prSet presAssocID="{56D71721-E79E-4A63-993B-213E6BB3E8C2}" presName="dummy" presStyleCnt="0"/>
      <dgm:spPr/>
    </dgm:pt>
    <dgm:pt modelId="{EFEB656A-EE99-4B22-BAD7-2346236002DD}" type="pres">
      <dgm:prSet presAssocID="{CCD430AB-F709-4789-BF7A-7D0C724F2CE9}" presName="sibTrans" presStyleLbl="sibTrans2D1" presStyleIdx="1" presStyleCnt="4"/>
      <dgm:spPr/>
    </dgm:pt>
    <dgm:pt modelId="{F1C81093-65D1-4CDA-B346-CC317B9B9452}" type="pres">
      <dgm:prSet presAssocID="{DCAB0348-3A6F-4BF6-827A-9DC3DE0A07A4}" presName="node" presStyleLbl="node1" presStyleIdx="2" presStyleCnt="4" custScaleX="192819" custScaleY="7188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6408D5-716A-44CE-BFE2-A982C50FFE13}" type="pres">
      <dgm:prSet presAssocID="{DCAB0348-3A6F-4BF6-827A-9DC3DE0A07A4}" presName="dummy" presStyleCnt="0"/>
      <dgm:spPr/>
    </dgm:pt>
    <dgm:pt modelId="{1EBB1062-CC08-44E4-9A26-C3CABDF09A77}" type="pres">
      <dgm:prSet presAssocID="{639F86D6-0CD1-4FE5-A16C-5F58A0AE0496}" presName="sibTrans" presStyleLbl="sibTrans2D1" presStyleIdx="2" presStyleCnt="4"/>
      <dgm:spPr/>
    </dgm:pt>
    <dgm:pt modelId="{9E759B55-4ECC-4C4D-89A3-5B15F65A042E}" type="pres">
      <dgm:prSet presAssocID="{99D598D3-F4CB-4513-BA15-FD2464AD7D34}" presName="node" presStyleLbl="node1" presStyleIdx="3" presStyleCnt="4" custScaleX="186163" custScaleY="112502" custRadScaleRad="122319" custRadScaleInc="-1646">
        <dgm:presLayoutVars>
          <dgm:bulletEnabled val="1"/>
        </dgm:presLayoutVars>
      </dgm:prSet>
      <dgm:spPr/>
    </dgm:pt>
    <dgm:pt modelId="{BB705B83-A758-4676-8D20-3EAAE8EC3C51}" type="pres">
      <dgm:prSet presAssocID="{99D598D3-F4CB-4513-BA15-FD2464AD7D34}" presName="dummy" presStyleCnt="0"/>
      <dgm:spPr/>
    </dgm:pt>
    <dgm:pt modelId="{925564BF-03E2-41A2-A5BA-76BDAE5F7F56}" type="pres">
      <dgm:prSet presAssocID="{1A2A3B14-83FE-4572-8614-1D47F23D5859}" presName="sibTrans" presStyleLbl="sibTrans2D1" presStyleIdx="3" presStyleCnt="4"/>
      <dgm:spPr/>
    </dgm:pt>
  </dgm:ptLst>
  <dgm:cxnLst>
    <dgm:cxn modelId="{5EE134D0-7F21-4B14-9C96-52E0CC9D2345}" srcId="{95ECB402-41D8-487B-8589-C97038A08C84}" destId="{DDF6A7C9-BB7D-4930-9029-79B377D93D84}" srcOrd="0" destOrd="0" parTransId="{3FE3E3B4-C969-45ED-AAA7-B7CD0A66D545}" sibTransId="{1426500F-92B3-4D67-A18C-A220CF9E0280}"/>
    <dgm:cxn modelId="{197B3D79-57AC-46C1-8EAE-5B267ED0B242}" type="presOf" srcId="{CCD430AB-F709-4789-BF7A-7D0C724F2CE9}" destId="{EFEB656A-EE99-4B22-BAD7-2346236002DD}" srcOrd="0" destOrd="0" presId="urn:microsoft.com/office/officeart/2005/8/layout/radial6"/>
    <dgm:cxn modelId="{7043F70F-12F7-420A-984A-6883745AB1B8}" type="presOf" srcId="{67F83461-30E8-4C25-9F5A-946DF18CB36A}" destId="{1B1C3429-01D5-4742-8C8A-8136096B8BD6}" srcOrd="0" destOrd="0" presId="urn:microsoft.com/office/officeart/2005/8/layout/radial6"/>
    <dgm:cxn modelId="{F8F3FB56-3DFE-4E75-B66B-C01393431DD5}" type="presOf" srcId="{DCAB0348-3A6F-4BF6-827A-9DC3DE0A07A4}" destId="{F1C81093-65D1-4CDA-B346-CC317B9B9452}" srcOrd="0" destOrd="0" presId="urn:microsoft.com/office/officeart/2005/8/layout/radial6"/>
    <dgm:cxn modelId="{D4C618C4-27E5-441F-AC07-B00FA4C7E6CB}" srcId="{DDF6A7C9-BB7D-4930-9029-79B377D93D84}" destId="{99D598D3-F4CB-4513-BA15-FD2464AD7D34}" srcOrd="3" destOrd="0" parTransId="{D4430879-3F90-4B6E-9DE7-C7FD6F6B8C8A}" sibTransId="{1A2A3B14-83FE-4572-8614-1D47F23D5859}"/>
    <dgm:cxn modelId="{A53E09F2-38CE-421C-B14D-3CA4AAE81A40}" type="presOf" srcId="{639F86D6-0CD1-4FE5-A16C-5F58A0AE0496}" destId="{1EBB1062-CC08-44E4-9A26-C3CABDF09A77}" srcOrd="0" destOrd="0" presId="urn:microsoft.com/office/officeart/2005/8/layout/radial6"/>
    <dgm:cxn modelId="{26EDBCCA-A8FA-4DAD-A638-1C61811B63DB}" srcId="{DDF6A7C9-BB7D-4930-9029-79B377D93D84}" destId="{DCAB0348-3A6F-4BF6-827A-9DC3DE0A07A4}" srcOrd="2" destOrd="0" parTransId="{FC7F444E-4A11-4F11-8389-9903B2D53FAC}" sibTransId="{639F86D6-0CD1-4FE5-A16C-5F58A0AE0496}"/>
    <dgm:cxn modelId="{4D6BB09B-7298-4AD3-AA4B-88312211791E}" type="presOf" srcId="{56D71721-E79E-4A63-993B-213E6BB3E8C2}" destId="{2CE719E7-5840-408B-9FDF-1B10704B6DCE}" srcOrd="0" destOrd="0" presId="urn:microsoft.com/office/officeart/2005/8/layout/radial6"/>
    <dgm:cxn modelId="{9943EFDA-DB68-4BF3-BD59-45F587C9D564}" srcId="{DDF6A7C9-BB7D-4930-9029-79B377D93D84}" destId="{67F83461-30E8-4C25-9F5A-946DF18CB36A}" srcOrd="0" destOrd="0" parTransId="{524EB5C0-E42E-4A44-82B4-82DFEEDB87A6}" sibTransId="{7833AFD5-A4BB-455B-A637-F88F03A44153}"/>
    <dgm:cxn modelId="{C2DAD5D5-E32C-4D62-8AFF-D05846F736A4}" type="presOf" srcId="{7833AFD5-A4BB-455B-A637-F88F03A44153}" destId="{D5B58F62-FD07-443B-87E1-B74A2E33F42B}" srcOrd="0" destOrd="0" presId="urn:microsoft.com/office/officeart/2005/8/layout/radial6"/>
    <dgm:cxn modelId="{2E073FB5-D3D5-4107-8DE1-BEE9D063922E}" type="presOf" srcId="{95ECB402-41D8-487B-8589-C97038A08C84}" destId="{6D886363-A885-4F71-BB99-621EBC95D52B}" srcOrd="0" destOrd="0" presId="urn:microsoft.com/office/officeart/2005/8/layout/radial6"/>
    <dgm:cxn modelId="{4397418A-158A-4A86-9CBF-FD5932427988}" type="presOf" srcId="{DDF6A7C9-BB7D-4930-9029-79B377D93D84}" destId="{9F99C01A-5796-4AB5-A1EF-10BB03CDF788}" srcOrd="0" destOrd="0" presId="urn:microsoft.com/office/officeart/2005/8/layout/radial6"/>
    <dgm:cxn modelId="{E36015A0-2DD1-4309-A119-11A41DA4B3BF}" type="presOf" srcId="{1A2A3B14-83FE-4572-8614-1D47F23D5859}" destId="{925564BF-03E2-41A2-A5BA-76BDAE5F7F56}" srcOrd="0" destOrd="0" presId="urn:microsoft.com/office/officeart/2005/8/layout/radial6"/>
    <dgm:cxn modelId="{52C60145-ADEA-4C13-B2DA-6BB9C696DA82}" srcId="{DDF6A7C9-BB7D-4930-9029-79B377D93D84}" destId="{56D71721-E79E-4A63-993B-213E6BB3E8C2}" srcOrd="1" destOrd="0" parTransId="{FDFA627B-1F4A-4BB9-BE9E-B7D52018C967}" sibTransId="{CCD430AB-F709-4789-BF7A-7D0C724F2CE9}"/>
    <dgm:cxn modelId="{AB351BF5-01F7-4F8D-9A6C-12658EB20308}" type="presOf" srcId="{99D598D3-F4CB-4513-BA15-FD2464AD7D34}" destId="{9E759B55-4ECC-4C4D-89A3-5B15F65A042E}" srcOrd="0" destOrd="0" presId="urn:microsoft.com/office/officeart/2005/8/layout/radial6"/>
    <dgm:cxn modelId="{7CDD8F12-1097-4ECF-BC7F-41DB2F298B08}" type="presParOf" srcId="{6D886363-A885-4F71-BB99-621EBC95D52B}" destId="{9F99C01A-5796-4AB5-A1EF-10BB03CDF788}" srcOrd="0" destOrd="0" presId="urn:microsoft.com/office/officeart/2005/8/layout/radial6"/>
    <dgm:cxn modelId="{623B86A0-9F30-4A08-9251-2A39B6A02372}" type="presParOf" srcId="{6D886363-A885-4F71-BB99-621EBC95D52B}" destId="{1B1C3429-01D5-4742-8C8A-8136096B8BD6}" srcOrd="1" destOrd="0" presId="urn:microsoft.com/office/officeart/2005/8/layout/radial6"/>
    <dgm:cxn modelId="{81BB8BCF-64CF-4AF1-9F04-89FAA89C0E8E}" type="presParOf" srcId="{6D886363-A885-4F71-BB99-621EBC95D52B}" destId="{325F2AAB-E91A-4E3A-9756-B140978F7029}" srcOrd="2" destOrd="0" presId="urn:microsoft.com/office/officeart/2005/8/layout/radial6"/>
    <dgm:cxn modelId="{5467AAAB-F857-4033-85F0-373BB6EBD1A8}" type="presParOf" srcId="{6D886363-A885-4F71-BB99-621EBC95D52B}" destId="{D5B58F62-FD07-443B-87E1-B74A2E33F42B}" srcOrd="3" destOrd="0" presId="urn:microsoft.com/office/officeart/2005/8/layout/radial6"/>
    <dgm:cxn modelId="{32B47FF9-4137-4B4E-BC28-C1EBAFB17202}" type="presParOf" srcId="{6D886363-A885-4F71-BB99-621EBC95D52B}" destId="{2CE719E7-5840-408B-9FDF-1B10704B6DCE}" srcOrd="4" destOrd="0" presId="urn:microsoft.com/office/officeart/2005/8/layout/radial6"/>
    <dgm:cxn modelId="{520C7E05-6064-4AF9-9D8B-CA0C3572C4E4}" type="presParOf" srcId="{6D886363-A885-4F71-BB99-621EBC95D52B}" destId="{95D1D178-BF75-4BB0-B923-93BD9312FC8C}" srcOrd="5" destOrd="0" presId="urn:microsoft.com/office/officeart/2005/8/layout/radial6"/>
    <dgm:cxn modelId="{FB9B676E-99AC-4F8A-88DA-C70389C787FA}" type="presParOf" srcId="{6D886363-A885-4F71-BB99-621EBC95D52B}" destId="{EFEB656A-EE99-4B22-BAD7-2346236002DD}" srcOrd="6" destOrd="0" presId="urn:microsoft.com/office/officeart/2005/8/layout/radial6"/>
    <dgm:cxn modelId="{74C9CFE3-2BB7-4EBE-8514-3D9216D01A4B}" type="presParOf" srcId="{6D886363-A885-4F71-BB99-621EBC95D52B}" destId="{F1C81093-65D1-4CDA-B346-CC317B9B9452}" srcOrd="7" destOrd="0" presId="urn:microsoft.com/office/officeart/2005/8/layout/radial6"/>
    <dgm:cxn modelId="{BFBF5A74-5AA1-47A6-8635-6674EB69D1A9}" type="presParOf" srcId="{6D886363-A885-4F71-BB99-621EBC95D52B}" destId="{4C6408D5-716A-44CE-BFE2-A982C50FFE13}" srcOrd="8" destOrd="0" presId="urn:microsoft.com/office/officeart/2005/8/layout/radial6"/>
    <dgm:cxn modelId="{8CA2BE7E-8A01-438D-A595-FEB8FF0C23D1}" type="presParOf" srcId="{6D886363-A885-4F71-BB99-621EBC95D52B}" destId="{1EBB1062-CC08-44E4-9A26-C3CABDF09A77}" srcOrd="9" destOrd="0" presId="urn:microsoft.com/office/officeart/2005/8/layout/radial6"/>
    <dgm:cxn modelId="{A7341D94-540F-4895-AC2E-186C8FDA0977}" type="presParOf" srcId="{6D886363-A885-4F71-BB99-621EBC95D52B}" destId="{9E759B55-4ECC-4C4D-89A3-5B15F65A042E}" srcOrd="10" destOrd="0" presId="urn:microsoft.com/office/officeart/2005/8/layout/radial6"/>
    <dgm:cxn modelId="{7BD785F1-A70D-4A3D-B1D1-7FF23EE7806C}" type="presParOf" srcId="{6D886363-A885-4F71-BB99-621EBC95D52B}" destId="{BB705B83-A758-4676-8D20-3EAAE8EC3C51}" srcOrd="11" destOrd="0" presId="urn:microsoft.com/office/officeart/2005/8/layout/radial6"/>
    <dgm:cxn modelId="{7D763D12-3E94-44B3-9FFB-40042A757768}" type="presParOf" srcId="{6D886363-A885-4F71-BB99-621EBC95D52B}" destId="{925564BF-03E2-41A2-A5BA-76BDAE5F7F56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894DD3D-F426-4BC5-8FC3-B139D9A7167A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76F8505-AB57-4A4B-8FC9-7F8AFA4E1891}">
      <dgm:prSet phldrT="[Text]"/>
      <dgm:spPr>
        <a:gradFill rotWithShape="0">
          <a:gsLst>
            <a:gs pos="100000">
              <a:schemeClr val="accent2">
                <a:lumMod val="67000"/>
              </a:schemeClr>
            </a:gs>
            <a:gs pos="45472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</dgm:spPr>
      <dgm:t>
        <a:bodyPr/>
        <a:lstStyle/>
        <a:p>
          <a:r>
            <a:rPr lang="en-US" dirty="0"/>
            <a:t>Visual comfort</a:t>
          </a:r>
        </a:p>
      </dgm:t>
    </dgm:pt>
    <dgm:pt modelId="{89D0C149-52D1-4F05-908D-D932B08813B7}" type="parTrans" cxnId="{0867F0E3-7783-4057-8075-55F1611767F5}">
      <dgm:prSet/>
      <dgm:spPr/>
      <dgm:t>
        <a:bodyPr/>
        <a:lstStyle/>
        <a:p>
          <a:endParaRPr lang="en-US"/>
        </a:p>
      </dgm:t>
    </dgm:pt>
    <dgm:pt modelId="{DB7FC67C-98E1-44A2-872A-178E60197B66}" type="sibTrans" cxnId="{0867F0E3-7783-4057-8075-55F1611767F5}">
      <dgm:prSet/>
      <dgm:spPr/>
      <dgm:t>
        <a:bodyPr/>
        <a:lstStyle/>
        <a:p>
          <a:endParaRPr lang="en-US"/>
        </a:p>
      </dgm:t>
    </dgm:pt>
    <dgm:pt modelId="{E95B0D15-9429-4293-BBFA-E69649C1AB9D}">
      <dgm:prSet phldrT="[Text]"/>
      <dgm:spPr>
        <a:gradFill flip="none" rotWithShape="1">
          <a:gsLst>
            <a:gs pos="0">
              <a:schemeClr val="accent2">
                <a:lumMod val="67000"/>
              </a:schemeClr>
            </a:gs>
            <a:gs pos="45472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/>
        <a:lstStyle/>
        <a:p>
          <a:r>
            <a:rPr lang="en-US" dirty="0"/>
            <a:t>Illuminance </a:t>
          </a:r>
        </a:p>
      </dgm:t>
    </dgm:pt>
    <dgm:pt modelId="{F6A6AAFC-F43C-4DFE-90DD-8D3F466E4CFD}" type="parTrans" cxnId="{8C6769EE-E6C2-4523-B888-1F5A713BF845}">
      <dgm:prSet/>
      <dgm:spPr/>
      <dgm:t>
        <a:bodyPr/>
        <a:lstStyle/>
        <a:p>
          <a:endParaRPr lang="en-US"/>
        </a:p>
      </dgm:t>
    </dgm:pt>
    <dgm:pt modelId="{C13CDDD7-D9AF-4BCB-AB99-C113F784CD9D}" type="sibTrans" cxnId="{8C6769EE-E6C2-4523-B888-1F5A713BF845}">
      <dgm:prSet/>
      <dgm:spPr/>
      <dgm:t>
        <a:bodyPr/>
        <a:lstStyle/>
        <a:p>
          <a:endParaRPr lang="en-US"/>
        </a:p>
      </dgm:t>
    </dgm:pt>
    <dgm:pt modelId="{FF8CEB3C-45BB-41F6-925E-E106909DF4EA}">
      <dgm:prSet phldrT="[Text]"/>
      <dgm:spPr>
        <a:gradFill rotWithShape="0">
          <a:gsLst>
            <a:gs pos="100000">
              <a:schemeClr val="accent2">
                <a:lumMod val="67000"/>
              </a:schemeClr>
            </a:gs>
            <a:gs pos="50000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</dgm:spPr>
      <dgm:t>
        <a:bodyPr/>
        <a:lstStyle/>
        <a:p>
          <a:r>
            <a:rPr lang="en-US" dirty="0"/>
            <a:t>Uniformity</a:t>
          </a:r>
        </a:p>
      </dgm:t>
    </dgm:pt>
    <dgm:pt modelId="{D02D34E2-CB7C-4402-A2F8-F73E4567CCDF}" type="parTrans" cxnId="{1CA17A4B-36F1-4699-9F71-60A44987EE71}">
      <dgm:prSet/>
      <dgm:spPr/>
      <dgm:t>
        <a:bodyPr/>
        <a:lstStyle/>
        <a:p>
          <a:endParaRPr lang="en-US"/>
        </a:p>
      </dgm:t>
    </dgm:pt>
    <dgm:pt modelId="{A00708B7-540A-439C-B768-8B8AAD931452}" type="sibTrans" cxnId="{1CA17A4B-36F1-4699-9F71-60A44987EE71}">
      <dgm:prSet/>
      <dgm:spPr/>
      <dgm:t>
        <a:bodyPr/>
        <a:lstStyle/>
        <a:p>
          <a:endParaRPr lang="en-US"/>
        </a:p>
      </dgm:t>
    </dgm:pt>
    <dgm:pt modelId="{8F3AA61D-EFF2-428F-9F4F-06180CA4647D}">
      <dgm:prSet phldrT="[Text]"/>
      <dgm:spPr>
        <a:gradFill rotWithShape="0">
          <a:gsLst>
            <a:gs pos="100000">
              <a:schemeClr val="accent2">
                <a:lumMod val="67000"/>
              </a:schemeClr>
            </a:gs>
            <a:gs pos="50000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</dgm:spPr>
      <dgm:t>
        <a:bodyPr/>
        <a:lstStyle/>
        <a:p>
          <a:r>
            <a:rPr lang="en-US" dirty="0"/>
            <a:t>Glare</a:t>
          </a:r>
        </a:p>
      </dgm:t>
    </dgm:pt>
    <dgm:pt modelId="{FC30B21B-7CA1-4D09-9226-1248E366E44F}" type="parTrans" cxnId="{4B300EFC-98A2-4A19-B1C3-43A64E8FA4D4}">
      <dgm:prSet/>
      <dgm:spPr/>
      <dgm:t>
        <a:bodyPr/>
        <a:lstStyle/>
        <a:p>
          <a:endParaRPr lang="en-US"/>
        </a:p>
      </dgm:t>
    </dgm:pt>
    <dgm:pt modelId="{D3F2A18E-901E-4B54-ACE7-BDA792D270A8}" type="sibTrans" cxnId="{4B300EFC-98A2-4A19-B1C3-43A64E8FA4D4}">
      <dgm:prSet/>
      <dgm:spPr/>
      <dgm:t>
        <a:bodyPr/>
        <a:lstStyle/>
        <a:p>
          <a:endParaRPr lang="en-US"/>
        </a:p>
      </dgm:t>
    </dgm:pt>
    <dgm:pt modelId="{55E1C10A-5214-4F6F-9481-0749D4C0370A}" type="pres">
      <dgm:prSet presAssocID="{A894DD3D-F426-4BC5-8FC3-B139D9A7167A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A2F3F90F-AFA8-4CF2-9B06-DEA176C2093B}" type="pres">
      <dgm:prSet presAssocID="{176F8505-AB57-4A4B-8FC9-7F8AFA4E1891}" presName="singleCycle" presStyleCnt="0"/>
      <dgm:spPr/>
    </dgm:pt>
    <dgm:pt modelId="{EE943F15-2A69-46E4-8C71-A38E1DAA6B27}" type="pres">
      <dgm:prSet presAssocID="{176F8505-AB57-4A4B-8FC9-7F8AFA4E1891}" presName="singleCenter" presStyleLbl="node1" presStyleIdx="0" presStyleCnt="4" custScaleX="126329" custLinFactNeighborX="-154" custLinFactNeighborY="-13707">
        <dgm:presLayoutVars>
          <dgm:chMax val="7"/>
          <dgm:chPref val="7"/>
        </dgm:presLayoutVars>
      </dgm:prSet>
      <dgm:spPr/>
      <dgm:t>
        <a:bodyPr/>
        <a:lstStyle/>
        <a:p>
          <a:endParaRPr lang="en-US"/>
        </a:p>
      </dgm:t>
    </dgm:pt>
    <dgm:pt modelId="{C3772BB7-FD40-471B-8E1E-A59F53A2922B}" type="pres">
      <dgm:prSet presAssocID="{F6A6AAFC-F43C-4DFE-90DD-8D3F466E4CFD}" presName="Name56" presStyleLbl="parChTrans1D2" presStyleIdx="0" presStyleCnt="3"/>
      <dgm:spPr/>
      <dgm:t>
        <a:bodyPr/>
        <a:lstStyle/>
        <a:p>
          <a:endParaRPr lang="en-US"/>
        </a:p>
      </dgm:t>
    </dgm:pt>
    <dgm:pt modelId="{DA199555-5BD0-4E79-A57B-7F960FEDC9E1}" type="pres">
      <dgm:prSet presAssocID="{E95B0D15-9429-4293-BBFA-E69649C1AB9D}" presName="text0" presStyleLbl="node1" presStyleIdx="1" presStyleCnt="4" custScaleX="39513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BAC2836-CB55-476B-AA61-55DEB7C28075}" type="pres">
      <dgm:prSet presAssocID="{D02D34E2-CB7C-4402-A2F8-F73E4567CCDF}" presName="Name56" presStyleLbl="parChTrans1D2" presStyleIdx="1" presStyleCnt="3"/>
      <dgm:spPr/>
      <dgm:t>
        <a:bodyPr/>
        <a:lstStyle/>
        <a:p>
          <a:endParaRPr lang="en-US"/>
        </a:p>
      </dgm:t>
    </dgm:pt>
    <dgm:pt modelId="{8B709BB7-EB8F-409E-BFE2-77A3D1F5F3D7}" type="pres">
      <dgm:prSet presAssocID="{FF8CEB3C-45BB-41F6-925E-E106909DF4EA}" presName="text0" presStyleLbl="node1" presStyleIdx="2" presStyleCnt="4" custScaleX="255780" custRadScaleRad="109586" custRadScaleInc="-219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DA3A37A-07EE-4B38-B3A5-62CAB6DDD182}" type="pres">
      <dgm:prSet presAssocID="{FC30B21B-7CA1-4D09-9226-1248E366E44F}" presName="Name56" presStyleLbl="parChTrans1D2" presStyleIdx="2" presStyleCnt="3"/>
      <dgm:spPr/>
      <dgm:t>
        <a:bodyPr/>
        <a:lstStyle/>
        <a:p>
          <a:endParaRPr lang="en-US"/>
        </a:p>
      </dgm:t>
    </dgm:pt>
    <dgm:pt modelId="{76C61772-129F-4508-B92C-27C87A20F770}" type="pres">
      <dgm:prSet presAssocID="{8F3AA61D-EFF2-428F-9F4F-06180CA4647D}" presName="text0" presStyleLbl="node1" presStyleIdx="3" presStyleCnt="4" custScaleX="285252" custRadScaleRad="129788" custRadScaleInc="1294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41D0485-D06C-4D22-B219-092C3EAB22B6}" type="presOf" srcId="{A894DD3D-F426-4BC5-8FC3-B139D9A7167A}" destId="{55E1C10A-5214-4F6F-9481-0749D4C0370A}" srcOrd="0" destOrd="0" presId="urn:microsoft.com/office/officeart/2008/layout/RadialCluster"/>
    <dgm:cxn modelId="{E2AC39AB-DC94-419D-802C-6B01E886DB65}" type="presOf" srcId="{D02D34E2-CB7C-4402-A2F8-F73E4567CCDF}" destId="{5BAC2836-CB55-476B-AA61-55DEB7C28075}" srcOrd="0" destOrd="0" presId="urn:microsoft.com/office/officeart/2008/layout/RadialCluster"/>
    <dgm:cxn modelId="{AFCB744C-259A-4D1E-B82B-C23F3EA79A8C}" type="presOf" srcId="{8F3AA61D-EFF2-428F-9F4F-06180CA4647D}" destId="{76C61772-129F-4508-B92C-27C87A20F770}" srcOrd="0" destOrd="0" presId="urn:microsoft.com/office/officeart/2008/layout/RadialCluster"/>
    <dgm:cxn modelId="{4B300EFC-98A2-4A19-B1C3-43A64E8FA4D4}" srcId="{176F8505-AB57-4A4B-8FC9-7F8AFA4E1891}" destId="{8F3AA61D-EFF2-428F-9F4F-06180CA4647D}" srcOrd="2" destOrd="0" parTransId="{FC30B21B-7CA1-4D09-9226-1248E366E44F}" sibTransId="{D3F2A18E-901E-4B54-ACE7-BDA792D270A8}"/>
    <dgm:cxn modelId="{8C6769EE-E6C2-4523-B888-1F5A713BF845}" srcId="{176F8505-AB57-4A4B-8FC9-7F8AFA4E1891}" destId="{E95B0D15-9429-4293-BBFA-E69649C1AB9D}" srcOrd="0" destOrd="0" parTransId="{F6A6AAFC-F43C-4DFE-90DD-8D3F466E4CFD}" sibTransId="{C13CDDD7-D9AF-4BCB-AB99-C113F784CD9D}"/>
    <dgm:cxn modelId="{60477A78-C26D-4870-9A80-96AE5C9D39CB}" type="presOf" srcId="{176F8505-AB57-4A4B-8FC9-7F8AFA4E1891}" destId="{EE943F15-2A69-46E4-8C71-A38E1DAA6B27}" srcOrd="0" destOrd="0" presId="urn:microsoft.com/office/officeart/2008/layout/RadialCluster"/>
    <dgm:cxn modelId="{1CA17A4B-36F1-4699-9F71-60A44987EE71}" srcId="{176F8505-AB57-4A4B-8FC9-7F8AFA4E1891}" destId="{FF8CEB3C-45BB-41F6-925E-E106909DF4EA}" srcOrd="1" destOrd="0" parTransId="{D02D34E2-CB7C-4402-A2F8-F73E4567CCDF}" sibTransId="{A00708B7-540A-439C-B768-8B8AAD931452}"/>
    <dgm:cxn modelId="{06DBAEE1-AA72-4576-AE36-ECAE377975E8}" type="presOf" srcId="{E95B0D15-9429-4293-BBFA-E69649C1AB9D}" destId="{DA199555-5BD0-4E79-A57B-7F960FEDC9E1}" srcOrd="0" destOrd="0" presId="urn:microsoft.com/office/officeart/2008/layout/RadialCluster"/>
    <dgm:cxn modelId="{0867F0E3-7783-4057-8075-55F1611767F5}" srcId="{A894DD3D-F426-4BC5-8FC3-B139D9A7167A}" destId="{176F8505-AB57-4A4B-8FC9-7F8AFA4E1891}" srcOrd="0" destOrd="0" parTransId="{89D0C149-52D1-4F05-908D-D932B08813B7}" sibTransId="{DB7FC67C-98E1-44A2-872A-178E60197B66}"/>
    <dgm:cxn modelId="{67CC39FD-81C3-4A8A-B32C-9AFDE7BCFE33}" type="presOf" srcId="{FF8CEB3C-45BB-41F6-925E-E106909DF4EA}" destId="{8B709BB7-EB8F-409E-BFE2-77A3D1F5F3D7}" srcOrd="0" destOrd="0" presId="urn:microsoft.com/office/officeart/2008/layout/RadialCluster"/>
    <dgm:cxn modelId="{9336FB7C-02D3-4A1D-B65B-6B64CFF23EB4}" type="presOf" srcId="{F6A6AAFC-F43C-4DFE-90DD-8D3F466E4CFD}" destId="{C3772BB7-FD40-471B-8E1E-A59F53A2922B}" srcOrd="0" destOrd="0" presId="urn:microsoft.com/office/officeart/2008/layout/RadialCluster"/>
    <dgm:cxn modelId="{D49191E0-C0FC-4626-A10B-10A662A11F43}" type="presOf" srcId="{FC30B21B-7CA1-4D09-9226-1248E366E44F}" destId="{1DA3A37A-07EE-4B38-B3A5-62CAB6DDD182}" srcOrd="0" destOrd="0" presId="urn:microsoft.com/office/officeart/2008/layout/RadialCluster"/>
    <dgm:cxn modelId="{EDFFAB18-1DB3-4444-8411-5AEF526B0A6B}" type="presParOf" srcId="{55E1C10A-5214-4F6F-9481-0749D4C0370A}" destId="{A2F3F90F-AFA8-4CF2-9B06-DEA176C2093B}" srcOrd="0" destOrd="0" presId="urn:microsoft.com/office/officeart/2008/layout/RadialCluster"/>
    <dgm:cxn modelId="{F27732A3-0BD3-4388-A515-5BB8C46355A5}" type="presParOf" srcId="{A2F3F90F-AFA8-4CF2-9B06-DEA176C2093B}" destId="{EE943F15-2A69-46E4-8C71-A38E1DAA6B27}" srcOrd="0" destOrd="0" presId="urn:microsoft.com/office/officeart/2008/layout/RadialCluster"/>
    <dgm:cxn modelId="{3BF13494-C603-4AF9-A17F-2496B1614A1F}" type="presParOf" srcId="{A2F3F90F-AFA8-4CF2-9B06-DEA176C2093B}" destId="{C3772BB7-FD40-471B-8E1E-A59F53A2922B}" srcOrd="1" destOrd="0" presId="urn:microsoft.com/office/officeart/2008/layout/RadialCluster"/>
    <dgm:cxn modelId="{FE2DCFA3-D859-41B9-9E55-80163DA1D1D1}" type="presParOf" srcId="{A2F3F90F-AFA8-4CF2-9B06-DEA176C2093B}" destId="{DA199555-5BD0-4E79-A57B-7F960FEDC9E1}" srcOrd="2" destOrd="0" presId="urn:microsoft.com/office/officeart/2008/layout/RadialCluster"/>
    <dgm:cxn modelId="{903AFB38-58AC-4F93-B85A-84FB7600B925}" type="presParOf" srcId="{A2F3F90F-AFA8-4CF2-9B06-DEA176C2093B}" destId="{5BAC2836-CB55-476B-AA61-55DEB7C28075}" srcOrd="3" destOrd="0" presId="urn:microsoft.com/office/officeart/2008/layout/RadialCluster"/>
    <dgm:cxn modelId="{61C776CF-7F49-4B24-837F-3F51BEB32081}" type="presParOf" srcId="{A2F3F90F-AFA8-4CF2-9B06-DEA176C2093B}" destId="{8B709BB7-EB8F-409E-BFE2-77A3D1F5F3D7}" srcOrd="4" destOrd="0" presId="urn:microsoft.com/office/officeart/2008/layout/RadialCluster"/>
    <dgm:cxn modelId="{88BBECCA-562D-4B6F-B710-4118F0930B94}" type="presParOf" srcId="{A2F3F90F-AFA8-4CF2-9B06-DEA176C2093B}" destId="{1DA3A37A-07EE-4B38-B3A5-62CAB6DDD182}" srcOrd="5" destOrd="0" presId="urn:microsoft.com/office/officeart/2008/layout/RadialCluster"/>
    <dgm:cxn modelId="{AD32A7C6-8529-4D3F-A981-0159838D18D7}" type="presParOf" srcId="{A2F3F90F-AFA8-4CF2-9B06-DEA176C2093B}" destId="{76C61772-129F-4508-B92C-27C87A20F770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943F15-2A69-46E4-8C71-A38E1DAA6B27}">
      <dsp:nvSpPr>
        <dsp:cNvPr id="0" name=""/>
        <dsp:cNvSpPr/>
      </dsp:nvSpPr>
      <dsp:spPr>
        <a:xfrm>
          <a:off x="2856170" y="1518245"/>
          <a:ext cx="1344083" cy="1344083"/>
        </a:xfrm>
        <a:prstGeom prst="roundRect">
          <a:avLst/>
        </a:prstGeom>
        <a:gradFill rotWithShape="0">
          <a:gsLst>
            <a:gs pos="100000">
              <a:schemeClr val="accent2">
                <a:lumMod val="67000"/>
              </a:schemeClr>
            </a:gs>
            <a:gs pos="45472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/>
            <a:t>Title </a:t>
          </a:r>
          <a:endParaRPr lang="en-US" sz="3600" kern="1200" dirty="0"/>
        </a:p>
      </dsp:txBody>
      <dsp:txXfrm>
        <a:off x="2921783" y="1583858"/>
        <a:ext cx="1212857" cy="1212857"/>
      </dsp:txXfrm>
    </dsp:sp>
    <dsp:sp modelId="{C3772BB7-FD40-471B-8E1E-A59F53A2922B}">
      <dsp:nvSpPr>
        <dsp:cNvPr id="0" name=""/>
        <dsp:cNvSpPr/>
      </dsp:nvSpPr>
      <dsp:spPr>
        <a:xfrm rot="16214587">
          <a:off x="3343518" y="1329902"/>
          <a:ext cx="37668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76687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199555-5BD0-4E79-A57B-7F960FEDC9E1}">
      <dsp:nvSpPr>
        <dsp:cNvPr id="0" name=""/>
        <dsp:cNvSpPr/>
      </dsp:nvSpPr>
      <dsp:spPr>
        <a:xfrm>
          <a:off x="1755392" y="241024"/>
          <a:ext cx="3558359" cy="900535"/>
        </a:xfrm>
        <a:prstGeom prst="roundRect">
          <a:avLst/>
        </a:prstGeom>
        <a:gradFill flip="none" rotWithShape="1">
          <a:gsLst>
            <a:gs pos="0">
              <a:schemeClr val="accent2">
                <a:lumMod val="67000"/>
              </a:schemeClr>
            </a:gs>
            <a:gs pos="45472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/>
            <a:t>Municipality- Building</a:t>
          </a:r>
          <a:endParaRPr lang="en-US" sz="2900" kern="1200" dirty="0"/>
        </a:p>
      </dsp:txBody>
      <dsp:txXfrm>
        <a:off x="1799352" y="284984"/>
        <a:ext cx="3470439" cy="812615"/>
      </dsp:txXfrm>
    </dsp:sp>
    <dsp:sp modelId="{5BAC2836-CB55-476B-AA61-55DEB7C28075}">
      <dsp:nvSpPr>
        <dsp:cNvPr id="0" name=""/>
        <dsp:cNvSpPr/>
      </dsp:nvSpPr>
      <dsp:spPr>
        <a:xfrm rot="2380605">
          <a:off x="4083991" y="3070018"/>
          <a:ext cx="100947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009473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709BB7-EB8F-409E-BFE2-77A3D1F5F3D7}">
      <dsp:nvSpPr>
        <dsp:cNvPr id="0" name=""/>
        <dsp:cNvSpPr/>
      </dsp:nvSpPr>
      <dsp:spPr>
        <a:xfrm>
          <a:off x="4368306" y="3392270"/>
          <a:ext cx="2303390" cy="900535"/>
        </a:xfrm>
        <a:prstGeom prst="roundRect">
          <a:avLst/>
        </a:prstGeom>
        <a:gradFill rotWithShape="0">
          <a:gsLst>
            <a:gs pos="100000">
              <a:schemeClr val="accent2">
                <a:lumMod val="67000"/>
              </a:schemeClr>
            </a:gs>
            <a:gs pos="50000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Energy- plus</a:t>
          </a:r>
          <a:endParaRPr lang="en-US" sz="3200" kern="1200" dirty="0"/>
        </a:p>
      </dsp:txBody>
      <dsp:txXfrm>
        <a:off x="4412266" y="3436230"/>
        <a:ext cx="2215470" cy="812615"/>
      </dsp:txXfrm>
    </dsp:sp>
    <dsp:sp modelId="{1DA3A37A-07EE-4B38-B3A5-62CAB6DDD182}">
      <dsp:nvSpPr>
        <dsp:cNvPr id="0" name=""/>
        <dsp:cNvSpPr/>
      </dsp:nvSpPr>
      <dsp:spPr>
        <a:xfrm rot="8524266">
          <a:off x="1974052" y="3017127"/>
          <a:ext cx="98628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86282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C61772-129F-4508-B92C-27C87A20F770}">
      <dsp:nvSpPr>
        <dsp:cNvPr id="0" name=""/>
        <dsp:cNvSpPr/>
      </dsp:nvSpPr>
      <dsp:spPr>
        <a:xfrm>
          <a:off x="0" y="3320252"/>
          <a:ext cx="3000846" cy="900535"/>
        </a:xfrm>
        <a:prstGeom prst="roundRect">
          <a:avLst/>
        </a:prstGeom>
        <a:gradFill rotWithShape="0">
          <a:gsLst>
            <a:gs pos="100000">
              <a:schemeClr val="accent2">
                <a:lumMod val="67000"/>
              </a:schemeClr>
            </a:gs>
            <a:gs pos="50000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/>
            <a:t>Integrated- redesign</a:t>
          </a:r>
          <a:endParaRPr lang="en-US" sz="2600" kern="1200" dirty="0"/>
        </a:p>
      </dsp:txBody>
      <dsp:txXfrm>
        <a:off x="43960" y="3364212"/>
        <a:ext cx="2912926" cy="8126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830F84-F706-4741-A192-3C9C1864F93E}">
      <dsp:nvSpPr>
        <dsp:cNvPr id="0" name=""/>
        <dsp:cNvSpPr/>
      </dsp:nvSpPr>
      <dsp:spPr>
        <a:xfrm>
          <a:off x="2878026" y="703846"/>
          <a:ext cx="4297925" cy="4297925"/>
        </a:xfrm>
        <a:prstGeom prst="blockArc">
          <a:avLst>
            <a:gd name="adj1" fmla="val 6470913"/>
            <a:gd name="adj2" fmla="val 15129087"/>
            <a:gd name="adj3" fmla="val 4644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60BFF-87F2-4A87-AABF-EBE4E1477935}">
      <dsp:nvSpPr>
        <dsp:cNvPr id="0" name=""/>
        <dsp:cNvSpPr/>
      </dsp:nvSpPr>
      <dsp:spPr>
        <a:xfrm>
          <a:off x="1591288" y="703846"/>
          <a:ext cx="4297925" cy="4297925"/>
        </a:xfrm>
        <a:prstGeom prst="blockArc">
          <a:avLst>
            <a:gd name="adj1" fmla="val 17270913"/>
            <a:gd name="adj2" fmla="val 4329087"/>
            <a:gd name="adj3" fmla="val 464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4A1EC-7134-4A6E-B7C5-C24FD8A4A2C2}">
      <dsp:nvSpPr>
        <dsp:cNvPr id="0" name=""/>
        <dsp:cNvSpPr/>
      </dsp:nvSpPr>
      <dsp:spPr>
        <a:xfrm>
          <a:off x="3341615" y="1927209"/>
          <a:ext cx="2084010" cy="16491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Assumptions</a:t>
          </a:r>
          <a:endParaRPr lang="en-US" sz="2100" kern="1200" dirty="0"/>
        </a:p>
      </dsp:txBody>
      <dsp:txXfrm>
        <a:off x="3646811" y="2168720"/>
        <a:ext cx="1473618" cy="1166121"/>
      </dsp:txXfrm>
    </dsp:sp>
    <dsp:sp modelId="{E6968632-FC6E-434D-B0EC-EED8A16EDA7E}">
      <dsp:nvSpPr>
        <dsp:cNvPr id="0" name=""/>
        <dsp:cNvSpPr/>
      </dsp:nvSpPr>
      <dsp:spPr>
        <a:xfrm>
          <a:off x="2034724" y="-474183"/>
          <a:ext cx="4697791" cy="26579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 dirty="0" smtClean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 dirty="0" smtClean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 dirty="0" smtClean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Codes used in the design 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1. (ACI  318-14)  for  concrete  structural design.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2. ASCE 7-16 for structural design loads.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3. UBC code for seismic design. 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4. AISC for steel design. </a:t>
          </a:r>
          <a:endParaRPr lang="en-US" sz="18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3600" kern="1200" dirty="0"/>
        </a:p>
      </dsp:txBody>
      <dsp:txXfrm>
        <a:off x="2722700" y="-84942"/>
        <a:ext cx="3321839" cy="1879421"/>
      </dsp:txXfrm>
    </dsp:sp>
    <dsp:sp modelId="{E4C132B7-B6DF-427A-B04C-D7B635A7C6A1}">
      <dsp:nvSpPr>
        <dsp:cNvPr id="0" name=""/>
        <dsp:cNvSpPr/>
      </dsp:nvSpPr>
      <dsp:spPr>
        <a:xfrm>
          <a:off x="1770087" y="3435935"/>
          <a:ext cx="5227066" cy="282982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Materials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 Concrete compressive strength(</a:t>
          </a:r>
          <a:r>
            <a:rPr lang="en-US" sz="1600" kern="1200" dirty="0" err="1" smtClean="0">
              <a:latin typeface="Times New Roman" panose="02020603050405020304" pitchFamily="18" charset="0"/>
              <a:cs typeface="Times New Roman" panose="02020603050405020304" pitchFamily="18" charset="0"/>
            </a:rPr>
            <a:t>f'c</a:t>
          </a:r>
          <a:r>
            <a:rPr lang="en-US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) = 28 MPa for all elements.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-Concrete unit weight = 25 KN/m3.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-Yielding strength of steel (fy) = 420 MPa.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 Density of water = 9.81 KN/m2.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 Density of soil = 18 KN/m2.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-Snow density = 1.05 KN/m2.</a:t>
          </a:r>
          <a:endParaRPr lang="en-US" sz="1600" kern="1200" dirty="0" smtClean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 Snow thickness = 0.35 m.</a:t>
          </a:r>
          <a:endParaRPr lang="en-US" sz="1600" kern="1200" dirty="0"/>
        </a:p>
      </dsp:txBody>
      <dsp:txXfrm>
        <a:off x="2535573" y="3850354"/>
        <a:ext cx="3696094" cy="20009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5564BF-03E2-41A2-A5BA-76BDAE5F7F56}">
      <dsp:nvSpPr>
        <dsp:cNvPr id="0" name=""/>
        <dsp:cNvSpPr/>
      </dsp:nvSpPr>
      <dsp:spPr>
        <a:xfrm>
          <a:off x="669635" y="608753"/>
          <a:ext cx="3560762" cy="3560762"/>
        </a:xfrm>
        <a:prstGeom prst="blockArc">
          <a:avLst>
            <a:gd name="adj1" fmla="val 10719754"/>
            <a:gd name="adj2" fmla="val 16750597"/>
            <a:gd name="adj3" fmla="val 4634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BB1062-CC08-44E4-9A26-C3CABDF09A77}">
      <dsp:nvSpPr>
        <dsp:cNvPr id="0" name=""/>
        <dsp:cNvSpPr/>
      </dsp:nvSpPr>
      <dsp:spPr>
        <a:xfrm>
          <a:off x="670105" y="653194"/>
          <a:ext cx="3560762" cy="3560762"/>
        </a:xfrm>
        <a:prstGeom prst="blockArc">
          <a:avLst>
            <a:gd name="adj1" fmla="val 4850343"/>
            <a:gd name="adj2" fmla="val 10807608"/>
            <a:gd name="adj3" fmla="val 4634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EB656A-EE99-4B22-BAD7-2346236002DD}">
      <dsp:nvSpPr>
        <dsp:cNvPr id="0" name=""/>
        <dsp:cNvSpPr/>
      </dsp:nvSpPr>
      <dsp:spPr>
        <a:xfrm>
          <a:off x="1223874" y="653195"/>
          <a:ext cx="3560762" cy="3560762"/>
        </a:xfrm>
        <a:prstGeom prst="blockArc">
          <a:avLst>
            <a:gd name="adj1" fmla="val 8948"/>
            <a:gd name="adj2" fmla="val 5949660"/>
            <a:gd name="adj3" fmla="val 4634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B58F62-FD07-443B-87E1-B74A2E33F42B}">
      <dsp:nvSpPr>
        <dsp:cNvPr id="0" name=""/>
        <dsp:cNvSpPr/>
      </dsp:nvSpPr>
      <dsp:spPr>
        <a:xfrm>
          <a:off x="1224559" y="608718"/>
          <a:ext cx="3560762" cy="3560762"/>
        </a:xfrm>
        <a:prstGeom prst="blockArc">
          <a:avLst>
            <a:gd name="adj1" fmla="val 15648969"/>
            <a:gd name="adj2" fmla="val 96877"/>
            <a:gd name="adj3" fmla="val 4634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99C01A-5796-4AB5-A1EF-10BB03CDF788}">
      <dsp:nvSpPr>
        <dsp:cNvPr id="0" name=""/>
        <dsp:cNvSpPr/>
      </dsp:nvSpPr>
      <dsp:spPr>
        <a:xfrm>
          <a:off x="2209055" y="1897613"/>
          <a:ext cx="1036629" cy="102756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Loads</a:t>
          </a:r>
          <a:endParaRPr lang="en-US" sz="2200" kern="1200" dirty="0"/>
        </a:p>
      </dsp:txBody>
      <dsp:txXfrm>
        <a:off x="2360866" y="2048096"/>
        <a:ext cx="733007" cy="726594"/>
      </dsp:txXfrm>
    </dsp:sp>
    <dsp:sp modelId="{1B1C3429-01D5-4742-8C8A-8136096B8BD6}">
      <dsp:nvSpPr>
        <dsp:cNvPr id="0" name=""/>
        <dsp:cNvSpPr/>
      </dsp:nvSpPr>
      <dsp:spPr>
        <a:xfrm>
          <a:off x="1610158" y="63410"/>
          <a:ext cx="2234424" cy="12177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-Live </a:t>
          </a:r>
          <a:r>
            <a:rPr lang="en-US" sz="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load =</a:t>
          </a:r>
          <a:r>
            <a:rPr lang="en-US" sz="900" kern="1200" dirty="0">
              <a:cs typeface="Times New Roman" panose="02020603050405020304" pitchFamily="18" charset="0"/>
            </a:rPr>
            <a:t> </a:t>
          </a:r>
          <a14:m xmlns:a14="http://schemas.microsoft.com/office/drawing/2010/main">
            <m:oMath xmlns:m="http://schemas.openxmlformats.org/officeDocument/2006/math">
              <m:d>
                <m:dPr>
                  <m:begChr m:val="{"/>
                  <m:endChr m:val=""/>
                  <m:ctrlPr>
                    <a:rPr lang="en-US" sz="900" i="1" kern="1200">
                      <a:latin typeface="Cambria Math" panose="02040503050406030204" pitchFamily="18" charset="0"/>
                      <a:cs typeface="Times New Roman" panose="02020603050405020304" pitchFamily="18" charset="0"/>
                    </a:rPr>
                  </m:ctrlPr>
                </m:dPr>
                <m:e>
                  <m:eqArr>
                    <m:eqArrPr>
                      <m:ctrlPr>
                        <a:rPr lang="en-US" sz="900" i="1" kern="1200" dirty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</m:ctrlPr>
                    </m:eqArrPr>
                    <m:e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3.90 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KN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/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m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2 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for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offices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and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corridors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.</m:t>
                      </m:r>
                    </m:e>
                    <m:e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0.96 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KN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/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m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2 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for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steel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coverage</m:t>
                      </m:r>
                      <m:r>
                        <m:rPr>
                          <m:nor/>
                        </m:rPr>
                        <a:rPr lang="en-US" sz="900" b="0" i="0" kern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.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</m:e>
                    <m:e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2.40 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KN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/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m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2 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for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Passenger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vehicles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. </m:t>
                      </m:r>
                    </m:e>
                  </m:eqArr>
                </m:e>
              </m:d>
            </m:oMath>
          </a14:m>
          <a:endParaRPr lang="en-US" sz="900" kern="1200" dirty="0"/>
        </a:p>
      </dsp:txBody>
      <dsp:txXfrm>
        <a:off x="1937382" y="241739"/>
        <a:ext cx="1579976" cy="861051"/>
      </dsp:txXfrm>
    </dsp:sp>
    <dsp:sp modelId="{2CE719E7-5840-408B-9FDF-1B10704B6DCE}">
      <dsp:nvSpPr>
        <dsp:cNvPr id="0" name=""/>
        <dsp:cNvSpPr/>
      </dsp:nvSpPr>
      <dsp:spPr>
        <a:xfrm>
          <a:off x="3676311" y="1878809"/>
          <a:ext cx="2134133" cy="11185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-S.I.D = </a:t>
          </a:r>
          <a:r>
            <a:rPr lang="en-US" sz="900" kern="1200" dirty="0" smtClean="0">
              <a:cs typeface="Times New Roman" panose="02020603050405020304" pitchFamily="18" charset="0"/>
            </a:rPr>
            <a:t> </a:t>
          </a:r>
          <a14:m xmlns:a14="http://schemas.microsoft.com/office/drawing/2010/main">
            <m:oMath xmlns:m="http://schemas.openxmlformats.org/officeDocument/2006/math">
              <m:d>
                <m:dPr>
                  <m:begChr m:val="{"/>
                  <m:endChr m:val=""/>
                  <m:ctrlPr>
                    <a:rPr lang="en-US" sz="900" i="1" kern="1200">
                      <a:latin typeface="Cambria Math" panose="02040503050406030204" pitchFamily="18" charset="0"/>
                      <a:cs typeface="Times New Roman" panose="02020603050405020304" pitchFamily="18" charset="0"/>
                    </a:rPr>
                  </m:ctrlPr>
                </m:dPr>
                <m:e>
                  <m:eqArr>
                    <m:eqArrPr>
                      <m:ctrlPr>
                        <a:rPr lang="en-US" sz="900" i="1" kern="1200" dirty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</m:ctrlPr>
                    </m:eqArrPr>
                    <m:e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3</m:t>
                      </m:r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.</m:t>
                      </m:r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50</m:t>
                      </m:r>
                      <m:r>
                        <a:rPr lang="en-US" sz="900" b="0" i="0" kern="120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900" kern="120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KN</m:t>
                      </m:r>
                      <m:r>
                        <a:rPr lang="en-US" sz="900" kern="120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/</m:t>
                      </m:r>
                      <m:r>
                        <m:rPr>
                          <m:sty m:val="p"/>
                        </m:rPr>
                        <a:rPr lang="en-US" sz="900" kern="120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m</m:t>
                      </m:r>
                      <m:r>
                        <a:rPr lang="en-US" sz="900" kern="120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2</m:t>
                      </m:r>
                      <m:r>
                        <a:rPr lang="en-US" sz="900" b="0" i="1" kern="120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𝑓𝑜𝑟</m:t>
                      </m:r>
                      <m:r>
                        <a:rPr lang="en-US" sz="900" b="0" i="1" kern="120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a:rPr lang="en-US" sz="900" b="0" i="1" kern="120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𝑐𝑜𝑛𝑐𝑟𝑒𝑡𝑒</m:t>
                      </m:r>
                      <m:r>
                        <a:rPr lang="en-US" sz="900" b="0" i="1" kern="120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a:rPr lang="en-US" sz="900" b="0" i="1" kern="1200" smtClean="0"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𝑑𝑒𝑠𝑖𝑔𝑛</m:t>
                      </m:r>
                    </m:e>
                    <m:e>
                      <m:r>
                        <m:rPr>
                          <m:sty m:val="p"/>
                        </m:rP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S</m:t>
                      </m:r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.</m:t>
                      </m:r>
                      <m:r>
                        <m:rPr>
                          <m:sty m:val="p"/>
                        </m:rP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I</m:t>
                      </m:r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.</m:t>
                      </m:r>
                      <m:r>
                        <m:rPr>
                          <m:sty m:val="p"/>
                        </m:rP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D</m:t>
                      </m:r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= </m:t>
                      </m:r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0</m:t>
                      </m:r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.</m:t>
                      </m:r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40</m:t>
                      </m:r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KN</m:t>
                      </m:r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/</m:t>
                      </m:r>
                      <m:r>
                        <m:rPr>
                          <m:sty m:val="p"/>
                        </m:rP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m</m:t>
                      </m:r>
                      <m:r>
                        <a:rPr lang="en-US" sz="90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2</m:t>
                      </m:r>
                      <m:r>
                        <m:rPr>
                          <m:nor/>
                        </m:rPr>
                        <a:rPr lang="en-US" sz="900" b="0" i="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900" b="0" i="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for</m:t>
                      </m:r>
                      <m:r>
                        <m:rPr>
                          <m:nor/>
                        </m:rPr>
                        <a:rPr lang="en-US" sz="900" b="0" i="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900" b="0" i="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steel</m:t>
                      </m:r>
                      <m:r>
                        <m:rPr>
                          <m:nor/>
                        </m:rPr>
                        <a:rPr lang="en-US" sz="900" b="0" i="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900" b="0" i="0" kern="120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design</m:t>
                      </m:r>
                      <m:r>
                        <m:rPr>
                          <m:nor/>
                        </m:rPr>
                        <a:rPr lang="en-US" sz="900" b="0" i="0" kern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.</m:t>
                      </m:r>
                      <m:r>
                        <m:rPr>
                          <m:nor/>
                        </m:rPr>
                        <a:rPr lang="en-US" sz="900" kern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</m:e>
                    <m:e/>
                  </m:eqArr>
                </m:e>
              </m:d>
            </m:oMath>
          </a14:m>
          <a:endParaRPr lang="en-US" sz="900" kern="1200" dirty="0"/>
        </a:p>
      </dsp:txBody>
      <dsp:txXfrm>
        <a:off x="3988848" y="2042622"/>
        <a:ext cx="1509059" cy="790961"/>
      </dsp:txXfrm>
    </dsp:sp>
    <dsp:sp modelId="{F1C81093-65D1-4CDA-B346-CC317B9B9452}">
      <dsp:nvSpPr>
        <dsp:cNvPr id="0" name=""/>
        <dsp:cNvSpPr/>
      </dsp:nvSpPr>
      <dsp:spPr>
        <a:xfrm>
          <a:off x="1622597" y="3738656"/>
          <a:ext cx="2209546" cy="823731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-Wind load = -0.77 KN/m2.</a:t>
          </a:r>
          <a:endParaRPr lang="en-US" sz="1200" kern="1200" dirty="0"/>
        </a:p>
      </dsp:txBody>
      <dsp:txXfrm>
        <a:off x="1946178" y="3859289"/>
        <a:ext cx="1562384" cy="582465"/>
      </dsp:txXfrm>
    </dsp:sp>
    <dsp:sp modelId="{9E759B55-4ECC-4C4D-89A3-5B15F65A042E}">
      <dsp:nvSpPr>
        <dsp:cNvPr id="0" name=""/>
        <dsp:cNvSpPr/>
      </dsp:nvSpPr>
      <dsp:spPr>
        <a:xfrm>
          <a:off x="0" y="1889839"/>
          <a:ext cx="1422725" cy="107977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Snow load = 1.05 KN/m2</a:t>
          </a:r>
          <a:endParaRPr lang="en-US" sz="1200" kern="1200" dirty="0"/>
        </a:p>
      </dsp:txBody>
      <dsp:txXfrm>
        <a:off x="208353" y="2047968"/>
        <a:ext cx="1006019" cy="7635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5564BF-03E2-41A2-A5BA-76BDAE5F7F56}">
      <dsp:nvSpPr>
        <dsp:cNvPr id="0" name=""/>
        <dsp:cNvSpPr/>
      </dsp:nvSpPr>
      <dsp:spPr>
        <a:xfrm>
          <a:off x="700107" y="574028"/>
          <a:ext cx="3238988" cy="3238988"/>
        </a:xfrm>
        <a:prstGeom prst="blockArc">
          <a:avLst>
            <a:gd name="adj1" fmla="val 10763759"/>
            <a:gd name="adj2" fmla="val 16200191"/>
            <a:gd name="adj3" fmla="val 463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BB1062-CC08-44E4-9A26-C3CABDF09A77}">
      <dsp:nvSpPr>
        <dsp:cNvPr id="0" name=""/>
        <dsp:cNvSpPr/>
      </dsp:nvSpPr>
      <dsp:spPr>
        <a:xfrm>
          <a:off x="700107" y="574028"/>
          <a:ext cx="3238988" cy="3238988"/>
        </a:xfrm>
        <a:prstGeom prst="blockArc">
          <a:avLst>
            <a:gd name="adj1" fmla="val 5399809"/>
            <a:gd name="adj2" fmla="val 10763759"/>
            <a:gd name="adj3" fmla="val 463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EB656A-EE99-4B22-BAD7-2346236002DD}">
      <dsp:nvSpPr>
        <dsp:cNvPr id="0" name=""/>
        <dsp:cNvSpPr/>
      </dsp:nvSpPr>
      <dsp:spPr>
        <a:xfrm>
          <a:off x="700382" y="574028"/>
          <a:ext cx="3238988" cy="3238988"/>
        </a:xfrm>
        <a:prstGeom prst="blockArc">
          <a:avLst>
            <a:gd name="adj1" fmla="val 52799"/>
            <a:gd name="adj2" fmla="val 5400405"/>
            <a:gd name="adj3" fmla="val 463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B58F62-FD07-443B-87E1-B74A2E33F42B}">
      <dsp:nvSpPr>
        <dsp:cNvPr id="0" name=""/>
        <dsp:cNvSpPr/>
      </dsp:nvSpPr>
      <dsp:spPr>
        <a:xfrm>
          <a:off x="700382" y="574028"/>
          <a:ext cx="3238988" cy="3238988"/>
        </a:xfrm>
        <a:prstGeom prst="blockArc">
          <a:avLst>
            <a:gd name="adj1" fmla="val 16199595"/>
            <a:gd name="adj2" fmla="val 52799"/>
            <a:gd name="adj3" fmla="val 463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99C01A-5796-4AB5-A1EF-10BB03CDF788}">
      <dsp:nvSpPr>
        <dsp:cNvPr id="0" name=""/>
        <dsp:cNvSpPr/>
      </dsp:nvSpPr>
      <dsp:spPr>
        <a:xfrm>
          <a:off x="1847701" y="1725663"/>
          <a:ext cx="943975" cy="93571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Seismic loads</a:t>
          </a:r>
          <a:endParaRPr lang="en-US" sz="1400" kern="1200" dirty="0"/>
        </a:p>
      </dsp:txBody>
      <dsp:txXfrm>
        <a:off x="1985943" y="1862696"/>
        <a:ext cx="667491" cy="661651"/>
      </dsp:txXfrm>
    </dsp:sp>
    <dsp:sp modelId="{1B1C3429-01D5-4742-8C8A-8136096B8BD6}">
      <dsp:nvSpPr>
        <dsp:cNvPr id="0" name=""/>
        <dsp:cNvSpPr/>
      </dsp:nvSpPr>
      <dsp:spPr>
        <a:xfrm>
          <a:off x="1302334" y="57159"/>
          <a:ext cx="2034711" cy="11088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/>
            <a:t>Importance factor = 1.25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/>
            <a:t>R = 5.5</a:t>
          </a:r>
          <a:endParaRPr lang="en-US" sz="900" kern="1200" dirty="0"/>
        </a:p>
      </dsp:txBody>
      <dsp:txXfrm>
        <a:off x="1600311" y="219549"/>
        <a:ext cx="1438757" cy="784090"/>
      </dsp:txXfrm>
    </dsp:sp>
    <dsp:sp modelId="{2CE719E7-5840-408B-9FDF-1B10704B6DCE}">
      <dsp:nvSpPr>
        <dsp:cNvPr id="0" name=""/>
        <dsp:cNvSpPr/>
      </dsp:nvSpPr>
      <dsp:spPr>
        <a:xfrm>
          <a:off x="2929925" y="1708513"/>
          <a:ext cx="1943384" cy="101860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Soil profile: SD</a:t>
          </a:r>
          <a:endParaRPr lang="en-US" sz="900" kern="1200" dirty="0"/>
        </a:p>
      </dsp:txBody>
      <dsp:txXfrm>
        <a:off x="3214527" y="1857685"/>
        <a:ext cx="1374180" cy="720264"/>
      </dsp:txXfrm>
    </dsp:sp>
    <dsp:sp modelId="{F1C81093-65D1-4CDA-B346-CC317B9B9452}">
      <dsp:nvSpPr>
        <dsp:cNvPr id="0" name=""/>
        <dsp:cNvSpPr/>
      </dsp:nvSpPr>
      <dsp:spPr>
        <a:xfrm>
          <a:off x="1313661" y="3400397"/>
          <a:ext cx="2012057" cy="75010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Seismic zone: 2B</a:t>
          </a:r>
          <a:endParaRPr lang="en-US" sz="1200" kern="1200" dirty="0"/>
        </a:p>
      </dsp:txBody>
      <dsp:txXfrm>
        <a:off x="1608320" y="3510247"/>
        <a:ext cx="1422739" cy="530406"/>
      </dsp:txXfrm>
    </dsp:sp>
    <dsp:sp modelId="{9E759B55-4ECC-4C4D-89A3-5B15F65A042E}">
      <dsp:nvSpPr>
        <dsp:cNvPr id="0" name=""/>
        <dsp:cNvSpPr/>
      </dsp:nvSpPr>
      <dsp:spPr>
        <a:xfrm>
          <a:off x="-233539" y="1623222"/>
          <a:ext cx="1942602" cy="1173953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Ca = 0.28 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err="1" smtClean="0"/>
            <a:t>Cv</a:t>
          </a:r>
          <a:r>
            <a:rPr lang="en-US" sz="1200" kern="1200" dirty="0" smtClean="0"/>
            <a:t> = 0.40 </a:t>
          </a:r>
          <a:endParaRPr lang="en-US" sz="1200" kern="1200" dirty="0"/>
        </a:p>
      </dsp:txBody>
      <dsp:txXfrm>
        <a:off x="50948" y="1795143"/>
        <a:ext cx="1373628" cy="8301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943F15-2A69-46E4-8C71-A38E1DAA6B27}">
      <dsp:nvSpPr>
        <dsp:cNvPr id="0" name=""/>
        <dsp:cNvSpPr/>
      </dsp:nvSpPr>
      <dsp:spPr>
        <a:xfrm>
          <a:off x="2571215" y="1518245"/>
          <a:ext cx="1697967" cy="1344083"/>
        </a:xfrm>
        <a:prstGeom prst="roundRect">
          <a:avLst/>
        </a:prstGeom>
        <a:gradFill rotWithShape="0">
          <a:gsLst>
            <a:gs pos="100000">
              <a:schemeClr val="accent2">
                <a:lumMod val="67000"/>
              </a:schemeClr>
            </a:gs>
            <a:gs pos="45472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/>
            <a:t>Visual comfort</a:t>
          </a:r>
        </a:p>
      </dsp:txBody>
      <dsp:txXfrm>
        <a:off x="2636828" y="1583858"/>
        <a:ext cx="1566741" cy="1212857"/>
      </dsp:txXfrm>
    </dsp:sp>
    <dsp:sp modelId="{C3772BB7-FD40-471B-8E1E-A59F53A2922B}">
      <dsp:nvSpPr>
        <dsp:cNvPr id="0" name=""/>
        <dsp:cNvSpPr/>
      </dsp:nvSpPr>
      <dsp:spPr>
        <a:xfrm rot="16214587">
          <a:off x="3235506" y="1329902"/>
          <a:ext cx="37668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76687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199555-5BD0-4E79-A57B-7F960FEDC9E1}">
      <dsp:nvSpPr>
        <dsp:cNvPr id="0" name=""/>
        <dsp:cNvSpPr/>
      </dsp:nvSpPr>
      <dsp:spPr>
        <a:xfrm>
          <a:off x="1647380" y="241024"/>
          <a:ext cx="3558359" cy="900535"/>
        </a:xfrm>
        <a:prstGeom prst="roundRect">
          <a:avLst/>
        </a:prstGeom>
        <a:gradFill flip="none" rotWithShape="1">
          <a:gsLst>
            <a:gs pos="0">
              <a:schemeClr val="accent2">
                <a:lumMod val="67000"/>
              </a:schemeClr>
            </a:gs>
            <a:gs pos="45472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/>
            <a:t>Illuminance </a:t>
          </a:r>
        </a:p>
      </dsp:txBody>
      <dsp:txXfrm>
        <a:off x="1691340" y="284984"/>
        <a:ext cx="3470439" cy="812615"/>
      </dsp:txXfrm>
    </dsp:sp>
    <dsp:sp modelId="{5BAC2836-CB55-476B-AA61-55DEB7C28075}">
      <dsp:nvSpPr>
        <dsp:cNvPr id="0" name=""/>
        <dsp:cNvSpPr/>
      </dsp:nvSpPr>
      <dsp:spPr>
        <a:xfrm rot="2380605">
          <a:off x="4134750" y="3127299"/>
          <a:ext cx="83003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30037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709BB7-EB8F-409E-BFE2-77A3D1F5F3D7}">
      <dsp:nvSpPr>
        <dsp:cNvPr id="0" name=""/>
        <dsp:cNvSpPr/>
      </dsp:nvSpPr>
      <dsp:spPr>
        <a:xfrm>
          <a:off x="4260294" y="3392270"/>
          <a:ext cx="2303390" cy="900535"/>
        </a:xfrm>
        <a:prstGeom prst="roundRect">
          <a:avLst/>
        </a:prstGeom>
        <a:gradFill rotWithShape="0">
          <a:gsLst>
            <a:gs pos="100000">
              <a:schemeClr val="accent2">
                <a:lumMod val="67000"/>
              </a:schemeClr>
            </a:gs>
            <a:gs pos="50000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/>
            <a:t>Uniformity</a:t>
          </a:r>
        </a:p>
      </dsp:txBody>
      <dsp:txXfrm>
        <a:off x="4304254" y="3436230"/>
        <a:ext cx="2215470" cy="812615"/>
      </dsp:txXfrm>
    </dsp:sp>
    <dsp:sp modelId="{1DA3A37A-07EE-4B38-B3A5-62CAB6DDD182}">
      <dsp:nvSpPr>
        <dsp:cNvPr id="0" name=""/>
        <dsp:cNvSpPr/>
      </dsp:nvSpPr>
      <dsp:spPr>
        <a:xfrm rot="8610183">
          <a:off x="1810237" y="3069342"/>
          <a:ext cx="84370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43708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C61772-129F-4508-B92C-27C87A20F770}">
      <dsp:nvSpPr>
        <dsp:cNvPr id="0" name=""/>
        <dsp:cNvSpPr/>
      </dsp:nvSpPr>
      <dsp:spPr>
        <a:xfrm>
          <a:off x="0" y="3320252"/>
          <a:ext cx="2568796" cy="900535"/>
        </a:xfrm>
        <a:prstGeom prst="roundRect">
          <a:avLst/>
        </a:prstGeom>
        <a:gradFill rotWithShape="0">
          <a:gsLst>
            <a:gs pos="100000">
              <a:schemeClr val="accent2">
                <a:lumMod val="67000"/>
              </a:schemeClr>
            </a:gs>
            <a:gs pos="50000">
              <a:srgbClr val="E1762E"/>
            </a:gs>
            <a:gs pos="50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/>
            <a:t>Glare</a:t>
          </a:r>
        </a:p>
      </dsp:txBody>
      <dsp:txXfrm>
        <a:off x="43960" y="3364212"/>
        <a:ext cx="2480876" cy="812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FC3705-C525-4409-9BCE-5D4467E29159}" type="datetimeFigureOut">
              <a:rPr lang="en-US" smtClean="0"/>
              <a:t>6/1/2021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65263" y="1143000"/>
            <a:ext cx="39274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13FEFF-27CE-4C25-B58B-AAE177F46C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82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059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730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473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069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2940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9246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0207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1755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3789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1480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2129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2519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1219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9753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6183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0363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1046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2239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7718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3FEFF-27CE-4C25-B58B-AAE177F46CBF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699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0078" y="1296433"/>
            <a:ext cx="7560469" cy="2757899"/>
          </a:xfrm>
        </p:spPr>
        <p:txBody>
          <a:bodyPr anchor="b"/>
          <a:lstStyle>
            <a:lvl1pPr algn="ctr">
              <a:defRPr sz="496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0078" y="4160688"/>
            <a:ext cx="7560469" cy="1912558"/>
          </a:xfrm>
        </p:spPr>
        <p:txBody>
          <a:bodyPr/>
          <a:lstStyle>
            <a:lvl1pPr marL="0" indent="0" algn="ctr">
              <a:buNone/>
              <a:defRPr sz="1984"/>
            </a:lvl1pPr>
            <a:lvl2pPr marL="378013" indent="0" algn="ctr">
              <a:buNone/>
              <a:defRPr sz="1654"/>
            </a:lvl2pPr>
            <a:lvl3pPr marL="756026" indent="0" algn="ctr">
              <a:buNone/>
              <a:defRPr sz="1488"/>
            </a:lvl3pPr>
            <a:lvl4pPr marL="1134039" indent="0" algn="ctr">
              <a:buNone/>
              <a:defRPr sz="1323"/>
            </a:lvl4pPr>
            <a:lvl5pPr marL="1512052" indent="0" algn="ctr">
              <a:buNone/>
              <a:defRPr sz="1323"/>
            </a:lvl5pPr>
            <a:lvl6pPr marL="1890065" indent="0" algn="ctr">
              <a:buNone/>
              <a:defRPr sz="1323"/>
            </a:lvl6pPr>
            <a:lvl7pPr marL="2268078" indent="0" algn="ctr">
              <a:buNone/>
              <a:defRPr sz="1323"/>
            </a:lvl7pPr>
            <a:lvl8pPr marL="2646091" indent="0" algn="ctr">
              <a:buNone/>
              <a:defRPr sz="1323"/>
            </a:lvl8pPr>
            <a:lvl9pPr marL="3024104" indent="0" algn="ctr">
              <a:buNone/>
              <a:defRPr sz="1323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50EBE-0C83-4709-9141-BA146CEC47F9}" type="datetime1">
              <a:rPr lang="en-US" smtClean="0"/>
              <a:t>6/1/2021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661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24453-7459-474D-A5D2-653E5979EC12}" type="datetime1">
              <a:rPr lang="en-US" smtClean="0"/>
              <a:t>6/1/2021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759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793" y="1974906"/>
            <a:ext cx="8694539" cy="3295175"/>
          </a:xfrm>
        </p:spPr>
        <p:txBody>
          <a:bodyPr anchor="b"/>
          <a:lstStyle>
            <a:lvl1pPr>
              <a:defRPr sz="496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793" y="5301255"/>
            <a:ext cx="8694539" cy="1732855"/>
          </a:xfrm>
        </p:spPr>
        <p:txBody>
          <a:bodyPr/>
          <a:lstStyle>
            <a:lvl1pPr marL="0" indent="0">
              <a:buNone/>
              <a:defRPr sz="1984">
                <a:solidFill>
                  <a:schemeClr val="tx1">
                    <a:tint val="75000"/>
                  </a:schemeClr>
                </a:solidFill>
              </a:defRPr>
            </a:lvl1pPr>
            <a:lvl2pPr marL="378013" indent="0">
              <a:buNone/>
              <a:defRPr sz="1654">
                <a:solidFill>
                  <a:schemeClr val="tx1">
                    <a:tint val="75000"/>
                  </a:schemeClr>
                </a:solidFill>
              </a:defRPr>
            </a:lvl2pPr>
            <a:lvl3pPr marL="756026" indent="0">
              <a:buNone/>
              <a:defRPr sz="1488">
                <a:solidFill>
                  <a:schemeClr val="tx1">
                    <a:tint val="75000"/>
                  </a:schemeClr>
                </a:solidFill>
              </a:defRPr>
            </a:lvl3pPr>
            <a:lvl4pPr marL="1134039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512052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1890065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268078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264609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024104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40481-A04C-465F-B116-1B416138A4FF}" type="datetime1">
              <a:rPr lang="en-US" smtClean="0"/>
              <a:t>6/1/2021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031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043" y="2108766"/>
            <a:ext cx="4284266" cy="50261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3316" y="2108766"/>
            <a:ext cx="4284266" cy="50261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F04E4-ADD5-4F36-AA89-E3DBA03D779B}" type="datetime1">
              <a:rPr lang="en-US" smtClean="0"/>
              <a:t>6/1/2021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253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21754"/>
            <a:ext cx="8694539" cy="153114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4357" y="1941899"/>
            <a:ext cx="4264576" cy="951695"/>
          </a:xfrm>
        </p:spPr>
        <p:txBody>
          <a:bodyPr anchor="b"/>
          <a:lstStyle>
            <a:lvl1pPr marL="0" indent="0">
              <a:buNone/>
              <a:defRPr sz="1984" b="1"/>
            </a:lvl1pPr>
            <a:lvl2pPr marL="378013" indent="0">
              <a:buNone/>
              <a:defRPr sz="1654" b="1"/>
            </a:lvl2pPr>
            <a:lvl3pPr marL="756026" indent="0">
              <a:buNone/>
              <a:defRPr sz="1488" b="1"/>
            </a:lvl3pPr>
            <a:lvl4pPr marL="1134039" indent="0">
              <a:buNone/>
              <a:defRPr sz="1323" b="1"/>
            </a:lvl4pPr>
            <a:lvl5pPr marL="1512052" indent="0">
              <a:buNone/>
              <a:defRPr sz="1323" b="1"/>
            </a:lvl5pPr>
            <a:lvl6pPr marL="1890065" indent="0">
              <a:buNone/>
              <a:defRPr sz="1323" b="1"/>
            </a:lvl6pPr>
            <a:lvl7pPr marL="2268078" indent="0">
              <a:buNone/>
              <a:defRPr sz="1323" b="1"/>
            </a:lvl7pPr>
            <a:lvl8pPr marL="2646091" indent="0">
              <a:buNone/>
              <a:defRPr sz="1323" b="1"/>
            </a:lvl8pPr>
            <a:lvl9pPr marL="3024104" indent="0">
              <a:buNone/>
              <a:defRPr sz="1323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4357" y="2893594"/>
            <a:ext cx="4264576" cy="4256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3316" y="1941899"/>
            <a:ext cx="4285579" cy="951695"/>
          </a:xfrm>
        </p:spPr>
        <p:txBody>
          <a:bodyPr anchor="b"/>
          <a:lstStyle>
            <a:lvl1pPr marL="0" indent="0">
              <a:buNone/>
              <a:defRPr sz="1984" b="1"/>
            </a:lvl1pPr>
            <a:lvl2pPr marL="378013" indent="0">
              <a:buNone/>
              <a:defRPr sz="1654" b="1"/>
            </a:lvl2pPr>
            <a:lvl3pPr marL="756026" indent="0">
              <a:buNone/>
              <a:defRPr sz="1488" b="1"/>
            </a:lvl3pPr>
            <a:lvl4pPr marL="1134039" indent="0">
              <a:buNone/>
              <a:defRPr sz="1323" b="1"/>
            </a:lvl4pPr>
            <a:lvl5pPr marL="1512052" indent="0">
              <a:buNone/>
              <a:defRPr sz="1323" b="1"/>
            </a:lvl5pPr>
            <a:lvl6pPr marL="1890065" indent="0">
              <a:buNone/>
              <a:defRPr sz="1323" b="1"/>
            </a:lvl6pPr>
            <a:lvl7pPr marL="2268078" indent="0">
              <a:buNone/>
              <a:defRPr sz="1323" b="1"/>
            </a:lvl7pPr>
            <a:lvl8pPr marL="2646091" indent="0">
              <a:buNone/>
              <a:defRPr sz="1323" b="1"/>
            </a:lvl8pPr>
            <a:lvl9pPr marL="3024104" indent="0">
              <a:buNone/>
              <a:defRPr sz="1323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3316" y="2893594"/>
            <a:ext cx="4285579" cy="4256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FD3A-8165-48B6-9598-5F7ABC670266}" type="datetime1">
              <a:rPr lang="en-US" smtClean="0"/>
              <a:t>6/1/2021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086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F1C05-5B80-4FD6-8E28-8C73484DF6DA}" type="datetime1">
              <a:rPr lang="en-US" smtClean="0"/>
              <a:t>6/1/2021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384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D3FE6-457A-450A-87B1-35858AA83E99}" type="datetime1">
              <a:rPr lang="en-US" smtClean="0"/>
              <a:t>6/1/2021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780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28108"/>
            <a:ext cx="3251264" cy="1848379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140568"/>
            <a:ext cx="5103316" cy="5629488"/>
          </a:xfrm>
        </p:spPr>
        <p:txBody>
          <a:bodyPr/>
          <a:lstStyle>
            <a:lvl1pPr>
              <a:defRPr sz="2646"/>
            </a:lvl1pPr>
            <a:lvl2pPr>
              <a:defRPr sz="2315"/>
            </a:lvl2pPr>
            <a:lvl3pPr>
              <a:defRPr sz="1984"/>
            </a:lvl3pPr>
            <a:lvl4pPr>
              <a:defRPr sz="1654"/>
            </a:lvl4pPr>
            <a:lvl5pPr>
              <a:defRPr sz="1654"/>
            </a:lvl5pPr>
            <a:lvl6pPr>
              <a:defRPr sz="1654"/>
            </a:lvl6pPr>
            <a:lvl7pPr>
              <a:defRPr sz="1654"/>
            </a:lvl7pPr>
            <a:lvl8pPr>
              <a:defRPr sz="1654"/>
            </a:lvl8pPr>
            <a:lvl9pPr>
              <a:defRPr sz="1654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6" y="2376488"/>
            <a:ext cx="3251264" cy="4402737"/>
          </a:xfrm>
        </p:spPr>
        <p:txBody>
          <a:bodyPr/>
          <a:lstStyle>
            <a:lvl1pPr marL="0" indent="0">
              <a:buNone/>
              <a:defRPr sz="1323"/>
            </a:lvl1pPr>
            <a:lvl2pPr marL="378013" indent="0">
              <a:buNone/>
              <a:defRPr sz="1158"/>
            </a:lvl2pPr>
            <a:lvl3pPr marL="756026" indent="0">
              <a:buNone/>
              <a:defRPr sz="992"/>
            </a:lvl3pPr>
            <a:lvl4pPr marL="1134039" indent="0">
              <a:buNone/>
              <a:defRPr sz="827"/>
            </a:lvl4pPr>
            <a:lvl5pPr marL="1512052" indent="0">
              <a:buNone/>
              <a:defRPr sz="827"/>
            </a:lvl5pPr>
            <a:lvl6pPr marL="1890065" indent="0">
              <a:buNone/>
              <a:defRPr sz="827"/>
            </a:lvl6pPr>
            <a:lvl7pPr marL="2268078" indent="0">
              <a:buNone/>
              <a:defRPr sz="827"/>
            </a:lvl7pPr>
            <a:lvl8pPr marL="2646091" indent="0">
              <a:buNone/>
              <a:defRPr sz="827"/>
            </a:lvl8pPr>
            <a:lvl9pPr marL="3024104" indent="0">
              <a:buNone/>
              <a:defRPr sz="827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F950-0F3C-4BD1-AA53-F28FAC82554D}" type="datetime1">
              <a:rPr lang="en-US" smtClean="0"/>
              <a:t>6/1/2021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343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28108"/>
            <a:ext cx="3251264" cy="1848379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85579" y="1140568"/>
            <a:ext cx="5103316" cy="5629488"/>
          </a:xfrm>
        </p:spPr>
        <p:txBody>
          <a:bodyPr/>
          <a:lstStyle>
            <a:lvl1pPr marL="0" indent="0">
              <a:buNone/>
              <a:defRPr sz="2646"/>
            </a:lvl1pPr>
            <a:lvl2pPr marL="378013" indent="0">
              <a:buNone/>
              <a:defRPr sz="2315"/>
            </a:lvl2pPr>
            <a:lvl3pPr marL="756026" indent="0">
              <a:buNone/>
              <a:defRPr sz="1984"/>
            </a:lvl3pPr>
            <a:lvl4pPr marL="1134039" indent="0">
              <a:buNone/>
              <a:defRPr sz="1654"/>
            </a:lvl4pPr>
            <a:lvl5pPr marL="1512052" indent="0">
              <a:buNone/>
              <a:defRPr sz="1654"/>
            </a:lvl5pPr>
            <a:lvl6pPr marL="1890065" indent="0">
              <a:buNone/>
              <a:defRPr sz="1654"/>
            </a:lvl6pPr>
            <a:lvl7pPr marL="2268078" indent="0">
              <a:buNone/>
              <a:defRPr sz="1654"/>
            </a:lvl7pPr>
            <a:lvl8pPr marL="2646091" indent="0">
              <a:buNone/>
              <a:defRPr sz="1654"/>
            </a:lvl8pPr>
            <a:lvl9pPr marL="3024104" indent="0">
              <a:buNone/>
              <a:defRPr sz="1654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6" y="2376488"/>
            <a:ext cx="3251264" cy="4402737"/>
          </a:xfrm>
        </p:spPr>
        <p:txBody>
          <a:bodyPr/>
          <a:lstStyle>
            <a:lvl1pPr marL="0" indent="0">
              <a:buNone/>
              <a:defRPr sz="1323"/>
            </a:lvl1pPr>
            <a:lvl2pPr marL="378013" indent="0">
              <a:buNone/>
              <a:defRPr sz="1158"/>
            </a:lvl2pPr>
            <a:lvl3pPr marL="756026" indent="0">
              <a:buNone/>
              <a:defRPr sz="992"/>
            </a:lvl3pPr>
            <a:lvl4pPr marL="1134039" indent="0">
              <a:buNone/>
              <a:defRPr sz="827"/>
            </a:lvl4pPr>
            <a:lvl5pPr marL="1512052" indent="0">
              <a:buNone/>
              <a:defRPr sz="827"/>
            </a:lvl5pPr>
            <a:lvl6pPr marL="1890065" indent="0">
              <a:buNone/>
              <a:defRPr sz="827"/>
            </a:lvl6pPr>
            <a:lvl7pPr marL="2268078" indent="0">
              <a:buNone/>
              <a:defRPr sz="827"/>
            </a:lvl7pPr>
            <a:lvl8pPr marL="2646091" indent="0">
              <a:buNone/>
              <a:defRPr sz="827"/>
            </a:lvl8pPr>
            <a:lvl9pPr marL="3024104" indent="0">
              <a:buNone/>
              <a:defRPr sz="827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527DF-AD5D-44BD-A760-447A292B4FD0}" type="datetime1">
              <a:rPr lang="en-US" smtClean="0"/>
              <a:t>6/1/2021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578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0816C-484F-4FC9-9873-05B941789664}" type="datetime1">
              <a:rPr lang="en-US" smtClean="0"/>
              <a:t>6/1/2021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228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7" y="421753"/>
            <a:ext cx="2173635" cy="671321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3" y="421753"/>
            <a:ext cx="6394896" cy="671321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E2AF4-C11C-4947-85D4-4CA7694A6C10}" type="datetime1">
              <a:rPr lang="en-US" smtClean="0"/>
              <a:t>6/1/2021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113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21754"/>
            <a:ext cx="8694539" cy="153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3043" y="2108766"/>
            <a:ext cx="8694539" cy="50261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342173"/>
            <a:ext cx="2268141" cy="42175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B1796-0677-4881-9C3F-586EE520BAB3}" type="datetime1">
              <a:rPr lang="en-US" smtClean="0"/>
              <a:t>6/1/2021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342173"/>
            <a:ext cx="3402211" cy="42175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342173"/>
            <a:ext cx="2268141" cy="42175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EB09B-0D90-49AE-B553-8E9E57B8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321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756026" rtl="0" eaLnBrk="1" latinLnBrk="0" hangingPunct="1">
        <a:lnSpc>
          <a:spcPct val="90000"/>
        </a:lnSpc>
        <a:spcBef>
          <a:spcPct val="0"/>
        </a:spcBef>
        <a:buNone/>
        <a:defRPr sz="363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9006" indent="-189006" algn="l" defTabSz="756026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1pPr>
      <a:lvl2pPr marL="567019" indent="-189006" algn="l" defTabSz="756026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2pPr>
      <a:lvl3pPr marL="945032" indent="-189006" algn="l" defTabSz="756026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3pPr>
      <a:lvl4pPr marL="1323045" indent="-189006" algn="l" defTabSz="756026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701058" indent="-189006" algn="l" defTabSz="756026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2079071" indent="-189006" algn="l" defTabSz="756026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7084" indent="-189006" algn="l" defTabSz="756026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5097" indent="-189006" algn="l" defTabSz="756026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3110" indent="-189006" algn="l" defTabSz="756026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6026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8013" algn="l" defTabSz="756026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6026" algn="l" defTabSz="756026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4039" algn="l" defTabSz="756026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2052" algn="l" defTabSz="756026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90065" algn="l" defTabSz="756026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8078" algn="l" defTabSz="756026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6091" algn="l" defTabSz="756026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4104" algn="l" defTabSz="756026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9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.png"/><Relationship Id="rId7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1.png"/><Relationship Id="rId7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36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14/relationships/chartEx" Target="../charts/chartEx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4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.png"/><Relationship Id="rId4" Type="http://schemas.openxmlformats.org/officeDocument/2006/relationships/image" Target="../media/image4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4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5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13" Type="http://schemas.openxmlformats.org/officeDocument/2006/relationships/diagramColors" Target="../diagrams/colors4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12" Type="http://schemas.openxmlformats.org/officeDocument/2006/relationships/diagramQuickStyle" Target="../diagrams/quickStyle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11" Type="http://schemas.openxmlformats.org/officeDocument/2006/relationships/diagramLayout" Target="../diagrams/layout4.xml"/><Relationship Id="rId5" Type="http://schemas.openxmlformats.org/officeDocument/2006/relationships/diagramLayout" Target="../diagrams/layout3.xml"/><Relationship Id="rId10" Type="http://schemas.openxmlformats.org/officeDocument/2006/relationships/diagramData" Target="../diagrams/data5.xml"/><Relationship Id="rId4" Type="http://schemas.openxmlformats.org/officeDocument/2006/relationships/diagramData" Target="../diagrams/data3.xml"/><Relationship Id="rId9" Type="http://schemas.openxmlformats.org/officeDocument/2006/relationships/diagramData" Target="../diagrams/data4.xml"/><Relationship Id="rId14" Type="http://schemas.microsoft.com/office/2007/relationships/diagramDrawing" Target="../diagrams/drawing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4.png"/><Relationship Id="rId4" Type="http://schemas.openxmlformats.org/officeDocument/2006/relationships/image" Target="../media/image5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6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png"/><Relationship Id="rId4" Type="http://schemas.openxmlformats.org/officeDocument/2006/relationships/image" Target="../media/image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png"/><Relationship Id="rId4" Type="http://schemas.openxmlformats.org/officeDocument/2006/relationships/image" Target="../media/image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70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7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7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76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77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80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81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82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png"/><Relationship Id="rId5" Type="http://schemas.openxmlformats.org/officeDocument/2006/relationships/image" Target="../media/image4.png"/><Relationship Id="rId4" Type="http://schemas.openxmlformats.org/officeDocument/2006/relationships/image" Target="../media/image83.tmp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89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90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91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94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96.png"/><Relationship Id="rId7" Type="http://schemas.openxmlformats.org/officeDocument/2006/relationships/image" Target="../media/image9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png"/><Relationship Id="rId11" Type="http://schemas.openxmlformats.org/officeDocument/2006/relationships/image" Target="../media/image102.png"/><Relationship Id="rId5" Type="http://schemas.openxmlformats.org/officeDocument/2006/relationships/image" Target="../media/image97.png"/><Relationship Id="rId10" Type="http://schemas.openxmlformats.org/officeDocument/2006/relationships/image" Target="../media/image101.png"/><Relationship Id="rId4" Type="http://schemas.microsoft.com/office/2007/relationships/hdphoto" Target="../media/hdphoto1.wdp"/><Relationship Id="rId9" Type="http://schemas.openxmlformats.org/officeDocument/2006/relationships/image" Target="../media/image100.png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09.pn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png"/><Relationship Id="rId3" Type="http://schemas.openxmlformats.org/officeDocument/2006/relationships/image" Target="../media/image110.png"/><Relationship Id="rId7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3.png"/><Relationship Id="rId5" Type="http://schemas.openxmlformats.org/officeDocument/2006/relationships/image" Target="../media/image112.png"/><Relationship Id="rId10" Type="http://schemas.openxmlformats.org/officeDocument/2006/relationships/image" Target="../media/image4.png"/><Relationship Id="rId4" Type="http://schemas.openxmlformats.org/officeDocument/2006/relationships/image" Target="../media/image111.png"/><Relationship Id="rId9" Type="http://schemas.openxmlformats.org/officeDocument/2006/relationships/image" Target="../media/image115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17.png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3" Type="http://schemas.openxmlformats.org/officeDocument/2006/relationships/image" Target="../media/image4.png"/><Relationship Id="rId7" Type="http://schemas.openxmlformats.org/officeDocument/2006/relationships/image" Target="../media/image1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0.png"/><Relationship Id="rId5" Type="http://schemas.openxmlformats.org/officeDocument/2006/relationships/image" Target="../media/image119.png"/><Relationship Id="rId4" Type="http://schemas.openxmlformats.org/officeDocument/2006/relationships/image" Target="../media/image118.png"/><Relationship Id="rId9" Type="http://schemas.openxmlformats.org/officeDocument/2006/relationships/image" Target="../media/image123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6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7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8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9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0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1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3.png"/><Relationship Id="rId4" Type="http://schemas.openxmlformats.org/officeDocument/2006/relationships/image" Target="../media/image132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4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6.png"/><Relationship Id="rId4" Type="http://schemas.openxmlformats.org/officeDocument/2006/relationships/image" Target="../media/image135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7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9.png"/><Relationship Id="rId4" Type="http://schemas.openxmlformats.org/officeDocument/2006/relationships/image" Target="../media/image138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0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1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2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3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4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5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7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9.png"/><Relationship Id="rId4" Type="http://schemas.openxmlformats.org/officeDocument/2006/relationships/image" Target="../media/image148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1.png"/><Relationship Id="rId4" Type="http://schemas.openxmlformats.org/officeDocument/2006/relationships/image" Target="../media/image150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3.png"/><Relationship Id="rId4" Type="http://schemas.openxmlformats.org/officeDocument/2006/relationships/image" Target="../media/image152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4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6.png"/><Relationship Id="rId4" Type="http://schemas.openxmlformats.org/officeDocument/2006/relationships/image" Target="../media/image155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7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8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9.png"/></Relationships>
</file>

<file path=ppt/slides/_rels/slide10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6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0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2.png"/><Relationship Id="rId4" Type="http://schemas.openxmlformats.org/officeDocument/2006/relationships/image" Target="../media/image161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4.png"/><Relationship Id="rId4" Type="http://schemas.openxmlformats.org/officeDocument/2006/relationships/image" Target="../media/image163.pn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6.png"/><Relationship Id="rId4" Type="http://schemas.openxmlformats.org/officeDocument/2006/relationships/image" Target="../media/image165.pn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8.png"/><Relationship Id="rId4" Type="http://schemas.openxmlformats.org/officeDocument/2006/relationships/image" Target="../media/image167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0.png"/><Relationship Id="rId4" Type="http://schemas.openxmlformats.org/officeDocument/2006/relationships/image" Target="../media/image169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2.png"/><Relationship Id="rId4" Type="http://schemas.openxmlformats.org/officeDocument/2006/relationships/image" Target="../media/image171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3.pn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5.png"/><Relationship Id="rId4" Type="http://schemas.openxmlformats.org/officeDocument/2006/relationships/image" Target="../media/image174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7.png"/><Relationship Id="rId4" Type="http://schemas.openxmlformats.org/officeDocument/2006/relationships/image" Target="../media/image176.pn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8.png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8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1.png"/><Relationship Id="rId5" Type="http://schemas.openxmlformats.org/officeDocument/2006/relationships/image" Target="../media/image180.png"/><Relationship Id="rId4" Type="http://schemas.openxmlformats.org/officeDocument/2006/relationships/image" Target="../media/image179.pn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5.png"/><Relationship Id="rId5" Type="http://schemas.openxmlformats.org/officeDocument/2006/relationships/image" Target="../media/image184.png"/><Relationship Id="rId4" Type="http://schemas.openxmlformats.org/officeDocument/2006/relationships/image" Target="../media/image183.pn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6.pn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7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8.png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9.png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0.png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1.png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2.png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3.png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95.png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199.png"/><Relationship Id="rId4" Type="http://schemas.openxmlformats.org/officeDocument/2006/relationships/image" Target="../media/image198.png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png"/><Relationship Id="rId7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2.xml"/><Relationship Id="rId5" Type="http://schemas.openxmlformats.org/officeDocument/2006/relationships/image" Target="../media/image200.png"/><Relationship Id="rId4" Type="http://schemas.openxmlformats.org/officeDocument/2006/relationships/chart" Target="../charts/chart1.xml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png"/><Relationship Id="rId7" Type="http://schemas.openxmlformats.org/officeDocument/2006/relationships/image" Target="../media/image20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3.png"/><Relationship Id="rId5" Type="http://schemas.openxmlformats.org/officeDocument/2006/relationships/image" Target="../media/image202.png"/><Relationship Id="rId4" Type="http://schemas.openxmlformats.org/officeDocument/2006/relationships/image" Target="../media/image4.png"/></Relationships>
</file>

<file path=ppt/slides/_rels/slide1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9.png"/><Relationship Id="rId3" Type="http://schemas.openxmlformats.org/officeDocument/2006/relationships/image" Target="../media/image205.png"/><Relationship Id="rId7" Type="http://schemas.openxmlformats.org/officeDocument/2006/relationships/image" Target="../media/image20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7.png"/><Relationship Id="rId5" Type="http://schemas.openxmlformats.org/officeDocument/2006/relationships/image" Target="../media/image206.png"/><Relationship Id="rId4" Type="http://schemas.openxmlformats.org/officeDocument/2006/relationships/image" Target="../media/image4.png"/><Relationship Id="rId9" Type="http://schemas.openxmlformats.org/officeDocument/2006/relationships/image" Target="../media/image210.png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3.png"/><Relationship Id="rId5" Type="http://schemas.openxmlformats.org/officeDocument/2006/relationships/image" Target="../media/image212.png"/><Relationship Id="rId4" Type="http://schemas.openxmlformats.org/officeDocument/2006/relationships/image" Target="../media/image211.png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6.png"/><Relationship Id="rId5" Type="http://schemas.openxmlformats.org/officeDocument/2006/relationships/image" Target="../media/image215.png"/><Relationship Id="rId4" Type="http://schemas.openxmlformats.org/officeDocument/2006/relationships/image" Target="../media/image214.png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14532"/>
            <a:ext cx="6940073" cy="480709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مربع نص 4"/>
          <p:cNvSpPr txBox="1"/>
          <p:nvPr/>
        </p:nvSpPr>
        <p:spPr>
          <a:xfrm>
            <a:off x="935857" y="2511309"/>
            <a:ext cx="7344816" cy="71941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000" b="1" dirty="0"/>
              <a:t>AN INTEGRATED DESIGN FOR A MUNICIPALITY BUILDING WITH ENERGY-PLUS TARGETS </a:t>
            </a:r>
          </a:p>
        </p:txBody>
      </p:sp>
      <p:pic>
        <p:nvPicPr>
          <p:cNvPr id="1030" name="Picture 6" descr="https://scontent.xx.fbcdn.net/v/t1.15752-0/p206x206/119738024_315305256238340_3097823564616488777_n.png?_nc_cat=111&amp;ccb=2&amp;_nc_sid=58c789&amp;_nc_ohc=lQ_RblqVb2gAX9UJLy_&amp;_nc_ad=z-m&amp;_nc_cid=0&amp;_nc_ht=scontent.xx&amp;_nc_tp=30&amp;oh=6dcb0b1516b24543fb175455de0310f0&amp;oe=60213C7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7" b="1667"/>
          <a:stretch/>
        </p:blipFill>
        <p:spPr bwMode="auto">
          <a:xfrm>
            <a:off x="4469669" y="88520"/>
            <a:ext cx="1581125" cy="160143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مربع نص 7"/>
          <p:cNvSpPr txBox="1"/>
          <p:nvPr/>
        </p:nvSpPr>
        <p:spPr>
          <a:xfrm>
            <a:off x="3161448" y="1540915"/>
            <a:ext cx="4197568" cy="934857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b="1" dirty="0"/>
              <a:t>An-</a:t>
            </a:r>
            <a:r>
              <a:rPr lang="en-US" b="1" dirty="0" err="1"/>
              <a:t>Najah</a:t>
            </a:r>
            <a:r>
              <a:rPr lang="en-US" b="1" dirty="0"/>
              <a:t> National University</a:t>
            </a:r>
          </a:p>
          <a:p>
            <a:pPr algn="ctr"/>
            <a:r>
              <a:rPr lang="en-US" b="1" dirty="0"/>
              <a:t>Building Engineering Department</a:t>
            </a:r>
          </a:p>
          <a:p>
            <a:pPr algn="ctr"/>
            <a:r>
              <a:rPr lang="en-US" b="1" dirty="0"/>
              <a:t>Graduation project II presentation</a:t>
            </a:r>
          </a:p>
        </p:txBody>
      </p:sp>
      <p:sp>
        <p:nvSpPr>
          <p:cNvPr id="9" name="مربع نص 8"/>
          <p:cNvSpPr txBox="1"/>
          <p:nvPr/>
        </p:nvSpPr>
        <p:spPr>
          <a:xfrm>
            <a:off x="7359016" y="5112940"/>
            <a:ext cx="2270370" cy="12118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b="1" dirty="0"/>
              <a:t>Prepared by:</a:t>
            </a:r>
          </a:p>
          <a:p>
            <a:pPr algn="ctr"/>
            <a:r>
              <a:rPr lang="en-US" b="1" dirty="0" err="1"/>
              <a:t>Mo’men</a:t>
            </a:r>
            <a:r>
              <a:rPr lang="en-US" b="1" dirty="0"/>
              <a:t> </a:t>
            </a:r>
            <a:r>
              <a:rPr lang="en-US" b="1" dirty="0" err="1"/>
              <a:t>Shalhoub</a:t>
            </a:r>
            <a:endParaRPr lang="en-US" b="1" dirty="0"/>
          </a:p>
          <a:p>
            <a:pPr algn="ctr"/>
            <a:r>
              <a:rPr lang="en-US" b="1" dirty="0" err="1"/>
              <a:t>Shaima</a:t>
            </a:r>
            <a:r>
              <a:rPr lang="en-US" b="1" dirty="0"/>
              <a:t>’ </a:t>
            </a:r>
            <a:r>
              <a:rPr lang="en-US" b="1" dirty="0" err="1"/>
              <a:t>Amer</a:t>
            </a:r>
            <a:endParaRPr lang="en-US" b="1" dirty="0"/>
          </a:p>
          <a:p>
            <a:pPr algn="ctr"/>
            <a:r>
              <a:rPr lang="en-US" b="1" dirty="0" err="1"/>
              <a:t>Dareen</a:t>
            </a:r>
            <a:r>
              <a:rPr lang="en-US" b="1" dirty="0"/>
              <a:t> </a:t>
            </a:r>
            <a:r>
              <a:rPr lang="en-US" b="1" dirty="0" err="1"/>
              <a:t>Abadi</a:t>
            </a:r>
            <a:endParaRPr lang="en-US" b="1" dirty="0"/>
          </a:p>
        </p:txBody>
      </p:sp>
      <p:sp>
        <p:nvSpPr>
          <p:cNvPr id="10" name="مربع نص 9"/>
          <p:cNvSpPr txBox="1"/>
          <p:nvPr/>
        </p:nvSpPr>
        <p:spPr>
          <a:xfrm>
            <a:off x="7560592" y="6625108"/>
            <a:ext cx="1867218" cy="65785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lIns="102858" tIns="51428" rIns="102858" bIns="51428" rtlCol="0">
            <a:spAutoFit/>
          </a:bodyPr>
          <a:lstStyle/>
          <a:p>
            <a:pPr algn="ctr"/>
            <a:r>
              <a:rPr lang="en-US" b="1" dirty="0"/>
              <a:t>Supervised by:</a:t>
            </a:r>
          </a:p>
          <a:p>
            <a:pPr algn="ctr"/>
            <a:r>
              <a:rPr lang="en-US" b="1" dirty="0"/>
              <a:t>Eng. </a:t>
            </a:r>
            <a:r>
              <a:rPr lang="en-US" b="1" dirty="0" err="1"/>
              <a:t>Fady</a:t>
            </a:r>
            <a:r>
              <a:rPr lang="en-US" b="1" dirty="0"/>
              <a:t> </a:t>
            </a:r>
            <a:r>
              <a:rPr lang="en-US" b="1" dirty="0" err="1"/>
              <a:t>Fatayer</a:t>
            </a:r>
            <a:endParaRPr lang="en-US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E2A66-CD9D-4269-8664-F4BE0B266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459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شكل بيضاوي 4"/>
          <p:cNvSpPr/>
          <p:nvPr/>
        </p:nvSpPr>
        <p:spPr>
          <a:xfrm>
            <a:off x="1212147" y="2422062"/>
            <a:ext cx="2540282" cy="2412101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r>
              <a:rPr lang="en-US" sz="3600" b="1" u="sng" dirty="0">
                <a:solidFill>
                  <a:schemeClr val="tx1"/>
                </a:solidFill>
              </a:rPr>
              <a:t>Outline</a:t>
            </a:r>
          </a:p>
        </p:txBody>
      </p:sp>
      <p:sp>
        <p:nvSpPr>
          <p:cNvPr id="6" name="دائرة مجوفة 5"/>
          <p:cNvSpPr/>
          <p:nvPr/>
        </p:nvSpPr>
        <p:spPr>
          <a:xfrm>
            <a:off x="1071124" y="2214119"/>
            <a:ext cx="2681307" cy="2744805"/>
          </a:xfrm>
          <a:prstGeom prst="donut">
            <a:avLst>
              <a:gd name="adj" fmla="val 9582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قوس 8"/>
          <p:cNvSpPr/>
          <p:nvPr/>
        </p:nvSpPr>
        <p:spPr>
          <a:xfrm rot="4117342">
            <a:off x="-156508" y="1569590"/>
            <a:ext cx="4655193" cy="4067472"/>
          </a:xfrm>
          <a:prstGeom prst="arc">
            <a:avLst>
              <a:gd name="adj1" fmla="val 13388289"/>
              <a:gd name="adj2" fmla="val 179562"/>
            </a:avLst>
          </a:prstGeom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102858" tIns="51428" rIns="102858" bIns="51428" rtlCol="0" anchor="ctr"/>
          <a:lstStyle/>
          <a:p>
            <a:pPr algn="ctr"/>
            <a:endParaRPr lang="en-US"/>
          </a:p>
        </p:txBody>
      </p:sp>
      <p:grpSp>
        <p:nvGrpSpPr>
          <p:cNvPr id="24" name="مجموعة 23"/>
          <p:cNvGrpSpPr/>
          <p:nvPr/>
        </p:nvGrpSpPr>
        <p:grpSpPr>
          <a:xfrm>
            <a:off x="5119697" y="814822"/>
            <a:ext cx="3107252" cy="891297"/>
            <a:chOff x="4644008" y="1325228"/>
            <a:chExt cx="2520280" cy="771624"/>
          </a:xfrm>
          <a:solidFill>
            <a:schemeClr val="bg1">
              <a:lumMod val="75000"/>
            </a:schemeClr>
          </a:solidFill>
          <a:effectLst/>
        </p:grpSpPr>
        <p:sp>
          <p:nvSpPr>
            <p:cNvPr id="17" name="وسيلة شرح خطية 2 (بلا حدود)‏ 16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47894"/>
                <a:gd name="adj2" fmla="val -6"/>
                <a:gd name="adj3" fmla="val 49976"/>
                <a:gd name="adj4" fmla="val -19389"/>
                <a:gd name="adj5" fmla="val 162461"/>
                <a:gd name="adj6" fmla="val -47450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مستطيل 21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مربع نص 22"/>
          <p:cNvSpPr txBox="1"/>
          <p:nvPr/>
        </p:nvSpPr>
        <p:spPr>
          <a:xfrm>
            <a:off x="4799629" y="993840"/>
            <a:ext cx="3427318" cy="519359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700" b="1" dirty="0"/>
              <a:t>Introduction</a:t>
            </a:r>
          </a:p>
        </p:txBody>
      </p:sp>
      <p:grpSp>
        <p:nvGrpSpPr>
          <p:cNvPr id="27" name="مجموعة 26"/>
          <p:cNvGrpSpPr/>
          <p:nvPr/>
        </p:nvGrpSpPr>
        <p:grpSpPr>
          <a:xfrm>
            <a:off x="5194426" y="1990206"/>
            <a:ext cx="3032530" cy="891297"/>
            <a:chOff x="4644008" y="1325228"/>
            <a:chExt cx="2520280" cy="771624"/>
          </a:xfrm>
          <a:solidFill>
            <a:schemeClr val="bg1">
              <a:lumMod val="75000"/>
            </a:schemeClr>
          </a:solidFill>
        </p:grpSpPr>
        <p:sp>
          <p:nvSpPr>
            <p:cNvPr id="28" name="وسيلة شرح خطية 2 (بلا حدود)‏ 27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18750"/>
                <a:gd name="adj2" fmla="val -1196"/>
                <a:gd name="adj3" fmla="val 18750"/>
                <a:gd name="adj4" fmla="val -16667"/>
                <a:gd name="adj5" fmla="val 83355"/>
                <a:gd name="adj6" fmla="val -4022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مستطيل 28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مربع نص 29"/>
          <p:cNvSpPr txBox="1"/>
          <p:nvPr/>
        </p:nvSpPr>
        <p:spPr>
          <a:xfrm>
            <a:off x="4983144" y="1933160"/>
            <a:ext cx="3144966" cy="488581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500" b="1" dirty="0"/>
              <a:t>Site Analysis and </a:t>
            </a:r>
          </a:p>
        </p:txBody>
      </p:sp>
      <p:grpSp>
        <p:nvGrpSpPr>
          <p:cNvPr id="38" name="مجموعة 37"/>
          <p:cNvGrpSpPr/>
          <p:nvPr/>
        </p:nvGrpSpPr>
        <p:grpSpPr>
          <a:xfrm>
            <a:off x="5105224" y="4354101"/>
            <a:ext cx="3163332" cy="919623"/>
            <a:chOff x="4629290" y="1359873"/>
            <a:chExt cx="2534998" cy="796147"/>
          </a:xfrm>
          <a:solidFill>
            <a:schemeClr val="bg1">
              <a:lumMod val="75000"/>
            </a:schemeClr>
          </a:solidFill>
        </p:grpSpPr>
        <p:sp>
          <p:nvSpPr>
            <p:cNvPr id="39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11907"/>
                <a:gd name="adj6" fmla="val -2938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grpSp>
        <p:nvGrpSpPr>
          <p:cNvPr id="44" name="مجموعة 43"/>
          <p:cNvGrpSpPr/>
          <p:nvPr/>
        </p:nvGrpSpPr>
        <p:grpSpPr>
          <a:xfrm>
            <a:off x="5081981" y="6705619"/>
            <a:ext cx="3144966" cy="891297"/>
            <a:chOff x="4644008" y="1325228"/>
            <a:chExt cx="2520280" cy="771624"/>
          </a:xfrm>
          <a:solidFill>
            <a:schemeClr val="bg1">
              <a:lumMod val="75000"/>
            </a:schemeClr>
          </a:solidFill>
        </p:grpSpPr>
        <p:sp>
          <p:nvSpPr>
            <p:cNvPr id="45" name="وسيلة شرح خطية 2 (بلا حدود)‏ 44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20832"/>
                <a:gd name="adj2" fmla="val -1196"/>
                <a:gd name="adj3" fmla="val 18750"/>
                <a:gd name="adj4" fmla="val -18878"/>
                <a:gd name="adj5" fmla="val -151883"/>
                <a:gd name="adj6" fmla="val -5177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مستطيل 45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48" name="مستطيل 2047"/>
          <p:cNvSpPr/>
          <p:nvPr/>
        </p:nvSpPr>
        <p:spPr>
          <a:xfrm>
            <a:off x="5194427" y="6712414"/>
            <a:ext cx="3064276" cy="934857"/>
          </a:xfrm>
          <a:prstGeom prst="rect">
            <a:avLst/>
          </a:prstGeom>
        </p:spPr>
        <p:txBody>
          <a:bodyPr wrap="none" lIns="102858" tIns="51428" rIns="102858" bIns="51428">
            <a:spAutoFit/>
          </a:bodyPr>
          <a:lstStyle/>
          <a:p>
            <a:r>
              <a:rPr lang="en-US" sz="2700" b="1" dirty="0"/>
              <a:t>Quantity surveying</a:t>
            </a:r>
          </a:p>
          <a:p>
            <a:r>
              <a:rPr lang="en-US" sz="2700" b="1" dirty="0"/>
              <a:t>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" y="5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179842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وسيلة شرح خطية 2 (بلا حدود)‏ 27"/>
          <p:cNvSpPr/>
          <p:nvPr/>
        </p:nvSpPr>
        <p:spPr>
          <a:xfrm>
            <a:off x="5194417" y="3240732"/>
            <a:ext cx="3032530" cy="861051"/>
          </a:xfrm>
          <a:prstGeom prst="callout2">
            <a:avLst>
              <a:gd name="adj1" fmla="val 18750"/>
              <a:gd name="adj2" fmla="val -1196"/>
              <a:gd name="adj3" fmla="val 18750"/>
              <a:gd name="adj4" fmla="val -16667"/>
              <a:gd name="adj5" fmla="val 46284"/>
              <a:gd name="adj6" fmla="val -32509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Environmental Aspect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191939" y="3229329"/>
            <a:ext cx="3032521" cy="8724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5191939" y="2382207"/>
            <a:ext cx="3032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Architectural Aspect</a:t>
            </a:r>
            <a:endParaRPr lang="en-US" sz="2400" b="1" dirty="0"/>
          </a:p>
        </p:txBody>
      </p:sp>
      <p:sp>
        <p:nvSpPr>
          <p:cNvPr id="2" name="Rectangle 1"/>
          <p:cNvSpPr/>
          <p:nvPr/>
        </p:nvSpPr>
        <p:spPr>
          <a:xfrm>
            <a:off x="5409916" y="4509503"/>
            <a:ext cx="2652073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Structural Aspect</a:t>
            </a:r>
          </a:p>
        </p:txBody>
      </p:sp>
      <p:grpSp>
        <p:nvGrpSpPr>
          <p:cNvPr id="31" name="مجموعة 37"/>
          <p:cNvGrpSpPr/>
          <p:nvPr/>
        </p:nvGrpSpPr>
        <p:grpSpPr>
          <a:xfrm>
            <a:off x="5114589" y="5483153"/>
            <a:ext cx="3163332" cy="919623"/>
            <a:chOff x="4629290" y="1359873"/>
            <a:chExt cx="2534998" cy="796147"/>
          </a:xfrm>
          <a:solidFill>
            <a:schemeClr val="bg1">
              <a:lumMod val="75000"/>
            </a:schemeClr>
          </a:solidFill>
        </p:grpSpPr>
        <p:sp>
          <p:nvSpPr>
            <p:cNvPr id="32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-42457"/>
                <a:gd name="adj6" fmla="val -41524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sp>
        <p:nvSpPr>
          <p:cNvPr id="34" name="Rectangle 33"/>
          <p:cNvSpPr/>
          <p:nvPr/>
        </p:nvSpPr>
        <p:spPr>
          <a:xfrm>
            <a:off x="5218716" y="5483153"/>
            <a:ext cx="30156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Electro-Mechanical </a:t>
            </a:r>
          </a:p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Aspect</a:t>
            </a:r>
            <a:endParaRPr lang="en-US" sz="2700" b="1" dirty="0">
              <a:solidFill>
                <a:prstClr val="black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53AC77F-4C60-41E8-BF23-32C11B68B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278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شكل بيضاوي 4"/>
          <p:cNvSpPr/>
          <p:nvPr/>
        </p:nvSpPr>
        <p:spPr>
          <a:xfrm>
            <a:off x="1212147" y="2422062"/>
            <a:ext cx="2540282" cy="2412101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r>
              <a:rPr lang="en-US" sz="3600" b="1" u="sng" dirty="0">
                <a:solidFill>
                  <a:schemeClr val="tx1"/>
                </a:solidFill>
              </a:rPr>
              <a:t>Outline</a:t>
            </a:r>
          </a:p>
        </p:txBody>
      </p:sp>
      <p:sp>
        <p:nvSpPr>
          <p:cNvPr id="6" name="دائرة مجوفة 5"/>
          <p:cNvSpPr/>
          <p:nvPr/>
        </p:nvSpPr>
        <p:spPr>
          <a:xfrm>
            <a:off x="1071124" y="2214119"/>
            <a:ext cx="2681307" cy="2744805"/>
          </a:xfrm>
          <a:prstGeom prst="donut">
            <a:avLst>
              <a:gd name="adj" fmla="val 9582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قوس 8"/>
          <p:cNvSpPr/>
          <p:nvPr/>
        </p:nvSpPr>
        <p:spPr>
          <a:xfrm rot="4117342">
            <a:off x="-156508" y="1569590"/>
            <a:ext cx="4655193" cy="4067472"/>
          </a:xfrm>
          <a:prstGeom prst="arc">
            <a:avLst>
              <a:gd name="adj1" fmla="val 13388289"/>
              <a:gd name="adj2" fmla="val 179562"/>
            </a:avLst>
          </a:prstGeom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102858" tIns="51428" rIns="102858" bIns="51428" rtlCol="0" anchor="ctr"/>
          <a:lstStyle/>
          <a:p>
            <a:pPr algn="ctr"/>
            <a:endParaRPr lang="en-US"/>
          </a:p>
        </p:txBody>
      </p:sp>
      <p:grpSp>
        <p:nvGrpSpPr>
          <p:cNvPr id="24" name="مجموعة 23"/>
          <p:cNvGrpSpPr/>
          <p:nvPr/>
        </p:nvGrpSpPr>
        <p:grpSpPr>
          <a:xfrm>
            <a:off x="5119697" y="814822"/>
            <a:ext cx="3107252" cy="891297"/>
            <a:chOff x="4644008" y="1325228"/>
            <a:chExt cx="2520280" cy="771624"/>
          </a:xfrm>
          <a:solidFill>
            <a:schemeClr val="bg1">
              <a:lumMod val="75000"/>
            </a:schemeClr>
          </a:solidFill>
          <a:effectLst/>
        </p:grpSpPr>
        <p:sp>
          <p:nvSpPr>
            <p:cNvPr id="17" name="وسيلة شرح خطية 2 (بلا حدود)‏ 16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47894"/>
                <a:gd name="adj2" fmla="val -6"/>
                <a:gd name="adj3" fmla="val 49976"/>
                <a:gd name="adj4" fmla="val -19389"/>
                <a:gd name="adj5" fmla="val 162461"/>
                <a:gd name="adj6" fmla="val -47450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مستطيل 21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مربع نص 22"/>
          <p:cNvSpPr txBox="1"/>
          <p:nvPr/>
        </p:nvSpPr>
        <p:spPr>
          <a:xfrm>
            <a:off x="4799629" y="993840"/>
            <a:ext cx="3427318" cy="519359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700" b="1" dirty="0"/>
              <a:t>Introduction</a:t>
            </a:r>
          </a:p>
        </p:txBody>
      </p:sp>
      <p:grpSp>
        <p:nvGrpSpPr>
          <p:cNvPr id="27" name="مجموعة 26"/>
          <p:cNvGrpSpPr/>
          <p:nvPr/>
        </p:nvGrpSpPr>
        <p:grpSpPr>
          <a:xfrm>
            <a:off x="5194426" y="1990206"/>
            <a:ext cx="3032530" cy="891297"/>
            <a:chOff x="4644008" y="1325228"/>
            <a:chExt cx="2520280" cy="771624"/>
          </a:xfrm>
          <a:solidFill>
            <a:schemeClr val="bg1">
              <a:lumMod val="75000"/>
            </a:schemeClr>
          </a:solidFill>
        </p:grpSpPr>
        <p:sp>
          <p:nvSpPr>
            <p:cNvPr id="28" name="وسيلة شرح خطية 2 (بلا حدود)‏ 27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18750"/>
                <a:gd name="adj2" fmla="val -1196"/>
                <a:gd name="adj3" fmla="val 18750"/>
                <a:gd name="adj4" fmla="val -16667"/>
                <a:gd name="adj5" fmla="val 83355"/>
                <a:gd name="adj6" fmla="val -40223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مستطيل 28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مربع نص 29"/>
          <p:cNvSpPr txBox="1"/>
          <p:nvPr/>
        </p:nvSpPr>
        <p:spPr>
          <a:xfrm>
            <a:off x="4983144" y="1933160"/>
            <a:ext cx="3144966" cy="488581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500" b="1" dirty="0"/>
              <a:t>Site Analysis and </a:t>
            </a:r>
          </a:p>
        </p:txBody>
      </p:sp>
      <p:grpSp>
        <p:nvGrpSpPr>
          <p:cNvPr id="38" name="مجموعة 37"/>
          <p:cNvGrpSpPr/>
          <p:nvPr/>
        </p:nvGrpSpPr>
        <p:grpSpPr>
          <a:xfrm>
            <a:off x="5105224" y="4354101"/>
            <a:ext cx="3163332" cy="919623"/>
            <a:chOff x="4629290" y="1359873"/>
            <a:chExt cx="2534998" cy="796147"/>
          </a:xfrm>
          <a:solidFill>
            <a:schemeClr val="bg1">
              <a:lumMod val="75000"/>
            </a:schemeClr>
          </a:solidFill>
        </p:grpSpPr>
        <p:sp>
          <p:nvSpPr>
            <p:cNvPr id="39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11907"/>
                <a:gd name="adj6" fmla="val -29383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grpSp>
        <p:nvGrpSpPr>
          <p:cNvPr id="44" name="مجموعة 43"/>
          <p:cNvGrpSpPr/>
          <p:nvPr/>
        </p:nvGrpSpPr>
        <p:grpSpPr>
          <a:xfrm>
            <a:off x="5081981" y="6705619"/>
            <a:ext cx="3144966" cy="891297"/>
            <a:chOff x="4644008" y="1325228"/>
            <a:chExt cx="2520280" cy="771624"/>
          </a:xfrm>
          <a:solidFill>
            <a:schemeClr val="bg1">
              <a:lumMod val="75000"/>
            </a:schemeClr>
          </a:solidFill>
        </p:grpSpPr>
        <p:sp>
          <p:nvSpPr>
            <p:cNvPr id="45" name="وسيلة شرح خطية 2 (بلا حدود)‏ 44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20832"/>
                <a:gd name="adj2" fmla="val -1196"/>
                <a:gd name="adj3" fmla="val 18750"/>
                <a:gd name="adj4" fmla="val -18878"/>
                <a:gd name="adj5" fmla="val -151883"/>
                <a:gd name="adj6" fmla="val -51773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مستطيل 45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48" name="مستطيل 2047"/>
          <p:cNvSpPr/>
          <p:nvPr/>
        </p:nvSpPr>
        <p:spPr>
          <a:xfrm>
            <a:off x="5194427" y="6745642"/>
            <a:ext cx="3064276" cy="934857"/>
          </a:xfrm>
          <a:prstGeom prst="rect">
            <a:avLst/>
          </a:prstGeom>
        </p:spPr>
        <p:txBody>
          <a:bodyPr wrap="none" lIns="102858" tIns="51428" rIns="102858" bIns="51428">
            <a:spAutoFit/>
          </a:bodyPr>
          <a:lstStyle/>
          <a:p>
            <a:r>
              <a:rPr lang="en-US" sz="2700" b="1" dirty="0"/>
              <a:t>Quantity surveying</a:t>
            </a:r>
          </a:p>
          <a:p>
            <a:r>
              <a:rPr lang="en-US" sz="2700" b="1" dirty="0"/>
              <a:t>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" y="5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وسيلة شرح خطية 2 (بلا حدود)‏ 27"/>
          <p:cNvSpPr/>
          <p:nvPr/>
        </p:nvSpPr>
        <p:spPr>
          <a:xfrm>
            <a:off x="5194417" y="3206025"/>
            <a:ext cx="3032530" cy="831759"/>
          </a:xfrm>
          <a:prstGeom prst="callout2">
            <a:avLst>
              <a:gd name="adj1" fmla="val 18750"/>
              <a:gd name="adj2" fmla="val -1196"/>
              <a:gd name="adj3" fmla="val 18750"/>
              <a:gd name="adj4" fmla="val -16667"/>
              <a:gd name="adj5" fmla="val 46284"/>
              <a:gd name="adj6" fmla="val -3250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Environmental Aspect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191939" y="3229329"/>
            <a:ext cx="3032521" cy="8724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5191939" y="2382207"/>
            <a:ext cx="3032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Architectural Aspect</a:t>
            </a:r>
            <a:endParaRPr lang="en-US" sz="2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10E635-50A0-4BA2-BAD4-3BCFE41B0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z="1000" smtClean="0"/>
              <a:t>3</a:t>
            </a:fld>
            <a:endParaRPr lang="en-US" sz="1000" dirty="0"/>
          </a:p>
        </p:txBody>
      </p:sp>
      <p:sp>
        <p:nvSpPr>
          <p:cNvPr id="2" name="Rectangle 1"/>
          <p:cNvSpPr/>
          <p:nvPr/>
        </p:nvSpPr>
        <p:spPr>
          <a:xfrm>
            <a:off x="5409916" y="4509503"/>
            <a:ext cx="2652073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Structural Aspect</a:t>
            </a:r>
          </a:p>
        </p:txBody>
      </p:sp>
      <p:grpSp>
        <p:nvGrpSpPr>
          <p:cNvPr id="31" name="مجموعة 37"/>
          <p:cNvGrpSpPr/>
          <p:nvPr/>
        </p:nvGrpSpPr>
        <p:grpSpPr>
          <a:xfrm>
            <a:off x="5114589" y="5483153"/>
            <a:ext cx="3163332" cy="919623"/>
            <a:chOff x="4629290" y="1359873"/>
            <a:chExt cx="2534998" cy="796147"/>
          </a:xfrm>
          <a:solidFill>
            <a:schemeClr val="bg1">
              <a:lumMod val="75000"/>
            </a:schemeClr>
          </a:solidFill>
        </p:grpSpPr>
        <p:sp>
          <p:nvSpPr>
            <p:cNvPr id="32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-42457"/>
                <a:gd name="adj6" fmla="val -41524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sp>
        <p:nvSpPr>
          <p:cNvPr id="34" name="Rectangle 33"/>
          <p:cNvSpPr/>
          <p:nvPr/>
        </p:nvSpPr>
        <p:spPr>
          <a:xfrm>
            <a:off x="5218716" y="5483153"/>
            <a:ext cx="30156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Electro-Mechanical </a:t>
            </a:r>
          </a:p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Aspect</a:t>
            </a:r>
            <a:endParaRPr lang="en-US" sz="27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35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" y="7982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عنوان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Introduction</a:t>
            </a:r>
            <a:endParaRPr lang="en-US" sz="4000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2CE2CC-D473-4C52-94AA-DC4A80F02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4</a:t>
            </a:fld>
            <a:endParaRPr lang="en-US" dirty="0"/>
          </a:p>
        </p:txBody>
      </p:sp>
      <p:pic>
        <p:nvPicPr>
          <p:cNvPr id="9" name="Picture 3">
            <a:extLst>
              <a:ext uri="{FF2B5EF4-FFF2-40B4-BE49-F238E27FC236}">
                <a16:creationId xmlns:a16="http://schemas.microsoft.com/office/drawing/2014/main" id="{05CDBE08-3391-41C4-9ECB-29FFD1AC89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3" name="Diagram 12"/>
          <p:cNvGraphicFramePr/>
          <p:nvPr/>
        </p:nvGraphicFramePr>
        <p:xfrm>
          <a:off x="1527215" y="1728564"/>
          <a:ext cx="6720417" cy="4480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6394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شكل بيضاوي 4"/>
          <p:cNvSpPr/>
          <p:nvPr/>
        </p:nvSpPr>
        <p:spPr>
          <a:xfrm>
            <a:off x="1212147" y="2422062"/>
            <a:ext cx="2540282" cy="2412101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r>
              <a:rPr lang="en-US" sz="3600" b="1" u="sng" dirty="0">
                <a:solidFill>
                  <a:schemeClr val="tx1"/>
                </a:solidFill>
              </a:rPr>
              <a:t>Outline</a:t>
            </a:r>
          </a:p>
        </p:txBody>
      </p:sp>
      <p:sp>
        <p:nvSpPr>
          <p:cNvPr id="6" name="دائرة مجوفة 5"/>
          <p:cNvSpPr/>
          <p:nvPr/>
        </p:nvSpPr>
        <p:spPr>
          <a:xfrm>
            <a:off x="1071124" y="2214119"/>
            <a:ext cx="2681307" cy="2744805"/>
          </a:xfrm>
          <a:prstGeom prst="donut">
            <a:avLst>
              <a:gd name="adj" fmla="val 9582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قوس 8"/>
          <p:cNvSpPr/>
          <p:nvPr/>
        </p:nvSpPr>
        <p:spPr>
          <a:xfrm rot="4117342">
            <a:off x="-156508" y="1569590"/>
            <a:ext cx="4655193" cy="4067472"/>
          </a:xfrm>
          <a:prstGeom prst="arc">
            <a:avLst>
              <a:gd name="adj1" fmla="val 13388289"/>
              <a:gd name="adj2" fmla="val 179562"/>
            </a:avLst>
          </a:prstGeom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102858" tIns="51428" rIns="102858" bIns="51428" rtlCol="0" anchor="ctr"/>
          <a:lstStyle/>
          <a:p>
            <a:pPr algn="ctr"/>
            <a:endParaRPr lang="en-US"/>
          </a:p>
        </p:txBody>
      </p:sp>
      <p:grpSp>
        <p:nvGrpSpPr>
          <p:cNvPr id="24" name="مجموعة 23"/>
          <p:cNvGrpSpPr/>
          <p:nvPr/>
        </p:nvGrpSpPr>
        <p:grpSpPr>
          <a:xfrm>
            <a:off x="5119697" y="814822"/>
            <a:ext cx="3107252" cy="891297"/>
            <a:chOff x="4644008" y="1325228"/>
            <a:chExt cx="2520280" cy="771624"/>
          </a:xfrm>
          <a:solidFill>
            <a:schemeClr val="bg1"/>
          </a:solidFill>
          <a:effectLst/>
        </p:grpSpPr>
        <p:sp>
          <p:nvSpPr>
            <p:cNvPr id="17" name="وسيلة شرح خطية 2 (بلا حدود)‏ 16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47894"/>
                <a:gd name="adj2" fmla="val -6"/>
                <a:gd name="adj3" fmla="val 49976"/>
                <a:gd name="adj4" fmla="val -19389"/>
                <a:gd name="adj5" fmla="val 162461"/>
                <a:gd name="adj6" fmla="val -47450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2" name="مستطيل 21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23" name="مربع نص 22"/>
          <p:cNvSpPr txBox="1"/>
          <p:nvPr/>
        </p:nvSpPr>
        <p:spPr>
          <a:xfrm>
            <a:off x="4799629" y="993840"/>
            <a:ext cx="3427318" cy="519359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700" b="1" dirty="0"/>
              <a:t>Introduction</a:t>
            </a:r>
          </a:p>
        </p:txBody>
      </p:sp>
      <p:grpSp>
        <p:nvGrpSpPr>
          <p:cNvPr id="27" name="مجموعة 26"/>
          <p:cNvGrpSpPr/>
          <p:nvPr/>
        </p:nvGrpSpPr>
        <p:grpSpPr>
          <a:xfrm>
            <a:off x="5194426" y="1990206"/>
            <a:ext cx="3032530" cy="891297"/>
            <a:chOff x="4644008" y="1325228"/>
            <a:chExt cx="2520280" cy="771624"/>
          </a:xfrm>
          <a:solidFill>
            <a:schemeClr val="bg1">
              <a:lumMod val="75000"/>
            </a:schemeClr>
          </a:solidFill>
        </p:grpSpPr>
        <p:sp>
          <p:nvSpPr>
            <p:cNvPr id="28" name="وسيلة شرح خطية 2 (بلا حدود)‏ 27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18750"/>
                <a:gd name="adj2" fmla="val -1196"/>
                <a:gd name="adj3" fmla="val 18750"/>
                <a:gd name="adj4" fmla="val -16667"/>
                <a:gd name="adj5" fmla="val 83355"/>
                <a:gd name="adj6" fmla="val -4022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مستطيل 28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مربع نص 29"/>
          <p:cNvSpPr txBox="1"/>
          <p:nvPr/>
        </p:nvSpPr>
        <p:spPr>
          <a:xfrm>
            <a:off x="4983144" y="1933160"/>
            <a:ext cx="3144966" cy="488581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500" b="1" dirty="0"/>
              <a:t>Site Analysis and </a:t>
            </a:r>
          </a:p>
        </p:txBody>
      </p:sp>
      <p:grpSp>
        <p:nvGrpSpPr>
          <p:cNvPr id="38" name="مجموعة 37"/>
          <p:cNvGrpSpPr/>
          <p:nvPr/>
        </p:nvGrpSpPr>
        <p:grpSpPr>
          <a:xfrm>
            <a:off x="5105224" y="4354101"/>
            <a:ext cx="3163332" cy="919623"/>
            <a:chOff x="4629290" y="1359873"/>
            <a:chExt cx="2534998" cy="796147"/>
          </a:xfrm>
          <a:solidFill>
            <a:schemeClr val="bg1"/>
          </a:solidFill>
        </p:grpSpPr>
        <p:sp>
          <p:nvSpPr>
            <p:cNvPr id="39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11907"/>
                <a:gd name="adj6" fmla="val -2938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grpSp>
        <p:nvGrpSpPr>
          <p:cNvPr id="44" name="مجموعة 43"/>
          <p:cNvGrpSpPr/>
          <p:nvPr/>
        </p:nvGrpSpPr>
        <p:grpSpPr>
          <a:xfrm>
            <a:off x="5081981" y="6705619"/>
            <a:ext cx="3144966" cy="891297"/>
            <a:chOff x="4644008" y="1325228"/>
            <a:chExt cx="2520280" cy="771624"/>
          </a:xfrm>
          <a:solidFill>
            <a:schemeClr val="bg1"/>
          </a:solidFill>
        </p:grpSpPr>
        <p:sp>
          <p:nvSpPr>
            <p:cNvPr id="45" name="وسيلة شرح خطية 2 (بلا حدود)‏ 44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20832"/>
                <a:gd name="adj2" fmla="val -1196"/>
                <a:gd name="adj3" fmla="val 18750"/>
                <a:gd name="adj4" fmla="val -18878"/>
                <a:gd name="adj5" fmla="val -151883"/>
                <a:gd name="adj6" fmla="val -5177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مستطيل 45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48" name="مستطيل 2047"/>
          <p:cNvSpPr/>
          <p:nvPr/>
        </p:nvSpPr>
        <p:spPr>
          <a:xfrm>
            <a:off x="5194427" y="6745642"/>
            <a:ext cx="3064276" cy="934857"/>
          </a:xfrm>
          <a:prstGeom prst="rect">
            <a:avLst/>
          </a:prstGeom>
        </p:spPr>
        <p:txBody>
          <a:bodyPr wrap="none" lIns="102858" tIns="51428" rIns="102858" bIns="51428">
            <a:spAutoFit/>
          </a:bodyPr>
          <a:lstStyle/>
          <a:p>
            <a:r>
              <a:rPr lang="en-US" sz="2700" b="1" dirty="0"/>
              <a:t>Quantity surveying</a:t>
            </a:r>
          </a:p>
          <a:p>
            <a:r>
              <a:rPr lang="en-US" sz="2700" b="1" dirty="0"/>
              <a:t>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" y="5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79842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وسيلة شرح خطية 2 (بلا حدود)‏ 27"/>
          <p:cNvSpPr/>
          <p:nvPr/>
        </p:nvSpPr>
        <p:spPr>
          <a:xfrm>
            <a:off x="5226173" y="3196326"/>
            <a:ext cx="3032530" cy="831759"/>
          </a:xfrm>
          <a:prstGeom prst="callout2">
            <a:avLst>
              <a:gd name="adj1" fmla="val 18750"/>
              <a:gd name="adj2" fmla="val -1196"/>
              <a:gd name="adj3" fmla="val 18750"/>
              <a:gd name="adj4" fmla="val -16667"/>
              <a:gd name="adj5" fmla="val 46284"/>
              <a:gd name="adj6" fmla="val -32509"/>
            </a:avLst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Environmental Aspect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191939" y="3229329"/>
            <a:ext cx="3032521" cy="8724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5191939" y="2382207"/>
            <a:ext cx="3032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Architectural Aspect</a:t>
            </a:r>
            <a:endParaRPr lang="en-US" sz="2400" b="1" dirty="0"/>
          </a:p>
        </p:txBody>
      </p:sp>
      <p:sp>
        <p:nvSpPr>
          <p:cNvPr id="2" name="Rectangle 1"/>
          <p:cNvSpPr/>
          <p:nvPr/>
        </p:nvSpPr>
        <p:spPr>
          <a:xfrm>
            <a:off x="5409916" y="4509503"/>
            <a:ext cx="2652073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Structural Aspect</a:t>
            </a:r>
          </a:p>
        </p:txBody>
      </p:sp>
      <p:grpSp>
        <p:nvGrpSpPr>
          <p:cNvPr id="31" name="مجموعة 37"/>
          <p:cNvGrpSpPr/>
          <p:nvPr/>
        </p:nvGrpSpPr>
        <p:grpSpPr>
          <a:xfrm>
            <a:off x="5114589" y="5483153"/>
            <a:ext cx="3163332" cy="919623"/>
            <a:chOff x="4629290" y="1359873"/>
            <a:chExt cx="2534998" cy="796147"/>
          </a:xfrm>
          <a:solidFill>
            <a:schemeClr val="bg1"/>
          </a:solidFill>
        </p:grpSpPr>
        <p:sp>
          <p:nvSpPr>
            <p:cNvPr id="32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-42457"/>
                <a:gd name="adj6" fmla="val -41524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sp>
        <p:nvSpPr>
          <p:cNvPr id="34" name="Rectangle 33"/>
          <p:cNvSpPr/>
          <p:nvPr/>
        </p:nvSpPr>
        <p:spPr>
          <a:xfrm>
            <a:off x="5218716" y="5483153"/>
            <a:ext cx="30156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Electro-Mechanical </a:t>
            </a:r>
          </a:p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Aspect</a:t>
            </a:r>
            <a:endParaRPr lang="en-US" sz="2700" b="1" dirty="0">
              <a:solidFill>
                <a:prstClr val="black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BF89875-98A8-4E77-B771-AA5DF9467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03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Site And Climate Analysis</a:t>
            </a:r>
          </a:p>
        </p:txBody>
      </p:sp>
      <p:grpSp>
        <p:nvGrpSpPr>
          <p:cNvPr id="7" name="object 10"/>
          <p:cNvGrpSpPr/>
          <p:nvPr/>
        </p:nvGrpSpPr>
        <p:grpSpPr>
          <a:xfrm>
            <a:off x="2182495" y="1674484"/>
            <a:ext cx="5541310" cy="5197492"/>
            <a:chOff x="4128349" y="1922652"/>
            <a:chExt cx="3896908" cy="3864357"/>
          </a:xfrm>
        </p:grpSpPr>
        <p:sp>
          <p:nvSpPr>
            <p:cNvPr id="8" name="object 11"/>
            <p:cNvSpPr/>
            <p:nvPr/>
          </p:nvSpPr>
          <p:spPr>
            <a:xfrm>
              <a:off x="4900168" y="1922652"/>
              <a:ext cx="2284045" cy="1786255"/>
            </a:xfrm>
            <a:custGeom>
              <a:avLst/>
              <a:gdLst/>
              <a:ahLst/>
              <a:cxnLst/>
              <a:rect l="l" t="t" r="r" b="b"/>
              <a:pathLst>
                <a:path w="2260600" h="1786254">
                  <a:moveTo>
                    <a:pt x="1164971" y="0"/>
                  </a:moveTo>
                  <a:lnTo>
                    <a:pt x="1115642" y="609"/>
                  </a:lnTo>
                  <a:lnTo>
                    <a:pt x="1066339" y="2499"/>
                  </a:lnTo>
                  <a:lnTo>
                    <a:pt x="1017088" y="5669"/>
                  </a:lnTo>
                  <a:lnTo>
                    <a:pt x="967915" y="10119"/>
                  </a:lnTo>
                  <a:lnTo>
                    <a:pt x="918846" y="15849"/>
                  </a:lnTo>
                  <a:lnTo>
                    <a:pt x="869907" y="22860"/>
                  </a:lnTo>
                  <a:lnTo>
                    <a:pt x="821126" y="31150"/>
                  </a:lnTo>
                  <a:lnTo>
                    <a:pt x="772528" y="40721"/>
                  </a:lnTo>
                  <a:lnTo>
                    <a:pt x="724140" y="51572"/>
                  </a:lnTo>
                  <a:lnTo>
                    <a:pt x="675988" y="63703"/>
                  </a:lnTo>
                  <a:lnTo>
                    <a:pt x="628099" y="77114"/>
                  </a:lnTo>
                  <a:lnTo>
                    <a:pt x="580499" y="91805"/>
                  </a:lnTo>
                  <a:lnTo>
                    <a:pt x="533214" y="107777"/>
                  </a:lnTo>
                  <a:lnTo>
                    <a:pt x="486271" y="125028"/>
                  </a:lnTo>
                  <a:lnTo>
                    <a:pt x="439696" y="143560"/>
                  </a:lnTo>
                  <a:lnTo>
                    <a:pt x="393515" y="163372"/>
                  </a:lnTo>
                  <a:lnTo>
                    <a:pt x="347756" y="184464"/>
                  </a:lnTo>
                  <a:lnTo>
                    <a:pt x="302444" y="206837"/>
                  </a:lnTo>
                  <a:lnTo>
                    <a:pt x="257605" y="230489"/>
                  </a:lnTo>
                  <a:lnTo>
                    <a:pt x="213267" y="255422"/>
                  </a:lnTo>
                  <a:lnTo>
                    <a:pt x="169455" y="281635"/>
                  </a:lnTo>
                  <a:lnTo>
                    <a:pt x="126196" y="309128"/>
                  </a:lnTo>
                  <a:lnTo>
                    <a:pt x="83516" y="337901"/>
                  </a:lnTo>
                  <a:lnTo>
                    <a:pt x="41442" y="367954"/>
                  </a:lnTo>
                  <a:lnTo>
                    <a:pt x="0" y="399288"/>
                  </a:lnTo>
                  <a:lnTo>
                    <a:pt x="1781048" y="1786128"/>
                  </a:lnTo>
                  <a:lnTo>
                    <a:pt x="2260218" y="350647"/>
                  </a:lnTo>
                  <a:lnTo>
                    <a:pt x="2217244" y="320784"/>
                  </a:lnTo>
                  <a:lnTo>
                    <a:pt x="2173652" y="292254"/>
                  </a:lnTo>
                  <a:lnTo>
                    <a:pt x="2129468" y="265057"/>
                  </a:lnTo>
                  <a:lnTo>
                    <a:pt x="2084722" y="239192"/>
                  </a:lnTo>
                  <a:lnTo>
                    <a:pt x="2039441" y="214658"/>
                  </a:lnTo>
                  <a:lnTo>
                    <a:pt x="1993654" y="191455"/>
                  </a:lnTo>
                  <a:lnTo>
                    <a:pt x="1947389" y="169582"/>
                  </a:lnTo>
                  <a:lnTo>
                    <a:pt x="1900673" y="149039"/>
                  </a:lnTo>
                  <a:lnTo>
                    <a:pt x="1853535" y="129824"/>
                  </a:lnTo>
                  <a:lnTo>
                    <a:pt x="1806002" y="111938"/>
                  </a:lnTo>
                  <a:lnTo>
                    <a:pt x="1758104" y="95379"/>
                  </a:lnTo>
                  <a:lnTo>
                    <a:pt x="1709867" y="80148"/>
                  </a:lnTo>
                  <a:lnTo>
                    <a:pt x="1661320" y="66242"/>
                  </a:lnTo>
                  <a:lnTo>
                    <a:pt x="1612491" y="53663"/>
                  </a:lnTo>
                  <a:lnTo>
                    <a:pt x="1563408" y="42408"/>
                  </a:lnTo>
                  <a:lnTo>
                    <a:pt x="1514100" y="32478"/>
                  </a:lnTo>
                  <a:lnTo>
                    <a:pt x="1464593" y="23872"/>
                  </a:lnTo>
                  <a:lnTo>
                    <a:pt x="1414917" y="16589"/>
                  </a:lnTo>
                  <a:lnTo>
                    <a:pt x="1365099" y="10628"/>
                  </a:lnTo>
                  <a:lnTo>
                    <a:pt x="1315167" y="5990"/>
                  </a:lnTo>
                  <a:lnTo>
                    <a:pt x="1265150" y="2672"/>
                  </a:lnTo>
                  <a:lnTo>
                    <a:pt x="1215075" y="676"/>
                  </a:lnTo>
                  <a:lnTo>
                    <a:pt x="1164971" y="0"/>
                  </a:lnTo>
                  <a:close/>
                </a:path>
              </a:pathLst>
            </a:custGeom>
            <a:solidFill>
              <a:srgbClr val="F17900"/>
            </a:solidFill>
          </p:spPr>
          <p:txBody>
            <a:bodyPr wrap="square" lIns="0" tIns="0" rIns="0" bIns="0" rtlCol="0"/>
            <a:lstStyle/>
            <a:p>
              <a:r>
                <a:rPr lang="en-US" dirty="0"/>
                <a:t>            </a:t>
              </a:r>
            </a:p>
            <a:p>
              <a:r>
                <a:rPr lang="en-US" dirty="0"/>
                <a:t>                 </a:t>
              </a:r>
            </a:p>
            <a:p>
              <a:r>
                <a:rPr lang="en-US" sz="3200" b="1" dirty="0"/>
                <a:t>           Location</a:t>
              </a:r>
              <a:endParaRPr sz="3200" b="1" dirty="0"/>
            </a:p>
          </p:txBody>
        </p:sp>
        <p:sp>
          <p:nvSpPr>
            <p:cNvPr id="9" name="object 12"/>
            <p:cNvSpPr/>
            <p:nvPr/>
          </p:nvSpPr>
          <p:spPr>
            <a:xfrm>
              <a:off x="6417628" y="2290318"/>
              <a:ext cx="1607629" cy="2150110"/>
            </a:xfrm>
            <a:custGeom>
              <a:avLst/>
              <a:gdLst/>
              <a:ahLst/>
              <a:cxnLst/>
              <a:rect l="l" t="t" r="r" b="b"/>
              <a:pathLst>
                <a:path w="1515109" h="2150110">
                  <a:moveTo>
                    <a:pt x="717803" y="0"/>
                  </a:moveTo>
                  <a:lnTo>
                    <a:pt x="0" y="2150110"/>
                  </a:lnTo>
                  <a:lnTo>
                    <a:pt x="1418208" y="2141982"/>
                  </a:lnTo>
                  <a:lnTo>
                    <a:pt x="1432985" y="2095420"/>
                  </a:lnTo>
                  <a:lnTo>
                    <a:pt x="1446509" y="2048697"/>
                  </a:lnTo>
                  <a:lnTo>
                    <a:pt x="1458787" y="2001834"/>
                  </a:lnTo>
                  <a:lnTo>
                    <a:pt x="1469828" y="1954852"/>
                  </a:lnTo>
                  <a:lnTo>
                    <a:pt x="1479637" y="1907773"/>
                  </a:lnTo>
                  <a:lnTo>
                    <a:pt x="1488221" y="1860616"/>
                  </a:lnTo>
                  <a:lnTo>
                    <a:pt x="1495588" y="1813404"/>
                  </a:lnTo>
                  <a:lnTo>
                    <a:pt x="1501743" y="1766158"/>
                  </a:lnTo>
                  <a:lnTo>
                    <a:pt x="1506694" y="1718897"/>
                  </a:lnTo>
                  <a:lnTo>
                    <a:pt x="1510448" y="1671644"/>
                  </a:lnTo>
                  <a:lnTo>
                    <a:pt x="1513011" y="1624419"/>
                  </a:lnTo>
                  <a:lnTo>
                    <a:pt x="1514391" y="1577243"/>
                  </a:lnTo>
                  <a:lnTo>
                    <a:pt x="1514594" y="1530138"/>
                  </a:lnTo>
                  <a:lnTo>
                    <a:pt x="1513627" y="1483124"/>
                  </a:lnTo>
                  <a:lnTo>
                    <a:pt x="1511496" y="1436223"/>
                  </a:lnTo>
                  <a:lnTo>
                    <a:pt x="1508210" y="1389455"/>
                  </a:lnTo>
                  <a:lnTo>
                    <a:pt x="1503774" y="1342841"/>
                  </a:lnTo>
                  <a:lnTo>
                    <a:pt x="1498195" y="1296403"/>
                  </a:lnTo>
                  <a:lnTo>
                    <a:pt x="1491480" y="1250161"/>
                  </a:lnTo>
                  <a:lnTo>
                    <a:pt x="1483637" y="1204137"/>
                  </a:lnTo>
                  <a:lnTo>
                    <a:pt x="1474671" y="1158352"/>
                  </a:lnTo>
                  <a:lnTo>
                    <a:pt x="1464590" y="1112826"/>
                  </a:lnTo>
                  <a:lnTo>
                    <a:pt x="1453400" y="1067581"/>
                  </a:lnTo>
                  <a:lnTo>
                    <a:pt x="1441109" y="1022637"/>
                  </a:lnTo>
                  <a:lnTo>
                    <a:pt x="1427723" y="978016"/>
                  </a:lnTo>
                  <a:lnTo>
                    <a:pt x="1413249" y="933739"/>
                  </a:lnTo>
                  <a:lnTo>
                    <a:pt x="1397694" y="889826"/>
                  </a:lnTo>
                  <a:lnTo>
                    <a:pt x="1381064" y="846299"/>
                  </a:lnTo>
                  <a:lnTo>
                    <a:pt x="1363368" y="803179"/>
                  </a:lnTo>
                  <a:lnTo>
                    <a:pt x="1344610" y="760487"/>
                  </a:lnTo>
                  <a:lnTo>
                    <a:pt x="1324799" y="718243"/>
                  </a:lnTo>
                  <a:lnTo>
                    <a:pt x="1303940" y="676470"/>
                  </a:lnTo>
                  <a:lnTo>
                    <a:pt x="1282042" y="635187"/>
                  </a:lnTo>
                  <a:lnTo>
                    <a:pt x="1259110" y="594416"/>
                  </a:lnTo>
                  <a:lnTo>
                    <a:pt x="1235152" y="554178"/>
                  </a:lnTo>
                  <a:lnTo>
                    <a:pt x="1210175" y="514494"/>
                  </a:lnTo>
                  <a:lnTo>
                    <a:pt x="1184184" y="475385"/>
                  </a:lnTo>
                  <a:lnTo>
                    <a:pt x="1157188" y="436871"/>
                  </a:lnTo>
                  <a:lnTo>
                    <a:pt x="1129192" y="398975"/>
                  </a:lnTo>
                  <a:lnTo>
                    <a:pt x="1100204" y="361717"/>
                  </a:lnTo>
                  <a:lnTo>
                    <a:pt x="1070231" y="325118"/>
                  </a:lnTo>
                  <a:lnTo>
                    <a:pt x="1039279" y="289199"/>
                  </a:lnTo>
                  <a:lnTo>
                    <a:pt x="1007356" y="253981"/>
                  </a:lnTo>
                  <a:lnTo>
                    <a:pt x="974467" y="219485"/>
                  </a:lnTo>
                  <a:lnTo>
                    <a:pt x="940620" y="185732"/>
                  </a:lnTo>
                  <a:lnTo>
                    <a:pt x="905822" y="152744"/>
                  </a:lnTo>
                  <a:lnTo>
                    <a:pt x="870080" y="120540"/>
                  </a:lnTo>
                  <a:lnTo>
                    <a:pt x="833400" y="89143"/>
                  </a:lnTo>
                  <a:lnTo>
                    <a:pt x="795790" y="58573"/>
                  </a:lnTo>
                  <a:lnTo>
                    <a:pt x="757255" y="28852"/>
                  </a:lnTo>
                  <a:lnTo>
                    <a:pt x="717803" y="0"/>
                  </a:lnTo>
                  <a:close/>
                </a:path>
              </a:pathLst>
            </a:custGeom>
            <a:solidFill>
              <a:srgbClr val="5E5E5E"/>
            </a:solidFill>
          </p:spPr>
          <p:txBody>
            <a:bodyPr wrap="square" lIns="0" tIns="0" rIns="0" bIns="0" rtlCol="0"/>
            <a:lstStyle/>
            <a:p>
              <a:r>
                <a:rPr lang="en-US" dirty="0"/>
                <a:t>            </a:t>
              </a:r>
            </a:p>
            <a:p>
              <a:endParaRPr lang="en-US" dirty="0"/>
            </a:p>
            <a:p>
              <a:endParaRPr lang="en-US" dirty="0"/>
            </a:p>
            <a:p>
              <a:endParaRPr lang="en-US" dirty="0"/>
            </a:p>
            <a:p>
              <a:r>
                <a:rPr lang="en-US" b="1" dirty="0"/>
                <a:t>              </a:t>
              </a:r>
              <a:r>
                <a:rPr lang="en-US" sz="3200" b="1" dirty="0"/>
                <a:t>Site </a:t>
              </a:r>
            </a:p>
            <a:p>
              <a:r>
                <a:rPr lang="en-US" sz="3200" b="1" dirty="0"/>
                <a:t>        Layout</a:t>
              </a:r>
              <a:endParaRPr sz="3200" b="1" dirty="0"/>
            </a:p>
          </p:txBody>
        </p:sp>
        <p:sp>
          <p:nvSpPr>
            <p:cNvPr id="10" name="object 13"/>
            <p:cNvSpPr/>
            <p:nvPr/>
          </p:nvSpPr>
          <p:spPr>
            <a:xfrm>
              <a:off x="5627435" y="4422957"/>
              <a:ext cx="2291904" cy="1358973"/>
            </a:xfrm>
            <a:custGeom>
              <a:avLst/>
              <a:gdLst/>
              <a:ahLst/>
              <a:cxnLst/>
              <a:rect l="l" t="t" r="r" b="b"/>
              <a:pathLst>
                <a:path w="2183129" h="1305560">
                  <a:moveTo>
                    <a:pt x="335279" y="1303070"/>
                  </a:moveTo>
                  <a:lnTo>
                    <a:pt x="391667" y="1305001"/>
                  </a:lnTo>
                  <a:lnTo>
                    <a:pt x="398271" y="1304950"/>
                  </a:lnTo>
                  <a:lnTo>
                    <a:pt x="401574" y="1304543"/>
                  </a:lnTo>
                  <a:lnTo>
                    <a:pt x="335279" y="1303070"/>
                  </a:lnTo>
                  <a:close/>
                </a:path>
                <a:path w="2183129" h="1305560">
                  <a:moveTo>
                    <a:pt x="2183130" y="0"/>
                  </a:moveTo>
                  <a:lnTo>
                    <a:pt x="0" y="12445"/>
                  </a:lnTo>
                  <a:lnTo>
                    <a:pt x="411606" y="1304086"/>
                  </a:lnTo>
                  <a:lnTo>
                    <a:pt x="460920" y="1302696"/>
                  </a:lnTo>
                  <a:lnTo>
                    <a:pt x="509976" y="1300043"/>
                  </a:lnTo>
                  <a:lnTo>
                    <a:pt x="558755" y="1296140"/>
                  </a:lnTo>
                  <a:lnTo>
                    <a:pt x="607239" y="1291001"/>
                  </a:lnTo>
                  <a:lnTo>
                    <a:pt x="655409" y="1284640"/>
                  </a:lnTo>
                  <a:lnTo>
                    <a:pt x="703247" y="1277070"/>
                  </a:lnTo>
                  <a:lnTo>
                    <a:pt x="750734" y="1268304"/>
                  </a:lnTo>
                  <a:lnTo>
                    <a:pt x="797852" y="1258357"/>
                  </a:lnTo>
                  <a:lnTo>
                    <a:pt x="844582" y="1247241"/>
                  </a:lnTo>
                  <a:lnTo>
                    <a:pt x="890905" y="1234971"/>
                  </a:lnTo>
                  <a:lnTo>
                    <a:pt x="936804" y="1221559"/>
                  </a:lnTo>
                  <a:lnTo>
                    <a:pt x="982260" y="1207020"/>
                  </a:lnTo>
                  <a:lnTo>
                    <a:pt x="1027253" y="1191367"/>
                  </a:lnTo>
                  <a:lnTo>
                    <a:pt x="1071767" y="1174613"/>
                  </a:lnTo>
                  <a:lnTo>
                    <a:pt x="1115781" y="1156771"/>
                  </a:lnTo>
                  <a:lnTo>
                    <a:pt x="1159278" y="1137857"/>
                  </a:lnTo>
                  <a:lnTo>
                    <a:pt x="1202238" y="1117882"/>
                  </a:lnTo>
                  <a:lnTo>
                    <a:pt x="1244644" y="1096861"/>
                  </a:lnTo>
                  <a:lnTo>
                    <a:pt x="1286478" y="1074807"/>
                  </a:lnTo>
                  <a:lnTo>
                    <a:pt x="1327719" y="1051733"/>
                  </a:lnTo>
                  <a:lnTo>
                    <a:pt x="1368351" y="1027654"/>
                  </a:lnTo>
                  <a:lnTo>
                    <a:pt x="1408354" y="1002582"/>
                  </a:lnTo>
                  <a:lnTo>
                    <a:pt x="1447709" y="976531"/>
                  </a:lnTo>
                  <a:lnTo>
                    <a:pt x="1486400" y="949515"/>
                  </a:lnTo>
                  <a:lnTo>
                    <a:pt x="1524406" y="921548"/>
                  </a:lnTo>
                  <a:lnTo>
                    <a:pt x="1561709" y="892642"/>
                  </a:lnTo>
                  <a:lnTo>
                    <a:pt x="1598291" y="862812"/>
                  </a:lnTo>
                  <a:lnTo>
                    <a:pt x="1634133" y="832070"/>
                  </a:lnTo>
                  <a:lnTo>
                    <a:pt x="1669217" y="800431"/>
                  </a:lnTo>
                  <a:lnTo>
                    <a:pt x="1703524" y="767908"/>
                  </a:lnTo>
                  <a:lnTo>
                    <a:pt x="1737036" y="734514"/>
                  </a:lnTo>
                  <a:lnTo>
                    <a:pt x="1769734" y="700264"/>
                  </a:lnTo>
                  <a:lnTo>
                    <a:pt x="1801599" y="665169"/>
                  </a:lnTo>
                  <a:lnTo>
                    <a:pt x="1832614" y="629245"/>
                  </a:lnTo>
                  <a:lnTo>
                    <a:pt x="1862759" y="592505"/>
                  </a:lnTo>
                  <a:lnTo>
                    <a:pt x="1892017" y="554962"/>
                  </a:lnTo>
                  <a:lnTo>
                    <a:pt x="1920367" y="516629"/>
                  </a:lnTo>
                  <a:lnTo>
                    <a:pt x="1947793" y="477521"/>
                  </a:lnTo>
                  <a:lnTo>
                    <a:pt x="1974275" y="437650"/>
                  </a:lnTo>
                  <a:lnTo>
                    <a:pt x="1999796" y="397031"/>
                  </a:lnTo>
                  <a:lnTo>
                    <a:pt x="2024335" y="355677"/>
                  </a:lnTo>
                  <a:lnTo>
                    <a:pt x="2047876" y="313600"/>
                  </a:lnTo>
                  <a:lnTo>
                    <a:pt x="2070399" y="270816"/>
                  </a:lnTo>
                  <a:lnTo>
                    <a:pt x="2091886" y="227338"/>
                  </a:lnTo>
                  <a:lnTo>
                    <a:pt x="2112318" y="183178"/>
                  </a:lnTo>
                  <a:lnTo>
                    <a:pt x="2131677" y="138351"/>
                  </a:lnTo>
                  <a:lnTo>
                    <a:pt x="2149944" y="92870"/>
                  </a:lnTo>
                  <a:lnTo>
                    <a:pt x="2167101" y="46748"/>
                  </a:lnTo>
                  <a:lnTo>
                    <a:pt x="2183130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2200" dirty="0"/>
                <a:t>             </a:t>
              </a:r>
            </a:p>
            <a:p>
              <a:r>
                <a:rPr lang="en-US" sz="2200" b="1" dirty="0"/>
                <a:t>               </a:t>
              </a:r>
              <a:r>
                <a:rPr lang="en-US" sz="3200" b="1" dirty="0"/>
                <a:t>Wind </a:t>
              </a:r>
            </a:p>
            <a:p>
              <a:r>
                <a:rPr lang="en-US" sz="3200" b="1" dirty="0"/>
                <a:t>        Analysis</a:t>
              </a:r>
              <a:endParaRPr sz="3200" b="1" dirty="0"/>
            </a:p>
          </p:txBody>
        </p:sp>
        <p:sp>
          <p:nvSpPr>
            <p:cNvPr id="11" name="object 14"/>
            <p:cNvSpPr/>
            <p:nvPr/>
          </p:nvSpPr>
          <p:spPr>
            <a:xfrm>
              <a:off x="4305300" y="3753104"/>
              <a:ext cx="1790700" cy="2033905"/>
            </a:xfrm>
            <a:custGeom>
              <a:avLst/>
              <a:gdLst/>
              <a:ahLst/>
              <a:cxnLst/>
              <a:rect l="l" t="t" r="r" b="b"/>
              <a:pathLst>
                <a:path w="1790700" h="2033904">
                  <a:moveTo>
                    <a:pt x="1142238" y="0"/>
                  </a:moveTo>
                  <a:lnTo>
                    <a:pt x="0" y="844677"/>
                  </a:lnTo>
                  <a:lnTo>
                    <a:pt x="18703" y="889620"/>
                  </a:lnTo>
                  <a:lnTo>
                    <a:pt x="38480" y="933907"/>
                  </a:lnTo>
                  <a:lnTo>
                    <a:pt x="59311" y="977525"/>
                  </a:lnTo>
                  <a:lnTo>
                    <a:pt x="81179" y="1020459"/>
                  </a:lnTo>
                  <a:lnTo>
                    <a:pt x="104064" y="1062698"/>
                  </a:lnTo>
                  <a:lnTo>
                    <a:pt x="127949" y="1104227"/>
                  </a:lnTo>
                  <a:lnTo>
                    <a:pt x="152815" y="1145034"/>
                  </a:lnTo>
                  <a:lnTo>
                    <a:pt x="178644" y="1185105"/>
                  </a:lnTo>
                  <a:lnTo>
                    <a:pt x="205417" y="1224427"/>
                  </a:lnTo>
                  <a:lnTo>
                    <a:pt x="233116" y="1262987"/>
                  </a:lnTo>
                  <a:lnTo>
                    <a:pt x="261723" y="1300772"/>
                  </a:lnTo>
                  <a:lnTo>
                    <a:pt x="291218" y="1337769"/>
                  </a:lnTo>
                  <a:lnTo>
                    <a:pt x="321585" y="1373964"/>
                  </a:lnTo>
                  <a:lnTo>
                    <a:pt x="352804" y="1409344"/>
                  </a:lnTo>
                  <a:lnTo>
                    <a:pt x="384857" y="1443896"/>
                  </a:lnTo>
                  <a:lnTo>
                    <a:pt x="417726" y="1477607"/>
                  </a:lnTo>
                  <a:lnTo>
                    <a:pt x="451392" y="1510464"/>
                  </a:lnTo>
                  <a:lnTo>
                    <a:pt x="485837" y="1542453"/>
                  </a:lnTo>
                  <a:lnTo>
                    <a:pt x="521042" y="1573562"/>
                  </a:lnTo>
                  <a:lnTo>
                    <a:pt x="556990" y="1603776"/>
                  </a:lnTo>
                  <a:lnTo>
                    <a:pt x="593661" y="1633084"/>
                  </a:lnTo>
                  <a:lnTo>
                    <a:pt x="631038" y="1661471"/>
                  </a:lnTo>
                  <a:lnTo>
                    <a:pt x="669102" y="1688924"/>
                  </a:lnTo>
                  <a:lnTo>
                    <a:pt x="707834" y="1715431"/>
                  </a:lnTo>
                  <a:lnTo>
                    <a:pt x="747216" y="1740978"/>
                  </a:lnTo>
                  <a:lnTo>
                    <a:pt x="787231" y="1765553"/>
                  </a:lnTo>
                  <a:lnTo>
                    <a:pt x="827859" y="1789140"/>
                  </a:lnTo>
                  <a:lnTo>
                    <a:pt x="869081" y="1811729"/>
                  </a:lnTo>
                  <a:lnTo>
                    <a:pt x="910881" y="1833305"/>
                  </a:lnTo>
                  <a:lnTo>
                    <a:pt x="953239" y="1853855"/>
                  </a:lnTo>
                  <a:lnTo>
                    <a:pt x="996136" y="1873366"/>
                  </a:lnTo>
                  <a:lnTo>
                    <a:pt x="1039556" y="1891824"/>
                  </a:lnTo>
                  <a:lnTo>
                    <a:pt x="1083478" y="1909218"/>
                  </a:lnTo>
                  <a:lnTo>
                    <a:pt x="1127885" y="1925533"/>
                  </a:lnTo>
                  <a:lnTo>
                    <a:pt x="1172759" y="1940756"/>
                  </a:lnTo>
                  <a:lnTo>
                    <a:pt x="1218080" y="1954874"/>
                  </a:lnTo>
                  <a:lnTo>
                    <a:pt x="1263831" y="1967874"/>
                  </a:lnTo>
                  <a:lnTo>
                    <a:pt x="1309994" y="1979743"/>
                  </a:lnTo>
                  <a:lnTo>
                    <a:pt x="1356549" y="1990467"/>
                  </a:lnTo>
                  <a:lnTo>
                    <a:pt x="1403479" y="2000034"/>
                  </a:lnTo>
                  <a:lnTo>
                    <a:pt x="1450765" y="2008430"/>
                  </a:lnTo>
                  <a:lnTo>
                    <a:pt x="1498388" y="2015641"/>
                  </a:lnTo>
                  <a:lnTo>
                    <a:pt x="1546331" y="2021656"/>
                  </a:lnTo>
                  <a:lnTo>
                    <a:pt x="1594575" y="2026460"/>
                  </a:lnTo>
                  <a:lnTo>
                    <a:pt x="1643101" y="2030040"/>
                  </a:lnTo>
                  <a:lnTo>
                    <a:pt x="1691892" y="2032384"/>
                  </a:lnTo>
                  <a:lnTo>
                    <a:pt x="1740928" y="2033477"/>
                  </a:lnTo>
                  <a:lnTo>
                    <a:pt x="1790191" y="2033308"/>
                  </a:lnTo>
                  <a:lnTo>
                    <a:pt x="1142238" y="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dirty="0"/>
                <a:t>S         </a:t>
              </a:r>
            </a:p>
            <a:p>
              <a:endParaRPr lang="en-US" dirty="0"/>
            </a:p>
            <a:p>
              <a:endParaRPr lang="en-US" dirty="0"/>
            </a:p>
            <a:p>
              <a:r>
                <a:rPr lang="en-US" dirty="0"/>
                <a:t>      </a:t>
              </a:r>
              <a:r>
                <a:rPr lang="en-US" sz="3200" b="1" dirty="0"/>
                <a:t>Sun Path</a:t>
              </a:r>
            </a:p>
            <a:p>
              <a:r>
                <a:rPr lang="en-US" sz="3200" b="1" dirty="0"/>
                <a:t>      Analysis</a:t>
              </a:r>
              <a:endParaRPr sz="3200" b="1" dirty="0"/>
            </a:p>
          </p:txBody>
        </p:sp>
        <p:sp>
          <p:nvSpPr>
            <p:cNvPr id="12" name="object 15"/>
            <p:cNvSpPr/>
            <p:nvPr/>
          </p:nvSpPr>
          <p:spPr>
            <a:xfrm>
              <a:off x="4128349" y="2290318"/>
              <a:ext cx="1967412" cy="2337624"/>
            </a:xfrm>
            <a:custGeom>
              <a:avLst/>
              <a:gdLst/>
              <a:ahLst/>
              <a:cxnLst/>
              <a:rect l="l" t="t" r="r" b="b"/>
              <a:pathLst>
                <a:path w="1903729" h="2214879">
                  <a:moveTo>
                    <a:pt x="751498" y="0"/>
                  </a:moveTo>
                  <a:lnTo>
                    <a:pt x="712751" y="30098"/>
                  </a:lnTo>
                  <a:lnTo>
                    <a:pt x="674957" y="61045"/>
                  </a:lnTo>
                  <a:lnTo>
                    <a:pt x="638122" y="92820"/>
                  </a:lnTo>
                  <a:lnTo>
                    <a:pt x="602252" y="125400"/>
                  </a:lnTo>
                  <a:lnTo>
                    <a:pt x="567352" y="158765"/>
                  </a:lnTo>
                  <a:lnTo>
                    <a:pt x="533431" y="192893"/>
                  </a:lnTo>
                  <a:lnTo>
                    <a:pt x="500492" y="227761"/>
                  </a:lnTo>
                  <a:lnTo>
                    <a:pt x="468543" y="263349"/>
                  </a:lnTo>
                  <a:lnTo>
                    <a:pt x="437590" y="299636"/>
                  </a:lnTo>
                  <a:lnTo>
                    <a:pt x="407638" y="336598"/>
                  </a:lnTo>
                  <a:lnTo>
                    <a:pt x="378694" y="374216"/>
                  </a:lnTo>
                  <a:lnTo>
                    <a:pt x="350764" y="412467"/>
                  </a:lnTo>
                  <a:lnTo>
                    <a:pt x="323855" y="451330"/>
                  </a:lnTo>
                  <a:lnTo>
                    <a:pt x="297971" y="490783"/>
                  </a:lnTo>
                  <a:lnTo>
                    <a:pt x="273120" y="530804"/>
                  </a:lnTo>
                  <a:lnTo>
                    <a:pt x="249308" y="571373"/>
                  </a:lnTo>
                  <a:lnTo>
                    <a:pt x="226540" y="612468"/>
                  </a:lnTo>
                  <a:lnTo>
                    <a:pt x="204823" y="654066"/>
                  </a:lnTo>
                  <a:lnTo>
                    <a:pt x="184163" y="696147"/>
                  </a:lnTo>
                  <a:lnTo>
                    <a:pt x="164566" y="738689"/>
                  </a:lnTo>
                  <a:lnTo>
                    <a:pt x="146038" y="781670"/>
                  </a:lnTo>
                  <a:lnTo>
                    <a:pt x="128585" y="825069"/>
                  </a:lnTo>
                  <a:lnTo>
                    <a:pt x="112214" y="868864"/>
                  </a:lnTo>
                  <a:lnTo>
                    <a:pt x="96931" y="913033"/>
                  </a:lnTo>
                  <a:lnTo>
                    <a:pt x="82741" y="957556"/>
                  </a:lnTo>
                  <a:lnTo>
                    <a:pt x="69650" y="1002411"/>
                  </a:lnTo>
                  <a:lnTo>
                    <a:pt x="57666" y="1047575"/>
                  </a:lnTo>
                  <a:lnTo>
                    <a:pt x="46794" y="1093028"/>
                  </a:lnTo>
                  <a:lnTo>
                    <a:pt x="37040" y="1138747"/>
                  </a:lnTo>
                  <a:lnTo>
                    <a:pt x="28411" y="1184712"/>
                  </a:lnTo>
                  <a:lnTo>
                    <a:pt x="20911" y="1230901"/>
                  </a:lnTo>
                  <a:lnTo>
                    <a:pt x="14549" y="1277292"/>
                  </a:lnTo>
                  <a:lnTo>
                    <a:pt x="9329" y="1323863"/>
                  </a:lnTo>
                  <a:lnTo>
                    <a:pt x="5258" y="1370594"/>
                  </a:lnTo>
                  <a:lnTo>
                    <a:pt x="2342" y="1417462"/>
                  </a:lnTo>
                  <a:lnTo>
                    <a:pt x="587" y="1464446"/>
                  </a:lnTo>
                  <a:lnTo>
                    <a:pt x="0" y="1511525"/>
                  </a:lnTo>
                  <a:lnTo>
                    <a:pt x="585" y="1558676"/>
                  </a:lnTo>
                  <a:lnTo>
                    <a:pt x="2350" y="1605879"/>
                  </a:lnTo>
                  <a:lnTo>
                    <a:pt x="5301" y="1653111"/>
                  </a:lnTo>
                  <a:lnTo>
                    <a:pt x="9444" y="1700352"/>
                  </a:lnTo>
                  <a:lnTo>
                    <a:pt x="14784" y="1747579"/>
                  </a:lnTo>
                  <a:lnTo>
                    <a:pt x="21329" y="1794771"/>
                  </a:lnTo>
                  <a:lnTo>
                    <a:pt x="29083" y="1841907"/>
                  </a:lnTo>
                  <a:lnTo>
                    <a:pt x="38054" y="1888964"/>
                  </a:lnTo>
                  <a:lnTo>
                    <a:pt x="48247" y="1935922"/>
                  </a:lnTo>
                  <a:lnTo>
                    <a:pt x="59669" y="1982759"/>
                  </a:lnTo>
                  <a:lnTo>
                    <a:pt x="72326" y="2029453"/>
                  </a:lnTo>
                  <a:lnTo>
                    <a:pt x="86223" y="2075983"/>
                  </a:lnTo>
                  <a:lnTo>
                    <a:pt x="101367" y="2122327"/>
                  </a:lnTo>
                  <a:lnTo>
                    <a:pt x="117764" y="2168464"/>
                  </a:lnTo>
                  <a:lnTo>
                    <a:pt x="135421" y="2214372"/>
                  </a:lnTo>
                  <a:lnTo>
                    <a:pt x="1903134" y="913129"/>
                  </a:lnTo>
                  <a:lnTo>
                    <a:pt x="75149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dirty="0"/>
                <a:t>    </a:t>
              </a:r>
            </a:p>
            <a:p>
              <a:endParaRPr lang="en-US" dirty="0"/>
            </a:p>
            <a:p>
              <a:endParaRPr lang="en-US" dirty="0"/>
            </a:p>
            <a:p>
              <a:r>
                <a:rPr lang="en-US" sz="3200" b="1" dirty="0"/>
                <a:t>       Noise </a:t>
              </a:r>
            </a:p>
            <a:p>
              <a:r>
                <a:rPr lang="en-US" sz="3200" b="1" dirty="0"/>
                <a:t>    Analysis</a:t>
              </a:r>
              <a:endParaRPr sz="3200" b="1" dirty="0"/>
            </a:p>
          </p:txBody>
        </p:sp>
      </p:grp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" y="5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170" y="4098055"/>
            <a:ext cx="759547" cy="654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>
            <a:extLst>
              <a:ext uri="{FF2B5EF4-FFF2-40B4-BE49-F238E27FC236}">
                <a16:creationId xmlns:a16="http://schemas.microsoft.com/office/drawing/2014/main" id="{A4F318B2-CC04-4342-AFF5-D8AF250D0A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8780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8AEE04F-0F6F-4465-B075-09A64B08C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86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527842" y="382083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  S</a:t>
            </a:r>
            <a:r>
              <a:rPr lang="en-US" sz="2200" b="1" dirty="0"/>
              <a:t>ite And Climate Analysis</a:t>
            </a:r>
          </a:p>
        </p:txBody>
      </p:sp>
      <p:sp>
        <p:nvSpPr>
          <p:cNvPr id="4" name="مربع نص 3"/>
          <p:cNvSpPr txBox="1"/>
          <p:nvPr/>
        </p:nvSpPr>
        <p:spPr>
          <a:xfrm>
            <a:off x="1071121" y="883309"/>
            <a:ext cx="1736990" cy="934857"/>
          </a:xfrm>
          <a:prstGeom prst="rect">
            <a:avLst/>
          </a:prstGeom>
          <a:noFill/>
        </p:spPr>
        <p:txBody>
          <a:bodyPr wrap="none" lIns="102858" tIns="51428" rIns="102858" bIns="51428" rtlCol="0">
            <a:spAutoFit/>
          </a:bodyPr>
          <a:lstStyle/>
          <a:p>
            <a:r>
              <a:rPr lang="en-US" sz="2700" b="1" u="sng" dirty="0">
                <a:solidFill>
                  <a:schemeClr val="accent6">
                    <a:lumMod val="50000"/>
                  </a:schemeClr>
                </a:solidFill>
              </a:rPr>
              <a:t> Summery</a:t>
            </a:r>
          </a:p>
          <a:p>
            <a:endParaRPr lang="en-US" sz="27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451" y="1426543"/>
            <a:ext cx="6191938" cy="5807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5C915E-DCBB-4941-9FB6-79163B13D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7</a:t>
            </a:fld>
            <a:endParaRPr lang="en-US" dirty="0"/>
          </a:p>
        </p:txBody>
      </p:sp>
      <p:pic>
        <p:nvPicPr>
          <p:cNvPr id="12" name="Picture 3">
            <a:extLst>
              <a:ext uri="{FF2B5EF4-FFF2-40B4-BE49-F238E27FC236}">
                <a16:creationId xmlns:a16="http://schemas.microsoft.com/office/drawing/2014/main" id="{28212AE0-9CDC-4154-AD01-FF025F180E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847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شكل بيضاوي 4"/>
          <p:cNvSpPr/>
          <p:nvPr/>
        </p:nvSpPr>
        <p:spPr>
          <a:xfrm>
            <a:off x="1212147" y="2422062"/>
            <a:ext cx="2540282" cy="2412101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r>
              <a:rPr lang="en-US" sz="3600" b="1" u="sng" dirty="0">
                <a:solidFill>
                  <a:schemeClr val="tx1"/>
                </a:solidFill>
              </a:rPr>
              <a:t>Outline</a:t>
            </a:r>
          </a:p>
        </p:txBody>
      </p:sp>
      <p:sp>
        <p:nvSpPr>
          <p:cNvPr id="6" name="دائرة مجوفة 5"/>
          <p:cNvSpPr/>
          <p:nvPr/>
        </p:nvSpPr>
        <p:spPr>
          <a:xfrm>
            <a:off x="1071124" y="2214119"/>
            <a:ext cx="2681307" cy="2744805"/>
          </a:xfrm>
          <a:prstGeom prst="donut">
            <a:avLst>
              <a:gd name="adj" fmla="val 9582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قوس 8"/>
          <p:cNvSpPr/>
          <p:nvPr/>
        </p:nvSpPr>
        <p:spPr>
          <a:xfrm rot="4117342">
            <a:off x="-156508" y="1569590"/>
            <a:ext cx="4655193" cy="4067472"/>
          </a:xfrm>
          <a:prstGeom prst="arc">
            <a:avLst>
              <a:gd name="adj1" fmla="val 13388289"/>
              <a:gd name="adj2" fmla="val 179562"/>
            </a:avLst>
          </a:prstGeom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102858" tIns="51428" rIns="102858" bIns="51428" rtlCol="0" anchor="ctr"/>
          <a:lstStyle/>
          <a:p>
            <a:pPr algn="ctr"/>
            <a:endParaRPr lang="en-US"/>
          </a:p>
        </p:txBody>
      </p:sp>
      <p:grpSp>
        <p:nvGrpSpPr>
          <p:cNvPr id="24" name="مجموعة 23"/>
          <p:cNvGrpSpPr/>
          <p:nvPr/>
        </p:nvGrpSpPr>
        <p:grpSpPr>
          <a:xfrm>
            <a:off x="5119697" y="814822"/>
            <a:ext cx="3107252" cy="891297"/>
            <a:chOff x="4644008" y="1325228"/>
            <a:chExt cx="2520280" cy="771624"/>
          </a:xfrm>
          <a:noFill/>
        </p:grpSpPr>
        <p:sp>
          <p:nvSpPr>
            <p:cNvPr id="17" name="وسيلة شرح خطية 2 (بلا حدود)‏ 16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47894"/>
                <a:gd name="adj2" fmla="val -6"/>
                <a:gd name="adj3" fmla="val 49976"/>
                <a:gd name="adj4" fmla="val -19389"/>
                <a:gd name="adj5" fmla="val 162461"/>
                <a:gd name="adj6" fmla="val -47450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مستطيل 21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مربع نص 22"/>
          <p:cNvSpPr txBox="1"/>
          <p:nvPr/>
        </p:nvSpPr>
        <p:spPr>
          <a:xfrm>
            <a:off x="4799629" y="993840"/>
            <a:ext cx="3427318" cy="519359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700" b="1" dirty="0"/>
              <a:t>Introduction</a:t>
            </a:r>
          </a:p>
        </p:txBody>
      </p:sp>
      <p:grpSp>
        <p:nvGrpSpPr>
          <p:cNvPr id="27" name="مجموعة 26"/>
          <p:cNvGrpSpPr/>
          <p:nvPr/>
        </p:nvGrpSpPr>
        <p:grpSpPr>
          <a:xfrm>
            <a:off x="5194426" y="1990206"/>
            <a:ext cx="3032530" cy="891297"/>
            <a:chOff x="4644008" y="1325228"/>
            <a:chExt cx="2520280" cy="771624"/>
          </a:xfrm>
          <a:noFill/>
        </p:grpSpPr>
        <p:sp>
          <p:nvSpPr>
            <p:cNvPr id="28" name="وسيلة شرح خطية 2 (بلا حدود)‏ 27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18750"/>
                <a:gd name="adj2" fmla="val -1196"/>
                <a:gd name="adj3" fmla="val 18750"/>
                <a:gd name="adj4" fmla="val -16667"/>
                <a:gd name="adj5" fmla="val 83355"/>
                <a:gd name="adj6" fmla="val -4022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مستطيل 28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مربع نص 29"/>
          <p:cNvSpPr txBox="1"/>
          <p:nvPr/>
        </p:nvSpPr>
        <p:spPr>
          <a:xfrm>
            <a:off x="5081982" y="2155431"/>
            <a:ext cx="3144966" cy="519359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700" b="1" dirty="0"/>
              <a:t>Site Analysis</a:t>
            </a:r>
          </a:p>
        </p:txBody>
      </p:sp>
      <p:sp>
        <p:nvSpPr>
          <p:cNvPr id="37" name="مستطيل 36"/>
          <p:cNvSpPr/>
          <p:nvPr/>
        </p:nvSpPr>
        <p:spPr>
          <a:xfrm>
            <a:off x="5081981" y="3133172"/>
            <a:ext cx="3144966" cy="89129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102858" tIns="51428" rIns="102858" bIns="51428" rtlCol="0" anchor="ctr"/>
          <a:lstStyle/>
          <a:p>
            <a:pPr algn="ctr"/>
            <a:r>
              <a:rPr lang="en-US" sz="2700" b="1" dirty="0"/>
              <a:t>Architectural Aspect</a:t>
            </a:r>
          </a:p>
        </p:txBody>
      </p:sp>
      <p:grpSp>
        <p:nvGrpSpPr>
          <p:cNvPr id="38" name="مجموعة 37"/>
          <p:cNvGrpSpPr/>
          <p:nvPr/>
        </p:nvGrpSpPr>
        <p:grpSpPr>
          <a:xfrm>
            <a:off x="5081982" y="4368994"/>
            <a:ext cx="3144966" cy="891297"/>
            <a:chOff x="4644008" y="1325228"/>
            <a:chExt cx="2520280" cy="771624"/>
          </a:xfrm>
          <a:noFill/>
        </p:grpSpPr>
        <p:sp>
          <p:nvSpPr>
            <p:cNvPr id="39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16739"/>
                <a:gd name="adj6" fmla="val -31300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مستطيل 39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700" b="1" dirty="0"/>
                <a:t>Environmental Aspect</a:t>
              </a:r>
            </a:p>
          </p:txBody>
        </p:sp>
      </p:grpSp>
      <p:grpSp>
        <p:nvGrpSpPr>
          <p:cNvPr id="41" name="مجموعة 40"/>
          <p:cNvGrpSpPr/>
          <p:nvPr/>
        </p:nvGrpSpPr>
        <p:grpSpPr>
          <a:xfrm>
            <a:off x="5081986" y="5488141"/>
            <a:ext cx="3144967" cy="891297"/>
            <a:chOff x="4644008" y="1325228"/>
            <a:chExt cx="2520280" cy="771624"/>
          </a:xfrm>
          <a:noFill/>
        </p:grpSpPr>
        <p:sp>
          <p:nvSpPr>
            <p:cNvPr id="42" name="وسيلة شرح خطية 2 (بلا حدود)‏ 41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18750"/>
                <a:gd name="adj2" fmla="val -1196"/>
                <a:gd name="adj3" fmla="val 20832"/>
                <a:gd name="adj4" fmla="val -14923"/>
                <a:gd name="adj5" fmla="val -45712"/>
                <a:gd name="adj6" fmla="val -41206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مستطيل 42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700" b="1" dirty="0"/>
                <a:t>Structural Aspect</a:t>
              </a:r>
            </a:p>
          </p:txBody>
        </p:sp>
      </p:grpSp>
      <p:grpSp>
        <p:nvGrpSpPr>
          <p:cNvPr id="44" name="مجموعة 43"/>
          <p:cNvGrpSpPr/>
          <p:nvPr/>
        </p:nvGrpSpPr>
        <p:grpSpPr>
          <a:xfrm>
            <a:off x="5081981" y="6705619"/>
            <a:ext cx="3144966" cy="891297"/>
            <a:chOff x="4644008" y="1325228"/>
            <a:chExt cx="2520280" cy="771624"/>
          </a:xfrm>
          <a:noFill/>
        </p:grpSpPr>
        <p:sp>
          <p:nvSpPr>
            <p:cNvPr id="45" name="وسيلة شرح خطية 2 (بلا حدود)‏ 44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20832"/>
                <a:gd name="adj2" fmla="val -1196"/>
                <a:gd name="adj3" fmla="val 18750"/>
                <a:gd name="adj4" fmla="val -18878"/>
                <a:gd name="adj5" fmla="val -151883"/>
                <a:gd name="adj6" fmla="val -5177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مستطيل 45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48" name="مستطيل 2047"/>
          <p:cNvSpPr/>
          <p:nvPr/>
        </p:nvSpPr>
        <p:spPr>
          <a:xfrm>
            <a:off x="5194427" y="6745642"/>
            <a:ext cx="3064276" cy="934857"/>
          </a:xfrm>
          <a:prstGeom prst="rect">
            <a:avLst/>
          </a:prstGeom>
        </p:spPr>
        <p:txBody>
          <a:bodyPr wrap="none" lIns="102858" tIns="51428" rIns="102858" bIns="51428">
            <a:spAutoFit/>
          </a:bodyPr>
          <a:lstStyle/>
          <a:p>
            <a:r>
              <a:rPr lang="en-US" sz="2700" b="1" dirty="0"/>
              <a:t>Quantity surveying</a:t>
            </a:r>
          </a:p>
          <a:p>
            <a:r>
              <a:rPr lang="en-US" sz="2700" b="1" dirty="0"/>
              <a:t>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" y="7982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4" name="وسيلة شرح خطية 2 (بلا حدود)‏ 33"/>
          <p:cNvSpPr/>
          <p:nvPr/>
        </p:nvSpPr>
        <p:spPr>
          <a:xfrm>
            <a:off x="5229469" y="3162941"/>
            <a:ext cx="3144966" cy="831759"/>
          </a:xfrm>
          <a:prstGeom prst="callout2">
            <a:avLst>
              <a:gd name="adj1" fmla="val 18750"/>
              <a:gd name="adj2" fmla="val -6549"/>
              <a:gd name="adj3" fmla="val 16668"/>
              <a:gd name="adj4" fmla="val -18244"/>
              <a:gd name="adj5" fmla="val 37556"/>
              <a:gd name="adj6" fmla="val -32768"/>
            </a:avLst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">
            <a:extLst>
              <a:ext uri="{FF2B5EF4-FFF2-40B4-BE49-F238E27FC236}">
                <a16:creationId xmlns:a16="http://schemas.microsoft.com/office/drawing/2014/main" id="{22202221-6520-4121-AB72-F77BDF745B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7172233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CA525AB-7D00-40B5-9CCA-5F49D8B7C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50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605657" y="443613"/>
            <a:ext cx="5122274" cy="821964"/>
          </a:xfrm>
        </p:spPr>
        <p:txBody>
          <a:bodyPr>
            <a:normAutofit/>
          </a:bodyPr>
          <a:lstStyle/>
          <a:p>
            <a:r>
              <a:rPr lang="en-US" sz="2863" b="1" dirty="0"/>
              <a:t>Architectural Aspect</a:t>
            </a:r>
          </a:p>
        </p:txBody>
      </p:sp>
      <p:grpSp>
        <p:nvGrpSpPr>
          <p:cNvPr id="7" name="object 10"/>
          <p:cNvGrpSpPr/>
          <p:nvPr/>
        </p:nvGrpSpPr>
        <p:grpSpPr>
          <a:xfrm>
            <a:off x="3166794" y="2435384"/>
            <a:ext cx="3966506" cy="3720399"/>
            <a:chOff x="4128349" y="1922652"/>
            <a:chExt cx="3896908" cy="3864357"/>
          </a:xfrm>
        </p:grpSpPr>
        <p:sp>
          <p:nvSpPr>
            <p:cNvPr id="8" name="object 11"/>
            <p:cNvSpPr/>
            <p:nvPr/>
          </p:nvSpPr>
          <p:spPr>
            <a:xfrm>
              <a:off x="4900168" y="1922652"/>
              <a:ext cx="2284045" cy="1786255"/>
            </a:xfrm>
            <a:custGeom>
              <a:avLst/>
              <a:gdLst/>
              <a:ahLst/>
              <a:cxnLst/>
              <a:rect l="l" t="t" r="r" b="b"/>
              <a:pathLst>
                <a:path w="2260600" h="1786254">
                  <a:moveTo>
                    <a:pt x="1164971" y="0"/>
                  </a:moveTo>
                  <a:lnTo>
                    <a:pt x="1115642" y="609"/>
                  </a:lnTo>
                  <a:lnTo>
                    <a:pt x="1066339" y="2499"/>
                  </a:lnTo>
                  <a:lnTo>
                    <a:pt x="1017088" y="5669"/>
                  </a:lnTo>
                  <a:lnTo>
                    <a:pt x="967915" y="10119"/>
                  </a:lnTo>
                  <a:lnTo>
                    <a:pt x="918846" y="15849"/>
                  </a:lnTo>
                  <a:lnTo>
                    <a:pt x="869907" y="22860"/>
                  </a:lnTo>
                  <a:lnTo>
                    <a:pt x="821126" y="31150"/>
                  </a:lnTo>
                  <a:lnTo>
                    <a:pt x="772528" y="40721"/>
                  </a:lnTo>
                  <a:lnTo>
                    <a:pt x="724140" y="51572"/>
                  </a:lnTo>
                  <a:lnTo>
                    <a:pt x="675988" y="63703"/>
                  </a:lnTo>
                  <a:lnTo>
                    <a:pt x="628099" y="77114"/>
                  </a:lnTo>
                  <a:lnTo>
                    <a:pt x="580499" y="91805"/>
                  </a:lnTo>
                  <a:lnTo>
                    <a:pt x="533214" y="107777"/>
                  </a:lnTo>
                  <a:lnTo>
                    <a:pt x="486271" y="125028"/>
                  </a:lnTo>
                  <a:lnTo>
                    <a:pt x="439696" y="143560"/>
                  </a:lnTo>
                  <a:lnTo>
                    <a:pt x="393515" y="163372"/>
                  </a:lnTo>
                  <a:lnTo>
                    <a:pt x="347756" y="184464"/>
                  </a:lnTo>
                  <a:lnTo>
                    <a:pt x="302444" y="206837"/>
                  </a:lnTo>
                  <a:lnTo>
                    <a:pt x="257605" y="230489"/>
                  </a:lnTo>
                  <a:lnTo>
                    <a:pt x="213267" y="255422"/>
                  </a:lnTo>
                  <a:lnTo>
                    <a:pt x="169455" y="281635"/>
                  </a:lnTo>
                  <a:lnTo>
                    <a:pt x="126196" y="309128"/>
                  </a:lnTo>
                  <a:lnTo>
                    <a:pt x="83516" y="337901"/>
                  </a:lnTo>
                  <a:lnTo>
                    <a:pt x="41442" y="367954"/>
                  </a:lnTo>
                  <a:lnTo>
                    <a:pt x="0" y="399288"/>
                  </a:lnTo>
                  <a:lnTo>
                    <a:pt x="1781048" y="1786128"/>
                  </a:lnTo>
                  <a:lnTo>
                    <a:pt x="2260218" y="350647"/>
                  </a:lnTo>
                  <a:lnTo>
                    <a:pt x="2217244" y="320784"/>
                  </a:lnTo>
                  <a:lnTo>
                    <a:pt x="2173652" y="292254"/>
                  </a:lnTo>
                  <a:lnTo>
                    <a:pt x="2129468" y="265057"/>
                  </a:lnTo>
                  <a:lnTo>
                    <a:pt x="2084722" y="239192"/>
                  </a:lnTo>
                  <a:lnTo>
                    <a:pt x="2039441" y="214658"/>
                  </a:lnTo>
                  <a:lnTo>
                    <a:pt x="1993654" y="191455"/>
                  </a:lnTo>
                  <a:lnTo>
                    <a:pt x="1947389" y="169582"/>
                  </a:lnTo>
                  <a:lnTo>
                    <a:pt x="1900673" y="149039"/>
                  </a:lnTo>
                  <a:lnTo>
                    <a:pt x="1853535" y="129824"/>
                  </a:lnTo>
                  <a:lnTo>
                    <a:pt x="1806002" y="111938"/>
                  </a:lnTo>
                  <a:lnTo>
                    <a:pt x="1758104" y="95379"/>
                  </a:lnTo>
                  <a:lnTo>
                    <a:pt x="1709867" y="80148"/>
                  </a:lnTo>
                  <a:lnTo>
                    <a:pt x="1661320" y="66242"/>
                  </a:lnTo>
                  <a:lnTo>
                    <a:pt x="1612491" y="53663"/>
                  </a:lnTo>
                  <a:lnTo>
                    <a:pt x="1563408" y="42408"/>
                  </a:lnTo>
                  <a:lnTo>
                    <a:pt x="1514100" y="32478"/>
                  </a:lnTo>
                  <a:lnTo>
                    <a:pt x="1464593" y="23872"/>
                  </a:lnTo>
                  <a:lnTo>
                    <a:pt x="1414917" y="16589"/>
                  </a:lnTo>
                  <a:lnTo>
                    <a:pt x="1365099" y="10628"/>
                  </a:lnTo>
                  <a:lnTo>
                    <a:pt x="1315167" y="5990"/>
                  </a:lnTo>
                  <a:lnTo>
                    <a:pt x="1265150" y="2672"/>
                  </a:lnTo>
                  <a:lnTo>
                    <a:pt x="1215075" y="676"/>
                  </a:lnTo>
                  <a:lnTo>
                    <a:pt x="1164971" y="0"/>
                  </a:lnTo>
                  <a:close/>
                </a:path>
              </a:pathLst>
            </a:custGeom>
            <a:solidFill>
              <a:srgbClr val="F17900"/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        </a:t>
              </a:r>
            </a:p>
            <a:p>
              <a:r>
                <a:rPr lang="en-US" sz="1288" dirty="0"/>
                <a:t>                 </a:t>
              </a:r>
            </a:p>
            <a:p>
              <a:r>
                <a:rPr lang="en-US" sz="2290" b="1" dirty="0"/>
                <a:t>           </a:t>
              </a:r>
              <a:endParaRPr sz="2290" b="1" dirty="0"/>
            </a:p>
          </p:txBody>
        </p:sp>
        <p:sp>
          <p:nvSpPr>
            <p:cNvPr id="9" name="object 12"/>
            <p:cNvSpPr/>
            <p:nvPr/>
          </p:nvSpPr>
          <p:spPr>
            <a:xfrm>
              <a:off x="6417628" y="2290318"/>
              <a:ext cx="1607629" cy="2150110"/>
            </a:xfrm>
            <a:custGeom>
              <a:avLst/>
              <a:gdLst/>
              <a:ahLst/>
              <a:cxnLst/>
              <a:rect l="l" t="t" r="r" b="b"/>
              <a:pathLst>
                <a:path w="1515109" h="2150110">
                  <a:moveTo>
                    <a:pt x="717803" y="0"/>
                  </a:moveTo>
                  <a:lnTo>
                    <a:pt x="0" y="2150110"/>
                  </a:lnTo>
                  <a:lnTo>
                    <a:pt x="1418208" y="2141982"/>
                  </a:lnTo>
                  <a:lnTo>
                    <a:pt x="1432985" y="2095420"/>
                  </a:lnTo>
                  <a:lnTo>
                    <a:pt x="1446509" y="2048697"/>
                  </a:lnTo>
                  <a:lnTo>
                    <a:pt x="1458787" y="2001834"/>
                  </a:lnTo>
                  <a:lnTo>
                    <a:pt x="1469828" y="1954852"/>
                  </a:lnTo>
                  <a:lnTo>
                    <a:pt x="1479637" y="1907773"/>
                  </a:lnTo>
                  <a:lnTo>
                    <a:pt x="1488221" y="1860616"/>
                  </a:lnTo>
                  <a:lnTo>
                    <a:pt x="1495588" y="1813404"/>
                  </a:lnTo>
                  <a:lnTo>
                    <a:pt x="1501743" y="1766158"/>
                  </a:lnTo>
                  <a:lnTo>
                    <a:pt x="1506694" y="1718897"/>
                  </a:lnTo>
                  <a:lnTo>
                    <a:pt x="1510448" y="1671644"/>
                  </a:lnTo>
                  <a:lnTo>
                    <a:pt x="1513011" y="1624419"/>
                  </a:lnTo>
                  <a:lnTo>
                    <a:pt x="1514391" y="1577243"/>
                  </a:lnTo>
                  <a:lnTo>
                    <a:pt x="1514594" y="1530138"/>
                  </a:lnTo>
                  <a:lnTo>
                    <a:pt x="1513627" y="1483124"/>
                  </a:lnTo>
                  <a:lnTo>
                    <a:pt x="1511496" y="1436223"/>
                  </a:lnTo>
                  <a:lnTo>
                    <a:pt x="1508210" y="1389455"/>
                  </a:lnTo>
                  <a:lnTo>
                    <a:pt x="1503774" y="1342841"/>
                  </a:lnTo>
                  <a:lnTo>
                    <a:pt x="1498195" y="1296403"/>
                  </a:lnTo>
                  <a:lnTo>
                    <a:pt x="1491480" y="1250161"/>
                  </a:lnTo>
                  <a:lnTo>
                    <a:pt x="1483637" y="1204137"/>
                  </a:lnTo>
                  <a:lnTo>
                    <a:pt x="1474671" y="1158352"/>
                  </a:lnTo>
                  <a:lnTo>
                    <a:pt x="1464590" y="1112826"/>
                  </a:lnTo>
                  <a:lnTo>
                    <a:pt x="1453400" y="1067581"/>
                  </a:lnTo>
                  <a:lnTo>
                    <a:pt x="1441109" y="1022637"/>
                  </a:lnTo>
                  <a:lnTo>
                    <a:pt x="1427723" y="978016"/>
                  </a:lnTo>
                  <a:lnTo>
                    <a:pt x="1413249" y="933739"/>
                  </a:lnTo>
                  <a:lnTo>
                    <a:pt x="1397694" y="889826"/>
                  </a:lnTo>
                  <a:lnTo>
                    <a:pt x="1381064" y="846299"/>
                  </a:lnTo>
                  <a:lnTo>
                    <a:pt x="1363368" y="803179"/>
                  </a:lnTo>
                  <a:lnTo>
                    <a:pt x="1344610" y="760487"/>
                  </a:lnTo>
                  <a:lnTo>
                    <a:pt x="1324799" y="718243"/>
                  </a:lnTo>
                  <a:lnTo>
                    <a:pt x="1303940" y="676470"/>
                  </a:lnTo>
                  <a:lnTo>
                    <a:pt x="1282042" y="635187"/>
                  </a:lnTo>
                  <a:lnTo>
                    <a:pt x="1259110" y="594416"/>
                  </a:lnTo>
                  <a:lnTo>
                    <a:pt x="1235152" y="554178"/>
                  </a:lnTo>
                  <a:lnTo>
                    <a:pt x="1210175" y="514494"/>
                  </a:lnTo>
                  <a:lnTo>
                    <a:pt x="1184184" y="475385"/>
                  </a:lnTo>
                  <a:lnTo>
                    <a:pt x="1157188" y="436871"/>
                  </a:lnTo>
                  <a:lnTo>
                    <a:pt x="1129192" y="398975"/>
                  </a:lnTo>
                  <a:lnTo>
                    <a:pt x="1100204" y="361717"/>
                  </a:lnTo>
                  <a:lnTo>
                    <a:pt x="1070231" y="325118"/>
                  </a:lnTo>
                  <a:lnTo>
                    <a:pt x="1039279" y="289199"/>
                  </a:lnTo>
                  <a:lnTo>
                    <a:pt x="1007356" y="253981"/>
                  </a:lnTo>
                  <a:lnTo>
                    <a:pt x="974467" y="219485"/>
                  </a:lnTo>
                  <a:lnTo>
                    <a:pt x="940620" y="185732"/>
                  </a:lnTo>
                  <a:lnTo>
                    <a:pt x="905822" y="152744"/>
                  </a:lnTo>
                  <a:lnTo>
                    <a:pt x="870080" y="120540"/>
                  </a:lnTo>
                  <a:lnTo>
                    <a:pt x="833400" y="89143"/>
                  </a:lnTo>
                  <a:lnTo>
                    <a:pt x="795790" y="58573"/>
                  </a:lnTo>
                  <a:lnTo>
                    <a:pt x="757255" y="28852"/>
                  </a:lnTo>
                  <a:lnTo>
                    <a:pt x="717803" y="0"/>
                  </a:lnTo>
                  <a:close/>
                </a:path>
              </a:pathLst>
            </a:custGeom>
            <a:solidFill>
              <a:srgbClr val="5E5E5E"/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    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1288" dirty="0"/>
                <a:t>            </a:t>
              </a:r>
            </a:p>
          </p:txBody>
        </p:sp>
        <p:sp>
          <p:nvSpPr>
            <p:cNvPr id="10" name="object 13"/>
            <p:cNvSpPr/>
            <p:nvPr/>
          </p:nvSpPr>
          <p:spPr>
            <a:xfrm>
              <a:off x="5627435" y="4422957"/>
              <a:ext cx="2291904" cy="1358973"/>
            </a:xfrm>
            <a:custGeom>
              <a:avLst/>
              <a:gdLst/>
              <a:ahLst/>
              <a:cxnLst/>
              <a:rect l="l" t="t" r="r" b="b"/>
              <a:pathLst>
                <a:path w="2183129" h="1305560">
                  <a:moveTo>
                    <a:pt x="335279" y="1303070"/>
                  </a:moveTo>
                  <a:lnTo>
                    <a:pt x="391667" y="1305001"/>
                  </a:lnTo>
                  <a:lnTo>
                    <a:pt x="398271" y="1304950"/>
                  </a:lnTo>
                  <a:lnTo>
                    <a:pt x="401574" y="1304543"/>
                  </a:lnTo>
                  <a:lnTo>
                    <a:pt x="335279" y="1303070"/>
                  </a:lnTo>
                  <a:close/>
                </a:path>
                <a:path w="2183129" h="1305560">
                  <a:moveTo>
                    <a:pt x="2183130" y="0"/>
                  </a:moveTo>
                  <a:lnTo>
                    <a:pt x="0" y="12445"/>
                  </a:lnTo>
                  <a:lnTo>
                    <a:pt x="411606" y="1304086"/>
                  </a:lnTo>
                  <a:lnTo>
                    <a:pt x="460920" y="1302696"/>
                  </a:lnTo>
                  <a:lnTo>
                    <a:pt x="509976" y="1300043"/>
                  </a:lnTo>
                  <a:lnTo>
                    <a:pt x="558755" y="1296140"/>
                  </a:lnTo>
                  <a:lnTo>
                    <a:pt x="607239" y="1291001"/>
                  </a:lnTo>
                  <a:lnTo>
                    <a:pt x="655409" y="1284640"/>
                  </a:lnTo>
                  <a:lnTo>
                    <a:pt x="703247" y="1277070"/>
                  </a:lnTo>
                  <a:lnTo>
                    <a:pt x="750734" y="1268304"/>
                  </a:lnTo>
                  <a:lnTo>
                    <a:pt x="797852" y="1258357"/>
                  </a:lnTo>
                  <a:lnTo>
                    <a:pt x="844582" y="1247241"/>
                  </a:lnTo>
                  <a:lnTo>
                    <a:pt x="890905" y="1234971"/>
                  </a:lnTo>
                  <a:lnTo>
                    <a:pt x="936804" y="1221559"/>
                  </a:lnTo>
                  <a:lnTo>
                    <a:pt x="982260" y="1207020"/>
                  </a:lnTo>
                  <a:lnTo>
                    <a:pt x="1027253" y="1191367"/>
                  </a:lnTo>
                  <a:lnTo>
                    <a:pt x="1071767" y="1174613"/>
                  </a:lnTo>
                  <a:lnTo>
                    <a:pt x="1115781" y="1156771"/>
                  </a:lnTo>
                  <a:lnTo>
                    <a:pt x="1159278" y="1137857"/>
                  </a:lnTo>
                  <a:lnTo>
                    <a:pt x="1202238" y="1117882"/>
                  </a:lnTo>
                  <a:lnTo>
                    <a:pt x="1244644" y="1096861"/>
                  </a:lnTo>
                  <a:lnTo>
                    <a:pt x="1286478" y="1074807"/>
                  </a:lnTo>
                  <a:lnTo>
                    <a:pt x="1327719" y="1051733"/>
                  </a:lnTo>
                  <a:lnTo>
                    <a:pt x="1368351" y="1027654"/>
                  </a:lnTo>
                  <a:lnTo>
                    <a:pt x="1408354" y="1002582"/>
                  </a:lnTo>
                  <a:lnTo>
                    <a:pt x="1447709" y="976531"/>
                  </a:lnTo>
                  <a:lnTo>
                    <a:pt x="1486400" y="949515"/>
                  </a:lnTo>
                  <a:lnTo>
                    <a:pt x="1524406" y="921548"/>
                  </a:lnTo>
                  <a:lnTo>
                    <a:pt x="1561709" y="892642"/>
                  </a:lnTo>
                  <a:lnTo>
                    <a:pt x="1598291" y="862812"/>
                  </a:lnTo>
                  <a:lnTo>
                    <a:pt x="1634133" y="832070"/>
                  </a:lnTo>
                  <a:lnTo>
                    <a:pt x="1669217" y="800431"/>
                  </a:lnTo>
                  <a:lnTo>
                    <a:pt x="1703524" y="767908"/>
                  </a:lnTo>
                  <a:lnTo>
                    <a:pt x="1737036" y="734514"/>
                  </a:lnTo>
                  <a:lnTo>
                    <a:pt x="1769734" y="700264"/>
                  </a:lnTo>
                  <a:lnTo>
                    <a:pt x="1801599" y="665169"/>
                  </a:lnTo>
                  <a:lnTo>
                    <a:pt x="1832614" y="629245"/>
                  </a:lnTo>
                  <a:lnTo>
                    <a:pt x="1862759" y="592505"/>
                  </a:lnTo>
                  <a:lnTo>
                    <a:pt x="1892017" y="554962"/>
                  </a:lnTo>
                  <a:lnTo>
                    <a:pt x="1920367" y="516629"/>
                  </a:lnTo>
                  <a:lnTo>
                    <a:pt x="1947793" y="477521"/>
                  </a:lnTo>
                  <a:lnTo>
                    <a:pt x="1974275" y="437650"/>
                  </a:lnTo>
                  <a:lnTo>
                    <a:pt x="1999796" y="397031"/>
                  </a:lnTo>
                  <a:lnTo>
                    <a:pt x="2024335" y="355677"/>
                  </a:lnTo>
                  <a:lnTo>
                    <a:pt x="2047876" y="313600"/>
                  </a:lnTo>
                  <a:lnTo>
                    <a:pt x="2070399" y="270816"/>
                  </a:lnTo>
                  <a:lnTo>
                    <a:pt x="2091886" y="227338"/>
                  </a:lnTo>
                  <a:lnTo>
                    <a:pt x="2112318" y="183178"/>
                  </a:lnTo>
                  <a:lnTo>
                    <a:pt x="2131677" y="138351"/>
                  </a:lnTo>
                  <a:lnTo>
                    <a:pt x="2149944" y="92870"/>
                  </a:lnTo>
                  <a:lnTo>
                    <a:pt x="2167101" y="46748"/>
                  </a:lnTo>
                  <a:lnTo>
                    <a:pt x="2183130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575" dirty="0"/>
                <a:t>             </a:t>
              </a:r>
            </a:p>
          </p:txBody>
        </p:sp>
        <p:sp>
          <p:nvSpPr>
            <p:cNvPr id="11" name="object 14"/>
            <p:cNvSpPr/>
            <p:nvPr/>
          </p:nvSpPr>
          <p:spPr>
            <a:xfrm>
              <a:off x="4305300" y="3753104"/>
              <a:ext cx="1790700" cy="2033905"/>
            </a:xfrm>
            <a:custGeom>
              <a:avLst/>
              <a:gdLst/>
              <a:ahLst/>
              <a:cxnLst/>
              <a:rect l="l" t="t" r="r" b="b"/>
              <a:pathLst>
                <a:path w="1790700" h="2033904">
                  <a:moveTo>
                    <a:pt x="1142238" y="0"/>
                  </a:moveTo>
                  <a:lnTo>
                    <a:pt x="0" y="844677"/>
                  </a:lnTo>
                  <a:lnTo>
                    <a:pt x="18703" y="889620"/>
                  </a:lnTo>
                  <a:lnTo>
                    <a:pt x="38480" y="933907"/>
                  </a:lnTo>
                  <a:lnTo>
                    <a:pt x="59311" y="977525"/>
                  </a:lnTo>
                  <a:lnTo>
                    <a:pt x="81179" y="1020459"/>
                  </a:lnTo>
                  <a:lnTo>
                    <a:pt x="104064" y="1062698"/>
                  </a:lnTo>
                  <a:lnTo>
                    <a:pt x="127949" y="1104227"/>
                  </a:lnTo>
                  <a:lnTo>
                    <a:pt x="152815" y="1145034"/>
                  </a:lnTo>
                  <a:lnTo>
                    <a:pt x="178644" y="1185105"/>
                  </a:lnTo>
                  <a:lnTo>
                    <a:pt x="205417" y="1224427"/>
                  </a:lnTo>
                  <a:lnTo>
                    <a:pt x="233116" y="1262987"/>
                  </a:lnTo>
                  <a:lnTo>
                    <a:pt x="261723" y="1300772"/>
                  </a:lnTo>
                  <a:lnTo>
                    <a:pt x="291218" y="1337769"/>
                  </a:lnTo>
                  <a:lnTo>
                    <a:pt x="321585" y="1373964"/>
                  </a:lnTo>
                  <a:lnTo>
                    <a:pt x="352804" y="1409344"/>
                  </a:lnTo>
                  <a:lnTo>
                    <a:pt x="384857" y="1443896"/>
                  </a:lnTo>
                  <a:lnTo>
                    <a:pt x="417726" y="1477607"/>
                  </a:lnTo>
                  <a:lnTo>
                    <a:pt x="451392" y="1510464"/>
                  </a:lnTo>
                  <a:lnTo>
                    <a:pt x="485837" y="1542453"/>
                  </a:lnTo>
                  <a:lnTo>
                    <a:pt x="521042" y="1573562"/>
                  </a:lnTo>
                  <a:lnTo>
                    <a:pt x="556990" y="1603776"/>
                  </a:lnTo>
                  <a:lnTo>
                    <a:pt x="593661" y="1633084"/>
                  </a:lnTo>
                  <a:lnTo>
                    <a:pt x="631038" y="1661471"/>
                  </a:lnTo>
                  <a:lnTo>
                    <a:pt x="669102" y="1688924"/>
                  </a:lnTo>
                  <a:lnTo>
                    <a:pt x="707834" y="1715431"/>
                  </a:lnTo>
                  <a:lnTo>
                    <a:pt x="747216" y="1740978"/>
                  </a:lnTo>
                  <a:lnTo>
                    <a:pt x="787231" y="1765553"/>
                  </a:lnTo>
                  <a:lnTo>
                    <a:pt x="827859" y="1789140"/>
                  </a:lnTo>
                  <a:lnTo>
                    <a:pt x="869081" y="1811729"/>
                  </a:lnTo>
                  <a:lnTo>
                    <a:pt x="910881" y="1833305"/>
                  </a:lnTo>
                  <a:lnTo>
                    <a:pt x="953239" y="1853855"/>
                  </a:lnTo>
                  <a:lnTo>
                    <a:pt x="996136" y="1873366"/>
                  </a:lnTo>
                  <a:lnTo>
                    <a:pt x="1039556" y="1891824"/>
                  </a:lnTo>
                  <a:lnTo>
                    <a:pt x="1083478" y="1909218"/>
                  </a:lnTo>
                  <a:lnTo>
                    <a:pt x="1127885" y="1925533"/>
                  </a:lnTo>
                  <a:lnTo>
                    <a:pt x="1172759" y="1940756"/>
                  </a:lnTo>
                  <a:lnTo>
                    <a:pt x="1218080" y="1954874"/>
                  </a:lnTo>
                  <a:lnTo>
                    <a:pt x="1263831" y="1967874"/>
                  </a:lnTo>
                  <a:lnTo>
                    <a:pt x="1309994" y="1979743"/>
                  </a:lnTo>
                  <a:lnTo>
                    <a:pt x="1356549" y="1990467"/>
                  </a:lnTo>
                  <a:lnTo>
                    <a:pt x="1403479" y="2000034"/>
                  </a:lnTo>
                  <a:lnTo>
                    <a:pt x="1450765" y="2008430"/>
                  </a:lnTo>
                  <a:lnTo>
                    <a:pt x="1498388" y="2015641"/>
                  </a:lnTo>
                  <a:lnTo>
                    <a:pt x="1546331" y="2021656"/>
                  </a:lnTo>
                  <a:lnTo>
                    <a:pt x="1594575" y="2026460"/>
                  </a:lnTo>
                  <a:lnTo>
                    <a:pt x="1643101" y="2030040"/>
                  </a:lnTo>
                  <a:lnTo>
                    <a:pt x="1691892" y="2032384"/>
                  </a:lnTo>
                  <a:lnTo>
                    <a:pt x="1740928" y="2033477"/>
                  </a:lnTo>
                  <a:lnTo>
                    <a:pt x="1790191" y="2033308"/>
                  </a:lnTo>
                  <a:lnTo>
                    <a:pt x="1142238" y="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S     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1288" dirty="0"/>
                <a:t>   </a:t>
              </a:r>
            </a:p>
          </p:txBody>
        </p:sp>
        <p:sp>
          <p:nvSpPr>
            <p:cNvPr id="12" name="object 15"/>
            <p:cNvSpPr/>
            <p:nvPr/>
          </p:nvSpPr>
          <p:spPr>
            <a:xfrm>
              <a:off x="4128349" y="2290318"/>
              <a:ext cx="1967412" cy="2337624"/>
            </a:xfrm>
            <a:custGeom>
              <a:avLst/>
              <a:gdLst/>
              <a:ahLst/>
              <a:cxnLst/>
              <a:rect l="l" t="t" r="r" b="b"/>
              <a:pathLst>
                <a:path w="1903729" h="2214879">
                  <a:moveTo>
                    <a:pt x="751498" y="0"/>
                  </a:moveTo>
                  <a:lnTo>
                    <a:pt x="712751" y="30098"/>
                  </a:lnTo>
                  <a:lnTo>
                    <a:pt x="674957" y="61045"/>
                  </a:lnTo>
                  <a:lnTo>
                    <a:pt x="638122" y="92820"/>
                  </a:lnTo>
                  <a:lnTo>
                    <a:pt x="602252" y="125400"/>
                  </a:lnTo>
                  <a:lnTo>
                    <a:pt x="567352" y="158765"/>
                  </a:lnTo>
                  <a:lnTo>
                    <a:pt x="533431" y="192893"/>
                  </a:lnTo>
                  <a:lnTo>
                    <a:pt x="500492" y="227761"/>
                  </a:lnTo>
                  <a:lnTo>
                    <a:pt x="468543" y="263349"/>
                  </a:lnTo>
                  <a:lnTo>
                    <a:pt x="437590" y="299636"/>
                  </a:lnTo>
                  <a:lnTo>
                    <a:pt x="407638" y="336598"/>
                  </a:lnTo>
                  <a:lnTo>
                    <a:pt x="378694" y="374216"/>
                  </a:lnTo>
                  <a:lnTo>
                    <a:pt x="350764" y="412467"/>
                  </a:lnTo>
                  <a:lnTo>
                    <a:pt x="323855" y="451330"/>
                  </a:lnTo>
                  <a:lnTo>
                    <a:pt x="297971" y="490783"/>
                  </a:lnTo>
                  <a:lnTo>
                    <a:pt x="273120" y="530804"/>
                  </a:lnTo>
                  <a:lnTo>
                    <a:pt x="249308" y="571373"/>
                  </a:lnTo>
                  <a:lnTo>
                    <a:pt x="226540" y="612468"/>
                  </a:lnTo>
                  <a:lnTo>
                    <a:pt x="204823" y="654066"/>
                  </a:lnTo>
                  <a:lnTo>
                    <a:pt x="184163" y="696147"/>
                  </a:lnTo>
                  <a:lnTo>
                    <a:pt x="164566" y="738689"/>
                  </a:lnTo>
                  <a:lnTo>
                    <a:pt x="146038" y="781670"/>
                  </a:lnTo>
                  <a:lnTo>
                    <a:pt x="128585" y="825069"/>
                  </a:lnTo>
                  <a:lnTo>
                    <a:pt x="112214" y="868864"/>
                  </a:lnTo>
                  <a:lnTo>
                    <a:pt x="96931" y="913033"/>
                  </a:lnTo>
                  <a:lnTo>
                    <a:pt x="82741" y="957556"/>
                  </a:lnTo>
                  <a:lnTo>
                    <a:pt x="69650" y="1002411"/>
                  </a:lnTo>
                  <a:lnTo>
                    <a:pt x="57666" y="1047575"/>
                  </a:lnTo>
                  <a:lnTo>
                    <a:pt x="46794" y="1093028"/>
                  </a:lnTo>
                  <a:lnTo>
                    <a:pt x="37040" y="1138747"/>
                  </a:lnTo>
                  <a:lnTo>
                    <a:pt x="28411" y="1184712"/>
                  </a:lnTo>
                  <a:lnTo>
                    <a:pt x="20911" y="1230901"/>
                  </a:lnTo>
                  <a:lnTo>
                    <a:pt x="14549" y="1277292"/>
                  </a:lnTo>
                  <a:lnTo>
                    <a:pt x="9329" y="1323863"/>
                  </a:lnTo>
                  <a:lnTo>
                    <a:pt x="5258" y="1370594"/>
                  </a:lnTo>
                  <a:lnTo>
                    <a:pt x="2342" y="1417462"/>
                  </a:lnTo>
                  <a:lnTo>
                    <a:pt x="587" y="1464446"/>
                  </a:lnTo>
                  <a:lnTo>
                    <a:pt x="0" y="1511525"/>
                  </a:lnTo>
                  <a:lnTo>
                    <a:pt x="585" y="1558676"/>
                  </a:lnTo>
                  <a:lnTo>
                    <a:pt x="2350" y="1605879"/>
                  </a:lnTo>
                  <a:lnTo>
                    <a:pt x="5301" y="1653111"/>
                  </a:lnTo>
                  <a:lnTo>
                    <a:pt x="9444" y="1700352"/>
                  </a:lnTo>
                  <a:lnTo>
                    <a:pt x="14784" y="1747579"/>
                  </a:lnTo>
                  <a:lnTo>
                    <a:pt x="21329" y="1794771"/>
                  </a:lnTo>
                  <a:lnTo>
                    <a:pt x="29083" y="1841907"/>
                  </a:lnTo>
                  <a:lnTo>
                    <a:pt x="38054" y="1888964"/>
                  </a:lnTo>
                  <a:lnTo>
                    <a:pt x="48247" y="1935922"/>
                  </a:lnTo>
                  <a:lnTo>
                    <a:pt x="59669" y="1982759"/>
                  </a:lnTo>
                  <a:lnTo>
                    <a:pt x="72326" y="2029453"/>
                  </a:lnTo>
                  <a:lnTo>
                    <a:pt x="86223" y="2075983"/>
                  </a:lnTo>
                  <a:lnTo>
                    <a:pt x="101367" y="2122327"/>
                  </a:lnTo>
                  <a:lnTo>
                    <a:pt x="117764" y="2168464"/>
                  </a:lnTo>
                  <a:lnTo>
                    <a:pt x="135421" y="2214372"/>
                  </a:lnTo>
                  <a:lnTo>
                    <a:pt x="1903134" y="913129"/>
                  </a:lnTo>
                  <a:lnTo>
                    <a:pt x="75149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2290" b="1" dirty="0"/>
                <a:t>       </a:t>
              </a:r>
              <a:endParaRPr sz="2290" b="1" dirty="0"/>
            </a:p>
          </p:txBody>
        </p:sp>
      </p:grp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4" y="-35502"/>
            <a:ext cx="379580" cy="332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مستطيل 2"/>
          <p:cNvSpPr/>
          <p:nvPr/>
        </p:nvSpPr>
        <p:spPr>
          <a:xfrm>
            <a:off x="4246697" y="2562594"/>
            <a:ext cx="1945529" cy="426749"/>
          </a:xfrm>
          <a:prstGeom prst="rect">
            <a:avLst/>
          </a:prstGeom>
        </p:spPr>
        <p:txBody>
          <a:bodyPr wrap="none" lIns="73626" tIns="36813" rIns="73626" bIns="36813">
            <a:spAutoFit/>
          </a:bodyPr>
          <a:lstStyle/>
          <a:p>
            <a:r>
              <a:rPr lang="en-US" sz="2290" b="1" dirty="0"/>
              <a:t> Questionnaire</a:t>
            </a:r>
          </a:p>
        </p:txBody>
      </p:sp>
      <p:sp>
        <p:nvSpPr>
          <p:cNvPr id="6" name="مستطيل 5"/>
          <p:cNvSpPr/>
          <p:nvPr/>
        </p:nvSpPr>
        <p:spPr>
          <a:xfrm>
            <a:off x="5779026" y="2093896"/>
            <a:ext cx="2170979" cy="272541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1288" dirty="0"/>
              <a:t>   </a:t>
            </a:r>
            <a:endParaRPr lang="en-US" sz="1288" b="1" dirty="0"/>
          </a:p>
        </p:txBody>
      </p:sp>
      <p:sp>
        <p:nvSpPr>
          <p:cNvPr id="13" name="مستطيل 12"/>
          <p:cNvSpPr/>
          <p:nvPr/>
        </p:nvSpPr>
        <p:spPr>
          <a:xfrm>
            <a:off x="3612063" y="4947138"/>
            <a:ext cx="3607890" cy="779153"/>
          </a:xfrm>
          <a:prstGeom prst="rect">
            <a:avLst/>
          </a:prstGeom>
        </p:spPr>
        <p:txBody>
          <a:bodyPr lIns="73626" tIns="36813" rIns="73626" bIns="36813">
            <a:spAutoFit/>
          </a:bodyPr>
          <a:lstStyle/>
          <a:p>
            <a:r>
              <a:rPr lang="en-US" sz="1932" b="1" dirty="0"/>
              <a:t>    </a:t>
            </a:r>
            <a:r>
              <a:rPr lang="en-US" sz="2290" b="1" dirty="0"/>
              <a:t>Old  </a:t>
            </a:r>
          </a:p>
          <a:p>
            <a:r>
              <a:rPr lang="en-US" sz="2290" b="1" dirty="0"/>
              <a:t>   Plans</a:t>
            </a:r>
          </a:p>
        </p:txBody>
      </p:sp>
      <p:sp>
        <p:nvSpPr>
          <p:cNvPr id="14" name="مستطيل 13"/>
          <p:cNvSpPr/>
          <p:nvPr/>
        </p:nvSpPr>
        <p:spPr>
          <a:xfrm>
            <a:off x="3310873" y="3506515"/>
            <a:ext cx="3607890" cy="779153"/>
          </a:xfrm>
          <a:prstGeom prst="rect">
            <a:avLst/>
          </a:prstGeom>
        </p:spPr>
        <p:txBody>
          <a:bodyPr lIns="73626" tIns="36813" rIns="73626" bIns="36813">
            <a:spAutoFit/>
          </a:bodyPr>
          <a:lstStyle/>
          <a:p>
            <a:r>
              <a:rPr lang="en-US" sz="2290" b="1" dirty="0"/>
              <a:t> Modified</a:t>
            </a:r>
          </a:p>
          <a:p>
            <a:r>
              <a:rPr lang="en-US" sz="2290" b="1" dirty="0"/>
              <a:t>   Plans</a:t>
            </a:r>
          </a:p>
        </p:txBody>
      </p:sp>
      <p:sp>
        <p:nvSpPr>
          <p:cNvPr id="15" name="مستطيل 14"/>
          <p:cNvSpPr/>
          <p:nvPr/>
        </p:nvSpPr>
        <p:spPr>
          <a:xfrm>
            <a:off x="5067194" y="5125267"/>
            <a:ext cx="1431029" cy="426749"/>
          </a:xfrm>
          <a:prstGeom prst="rect">
            <a:avLst/>
          </a:prstGeom>
        </p:spPr>
        <p:txBody>
          <a:bodyPr wrap="none" lIns="73626" tIns="36813" rIns="73626" bIns="36813">
            <a:spAutoFit/>
          </a:bodyPr>
          <a:lstStyle/>
          <a:p>
            <a:r>
              <a:rPr lang="en-US" sz="2290" b="1" dirty="0"/>
              <a:t>Standards </a:t>
            </a:r>
          </a:p>
        </p:txBody>
      </p:sp>
      <p:sp>
        <p:nvSpPr>
          <p:cNvPr id="16" name="مستطيل 15"/>
          <p:cNvSpPr/>
          <p:nvPr/>
        </p:nvSpPr>
        <p:spPr>
          <a:xfrm>
            <a:off x="5974048" y="3617284"/>
            <a:ext cx="1081574" cy="779153"/>
          </a:xfrm>
          <a:prstGeom prst="rect">
            <a:avLst/>
          </a:prstGeom>
        </p:spPr>
        <p:txBody>
          <a:bodyPr wrap="none" lIns="73626" tIns="36813" rIns="73626" bIns="36813">
            <a:spAutoFit/>
          </a:bodyPr>
          <a:lstStyle/>
          <a:p>
            <a:r>
              <a:rPr lang="en-US" sz="2290" b="1" dirty="0"/>
              <a:t>Case </a:t>
            </a:r>
          </a:p>
          <a:p>
            <a:r>
              <a:rPr lang="en-US" sz="2290" b="1" dirty="0"/>
              <a:t>studies </a:t>
            </a:r>
          </a:p>
        </p:txBody>
      </p:sp>
      <p:sp>
        <p:nvSpPr>
          <p:cNvPr id="17" name="زر إجراء: الصفحة الرئيسية 16">
            <a:hlinkClick r:id="" action="ppaction://hlinkshowjump?jump=firstslide" highlightClick="1"/>
          </p:cNvPr>
          <p:cNvSpPr/>
          <p:nvPr/>
        </p:nvSpPr>
        <p:spPr>
          <a:xfrm>
            <a:off x="4947726" y="4176022"/>
            <a:ext cx="443249" cy="359350"/>
          </a:xfrm>
          <a:prstGeom prst="actionButtonHom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3626" tIns="36813" rIns="73626" bIns="36813" spcCol="0" rtlCol="0" anchor="ctr"/>
          <a:lstStyle/>
          <a:p>
            <a:pPr algn="ctr"/>
            <a:endParaRPr lang="en-US" sz="1288"/>
          </a:p>
        </p:txBody>
      </p:sp>
      <p:pic>
        <p:nvPicPr>
          <p:cNvPr id="18" name="Picture 3">
            <a:extLst>
              <a:ext uri="{FF2B5EF4-FFF2-40B4-BE49-F238E27FC236}">
                <a16:creationId xmlns:a16="http://schemas.microsoft.com/office/drawing/2014/main" id="{5CAC935C-9DBC-43E9-9B4C-F1E32F2CC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4" y="7193998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5C6D67-010B-4129-9751-61C763508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94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53597" y="295322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000" b="1" dirty="0"/>
              <a:t>Architectural Aspect </a:t>
            </a:r>
          </a:p>
        </p:txBody>
      </p:sp>
      <p:sp>
        <p:nvSpPr>
          <p:cNvPr id="4" name="مربع نص 3"/>
          <p:cNvSpPr txBox="1"/>
          <p:nvPr/>
        </p:nvSpPr>
        <p:spPr>
          <a:xfrm>
            <a:off x="791840" y="1008484"/>
            <a:ext cx="2391400" cy="411637"/>
          </a:xfrm>
          <a:prstGeom prst="rect">
            <a:avLst/>
          </a:prstGeom>
          <a:noFill/>
        </p:spPr>
        <p:txBody>
          <a:bodyPr wrap="none" lIns="102858" tIns="51428" rIns="102858" bIns="51428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Ground Floor Plans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232" y="-32879"/>
            <a:ext cx="5854613" cy="38362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912" y="3665059"/>
            <a:ext cx="5636250" cy="427034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4688383" y="3861907"/>
            <a:ext cx="648072" cy="6797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9383874" y="267458"/>
            <a:ext cx="648072" cy="679796"/>
          </a:xfrm>
          <a:prstGeom prst="rect">
            <a:avLst/>
          </a:prstGeom>
        </p:spPr>
      </p:pic>
      <p:pic>
        <p:nvPicPr>
          <p:cNvPr id="15" name="Picture 3">
            <a:extLst>
              <a:ext uri="{FF2B5EF4-FFF2-40B4-BE49-F238E27FC236}">
                <a16:creationId xmlns:a16="http://schemas.microsoft.com/office/drawing/2014/main" id="{ED07F1AA-BA5F-4B2C-888A-74EA633C86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4" y="7193998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CB742E-7FCA-427A-B006-C4F5FA62F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382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53597" y="295322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000" b="1" dirty="0"/>
              <a:t>Architectural Aspect </a:t>
            </a:r>
          </a:p>
        </p:txBody>
      </p:sp>
      <p:sp>
        <p:nvSpPr>
          <p:cNvPr id="4" name="مربع نص 3"/>
          <p:cNvSpPr txBox="1"/>
          <p:nvPr/>
        </p:nvSpPr>
        <p:spPr>
          <a:xfrm>
            <a:off x="863848" y="1008484"/>
            <a:ext cx="1972054" cy="380859"/>
          </a:xfrm>
          <a:prstGeom prst="rect">
            <a:avLst/>
          </a:prstGeom>
          <a:noFill/>
        </p:spPr>
        <p:txBody>
          <a:bodyPr wrap="none" lIns="102858" tIns="51428" rIns="102858" bIns="51428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Typical Floor Plans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2200" y="99777"/>
            <a:ext cx="5925294" cy="37185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768" y="3810845"/>
            <a:ext cx="5744007" cy="39667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5012419" y="4005675"/>
            <a:ext cx="648072" cy="6797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9072760" y="282930"/>
            <a:ext cx="648072" cy="679796"/>
          </a:xfrm>
          <a:prstGeom prst="rect">
            <a:avLst/>
          </a:prstGeom>
        </p:spPr>
      </p:pic>
      <p:pic>
        <p:nvPicPr>
          <p:cNvPr id="15" name="Picture 3">
            <a:extLst>
              <a:ext uri="{FF2B5EF4-FFF2-40B4-BE49-F238E27FC236}">
                <a16:creationId xmlns:a16="http://schemas.microsoft.com/office/drawing/2014/main" id="{A606B2F8-7CD0-4F52-977C-DE74091CC1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81628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مربع نص 3"/>
          <p:cNvSpPr txBox="1"/>
          <p:nvPr/>
        </p:nvSpPr>
        <p:spPr>
          <a:xfrm>
            <a:off x="527832" y="1514518"/>
            <a:ext cx="3288344" cy="380859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First, Second and Third floors.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C78D07-9433-4DF7-A8BF-A22E9B939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15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53597" y="295322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000" b="1" dirty="0"/>
              <a:t>Architectural Aspect </a:t>
            </a:r>
          </a:p>
        </p:txBody>
      </p:sp>
      <p:sp>
        <p:nvSpPr>
          <p:cNvPr id="4" name="مربع نص 3"/>
          <p:cNvSpPr txBox="1"/>
          <p:nvPr/>
        </p:nvSpPr>
        <p:spPr>
          <a:xfrm>
            <a:off x="791840" y="1008484"/>
            <a:ext cx="2153963" cy="411637"/>
          </a:xfrm>
          <a:prstGeom prst="rect">
            <a:avLst/>
          </a:prstGeom>
          <a:noFill/>
        </p:spPr>
        <p:txBody>
          <a:bodyPr wrap="none" lIns="102858" tIns="51428" rIns="102858" bIns="51428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Forth Floor Plans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0957" y="27568"/>
            <a:ext cx="5911775" cy="36185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8366" y="3646124"/>
            <a:ext cx="5731578" cy="40562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4688383" y="3861907"/>
            <a:ext cx="648072" cy="6797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9072760" y="203513"/>
            <a:ext cx="648072" cy="679796"/>
          </a:xfrm>
          <a:prstGeom prst="rect">
            <a:avLst/>
          </a:prstGeom>
        </p:spPr>
      </p:pic>
      <p:pic>
        <p:nvPicPr>
          <p:cNvPr id="15" name="Picture 3">
            <a:extLst>
              <a:ext uri="{FF2B5EF4-FFF2-40B4-BE49-F238E27FC236}">
                <a16:creationId xmlns:a16="http://schemas.microsoft.com/office/drawing/2014/main" id="{FB633752-482C-4C52-9D43-D07F6A85B3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80215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09E92-27A2-44E4-84F1-F4AE66B7B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679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53597" y="295322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/>
              <a:t>A</a:t>
            </a:r>
            <a:r>
              <a:rPr lang="en-US" sz="2000" b="1" dirty="0"/>
              <a:t>rchitectural Aspect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21228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Basement Before: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360" y="1584548"/>
            <a:ext cx="5838117" cy="45708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6624488" y="2780298"/>
            <a:ext cx="648072" cy="679796"/>
          </a:xfrm>
          <a:prstGeom prst="rect">
            <a:avLst/>
          </a:prstGeom>
        </p:spPr>
      </p:pic>
      <p:pic>
        <p:nvPicPr>
          <p:cNvPr id="13" name="Picture 3">
            <a:extLst>
              <a:ext uri="{FF2B5EF4-FFF2-40B4-BE49-F238E27FC236}">
                <a16:creationId xmlns:a16="http://schemas.microsoft.com/office/drawing/2014/main" id="{F3AD9126-C134-41BF-BC12-B9B0684A2D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" y="7180215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A33184-6E9C-4C79-B5AD-E38432AE5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09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53597" y="295322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/>
              <a:t>A</a:t>
            </a:r>
            <a:r>
              <a:rPr lang="en-US" sz="2000" b="1" dirty="0"/>
              <a:t>rchitectural Aspect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22271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Basement 1 After: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B0AC8EC-7D1E-4BD0-9885-7FA9B25D55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128" y="1440532"/>
            <a:ext cx="9784804" cy="56929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" name="Picture 3">
            <a:extLst>
              <a:ext uri="{FF2B5EF4-FFF2-40B4-BE49-F238E27FC236}">
                <a16:creationId xmlns:a16="http://schemas.microsoft.com/office/drawing/2014/main" id="{7B8925F4-CB10-47B3-A756-34EA312C4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42165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51D623A-9D37-4F5D-8A3B-E6B917DDA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222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53597" y="295322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/>
              <a:t>A</a:t>
            </a:r>
            <a:r>
              <a:rPr lang="en-US" sz="2000" b="1" dirty="0"/>
              <a:t>rchitectural Aspect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22271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Basement 2  After: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6624488" y="3213031"/>
            <a:ext cx="648072" cy="6797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5518708-93F0-46C6-BB7B-A8D780112D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631" y="1382739"/>
            <a:ext cx="9553575" cy="55626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3">
            <a:extLst>
              <a:ext uri="{FF2B5EF4-FFF2-40B4-BE49-F238E27FC236}">
                <a16:creationId xmlns:a16="http://schemas.microsoft.com/office/drawing/2014/main" id="{85505A0A-EB61-48D7-A456-C15E1D7EA0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80215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2EE7BA-9F52-4E97-BFE4-2311A9776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054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53597" y="295322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/>
              <a:t>A</a:t>
            </a:r>
            <a:r>
              <a:rPr lang="en-US" sz="2000" b="1" dirty="0"/>
              <a:t>rchitectural Aspect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13150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Site After: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872" y="1656556"/>
            <a:ext cx="648072" cy="679796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80215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6332" y="1061337"/>
            <a:ext cx="6318356" cy="5776783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068A0E-2714-4520-A173-0FE8B5FE4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2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شكل بيضاوي 4"/>
          <p:cNvSpPr/>
          <p:nvPr/>
        </p:nvSpPr>
        <p:spPr>
          <a:xfrm>
            <a:off x="1212147" y="2422062"/>
            <a:ext cx="2540282" cy="2412101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r>
              <a:rPr lang="en-US" sz="3600" b="1" u="sng" dirty="0">
                <a:solidFill>
                  <a:schemeClr val="tx1"/>
                </a:solidFill>
              </a:rPr>
              <a:t>Outline</a:t>
            </a:r>
          </a:p>
        </p:txBody>
      </p:sp>
      <p:sp>
        <p:nvSpPr>
          <p:cNvPr id="6" name="دائرة مجوفة 5"/>
          <p:cNvSpPr/>
          <p:nvPr/>
        </p:nvSpPr>
        <p:spPr>
          <a:xfrm>
            <a:off x="1071124" y="2214119"/>
            <a:ext cx="2681307" cy="2744805"/>
          </a:xfrm>
          <a:prstGeom prst="donut">
            <a:avLst>
              <a:gd name="adj" fmla="val 9582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قوس 8"/>
          <p:cNvSpPr/>
          <p:nvPr/>
        </p:nvSpPr>
        <p:spPr>
          <a:xfrm rot="4117342">
            <a:off x="-156508" y="1569590"/>
            <a:ext cx="4655193" cy="4067472"/>
          </a:xfrm>
          <a:prstGeom prst="arc">
            <a:avLst>
              <a:gd name="adj1" fmla="val 13388289"/>
              <a:gd name="adj2" fmla="val 179562"/>
            </a:avLst>
          </a:prstGeom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102858" tIns="51428" rIns="102858" bIns="51428" rtlCol="0" anchor="ctr"/>
          <a:lstStyle/>
          <a:p>
            <a:pPr algn="ctr"/>
            <a:endParaRPr lang="en-US"/>
          </a:p>
        </p:txBody>
      </p:sp>
      <p:grpSp>
        <p:nvGrpSpPr>
          <p:cNvPr id="24" name="مجموعة 23"/>
          <p:cNvGrpSpPr/>
          <p:nvPr/>
        </p:nvGrpSpPr>
        <p:grpSpPr>
          <a:xfrm>
            <a:off x="5119697" y="814822"/>
            <a:ext cx="3107252" cy="891297"/>
            <a:chOff x="4644008" y="1325228"/>
            <a:chExt cx="2520280" cy="771624"/>
          </a:xfrm>
          <a:solidFill>
            <a:schemeClr val="bg1"/>
          </a:solidFill>
          <a:effectLst/>
        </p:grpSpPr>
        <p:sp>
          <p:nvSpPr>
            <p:cNvPr id="17" name="وسيلة شرح خطية 2 (بلا حدود)‏ 16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47894"/>
                <a:gd name="adj2" fmla="val -6"/>
                <a:gd name="adj3" fmla="val 49976"/>
                <a:gd name="adj4" fmla="val -19389"/>
                <a:gd name="adj5" fmla="val 162461"/>
                <a:gd name="adj6" fmla="val -47450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2" name="مستطيل 21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23" name="مربع نص 22"/>
          <p:cNvSpPr txBox="1"/>
          <p:nvPr/>
        </p:nvSpPr>
        <p:spPr>
          <a:xfrm>
            <a:off x="4799629" y="993840"/>
            <a:ext cx="3427318" cy="519359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700" b="1" dirty="0"/>
              <a:t>Introduction</a:t>
            </a:r>
          </a:p>
        </p:txBody>
      </p:sp>
      <p:grpSp>
        <p:nvGrpSpPr>
          <p:cNvPr id="27" name="مجموعة 26"/>
          <p:cNvGrpSpPr/>
          <p:nvPr/>
        </p:nvGrpSpPr>
        <p:grpSpPr>
          <a:xfrm>
            <a:off x="5194426" y="1990206"/>
            <a:ext cx="3032530" cy="891297"/>
            <a:chOff x="4644008" y="1325228"/>
            <a:chExt cx="2520280" cy="771624"/>
          </a:xfrm>
          <a:solidFill>
            <a:schemeClr val="bg1">
              <a:lumMod val="75000"/>
            </a:schemeClr>
          </a:solidFill>
        </p:grpSpPr>
        <p:sp>
          <p:nvSpPr>
            <p:cNvPr id="28" name="وسيلة شرح خطية 2 (بلا حدود)‏ 27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18750"/>
                <a:gd name="adj2" fmla="val -1196"/>
                <a:gd name="adj3" fmla="val 18750"/>
                <a:gd name="adj4" fmla="val -16667"/>
                <a:gd name="adj5" fmla="val 83355"/>
                <a:gd name="adj6" fmla="val -40223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مستطيل 28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مربع نص 29"/>
          <p:cNvSpPr txBox="1"/>
          <p:nvPr/>
        </p:nvSpPr>
        <p:spPr>
          <a:xfrm>
            <a:off x="4983144" y="1933160"/>
            <a:ext cx="3144966" cy="488581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500" b="1" dirty="0"/>
              <a:t>Site Analysis and </a:t>
            </a:r>
          </a:p>
        </p:txBody>
      </p:sp>
      <p:grpSp>
        <p:nvGrpSpPr>
          <p:cNvPr id="38" name="مجموعة 37"/>
          <p:cNvGrpSpPr/>
          <p:nvPr/>
        </p:nvGrpSpPr>
        <p:grpSpPr>
          <a:xfrm>
            <a:off x="5105224" y="4354101"/>
            <a:ext cx="3163332" cy="919623"/>
            <a:chOff x="4629290" y="1359873"/>
            <a:chExt cx="2534998" cy="796147"/>
          </a:xfrm>
          <a:solidFill>
            <a:schemeClr val="bg1"/>
          </a:solidFill>
        </p:grpSpPr>
        <p:sp>
          <p:nvSpPr>
            <p:cNvPr id="39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11907"/>
                <a:gd name="adj6" fmla="val -2938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grpSp>
        <p:nvGrpSpPr>
          <p:cNvPr id="44" name="مجموعة 43"/>
          <p:cNvGrpSpPr/>
          <p:nvPr/>
        </p:nvGrpSpPr>
        <p:grpSpPr>
          <a:xfrm>
            <a:off x="5081981" y="6705619"/>
            <a:ext cx="3144966" cy="891297"/>
            <a:chOff x="4644008" y="1325228"/>
            <a:chExt cx="2520280" cy="771624"/>
          </a:xfrm>
          <a:solidFill>
            <a:schemeClr val="bg1"/>
          </a:solidFill>
        </p:grpSpPr>
        <p:sp>
          <p:nvSpPr>
            <p:cNvPr id="45" name="وسيلة شرح خطية 2 (بلا حدود)‏ 44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20832"/>
                <a:gd name="adj2" fmla="val -1196"/>
                <a:gd name="adj3" fmla="val 18750"/>
                <a:gd name="adj4" fmla="val -18878"/>
                <a:gd name="adj5" fmla="val -151883"/>
                <a:gd name="adj6" fmla="val -5177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مستطيل 45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48" name="مستطيل 2047"/>
          <p:cNvSpPr/>
          <p:nvPr/>
        </p:nvSpPr>
        <p:spPr>
          <a:xfrm>
            <a:off x="5194427" y="6745642"/>
            <a:ext cx="3064276" cy="934857"/>
          </a:xfrm>
          <a:prstGeom prst="rect">
            <a:avLst/>
          </a:prstGeom>
        </p:spPr>
        <p:txBody>
          <a:bodyPr wrap="none" lIns="102858" tIns="51428" rIns="102858" bIns="51428">
            <a:spAutoFit/>
          </a:bodyPr>
          <a:lstStyle/>
          <a:p>
            <a:r>
              <a:rPr lang="en-US" sz="2700" b="1" dirty="0"/>
              <a:t>Quantity surveying</a:t>
            </a:r>
          </a:p>
          <a:p>
            <a:r>
              <a:rPr lang="en-US" sz="2700" b="1" dirty="0"/>
              <a:t>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" y="5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وسيلة شرح خطية 2 (بلا حدود)‏ 27"/>
          <p:cNvSpPr/>
          <p:nvPr/>
        </p:nvSpPr>
        <p:spPr>
          <a:xfrm>
            <a:off x="5184328" y="3168724"/>
            <a:ext cx="3032530" cy="882534"/>
          </a:xfrm>
          <a:prstGeom prst="callout2">
            <a:avLst>
              <a:gd name="adj1" fmla="val 18750"/>
              <a:gd name="adj2" fmla="val -1196"/>
              <a:gd name="adj3" fmla="val 18750"/>
              <a:gd name="adj4" fmla="val -16667"/>
              <a:gd name="adj5" fmla="val 46284"/>
              <a:gd name="adj6" fmla="val -32509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Environmental Aspect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184328" y="3170596"/>
            <a:ext cx="3032521" cy="8724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5210303" y="2309786"/>
            <a:ext cx="3032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Architectural Aspect</a:t>
            </a:r>
            <a:endParaRPr lang="en-US" sz="2400" b="1" dirty="0"/>
          </a:p>
        </p:txBody>
      </p:sp>
      <p:sp>
        <p:nvSpPr>
          <p:cNvPr id="2" name="Rectangle 1"/>
          <p:cNvSpPr/>
          <p:nvPr/>
        </p:nvSpPr>
        <p:spPr>
          <a:xfrm>
            <a:off x="5409916" y="4509503"/>
            <a:ext cx="2652073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Structural Aspect</a:t>
            </a:r>
          </a:p>
        </p:txBody>
      </p:sp>
      <p:grpSp>
        <p:nvGrpSpPr>
          <p:cNvPr id="31" name="مجموعة 37"/>
          <p:cNvGrpSpPr/>
          <p:nvPr/>
        </p:nvGrpSpPr>
        <p:grpSpPr>
          <a:xfrm>
            <a:off x="5114589" y="5483153"/>
            <a:ext cx="3163332" cy="919623"/>
            <a:chOff x="4629290" y="1359873"/>
            <a:chExt cx="2534998" cy="796147"/>
          </a:xfrm>
          <a:solidFill>
            <a:schemeClr val="bg1"/>
          </a:solidFill>
        </p:grpSpPr>
        <p:sp>
          <p:nvSpPr>
            <p:cNvPr id="32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-42457"/>
                <a:gd name="adj6" fmla="val -41524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sp>
        <p:nvSpPr>
          <p:cNvPr id="34" name="Rectangle 33"/>
          <p:cNvSpPr/>
          <p:nvPr/>
        </p:nvSpPr>
        <p:spPr>
          <a:xfrm>
            <a:off x="5218716" y="5483153"/>
            <a:ext cx="30156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Electro-Mechanical </a:t>
            </a:r>
          </a:p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Aspect</a:t>
            </a:r>
            <a:endParaRPr lang="en-US" sz="2700" b="1" dirty="0">
              <a:solidFill>
                <a:prstClr val="black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EAA715-2474-4B96-B226-C040C60DE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552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object 10"/>
          <p:cNvGrpSpPr/>
          <p:nvPr/>
        </p:nvGrpSpPr>
        <p:grpSpPr>
          <a:xfrm>
            <a:off x="2724093" y="2340708"/>
            <a:ext cx="5257894" cy="5125828"/>
            <a:chOff x="4128349" y="1922652"/>
            <a:chExt cx="3896908" cy="3864357"/>
          </a:xfrm>
        </p:grpSpPr>
        <p:sp>
          <p:nvSpPr>
            <p:cNvPr id="8" name="object 11"/>
            <p:cNvSpPr/>
            <p:nvPr/>
          </p:nvSpPr>
          <p:spPr>
            <a:xfrm>
              <a:off x="4900168" y="1922652"/>
              <a:ext cx="2284045" cy="1786255"/>
            </a:xfrm>
            <a:custGeom>
              <a:avLst/>
              <a:gdLst/>
              <a:ahLst/>
              <a:cxnLst/>
              <a:rect l="l" t="t" r="r" b="b"/>
              <a:pathLst>
                <a:path w="2260600" h="1786254">
                  <a:moveTo>
                    <a:pt x="1164971" y="0"/>
                  </a:moveTo>
                  <a:lnTo>
                    <a:pt x="1115642" y="609"/>
                  </a:lnTo>
                  <a:lnTo>
                    <a:pt x="1066339" y="2499"/>
                  </a:lnTo>
                  <a:lnTo>
                    <a:pt x="1017088" y="5669"/>
                  </a:lnTo>
                  <a:lnTo>
                    <a:pt x="967915" y="10119"/>
                  </a:lnTo>
                  <a:lnTo>
                    <a:pt x="918846" y="15849"/>
                  </a:lnTo>
                  <a:lnTo>
                    <a:pt x="869907" y="22860"/>
                  </a:lnTo>
                  <a:lnTo>
                    <a:pt x="821126" y="31150"/>
                  </a:lnTo>
                  <a:lnTo>
                    <a:pt x="772528" y="40721"/>
                  </a:lnTo>
                  <a:lnTo>
                    <a:pt x="724140" y="51572"/>
                  </a:lnTo>
                  <a:lnTo>
                    <a:pt x="675988" y="63703"/>
                  </a:lnTo>
                  <a:lnTo>
                    <a:pt x="628099" y="77114"/>
                  </a:lnTo>
                  <a:lnTo>
                    <a:pt x="580499" y="91805"/>
                  </a:lnTo>
                  <a:lnTo>
                    <a:pt x="533214" y="107777"/>
                  </a:lnTo>
                  <a:lnTo>
                    <a:pt x="486271" y="125028"/>
                  </a:lnTo>
                  <a:lnTo>
                    <a:pt x="439696" y="143560"/>
                  </a:lnTo>
                  <a:lnTo>
                    <a:pt x="393515" y="163372"/>
                  </a:lnTo>
                  <a:lnTo>
                    <a:pt x="347756" y="184464"/>
                  </a:lnTo>
                  <a:lnTo>
                    <a:pt x="302444" y="206837"/>
                  </a:lnTo>
                  <a:lnTo>
                    <a:pt x="257605" y="230489"/>
                  </a:lnTo>
                  <a:lnTo>
                    <a:pt x="213267" y="255422"/>
                  </a:lnTo>
                  <a:lnTo>
                    <a:pt x="169455" y="281635"/>
                  </a:lnTo>
                  <a:lnTo>
                    <a:pt x="126196" y="309128"/>
                  </a:lnTo>
                  <a:lnTo>
                    <a:pt x="83516" y="337901"/>
                  </a:lnTo>
                  <a:lnTo>
                    <a:pt x="41442" y="367954"/>
                  </a:lnTo>
                  <a:lnTo>
                    <a:pt x="0" y="399288"/>
                  </a:lnTo>
                  <a:lnTo>
                    <a:pt x="1781048" y="1786128"/>
                  </a:lnTo>
                  <a:lnTo>
                    <a:pt x="2260218" y="350647"/>
                  </a:lnTo>
                  <a:lnTo>
                    <a:pt x="2217244" y="320784"/>
                  </a:lnTo>
                  <a:lnTo>
                    <a:pt x="2173652" y="292254"/>
                  </a:lnTo>
                  <a:lnTo>
                    <a:pt x="2129468" y="265057"/>
                  </a:lnTo>
                  <a:lnTo>
                    <a:pt x="2084722" y="239192"/>
                  </a:lnTo>
                  <a:lnTo>
                    <a:pt x="2039441" y="214658"/>
                  </a:lnTo>
                  <a:lnTo>
                    <a:pt x="1993654" y="191455"/>
                  </a:lnTo>
                  <a:lnTo>
                    <a:pt x="1947389" y="169582"/>
                  </a:lnTo>
                  <a:lnTo>
                    <a:pt x="1900673" y="149039"/>
                  </a:lnTo>
                  <a:lnTo>
                    <a:pt x="1853535" y="129824"/>
                  </a:lnTo>
                  <a:lnTo>
                    <a:pt x="1806002" y="111938"/>
                  </a:lnTo>
                  <a:lnTo>
                    <a:pt x="1758104" y="95379"/>
                  </a:lnTo>
                  <a:lnTo>
                    <a:pt x="1709867" y="80148"/>
                  </a:lnTo>
                  <a:lnTo>
                    <a:pt x="1661320" y="66242"/>
                  </a:lnTo>
                  <a:lnTo>
                    <a:pt x="1612491" y="53663"/>
                  </a:lnTo>
                  <a:lnTo>
                    <a:pt x="1563408" y="42408"/>
                  </a:lnTo>
                  <a:lnTo>
                    <a:pt x="1514100" y="32478"/>
                  </a:lnTo>
                  <a:lnTo>
                    <a:pt x="1464593" y="23872"/>
                  </a:lnTo>
                  <a:lnTo>
                    <a:pt x="1414917" y="16589"/>
                  </a:lnTo>
                  <a:lnTo>
                    <a:pt x="1365099" y="10628"/>
                  </a:lnTo>
                  <a:lnTo>
                    <a:pt x="1315167" y="5990"/>
                  </a:lnTo>
                  <a:lnTo>
                    <a:pt x="1265150" y="2672"/>
                  </a:lnTo>
                  <a:lnTo>
                    <a:pt x="1215075" y="676"/>
                  </a:lnTo>
                  <a:lnTo>
                    <a:pt x="1164971" y="0"/>
                  </a:lnTo>
                  <a:close/>
                </a:path>
              </a:pathLst>
            </a:custGeom>
            <a:solidFill>
              <a:srgbClr val="F17900"/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        </a:t>
              </a:r>
            </a:p>
            <a:p>
              <a:r>
                <a:rPr lang="en-US" sz="1288" dirty="0"/>
                <a:t>                 </a:t>
              </a:r>
            </a:p>
            <a:p>
              <a:r>
                <a:rPr lang="en-US" sz="2290" b="1" dirty="0"/>
                <a:t>           </a:t>
              </a:r>
              <a:endParaRPr sz="2290" b="1" dirty="0"/>
            </a:p>
          </p:txBody>
        </p:sp>
        <p:sp>
          <p:nvSpPr>
            <p:cNvPr id="9" name="object 12"/>
            <p:cNvSpPr/>
            <p:nvPr/>
          </p:nvSpPr>
          <p:spPr>
            <a:xfrm>
              <a:off x="6417628" y="2290318"/>
              <a:ext cx="1607629" cy="2150110"/>
            </a:xfrm>
            <a:custGeom>
              <a:avLst/>
              <a:gdLst/>
              <a:ahLst/>
              <a:cxnLst/>
              <a:rect l="l" t="t" r="r" b="b"/>
              <a:pathLst>
                <a:path w="1515109" h="2150110">
                  <a:moveTo>
                    <a:pt x="717803" y="0"/>
                  </a:moveTo>
                  <a:lnTo>
                    <a:pt x="0" y="2150110"/>
                  </a:lnTo>
                  <a:lnTo>
                    <a:pt x="1418208" y="2141982"/>
                  </a:lnTo>
                  <a:lnTo>
                    <a:pt x="1432985" y="2095420"/>
                  </a:lnTo>
                  <a:lnTo>
                    <a:pt x="1446509" y="2048697"/>
                  </a:lnTo>
                  <a:lnTo>
                    <a:pt x="1458787" y="2001834"/>
                  </a:lnTo>
                  <a:lnTo>
                    <a:pt x="1469828" y="1954852"/>
                  </a:lnTo>
                  <a:lnTo>
                    <a:pt x="1479637" y="1907773"/>
                  </a:lnTo>
                  <a:lnTo>
                    <a:pt x="1488221" y="1860616"/>
                  </a:lnTo>
                  <a:lnTo>
                    <a:pt x="1495588" y="1813404"/>
                  </a:lnTo>
                  <a:lnTo>
                    <a:pt x="1501743" y="1766158"/>
                  </a:lnTo>
                  <a:lnTo>
                    <a:pt x="1506694" y="1718897"/>
                  </a:lnTo>
                  <a:lnTo>
                    <a:pt x="1510448" y="1671644"/>
                  </a:lnTo>
                  <a:lnTo>
                    <a:pt x="1513011" y="1624419"/>
                  </a:lnTo>
                  <a:lnTo>
                    <a:pt x="1514391" y="1577243"/>
                  </a:lnTo>
                  <a:lnTo>
                    <a:pt x="1514594" y="1530138"/>
                  </a:lnTo>
                  <a:lnTo>
                    <a:pt x="1513627" y="1483124"/>
                  </a:lnTo>
                  <a:lnTo>
                    <a:pt x="1511496" y="1436223"/>
                  </a:lnTo>
                  <a:lnTo>
                    <a:pt x="1508210" y="1389455"/>
                  </a:lnTo>
                  <a:lnTo>
                    <a:pt x="1503774" y="1342841"/>
                  </a:lnTo>
                  <a:lnTo>
                    <a:pt x="1498195" y="1296403"/>
                  </a:lnTo>
                  <a:lnTo>
                    <a:pt x="1491480" y="1250161"/>
                  </a:lnTo>
                  <a:lnTo>
                    <a:pt x="1483637" y="1204137"/>
                  </a:lnTo>
                  <a:lnTo>
                    <a:pt x="1474671" y="1158352"/>
                  </a:lnTo>
                  <a:lnTo>
                    <a:pt x="1464590" y="1112826"/>
                  </a:lnTo>
                  <a:lnTo>
                    <a:pt x="1453400" y="1067581"/>
                  </a:lnTo>
                  <a:lnTo>
                    <a:pt x="1441109" y="1022637"/>
                  </a:lnTo>
                  <a:lnTo>
                    <a:pt x="1427723" y="978016"/>
                  </a:lnTo>
                  <a:lnTo>
                    <a:pt x="1413249" y="933739"/>
                  </a:lnTo>
                  <a:lnTo>
                    <a:pt x="1397694" y="889826"/>
                  </a:lnTo>
                  <a:lnTo>
                    <a:pt x="1381064" y="846299"/>
                  </a:lnTo>
                  <a:lnTo>
                    <a:pt x="1363368" y="803179"/>
                  </a:lnTo>
                  <a:lnTo>
                    <a:pt x="1344610" y="760487"/>
                  </a:lnTo>
                  <a:lnTo>
                    <a:pt x="1324799" y="718243"/>
                  </a:lnTo>
                  <a:lnTo>
                    <a:pt x="1303940" y="676470"/>
                  </a:lnTo>
                  <a:lnTo>
                    <a:pt x="1282042" y="635187"/>
                  </a:lnTo>
                  <a:lnTo>
                    <a:pt x="1259110" y="594416"/>
                  </a:lnTo>
                  <a:lnTo>
                    <a:pt x="1235152" y="554178"/>
                  </a:lnTo>
                  <a:lnTo>
                    <a:pt x="1210175" y="514494"/>
                  </a:lnTo>
                  <a:lnTo>
                    <a:pt x="1184184" y="475385"/>
                  </a:lnTo>
                  <a:lnTo>
                    <a:pt x="1157188" y="436871"/>
                  </a:lnTo>
                  <a:lnTo>
                    <a:pt x="1129192" y="398975"/>
                  </a:lnTo>
                  <a:lnTo>
                    <a:pt x="1100204" y="361717"/>
                  </a:lnTo>
                  <a:lnTo>
                    <a:pt x="1070231" y="325118"/>
                  </a:lnTo>
                  <a:lnTo>
                    <a:pt x="1039279" y="289199"/>
                  </a:lnTo>
                  <a:lnTo>
                    <a:pt x="1007356" y="253981"/>
                  </a:lnTo>
                  <a:lnTo>
                    <a:pt x="974467" y="219485"/>
                  </a:lnTo>
                  <a:lnTo>
                    <a:pt x="940620" y="185732"/>
                  </a:lnTo>
                  <a:lnTo>
                    <a:pt x="905822" y="152744"/>
                  </a:lnTo>
                  <a:lnTo>
                    <a:pt x="870080" y="120540"/>
                  </a:lnTo>
                  <a:lnTo>
                    <a:pt x="833400" y="89143"/>
                  </a:lnTo>
                  <a:lnTo>
                    <a:pt x="795790" y="58573"/>
                  </a:lnTo>
                  <a:lnTo>
                    <a:pt x="757255" y="28852"/>
                  </a:lnTo>
                  <a:lnTo>
                    <a:pt x="717803" y="0"/>
                  </a:lnTo>
                  <a:close/>
                </a:path>
              </a:pathLst>
            </a:custGeom>
            <a:solidFill>
              <a:srgbClr val="5E5E5E"/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    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1288" dirty="0"/>
                <a:t>            </a:t>
              </a:r>
            </a:p>
          </p:txBody>
        </p:sp>
        <p:sp>
          <p:nvSpPr>
            <p:cNvPr id="10" name="object 13"/>
            <p:cNvSpPr/>
            <p:nvPr/>
          </p:nvSpPr>
          <p:spPr>
            <a:xfrm>
              <a:off x="5627435" y="4422957"/>
              <a:ext cx="2291904" cy="1358973"/>
            </a:xfrm>
            <a:custGeom>
              <a:avLst/>
              <a:gdLst/>
              <a:ahLst/>
              <a:cxnLst/>
              <a:rect l="l" t="t" r="r" b="b"/>
              <a:pathLst>
                <a:path w="2183129" h="1305560">
                  <a:moveTo>
                    <a:pt x="335279" y="1303070"/>
                  </a:moveTo>
                  <a:lnTo>
                    <a:pt x="391667" y="1305001"/>
                  </a:lnTo>
                  <a:lnTo>
                    <a:pt x="398271" y="1304950"/>
                  </a:lnTo>
                  <a:lnTo>
                    <a:pt x="401574" y="1304543"/>
                  </a:lnTo>
                  <a:lnTo>
                    <a:pt x="335279" y="1303070"/>
                  </a:lnTo>
                  <a:close/>
                </a:path>
                <a:path w="2183129" h="1305560">
                  <a:moveTo>
                    <a:pt x="2183130" y="0"/>
                  </a:moveTo>
                  <a:lnTo>
                    <a:pt x="0" y="12445"/>
                  </a:lnTo>
                  <a:lnTo>
                    <a:pt x="411606" y="1304086"/>
                  </a:lnTo>
                  <a:lnTo>
                    <a:pt x="460920" y="1302696"/>
                  </a:lnTo>
                  <a:lnTo>
                    <a:pt x="509976" y="1300043"/>
                  </a:lnTo>
                  <a:lnTo>
                    <a:pt x="558755" y="1296140"/>
                  </a:lnTo>
                  <a:lnTo>
                    <a:pt x="607239" y="1291001"/>
                  </a:lnTo>
                  <a:lnTo>
                    <a:pt x="655409" y="1284640"/>
                  </a:lnTo>
                  <a:lnTo>
                    <a:pt x="703247" y="1277070"/>
                  </a:lnTo>
                  <a:lnTo>
                    <a:pt x="750734" y="1268304"/>
                  </a:lnTo>
                  <a:lnTo>
                    <a:pt x="797852" y="1258357"/>
                  </a:lnTo>
                  <a:lnTo>
                    <a:pt x="844582" y="1247241"/>
                  </a:lnTo>
                  <a:lnTo>
                    <a:pt x="890905" y="1234971"/>
                  </a:lnTo>
                  <a:lnTo>
                    <a:pt x="936804" y="1221559"/>
                  </a:lnTo>
                  <a:lnTo>
                    <a:pt x="982260" y="1207020"/>
                  </a:lnTo>
                  <a:lnTo>
                    <a:pt x="1027253" y="1191367"/>
                  </a:lnTo>
                  <a:lnTo>
                    <a:pt x="1071767" y="1174613"/>
                  </a:lnTo>
                  <a:lnTo>
                    <a:pt x="1115781" y="1156771"/>
                  </a:lnTo>
                  <a:lnTo>
                    <a:pt x="1159278" y="1137857"/>
                  </a:lnTo>
                  <a:lnTo>
                    <a:pt x="1202238" y="1117882"/>
                  </a:lnTo>
                  <a:lnTo>
                    <a:pt x="1244644" y="1096861"/>
                  </a:lnTo>
                  <a:lnTo>
                    <a:pt x="1286478" y="1074807"/>
                  </a:lnTo>
                  <a:lnTo>
                    <a:pt x="1327719" y="1051733"/>
                  </a:lnTo>
                  <a:lnTo>
                    <a:pt x="1368351" y="1027654"/>
                  </a:lnTo>
                  <a:lnTo>
                    <a:pt x="1408354" y="1002582"/>
                  </a:lnTo>
                  <a:lnTo>
                    <a:pt x="1447709" y="976531"/>
                  </a:lnTo>
                  <a:lnTo>
                    <a:pt x="1486400" y="949515"/>
                  </a:lnTo>
                  <a:lnTo>
                    <a:pt x="1524406" y="921548"/>
                  </a:lnTo>
                  <a:lnTo>
                    <a:pt x="1561709" y="892642"/>
                  </a:lnTo>
                  <a:lnTo>
                    <a:pt x="1598291" y="862812"/>
                  </a:lnTo>
                  <a:lnTo>
                    <a:pt x="1634133" y="832070"/>
                  </a:lnTo>
                  <a:lnTo>
                    <a:pt x="1669217" y="800431"/>
                  </a:lnTo>
                  <a:lnTo>
                    <a:pt x="1703524" y="767908"/>
                  </a:lnTo>
                  <a:lnTo>
                    <a:pt x="1737036" y="734514"/>
                  </a:lnTo>
                  <a:lnTo>
                    <a:pt x="1769734" y="700264"/>
                  </a:lnTo>
                  <a:lnTo>
                    <a:pt x="1801599" y="665169"/>
                  </a:lnTo>
                  <a:lnTo>
                    <a:pt x="1832614" y="629245"/>
                  </a:lnTo>
                  <a:lnTo>
                    <a:pt x="1862759" y="592505"/>
                  </a:lnTo>
                  <a:lnTo>
                    <a:pt x="1892017" y="554962"/>
                  </a:lnTo>
                  <a:lnTo>
                    <a:pt x="1920367" y="516629"/>
                  </a:lnTo>
                  <a:lnTo>
                    <a:pt x="1947793" y="477521"/>
                  </a:lnTo>
                  <a:lnTo>
                    <a:pt x="1974275" y="437650"/>
                  </a:lnTo>
                  <a:lnTo>
                    <a:pt x="1999796" y="397031"/>
                  </a:lnTo>
                  <a:lnTo>
                    <a:pt x="2024335" y="355677"/>
                  </a:lnTo>
                  <a:lnTo>
                    <a:pt x="2047876" y="313600"/>
                  </a:lnTo>
                  <a:lnTo>
                    <a:pt x="2070399" y="270816"/>
                  </a:lnTo>
                  <a:lnTo>
                    <a:pt x="2091886" y="227338"/>
                  </a:lnTo>
                  <a:lnTo>
                    <a:pt x="2112318" y="183178"/>
                  </a:lnTo>
                  <a:lnTo>
                    <a:pt x="2131677" y="138351"/>
                  </a:lnTo>
                  <a:lnTo>
                    <a:pt x="2149944" y="92870"/>
                  </a:lnTo>
                  <a:lnTo>
                    <a:pt x="2167101" y="46748"/>
                  </a:lnTo>
                  <a:lnTo>
                    <a:pt x="2183130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575" dirty="0"/>
                <a:t>             </a:t>
              </a:r>
            </a:p>
          </p:txBody>
        </p:sp>
        <p:sp>
          <p:nvSpPr>
            <p:cNvPr id="11" name="object 14"/>
            <p:cNvSpPr/>
            <p:nvPr/>
          </p:nvSpPr>
          <p:spPr>
            <a:xfrm>
              <a:off x="4305300" y="3753104"/>
              <a:ext cx="1790700" cy="2033905"/>
            </a:xfrm>
            <a:custGeom>
              <a:avLst/>
              <a:gdLst/>
              <a:ahLst/>
              <a:cxnLst/>
              <a:rect l="l" t="t" r="r" b="b"/>
              <a:pathLst>
                <a:path w="1790700" h="2033904">
                  <a:moveTo>
                    <a:pt x="1142238" y="0"/>
                  </a:moveTo>
                  <a:lnTo>
                    <a:pt x="0" y="844677"/>
                  </a:lnTo>
                  <a:lnTo>
                    <a:pt x="18703" y="889620"/>
                  </a:lnTo>
                  <a:lnTo>
                    <a:pt x="38480" y="933907"/>
                  </a:lnTo>
                  <a:lnTo>
                    <a:pt x="59311" y="977525"/>
                  </a:lnTo>
                  <a:lnTo>
                    <a:pt x="81179" y="1020459"/>
                  </a:lnTo>
                  <a:lnTo>
                    <a:pt x="104064" y="1062698"/>
                  </a:lnTo>
                  <a:lnTo>
                    <a:pt x="127949" y="1104227"/>
                  </a:lnTo>
                  <a:lnTo>
                    <a:pt x="152815" y="1145034"/>
                  </a:lnTo>
                  <a:lnTo>
                    <a:pt x="178644" y="1185105"/>
                  </a:lnTo>
                  <a:lnTo>
                    <a:pt x="205417" y="1224427"/>
                  </a:lnTo>
                  <a:lnTo>
                    <a:pt x="233116" y="1262987"/>
                  </a:lnTo>
                  <a:lnTo>
                    <a:pt x="261723" y="1300772"/>
                  </a:lnTo>
                  <a:lnTo>
                    <a:pt x="291218" y="1337769"/>
                  </a:lnTo>
                  <a:lnTo>
                    <a:pt x="321585" y="1373964"/>
                  </a:lnTo>
                  <a:lnTo>
                    <a:pt x="352804" y="1409344"/>
                  </a:lnTo>
                  <a:lnTo>
                    <a:pt x="384857" y="1443896"/>
                  </a:lnTo>
                  <a:lnTo>
                    <a:pt x="417726" y="1477607"/>
                  </a:lnTo>
                  <a:lnTo>
                    <a:pt x="451392" y="1510464"/>
                  </a:lnTo>
                  <a:lnTo>
                    <a:pt x="485837" y="1542453"/>
                  </a:lnTo>
                  <a:lnTo>
                    <a:pt x="521042" y="1573562"/>
                  </a:lnTo>
                  <a:lnTo>
                    <a:pt x="556990" y="1603776"/>
                  </a:lnTo>
                  <a:lnTo>
                    <a:pt x="593661" y="1633084"/>
                  </a:lnTo>
                  <a:lnTo>
                    <a:pt x="631038" y="1661471"/>
                  </a:lnTo>
                  <a:lnTo>
                    <a:pt x="669102" y="1688924"/>
                  </a:lnTo>
                  <a:lnTo>
                    <a:pt x="707834" y="1715431"/>
                  </a:lnTo>
                  <a:lnTo>
                    <a:pt x="747216" y="1740978"/>
                  </a:lnTo>
                  <a:lnTo>
                    <a:pt x="787231" y="1765553"/>
                  </a:lnTo>
                  <a:lnTo>
                    <a:pt x="827859" y="1789140"/>
                  </a:lnTo>
                  <a:lnTo>
                    <a:pt x="869081" y="1811729"/>
                  </a:lnTo>
                  <a:lnTo>
                    <a:pt x="910881" y="1833305"/>
                  </a:lnTo>
                  <a:lnTo>
                    <a:pt x="953239" y="1853855"/>
                  </a:lnTo>
                  <a:lnTo>
                    <a:pt x="996136" y="1873366"/>
                  </a:lnTo>
                  <a:lnTo>
                    <a:pt x="1039556" y="1891824"/>
                  </a:lnTo>
                  <a:lnTo>
                    <a:pt x="1083478" y="1909218"/>
                  </a:lnTo>
                  <a:lnTo>
                    <a:pt x="1127885" y="1925533"/>
                  </a:lnTo>
                  <a:lnTo>
                    <a:pt x="1172759" y="1940756"/>
                  </a:lnTo>
                  <a:lnTo>
                    <a:pt x="1218080" y="1954874"/>
                  </a:lnTo>
                  <a:lnTo>
                    <a:pt x="1263831" y="1967874"/>
                  </a:lnTo>
                  <a:lnTo>
                    <a:pt x="1309994" y="1979743"/>
                  </a:lnTo>
                  <a:lnTo>
                    <a:pt x="1356549" y="1990467"/>
                  </a:lnTo>
                  <a:lnTo>
                    <a:pt x="1403479" y="2000034"/>
                  </a:lnTo>
                  <a:lnTo>
                    <a:pt x="1450765" y="2008430"/>
                  </a:lnTo>
                  <a:lnTo>
                    <a:pt x="1498388" y="2015641"/>
                  </a:lnTo>
                  <a:lnTo>
                    <a:pt x="1546331" y="2021656"/>
                  </a:lnTo>
                  <a:lnTo>
                    <a:pt x="1594575" y="2026460"/>
                  </a:lnTo>
                  <a:lnTo>
                    <a:pt x="1643101" y="2030040"/>
                  </a:lnTo>
                  <a:lnTo>
                    <a:pt x="1691892" y="2032384"/>
                  </a:lnTo>
                  <a:lnTo>
                    <a:pt x="1740928" y="2033477"/>
                  </a:lnTo>
                  <a:lnTo>
                    <a:pt x="1790191" y="2033308"/>
                  </a:lnTo>
                  <a:lnTo>
                    <a:pt x="1142238" y="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S     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1288" dirty="0"/>
                <a:t>   </a:t>
              </a:r>
            </a:p>
          </p:txBody>
        </p:sp>
        <p:sp>
          <p:nvSpPr>
            <p:cNvPr id="12" name="object 15"/>
            <p:cNvSpPr/>
            <p:nvPr/>
          </p:nvSpPr>
          <p:spPr>
            <a:xfrm>
              <a:off x="4128349" y="2290318"/>
              <a:ext cx="1967412" cy="2337624"/>
            </a:xfrm>
            <a:custGeom>
              <a:avLst/>
              <a:gdLst/>
              <a:ahLst/>
              <a:cxnLst/>
              <a:rect l="l" t="t" r="r" b="b"/>
              <a:pathLst>
                <a:path w="1903729" h="2214879">
                  <a:moveTo>
                    <a:pt x="751498" y="0"/>
                  </a:moveTo>
                  <a:lnTo>
                    <a:pt x="712751" y="30098"/>
                  </a:lnTo>
                  <a:lnTo>
                    <a:pt x="674957" y="61045"/>
                  </a:lnTo>
                  <a:lnTo>
                    <a:pt x="638122" y="92820"/>
                  </a:lnTo>
                  <a:lnTo>
                    <a:pt x="602252" y="125400"/>
                  </a:lnTo>
                  <a:lnTo>
                    <a:pt x="567352" y="158765"/>
                  </a:lnTo>
                  <a:lnTo>
                    <a:pt x="533431" y="192893"/>
                  </a:lnTo>
                  <a:lnTo>
                    <a:pt x="500492" y="227761"/>
                  </a:lnTo>
                  <a:lnTo>
                    <a:pt x="468543" y="263349"/>
                  </a:lnTo>
                  <a:lnTo>
                    <a:pt x="437590" y="299636"/>
                  </a:lnTo>
                  <a:lnTo>
                    <a:pt x="407638" y="336598"/>
                  </a:lnTo>
                  <a:lnTo>
                    <a:pt x="378694" y="374216"/>
                  </a:lnTo>
                  <a:lnTo>
                    <a:pt x="350764" y="412467"/>
                  </a:lnTo>
                  <a:lnTo>
                    <a:pt x="323855" y="451330"/>
                  </a:lnTo>
                  <a:lnTo>
                    <a:pt x="297971" y="490783"/>
                  </a:lnTo>
                  <a:lnTo>
                    <a:pt x="273120" y="530804"/>
                  </a:lnTo>
                  <a:lnTo>
                    <a:pt x="249308" y="571373"/>
                  </a:lnTo>
                  <a:lnTo>
                    <a:pt x="226540" y="612468"/>
                  </a:lnTo>
                  <a:lnTo>
                    <a:pt x="204823" y="654066"/>
                  </a:lnTo>
                  <a:lnTo>
                    <a:pt x="184163" y="696147"/>
                  </a:lnTo>
                  <a:lnTo>
                    <a:pt x="164566" y="738689"/>
                  </a:lnTo>
                  <a:lnTo>
                    <a:pt x="146038" y="781670"/>
                  </a:lnTo>
                  <a:lnTo>
                    <a:pt x="128585" y="825069"/>
                  </a:lnTo>
                  <a:lnTo>
                    <a:pt x="112214" y="868864"/>
                  </a:lnTo>
                  <a:lnTo>
                    <a:pt x="96931" y="913033"/>
                  </a:lnTo>
                  <a:lnTo>
                    <a:pt x="82741" y="957556"/>
                  </a:lnTo>
                  <a:lnTo>
                    <a:pt x="69650" y="1002411"/>
                  </a:lnTo>
                  <a:lnTo>
                    <a:pt x="57666" y="1047575"/>
                  </a:lnTo>
                  <a:lnTo>
                    <a:pt x="46794" y="1093028"/>
                  </a:lnTo>
                  <a:lnTo>
                    <a:pt x="37040" y="1138747"/>
                  </a:lnTo>
                  <a:lnTo>
                    <a:pt x="28411" y="1184712"/>
                  </a:lnTo>
                  <a:lnTo>
                    <a:pt x="20911" y="1230901"/>
                  </a:lnTo>
                  <a:lnTo>
                    <a:pt x="14549" y="1277292"/>
                  </a:lnTo>
                  <a:lnTo>
                    <a:pt x="9329" y="1323863"/>
                  </a:lnTo>
                  <a:lnTo>
                    <a:pt x="5258" y="1370594"/>
                  </a:lnTo>
                  <a:lnTo>
                    <a:pt x="2342" y="1417462"/>
                  </a:lnTo>
                  <a:lnTo>
                    <a:pt x="587" y="1464446"/>
                  </a:lnTo>
                  <a:lnTo>
                    <a:pt x="0" y="1511525"/>
                  </a:lnTo>
                  <a:lnTo>
                    <a:pt x="585" y="1558676"/>
                  </a:lnTo>
                  <a:lnTo>
                    <a:pt x="2350" y="1605879"/>
                  </a:lnTo>
                  <a:lnTo>
                    <a:pt x="5301" y="1653111"/>
                  </a:lnTo>
                  <a:lnTo>
                    <a:pt x="9444" y="1700352"/>
                  </a:lnTo>
                  <a:lnTo>
                    <a:pt x="14784" y="1747579"/>
                  </a:lnTo>
                  <a:lnTo>
                    <a:pt x="21329" y="1794771"/>
                  </a:lnTo>
                  <a:lnTo>
                    <a:pt x="29083" y="1841907"/>
                  </a:lnTo>
                  <a:lnTo>
                    <a:pt x="38054" y="1888964"/>
                  </a:lnTo>
                  <a:lnTo>
                    <a:pt x="48247" y="1935922"/>
                  </a:lnTo>
                  <a:lnTo>
                    <a:pt x="59669" y="1982759"/>
                  </a:lnTo>
                  <a:lnTo>
                    <a:pt x="72326" y="2029453"/>
                  </a:lnTo>
                  <a:lnTo>
                    <a:pt x="86223" y="2075983"/>
                  </a:lnTo>
                  <a:lnTo>
                    <a:pt x="101367" y="2122327"/>
                  </a:lnTo>
                  <a:lnTo>
                    <a:pt x="117764" y="2168464"/>
                  </a:lnTo>
                  <a:lnTo>
                    <a:pt x="135421" y="2214372"/>
                  </a:lnTo>
                  <a:lnTo>
                    <a:pt x="1903134" y="913129"/>
                  </a:lnTo>
                  <a:lnTo>
                    <a:pt x="75149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2290" b="1" dirty="0"/>
                <a:t>       </a:t>
              </a:r>
              <a:endParaRPr sz="2290" b="1" dirty="0"/>
            </a:p>
          </p:txBody>
        </p:sp>
      </p:grpSp>
      <p:sp>
        <p:nvSpPr>
          <p:cNvPr id="3" name="مستطيل 2"/>
          <p:cNvSpPr/>
          <p:nvPr/>
        </p:nvSpPr>
        <p:spPr>
          <a:xfrm>
            <a:off x="4277935" y="2504978"/>
            <a:ext cx="2449799" cy="1131557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pPr algn="ctr"/>
            <a:r>
              <a:rPr lang="en-US" sz="2290" b="1" dirty="0" smtClean="0"/>
              <a:t>Overshadowing</a:t>
            </a:r>
          </a:p>
          <a:p>
            <a:pPr algn="ctr"/>
            <a:r>
              <a:rPr lang="en-US" sz="2290" b="1" dirty="0" smtClean="0"/>
              <a:t>And solar radiation analysis</a:t>
            </a:r>
            <a:r>
              <a:rPr lang="en-US" sz="2290" b="1" dirty="0" smtClean="0"/>
              <a:t> </a:t>
            </a:r>
            <a:endParaRPr lang="en-US" sz="2290" b="1" dirty="0"/>
          </a:p>
        </p:txBody>
      </p:sp>
      <p:sp>
        <p:nvSpPr>
          <p:cNvPr id="6" name="مستطيل 5"/>
          <p:cNvSpPr/>
          <p:nvPr/>
        </p:nvSpPr>
        <p:spPr>
          <a:xfrm>
            <a:off x="5779026" y="2093896"/>
            <a:ext cx="2170979" cy="272541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1288" dirty="0"/>
              <a:t>   </a:t>
            </a:r>
            <a:endParaRPr lang="en-US" sz="1288" b="1" dirty="0"/>
          </a:p>
        </p:txBody>
      </p:sp>
      <p:sp>
        <p:nvSpPr>
          <p:cNvPr id="14" name="مستطيل 13"/>
          <p:cNvSpPr/>
          <p:nvPr/>
        </p:nvSpPr>
        <p:spPr>
          <a:xfrm>
            <a:off x="2962844" y="3866716"/>
            <a:ext cx="2036998" cy="779153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2290" b="1" dirty="0" smtClean="0"/>
              <a:t> CFD analysis and design</a:t>
            </a:r>
            <a:endParaRPr lang="en-US" sz="2290" b="1" dirty="0"/>
          </a:p>
        </p:txBody>
      </p:sp>
      <p:sp>
        <p:nvSpPr>
          <p:cNvPr id="15" name="مستطيل 14"/>
          <p:cNvSpPr/>
          <p:nvPr/>
        </p:nvSpPr>
        <p:spPr>
          <a:xfrm>
            <a:off x="5460251" y="6083575"/>
            <a:ext cx="1934820" cy="426749"/>
          </a:xfrm>
          <a:prstGeom prst="rect">
            <a:avLst/>
          </a:prstGeom>
        </p:spPr>
        <p:txBody>
          <a:bodyPr wrap="none" lIns="73626" tIns="36813" rIns="73626" bIns="36813">
            <a:spAutoFit/>
          </a:bodyPr>
          <a:lstStyle/>
          <a:p>
            <a:r>
              <a:rPr lang="en-US" sz="2290" b="1" dirty="0" smtClean="0"/>
              <a:t>Daylight factor</a:t>
            </a:r>
            <a:endParaRPr lang="en-US" sz="2290" b="1" dirty="0"/>
          </a:p>
        </p:txBody>
      </p:sp>
      <p:sp>
        <p:nvSpPr>
          <p:cNvPr id="16" name="مستطيل 15"/>
          <p:cNvSpPr/>
          <p:nvPr/>
        </p:nvSpPr>
        <p:spPr>
          <a:xfrm>
            <a:off x="6510563" y="3907264"/>
            <a:ext cx="1209873" cy="1131557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2290" b="1" dirty="0" smtClean="0"/>
              <a:t>Energy </a:t>
            </a:r>
          </a:p>
          <a:p>
            <a:r>
              <a:rPr lang="en-US" sz="2290" b="1" dirty="0" smtClean="0"/>
              <a:t>Plus building</a:t>
            </a:r>
            <a:endParaRPr lang="en-US" sz="2290" b="1" dirty="0"/>
          </a:p>
        </p:txBody>
      </p:sp>
      <p:sp>
        <p:nvSpPr>
          <p:cNvPr id="17" name="زر إجراء: الصفحة الرئيسية 16">
            <a:hlinkClick r:id="" action="ppaction://hlinkshowjump?jump=firstslide" highlightClick="1"/>
          </p:cNvPr>
          <p:cNvSpPr/>
          <p:nvPr/>
        </p:nvSpPr>
        <p:spPr>
          <a:xfrm>
            <a:off x="5123981" y="4637566"/>
            <a:ext cx="443249" cy="359350"/>
          </a:xfrm>
          <a:prstGeom prst="actionButtonHom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3626" tIns="36813" rIns="73626" bIns="36813" spcCol="0" rtlCol="0" anchor="ctr"/>
          <a:lstStyle/>
          <a:p>
            <a:pPr algn="ctr"/>
            <a:endParaRPr lang="en-US" sz="1288"/>
          </a:p>
        </p:txBody>
      </p:sp>
      <p:pic>
        <p:nvPicPr>
          <p:cNvPr id="18" name="Picture 3">
            <a:extLst>
              <a:ext uri="{FF2B5EF4-FFF2-40B4-BE49-F238E27FC236}">
                <a16:creationId xmlns:a16="http://schemas.microsoft.com/office/drawing/2014/main" id="{5CAC935C-9DBC-43E9-9B4C-F1E32F2CC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4" y="7193998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5C6D67-010B-4129-9751-61C763508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18</a:t>
            </a:fld>
            <a:endParaRPr lang="en-US"/>
          </a:p>
        </p:txBody>
      </p:sp>
      <p:sp>
        <p:nvSpPr>
          <p:cNvPr id="20" name="مستطيل 14"/>
          <p:cNvSpPr/>
          <p:nvPr/>
        </p:nvSpPr>
        <p:spPr>
          <a:xfrm>
            <a:off x="3521997" y="5446681"/>
            <a:ext cx="1601984" cy="1483962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2290" b="1" dirty="0" smtClean="0"/>
              <a:t>Thermal analysis and comfort</a:t>
            </a:r>
            <a:endParaRPr lang="en-US" sz="2290" b="1" dirty="0"/>
          </a:p>
        </p:txBody>
      </p:sp>
      <p:sp>
        <p:nvSpPr>
          <p:cNvPr id="22" name="عنوان 1"/>
          <p:cNvSpPr>
            <a:spLocks noGrp="1"/>
          </p:cNvSpPr>
          <p:nvPr>
            <p:ph type="title"/>
          </p:nvPr>
        </p:nvSpPr>
        <p:spPr>
          <a:xfrm>
            <a:off x="3521997" y="876784"/>
            <a:ext cx="5122274" cy="821964"/>
          </a:xfrm>
        </p:spPr>
        <p:txBody>
          <a:bodyPr>
            <a:normAutofit/>
          </a:bodyPr>
          <a:lstStyle/>
          <a:p>
            <a:r>
              <a:rPr lang="en-US" sz="2863" b="1" dirty="0" smtClean="0"/>
              <a:t>Environmental </a:t>
            </a:r>
            <a:r>
              <a:rPr lang="en-US" sz="2863" b="1" dirty="0"/>
              <a:t>Aspect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A021C83-C7D4-44CF-AEA0-18DD12F3A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153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021C83-C7D4-44CF-AEA0-18DD12F3A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1741C47-1AAB-4F0D-A748-A3A3B1FBFFB6}"/>
              </a:ext>
            </a:extLst>
          </p:cNvPr>
          <p:cNvSpPr txBox="1">
            <a:spLocks/>
          </p:cNvSpPr>
          <p:nvPr/>
        </p:nvSpPr>
        <p:spPr>
          <a:xfrm>
            <a:off x="431800" y="648539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800" dirty="0"/>
              <a:t>Over shadowing</a:t>
            </a:r>
          </a:p>
          <a:p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AAD992-6D16-4A92-8199-0E8996C2DB3C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918E98E-3589-4A8E-A52A-132EF40402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60" y="1152500"/>
            <a:ext cx="9026094" cy="542171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96A355-3C00-4DAB-990B-80F60EA72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19</a:t>
            </a:fld>
            <a:endParaRPr lang="en-US"/>
          </a:p>
        </p:txBody>
      </p:sp>
      <p:pic>
        <p:nvPicPr>
          <p:cNvPr id="11" name="Picture 3">
            <a:extLst>
              <a:ext uri="{FF2B5EF4-FFF2-40B4-BE49-F238E27FC236}">
                <a16:creationId xmlns:a16="http://schemas.microsoft.com/office/drawing/2014/main" id="{DBC2EEA8-87D5-41D9-A962-79B18E6C09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3465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53597" y="295322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/>
              <a:t>E</a:t>
            </a:r>
            <a:r>
              <a:rPr lang="en-US" sz="2000" b="1" dirty="0"/>
              <a:t>nvironmental Aspect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863359" y="795426"/>
            <a:ext cx="28845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Solar Radiation Analysis</a:t>
            </a:r>
          </a:p>
        </p:txBody>
      </p:sp>
      <p:sp>
        <p:nvSpPr>
          <p:cNvPr id="11" name="مستطيل 10"/>
          <p:cNvSpPr/>
          <p:nvPr/>
        </p:nvSpPr>
        <p:spPr>
          <a:xfrm>
            <a:off x="269376" y="1441892"/>
            <a:ext cx="1759443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1" dirty="0"/>
              <a:t>North-East Elevation:</a:t>
            </a:r>
          </a:p>
        </p:txBody>
      </p:sp>
      <p:sp>
        <p:nvSpPr>
          <p:cNvPr id="12" name="مستطيل 11"/>
          <p:cNvSpPr/>
          <p:nvPr/>
        </p:nvSpPr>
        <p:spPr>
          <a:xfrm>
            <a:off x="4672666" y="1486984"/>
            <a:ext cx="1624163" cy="276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>
            <a:spAutoFit/>
          </a:bodyPr>
          <a:lstStyle/>
          <a:p>
            <a:r>
              <a:rPr lang="en-US" sz="1200" b="1" dirty="0"/>
              <a:t>South-East Elevation:</a:t>
            </a:r>
          </a:p>
        </p:txBody>
      </p:sp>
      <p:sp>
        <p:nvSpPr>
          <p:cNvPr id="13" name="مستطيل 12"/>
          <p:cNvSpPr/>
          <p:nvPr/>
        </p:nvSpPr>
        <p:spPr>
          <a:xfrm>
            <a:off x="347160" y="4474581"/>
            <a:ext cx="1590500" cy="276999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sz="1200" b="1" dirty="0"/>
              <a:t>South-west elevation:</a:t>
            </a:r>
          </a:p>
        </p:txBody>
      </p:sp>
      <p:sp>
        <p:nvSpPr>
          <p:cNvPr id="14" name="مستطيل 13"/>
          <p:cNvSpPr/>
          <p:nvPr/>
        </p:nvSpPr>
        <p:spPr>
          <a:xfrm>
            <a:off x="4791459" y="4613080"/>
            <a:ext cx="1634935" cy="276999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sz="1200" b="1" dirty="0"/>
              <a:t>North-West elevation:</a:t>
            </a:r>
          </a:p>
        </p:txBody>
      </p:sp>
      <p:grpSp>
        <p:nvGrpSpPr>
          <p:cNvPr id="17" name="مجموعة 16"/>
          <p:cNvGrpSpPr/>
          <p:nvPr/>
        </p:nvGrpSpPr>
        <p:grpSpPr>
          <a:xfrm>
            <a:off x="7808027" y="995481"/>
            <a:ext cx="2236097" cy="892821"/>
            <a:chOff x="7344568" y="65140"/>
            <a:chExt cx="2236097" cy="892821"/>
          </a:xfrm>
        </p:grpSpPr>
        <p:sp>
          <p:nvSpPr>
            <p:cNvPr id="5" name="مستطيل 4"/>
            <p:cNvSpPr/>
            <p:nvPr/>
          </p:nvSpPr>
          <p:spPr>
            <a:xfrm>
              <a:off x="7344568" y="65140"/>
              <a:ext cx="1339923" cy="46166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/>
            <a:p>
              <a:r>
                <a:rPr lang="en-US" sz="2400" dirty="0">
                  <a:solidFill>
                    <a:schemeClr val="accent6">
                      <a:lumMod val="75000"/>
                    </a:schemeClr>
                  </a:solidFill>
                </a:rPr>
                <a:t>Summer</a:t>
              </a:r>
            </a:p>
          </p:txBody>
        </p:sp>
        <p:sp>
          <p:nvSpPr>
            <p:cNvPr id="9" name="مستطيل 8"/>
            <p:cNvSpPr/>
            <p:nvPr/>
          </p:nvSpPr>
          <p:spPr>
            <a:xfrm>
              <a:off x="8014529" y="496296"/>
              <a:ext cx="1566136" cy="46166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/>
            <a:p>
              <a:r>
                <a:rPr lang="en-US" sz="2400" dirty="0">
                  <a:solidFill>
                    <a:schemeClr val="accent6">
                      <a:lumMod val="75000"/>
                    </a:schemeClr>
                  </a:solidFill>
                </a:rPr>
                <a:t>At </a:t>
              </a:r>
              <a:r>
                <a:rPr lang="en-US" dirty="0">
                  <a:solidFill>
                    <a:schemeClr val="accent6">
                      <a:lumMod val="75000"/>
                    </a:schemeClr>
                  </a:solidFill>
                </a:rPr>
                <a:t>12:00</a:t>
              </a:r>
              <a:r>
                <a:rPr lang="" sz="2400" dirty="0">
                  <a:solidFill>
                    <a:schemeClr val="accent6">
                      <a:lumMod val="75000"/>
                    </a:schemeClr>
                  </a:solidFill>
                </a:rPr>
                <a:t> </a:t>
              </a:r>
              <a:r>
                <a:rPr lang="en-US" dirty="0">
                  <a:solidFill>
                    <a:schemeClr val="accent6">
                      <a:lumMod val="75000"/>
                    </a:schemeClr>
                  </a:solidFill>
                </a:rPr>
                <a:t>Pm</a:t>
              </a:r>
            </a:p>
          </p:txBody>
        </p:sp>
      </p:grp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960791C-6FF1-439F-A672-1EFA817B8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20</a:t>
            </a:fld>
            <a:endParaRPr lang="en-US"/>
          </a:p>
        </p:txBody>
      </p:sp>
      <p:pic>
        <p:nvPicPr>
          <p:cNvPr id="24" name="Picture 3">
            <a:extLst>
              <a:ext uri="{FF2B5EF4-FFF2-40B4-BE49-F238E27FC236}">
                <a16:creationId xmlns:a16="http://schemas.microsoft.com/office/drawing/2014/main" id="{52608610-E407-45A8-B627-D106D9E676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r="34476"/>
          <a:stretch/>
        </p:blipFill>
        <p:spPr>
          <a:xfrm>
            <a:off x="5190680" y="1757263"/>
            <a:ext cx="2952327" cy="279116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r="27949"/>
          <a:stretch/>
        </p:blipFill>
        <p:spPr>
          <a:xfrm>
            <a:off x="176840" y="1790213"/>
            <a:ext cx="3786226" cy="259332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840" y="4946124"/>
            <a:ext cx="4094639" cy="264653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682" y="4928864"/>
            <a:ext cx="3019425" cy="28956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77988" y="2157653"/>
            <a:ext cx="1143000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70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53597" y="295322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/>
              <a:t>E</a:t>
            </a:r>
            <a:r>
              <a:rPr lang="en-US" sz="2000" b="1" dirty="0"/>
              <a:t>nvironmental Aspect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863359" y="795426"/>
            <a:ext cx="28845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Solar Radiation Analysis</a:t>
            </a:r>
          </a:p>
        </p:txBody>
      </p:sp>
      <p:sp>
        <p:nvSpPr>
          <p:cNvPr id="11" name="مستطيل 10"/>
          <p:cNvSpPr/>
          <p:nvPr/>
        </p:nvSpPr>
        <p:spPr>
          <a:xfrm>
            <a:off x="527832" y="1426993"/>
            <a:ext cx="1759443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1" dirty="0"/>
              <a:t>North-East Elevation:</a:t>
            </a:r>
          </a:p>
        </p:txBody>
      </p:sp>
      <p:sp>
        <p:nvSpPr>
          <p:cNvPr id="12" name="مستطيل 11"/>
          <p:cNvSpPr/>
          <p:nvPr/>
        </p:nvSpPr>
        <p:spPr>
          <a:xfrm>
            <a:off x="4835836" y="1494423"/>
            <a:ext cx="1624163" cy="276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>
            <a:spAutoFit/>
          </a:bodyPr>
          <a:lstStyle/>
          <a:p>
            <a:r>
              <a:rPr lang="en-US" sz="1200" b="1" dirty="0"/>
              <a:t>South-East Elevation:</a:t>
            </a:r>
          </a:p>
        </p:txBody>
      </p:sp>
      <p:sp>
        <p:nvSpPr>
          <p:cNvPr id="13" name="مستطيل 12"/>
          <p:cNvSpPr/>
          <p:nvPr/>
        </p:nvSpPr>
        <p:spPr>
          <a:xfrm>
            <a:off x="753597" y="4456236"/>
            <a:ext cx="1590500" cy="276999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sz="1200" b="1" dirty="0"/>
              <a:t>South-west elevation:</a:t>
            </a:r>
          </a:p>
        </p:txBody>
      </p:sp>
      <p:sp>
        <p:nvSpPr>
          <p:cNvPr id="14" name="مستطيل 13"/>
          <p:cNvSpPr/>
          <p:nvPr/>
        </p:nvSpPr>
        <p:spPr>
          <a:xfrm>
            <a:off x="4835836" y="4476546"/>
            <a:ext cx="1634935" cy="276999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sz="1200" b="1" dirty="0"/>
              <a:t>North-West elevation:</a:t>
            </a:r>
          </a:p>
        </p:txBody>
      </p:sp>
      <p:grpSp>
        <p:nvGrpSpPr>
          <p:cNvPr id="17" name="مجموعة 16"/>
          <p:cNvGrpSpPr/>
          <p:nvPr/>
        </p:nvGrpSpPr>
        <p:grpSpPr>
          <a:xfrm>
            <a:off x="7808027" y="995481"/>
            <a:ext cx="2236097" cy="892821"/>
            <a:chOff x="7344568" y="65140"/>
            <a:chExt cx="2236097" cy="892821"/>
          </a:xfrm>
        </p:grpSpPr>
        <p:sp>
          <p:nvSpPr>
            <p:cNvPr id="5" name="مستطيل 4"/>
            <p:cNvSpPr/>
            <p:nvPr/>
          </p:nvSpPr>
          <p:spPr>
            <a:xfrm>
              <a:off x="7344568" y="65140"/>
              <a:ext cx="1339923" cy="46166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/>
            <a:p>
              <a:r>
                <a:rPr lang="en-US" sz="2400" dirty="0">
                  <a:solidFill>
                    <a:schemeClr val="accent6">
                      <a:lumMod val="75000"/>
                    </a:schemeClr>
                  </a:solidFill>
                </a:rPr>
                <a:t>Winter</a:t>
              </a:r>
            </a:p>
          </p:txBody>
        </p:sp>
        <p:sp>
          <p:nvSpPr>
            <p:cNvPr id="9" name="مستطيل 8"/>
            <p:cNvSpPr/>
            <p:nvPr/>
          </p:nvSpPr>
          <p:spPr>
            <a:xfrm>
              <a:off x="8014529" y="496296"/>
              <a:ext cx="1566136" cy="46166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/>
            <a:p>
              <a:r>
                <a:rPr lang="en-US" sz="2400" dirty="0">
                  <a:solidFill>
                    <a:schemeClr val="accent6">
                      <a:lumMod val="75000"/>
                    </a:schemeClr>
                  </a:solidFill>
                </a:rPr>
                <a:t>At </a:t>
              </a:r>
              <a:r>
                <a:rPr lang="en-US" dirty="0">
                  <a:solidFill>
                    <a:schemeClr val="accent6">
                      <a:lumMod val="75000"/>
                    </a:schemeClr>
                  </a:solidFill>
                </a:rPr>
                <a:t>8:00</a:t>
              </a:r>
              <a:r>
                <a:rPr lang="" sz="2400" dirty="0">
                  <a:solidFill>
                    <a:schemeClr val="accent6">
                      <a:lumMod val="75000"/>
                    </a:schemeClr>
                  </a:solidFill>
                </a:rPr>
                <a:t> </a:t>
              </a:r>
              <a:r>
                <a:rPr lang="en-US" dirty="0">
                  <a:solidFill>
                    <a:schemeClr val="accent6">
                      <a:lumMod val="75000"/>
                    </a:schemeClr>
                  </a:solidFill>
                </a:rPr>
                <a:t>Am</a:t>
              </a:r>
            </a:p>
          </p:txBody>
        </p:sp>
      </p:grp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376" y="1888302"/>
            <a:ext cx="3771900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788" y="1888301"/>
            <a:ext cx="3810860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376" y="4936303"/>
            <a:ext cx="3771900" cy="2275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723" y="4936303"/>
            <a:ext cx="3703925" cy="2275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0549" y="2183982"/>
            <a:ext cx="77152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835D22E-A05E-45DE-89AA-21AAC0B61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21</a:t>
            </a:fld>
            <a:endParaRPr lang="en-US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0B4A521-B058-42AA-8323-C46411FB76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0586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021C83-C7D4-44CF-AEA0-18DD12F3A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1741C47-1AAB-4F0D-A748-A3A3B1FBFFB6}"/>
              </a:ext>
            </a:extLst>
          </p:cNvPr>
          <p:cNvSpPr txBox="1">
            <a:spLocks/>
          </p:cNvSpPr>
          <p:nvPr/>
        </p:nvSpPr>
        <p:spPr>
          <a:xfrm>
            <a:off x="547034" y="463873"/>
            <a:ext cx="8441138" cy="15527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800" dirty="0"/>
              <a:t>Environmental case studies</a:t>
            </a:r>
          </a:p>
          <a:p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7FEDDD-9A81-4F64-94E3-3B55C017E7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5690" y="1135914"/>
            <a:ext cx="6003825" cy="64986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AAD992-6D16-4A92-8199-0E8996C2DB3C}"/>
              </a:ext>
            </a:extLst>
          </p:cNvPr>
          <p:cNvSpPr txBox="1"/>
          <p:nvPr/>
        </p:nvSpPr>
        <p:spPr>
          <a:xfrm>
            <a:off x="907074" y="246385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99CE717-6243-4AFB-87C0-AA3E4F1F3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22</a:t>
            </a:fld>
            <a:endParaRPr lang="en-US"/>
          </a:p>
        </p:txBody>
      </p:sp>
      <p:pic>
        <p:nvPicPr>
          <p:cNvPr id="11" name="Picture 3">
            <a:extLst>
              <a:ext uri="{FF2B5EF4-FFF2-40B4-BE49-F238E27FC236}">
                <a16:creationId xmlns:a16="http://schemas.microsoft.com/office/drawing/2014/main" id="{CA75EBD3-C121-43AC-BA56-5712D2C913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4113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021C83-C7D4-44CF-AEA0-18DD12F3A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72B71DA-9442-4C43-89E6-37C4A28DB3B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EF4ED"/>
              </a:clrFrom>
              <a:clrTo>
                <a:srgbClr val="FEF4ED">
                  <a:alpha val="0"/>
                </a:srgbClr>
              </a:clrTo>
            </a:clrChange>
          </a:blip>
          <a:srcRect l="6677" t="1183" r="8371" b="5589"/>
          <a:stretch/>
        </p:blipFill>
        <p:spPr>
          <a:xfrm>
            <a:off x="1439912" y="1657114"/>
            <a:ext cx="7017132" cy="589146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DB00DCB2-F7D2-41BF-B7AA-AFC043DA292D}"/>
              </a:ext>
            </a:extLst>
          </p:cNvPr>
          <p:cNvSpPr txBox="1">
            <a:spLocks/>
          </p:cNvSpPr>
          <p:nvPr/>
        </p:nvSpPr>
        <p:spPr>
          <a:xfrm>
            <a:off x="431800" y="648539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800" dirty="0"/>
              <a:t>Energy-Plus Building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1900" dirty="0"/>
              <a:t>Energy conservation measures plan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496B9D-2FDF-462A-A2EC-CE898B66D14A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BB7157-D542-4559-905C-2BE16518F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23</a:t>
            </a:fld>
            <a:endParaRPr lang="en-US"/>
          </a:p>
        </p:txBody>
      </p:sp>
      <p:pic>
        <p:nvPicPr>
          <p:cNvPr id="12" name="Picture 3">
            <a:extLst>
              <a:ext uri="{FF2B5EF4-FFF2-40B4-BE49-F238E27FC236}">
                <a16:creationId xmlns:a16="http://schemas.microsoft.com/office/drawing/2014/main" id="{B0A4A883-50AF-4A24-8633-03CDD8416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4477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021C83-C7D4-44CF-AEA0-18DD12F3A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2064811-BEF3-411D-81F8-5D493B6E59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41"/>
          <a:stretch/>
        </p:blipFill>
        <p:spPr>
          <a:xfrm>
            <a:off x="1050329" y="2084313"/>
            <a:ext cx="2257031" cy="2790584"/>
          </a:xfrm>
          <a:prstGeom prst="rect">
            <a:avLst/>
          </a:prstGeom>
        </p:spPr>
      </p:pic>
      <p:sp>
        <p:nvSpPr>
          <p:cNvPr id="10" name="عنوان 1">
            <a:extLst>
              <a:ext uri="{FF2B5EF4-FFF2-40B4-BE49-F238E27FC236}">
                <a16:creationId xmlns:a16="http://schemas.microsoft.com/office/drawing/2014/main" id="{6206D306-6F99-4625-BA09-9B2ACE263465}"/>
              </a:ext>
            </a:extLst>
          </p:cNvPr>
          <p:cNvSpPr txBox="1">
            <a:spLocks/>
          </p:cNvSpPr>
          <p:nvPr/>
        </p:nvSpPr>
        <p:spPr>
          <a:xfrm>
            <a:off x="527832" y="1454378"/>
            <a:ext cx="3573686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400" dirty="0"/>
              <a:t>Scenario4: </a:t>
            </a:r>
            <a:r>
              <a:rPr lang="en-US" sz="1400" u="none" strike="noStrike" dirty="0">
                <a:effectLst/>
              </a:rPr>
              <a:t>Using perforated panels on South-East and North-west facades</a:t>
            </a:r>
            <a:endParaRPr lang="en-US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US" sz="1400" dirty="0"/>
          </a:p>
        </p:txBody>
      </p:sp>
      <p:sp>
        <p:nvSpPr>
          <p:cNvPr id="12" name="عنوان 1">
            <a:extLst>
              <a:ext uri="{FF2B5EF4-FFF2-40B4-BE49-F238E27FC236}">
                <a16:creationId xmlns:a16="http://schemas.microsoft.com/office/drawing/2014/main" id="{C1B6D2FF-3DFF-4AC0-8BBA-640EB6ED8D32}"/>
              </a:ext>
            </a:extLst>
          </p:cNvPr>
          <p:cNvSpPr txBox="1">
            <a:spLocks/>
          </p:cNvSpPr>
          <p:nvPr/>
        </p:nvSpPr>
        <p:spPr>
          <a:xfrm>
            <a:off x="4539738" y="1209551"/>
            <a:ext cx="5602672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ctr"/>
            <a:r>
              <a:rPr lang="en-US" sz="1400" dirty="0"/>
              <a:t>Scenario5: </a:t>
            </a:r>
            <a:r>
              <a:rPr lang="en-US" sz="1400" u="none" strike="noStrike" dirty="0">
                <a:effectLst/>
              </a:rPr>
              <a:t>Using double skin facade</a:t>
            </a:r>
            <a:endParaRPr lang="en-US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US" sz="14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9823363-8B2A-40EE-8AC7-C88EA1EB7C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9738" y="1579766"/>
            <a:ext cx="5317787" cy="3203682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8DA0C235-3FE0-4FC0-AFFD-B6A08471711F}"/>
              </a:ext>
            </a:extLst>
          </p:cNvPr>
          <p:cNvSpPr txBox="1">
            <a:spLocks/>
          </p:cNvSpPr>
          <p:nvPr/>
        </p:nvSpPr>
        <p:spPr>
          <a:xfrm>
            <a:off x="431800" y="1043098"/>
            <a:ext cx="8441138" cy="369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1400" dirty="0"/>
              <a:t>Energy-Plus Building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rgbClr val="FF0000"/>
                </a:solidFill>
              </a:rPr>
              <a:t/>
            </a:r>
            <a:br>
              <a:rPr lang="en-US" sz="2000" dirty="0">
                <a:solidFill>
                  <a:srgbClr val="FF0000"/>
                </a:solidFill>
              </a:rPr>
            </a:br>
            <a:endParaRPr lang="en-US" sz="2000" dirty="0">
              <a:solidFill>
                <a:srgbClr val="FF000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7CF8B1C-2BC9-46D9-B76E-8C200C67E6FA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9E4539C-405C-4F45-9FE6-90F02AABDA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756" y="1181765"/>
            <a:ext cx="6184587" cy="31704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136C14-85A7-455D-B989-3B687C5603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6517" y="4170771"/>
            <a:ext cx="6916461" cy="2990052"/>
          </a:xfrm>
          <a:prstGeom prst="rect">
            <a:avLst/>
          </a:prstGeom>
        </p:spPr>
      </p:pic>
      <p:sp>
        <p:nvSpPr>
          <p:cNvPr id="20" name="عنوان 1">
            <a:extLst>
              <a:ext uri="{FF2B5EF4-FFF2-40B4-BE49-F238E27FC236}">
                <a16:creationId xmlns:a16="http://schemas.microsoft.com/office/drawing/2014/main" id="{10DB3D5E-048D-4875-A056-F58E78A1D447}"/>
              </a:ext>
            </a:extLst>
          </p:cNvPr>
          <p:cNvSpPr txBox="1">
            <a:spLocks/>
          </p:cNvSpPr>
          <p:nvPr/>
        </p:nvSpPr>
        <p:spPr>
          <a:xfrm>
            <a:off x="269669" y="4128823"/>
            <a:ext cx="4050959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ctr"/>
            <a:r>
              <a:rPr lang="en-US" sz="1400" dirty="0"/>
              <a:t>Scenario6: Using horizontal louvers on South-West façade and vertical louvers on South-West facade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686981-79D7-43AF-94B6-8781BCB30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24</a:t>
            </a:fld>
            <a:endParaRPr lang="en-US"/>
          </a:p>
        </p:txBody>
      </p:sp>
      <p:pic>
        <p:nvPicPr>
          <p:cNvPr id="18" name="Picture 3">
            <a:extLst>
              <a:ext uri="{FF2B5EF4-FFF2-40B4-BE49-F238E27FC236}">
                <a16:creationId xmlns:a16="http://schemas.microsoft.com/office/drawing/2014/main" id="{7CE85E58-64BD-4606-9EF9-F3FC70D3D9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C23BC7-CF9E-450A-B769-F26DE5061D7B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7604" r="7604"/>
          <a:stretch/>
        </p:blipFill>
        <p:spPr>
          <a:xfrm>
            <a:off x="843826" y="1440216"/>
            <a:ext cx="7609506" cy="5608933"/>
          </a:xfrm>
          <a:prstGeom prst="rect">
            <a:avLst/>
          </a:prstGeom>
        </p:spPr>
      </p:pic>
      <p:sp>
        <p:nvSpPr>
          <p:cNvPr id="19" name="عنوان 1">
            <a:extLst>
              <a:ext uri="{FF2B5EF4-FFF2-40B4-BE49-F238E27FC236}">
                <a16:creationId xmlns:a16="http://schemas.microsoft.com/office/drawing/2014/main" id="{CF1C080A-4705-4A4D-8E1A-E0421766F019}"/>
              </a:ext>
            </a:extLst>
          </p:cNvPr>
          <p:cNvSpPr txBox="1">
            <a:spLocks/>
          </p:cNvSpPr>
          <p:nvPr/>
        </p:nvSpPr>
        <p:spPr>
          <a:xfrm>
            <a:off x="2977454" y="1663300"/>
            <a:ext cx="4050959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ctr"/>
            <a:r>
              <a:rPr lang="en-US" sz="1400" dirty="0"/>
              <a:t>Scenario7: Using skylight and court in building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US" sz="14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5C071833-D9CC-41E2-BD6B-0EA90572766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669" y="1467209"/>
            <a:ext cx="9620121" cy="5411318"/>
          </a:xfrm>
          <a:prstGeom prst="rect">
            <a:avLst/>
          </a:prstGeom>
        </p:spPr>
      </p:pic>
      <p:sp>
        <p:nvSpPr>
          <p:cNvPr id="22" name="عنوان 1">
            <a:extLst>
              <a:ext uri="{FF2B5EF4-FFF2-40B4-BE49-F238E27FC236}">
                <a16:creationId xmlns:a16="http://schemas.microsoft.com/office/drawing/2014/main" id="{8396599E-7928-42E8-9F1F-5A907D599A5A}"/>
              </a:ext>
            </a:extLst>
          </p:cNvPr>
          <p:cNvSpPr txBox="1">
            <a:spLocks/>
          </p:cNvSpPr>
          <p:nvPr/>
        </p:nvSpPr>
        <p:spPr>
          <a:xfrm>
            <a:off x="3196564" y="1799313"/>
            <a:ext cx="4050959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ctr"/>
            <a:r>
              <a:rPr lang="en-US" sz="1400" dirty="0"/>
              <a:t>Scenario8: Coverage above the South-West façade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ctr" fontAlgn="ctr"/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76134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20" grpId="0"/>
      <p:bldP spid="19" grpId="0"/>
      <p:bldP spid="2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021C83-C7D4-44CF-AEA0-18DD12F3A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9C7B06D-5B9D-4255-A36A-3D1EE9353A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4102625"/>
              </p:ext>
            </p:extLst>
          </p:nvPr>
        </p:nvGraphicFramePr>
        <p:xfrm>
          <a:off x="863848" y="1803529"/>
          <a:ext cx="7904906" cy="50549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480758">
                  <a:extLst>
                    <a:ext uri="{9D8B030D-6E8A-4147-A177-3AD203B41FA5}">
                      <a16:colId xmlns:a16="http://schemas.microsoft.com/office/drawing/2014/main" val="1067890156"/>
                    </a:ext>
                  </a:extLst>
                </a:gridCol>
                <a:gridCol w="3541759">
                  <a:extLst>
                    <a:ext uri="{9D8B030D-6E8A-4147-A177-3AD203B41FA5}">
                      <a16:colId xmlns:a16="http://schemas.microsoft.com/office/drawing/2014/main" val="681925685"/>
                    </a:ext>
                  </a:extLst>
                </a:gridCol>
                <a:gridCol w="1718129">
                  <a:extLst>
                    <a:ext uri="{9D8B030D-6E8A-4147-A177-3AD203B41FA5}">
                      <a16:colId xmlns:a16="http://schemas.microsoft.com/office/drawing/2014/main" val="3067241653"/>
                    </a:ext>
                  </a:extLst>
                </a:gridCol>
                <a:gridCol w="1164260">
                  <a:extLst>
                    <a:ext uri="{9D8B030D-6E8A-4147-A177-3AD203B41FA5}">
                      <a16:colId xmlns:a16="http://schemas.microsoft.com/office/drawing/2014/main" val="939912063"/>
                    </a:ext>
                  </a:extLst>
                </a:gridCol>
              </a:tblGrid>
              <a:tr h="6371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Scenario ID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Scenario Description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Consumption</a:t>
                      </a:r>
                      <a:br>
                        <a:rPr lang="en-US" sz="1100" u="none" strike="noStrike" dirty="0">
                          <a:effectLst/>
                        </a:rPr>
                      </a:br>
                      <a:r>
                        <a:rPr lang="en-US" sz="1100" u="none" strike="noStrike" dirty="0">
                          <a:effectLst/>
                        </a:rPr>
                        <a:t>(</a:t>
                      </a:r>
                      <a:r>
                        <a:rPr lang="en-US" sz="1100" u="none" strike="noStrike" dirty="0" err="1">
                          <a:effectLst/>
                        </a:rPr>
                        <a:t>KWh</a:t>
                      </a:r>
                      <a:r>
                        <a:rPr lang="en-US" sz="1100" u="none" strike="noStrike" dirty="0">
                          <a:effectLst/>
                        </a:rPr>
                        <a:t>/m</a:t>
                      </a:r>
                      <a:r>
                        <a:rPr lang="en-US" sz="900" u="none" strike="noStrike" dirty="0">
                          <a:effectLst/>
                        </a:rPr>
                        <a:t>2</a:t>
                      </a:r>
                      <a:r>
                        <a:rPr lang="en-US" sz="1100" u="none" strike="noStrike" dirty="0">
                          <a:effectLst/>
                        </a:rPr>
                        <a:t>)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% of saving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0654202"/>
                  </a:ext>
                </a:extLst>
              </a:tr>
              <a:tr h="398236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-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Base model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223.5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-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extLst>
                  <a:ext uri="{0D108BD9-81ED-4DB2-BD59-A6C34878D82A}">
                    <a16:rowId xmlns:a16="http://schemas.microsoft.com/office/drawing/2014/main" val="1927268469"/>
                  </a:ext>
                </a:extLst>
              </a:tr>
              <a:tr h="38443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1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Using double low e glass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200.57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10.26%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6884501"/>
                  </a:ext>
                </a:extLst>
              </a:tr>
              <a:tr h="398236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2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Insulated walls only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192.34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13.94%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extLst>
                  <a:ext uri="{0D108BD9-81ED-4DB2-BD59-A6C34878D82A}">
                    <a16:rowId xmlns:a16="http://schemas.microsoft.com/office/drawing/2014/main" val="2630391253"/>
                  </a:ext>
                </a:extLst>
              </a:tr>
              <a:tr h="38443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3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Insulated roof only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191.07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14.51%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2639241"/>
                  </a:ext>
                </a:extLst>
              </a:tr>
              <a:tr h="64939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4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Using perforated panels on South-East and North-west facades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129.02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42.27%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extLst>
                  <a:ext uri="{0D108BD9-81ED-4DB2-BD59-A6C34878D82A}">
                    <a16:rowId xmlns:a16="http://schemas.microsoft.com/office/drawing/2014/main" val="1448377035"/>
                  </a:ext>
                </a:extLst>
              </a:tr>
              <a:tr h="386554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5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Using double skin facade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205.82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7.91%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7045650"/>
                  </a:ext>
                </a:extLst>
              </a:tr>
              <a:tr h="64939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Using horizontal louvers on South-West façade and vertical louvers on South-West facade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163.46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26.86%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extLst>
                  <a:ext uri="{0D108BD9-81ED-4DB2-BD59-A6C34878D82A}">
                    <a16:rowId xmlns:a16="http://schemas.microsoft.com/office/drawing/2014/main" val="4005876605"/>
                  </a:ext>
                </a:extLst>
              </a:tr>
              <a:tr h="38443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7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Using skylight and court in building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180.55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19.22%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3243216"/>
                  </a:ext>
                </a:extLst>
              </a:tr>
              <a:tr h="398236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8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Coverage above the South-West façade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218.54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2.22%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/>
                </a:tc>
                <a:extLst>
                  <a:ext uri="{0D108BD9-81ED-4DB2-BD59-A6C34878D82A}">
                    <a16:rowId xmlns:a16="http://schemas.microsoft.com/office/drawing/2014/main" val="1890691134"/>
                  </a:ext>
                </a:extLst>
              </a:tr>
              <a:tr h="38443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9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All previous scenarios together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49.62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 dirty="0">
                          <a:effectLst/>
                        </a:rPr>
                        <a:t>77.80%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7919" marR="7919" marT="7919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4171869"/>
                  </a:ext>
                </a:extLst>
              </a:tr>
            </a:tbl>
          </a:graphicData>
        </a:graphic>
      </p:graphicFrame>
      <p:sp>
        <p:nvSpPr>
          <p:cNvPr id="9" name="Title 1">
            <a:extLst>
              <a:ext uri="{FF2B5EF4-FFF2-40B4-BE49-F238E27FC236}">
                <a16:creationId xmlns:a16="http://schemas.microsoft.com/office/drawing/2014/main" id="{25582DE2-3603-4B43-8AB0-CC7846AE2349}"/>
              </a:ext>
            </a:extLst>
          </p:cNvPr>
          <p:cNvSpPr txBox="1">
            <a:spLocks/>
          </p:cNvSpPr>
          <p:nvPr/>
        </p:nvSpPr>
        <p:spPr>
          <a:xfrm>
            <a:off x="431800" y="648539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800" dirty="0"/>
              <a:t>Energy-Plus Building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1900" dirty="0"/>
              <a:t>Summary of the Energy conservation measures scenarios and its saving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E505E4-E37E-4FBA-A90C-9FECD0912B18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742306-938A-4C7D-AC50-5D74D0950434}"/>
              </a:ext>
            </a:extLst>
          </p:cNvPr>
          <p:cNvSpPr txBox="1"/>
          <p:nvPr/>
        </p:nvSpPr>
        <p:spPr>
          <a:xfrm>
            <a:off x="867860" y="7012648"/>
            <a:ext cx="4676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Final total consumption = 131.14 </a:t>
            </a:r>
            <a:r>
              <a:rPr lang="en-US" dirty="0" smtClean="0"/>
              <a:t>Mwh/year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900E446-3D6B-4D9B-AEA4-F7B9A5740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25</a:t>
            </a:fld>
            <a:endParaRPr lang="en-US"/>
          </a:p>
        </p:txBody>
      </p:sp>
      <p:pic>
        <p:nvPicPr>
          <p:cNvPr id="12" name="Picture 3">
            <a:extLst>
              <a:ext uri="{FF2B5EF4-FFF2-40B4-BE49-F238E27FC236}">
                <a16:creationId xmlns:a16="http://schemas.microsoft.com/office/drawing/2014/main" id="{ECA00ED5-8D3D-40D0-A79B-3C0A0C59D8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al 4"/>
          <p:cNvSpPr/>
          <p:nvPr/>
        </p:nvSpPr>
        <p:spPr>
          <a:xfrm>
            <a:off x="7848624" y="6482538"/>
            <a:ext cx="57606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/>
          <p:cNvSpPr/>
          <p:nvPr/>
        </p:nvSpPr>
        <p:spPr>
          <a:xfrm>
            <a:off x="6480472" y="6482538"/>
            <a:ext cx="57606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07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021C83-C7D4-44CF-AEA0-18DD12F3A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11" name="Chart 10">
                <a:extLst>
                  <a:ext uri="{FF2B5EF4-FFF2-40B4-BE49-F238E27FC236}">
                    <a16:creationId xmlns:a16="http://schemas.microsoft.com/office/drawing/2014/main" id="{82CA06B4-09C2-4DDF-AB1F-57348FA1705F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440613133"/>
                  </p:ext>
                </p:extLst>
              </p:nvPr>
            </p:nvGraphicFramePr>
            <p:xfrm>
              <a:off x="1279694" y="1746452"/>
              <a:ext cx="7739983" cy="5166687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3"/>
              </a:graphicData>
            </a:graphic>
          </p:graphicFrame>
        </mc:Choice>
        <mc:Fallback xmlns="">
          <p:pic>
            <p:nvPicPr>
              <p:cNvPr id="11" name="Chart 10">
                <a:extLst>
                  <a:ext uri="{FF2B5EF4-FFF2-40B4-BE49-F238E27FC236}">
                    <a16:creationId xmlns:a16="http://schemas.microsoft.com/office/drawing/2014/main" id="{82CA06B4-09C2-4DDF-AB1F-57348FA1705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79694" y="1746452"/>
                <a:ext cx="7739983" cy="5166687"/>
              </a:xfrm>
              <a:prstGeom prst="rect">
                <a:avLst/>
              </a:prstGeom>
            </p:spPr>
          </p:pic>
        </mc:Fallback>
      </mc:AlternateContent>
      <p:sp>
        <p:nvSpPr>
          <p:cNvPr id="17" name="Title 1">
            <a:extLst>
              <a:ext uri="{FF2B5EF4-FFF2-40B4-BE49-F238E27FC236}">
                <a16:creationId xmlns:a16="http://schemas.microsoft.com/office/drawing/2014/main" id="{5E24762C-056C-4278-8508-DBA5D3C4F825}"/>
              </a:ext>
            </a:extLst>
          </p:cNvPr>
          <p:cNvSpPr txBox="1">
            <a:spLocks/>
          </p:cNvSpPr>
          <p:nvPr/>
        </p:nvSpPr>
        <p:spPr>
          <a:xfrm>
            <a:off x="431800" y="648539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800" dirty="0"/>
              <a:t>Energy-Plus Building</a:t>
            </a:r>
          </a:p>
          <a:p>
            <a:pPr marL="285750" lvl="0" indent="-285750" defTabSz="9144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Summary of the Energy conservation measures scenarios</a:t>
            </a:r>
          </a:p>
          <a:p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B63E7DA-51F4-4748-A49C-260DD0785453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67F783-B93A-4394-B1F3-447AF2BE2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26</a:t>
            </a:fld>
            <a:endParaRPr lang="en-US"/>
          </a:p>
        </p:txBody>
      </p:sp>
      <p:pic>
        <p:nvPicPr>
          <p:cNvPr id="12" name="Picture 3">
            <a:extLst>
              <a:ext uri="{FF2B5EF4-FFF2-40B4-BE49-F238E27FC236}">
                <a16:creationId xmlns:a16="http://schemas.microsoft.com/office/drawing/2014/main" id="{EE8BC4A3-FF3F-4A86-AB11-937A8F442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28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021C83-C7D4-44CF-AEA0-18DD12F3A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5E24762C-056C-4278-8508-DBA5D3C4F825}"/>
              </a:ext>
            </a:extLst>
          </p:cNvPr>
          <p:cNvSpPr txBox="1">
            <a:spLocks/>
          </p:cNvSpPr>
          <p:nvPr/>
        </p:nvSpPr>
        <p:spPr>
          <a:xfrm>
            <a:off x="431800" y="648539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800" dirty="0"/>
              <a:t>Energy-Plus Building</a:t>
            </a:r>
          </a:p>
          <a:p>
            <a:pPr marL="285750" lvl="0" indent="-285750" defTabSz="9144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Design builder baseline comparison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B63E7DA-51F4-4748-A49C-260DD0785453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BFD194-B81E-475A-8E85-CFC93C6145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38" t="2273"/>
          <a:stretch/>
        </p:blipFill>
        <p:spPr>
          <a:xfrm>
            <a:off x="1332334" y="1570109"/>
            <a:ext cx="7887127" cy="619381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4E7164-4F7B-4AB9-849C-A27B8E9EE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27</a:t>
            </a:fld>
            <a:endParaRPr lang="en-US"/>
          </a:p>
        </p:txBody>
      </p:sp>
      <p:pic>
        <p:nvPicPr>
          <p:cNvPr id="11" name="Picture 3">
            <a:extLst>
              <a:ext uri="{FF2B5EF4-FFF2-40B4-BE49-F238E27FC236}">
                <a16:creationId xmlns:a16="http://schemas.microsoft.com/office/drawing/2014/main" id="{AC3312B4-82D4-4E1B-8DEC-54257DEE38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746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28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814B838-9D01-4BC9-BF23-DB0CBE14B15F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7DF88B8-1C94-4354-A19D-44FAA9703B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5039" y="2167033"/>
            <a:ext cx="5535513" cy="101823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B296E71-A127-472E-A99D-4B17853B8A81}"/>
              </a:ext>
            </a:extLst>
          </p:cNvPr>
          <p:cNvSpPr txBox="1"/>
          <p:nvPr/>
        </p:nvSpPr>
        <p:spPr>
          <a:xfrm>
            <a:off x="143768" y="3607195"/>
            <a:ext cx="6064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Total energy produced from the best case= 248.48 </a:t>
            </a:r>
            <a:r>
              <a:rPr lang="en-US" sz="1600" dirty="0" err="1" smtClean="0"/>
              <a:t>Mwh</a:t>
            </a:r>
            <a:r>
              <a:rPr lang="en-US" sz="1600" dirty="0" smtClean="0"/>
              <a:t>/year</a:t>
            </a:r>
            <a:endParaRPr lang="en-US" sz="1600" dirty="0"/>
          </a:p>
          <a:p>
            <a:r>
              <a:rPr lang="en-US" sz="1600" dirty="0"/>
              <a:t>----&gt;Energy plus </a:t>
            </a:r>
            <a:r>
              <a:rPr lang="en-US" sz="1600" dirty="0" smtClean="0"/>
              <a:t>by 118 </a:t>
            </a:r>
            <a:r>
              <a:rPr lang="en-US" sz="1600" dirty="0" err="1" smtClean="0"/>
              <a:t>Mwh</a:t>
            </a:r>
            <a:r>
              <a:rPr lang="en-US" sz="1600" dirty="0" smtClean="0"/>
              <a:t>/year </a:t>
            </a:r>
            <a:endParaRPr lang="en-US" sz="1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912AAA-B23B-4686-8410-DB6BF77620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9476" y="4240644"/>
            <a:ext cx="4241149" cy="2981560"/>
          </a:xfrm>
          <a:prstGeom prst="rect">
            <a:avLst/>
          </a:prstGeom>
        </p:spPr>
      </p:pic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A596B2B4-B796-4072-B28C-0FE01A5B2459}"/>
              </a:ext>
            </a:extLst>
          </p:cNvPr>
          <p:cNvSpPr/>
          <p:nvPr/>
        </p:nvSpPr>
        <p:spPr>
          <a:xfrm>
            <a:off x="7471506" y="2586439"/>
            <a:ext cx="1916076" cy="1584176"/>
          </a:xfrm>
          <a:prstGeom prst="cloud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The best case</a:t>
            </a:r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2F5BF902-A239-4C7A-BAC5-EF854DD3D8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5E24762C-056C-4278-8508-DBA5D3C4F825}"/>
              </a:ext>
            </a:extLst>
          </p:cNvPr>
          <p:cNvSpPr txBox="1">
            <a:spLocks/>
          </p:cNvSpPr>
          <p:nvPr/>
        </p:nvSpPr>
        <p:spPr>
          <a:xfrm>
            <a:off x="431800" y="648539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800" dirty="0"/>
              <a:t>Energy-Plus Building</a:t>
            </a:r>
          </a:p>
          <a:p>
            <a:pPr marL="285750" lvl="0" indent="-285750" defTabSz="9144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sz="1800" dirty="0" smtClean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Solar photovoltaic design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43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29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814B838-9D01-4BC9-BF23-DB0CBE14B15F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1208E8-5FA0-4423-AF55-F1692A1163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91" t="6144" r="942" b="5107"/>
          <a:stretch/>
        </p:blipFill>
        <p:spPr>
          <a:xfrm>
            <a:off x="1511920" y="1687384"/>
            <a:ext cx="6192688" cy="23971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42679C7-315D-470C-81FA-0AE6D02F3F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8112" y="4224261"/>
            <a:ext cx="3624401" cy="1083485"/>
          </a:xfrm>
          <a:prstGeom prst="rect">
            <a:avLst/>
          </a:prstGeom>
        </p:spPr>
      </p:pic>
      <p:pic>
        <p:nvPicPr>
          <p:cNvPr id="13" name="Picture 3">
            <a:extLst>
              <a:ext uri="{FF2B5EF4-FFF2-40B4-BE49-F238E27FC236}">
                <a16:creationId xmlns:a16="http://schemas.microsoft.com/office/drawing/2014/main" id="{FA95C096-B0B2-4C57-9FAF-3E0F488FC4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5E24762C-056C-4278-8508-DBA5D3C4F825}"/>
              </a:ext>
            </a:extLst>
          </p:cNvPr>
          <p:cNvSpPr txBox="1">
            <a:spLocks/>
          </p:cNvSpPr>
          <p:nvPr/>
        </p:nvSpPr>
        <p:spPr>
          <a:xfrm>
            <a:off x="431800" y="648539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800" dirty="0"/>
              <a:t>Energy-Plus Building</a:t>
            </a:r>
          </a:p>
          <a:p>
            <a:pPr marL="285750" lvl="0" indent="-285750" defTabSz="9144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sz="1800" dirty="0" smtClean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Solar photovoltaic design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27832" y="5680495"/>
            <a:ext cx="21858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prstClr val="black"/>
                </a:solidFill>
              </a:rPr>
              <a:t>Solar </a:t>
            </a:r>
            <a:r>
              <a:rPr lang="en-US" dirty="0" smtClean="0">
                <a:solidFill>
                  <a:prstClr val="black"/>
                </a:solidFill>
              </a:rPr>
              <a:t>collector </a:t>
            </a:r>
            <a:r>
              <a:rPr lang="en-US" dirty="0">
                <a:solidFill>
                  <a:prstClr val="black"/>
                </a:solidFill>
              </a:rPr>
              <a:t>design</a:t>
            </a:r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34D815C-CB7A-43EC-886E-2B7A6CA81B6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79882" r="1579" b="1930"/>
          <a:stretch/>
        </p:blipFill>
        <p:spPr>
          <a:xfrm>
            <a:off x="2633526" y="6325062"/>
            <a:ext cx="4497399" cy="578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253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8C36592-8465-4017-83B2-E2A9136D5082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727944" y="1209577"/>
            <a:ext cx="5915818" cy="6540805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E6FB1A5-2EBC-4E4B-BF61-6E8705EAD467}"/>
              </a:ext>
            </a:extLst>
          </p:cNvPr>
          <p:cNvSpPr txBox="1">
            <a:spLocks/>
          </p:cNvSpPr>
          <p:nvPr/>
        </p:nvSpPr>
        <p:spPr>
          <a:xfrm>
            <a:off x="647824" y="492839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400" dirty="0"/>
              <a:t>Daylight factor</a:t>
            </a:r>
            <a:r>
              <a:rPr lang="en-US" sz="2800" dirty="0">
                <a:solidFill>
                  <a:srgbClr val="FF0000"/>
                </a:solidFill>
              </a:rPr>
              <a:t/>
            </a:r>
            <a:br>
              <a:rPr lang="en-US" sz="2800" dirty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14B838-9D01-4BC9-BF23-DB0CBE14B15F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A6105B-46D9-442C-9F3C-C7E1AB07094D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933475" y="199086"/>
            <a:ext cx="1924050" cy="348615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FA81E1-9E98-46A9-91ED-F6605A5EA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30</a:t>
            </a:fld>
            <a:endParaRPr lang="en-US"/>
          </a:p>
        </p:txBody>
      </p:sp>
      <p:pic>
        <p:nvPicPr>
          <p:cNvPr id="13" name="Picture 3">
            <a:extLst>
              <a:ext uri="{FF2B5EF4-FFF2-40B4-BE49-F238E27FC236}">
                <a16:creationId xmlns:a16="http://schemas.microsoft.com/office/drawing/2014/main" id="{AF07328E-A64F-4A04-A798-885AA1B20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532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31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E6FB1A5-2EBC-4E4B-BF61-6E8705EAD467}"/>
              </a:ext>
            </a:extLst>
          </p:cNvPr>
          <p:cNvSpPr txBox="1">
            <a:spLocks/>
          </p:cNvSpPr>
          <p:nvPr/>
        </p:nvSpPr>
        <p:spPr>
          <a:xfrm>
            <a:off x="647824" y="492839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400" dirty="0"/>
              <a:t>Thermal analysis and comfort</a:t>
            </a:r>
            <a:r>
              <a:rPr lang="en-US" sz="2800" dirty="0">
                <a:solidFill>
                  <a:srgbClr val="FF0000"/>
                </a:solidFill>
              </a:rPr>
              <a:t/>
            </a:r>
            <a:br>
              <a:rPr lang="en-US" sz="2800" dirty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14B838-9D01-4BC9-BF23-DB0CBE14B15F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C0A984D-DA34-4E9E-A575-ECF8D944D2E7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3554" y="1082772"/>
            <a:ext cx="7246862" cy="6506798"/>
          </a:xfrm>
          <a:prstGeom prst="rect">
            <a:avLst/>
          </a:prstGeom>
        </p:spPr>
      </p:pic>
      <p:graphicFrame>
        <p:nvGraphicFramePr>
          <p:cNvPr id="19" name="Table 3">
            <a:extLst>
              <a:ext uri="{FF2B5EF4-FFF2-40B4-BE49-F238E27FC236}">
                <a16:creationId xmlns:a16="http://schemas.microsoft.com/office/drawing/2014/main" id="{C98DD427-F541-4684-8384-8E98DD65A4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7892913"/>
              </p:ext>
            </p:extLst>
          </p:nvPr>
        </p:nvGraphicFramePr>
        <p:xfrm>
          <a:off x="6050987" y="4330639"/>
          <a:ext cx="4029638" cy="954597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014819">
                  <a:extLst>
                    <a:ext uri="{9D8B030D-6E8A-4147-A177-3AD203B41FA5}">
                      <a16:colId xmlns:a16="http://schemas.microsoft.com/office/drawing/2014/main" val="3742296485"/>
                    </a:ext>
                  </a:extLst>
                </a:gridCol>
                <a:gridCol w="2014819">
                  <a:extLst>
                    <a:ext uri="{9D8B030D-6E8A-4147-A177-3AD203B41FA5}">
                      <a16:colId xmlns:a16="http://schemas.microsoft.com/office/drawing/2014/main" val="2262114277"/>
                    </a:ext>
                  </a:extLst>
                </a:gridCol>
              </a:tblGrid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U-value(W/m2.K)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0459070"/>
                  </a:ext>
                </a:extLst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Palestine insulated wall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0.454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42827"/>
                  </a:ext>
                </a:extLst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Curtain wall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2.552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8689192"/>
                  </a:ext>
                </a:extLst>
              </a:tr>
            </a:tbl>
          </a:graphicData>
        </a:graphic>
      </p:graphicFrame>
      <p:pic>
        <p:nvPicPr>
          <p:cNvPr id="15" name="Picture 3">
            <a:extLst>
              <a:ext uri="{FF2B5EF4-FFF2-40B4-BE49-F238E27FC236}">
                <a16:creationId xmlns:a16="http://schemas.microsoft.com/office/drawing/2014/main" id="{4E56EE0E-1809-49E7-90FD-F3FEC6FCDF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45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32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E6FB1A5-2EBC-4E4B-BF61-6E8705EAD467}"/>
              </a:ext>
            </a:extLst>
          </p:cNvPr>
          <p:cNvSpPr txBox="1">
            <a:spLocks/>
          </p:cNvSpPr>
          <p:nvPr/>
        </p:nvSpPr>
        <p:spPr>
          <a:xfrm>
            <a:off x="647824" y="492839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400" dirty="0"/>
              <a:t>Thermal analysis and comfort</a:t>
            </a:r>
            <a:r>
              <a:rPr lang="en-US" sz="2800" dirty="0">
                <a:solidFill>
                  <a:srgbClr val="FF0000"/>
                </a:solidFill>
              </a:rPr>
              <a:t/>
            </a:r>
            <a:br>
              <a:rPr lang="en-US" sz="2800" dirty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14B838-9D01-4BC9-BF23-DB0CBE14B15F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BD4885-A158-43A9-AE24-2604722EB6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415" r="-1"/>
          <a:stretch/>
        </p:blipFill>
        <p:spPr>
          <a:xfrm>
            <a:off x="499976" y="1353223"/>
            <a:ext cx="3869668" cy="5870711"/>
          </a:xfrm>
          <a:prstGeom prst="rect">
            <a:avLst/>
          </a:prstGeom>
        </p:spPr>
      </p:pic>
      <p:graphicFrame>
        <p:nvGraphicFramePr>
          <p:cNvPr id="14" name="Table 3">
            <a:extLst>
              <a:ext uri="{FF2B5EF4-FFF2-40B4-BE49-F238E27FC236}">
                <a16:creationId xmlns:a16="http://schemas.microsoft.com/office/drawing/2014/main" id="{B0F7A104-B5C7-45E7-9984-FEA562849A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6326201"/>
              </p:ext>
            </p:extLst>
          </p:nvPr>
        </p:nvGraphicFramePr>
        <p:xfrm>
          <a:off x="4441924" y="1966883"/>
          <a:ext cx="4063446" cy="954597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031723">
                  <a:extLst>
                    <a:ext uri="{9D8B030D-6E8A-4147-A177-3AD203B41FA5}">
                      <a16:colId xmlns:a16="http://schemas.microsoft.com/office/drawing/2014/main" val="3742296485"/>
                    </a:ext>
                  </a:extLst>
                </a:gridCol>
                <a:gridCol w="2031723">
                  <a:extLst>
                    <a:ext uri="{9D8B030D-6E8A-4147-A177-3AD203B41FA5}">
                      <a16:colId xmlns:a16="http://schemas.microsoft.com/office/drawing/2014/main" val="2262114277"/>
                    </a:ext>
                  </a:extLst>
                </a:gridCol>
              </a:tblGrid>
              <a:tr h="252622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U-value(W/m2.K)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0459070"/>
                  </a:ext>
                </a:extLst>
              </a:tr>
              <a:tr h="252622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Internal floor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3.74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42827"/>
                  </a:ext>
                </a:extLst>
              </a:tr>
              <a:tr h="252622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Roof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8689192"/>
                  </a:ext>
                </a:extLst>
              </a:tr>
            </a:tbl>
          </a:graphicData>
        </a:graphic>
      </p:graphicFrame>
      <p:pic>
        <p:nvPicPr>
          <p:cNvPr id="15" name="Picture 3">
            <a:extLst>
              <a:ext uri="{FF2B5EF4-FFF2-40B4-BE49-F238E27FC236}">
                <a16:creationId xmlns:a16="http://schemas.microsoft.com/office/drawing/2014/main" id="{4E56EE0E-1809-49E7-90FD-F3FEC6FCDF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661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33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E6FB1A5-2EBC-4E4B-BF61-6E8705EAD467}"/>
              </a:ext>
            </a:extLst>
          </p:cNvPr>
          <p:cNvSpPr txBox="1">
            <a:spLocks/>
          </p:cNvSpPr>
          <p:nvPr/>
        </p:nvSpPr>
        <p:spPr>
          <a:xfrm>
            <a:off x="647824" y="492839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400" dirty="0"/>
              <a:t>Thermal analysis and comfort</a:t>
            </a:r>
            <a:r>
              <a:rPr lang="en-US" sz="2800" dirty="0">
                <a:solidFill>
                  <a:srgbClr val="FF0000"/>
                </a:solidFill>
              </a:rPr>
              <a:t/>
            </a:r>
            <a:br>
              <a:rPr lang="en-US" sz="2800" dirty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14B838-9D01-4BC9-BF23-DB0CBE14B15F}"/>
              </a:ext>
            </a:extLst>
          </p:cNvPr>
          <p:cNvSpPr txBox="1"/>
          <p:nvPr/>
        </p:nvSpPr>
        <p:spPr>
          <a:xfrm>
            <a:off x="809697" y="280584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7D77C7-102A-4ED1-B3F4-097AC8B3F6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-1" r="3163" b="77745"/>
          <a:stretch/>
        </p:blipFill>
        <p:spPr>
          <a:xfrm>
            <a:off x="338807" y="1623570"/>
            <a:ext cx="5600150" cy="1696207"/>
          </a:xfrm>
          <a:prstGeom prst="rect">
            <a:avLst/>
          </a:prstGeom>
        </p:spPr>
      </p:pic>
      <p:sp>
        <p:nvSpPr>
          <p:cNvPr id="10" name="Thought Bubble: Cloud 9">
            <a:extLst>
              <a:ext uri="{FF2B5EF4-FFF2-40B4-BE49-F238E27FC236}">
                <a16:creationId xmlns:a16="http://schemas.microsoft.com/office/drawing/2014/main" id="{85FAD16D-6AA2-4984-97B1-190EAB067C30}"/>
              </a:ext>
            </a:extLst>
          </p:cNvPr>
          <p:cNvSpPr/>
          <p:nvPr/>
        </p:nvSpPr>
        <p:spPr>
          <a:xfrm rot="1804976">
            <a:off x="5751016" y="270415"/>
            <a:ext cx="4096197" cy="2607675"/>
          </a:xfrm>
          <a:prstGeom prst="cloudCallout">
            <a:avLst>
              <a:gd name="adj1" fmla="val -22432"/>
              <a:gd name="adj2" fmla="val 76922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ABA9AC9-473A-4537-9FB8-4DBE657F9994}"/>
              </a:ext>
            </a:extLst>
          </p:cNvPr>
          <p:cNvSpPr txBox="1"/>
          <p:nvPr/>
        </p:nvSpPr>
        <p:spPr>
          <a:xfrm>
            <a:off x="6020901" y="967641"/>
            <a:ext cx="33783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Total Heating load = 204.10 Kw(58.03 Ton)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85B92DA-B512-4417-B97A-CB1D91799225}"/>
              </a:ext>
            </a:extLst>
          </p:cNvPr>
          <p:cNvSpPr txBox="1"/>
          <p:nvPr/>
        </p:nvSpPr>
        <p:spPr>
          <a:xfrm>
            <a:off x="6020901" y="1275418"/>
            <a:ext cx="33783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Total Cooling load = 290.13 Kw(82.50 Ton)</a:t>
            </a:r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7D86E0D1-48C5-434C-8EAB-0316F998D6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7ACD54C-BF54-4E41-BC39-0B0D3341E81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01" t="4427"/>
          <a:stretch/>
        </p:blipFill>
        <p:spPr>
          <a:xfrm>
            <a:off x="991663" y="3932521"/>
            <a:ext cx="8571842" cy="167790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09F8E85-C782-4249-B1A1-0785D0CE67B5}"/>
              </a:ext>
            </a:extLst>
          </p:cNvPr>
          <p:cNvSpPr txBox="1"/>
          <p:nvPr/>
        </p:nvSpPr>
        <p:spPr>
          <a:xfrm>
            <a:off x="778617" y="3450474"/>
            <a:ext cx="2038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</a:t>
            </a:r>
            <a:r>
              <a:rPr lang="en-US" dirty="0" smtClean="0"/>
              <a:t>Predict mean vote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9373A52-55FA-4187-9C3A-195091F5B362}"/>
              </a:ext>
            </a:extLst>
          </p:cNvPr>
          <p:cNvSpPr txBox="1"/>
          <p:nvPr/>
        </p:nvSpPr>
        <p:spPr>
          <a:xfrm>
            <a:off x="791813" y="5698941"/>
            <a:ext cx="2038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-Discomfort </a:t>
            </a:r>
            <a:r>
              <a:rPr lang="en-US" dirty="0"/>
              <a:t>hours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D05477D-BBC3-4165-B791-B983123A5C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6690" y="6083951"/>
            <a:ext cx="5076552" cy="146909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09F8E85-C782-4249-B1A1-0785D0CE67B5}"/>
              </a:ext>
            </a:extLst>
          </p:cNvPr>
          <p:cNvSpPr txBox="1"/>
          <p:nvPr/>
        </p:nvSpPr>
        <p:spPr>
          <a:xfrm>
            <a:off x="911981" y="1176325"/>
            <a:ext cx="29041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Heating and cooling load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242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34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E6FB1A5-2EBC-4E4B-BF61-6E8705EAD467}"/>
              </a:ext>
            </a:extLst>
          </p:cNvPr>
          <p:cNvSpPr txBox="1">
            <a:spLocks/>
          </p:cNvSpPr>
          <p:nvPr/>
        </p:nvSpPr>
        <p:spPr>
          <a:xfrm>
            <a:off x="643093" y="615717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400" dirty="0"/>
              <a:t>Ventilation and CFD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400" dirty="0"/>
              <a:t> Ventilation design</a:t>
            </a:r>
            <a:r>
              <a:rPr lang="en-US" sz="2800" dirty="0">
                <a:solidFill>
                  <a:srgbClr val="FF0000"/>
                </a:solidFill>
              </a:rPr>
              <a:t/>
            </a:r>
            <a:br>
              <a:rPr lang="en-US" sz="2800" dirty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14B838-9D01-4BC9-BF23-DB0CBE14B15F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04C782C-1A82-4FDB-949C-34323CA28D3D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8932" y="1402963"/>
            <a:ext cx="9049927" cy="6203928"/>
          </a:xfrm>
          <a:prstGeom prst="rect">
            <a:avLst/>
          </a:prstGeom>
        </p:spPr>
      </p:pic>
      <p:pic>
        <p:nvPicPr>
          <p:cNvPr id="13" name="Picture 3">
            <a:extLst>
              <a:ext uri="{FF2B5EF4-FFF2-40B4-BE49-F238E27FC236}">
                <a16:creationId xmlns:a16="http://schemas.microsoft.com/office/drawing/2014/main" id="{7EE9544F-5F99-475B-B6AC-AE1E4540B8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587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35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E6FB1A5-2EBC-4E4B-BF61-6E8705EAD467}"/>
              </a:ext>
            </a:extLst>
          </p:cNvPr>
          <p:cNvSpPr txBox="1">
            <a:spLocks/>
          </p:cNvSpPr>
          <p:nvPr/>
        </p:nvSpPr>
        <p:spPr>
          <a:xfrm>
            <a:off x="643093" y="615717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400" dirty="0"/>
              <a:t>Ventilation and CFD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400" dirty="0"/>
              <a:t> CFD analysis</a:t>
            </a:r>
            <a:r>
              <a:rPr lang="en-US" sz="2800" dirty="0">
                <a:solidFill>
                  <a:srgbClr val="FF0000"/>
                </a:solidFill>
              </a:rPr>
              <a:t/>
            </a:r>
            <a:br>
              <a:rPr lang="en-US" sz="2800" dirty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14B838-9D01-4BC9-BF23-DB0CBE14B15F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3D966D-2CFC-460C-A82B-7D476D72D0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4470" y="1976603"/>
            <a:ext cx="6254969" cy="480200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4EA9DC8-0362-4E49-9D95-E5E01F78E5E7}"/>
              </a:ext>
            </a:extLst>
          </p:cNvPr>
          <p:cNvSpPr txBox="1"/>
          <p:nvPr/>
        </p:nvSpPr>
        <p:spPr>
          <a:xfrm>
            <a:off x="791840" y="1471124"/>
            <a:ext cx="2038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Exterior CFD</a:t>
            </a:r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D27CE9CF-8778-48B6-93F4-C656BDA2A5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604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36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E6FB1A5-2EBC-4E4B-BF61-6E8705EAD467}"/>
              </a:ext>
            </a:extLst>
          </p:cNvPr>
          <p:cNvSpPr txBox="1">
            <a:spLocks/>
          </p:cNvSpPr>
          <p:nvPr/>
        </p:nvSpPr>
        <p:spPr>
          <a:xfrm>
            <a:off x="643093" y="615717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400" dirty="0"/>
              <a:t>Ventilation and CFD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400" dirty="0"/>
              <a:t> CFD analysis</a:t>
            </a:r>
            <a:r>
              <a:rPr lang="en-US" sz="2800" dirty="0">
                <a:solidFill>
                  <a:srgbClr val="FF0000"/>
                </a:solidFill>
              </a:rPr>
              <a:t/>
            </a:r>
            <a:br>
              <a:rPr lang="en-US" sz="2800" dirty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14B838-9D01-4BC9-BF23-DB0CBE14B15F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EA9DC8-0362-4E49-9D95-E5E01F78E5E7}"/>
              </a:ext>
            </a:extLst>
          </p:cNvPr>
          <p:cNvSpPr txBox="1"/>
          <p:nvPr/>
        </p:nvSpPr>
        <p:spPr>
          <a:xfrm>
            <a:off x="791840" y="1471124"/>
            <a:ext cx="2038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Interior CFD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A3077B-BC55-4AD2-A96A-0E76B7E781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800" y="1898349"/>
            <a:ext cx="9468469" cy="5253270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DDDB7B95-5F00-49A2-B8CF-4E6C81A544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84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37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E6FB1A5-2EBC-4E4B-BF61-6E8705EAD467}"/>
              </a:ext>
            </a:extLst>
          </p:cNvPr>
          <p:cNvSpPr txBox="1">
            <a:spLocks/>
          </p:cNvSpPr>
          <p:nvPr/>
        </p:nvSpPr>
        <p:spPr>
          <a:xfrm>
            <a:off x="643093" y="615717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15407" indent="-415407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0000"/>
                </a:solidFill>
              </a:rPr>
              <a:t>Environmental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sz="1400" dirty="0"/>
              <a:t>Ventilation and CFD analysis and design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400" dirty="0"/>
              <a:t> CFD analysis</a:t>
            </a:r>
            <a:r>
              <a:rPr lang="en-US" sz="2800" dirty="0">
                <a:solidFill>
                  <a:srgbClr val="FF0000"/>
                </a:solidFill>
              </a:rPr>
              <a:t/>
            </a:r>
            <a:br>
              <a:rPr lang="en-US" sz="2800" dirty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14B838-9D01-4BC9-BF23-DB0CBE14B15F}"/>
              </a:ext>
            </a:extLst>
          </p:cNvPr>
          <p:cNvSpPr txBox="1"/>
          <p:nvPr/>
        </p:nvSpPr>
        <p:spPr>
          <a:xfrm>
            <a:off x="791840" y="431051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ENVIRONMENTAL ARCHITECTURAL ASPECTS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EA9DC8-0362-4E49-9D95-E5E01F78E5E7}"/>
              </a:ext>
            </a:extLst>
          </p:cNvPr>
          <p:cNvSpPr txBox="1"/>
          <p:nvPr/>
        </p:nvSpPr>
        <p:spPr>
          <a:xfrm>
            <a:off x="791840" y="1471124"/>
            <a:ext cx="2038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Interior CFD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4B0BFF-6B3F-4178-9481-D5B77DB6B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184" y="1861925"/>
            <a:ext cx="4611811" cy="346779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EC1D1B3-A3E3-48DD-BC04-C7142D2228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8647" y="1266175"/>
            <a:ext cx="4362450" cy="4848225"/>
          </a:xfrm>
          <a:prstGeom prst="rect">
            <a:avLst/>
          </a:prstGeom>
        </p:spPr>
      </p:pic>
      <p:pic>
        <p:nvPicPr>
          <p:cNvPr id="15" name="Picture 3">
            <a:extLst>
              <a:ext uri="{FF2B5EF4-FFF2-40B4-BE49-F238E27FC236}">
                <a16:creationId xmlns:a16="http://schemas.microsoft.com/office/drawing/2014/main" id="{418A226C-218C-447F-9E6D-BAA6E7C486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4944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شكل بيضاوي 4"/>
          <p:cNvSpPr/>
          <p:nvPr/>
        </p:nvSpPr>
        <p:spPr>
          <a:xfrm>
            <a:off x="1212147" y="2422062"/>
            <a:ext cx="2540282" cy="2412101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r>
              <a:rPr lang="en-US" sz="3600" b="1" u="sng" dirty="0">
                <a:solidFill>
                  <a:schemeClr val="tx1"/>
                </a:solidFill>
              </a:rPr>
              <a:t>Outline</a:t>
            </a:r>
          </a:p>
        </p:txBody>
      </p:sp>
      <p:sp>
        <p:nvSpPr>
          <p:cNvPr id="6" name="دائرة مجوفة 5"/>
          <p:cNvSpPr/>
          <p:nvPr/>
        </p:nvSpPr>
        <p:spPr>
          <a:xfrm>
            <a:off x="1071124" y="2214119"/>
            <a:ext cx="2681307" cy="2744805"/>
          </a:xfrm>
          <a:prstGeom prst="donut">
            <a:avLst>
              <a:gd name="adj" fmla="val 9582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قوس 8"/>
          <p:cNvSpPr/>
          <p:nvPr/>
        </p:nvSpPr>
        <p:spPr>
          <a:xfrm rot="4117342">
            <a:off x="-156508" y="1569590"/>
            <a:ext cx="4655193" cy="4067472"/>
          </a:xfrm>
          <a:prstGeom prst="arc">
            <a:avLst>
              <a:gd name="adj1" fmla="val 13388289"/>
              <a:gd name="adj2" fmla="val 179562"/>
            </a:avLst>
          </a:prstGeom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102858" tIns="51428" rIns="102858" bIns="51428" rtlCol="0" anchor="ctr"/>
          <a:lstStyle/>
          <a:p>
            <a:pPr algn="ctr"/>
            <a:endParaRPr lang="en-US"/>
          </a:p>
        </p:txBody>
      </p:sp>
      <p:grpSp>
        <p:nvGrpSpPr>
          <p:cNvPr id="24" name="مجموعة 23"/>
          <p:cNvGrpSpPr/>
          <p:nvPr/>
        </p:nvGrpSpPr>
        <p:grpSpPr>
          <a:xfrm>
            <a:off x="5119697" y="814822"/>
            <a:ext cx="3107252" cy="891297"/>
            <a:chOff x="4644008" y="1325228"/>
            <a:chExt cx="2520280" cy="771624"/>
          </a:xfrm>
          <a:solidFill>
            <a:schemeClr val="bg1"/>
          </a:solidFill>
          <a:effectLst/>
        </p:grpSpPr>
        <p:sp>
          <p:nvSpPr>
            <p:cNvPr id="17" name="وسيلة شرح خطية 2 (بلا حدود)‏ 16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47894"/>
                <a:gd name="adj2" fmla="val -6"/>
                <a:gd name="adj3" fmla="val 49976"/>
                <a:gd name="adj4" fmla="val -19389"/>
                <a:gd name="adj5" fmla="val 162461"/>
                <a:gd name="adj6" fmla="val -47450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2" name="مستطيل 21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23" name="مربع نص 22"/>
          <p:cNvSpPr txBox="1"/>
          <p:nvPr/>
        </p:nvSpPr>
        <p:spPr>
          <a:xfrm>
            <a:off x="4799629" y="993840"/>
            <a:ext cx="3427318" cy="519359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700" b="1" dirty="0"/>
              <a:t>Introduction</a:t>
            </a:r>
          </a:p>
        </p:txBody>
      </p:sp>
      <p:grpSp>
        <p:nvGrpSpPr>
          <p:cNvPr id="27" name="مجموعة 26"/>
          <p:cNvGrpSpPr/>
          <p:nvPr/>
        </p:nvGrpSpPr>
        <p:grpSpPr>
          <a:xfrm>
            <a:off x="5194426" y="1990206"/>
            <a:ext cx="3032530" cy="891297"/>
            <a:chOff x="4644008" y="1325228"/>
            <a:chExt cx="2520280" cy="771624"/>
          </a:xfrm>
          <a:solidFill>
            <a:schemeClr val="bg1">
              <a:lumMod val="75000"/>
            </a:schemeClr>
          </a:solidFill>
        </p:grpSpPr>
        <p:sp>
          <p:nvSpPr>
            <p:cNvPr id="28" name="وسيلة شرح خطية 2 (بلا حدود)‏ 27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18750"/>
                <a:gd name="adj2" fmla="val -1196"/>
                <a:gd name="adj3" fmla="val 18750"/>
                <a:gd name="adj4" fmla="val -16667"/>
                <a:gd name="adj5" fmla="val 83355"/>
                <a:gd name="adj6" fmla="val -40223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مستطيل 28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مربع نص 29"/>
          <p:cNvSpPr txBox="1"/>
          <p:nvPr/>
        </p:nvSpPr>
        <p:spPr>
          <a:xfrm>
            <a:off x="4983144" y="1933160"/>
            <a:ext cx="3144966" cy="488581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500" b="1" dirty="0"/>
              <a:t>Site Analysis and </a:t>
            </a:r>
          </a:p>
        </p:txBody>
      </p:sp>
      <p:grpSp>
        <p:nvGrpSpPr>
          <p:cNvPr id="38" name="مجموعة 37"/>
          <p:cNvGrpSpPr/>
          <p:nvPr/>
        </p:nvGrpSpPr>
        <p:grpSpPr>
          <a:xfrm>
            <a:off x="5105224" y="4354101"/>
            <a:ext cx="3163332" cy="919623"/>
            <a:chOff x="4629290" y="1359873"/>
            <a:chExt cx="2534998" cy="796147"/>
          </a:xfrm>
          <a:solidFill>
            <a:schemeClr val="bg1"/>
          </a:solidFill>
        </p:grpSpPr>
        <p:sp>
          <p:nvSpPr>
            <p:cNvPr id="39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11907"/>
                <a:gd name="adj6" fmla="val -29383"/>
              </a:avLst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grpSp>
        <p:nvGrpSpPr>
          <p:cNvPr id="44" name="مجموعة 43"/>
          <p:cNvGrpSpPr/>
          <p:nvPr/>
        </p:nvGrpSpPr>
        <p:grpSpPr>
          <a:xfrm>
            <a:off x="5081981" y="6705619"/>
            <a:ext cx="3144966" cy="891297"/>
            <a:chOff x="4644008" y="1325228"/>
            <a:chExt cx="2520280" cy="771624"/>
          </a:xfrm>
          <a:solidFill>
            <a:schemeClr val="bg1"/>
          </a:solidFill>
        </p:grpSpPr>
        <p:sp>
          <p:nvSpPr>
            <p:cNvPr id="45" name="وسيلة شرح خطية 2 (بلا حدود)‏ 44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20832"/>
                <a:gd name="adj2" fmla="val -1196"/>
                <a:gd name="adj3" fmla="val 18750"/>
                <a:gd name="adj4" fmla="val -18878"/>
                <a:gd name="adj5" fmla="val -151883"/>
                <a:gd name="adj6" fmla="val -5177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مستطيل 45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48" name="مستطيل 2047"/>
          <p:cNvSpPr/>
          <p:nvPr/>
        </p:nvSpPr>
        <p:spPr>
          <a:xfrm>
            <a:off x="5194427" y="6745642"/>
            <a:ext cx="3064276" cy="934857"/>
          </a:xfrm>
          <a:prstGeom prst="rect">
            <a:avLst/>
          </a:prstGeom>
        </p:spPr>
        <p:txBody>
          <a:bodyPr wrap="none" lIns="102858" tIns="51428" rIns="102858" bIns="51428">
            <a:spAutoFit/>
          </a:bodyPr>
          <a:lstStyle/>
          <a:p>
            <a:r>
              <a:rPr lang="en-US" sz="2700" b="1" dirty="0"/>
              <a:t>Quantity surveying</a:t>
            </a:r>
          </a:p>
          <a:p>
            <a:r>
              <a:rPr lang="en-US" sz="2700" b="1" dirty="0"/>
              <a:t>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" y="5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وسيلة شرح خطية 2 (بلا حدود)‏ 27"/>
          <p:cNvSpPr/>
          <p:nvPr/>
        </p:nvSpPr>
        <p:spPr>
          <a:xfrm>
            <a:off x="5226173" y="3196326"/>
            <a:ext cx="3032530" cy="831759"/>
          </a:xfrm>
          <a:prstGeom prst="callout2">
            <a:avLst>
              <a:gd name="adj1" fmla="val 18750"/>
              <a:gd name="adj2" fmla="val -1196"/>
              <a:gd name="adj3" fmla="val 18750"/>
              <a:gd name="adj4" fmla="val -16667"/>
              <a:gd name="adj5" fmla="val 46284"/>
              <a:gd name="adj6" fmla="val -3250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Environmental Aspect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184328" y="3170596"/>
            <a:ext cx="3032521" cy="8724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5210303" y="2309786"/>
            <a:ext cx="3032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Architectural Aspect</a:t>
            </a:r>
            <a:endParaRPr lang="en-US" sz="2400" b="1" dirty="0"/>
          </a:p>
        </p:txBody>
      </p:sp>
      <p:sp>
        <p:nvSpPr>
          <p:cNvPr id="2" name="Rectangle 1"/>
          <p:cNvSpPr/>
          <p:nvPr/>
        </p:nvSpPr>
        <p:spPr>
          <a:xfrm>
            <a:off x="5409916" y="4509503"/>
            <a:ext cx="2652073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Structural Aspect</a:t>
            </a:r>
          </a:p>
        </p:txBody>
      </p:sp>
      <p:grpSp>
        <p:nvGrpSpPr>
          <p:cNvPr id="31" name="مجموعة 37"/>
          <p:cNvGrpSpPr/>
          <p:nvPr/>
        </p:nvGrpSpPr>
        <p:grpSpPr>
          <a:xfrm>
            <a:off x="5114589" y="5483153"/>
            <a:ext cx="3163332" cy="919623"/>
            <a:chOff x="4629290" y="1359873"/>
            <a:chExt cx="2534998" cy="796147"/>
          </a:xfrm>
          <a:solidFill>
            <a:schemeClr val="bg1"/>
          </a:solidFill>
        </p:grpSpPr>
        <p:sp>
          <p:nvSpPr>
            <p:cNvPr id="32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-42457"/>
                <a:gd name="adj6" fmla="val -41524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sp>
        <p:nvSpPr>
          <p:cNvPr id="34" name="Rectangle 33"/>
          <p:cNvSpPr/>
          <p:nvPr/>
        </p:nvSpPr>
        <p:spPr>
          <a:xfrm>
            <a:off x="5218716" y="5483153"/>
            <a:ext cx="30156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Electro-Mechanical </a:t>
            </a:r>
          </a:p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Aspect</a:t>
            </a:r>
            <a:endParaRPr lang="en-US" sz="2700" b="1" dirty="0">
              <a:solidFill>
                <a:prstClr val="black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C442EF-01F9-4731-90AF-D0FA661B7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38</a:t>
            </a:fld>
            <a:endParaRPr lang="en-US"/>
          </a:p>
        </p:txBody>
      </p:sp>
      <p:pic>
        <p:nvPicPr>
          <p:cNvPr id="35" name="Picture 3">
            <a:extLst>
              <a:ext uri="{FF2B5EF4-FFF2-40B4-BE49-F238E27FC236}">
                <a16:creationId xmlns:a16="http://schemas.microsoft.com/office/drawing/2014/main" id="{76947823-EC7B-4067-8C9E-FF3D32498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675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object 10"/>
          <p:cNvGrpSpPr/>
          <p:nvPr/>
        </p:nvGrpSpPr>
        <p:grpSpPr>
          <a:xfrm>
            <a:off x="2724093" y="2340708"/>
            <a:ext cx="5257894" cy="5125828"/>
            <a:chOff x="4128349" y="1922652"/>
            <a:chExt cx="3896908" cy="3864357"/>
          </a:xfrm>
        </p:grpSpPr>
        <p:sp>
          <p:nvSpPr>
            <p:cNvPr id="8" name="object 11"/>
            <p:cNvSpPr/>
            <p:nvPr/>
          </p:nvSpPr>
          <p:spPr>
            <a:xfrm>
              <a:off x="4900168" y="1922652"/>
              <a:ext cx="2284045" cy="1786255"/>
            </a:xfrm>
            <a:custGeom>
              <a:avLst/>
              <a:gdLst/>
              <a:ahLst/>
              <a:cxnLst/>
              <a:rect l="l" t="t" r="r" b="b"/>
              <a:pathLst>
                <a:path w="2260600" h="1786254">
                  <a:moveTo>
                    <a:pt x="1164971" y="0"/>
                  </a:moveTo>
                  <a:lnTo>
                    <a:pt x="1115642" y="609"/>
                  </a:lnTo>
                  <a:lnTo>
                    <a:pt x="1066339" y="2499"/>
                  </a:lnTo>
                  <a:lnTo>
                    <a:pt x="1017088" y="5669"/>
                  </a:lnTo>
                  <a:lnTo>
                    <a:pt x="967915" y="10119"/>
                  </a:lnTo>
                  <a:lnTo>
                    <a:pt x="918846" y="15849"/>
                  </a:lnTo>
                  <a:lnTo>
                    <a:pt x="869907" y="22860"/>
                  </a:lnTo>
                  <a:lnTo>
                    <a:pt x="821126" y="31150"/>
                  </a:lnTo>
                  <a:lnTo>
                    <a:pt x="772528" y="40721"/>
                  </a:lnTo>
                  <a:lnTo>
                    <a:pt x="724140" y="51572"/>
                  </a:lnTo>
                  <a:lnTo>
                    <a:pt x="675988" y="63703"/>
                  </a:lnTo>
                  <a:lnTo>
                    <a:pt x="628099" y="77114"/>
                  </a:lnTo>
                  <a:lnTo>
                    <a:pt x="580499" y="91805"/>
                  </a:lnTo>
                  <a:lnTo>
                    <a:pt x="533214" y="107777"/>
                  </a:lnTo>
                  <a:lnTo>
                    <a:pt x="486271" y="125028"/>
                  </a:lnTo>
                  <a:lnTo>
                    <a:pt x="439696" y="143560"/>
                  </a:lnTo>
                  <a:lnTo>
                    <a:pt x="393515" y="163372"/>
                  </a:lnTo>
                  <a:lnTo>
                    <a:pt x="347756" y="184464"/>
                  </a:lnTo>
                  <a:lnTo>
                    <a:pt x="302444" y="206837"/>
                  </a:lnTo>
                  <a:lnTo>
                    <a:pt x="257605" y="230489"/>
                  </a:lnTo>
                  <a:lnTo>
                    <a:pt x="213267" y="255422"/>
                  </a:lnTo>
                  <a:lnTo>
                    <a:pt x="169455" y="281635"/>
                  </a:lnTo>
                  <a:lnTo>
                    <a:pt x="126196" y="309128"/>
                  </a:lnTo>
                  <a:lnTo>
                    <a:pt x="83516" y="337901"/>
                  </a:lnTo>
                  <a:lnTo>
                    <a:pt x="41442" y="367954"/>
                  </a:lnTo>
                  <a:lnTo>
                    <a:pt x="0" y="399288"/>
                  </a:lnTo>
                  <a:lnTo>
                    <a:pt x="1781048" y="1786128"/>
                  </a:lnTo>
                  <a:lnTo>
                    <a:pt x="2260218" y="350647"/>
                  </a:lnTo>
                  <a:lnTo>
                    <a:pt x="2217244" y="320784"/>
                  </a:lnTo>
                  <a:lnTo>
                    <a:pt x="2173652" y="292254"/>
                  </a:lnTo>
                  <a:lnTo>
                    <a:pt x="2129468" y="265057"/>
                  </a:lnTo>
                  <a:lnTo>
                    <a:pt x="2084722" y="239192"/>
                  </a:lnTo>
                  <a:lnTo>
                    <a:pt x="2039441" y="214658"/>
                  </a:lnTo>
                  <a:lnTo>
                    <a:pt x="1993654" y="191455"/>
                  </a:lnTo>
                  <a:lnTo>
                    <a:pt x="1947389" y="169582"/>
                  </a:lnTo>
                  <a:lnTo>
                    <a:pt x="1900673" y="149039"/>
                  </a:lnTo>
                  <a:lnTo>
                    <a:pt x="1853535" y="129824"/>
                  </a:lnTo>
                  <a:lnTo>
                    <a:pt x="1806002" y="111938"/>
                  </a:lnTo>
                  <a:lnTo>
                    <a:pt x="1758104" y="95379"/>
                  </a:lnTo>
                  <a:lnTo>
                    <a:pt x="1709867" y="80148"/>
                  </a:lnTo>
                  <a:lnTo>
                    <a:pt x="1661320" y="66242"/>
                  </a:lnTo>
                  <a:lnTo>
                    <a:pt x="1612491" y="53663"/>
                  </a:lnTo>
                  <a:lnTo>
                    <a:pt x="1563408" y="42408"/>
                  </a:lnTo>
                  <a:lnTo>
                    <a:pt x="1514100" y="32478"/>
                  </a:lnTo>
                  <a:lnTo>
                    <a:pt x="1464593" y="23872"/>
                  </a:lnTo>
                  <a:lnTo>
                    <a:pt x="1414917" y="16589"/>
                  </a:lnTo>
                  <a:lnTo>
                    <a:pt x="1365099" y="10628"/>
                  </a:lnTo>
                  <a:lnTo>
                    <a:pt x="1315167" y="5990"/>
                  </a:lnTo>
                  <a:lnTo>
                    <a:pt x="1265150" y="2672"/>
                  </a:lnTo>
                  <a:lnTo>
                    <a:pt x="1215075" y="676"/>
                  </a:lnTo>
                  <a:lnTo>
                    <a:pt x="1164971" y="0"/>
                  </a:lnTo>
                  <a:close/>
                </a:path>
              </a:pathLst>
            </a:custGeom>
            <a:solidFill>
              <a:srgbClr val="F17900"/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        </a:t>
              </a:r>
            </a:p>
            <a:p>
              <a:r>
                <a:rPr lang="en-US" sz="1288" dirty="0"/>
                <a:t>                 </a:t>
              </a:r>
            </a:p>
            <a:p>
              <a:r>
                <a:rPr lang="en-US" sz="2290" b="1" dirty="0"/>
                <a:t>           </a:t>
              </a:r>
              <a:endParaRPr sz="2290" b="1" dirty="0"/>
            </a:p>
          </p:txBody>
        </p:sp>
        <p:sp>
          <p:nvSpPr>
            <p:cNvPr id="9" name="object 12"/>
            <p:cNvSpPr/>
            <p:nvPr/>
          </p:nvSpPr>
          <p:spPr>
            <a:xfrm>
              <a:off x="6417628" y="2290318"/>
              <a:ext cx="1607629" cy="2150110"/>
            </a:xfrm>
            <a:custGeom>
              <a:avLst/>
              <a:gdLst/>
              <a:ahLst/>
              <a:cxnLst/>
              <a:rect l="l" t="t" r="r" b="b"/>
              <a:pathLst>
                <a:path w="1515109" h="2150110">
                  <a:moveTo>
                    <a:pt x="717803" y="0"/>
                  </a:moveTo>
                  <a:lnTo>
                    <a:pt x="0" y="2150110"/>
                  </a:lnTo>
                  <a:lnTo>
                    <a:pt x="1418208" y="2141982"/>
                  </a:lnTo>
                  <a:lnTo>
                    <a:pt x="1432985" y="2095420"/>
                  </a:lnTo>
                  <a:lnTo>
                    <a:pt x="1446509" y="2048697"/>
                  </a:lnTo>
                  <a:lnTo>
                    <a:pt x="1458787" y="2001834"/>
                  </a:lnTo>
                  <a:lnTo>
                    <a:pt x="1469828" y="1954852"/>
                  </a:lnTo>
                  <a:lnTo>
                    <a:pt x="1479637" y="1907773"/>
                  </a:lnTo>
                  <a:lnTo>
                    <a:pt x="1488221" y="1860616"/>
                  </a:lnTo>
                  <a:lnTo>
                    <a:pt x="1495588" y="1813404"/>
                  </a:lnTo>
                  <a:lnTo>
                    <a:pt x="1501743" y="1766158"/>
                  </a:lnTo>
                  <a:lnTo>
                    <a:pt x="1506694" y="1718897"/>
                  </a:lnTo>
                  <a:lnTo>
                    <a:pt x="1510448" y="1671644"/>
                  </a:lnTo>
                  <a:lnTo>
                    <a:pt x="1513011" y="1624419"/>
                  </a:lnTo>
                  <a:lnTo>
                    <a:pt x="1514391" y="1577243"/>
                  </a:lnTo>
                  <a:lnTo>
                    <a:pt x="1514594" y="1530138"/>
                  </a:lnTo>
                  <a:lnTo>
                    <a:pt x="1513627" y="1483124"/>
                  </a:lnTo>
                  <a:lnTo>
                    <a:pt x="1511496" y="1436223"/>
                  </a:lnTo>
                  <a:lnTo>
                    <a:pt x="1508210" y="1389455"/>
                  </a:lnTo>
                  <a:lnTo>
                    <a:pt x="1503774" y="1342841"/>
                  </a:lnTo>
                  <a:lnTo>
                    <a:pt x="1498195" y="1296403"/>
                  </a:lnTo>
                  <a:lnTo>
                    <a:pt x="1491480" y="1250161"/>
                  </a:lnTo>
                  <a:lnTo>
                    <a:pt x="1483637" y="1204137"/>
                  </a:lnTo>
                  <a:lnTo>
                    <a:pt x="1474671" y="1158352"/>
                  </a:lnTo>
                  <a:lnTo>
                    <a:pt x="1464590" y="1112826"/>
                  </a:lnTo>
                  <a:lnTo>
                    <a:pt x="1453400" y="1067581"/>
                  </a:lnTo>
                  <a:lnTo>
                    <a:pt x="1441109" y="1022637"/>
                  </a:lnTo>
                  <a:lnTo>
                    <a:pt x="1427723" y="978016"/>
                  </a:lnTo>
                  <a:lnTo>
                    <a:pt x="1413249" y="933739"/>
                  </a:lnTo>
                  <a:lnTo>
                    <a:pt x="1397694" y="889826"/>
                  </a:lnTo>
                  <a:lnTo>
                    <a:pt x="1381064" y="846299"/>
                  </a:lnTo>
                  <a:lnTo>
                    <a:pt x="1363368" y="803179"/>
                  </a:lnTo>
                  <a:lnTo>
                    <a:pt x="1344610" y="760487"/>
                  </a:lnTo>
                  <a:lnTo>
                    <a:pt x="1324799" y="718243"/>
                  </a:lnTo>
                  <a:lnTo>
                    <a:pt x="1303940" y="676470"/>
                  </a:lnTo>
                  <a:lnTo>
                    <a:pt x="1282042" y="635187"/>
                  </a:lnTo>
                  <a:lnTo>
                    <a:pt x="1259110" y="594416"/>
                  </a:lnTo>
                  <a:lnTo>
                    <a:pt x="1235152" y="554178"/>
                  </a:lnTo>
                  <a:lnTo>
                    <a:pt x="1210175" y="514494"/>
                  </a:lnTo>
                  <a:lnTo>
                    <a:pt x="1184184" y="475385"/>
                  </a:lnTo>
                  <a:lnTo>
                    <a:pt x="1157188" y="436871"/>
                  </a:lnTo>
                  <a:lnTo>
                    <a:pt x="1129192" y="398975"/>
                  </a:lnTo>
                  <a:lnTo>
                    <a:pt x="1100204" y="361717"/>
                  </a:lnTo>
                  <a:lnTo>
                    <a:pt x="1070231" y="325118"/>
                  </a:lnTo>
                  <a:lnTo>
                    <a:pt x="1039279" y="289199"/>
                  </a:lnTo>
                  <a:lnTo>
                    <a:pt x="1007356" y="253981"/>
                  </a:lnTo>
                  <a:lnTo>
                    <a:pt x="974467" y="219485"/>
                  </a:lnTo>
                  <a:lnTo>
                    <a:pt x="940620" y="185732"/>
                  </a:lnTo>
                  <a:lnTo>
                    <a:pt x="905822" y="152744"/>
                  </a:lnTo>
                  <a:lnTo>
                    <a:pt x="870080" y="120540"/>
                  </a:lnTo>
                  <a:lnTo>
                    <a:pt x="833400" y="89143"/>
                  </a:lnTo>
                  <a:lnTo>
                    <a:pt x="795790" y="58573"/>
                  </a:lnTo>
                  <a:lnTo>
                    <a:pt x="757255" y="28852"/>
                  </a:lnTo>
                  <a:lnTo>
                    <a:pt x="717803" y="0"/>
                  </a:lnTo>
                  <a:close/>
                </a:path>
              </a:pathLst>
            </a:custGeom>
            <a:solidFill>
              <a:srgbClr val="5E5E5E"/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    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1288" dirty="0"/>
                <a:t>            </a:t>
              </a:r>
            </a:p>
          </p:txBody>
        </p:sp>
        <p:sp>
          <p:nvSpPr>
            <p:cNvPr id="10" name="object 13"/>
            <p:cNvSpPr/>
            <p:nvPr/>
          </p:nvSpPr>
          <p:spPr>
            <a:xfrm>
              <a:off x="5627435" y="4422957"/>
              <a:ext cx="2291904" cy="1358973"/>
            </a:xfrm>
            <a:custGeom>
              <a:avLst/>
              <a:gdLst/>
              <a:ahLst/>
              <a:cxnLst/>
              <a:rect l="l" t="t" r="r" b="b"/>
              <a:pathLst>
                <a:path w="2183129" h="1305560">
                  <a:moveTo>
                    <a:pt x="335279" y="1303070"/>
                  </a:moveTo>
                  <a:lnTo>
                    <a:pt x="391667" y="1305001"/>
                  </a:lnTo>
                  <a:lnTo>
                    <a:pt x="398271" y="1304950"/>
                  </a:lnTo>
                  <a:lnTo>
                    <a:pt x="401574" y="1304543"/>
                  </a:lnTo>
                  <a:lnTo>
                    <a:pt x="335279" y="1303070"/>
                  </a:lnTo>
                  <a:close/>
                </a:path>
                <a:path w="2183129" h="1305560">
                  <a:moveTo>
                    <a:pt x="2183130" y="0"/>
                  </a:moveTo>
                  <a:lnTo>
                    <a:pt x="0" y="12445"/>
                  </a:lnTo>
                  <a:lnTo>
                    <a:pt x="411606" y="1304086"/>
                  </a:lnTo>
                  <a:lnTo>
                    <a:pt x="460920" y="1302696"/>
                  </a:lnTo>
                  <a:lnTo>
                    <a:pt x="509976" y="1300043"/>
                  </a:lnTo>
                  <a:lnTo>
                    <a:pt x="558755" y="1296140"/>
                  </a:lnTo>
                  <a:lnTo>
                    <a:pt x="607239" y="1291001"/>
                  </a:lnTo>
                  <a:lnTo>
                    <a:pt x="655409" y="1284640"/>
                  </a:lnTo>
                  <a:lnTo>
                    <a:pt x="703247" y="1277070"/>
                  </a:lnTo>
                  <a:lnTo>
                    <a:pt x="750734" y="1268304"/>
                  </a:lnTo>
                  <a:lnTo>
                    <a:pt x="797852" y="1258357"/>
                  </a:lnTo>
                  <a:lnTo>
                    <a:pt x="844582" y="1247241"/>
                  </a:lnTo>
                  <a:lnTo>
                    <a:pt x="890905" y="1234971"/>
                  </a:lnTo>
                  <a:lnTo>
                    <a:pt x="936804" y="1221559"/>
                  </a:lnTo>
                  <a:lnTo>
                    <a:pt x="982260" y="1207020"/>
                  </a:lnTo>
                  <a:lnTo>
                    <a:pt x="1027253" y="1191367"/>
                  </a:lnTo>
                  <a:lnTo>
                    <a:pt x="1071767" y="1174613"/>
                  </a:lnTo>
                  <a:lnTo>
                    <a:pt x="1115781" y="1156771"/>
                  </a:lnTo>
                  <a:lnTo>
                    <a:pt x="1159278" y="1137857"/>
                  </a:lnTo>
                  <a:lnTo>
                    <a:pt x="1202238" y="1117882"/>
                  </a:lnTo>
                  <a:lnTo>
                    <a:pt x="1244644" y="1096861"/>
                  </a:lnTo>
                  <a:lnTo>
                    <a:pt x="1286478" y="1074807"/>
                  </a:lnTo>
                  <a:lnTo>
                    <a:pt x="1327719" y="1051733"/>
                  </a:lnTo>
                  <a:lnTo>
                    <a:pt x="1368351" y="1027654"/>
                  </a:lnTo>
                  <a:lnTo>
                    <a:pt x="1408354" y="1002582"/>
                  </a:lnTo>
                  <a:lnTo>
                    <a:pt x="1447709" y="976531"/>
                  </a:lnTo>
                  <a:lnTo>
                    <a:pt x="1486400" y="949515"/>
                  </a:lnTo>
                  <a:lnTo>
                    <a:pt x="1524406" y="921548"/>
                  </a:lnTo>
                  <a:lnTo>
                    <a:pt x="1561709" y="892642"/>
                  </a:lnTo>
                  <a:lnTo>
                    <a:pt x="1598291" y="862812"/>
                  </a:lnTo>
                  <a:lnTo>
                    <a:pt x="1634133" y="832070"/>
                  </a:lnTo>
                  <a:lnTo>
                    <a:pt x="1669217" y="800431"/>
                  </a:lnTo>
                  <a:lnTo>
                    <a:pt x="1703524" y="767908"/>
                  </a:lnTo>
                  <a:lnTo>
                    <a:pt x="1737036" y="734514"/>
                  </a:lnTo>
                  <a:lnTo>
                    <a:pt x="1769734" y="700264"/>
                  </a:lnTo>
                  <a:lnTo>
                    <a:pt x="1801599" y="665169"/>
                  </a:lnTo>
                  <a:lnTo>
                    <a:pt x="1832614" y="629245"/>
                  </a:lnTo>
                  <a:lnTo>
                    <a:pt x="1862759" y="592505"/>
                  </a:lnTo>
                  <a:lnTo>
                    <a:pt x="1892017" y="554962"/>
                  </a:lnTo>
                  <a:lnTo>
                    <a:pt x="1920367" y="516629"/>
                  </a:lnTo>
                  <a:lnTo>
                    <a:pt x="1947793" y="477521"/>
                  </a:lnTo>
                  <a:lnTo>
                    <a:pt x="1974275" y="437650"/>
                  </a:lnTo>
                  <a:lnTo>
                    <a:pt x="1999796" y="397031"/>
                  </a:lnTo>
                  <a:lnTo>
                    <a:pt x="2024335" y="355677"/>
                  </a:lnTo>
                  <a:lnTo>
                    <a:pt x="2047876" y="313600"/>
                  </a:lnTo>
                  <a:lnTo>
                    <a:pt x="2070399" y="270816"/>
                  </a:lnTo>
                  <a:lnTo>
                    <a:pt x="2091886" y="227338"/>
                  </a:lnTo>
                  <a:lnTo>
                    <a:pt x="2112318" y="183178"/>
                  </a:lnTo>
                  <a:lnTo>
                    <a:pt x="2131677" y="138351"/>
                  </a:lnTo>
                  <a:lnTo>
                    <a:pt x="2149944" y="92870"/>
                  </a:lnTo>
                  <a:lnTo>
                    <a:pt x="2167101" y="46748"/>
                  </a:lnTo>
                  <a:lnTo>
                    <a:pt x="2183130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575" dirty="0"/>
                <a:t>             </a:t>
              </a:r>
            </a:p>
          </p:txBody>
        </p:sp>
        <p:sp>
          <p:nvSpPr>
            <p:cNvPr id="11" name="object 14"/>
            <p:cNvSpPr/>
            <p:nvPr/>
          </p:nvSpPr>
          <p:spPr>
            <a:xfrm>
              <a:off x="4305300" y="3753104"/>
              <a:ext cx="1790700" cy="2033905"/>
            </a:xfrm>
            <a:custGeom>
              <a:avLst/>
              <a:gdLst/>
              <a:ahLst/>
              <a:cxnLst/>
              <a:rect l="l" t="t" r="r" b="b"/>
              <a:pathLst>
                <a:path w="1790700" h="2033904">
                  <a:moveTo>
                    <a:pt x="1142238" y="0"/>
                  </a:moveTo>
                  <a:lnTo>
                    <a:pt x="0" y="844677"/>
                  </a:lnTo>
                  <a:lnTo>
                    <a:pt x="18703" y="889620"/>
                  </a:lnTo>
                  <a:lnTo>
                    <a:pt x="38480" y="933907"/>
                  </a:lnTo>
                  <a:lnTo>
                    <a:pt x="59311" y="977525"/>
                  </a:lnTo>
                  <a:lnTo>
                    <a:pt x="81179" y="1020459"/>
                  </a:lnTo>
                  <a:lnTo>
                    <a:pt x="104064" y="1062698"/>
                  </a:lnTo>
                  <a:lnTo>
                    <a:pt x="127949" y="1104227"/>
                  </a:lnTo>
                  <a:lnTo>
                    <a:pt x="152815" y="1145034"/>
                  </a:lnTo>
                  <a:lnTo>
                    <a:pt x="178644" y="1185105"/>
                  </a:lnTo>
                  <a:lnTo>
                    <a:pt x="205417" y="1224427"/>
                  </a:lnTo>
                  <a:lnTo>
                    <a:pt x="233116" y="1262987"/>
                  </a:lnTo>
                  <a:lnTo>
                    <a:pt x="261723" y="1300772"/>
                  </a:lnTo>
                  <a:lnTo>
                    <a:pt x="291218" y="1337769"/>
                  </a:lnTo>
                  <a:lnTo>
                    <a:pt x="321585" y="1373964"/>
                  </a:lnTo>
                  <a:lnTo>
                    <a:pt x="352804" y="1409344"/>
                  </a:lnTo>
                  <a:lnTo>
                    <a:pt x="384857" y="1443896"/>
                  </a:lnTo>
                  <a:lnTo>
                    <a:pt x="417726" y="1477607"/>
                  </a:lnTo>
                  <a:lnTo>
                    <a:pt x="451392" y="1510464"/>
                  </a:lnTo>
                  <a:lnTo>
                    <a:pt x="485837" y="1542453"/>
                  </a:lnTo>
                  <a:lnTo>
                    <a:pt x="521042" y="1573562"/>
                  </a:lnTo>
                  <a:lnTo>
                    <a:pt x="556990" y="1603776"/>
                  </a:lnTo>
                  <a:lnTo>
                    <a:pt x="593661" y="1633084"/>
                  </a:lnTo>
                  <a:lnTo>
                    <a:pt x="631038" y="1661471"/>
                  </a:lnTo>
                  <a:lnTo>
                    <a:pt x="669102" y="1688924"/>
                  </a:lnTo>
                  <a:lnTo>
                    <a:pt x="707834" y="1715431"/>
                  </a:lnTo>
                  <a:lnTo>
                    <a:pt x="747216" y="1740978"/>
                  </a:lnTo>
                  <a:lnTo>
                    <a:pt x="787231" y="1765553"/>
                  </a:lnTo>
                  <a:lnTo>
                    <a:pt x="827859" y="1789140"/>
                  </a:lnTo>
                  <a:lnTo>
                    <a:pt x="869081" y="1811729"/>
                  </a:lnTo>
                  <a:lnTo>
                    <a:pt x="910881" y="1833305"/>
                  </a:lnTo>
                  <a:lnTo>
                    <a:pt x="953239" y="1853855"/>
                  </a:lnTo>
                  <a:lnTo>
                    <a:pt x="996136" y="1873366"/>
                  </a:lnTo>
                  <a:lnTo>
                    <a:pt x="1039556" y="1891824"/>
                  </a:lnTo>
                  <a:lnTo>
                    <a:pt x="1083478" y="1909218"/>
                  </a:lnTo>
                  <a:lnTo>
                    <a:pt x="1127885" y="1925533"/>
                  </a:lnTo>
                  <a:lnTo>
                    <a:pt x="1172759" y="1940756"/>
                  </a:lnTo>
                  <a:lnTo>
                    <a:pt x="1218080" y="1954874"/>
                  </a:lnTo>
                  <a:lnTo>
                    <a:pt x="1263831" y="1967874"/>
                  </a:lnTo>
                  <a:lnTo>
                    <a:pt x="1309994" y="1979743"/>
                  </a:lnTo>
                  <a:lnTo>
                    <a:pt x="1356549" y="1990467"/>
                  </a:lnTo>
                  <a:lnTo>
                    <a:pt x="1403479" y="2000034"/>
                  </a:lnTo>
                  <a:lnTo>
                    <a:pt x="1450765" y="2008430"/>
                  </a:lnTo>
                  <a:lnTo>
                    <a:pt x="1498388" y="2015641"/>
                  </a:lnTo>
                  <a:lnTo>
                    <a:pt x="1546331" y="2021656"/>
                  </a:lnTo>
                  <a:lnTo>
                    <a:pt x="1594575" y="2026460"/>
                  </a:lnTo>
                  <a:lnTo>
                    <a:pt x="1643101" y="2030040"/>
                  </a:lnTo>
                  <a:lnTo>
                    <a:pt x="1691892" y="2032384"/>
                  </a:lnTo>
                  <a:lnTo>
                    <a:pt x="1740928" y="2033477"/>
                  </a:lnTo>
                  <a:lnTo>
                    <a:pt x="1790191" y="2033308"/>
                  </a:lnTo>
                  <a:lnTo>
                    <a:pt x="1142238" y="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S     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1288" dirty="0"/>
                <a:t>   </a:t>
              </a:r>
            </a:p>
          </p:txBody>
        </p:sp>
        <p:sp>
          <p:nvSpPr>
            <p:cNvPr id="12" name="object 15"/>
            <p:cNvSpPr/>
            <p:nvPr/>
          </p:nvSpPr>
          <p:spPr>
            <a:xfrm>
              <a:off x="4128349" y="2290318"/>
              <a:ext cx="1967412" cy="2337624"/>
            </a:xfrm>
            <a:custGeom>
              <a:avLst/>
              <a:gdLst/>
              <a:ahLst/>
              <a:cxnLst/>
              <a:rect l="l" t="t" r="r" b="b"/>
              <a:pathLst>
                <a:path w="1903729" h="2214879">
                  <a:moveTo>
                    <a:pt x="751498" y="0"/>
                  </a:moveTo>
                  <a:lnTo>
                    <a:pt x="712751" y="30098"/>
                  </a:lnTo>
                  <a:lnTo>
                    <a:pt x="674957" y="61045"/>
                  </a:lnTo>
                  <a:lnTo>
                    <a:pt x="638122" y="92820"/>
                  </a:lnTo>
                  <a:lnTo>
                    <a:pt x="602252" y="125400"/>
                  </a:lnTo>
                  <a:lnTo>
                    <a:pt x="567352" y="158765"/>
                  </a:lnTo>
                  <a:lnTo>
                    <a:pt x="533431" y="192893"/>
                  </a:lnTo>
                  <a:lnTo>
                    <a:pt x="500492" y="227761"/>
                  </a:lnTo>
                  <a:lnTo>
                    <a:pt x="468543" y="263349"/>
                  </a:lnTo>
                  <a:lnTo>
                    <a:pt x="437590" y="299636"/>
                  </a:lnTo>
                  <a:lnTo>
                    <a:pt x="407638" y="336598"/>
                  </a:lnTo>
                  <a:lnTo>
                    <a:pt x="378694" y="374216"/>
                  </a:lnTo>
                  <a:lnTo>
                    <a:pt x="350764" y="412467"/>
                  </a:lnTo>
                  <a:lnTo>
                    <a:pt x="323855" y="451330"/>
                  </a:lnTo>
                  <a:lnTo>
                    <a:pt x="297971" y="490783"/>
                  </a:lnTo>
                  <a:lnTo>
                    <a:pt x="273120" y="530804"/>
                  </a:lnTo>
                  <a:lnTo>
                    <a:pt x="249308" y="571373"/>
                  </a:lnTo>
                  <a:lnTo>
                    <a:pt x="226540" y="612468"/>
                  </a:lnTo>
                  <a:lnTo>
                    <a:pt x="204823" y="654066"/>
                  </a:lnTo>
                  <a:lnTo>
                    <a:pt x="184163" y="696147"/>
                  </a:lnTo>
                  <a:lnTo>
                    <a:pt x="164566" y="738689"/>
                  </a:lnTo>
                  <a:lnTo>
                    <a:pt x="146038" y="781670"/>
                  </a:lnTo>
                  <a:lnTo>
                    <a:pt x="128585" y="825069"/>
                  </a:lnTo>
                  <a:lnTo>
                    <a:pt x="112214" y="868864"/>
                  </a:lnTo>
                  <a:lnTo>
                    <a:pt x="96931" y="913033"/>
                  </a:lnTo>
                  <a:lnTo>
                    <a:pt x="82741" y="957556"/>
                  </a:lnTo>
                  <a:lnTo>
                    <a:pt x="69650" y="1002411"/>
                  </a:lnTo>
                  <a:lnTo>
                    <a:pt x="57666" y="1047575"/>
                  </a:lnTo>
                  <a:lnTo>
                    <a:pt x="46794" y="1093028"/>
                  </a:lnTo>
                  <a:lnTo>
                    <a:pt x="37040" y="1138747"/>
                  </a:lnTo>
                  <a:lnTo>
                    <a:pt x="28411" y="1184712"/>
                  </a:lnTo>
                  <a:lnTo>
                    <a:pt x="20911" y="1230901"/>
                  </a:lnTo>
                  <a:lnTo>
                    <a:pt x="14549" y="1277292"/>
                  </a:lnTo>
                  <a:lnTo>
                    <a:pt x="9329" y="1323863"/>
                  </a:lnTo>
                  <a:lnTo>
                    <a:pt x="5258" y="1370594"/>
                  </a:lnTo>
                  <a:lnTo>
                    <a:pt x="2342" y="1417462"/>
                  </a:lnTo>
                  <a:lnTo>
                    <a:pt x="587" y="1464446"/>
                  </a:lnTo>
                  <a:lnTo>
                    <a:pt x="0" y="1511525"/>
                  </a:lnTo>
                  <a:lnTo>
                    <a:pt x="585" y="1558676"/>
                  </a:lnTo>
                  <a:lnTo>
                    <a:pt x="2350" y="1605879"/>
                  </a:lnTo>
                  <a:lnTo>
                    <a:pt x="5301" y="1653111"/>
                  </a:lnTo>
                  <a:lnTo>
                    <a:pt x="9444" y="1700352"/>
                  </a:lnTo>
                  <a:lnTo>
                    <a:pt x="14784" y="1747579"/>
                  </a:lnTo>
                  <a:lnTo>
                    <a:pt x="21329" y="1794771"/>
                  </a:lnTo>
                  <a:lnTo>
                    <a:pt x="29083" y="1841907"/>
                  </a:lnTo>
                  <a:lnTo>
                    <a:pt x="38054" y="1888964"/>
                  </a:lnTo>
                  <a:lnTo>
                    <a:pt x="48247" y="1935922"/>
                  </a:lnTo>
                  <a:lnTo>
                    <a:pt x="59669" y="1982759"/>
                  </a:lnTo>
                  <a:lnTo>
                    <a:pt x="72326" y="2029453"/>
                  </a:lnTo>
                  <a:lnTo>
                    <a:pt x="86223" y="2075983"/>
                  </a:lnTo>
                  <a:lnTo>
                    <a:pt x="101367" y="2122327"/>
                  </a:lnTo>
                  <a:lnTo>
                    <a:pt x="117764" y="2168464"/>
                  </a:lnTo>
                  <a:lnTo>
                    <a:pt x="135421" y="2214372"/>
                  </a:lnTo>
                  <a:lnTo>
                    <a:pt x="1903134" y="913129"/>
                  </a:lnTo>
                  <a:lnTo>
                    <a:pt x="75149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2290" b="1" dirty="0"/>
                <a:t>       </a:t>
              </a:r>
              <a:endParaRPr sz="2290" b="1" dirty="0"/>
            </a:p>
          </p:txBody>
        </p:sp>
      </p:grpSp>
      <p:sp>
        <p:nvSpPr>
          <p:cNvPr id="3" name="مستطيل 2"/>
          <p:cNvSpPr/>
          <p:nvPr/>
        </p:nvSpPr>
        <p:spPr>
          <a:xfrm>
            <a:off x="4148721" y="2723706"/>
            <a:ext cx="2449799" cy="426749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pPr algn="ctr"/>
            <a:r>
              <a:rPr lang="en-US" sz="2290" b="1" dirty="0" smtClean="0"/>
              <a:t>Assumptions</a:t>
            </a:r>
            <a:endParaRPr lang="en-US" sz="2290" b="1" dirty="0"/>
          </a:p>
        </p:txBody>
      </p:sp>
      <p:sp>
        <p:nvSpPr>
          <p:cNvPr id="6" name="مستطيل 5"/>
          <p:cNvSpPr/>
          <p:nvPr/>
        </p:nvSpPr>
        <p:spPr>
          <a:xfrm>
            <a:off x="5779026" y="2093896"/>
            <a:ext cx="2170979" cy="272541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1288" dirty="0"/>
              <a:t>   </a:t>
            </a:r>
            <a:endParaRPr lang="en-US" sz="1288" b="1" dirty="0"/>
          </a:p>
        </p:txBody>
      </p:sp>
      <p:sp>
        <p:nvSpPr>
          <p:cNvPr id="14" name="مستطيل 13"/>
          <p:cNvSpPr/>
          <p:nvPr/>
        </p:nvSpPr>
        <p:spPr>
          <a:xfrm>
            <a:off x="2962844" y="3866716"/>
            <a:ext cx="2036998" cy="779153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2290" b="1" dirty="0" smtClean="0"/>
              <a:t>Structural details</a:t>
            </a:r>
            <a:endParaRPr lang="en-US" sz="2290" b="1" dirty="0"/>
          </a:p>
        </p:txBody>
      </p:sp>
      <p:sp>
        <p:nvSpPr>
          <p:cNvPr id="15" name="مستطيل 14"/>
          <p:cNvSpPr/>
          <p:nvPr/>
        </p:nvSpPr>
        <p:spPr>
          <a:xfrm>
            <a:off x="5215678" y="6071608"/>
            <a:ext cx="2187646" cy="426749"/>
          </a:xfrm>
          <a:prstGeom prst="rect">
            <a:avLst/>
          </a:prstGeom>
        </p:spPr>
        <p:txBody>
          <a:bodyPr wrap="none" lIns="73626" tIns="36813" rIns="73626" bIns="36813">
            <a:spAutoFit/>
          </a:bodyPr>
          <a:lstStyle/>
          <a:p>
            <a:r>
              <a:rPr lang="en-US" sz="2290" b="1" dirty="0" smtClean="0"/>
              <a:t>Structural model</a:t>
            </a:r>
            <a:endParaRPr lang="en-US" sz="2290" b="1" dirty="0"/>
          </a:p>
        </p:txBody>
      </p:sp>
      <p:sp>
        <p:nvSpPr>
          <p:cNvPr id="16" name="مستطيل 15"/>
          <p:cNvSpPr/>
          <p:nvPr/>
        </p:nvSpPr>
        <p:spPr>
          <a:xfrm>
            <a:off x="6581404" y="4286683"/>
            <a:ext cx="1209873" cy="426749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2290" b="1" dirty="0" smtClean="0"/>
              <a:t>Design</a:t>
            </a:r>
            <a:endParaRPr lang="en-US" sz="2290" b="1" dirty="0"/>
          </a:p>
        </p:txBody>
      </p:sp>
      <p:sp>
        <p:nvSpPr>
          <p:cNvPr id="17" name="زر إجراء: الصفحة الرئيسية 16">
            <a:hlinkClick r:id="" action="ppaction://hlinkshowjump?jump=firstslide" highlightClick="1"/>
          </p:cNvPr>
          <p:cNvSpPr/>
          <p:nvPr/>
        </p:nvSpPr>
        <p:spPr>
          <a:xfrm>
            <a:off x="5123981" y="4637566"/>
            <a:ext cx="443249" cy="359350"/>
          </a:xfrm>
          <a:prstGeom prst="actionButtonHom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3626" tIns="36813" rIns="73626" bIns="36813" spcCol="0" rtlCol="0" anchor="ctr"/>
          <a:lstStyle/>
          <a:p>
            <a:pPr algn="ctr"/>
            <a:endParaRPr lang="en-US" sz="1288"/>
          </a:p>
        </p:txBody>
      </p:sp>
      <p:pic>
        <p:nvPicPr>
          <p:cNvPr id="18" name="Picture 3">
            <a:extLst>
              <a:ext uri="{FF2B5EF4-FFF2-40B4-BE49-F238E27FC236}">
                <a16:creationId xmlns:a16="http://schemas.microsoft.com/office/drawing/2014/main" id="{5CAC935C-9DBC-43E9-9B4C-F1E32F2CC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4" y="7193998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5C6D67-010B-4129-9751-61C763508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39</a:t>
            </a:fld>
            <a:endParaRPr lang="en-US"/>
          </a:p>
        </p:txBody>
      </p:sp>
      <p:sp>
        <p:nvSpPr>
          <p:cNvPr id="20" name="مستطيل 14"/>
          <p:cNvSpPr/>
          <p:nvPr/>
        </p:nvSpPr>
        <p:spPr>
          <a:xfrm>
            <a:off x="3507763" y="5803231"/>
            <a:ext cx="1515030" cy="779153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2290" b="1" dirty="0" smtClean="0"/>
              <a:t>Seismic checks </a:t>
            </a:r>
            <a:endParaRPr lang="en-US" sz="2290" b="1" dirty="0"/>
          </a:p>
        </p:txBody>
      </p:sp>
      <p:sp>
        <p:nvSpPr>
          <p:cNvPr id="22" name="عنوان 1"/>
          <p:cNvSpPr>
            <a:spLocks noGrp="1"/>
          </p:cNvSpPr>
          <p:nvPr>
            <p:ph type="title"/>
          </p:nvPr>
        </p:nvSpPr>
        <p:spPr>
          <a:xfrm>
            <a:off x="3521997" y="876784"/>
            <a:ext cx="5122274" cy="821964"/>
          </a:xfrm>
        </p:spPr>
        <p:txBody>
          <a:bodyPr>
            <a:normAutofit/>
          </a:bodyPr>
          <a:lstStyle/>
          <a:p>
            <a:r>
              <a:rPr lang="en-US" sz="2863" b="1" dirty="0" smtClean="0"/>
              <a:t>Structural </a:t>
            </a:r>
            <a:r>
              <a:rPr lang="en-US" sz="2863" b="1" dirty="0"/>
              <a:t>Aspect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A021C83-C7D4-44CF-AEA0-18DD12F3A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209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00E9BEB-1704-4B3A-9DF4-433A91F54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840" y="747952"/>
            <a:ext cx="8712968" cy="626469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Assumptions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7C1D9DC-0F32-475C-8E4D-4517DD72E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40</a:t>
            </a:fld>
            <a:endParaRPr lang="en-US"/>
          </a:p>
        </p:txBody>
      </p:sp>
      <p:pic>
        <p:nvPicPr>
          <p:cNvPr id="13" name="Picture 3">
            <a:extLst>
              <a:ext uri="{FF2B5EF4-FFF2-40B4-BE49-F238E27FC236}">
                <a16:creationId xmlns:a16="http://schemas.microsoft.com/office/drawing/2014/main" id="{2666F0AA-F298-4DC0-B507-A42BDC322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795469120"/>
              </p:ext>
            </p:extLst>
          </p:nvPr>
        </p:nvGraphicFramePr>
        <p:xfrm>
          <a:off x="285629" y="1518400"/>
          <a:ext cx="8767241" cy="5589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7320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00E9BEB-1704-4B3A-9DF4-433A91F54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840" y="747951"/>
            <a:ext cx="8712968" cy="681326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Assumptions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7C1D9DC-0F32-475C-8E4D-4517DD72E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41</a:t>
            </a:fld>
            <a:endParaRPr lang="en-US"/>
          </a:p>
        </p:txBody>
      </p:sp>
      <p:pic>
        <p:nvPicPr>
          <p:cNvPr id="13" name="Picture 3">
            <a:extLst>
              <a:ext uri="{FF2B5EF4-FFF2-40B4-BE49-F238E27FC236}">
                <a16:creationId xmlns:a16="http://schemas.microsoft.com/office/drawing/2014/main" id="{2666F0AA-F298-4DC0-B507-A42BDC322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Diagram 3"/>
              <p:cNvGraphicFramePr/>
              <p:nvPr>
                <p:extLst>
                  <p:ext uri="{D42A27DB-BD31-4B8C-83A1-F6EECF244321}">
                    <p14:modId xmlns:p14="http://schemas.microsoft.com/office/powerpoint/2010/main" val="2643132292"/>
                  </p:ext>
                </p:extLst>
              </p:nvPr>
            </p:nvGraphicFramePr>
            <p:xfrm>
              <a:off x="0" y="1872580"/>
              <a:ext cx="5810445" cy="4625798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4" r:lo="rId5" r:qs="rId6" r:cs="rId7"/>
              </a:graphicData>
            </a:graphic>
          </p:graphicFrame>
        </mc:Choice>
        <mc:Fallback>
          <p:graphicFrame>
            <p:nvGraphicFramePr>
              <p:cNvPr id="4" name="Diagram 3"/>
              <p:cNvGraphicFramePr/>
              <p:nvPr>
                <p:extLst>
                  <p:ext uri="{D42A27DB-BD31-4B8C-83A1-F6EECF244321}">
                    <p14:modId xmlns:p14="http://schemas.microsoft.com/office/powerpoint/2010/main" val="2643132292"/>
                  </p:ext>
                </p:extLst>
              </p:nvPr>
            </p:nvGraphicFramePr>
            <p:xfrm>
              <a:off x="0" y="1872580"/>
              <a:ext cx="5810445" cy="4625798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9" r:lo="rId5" r:qs="rId6" r:cs="rId7"/>
              </a:graphicData>
            </a:graphic>
          </p:graphicFrame>
        </mc:Fallback>
      </mc:AlternateContent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1871278226"/>
              </p:ext>
            </p:extLst>
          </p:nvPr>
        </p:nvGraphicFramePr>
        <p:xfrm>
          <a:off x="5179247" y="617424"/>
          <a:ext cx="4639771" cy="4207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</p:spTree>
    <p:extLst>
      <p:ext uri="{BB962C8B-B14F-4D97-AF65-F5344CB8AC3E}">
        <p14:creationId xmlns:p14="http://schemas.microsoft.com/office/powerpoint/2010/main" val="98738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B5BA95A-E794-407A-8967-1570D88FC9C6}"/>
              </a:ext>
            </a:extLst>
          </p:cNvPr>
          <p:cNvSpPr txBox="1">
            <a:spLocks/>
          </p:cNvSpPr>
          <p:nvPr/>
        </p:nvSpPr>
        <p:spPr>
          <a:xfrm>
            <a:off x="765087" y="662288"/>
            <a:ext cx="8307673" cy="69709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9006" indent="-189006" algn="l" defTabSz="756026" rtl="0" eaLnBrk="1" latinLnBrk="0" hangingPunct="1">
              <a:lnSpc>
                <a:spcPct val="90000"/>
              </a:lnSpc>
              <a:spcBef>
                <a:spcPts val="827"/>
              </a:spcBef>
              <a:buFont typeface="Arial" panose="020B0604020202020204" pitchFamily="34" charset="0"/>
              <a:buChar char="•"/>
              <a:defRPr sz="231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67019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9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45032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6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23045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01058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79071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57084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5097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13110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Slab system: Two-way and one-way ribbed slab.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Slab weight = 8.44 KN/m2.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Beam</a:t>
            </a:r>
            <a:r>
              <a:rPr lang="ar-SA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Column</a:t>
            </a:r>
            <a:r>
              <a:rPr lang="ar-SA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8425CC-5A54-4834-A98E-20F41898BC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" r="18742"/>
          <a:stretch/>
        </p:blipFill>
        <p:spPr>
          <a:xfrm>
            <a:off x="1717075" y="6178959"/>
            <a:ext cx="6646473" cy="149912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506DBC3-5E46-4C7F-9CC0-6C01AD8F5EA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7967"/>
          <a:stretch/>
        </p:blipFill>
        <p:spPr>
          <a:xfrm>
            <a:off x="1717074" y="4032820"/>
            <a:ext cx="6646473" cy="152261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2AAA3-14AB-416C-AA4C-5EA5AF7CC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42</a:t>
            </a:fld>
            <a:endParaRPr lang="en-US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1AE8A3A3-EA10-4A58-89CF-2C70FB888D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AE6EEF0-A18F-4175-B53A-E0E614910E34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672160" y="1390994"/>
            <a:ext cx="3663305" cy="244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68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1688" y="717544"/>
            <a:ext cx="6248723" cy="705969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Expansion joint</a:t>
            </a: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2913" y="1512540"/>
            <a:ext cx="6624735" cy="2643695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0A517A1-385E-4C36-8F59-68B14FAA3DBA}"/>
              </a:ext>
            </a:extLst>
          </p:cNvPr>
          <p:cNvCxnSpPr>
            <a:cxnSpLocks/>
          </p:cNvCxnSpPr>
          <p:nvPr/>
        </p:nvCxnSpPr>
        <p:spPr>
          <a:xfrm>
            <a:off x="3922795" y="1296516"/>
            <a:ext cx="0" cy="2883535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7FB16-0BC2-487D-83B5-0FA5ACACF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43</a:t>
            </a:fld>
            <a:endParaRPr lang="en-US"/>
          </a:p>
        </p:txBody>
      </p:sp>
      <p:pic>
        <p:nvPicPr>
          <p:cNvPr id="15" name="Picture 3">
            <a:extLst>
              <a:ext uri="{FF2B5EF4-FFF2-40B4-BE49-F238E27FC236}">
                <a16:creationId xmlns:a16="http://schemas.microsoft.com/office/drawing/2014/main" id="{3F4EB461-7A23-4BD4-8E14-93C70D7A0F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4A7D902-5F4A-4750-B3CD-AA5A79B860B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rcRect l="2175" t="5087" r="1541" b="7604"/>
          <a:stretch/>
        </p:blipFill>
        <p:spPr>
          <a:xfrm>
            <a:off x="1904037" y="4071901"/>
            <a:ext cx="5530426" cy="3705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2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1840" y="617424"/>
            <a:ext cx="6248723" cy="69334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ETABS structural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862037" y="7418183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44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92B65C-D75A-405C-8E55-F44A673AB7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284" t="23713" r="35714" b="6221"/>
          <a:stretch/>
        </p:blipFill>
        <p:spPr>
          <a:xfrm>
            <a:off x="527832" y="1974581"/>
            <a:ext cx="4032449" cy="44144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0ED782-9997-4EA7-8D86-81BE4E921C53}"/>
              </a:ext>
            </a:extLst>
          </p:cNvPr>
          <p:cNvSpPr txBox="1"/>
          <p:nvPr/>
        </p:nvSpPr>
        <p:spPr>
          <a:xfrm>
            <a:off x="1823977" y="6494581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Block 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529DD2-9DEE-4107-A9CE-1327E2CA9DC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714" t="18474" r="30159" b="11357"/>
          <a:stretch/>
        </p:blipFill>
        <p:spPr>
          <a:xfrm>
            <a:off x="4560281" y="1910060"/>
            <a:ext cx="3944315" cy="442090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787478D-1DF7-4934-9D04-4E189ADFE864}"/>
              </a:ext>
            </a:extLst>
          </p:cNvPr>
          <p:cNvSpPr txBox="1"/>
          <p:nvPr/>
        </p:nvSpPr>
        <p:spPr>
          <a:xfrm>
            <a:off x="6374085" y="649637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Block 2</a:t>
            </a:r>
          </a:p>
        </p:txBody>
      </p:sp>
      <p:pic>
        <p:nvPicPr>
          <p:cNvPr id="15" name="Picture 3">
            <a:extLst>
              <a:ext uri="{FF2B5EF4-FFF2-40B4-BE49-F238E27FC236}">
                <a16:creationId xmlns:a16="http://schemas.microsoft.com/office/drawing/2014/main" id="{6789EFF8-226E-4922-AAAB-973A9CC26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590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1688" y="717544"/>
            <a:ext cx="6248723" cy="70596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928744" y="7417196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45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0ED782-9997-4EA7-8D86-81BE4E921C53}"/>
              </a:ext>
            </a:extLst>
          </p:cNvPr>
          <p:cNvSpPr txBox="1"/>
          <p:nvPr/>
        </p:nvSpPr>
        <p:spPr>
          <a:xfrm>
            <a:off x="4363040" y="6889275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Block 1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2CA1F6D-499F-4288-8E8F-D230F49036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1353" y="1219202"/>
            <a:ext cx="5232081" cy="5570363"/>
          </a:xfrm>
          <a:prstGeom prst="rect">
            <a:avLst/>
          </a:prstGeom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5A119039-E0BF-4D0F-A134-64CC2CC57E98}"/>
              </a:ext>
            </a:extLst>
          </p:cNvPr>
          <p:cNvSpPr txBox="1">
            <a:spLocks/>
          </p:cNvSpPr>
          <p:nvPr/>
        </p:nvSpPr>
        <p:spPr>
          <a:xfrm>
            <a:off x="698665" y="208526"/>
            <a:ext cx="6248723" cy="70596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9006" indent="-189006" algn="l" defTabSz="756026" rtl="0" eaLnBrk="1" latinLnBrk="0" hangingPunct="1">
              <a:lnSpc>
                <a:spcPct val="90000"/>
              </a:lnSpc>
              <a:spcBef>
                <a:spcPts val="827"/>
              </a:spcBef>
              <a:buFont typeface="Arial" panose="020B0604020202020204" pitchFamily="34" charset="0"/>
              <a:buChar char="•"/>
              <a:defRPr sz="231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67019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9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45032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6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23045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01058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79071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57084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5097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13110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ETABS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 checks</a:t>
            </a:r>
          </a:p>
          <a:p>
            <a:pPr marL="0" indent="0">
              <a:buNone/>
            </a:pPr>
            <a:r>
              <a:rPr lang="en-US" sz="1800" dirty="0"/>
              <a:t>-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Compatibility check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pic>
        <p:nvPicPr>
          <p:cNvPr id="19" name="Picture 3">
            <a:extLst>
              <a:ext uri="{FF2B5EF4-FFF2-40B4-BE49-F238E27FC236}">
                <a16:creationId xmlns:a16="http://schemas.microsoft.com/office/drawing/2014/main" id="{D3BF1627-DB71-4514-ADEB-3F4C05263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859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7251" y="358491"/>
            <a:ext cx="6248723" cy="70596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ETABS model checks</a:t>
            </a:r>
          </a:p>
          <a:p>
            <a:pPr marL="0" indent="0">
              <a:buNone/>
            </a:pPr>
            <a:r>
              <a:rPr lang="en-US" sz="1800" dirty="0" smtClean="0"/>
              <a:t>- </a:t>
            </a:r>
            <a:r>
              <a:rPr lang="en-US" sz="1800" dirty="0"/>
              <a:t>Equilibrium check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 smtClean="0"/>
              <a:t>- </a:t>
            </a:r>
            <a:r>
              <a:rPr lang="en-US" sz="2400" dirty="0" smtClean="0"/>
              <a:t>Deflection check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sz="2000" dirty="0"/>
              <a:t>- </a:t>
            </a:r>
            <a:r>
              <a:rPr lang="en-US" sz="2000" dirty="0" smtClean="0"/>
              <a:t>Shear </a:t>
            </a:r>
            <a:r>
              <a:rPr lang="en-US" sz="2000" dirty="0"/>
              <a:t>check</a:t>
            </a:r>
          </a:p>
          <a:p>
            <a:pPr marL="0" indent="0" algn="ctr">
              <a:buNone/>
            </a:pPr>
            <a:r>
              <a:rPr lang="en-US" dirty="0" smtClean="0"/>
              <a:t>Vu&lt;</a:t>
            </a:r>
            <a:r>
              <a:rPr lang="el-GR" dirty="0" smtClean="0"/>
              <a:t>Φ</a:t>
            </a:r>
            <a:r>
              <a:rPr lang="en-US" dirty="0" smtClean="0"/>
              <a:t> </a:t>
            </a:r>
            <a:r>
              <a:rPr lang="en-US" dirty="0" err="1" smtClean="0"/>
              <a:t>Vc</a:t>
            </a:r>
            <a:r>
              <a:rPr lang="en-US" dirty="0" smtClean="0"/>
              <a:t>---&gt;Ok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928744" y="7345188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46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A764E08-479B-4B5F-AD82-43EC88F692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7304474"/>
              </p:ext>
            </p:extLst>
          </p:nvPr>
        </p:nvGraphicFramePr>
        <p:xfrm>
          <a:off x="1651769" y="1506187"/>
          <a:ext cx="6502310" cy="149955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300462">
                  <a:extLst>
                    <a:ext uri="{9D8B030D-6E8A-4147-A177-3AD203B41FA5}">
                      <a16:colId xmlns:a16="http://schemas.microsoft.com/office/drawing/2014/main" val="3810937346"/>
                    </a:ext>
                  </a:extLst>
                </a:gridCol>
                <a:gridCol w="1300462">
                  <a:extLst>
                    <a:ext uri="{9D8B030D-6E8A-4147-A177-3AD203B41FA5}">
                      <a16:colId xmlns:a16="http://schemas.microsoft.com/office/drawing/2014/main" val="2965826425"/>
                    </a:ext>
                  </a:extLst>
                </a:gridCol>
                <a:gridCol w="1300462">
                  <a:extLst>
                    <a:ext uri="{9D8B030D-6E8A-4147-A177-3AD203B41FA5}">
                      <a16:colId xmlns:a16="http://schemas.microsoft.com/office/drawing/2014/main" val="596526557"/>
                    </a:ext>
                  </a:extLst>
                </a:gridCol>
                <a:gridCol w="1300462">
                  <a:extLst>
                    <a:ext uri="{9D8B030D-6E8A-4147-A177-3AD203B41FA5}">
                      <a16:colId xmlns:a16="http://schemas.microsoft.com/office/drawing/2014/main" val="2460131838"/>
                    </a:ext>
                  </a:extLst>
                </a:gridCol>
                <a:gridCol w="1300462">
                  <a:extLst>
                    <a:ext uri="{9D8B030D-6E8A-4147-A177-3AD203B41FA5}">
                      <a16:colId xmlns:a16="http://schemas.microsoft.com/office/drawing/2014/main" val="1494750805"/>
                    </a:ext>
                  </a:extLst>
                </a:gridCol>
              </a:tblGrid>
              <a:tr h="30192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Load</a:t>
                      </a:r>
                      <a:r>
                        <a:rPr lang="en-US" baseline="0" dirty="0"/>
                        <a:t> type</a:t>
                      </a:r>
                      <a:endParaRPr lang="en-US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ETABS(KN)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Manual(KN)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Error </a:t>
                      </a:r>
                      <a:r>
                        <a:rPr lang="en-US" b="1" dirty="0"/>
                        <a:t>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7910216"/>
                  </a:ext>
                </a:extLst>
              </a:tr>
              <a:tr h="517085">
                <a:tc rowSpan="3">
                  <a:txBody>
                    <a:bodyPr/>
                    <a:lstStyle/>
                    <a:p>
                      <a:pPr marL="0" marR="0" lvl="0" indent="0" algn="ctr" defTabSz="75602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  <a:p>
                      <a:pPr marL="0" marR="0" lvl="0" indent="0" algn="ctr" defTabSz="75602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Block(1)</a:t>
                      </a:r>
                    </a:p>
                    <a:p>
                      <a:pPr algn="ctr"/>
                      <a:endParaRPr lang="en-US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Dead 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75602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46942.11 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75602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46832.25 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0.23%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252672"/>
                  </a:ext>
                </a:extLst>
              </a:tr>
              <a:tr h="301925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Live 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12899.52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12899.68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0.00%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8892772"/>
                  </a:ext>
                </a:extLst>
              </a:tr>
              <a:tr h="301925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S.I.D 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13060.25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13060.39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75602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0.00%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9847647"/>
                  </a:ext>
                </a:extLst>
              </a:tr>
            </a:tbl>
          </a:graphicData>
        </a:graphic>
      </p:graphicFrame>
      <p:pic>
        <p:nvPicPr>
          <p:cNvPr id="13" name="Picture 3">
            <a:extLst>
              <a:ext uri="{FF2B5EF4-FFF2-40B4-BE49-F238E27FC236}">
                <a16:creationId xmlns:a16="http://schemas.microsoft.com/office/drawing/2014/main" id="{6B3EC3FB-FBC2-4A83-8B43-D0FC0619FB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68596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88854B95-8671-410A-9538-B46781E37C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2757714"/>
              </p:ext>
            </p:extLst>
          </p:nvPr>
        </p:nvGraphicFramePr>
        <p:xfrm>
          <a:off x="1655937" y="4026255"/>
          <a:ext cx="6498144" cy="62299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166048">
                  <a:extLst>
                    <a:ext uri="{9D8B030D-6E8A-4147-A177-3AD203B41FA5}">
                      <a16:colId xmlns:a16="http://schemas.microsoft.com/office/drawing/2014/main" val="2079017781"/>
                    </a:ext>
                  </a:extLst>
                </a:gridCol>
                <a:gridCol w="2166048">
                  <a:extLst>
                    <a:ext uri="{9D8B030D-6E8A-4147-A177-3AD203B41FA5}">
                      <a16:colId xmlns:a16="http://schemas.microsoft.com/office/drawing/2014/main" val="1622179921"/>
                    </a:ext>
                  </a:extLst>
                </a:gridCol>
                <a:gridCol w="2166048">
                  <a:extLst>
                    <a:ext uri="{9D8B030D-6E8A-4147-A177-3AD203B41FA5}">
                      <a16:colId xmlns:a16="http://schemas.microsoft.com/office/drawing/2014/main" val="3338825783"/>
                    </a:ext>
                  </a:extLst>
                </a:gridCol>
              </a:tblGrid>
              <a:tr h="31770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Max.</a:t>
                      </a:r>
                      <a:r>
                        <a:rPr lang="en-US" baseline="0" dirty="0"/>
                        <a:t> deflection allowed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aseline="0" dirty="0"/>
                        <a:t>ETABS deflection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9026629"/>
                  </a:ext>
                </a:extLst>
              </a:tr>
              <a:tr h="3043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/>
                        <a:t>Block(1)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</a:rPr>
                        <a:t>35.67 mm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23.75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3415318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672F81D5-E8AD-4750-9653-1014F0AA3D1B}"/>
              </a:ext>
            </a:extLst>
          </p:cNvPr>
          <p:cNvSpPr txBox="1"/>
          <p:nvPr/>
        </p:nvSpPr>
        <p:spPr>
          <a:xfrm>
            <a:off x="777251" y="356571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Service load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EC80A51-A3DC-4F0D-B717-979971569401}"/>
              </a:ext>
            </a:extLst>
          </p:cNvPr>
          <p:cNvSpPr txBox="1"/>
          <p:nvPr/>
        </p:nvSpPr>
        <p:spPr>
          <a:xfrm>
            <a:off x="791840" y="476287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Live load</a:t>
            </a: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60D6B9C4-7ED0-4A17-809C-B75F7BB6C6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7193269"/>
              </p:ext>
            </p:extLst>
          </p:nvPr>
        </p:nvGraphicFramePr>
        <p:xfrm>
          <a:off x="1655936" y="5285926"/>
          <a:ext cx="6498144" cy="62299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166048">
                  <a:extLst>
                    <a:ext uri="{9D8B030D-6E8A-4147-A177-3AD203B41FA5}">
                      <a16:colId xmlns:a16="http://schemas.microsoft.com/office/drawing/2014/main" val="2079017781"/>
                    </a:ext>
                  </a:extLst>
                </a:gridCol>
                <a:gridCol w="2166048">
                  <a:extLst>
                    <a:ext uri="{9D8B030D-6E8A-4147-A177-3AD203B41FA5}">
                      <a16:colId xmlns:a16="http://schemas.microsoft.com/office/drawing/2014/main" val="1622179921"/>
                    </a:ext>
                  </a:extLst>
                </a:gridCol>
                <a:gridCol w="2166048">
                  <a:extLst>
                    <a:ext uri="{9D8B030D-6E8A-4147-A177-3AD203B41FA5}">
                      <a16:colId xmlns:a16="http://schemas.microsoft.com/office/drawing/2014/main" val="3338825783"/>
                    </a:ext>
                  </a:extLst>
                </a:gridCol>
              </a:tblGrid>
              <a:tr h="25522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Max.</a:t>
                      </a:r>
                      <a:r>
                        <a:rPr lang="en-US" baseline="0" dirty="0"/>
                        <a:t> deflection allowed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aseline="0" dirty="0"/>
                        <a:t>ETABS deflection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9026629"/>
                  </a:ext>
                </a:extLst>
              </a:tr>
              <a:tr h="24447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/>
                        <a:t>Block(1)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</a:rPr>
                        <a:t>23.78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25 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3415318"/>
                  </a:ext>
                </a:extLst>
              </a:tr>
            </a:tbl>
          </a:graphicData>
        </a:graphic>
      </p:graphicFrame>
      <p:sp>
        <p:nvSpPr>
          <p:cNvPr id="14" name="Oval 13"/>
          <p:cNvSpPr/>
          <p:nvPr/>
        </p:nvSpPr>
        <p:spPr>
          <a:xfrm>
            <a:off x="6929943" y="1351710"/>
            <a:ext cx="1224136" cy="1808507"/>
          </a:xfrm>
          <a:prstGeom prst="ellipse">
            <a:avLst/>
          </a:prstGeom>
          <a:noFill/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159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عنوان 1">
            <a:extLst>
              <a:ext uri="{FF2B5EF4-FFF2-40B4-BE49-F238E27FC236}">
                <a16:creationId xmlns:a16="http://schemas.microsoft.com/office/drawing/2014/main" id="{5D0F33E7-8CC4-4D0B-A996-23C50A65F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1840" y="820275"/>
            <a:ext cx="7282737" cy="604867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ETABS model checks</a:t>
            </a:r>
          </a:p>
          <a:p>
            <a:pPr marL="0" indent="0">
              <a:buNone/>
            </a:pPr>
            <a:r>
              <a:rPr lang="en-US" sz="2000" dirty="0" smtClean="0"/>
              <a:t>- </a:t>
            </a:r>
            <a:r>
              <a:rPr lang="en-US" sz="2000" dirty="0"/>
              <a:t>Stress strain check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Column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Beam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8BFE5B0D-F678-4CCF-9992-A16F4A119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704988-61C3-45F7-86DF-BAFA83470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47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97E7D64-DBDC-401A-AA15-F307D2E220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06"/>
          <a:stretch/>
        </p:blipFill>
        <p:spPr>
          <a:xfrm>
            <a:off x="1367904" y="2008289"/>
            <a:ext cx="8392453" cy="1568859"/>
          </a:xfrm>
          <a:prstGeom prst="rect">
            <a:avLst/>
          </a:prstGeom>
        </p:spPr>
      </p:pic>
      <p:pic>
        <p:nvPicPr>
          <p:cNvPr id="13" name="Picture 3">
            <a:extLst>
              <a:ext uri="{FF2B5EF4-FFF2-40B4-BE49-F238E27FC236}">
                <a16:creationId xmlns:a16="http://schemas.microsoft.com/office/drawing/2014/main" id="{787D3EFC-4BDD-442C-8EBF-906CDAE2B5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7904" y="4431086"/>
            <a:ext cx="8357134" cy="1761973"/>
          </a:xfrm>
          <a:prstGeom prst="rect">
            <a:avLst/>
          </a:prstGeom>
        </p:spPr>
      </p:pic>
      <p:sp>
        <p:nvSpPr>
          <p:cNvPr id="2" name="Oval 1"/>
          <p:cNvSpPr/>
          <p:nvPr/>
        </p:nvSpPr>
        <p:spPr>
          <a:xfrm>
            <a:off x="5616376" y="1809089"/>
            <a:ext cx="1224136" cy="1808507"/>
          </a:xfrm>
          <a:prstGeom prst="ellipse">
            <a:avLst/>
          </a:prstGeom>
          <a:noFill/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/>
          <p:cNvSpPr/>
          <p:nvPr/>
        </p:nvSpPr>
        <p:spPr>
          <a:xfrm>
            <a:off x="5492122" y="4308542"/>
            <a:ext cx="1420398" cy="2028534"/>
          </a:xfrm>
          <a:prstGeom prst="ellipse">
            <a:avLst/>
          </a:prstGeom>
          <a:noFill/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1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46944" y="779311"/>
            <a:ext cx="755332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ETABS model checks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Stress-strain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of slab</a:t>
            </a:r>
          </a:p>
          <a:p>
            <a:r>
              <a:rPr lang="en-US" sz="2000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Direct design method limitations</a:t>
            </a:r>
          </a:p>
          <a:p>
            <a:endParaRPr lang="en-US" sz="24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8DC455AC-0456-4BAB-9EB5-A03B252705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عنوان 1">
            <a:extLst>
              <a:ext uri="{FF2B5EF4-FFF2-40B4-BE49-F238E27FC236}">
                <a16:creationId xmlns:a16="http://schemas.microsoft.com/office/drawing/2014/main" id="{57A81B77-6399-4819-9437-DF5C8E53FD4D}"/>
              </a:ext>
            </a:extLst>
          </p:cNvPr>
          <p:cNvSpPr txBox="1">
            <a:spLocks/>
          </p:cNvSpPr>
          <p:nvPr/>
        </p:nvSpPr>
        <p:spPr>
          <a:xfrm>
            <a:off x="944240" y="181837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700" b="1" dirty="0"/>
              <a:t>Structural Aspect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2">
                <a:extLst>
                  <a:ext uri="{FF2B5EF4-FFF2-40B4-BE49-F238E27FC236}">
                    <a16:creationId xmlns:a16="http://schemas.microsoft.com/office/drawing/2014/main" id="{ED8C224D-D906-4AB9-9EC1-BC7144F98F9B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97822606"/>
                  </p:ext>
                </p:extLst>
              </p:nvPr>
            </p:nvGraphicFramePr>
            <p:xfrm>
              <a:off x="827844" y="1944588"/>
              <a:ext cx="8424936" cy="4236720"/>
            </p:xfrm>
            <a:graphic>
              <a:graphicData uri="http://schemas.openxmlformats.org/drawingml/2006/table">
                <a:tbl>
                  <a:tblPr firstRow="1" bandRow="1">
                    <a:tableStyleId>{91EBBBCC-DAD2-459C-BE2E-F6DE35CF9A28}</a:tableStyleId>
                  </a:tblPr>
                  <a:tblGrid>
                    <a:gridCol w="5515263">
                      <a:extLst>
                        <a:ext uri="{9D8B030D-6E8A-4147-A177-3AD203B41FA5}">
                          <a16:colId xmlns:a16="http://schemas.microsoft.com/office/drawing/2014/main" val="474407429"/>
                        </a:ext>
                      </a:extLst>
                    </a:gridCol>
                    <a:gridCol w="2909673">
                      <a:extLst>
                        <a:ext uri="{9D8B030D-6E8A-4147-A177-3AD203B41FA5}">
                          <a16:colId xmlns:a16="http://schemas.microsoft.com/office/drawing/2014/main" val="669551709"/>
                        </a:ext>
                      </a:extLst>
                    </a:gridCol>
                  </a:tblGrid>
                  <a:tr h="32040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Compatible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66716794"/>
                      </a:ext>
                    </a:extLst>
                  </a:tr>
                  <a:tr h="34953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3spans or more in each direction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800" dirty="0"/>
                            <a:t>❌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062529163"/>
                      </a:ext>
                    </a:extLst>
                  </a:tr>
                  <a:tr h="4369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Rectangular panels with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en-US" sz="16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𝐿𝑜𝑛𝑔</m:t>
                                  </m:r>
                                </m:num>
                                <m:den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𝑜𝑟𝑡</m:t>
                                  </m:r>
                                </m:den>
                              </m:f>
                              <m:r>
                                <a:rPr lang="en-US" sz="1600" smtClean="0">
                                  <a:latin typeface="Cambria Math" panose="02040503050406030204" pitchFamily="18" charset="0"/>
                                </a:rPr>
                                <m:t>≤</m:t>
                              </m:r>
                              <m:r>
                                <a:rPr lang="en-US" sz="1600" b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oMath>
                          </a14:m>
                          <a:endParaRPr lang="en-US" sz="16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400" dirty="0">
                              <a:solidFill>
                                <a:srgbClr val="00B050"/>
                              </a:solidFill>
                            </a:rPr>
                            <a:t>✓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25882017"/>
                      </a:ext>
                    </a:extLst>
                  </a:tr>
                  <a:tr h="4369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Columns offset ≤10% of spans in offset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dirty="0">
                              <a:solidFill>
                                <a:srgbClr val="00B050"/>
                              </a:solidFill>
                            </a:rPr>
                            <a:t>✓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451424266"/>
                      </a:ext>
                    </a:extLst>
                  </a:tr>
                  <a:tr h="4369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In successive spans,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en-US" sz="16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𝐿𝑜𝑛𝑔</m:t>
                                  </m:r>
                                </m:num>
                                <m:den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𝑜𝑟𝑡</m:t>
                                  </m:r>
                                </m:den>
                              </m:f>
                              <m:r>
                                <a:rPr lang="en-US" sz="1600" smtClean="0">
                                  <a:latin typeface="Cambria Math" panose="02040503050406030204" pitchFamily="18" charset="0"/>
                                </a:rPr>
                                <m:t>≤</m:t>
                              </m:r>
                              <m:r>
                                <a:rPr lang="en-US" sz="1600" b="0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US" sz="1600" b="0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sz="1600" b="0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oMath>
                          </a14:m>
                          <a:endParaRPr lang="en-US" sz="16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dirty="0">
                              <a:solidFill>
                                <a:srgbClr val="00B050"/>
                              </a:solidFill>
                            </a:rPr>
                            <a:t>✓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828852947"/>
                      </a:ext>
                    </a:extLst>
                  </a:tr>
                  <a:tr h="69907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Uniform load with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en-US" sz="16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𝐿𝑖𝑣𝑒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𝑙𝑜𝑎𝑑</m:t>
                                  </m:r>
                                </m:num>
                                <m:den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𝐷𝑒𝑎𝑑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  <m:r>
                                    <a:rPr lang="en-US" sz="1600" b="0" smtClean="0">
                                      <a:latin typeface="Cambria Math" panose="02040503050406030204" pitchFamily="18" charset="0"/>
                                    </a:rPr>
                                    <m:t>𝑙𝑜𝑎𝑑</m:t>
                                  </m:r>
                                </m:den>
                              </m:f>
                              <m:r>
                                <a:rPr lang="en-US" sz="1600" smtClean="0">
                                  <a:latin typeface="Cambria Math" panose="02040503050406030204" pitchFamily="18" charset="0"/>
                                </a:rPr>
                                <m:t>≤</m:t>
                              </m:r>
                              <m:r>
                                <a:rPr lang="en-US" sz="1600" b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oMath>
                          </a14:m>
                          <a:endParaRPr lang="en-US" sz="16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dirty="0">
                              <a:solidFill>
                                <a:srgbClr val="00B050"/>
                              </a:solidFill>
                            </a:rPr>
                            <a:t>✓</a:t>
                          </a:r>
                        </a:p>
                        <a:p>
                          <a:pPr algn="ctr"/>
                          <a:endParaRPr lang="en-US" sz="18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58171196"/>
                      </a:ext>
                    </a:extLst>
                  </a:tr>
                  <a:tr h="34953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The loads should be only due to the gravity loads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800" dirty="0"/>
                            <a:t>❌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68368799"/>
                      </a:ext>
                    </a:extLst>
                  </a:tr>
                  <a:tr h="1019480">
                    <a:tc>
                      <a:txBody>
                        <a:bodyPr/>
                        <a:lstStyle/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US" sz="1600" dirty="0"/>
                        </a:p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1600" dirty="0"/>
                            <a:t>For slabs with beams, the beams stiffnesses should not have a big difference, the relative stiffness should be between 2 and 5</a:t>
                          </a:r>
                        </a:p>
                        <a:p>
                          <a:pPr algn="ctr"/>
                          <a:endParaRPr lang="en-US" sz="16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US" sz="1800" dirty="0">
                            <a:solidFill>
                              <a:srgbClr val="00B050"/>
                            </a:solidFill>
                          </a:endParaRPr>
                        </a:p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dirty="0">
                              <a:solidFill>
                                <a:srgbClr val="00B050"/>
                              </a:solidFill>
                            </a:rPr>
                            <a:t>✓</a:t>
                          </a:r>
                        </a:p>
                        <a:p>
                          <a:pPr algn="ctr"/>
                          <a:endParaRPr lang="en-US" sz="18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425554844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2">
                <a:extLst>
                  <a:ext uri="{FF2B5EF4-FFF2-40B4-BE49-F238E27FC236}">
                    <a16:creationId xmlns:a16="http://schemas.microsoft.com/office/drawing/2014/main" id="{ED8C224D-D906-4AB9-9EC1-BC7144F98F9B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97822606"/>
                  </p:ext>
                </p:extLst>
              </p:nvPr>
            </p:nvGraphicFramePr>
            <p:xfrm>
              <a:off x="827844" y="1944588"/>
              <a:ext cx="8424936" cy="4236720"/>
            </p:xfrm>
            <a:graphic>
              <a:graphicData uri="http://schemas.openxmlformats.org/drawingml/2006/table">
                <a:tbl>
                  <a:tblPr firstRow="1" bandRow="1">
                    <a:tableStyleId>{91EBBBCC-DAD2-459C-BE2E-F6DE35CF9A28}</a:tableStyleId>
                  </a:tblPr>
                  <a:tblGrid>
                    <a:gridCol w="5515263">
                      <a:extLst>
                        <a:ext uri="{9D8B030D-6E8A-4147-A177-3AD203B41FA5}">
                          <a16:colId xmlns:a16="http://schemas.microsoft.com/office/drawing/2014/main" val="474407429"/>
                        </a:ext>
                      </a:extLst>
                    </a:gridCol>
                    <a:gridCol w="2909673">
                      <a:extLst>
                        <a:ext uri="{9D8B030D-6E8A-4147-A177-3AD203B41FA5}">
                          <a16:colId xmlns:a16="http://schemas.microsoft.com/office/drawing/2014/main" val="669551709"/>
                        </a:ext>
                      </a:extLst>
                    </a:gridCol>
                  </a:tblGrid>
                  <a:tr h="3352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Compatible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66716794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3spans or more in each direction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800" dirty="0"/>
                            <a:t>❌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062529163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t="-156000" r="-52818" b="-674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400" dirty="0">
                              <a:solidFill>
                                <a:srgbClr val="00B050"/>
                              </a:solidFill>
                            </a:rPr>
                            <a:t>✓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25882017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Columns offset ≤10% of spans in offset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dirty="0">
                              <a:solidFill>
                                <a:srgbClr val="00B050"/>
                              </a:solidFill>
                            </a:rPr>
                            <a:t>✓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451424266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t="-356000" r="-52818" b="-474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dirty="0">
                              <a:solidFill>
                                <a:srgbClr val="00B050"/>
                              </a:solidFill>
                            </a:rPr>
                            <a:t>✓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828852947"/>
                      </a:ext>
                    </a:extLst>
                  </a:tr>
                  <a:tr h="73152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t="-282645" r="-52818" b="-19421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dirty="0">
                              <a:solidFill>
                                <a:srgbClr val="00B050"/>
                              </a:solidFill>
                            </a:rPr>
                            <a:t>✓</a:t>
                          </a:r>
                        </a:p>
                        <a:p>
                          <a:pPr algn="ctr"/>
                          <a:endParaRPr lang="en-US" sz="18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58171196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600" dirty="0"/>
                            <a:t>The loads should be only due to the gravity loads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800" dirty="0"/>
                            <a:t>❌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68368799"/>
                      </a:ext>
                    </a:extLst>
                  </a:tr>
                  <a:tr h="1066800">
                    <a:tc>
                      <a:txBody>
                        <a:bodyPr/>
                        <a:lstStyle/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US" sz="1600" dirty="0"/>
                        </a:p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1600" dirty="0"/>
                            <a:t>For slabs with beams, the beams stiffnesses should not have a big difference, the relative stiffness should be between 2 and 5</a:t>
                          </a:r>
                        </a:p>
                        <a:p>
                          <a:pPr algn="ctr"/>
                          <a:endParaRPr lang="en-US" sz="16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US" sz="1800" dirty="0">
                            <a:solidFill>
                              <a:srgbClr val="00B050"/>
                            </a:solidFill>
                          </a:endParaRPr>
                        </a:p>
                        <a:p>
                          <a:pPr marL="0" marR="0" lvl="0" indent="0" algn="ctr" defTabSz="756026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dirty="0">
                              <a:solidFill>
                                <a:srgbClr val="00B050"/>
                              </a:solidFill>
                            </a:rPr>
                            <a:t>✓</a:t>
                          </a:r>
                        </a:p>
                        <a:p>
                          <a:pPr algn="ctr"/>
                          <a:endParaRPr lang="en-US" sz="18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425554844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70893-51BF-4FC9-A3FC-AFE9E6BA2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48</a:t>
            </a:fld>
            <a:endParaRPr lang="en-US" dirty="0"/>
          </a:p>
        </p:txBody>
      </p:sp>
      <p:pic>
        <p:nvPicPr>
          <p:cNvPr id="12" name="Picture 3">
            <a:extLst>
              <a:ext uri="{FF2B5EF4-FFF2-40B4-BE49-F238E27FC236}">
                <a16:creationId xmlns:a16="http://schemas.microsoft.com/office/drawing/2014/main" id="{2B5730D0-63F1-42EC-8319-A3897741A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827844" y="4752900"/>
            <a:ext cx="84249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822684" y="2293409"/>
            <a:ext cx="84249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861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26" r="743"/>
          <a:stretch/>
        </p:blipFill>
        <p:spPr>
          <a:xfrm>
            <a:off x="1499811" y="5546101"/>
            <a:ext cx="6706215" cy="122208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046944" y="779311"/>
            <a:ext cx="755332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ETABS model checks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Stress-strain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of slab</a:t>
            </a:r>
          </a:p>
          <a:p>
            <a:endParaRPr lang="en-US" sz="24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8DC455AC-0456-4BAB-9EB5-A03B252705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عنوان 1">
            <a:extLst>
              <a:ext uri="{FF2B5EF4-FFF2-40B4-BE49-F238E27FC236}">
                <a16:creationId xmlns:a16="http://schemas.microsoft.com/office/drawing/2014/main" id="{57A81B77-6399-4819-9437-DF5C8E53FD4D}"/>
              </a:ext>
            </a:extLst>
          </p:cNvPr>
          <p:cNvSpPr txBox="1">
            <a:spLocks/>
          </p:cNvSpPr>
          <p:nvPr/>
        </p:nvSpPr>
        <p:spPr>
          <a:xfrm>
            <a:off x="944240" y="181837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700" b="1" dirty="0"/>
              <a:t>Structural Aspect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8B7EA-B40F-4A4C-B7E4-9210C4E88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49</a:t>
            </a:fld>
            <a:endParaRPr lang="en-US" dirty="0"/>
          </a:p>
        </p:txBody>
      </p:sp>
      <p:pic>
        <p:nvPicPr>
          <p:cNvPr id="12" name="Picture 3">
            <a:extLst>
              <a:ext uri="{FF2B5EF4-FFF2-40B4-BE49-F238E27FC236}">
                <a16:creationId xmlns:a16="http://schemas.microsoft.com/office/drawing/2014/main" id="{A0EE636D-2F7C-4390-8A50-F6A7D0F94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CA651F7-DC10-4AFC-936D-4962DF1368E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77" t="3458" r="3261" b="3458"/>
          <a:stretch/>
        </p:blipFill>
        <p:spPr>
          <a:xfrm>
            <a:off x="1437274" y="1524190"/>
            <a:ext cx="6768752" cy="3913185"/>
          </a:xfrm>
          <a:prstGeom prst="rect">
            <a:avLst/>
          </a:prstGeom>
        </p:spPr>
      </p:pic>
      <p:sp>
        <p:nvSpPr>
          <p:cNvPr id="13" name="Oval 12"/>
          <p:cNvSpPr/>
          <p:nvPr/>
        </p:nvSpPr>
        <p:spPr>
          <a:xfrm>
            <a:off x="3614193" y="5504464"/>
            <a:ext cx="1207457" cy="1583648"/>
          </a:xfrm>
          <a:prstGeom prst="ellipse">
            <a:avLst/>
          </a:prstGeom>
          <a:noFill/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6264448" y="5546101"/>
            <a:ext cx="984600" cy="1653136"/>
          </a:xfrm>
          <a:prstGeom prst="ellipse">
            <a:avLst/>
          </a:prstGeom>
          <a:noFill/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37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3091" y="629087"/>
            <a:ext cx="6248723" cy="705969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Seismic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checks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 participant mass ratio check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-Period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928744" y="7404605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50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0ED782-9997-4EA7-8D86-81BE4E921C53}"/>
              </a:ext>
            </a:extLst>
          </p:cNvPr>
          <p:cNvSpPr txBox="1"/>
          <p:nvPr/>
        </p:nvSpPr>
        <p:spPr>
          <a:xfrm>
            <a:off x="4542634" y="4158933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Block 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4D44A4-62F5-41D1-8DC9-4465F085EF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96" t="2188"/>
          <a:stretch/>
        </p:blipFill>
        <p:spPr>
          <a:xfrm>
            <a:off x="1439912" y="1512540"/>
            <a:ext cx="6924818" cy="3311523"/>
          </a:xfrm>
          <a:prstGeom prst="rect">
            <a:avLst/>
          </a:prstGeom>
        </p:spPr>
      </p:pic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1B9CEBA1-EDB2-4E6F-BF81-3BA5B6C434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0451773"/>
              </p:ext>
            </p:extLst>
          </p:nvPr>
        </p:nvGraphicFramePr>
        <p:xfrm>
          <a:off x="976312" y="5544988"/>
          <a:ext cx="8096448" cy="93610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98816">
                  <a:extLst>
                    <a:ext uri="{9D8B030D-6E8A-4147-A177-3AD203B41FA5}">
                      <a16:colId xmlns:a16="http://schemas.microsoft.com/office/drawing/2014/main" val="1802255975"/>
                    </a:ext>
                  </a:extLst>
                </a:gridCol>
                <a:gridCol w="2698816">
                  <a:extLst>
                    <a:ext uri="{9D8B030D-6E8A-4147-A177-3AD203B41FA5}">
                      <a16:colId xmlns:a16="http://schemas.microsoft.com/office/drawing/2014/main" val="3247865252"/>
                    </a:ext>
                  </a:extLst>
                </a:gridCol>
                <a:gridCol w="2698816">
                  <a:extLst>
                    <a:ext uri="{9D8B030D-6E8A-4147-A177-3AD203B41FA5}">
                      <a16:colId xmlns:a16="http://schemas.microsoft.com/office/drawing/2014/main" val="2236288025"/>
                    </a:ext>
                  </a:extLst>
                </a:gridCol>
              </a:tblGrid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Part</a:t>
                      </a:r>
                      <a:endParaRPr lang="en-US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Max Period allowed</a:t>
                      </a:r>
                      <a:endParaRPr lang="en-US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Period by ETABS</a:t>
                      </a:r>
                      <a:endParaRPr lang="en-US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2845177"/>
                  </a:ext>
                </a:extLst>
              </a:tr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Block(1)</a:t>
                      </a:r>
                      <a:endParaRPr lang="en-US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1.05 sec</a:t>
                      </a:r>
                      <a:endParaRPr lang="en-US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kern="1200" dirty="0">
                          <a:effectLst/>
                        </a:rPr>
                        <a:t>0.542</a:t>
                      </a:r>
                      <a:r>
                        <a:rPr lang="en-US" sz="1800" kern="1200" dirty="0">
                          <a:effectLst/>
                        </a:rPr>
                        <a:t> </a:t>
                      </a:r>
                      <a:r>
                        <a:rPr lang="en-US" sz="1400" dirty="0"/>
                        <a:t>sec</a:t>
                      </a:r>
                      <a:endParaRPr lang="en-US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1635208"/>
                  </a:ext>
                </a:extLst>
              </a:tr>
            </a:tbl>
          </a:graphicData>
        </a:graphic>
      </p:graphicFrame>
      <p:pic>
        <p:nvPicPr>
          <p:cNvPr id="18" name="Picture 3">
            <a:extLst>
              <a:ext uri="{FF2B5EF4-FFF2-40B4-BE49-F238E27FC236}">
                <a16:creationId xmlns:a16="http://schemas.microsoft.com/office/drawing/2014/main" id="{095D3CF5-B45D-4B89-AC9A-4184B3631A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947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0647" y="617424"/>
            <a:ext cx="6248723" cy="705969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Seismic checks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 shear check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Drift check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9000752" y="7384958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51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B0AA44-5323-4BA3-896B-D243A6FC02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6811" y="3920937"/>
            <a:ext cx="6381769" cy="280438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B5DF346-10A2-476E-8E5D-145386447B9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" r="1145" b="855"/>
          <a:stretch/>
        </p:blipFill>
        <p:spPr>
          <a:xfrm>
            <a:off x="1436181" y="1487665"/>
            <a:ext cx="6262056" cy="118738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2ADD86C-55DE-4092-B7AF-2158EFA032B5}"/>
              </a:ext>
            </a:extLst>
          </p:cNvPr>
          <p:cNvSpPr txBox="1"/>
          <p:nvPr/>
        </p:nvSpPr>
        <p:spPr>
          <a:xfrm>
            <a:off x="3943934" y="277819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VRS≥0.85 VES---&gt;Ok</a:t>
            </a:r>
          </a:p>
        </p:txBody>
      </p:sp>
      <p:pic>
        <p:nvPicPr>
          <p:cNvPr id="20" name="Picture 3">
            <a:extLst>
              <a:ext uri="{FF2B5EF4-FFF2-40B4-BE49-F238E27FC236}">
                <a16:creationId xmlns:a16="http://schemas.microsoft.com/office/drawing/2014/main" id="{784B875E-BEF3-4549-8867-222067882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68353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309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9000752" y="7407768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52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885098" y="691865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-Column </a:t>
            </a:r>
            <a:r>
              <a:rPr lang="en-US" sz="2000" b="1" dirty="0"/>
              <a:t>details</a:t>
            </a:r>
            <a:endParaRPr lang="en-US" sz="2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1D011B-404D-431A-AA12-B32B4C3C59A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110" b="2238"/>
          <a:stretch/>
        </p:blipFill>
        <p:spPr>
          <a:xfrm>
            <a:off x="504402" y="1098355"/>
            <a:ext cx="8855093" cy="6574815"/>
          </a:xfrm>
          <a:prstGeom prst="rect">
            <a:avLst/>
          </a:prstGeom>
        </p:spPr>
      </p:pic>
      <p:pic>
        <p:nvPicPr>
          <p:cNvPr id="13" name="Picture 3">
            <a:extLst>
              <a:ext uri="{FF2B5EF4-FFF2-40B4-BE49-F238E27FC236}">
                <a16:creationId xmlns:a16="http://schemas.microsoft.com/office/drawing/2014/main" id="{A6A5799E-A95D-4598-A4D0-A3204DF906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8" y="7201172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804364" y="327217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51486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9000752" y="7419249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53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791840" y="858145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-Beam </a:t>
            </a:r>
            <a:r>
              <a:rPr lang="en-US" sz="2000" b="1" dirty="0" smtClean="0"/>
              <a:t>details</a:t>
            </a:r>
            <a:endParaRPr lang="en-US" sz="2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89536E-C4B2-434E-BA55-4ECA6D2789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" y="2261793"/>
            <a:ext cx="10080625" cy="3293860"/>
          </a:xfrm>
          <a:prstGeom prst="rect">
            <a:avLst/>
          </a:prstGeom>
        </p:spPr>
      </p:pic>
      <p:pic>
        <p:nvPicPr>
          <p:cNvPr id="13" name="Picture 3">
            <a:extLst>
              <a:ext uri="{FF2B5EF4-FFF2-40B4-BE49-F238E27FC236}">
                <a16:creationId xmlns:a16="http://schemas.microsoft.com/office/drawing/2014/main" id="{D3618C5A-C16B-464C-BFFB-B4BB7F657B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791840" y="431051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664851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9000752" y="7419249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54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804912" y="720452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-Beam </a:t>
            </a:r>
            <a:r>
              <a:rPr lang="en-US" sz="2000" b="1" dirty="0" smtClean="0"/>
              <a:t>details</a:t>
            </a:r>
            <a:endParaRPr lang="en-US" sz="20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0EC4AB-C16C-4E97-9D60-0A1B6CAE713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85"/>
          <a:stretch/>
        </p:blipFill>
        <p:spPr>
          <a:xfrm>
            <a:off x="2592040" y="1014445"/>
            <a:ext cx="4523321" cy="7010652"/>
          </a:xfrm>
          <a:prstGeom prst="rect">
            <a:avLst/>
          </a:prstGeom>
        </p:spPr>
      </p:pic>
      <p:pic>
        <p:nvPicPr>
          <p:cNvPr id="13" name="Picture 3">
            <a:extLst>
              <a:ext uri="{FF2B5EF4-FFF2-40B4-BE49-F238E27FC236}">
                <a16:creationId xmlns:a16="http://schemas.microsoft.com/office/drawing/2014/main" id="{D3618C5A-C16B-464C-BFFB-B4BB7F657B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780752" y="417786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387878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9000752" y="7417196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55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791840" y="577424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/>
              <a:t>Slab </a:t>
            </a:r>
            <a:r>
              <a:rPr lang="en-US" sz="2000" b="1" dirty="0"/>
              <a:t>details</a:t>
            </a:r>
            <a:endParaRPr lang="en-US" sz="2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36485B-EAEB-4112-BAC9-EEE9BEE8A8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690" y="1130152"/>
            <a:ext cx="9461698" cy="5841639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0F625926-9BA0-4371-980E-5BC4E8845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341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928744" y="7417196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56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837254" y="919816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/>
              <a:t>-Sheet piles </a:t>
            </a:r>
            <a:r>
              <a:rPr lang="en-US" sz="2000" b="1" dirty="0"/>
              <a:t>details</a:t>
            </a:r>
            <a:endParaRPr lang="en-US" sz="2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C44D7F-FAFA-4696-AF10-62DE5B14FF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51" y="1604496"/>
            <a:ext cx="3485152" cy="51746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A457D3-1158-4B8D-9F31-908F7BE499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3084" y="1721475"/>
            <a:ext cx="7107541" cy="4104994"/>
          </a:xfrm>
          <a:prstGeom prst="rect">
            <a:avLst/>
          </a:prstGeom>
        </p:spPr>
      </p:pic>
      <p:sp>
        <p:nvSpPr>
          <p:cNvPr id="13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863110" y="522973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41B37BF4-EEB4-4B1F-95E4-B6D7861948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63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928744" y="7345188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57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801092" y="768444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b="1" dirty="0"/>
              <a:t>-Mat foundation </a:t>
            </a:r>
            <a:r>
              <a:rPr lang="en-US" sz="1800" b="1" dirty="0" err="1"/>
              <a:t>foundation</a:t>
            </a:r>
            <a:r>
              <a:rPr lang="en-US" sz="1800" b="1" dirty="0"/>
              <a:t> </a:t>
            </a:r>
            <a:r>
              <a:rPr lang="en-US" sz="1800" b="1" dirty="0"/>
              <a:t>details</a:t>
            </a:r>
            <a:endParaRPr lang="en-US" sz="1800" b="1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E3BBB3A-4211-4CD6-8C1E-7EAD45C08D1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466"/>
          <a:stretch/>
        </p:blipFill>
        <p:spPr>
          <a:xfrm>
            <a:off x="791840" y="1261980"/>
            <a:ext cx="8273567" cy="6171362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E329164D-788E-422F-AE7F-164B2EF8BE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79842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815280" y="504576"/>
            <a:ext cx="3877410" cy="493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15560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928744" y="7462894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 smtClean="0">
                <a:latin typeface="+mj-lt"/>
              </a:rPr>
              <a:t>58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791840" y="753370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-Elevator </a:t>
            </a:r>
            <a:r>
              <a:rPr lang="en-US" sz="2000" b="1" dirty="0"/>
              <a:t>shaft details </a:t>
            </a:r>
            <a:endParaRPr lang="en-US" sz="2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BCEED3-F225-4B26-AB40-000FF4A0DD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669" y="1723882"/>
            <a:ext cx="9406254" cy="4765255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B2F318B9-5F37-492B-B1D2-D17D1E2443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791840" y="411962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799104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928744" y="7417196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59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6702832-2ECD-4FDB-8EB7-2BBAEDF136B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091" t="30570" r="11377" b="24856"/>
          <a:stretch/>
        </p:blipFill>
        <p:spPr>
          <a:xfrm>
            <a:off x="136602" y="1798317"/>
            <a:ext cx="9807422" cy="4233860"/>
          </a:xfrm>
          <a:prstGeom prst="rect">
            <a:avLst/>
          </a:prstGeom>
        </p:spPr>
      </p:pic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826616" y="747922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-Septic </a:t>
            </a:r>
            <a:r>
              <a:rPr lang="en-US" sz="2000" b="1" dirty="0"/>
              <a:t>water tank </a:t>
            </a:r>
            <a:r>
              <a:rPr lang="en-US" sz="2000" b="1" dirty="0"/>
              <a:t>details</a:t>
            </a:r>
            <a:endParaRPr lang="en-US" sz="2000" b="1" dirty="0"/>
          </a:p>
        </p:txBody>
      </p:sp>
      <p:pic>
        <p:nvPicPr>
          <p:cNvPr id="16" name="Picture 3">
            <a:extLst>
              <a:ext uri="{FF2B5EF4-FFF2-40B4-BE49-F238E27FC236}">
                <a16:creationId xmlns:a16="http://schemas.microsoft.com/office/drawing/2014/main" id="{DF5A5096-96C8-4932-9726-1B7C225A35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826616" y="448627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98074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928744" y="7439826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60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791840" y="840072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-Stair </a:t>
            </a:r>
            <a:r>
              <a:rPr lang="en-US" sz="2000" b="1" dirty="0"/>
              <a:t>details</a:t>
            </a:r>
            <a:endParaRPr lang="en-US" sz="2000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45D9AB7-572C-4627-92BA-FD095EE0774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98" t="31107" r="16427" b="11597"/>
          <a:stretch/>
        </p:blipFill>
        <p:spPr>
          <a:xfrm>
            <a:off x="82887" y="1786578"/>
            <a:ext cx="9172725" cy="4636381"/>
          </a:xfrm>
          <a:prstGeom prst="rect">
            <a:avLst/>
          </a:prstGeom>
        </p:spPr>
      </p:pic>
      <p:pic>
        <p:nvPicPr>
          <p:cNvPr id="16" name="Picture 3">
            <a:extLst>
              <a:ext uri="{FF2B5EF4-FFF2-40B4-BE49-F238E27FC236}">
                <a16:creationId xmlns:a16="http://schemas.microsoft.com/office/drawing/2014/main" id="{F57984D6-575A-437D-A443-2F077F0C92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337C02-A4AF-4BBE-8559-1783C392223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284" t="25998" r="16427" b="8855"/>
          <a:stretch/>
        </p:blipFill>
        <p:spPr>
          <a:xfrm>
            <a:off x="218135" y="1317625"/>
            <a:ext cx="9718721" cy="5711001"/>
          </a:xfrm>
          <a:prstGeom prst="rect">
            <a:avLst/>
          </a:prstGeom>
        </p:spPr>
      </p:pic>
      <p:sp>
        <p:nvSpPr>
          <p:cNvPr id="10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647824" y="462967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23478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928744" y="7439826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61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791840" y="787285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-Ramp</a:t>
            </a:r>
            <a:r>
              <a:rPr lang="ar-SA" sz="2000" b="1" dirty="0" smtClean="0"/>
              <a:t> </a:t>
            </a:r>
            <a:r>
              <a:rPr lang="en-US" sz="2000" b="1" dirty="0"/>
              <a:t>details</a:t>
            </a:r>
            <a:endParaRPr lang="en-US" sz="2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E41A0A-7B79-42A5-8875-8E33B7C60C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656" y="1871870"/>
            <a:ext cx="10080625" cy="42992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ECCB579-598F-4CBB-972D-EA706D1C8DF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570" t="17050" r="14284" b="14498"/>
          <a:stretch/>
        </p:blipFill>
        <p:spPr>
          <a:xfrm>
            <a:off x="341889" y="1188775"/>
            <a:ext cx="9738739" cy="5775043"/>
          </a:xfrm>
          <a:prstGeom prst="rect">
            <a:avLst/>
          </a:prstGeom>
        </p:spPr>
      </p:pic>
      <p:pic>
        <p:nvPicPr>
          <p:cNvPr id="17" name="Picture 3">
            <a:extLst>
              <a:ext uri="{FF2B5EF4-FFF2-40B4-BE49-F238E27FC236}">
                <a16:creationId xmlns:a16="http://schemas.microsoft.com/office/drawing/2014/main" id="{5ECC312E-2754-4CEB-9C6A-F9AF8733A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791840" y="408361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85469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928744" y="7345188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62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779512" y="632147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-Shear </a:t>
            </a:r>
            <a:r>
              <a:rPr lang="en-US" sz="2000" b="1" dirty="0"/>
              <a:t>walls </a:t>
            </a:r>
            <a:r>
              <a:rPr lang="en-US" sz="2000" b="1" dirty="0"/>
              <a:t>details</a:t>
            </a:r>
            <a:endParaRPr lang="en-US" sz="2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55BC26-D6A3-464E-AD2F-6B926136DBF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355"/>
          <a:stretch/>
        </p:blipFill>
        <p:spPr>
          <a:xfrm>
            <a:off x="1799952" y="632147"/>
            <a:ext cx="5540551" cy="357591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469DEC1-1650-41B5-A142-CDFC4C0F746C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11947" y="4060351"/>
            <a:ext cx="6408685" cy="3889899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9C5A847D-2A5F-4045-BA50-D83D0855B9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79842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719829" y="330792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47534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9000752" y="7413223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63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791840" y="624733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-Steel bracing member details</a:t>
            </a:r>
            <a:endParaRPr lang="en-US" sz="20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227E36-0278-45EF-8347-27D332497170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78300" y="846300"/>
            <a:ext cx="7581900" cy="6505575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D13601E7-573D-4CEF-924D-45CA20808F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791840" y="330739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33298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936097" y="7428561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64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1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793328" y="720452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-Steel </a:t>
            </a:r>
            <a:r>
              <a:rPr lang="en-US" sz="2000" b="1" dirty="0"/>
              <a:t>coverage </a:t>
            </a:r>
            <a:r>
              <a:rPr lang="en-US" sz="2000" b="1" dirty="0"/>
              <a:t>details</a:t>
            </a:r>
            <a:endParaRPr lang="en-US" sz="2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259C79-898D-4DCF-AC49-96F4B72FC88C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41020" y="431051"/>
            <a:ext cx="8393640" cy="7456630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C6292CF4-C346-4690-9878-1CF152D623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791840" y="377371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12705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9008105" y="7367818"/>
            <a:ext cx="496703" cy="265402"/>
          </a:xfrm>
        </p:spPr>
        <p:txBody>
          <a:bodyPr/>
          <a:lstStyle/>
          <a:p>
            <a:fld id="{519954A3-9DFD-4C44-94BA-B95130A3BA1C}" type="slidenum">
              <a:rPr lang="en-US" sz="1018">
                <a:latin typeface="+mj-lt"/>
              </a:rPr>
              <a:t>65</a:t>
            </a:fld>
            <a:endParaRPr lang="en-US" sz="1018" dirty="0">
              <a:latin typeface="+mj-lt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6FF3893-E325-4F14-B750-2F9D5BF69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CD430F-94EB-4B7F-BED8-F318D87227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26" r="5875"/>
          <a:stretch/>
        </p:blipFill>
        <p:spPr>
          <a:xfrm>
            <a:off x="87535" y="1338813"/>
            <a:ext cx="9905560" cy="5874257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C120E430-49F4-4E24-A063-E4D1ACBEF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791840" y="742749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-3d structural details</a:t>
            </a:r>
            <a:endParaRPr lang="en-US" sz="2000" b="1" dirty="0"/>
          </a:p>
        </p:txBody>
      </p:sp>
      <p:sp>
        <p:nvSpPr>
          <p:cNvPr id="9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791840" y="390131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441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66</a:t>
            </a:fld>
            <a:endParaRPr lang="en-US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BB62062A-2F50-4358-9A2A-45FE9947BD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8E25C0F-EB2A-41F6-B41E-03CDCBFC46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70" r="8588" b="6570"/>
          <a:stretch/>
        </p:blipFill>
        <p:spPr>
          <a:xfrm>
            <a:off x="104347" y="1221620"/>
            <a:ext cx="9871932" cy="6132761"/>
          </a:xfrm>
          <a:prstGeom prst="rect">
            <a:avLst/>
          </a:prstGeom>
        </p:spPr>
      </p:pic>
      <p:pic>
        <p:nvPicPr>
          <p:cNvPr id="11" name="Picture 3">
            <a:extLst>
              <a:ext uri="{FF2B5EF4-FFF2-40B4-BE49-F238E27FC236}">
                <a16:creationId xmlns:a16="http://schemas.microsoft.com/office/drawing/2014/main" id="{AD653402-1AA4-43B5-950C-A3BE4E35BE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عنوان 1">
            <a:extLst>
              <a:ext uri="{FF2B5EF4-FFF2-40B4-BE49-F238E27FC236}">
                <a16:creationId xmlns:a16="http://schemas.microsoft.com/office/drawing/2014/main" id="{1EDE40E8-2E2E-4706-8686-EC6DC475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840" y="29437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700" b="1" dirty="0"/>
              <a:t>Structural Aspect</a:t>
            </a:r>
          </a:p>
        </p:txBody>
      </p:sp>
      <p:sp>
        <p:nvSpPr>
          <p:cNvPr id="8" name="عنوان 1">
            <a:extLst>
              <a:ext uri="{FF2B5EF4-FFF2-40B4-BE49-F238E27FC236}">
                <a16:creationId xmlns:a16="http://schemas.microsoft.com/office/drawing/2014/main" id="{C9A6E187-6C29-4D09-83F0-27FC695009C8}"/>
              </a:ext>
            </a:extLst>
          </p:cNvPr>
          <p:cNvSpPr txBox="1">
            <a:spLocks/>
          </p:cNvSpPr>
          <p:nvPr/>
        </p:nvSpPr>
        <p:spPr>
          <a:xfrm>
            <a:off x="791840" y="666857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smtClean="0"/>
              <a:t>3d structural details</a:t>
            </a:r>
            <a:endParaRPr lang="en-US" sz="2000" b="1" dirty="0"/>
          </a:p>
        </p:txBody>
      </p:sp>
      <p:sp>
        <p:nvSpPr>
          <p:cNvPr id="9" name="عنوان 1">
            <a:extLst>
              <a:ext uri="{FF2B5EF4-FFF2-40B4-BE49-F238E27FC236}">
                <a16:creationId xmlns:a16="http://schemas.microsoft.com/office/drawing/2014/main" id="{B86FAD8A-C27F-452E-8FA4-FF4A055D9757}"/>
              </a:ext>
            </a:extLst>
          </p:cNvPr>
          <p:cNvSpPr txBox="1">
            <a:spLocks/>
          </p:cNvSpPr>
          <p:nvPr/>
        </p:nvSpPr>
        <p:spPr>
          <a:xfrm>
            <a:off x="789384" y="366777"/>
            <a:ext cx="3877410" cy="5879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 smtClean="0"/>
              <a:t>Structural details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06500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شكل بيضاوي 4"/>
          <p:cNvSpPr/>
          <p:nvPr/>
        </p:nvSpPr>
        <p:spPr>
          <a:xfrm>
            <a:off x="1212147" y="2422062"/>
            <a:ext cx="2540282" cy="2412101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r>
              <a:rPr lang="en-US" sz="3600" b="1" u="sng" dirty="0">
                <a:solidFill>
                  <a:schemeClr val="tx1"/>
                </a:solidFill>
              </a:rPr>
              <a:t>Outline</a:t>
            </a:r>
          </a:p>
        </p:txBody>
      </p:sp>
      <p:sp>
        <p:nvSpPr>
          <p:cNvPr id="6" name="دائرة مجوفة 5"/>
          <p:cNvSpPr/>
          <p:nvPr/>
        </p:nvSpPr>
        <p:spPr>
          <a:xfrm>
            <a:off x="1071124" y="2214119"/>
            <a:ext cx="2681307" cy="2744805"/>
          </a:xfrm>
          <a:prstGeom prst="donut">
            <a:avLst>
              <a:gd name="adj" fmla="val 9582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قوس 8"/>
          <p:cNvSpPr/>
          <p:nvPr/>
        </p:nvSpPr>
        <p:spPr>
          <a:xfrm rot="4117342">
            <a:off x="-156508" y="1569590"/>
            <a:ext cx="4655193" cy="4067472"/>
          </a:xfrm>
          <a:prstGeom prst="arc">
            <a:avLst>
              <a:gd name="adj1" fmla="val 13388289"/>
              <a:gd name="adj2" fmla="val 179562"/>
            </a:avLst>
          </a:prstGeom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102858" tIns="51428" rIns="102858" bIns="51428" rtlCol="0" anchor="ctr"/>
          <a:lstStyle/>
          <a:p>
            <a:pPr algn="ctr"/>
            <a:endParaRPr lang="en-US"/>
          </a:p>
        </p:txBody>
      </p:sp>
      <p:grpSp>
        <p:nvGrpSpPr>
          <p:cNvPr id="24" name="مجموعة 23"/>
          <p:cNvGrpSpPr/>
          <p:nvPr/>
        </p:nvGrpSpPr>
        <p:grpSpPr>
          <a:xfrm>
            <a:off x="5119697" y="814822"/>
            <a:ext cx="3107252" cy="891297"/>
            <a:chOff x="4644008" y="1325228"/>
            <a:chExt cx="2520280" cy="771624"/>
          </a:xfrm>
          <a:solidFill>
            <a:schemeClr val="bg1"/>
          </a:solidFill>
          <a:effectLst/>
        </p:grpSpPr>
        <p:sp>
          <p:nvSpPr>
            <p:cNvPr id="17" name="وسيلة شرح خطية 2 (بلا حدود)‏ 16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47894"/>
                <a:gd name="adj2" fmla="val -6"/>
                <a:gd name="adj3" fmla="val 49976"/>
                <a:gd name="adj4" fmla="val -19389"/>
                <a:gd name="adj5" fmla="val 162461"/>
                <a:gd name="adj6" fmla="val -47450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2" name="مستطيل 21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23" name="مربع نص 22"/>
          <p:cNvSpPr txBox="1"/>
          <p:nvPr/>
        </p:nvSpPr>
        <p:spPr>
          <a:xfrm>
            <a:off x="4799629" y="993840"/>
            <a:ext cx="3427318" cy="519359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700" b="1" dirty="0"/>
              <a:t>Introduction</a:t>
            </a:r>
          </a:p>
        </p:txBody>
      </p:sp>
      <p:grpSp>
        <p:nvGrpSpPr>
          <p:cNvPr id="27" name="مجموعة 26"/>
          <p:cNvGrpSpPr/>
          <p:nvPr/>
        </p:nvGrpSpPr>
        <p:grpSpPr>
          <a:xfrm>
            <a:off x="5194426" y="1990206"/>
            <a:ext cx="3032530" cy="891297"/>
            <a:chOff x="4644008" y="1325228"/>
            <a:chExt cx="2520280" cy="771624"/>
          </a:xfrm>
          <a:solidFill>
            <a:schemeClr val="bg1">
              <a:lumMod val="75000"/>
            </a:schemeClr>
          </a:solidFill>
        </p:grpSpPr>
        <p:sp>
          <p:nvSpPr>
            <p:cNvPr id="28" name="وسيلة شرح خطية 2 (بلا حدود)‏ 27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18750"/>
                <a:gd name="adj2" fmla="val -1196"/>
                <a:gd name="adj3" fmla="val 18750"/>
                <a:gd name="adj4" fmla="val -16667"/>
                <a:gd name="adj5" fmla="val 83355"/>
                <a:gd name="adj6" fmla="val -40223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مستطيل 28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مربع نص 29"/>
          <p:cNvSpPr txBox="1"/>
          <p:nvPr/>
        </p:nvSpPr>
        <p:spPr>
          <a:xfrm>
            <a:off x="4983144" y="1933160"/>
            <a:ext cx="3144966" cy="488581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500" b="1" dirty="0"/>
              <a:t>Site Analysis and </a:t>
            </a:r>
          </a:p>
        </p:txBody>
      </p:sp>
      <p:grpSp>
        <p:nvGrpSpPr>
          <p:cNvPr id="38" name="مجموعة 37"/>
          <p:cNvGrpSpPr/>
          <p:nvPr/>
        </p:nvGrpSpPr>
        <p:grpSpPr>
          <a:xfrm>
            <a:off x="5105224" y="4354101"/>
            <a:ext cx="3163332" cy="919623"/>
            <a:chOff x="4629290" y="1359873"/>
            <a:chExt cx="2534998" cy="796147"/>
          </a:xfrm>
          <a:solidFill>
            <a:schemeClr val="bg1"/>
          </a:solidFill>
        </p:grpSpPr>
        <p:sp>
          <p:nvSpPr>
            <p:cNvPr id="39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11907"/>
                <a:gd name="adj6" fmla="val -2938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grpSp>
        <p:nvGrpSpPr>
          <p:cNvPr id="44" name="مجموعة 43"/>
          <p:cNvGrpSpPr/>
          <p:nvPr/>
        </p:nvGrpSpPr>
        <p:grpSpPr>
          <a:xfrm>
            <a:off x="5081981" y="6705619"/>
            <a:ext cx="3144966" cy="891297"/>
            <a:chOff x="4644008" y="1325228"/>
            <a:chExt cx="2520280" cy="771624"/>
          </a:xfrm>
          <a:solidFill>
            <a:schemeClr val="bg1"/>
          </a:solidFill>
        </p:grpSpPr>
        <p:sp>
          <p:nvSpPr>
            <p:cNvPr id="45" name="وسيلة شرح خطية 2 (بلا حدود)‏ 44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20832"/>
                <a:gd name="adj2" fmla="val -1196"/>
                <a:gd name="adj3" fmla="val 18750"/>
                <a:gd name="adj4" fmla="val -18878"/>
                <a:gd name="adj5" fmla="val -151883"/>
                <a:gd name="adj6" fmla="val -5177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مستطيل 45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48" name="مستطيل 2047"/>
          <p:cNvSpPr/>
          <p:nvPr/>
        </p:nvSpPr>
        <p:spPr>
          <a:xfrm>
            <a:off x="5194427" y="6745642"/>
            <a:ext cx="3064276" cy="934857"/>
          </a:xfrm>
          <a:prstGeom prst="rect">
            <a:avLst/>
          </a:prstGeom>
        </p:spPr>
        <p:txBody>
          <a:bodyPr wrap="none" lIns="102858" tIns="51428" rIns="102858" bIns="51428">
            <a:spAutoFit/>
          </a:bodyPr>
          <a:lstStyle/>
          <a:p>
            <a:r>
              <a:rPr lang="en-US" sz="2700" b="1" dirty="0"/>
              <a:t>Quantity surveying</a:t>
            </a:r>
          </a:p>
          <a:p>
            <a:r>
              <a:rPr lang="en-US" sz="2700" b="1" dirty="0"/>
              <a:t>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" y="5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وسيلة شرح خطية 2 (بلا حدود)‏ 27"/>
          <p:cNvSpPr/>
          <p:nvPr/>
        </p:nvSpPr>
        <p:spPr>
          <a:xfrm>
            <a:off x="5226173" y="3196326"/>
            <a:ext cx="3032530" cy="831759"/>
          </a:xfrm>
          <a:prstGeom prst="callout2">
            <a:avLst>
              <a:gd name="adj1" fmla="val 18750"/>
              <a:gd name="adj2" fmla="val -1196"/>
              <a:gd name="adj3" fmla="val 18750"/>
              <a:gd name="adj4" fmla="val -16667"/>
              <a:gd name="adj5" fmla="val 46284"/>
              <a:gd name="adj6" fmla="val -3250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Environmental Aspect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184328" y="3170596"/>
            <a:ext cx="3032521" cy="8724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5210303" y="2309786"/>
            <a:ext cx="3032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Architectural Aspect</a:t>
            </a:r>
            <a:endParaRPr lang="en-US" sz="2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10E635-50A0-4BA2-BAD4-3BCFE41B0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z="1000" smtClean="0"/>
              <a:t>67</a:t>
            </a:fld>
            <a:endParaRPr lang="en-US" sz="1000" dirty="0"/>
          </a:p>
        </p:txBody>
      </p:sp>
      <p:sp>
        <p:nvSpPr>
          <p:cNvPr id="2" name="Rectangle 1"/>
          <p:cNvSpPr/>
          <p:nvPr/>
        </p:nvSpPr>
        <p:spPr>
          <a:xfrm>
            <a:off x="5409916" y="4509503"/>
            <a:ext cx="2652073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Structural Aspect</a:t>
            </a:r>
          </a:p>
        </p:txBody>
      </p:sp>
      <p:grpSp>
        <p:nvGrpSpPr>
          <p:cNvPr id="31" name="مجموعة 37"/>
          <p:cNvGrpSpPr/>
          <p:nvPr/>
        </p:nvGrpSpPr>
        <p:grpSpPr>
          <a:xfrm>
            <a:off x="5114589" y="5483153"/>
            <a:ext cx="3163332" cy="919623"/>
            <a:chOff x="4629290" y="1359873"/>
            <a:chExt cx="2534998" cy="796147"/>
          </a:xfrm>
          <a:solidFill>
            <a:schemeClr val="bg1"/>
          </a:solidFill>
        </p:grpSpPr>
        <p:sp>
          <p:nvSpPr>
            <p:cNvPr id="32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-42457"/>
                <a:gd name="adj6" fmla="val -41524"/>
              </a:avLst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sp>
        <p:nvSpPr>
          <p:cNvPr id="34" name="Rectangle 33"/>
          <p:cNvSpPr/>
          <p:nvPr/>
        </p:nvSpPr>
        <p:spPr>
          <a:xfrm>
            <a:off x="5218716" y="5483153"/>
            <a:ext cx="30156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Electro-Mechanical </a:t>
            </a:r>
          </a:p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Aspect</a:t>
            </a:r>
            <a:endParaRPr lang="en-US" sz="27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79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object 10"/>
          <p:cNvGrpSpPr/>
          <p:nvPr/>
        </p:nvGrpSpPr>
        <p:grpSpPr>
          <a:xfrm>
            <a:off x="2724093" y="2340708"/>
            <a:ext cx="5257894" cy="5125828"/>
            <a:chOff x="4128349" y="1922652"/>
            <a:chExt cx="3896908" cy="3864357"/>
          </a:xfrm>
        </p:grpSpPr>
        <p:sp>
          <p:nvSpPr>
            <p:cNvPr id="8" name="object 11"/>
            <p:cNvSpPr/>
            <p:nvPr/>
          </p:nvSpPr>
          <p:spPr>
            <a:xfrm>
              <a:off x="4900168" y="1922652"/>
              <a:ext cx="2284045" cy="1786255"/>
            </a:xfrm>
            <a:custGeom>
              <a:avLst/>
              <a:gdLst/>
              <a:ahLst/>
              <a:cxnLst/>
              <a:rect l="l" t="t" r="r" b="b"/>
              <a:pathLst>
                <a:path w="2260600" h="1786254">
                  <a:moveTo>
                    <a:pt x="1164971" y="0"/>
                  </a:moveTo>
                  <a:lnTo>
                    <a:pt x="1115642" y="609"/>
                  </a:lnTo>
                  <a:lnTo>
                    <a:pt x="1066339" y="2499"/>
                  </a:lnTo>
                  <a:lnTo>
                    <a:pt x="1017088" y="5669"/>
                  </a:lnTo>
                  <a:lnTo>
                    <a:pt x="967915" y="10119"/>
                  </a:lnTo>
                  <a:lnTo>
                    <a:pt x="918846" y="15849"/>
                  </a:lnTo>
                  <a:lnTo>
                    <a:pt x="869907" y="22860"/>
                  </a:lnTo>
                  <a:lnTo>
                    <a:pt x="821126" y="31150"/>
                  </a:lnTo>
                  <a:lnTo>
                    <a:pt x="772528" y="40721"/>
                  </a:lnTo>
                  <a:lnTo>
                    <a:pt x="724140" y="51572"/>
                  </a:lnTo>
                  <a:lnTo>
                    <a:pt x="675988" y="63703"/>
                  </a:lnTo>
                  <a:lnTo>
                    <a:pt x="628099" y="77114"/>
                  </a:lnTo>
                  <a:lnTo>
                    <a:pt x="580499" y="91805"/>
                  </a:lnTo>
                  <a:lnTo>
                    <a:pt x="533214" y="107777"/>
                  </a:lnTo>
                  <a:lnTo>
                    <a:pt x="486271" y="125028"/>
                  </a:lnTo>
                  <a:lnTo>
                    <a:pt x="439696" y="143560"/>
                  </a:lnTo>
                  <a:lnTo>
                    <a:pt x="393515" y="163372"/>
                  </a:lnTo>
                  <a:lnTo>
                    <a:pt x="347756" y="184464"/>
                  </a:lnTo>
                  <a:lnTo>
                    <a:pt x="302444" y="206837"/>
                  </a:lnTo>
                  <a:lnTo>
                    <a:pt x="257605" y="230489"/>
                  </a:lnTo>
                  <a:lnTo>
                    <a:pt x="213267" y="255422"/>
                  </a:lnTo>
                  <a:lnTo>
                    <a:pt x="169455" y="281635"/>
                  </a:lnTo>
                  <a:lnTo>
                    <a:pt x="126196" y="309128"/>
                  </a:lnTo>
                  <a:lnTo>
                    <a:pt x="83516" y="337901"/>
                  </a:lnTo>
                  <a:lnTo>
                    <a:pt x="41442" y="367954"/>
                  </a:lnTo>
                  <a:lnTo>
                    <a:pt x="0" y="399288"/>
                  </a:lnTo>
                  <a:lnTo>
                    <a:pt x="1781048" y="1786128"/>
                  </a:lnTo>
                  <a:lnTo>
                    <a:pt x="2260218" y="350647"/>
                  </a:lnTo>
                  <a:lnTo>
                    <a:pt x="2217244" y="320784"/>
                  </a:lnTo>
                  <a:lnTo>
                    <a:pt x="2173652" y="292254"/>
                  </a:lnTo>
                  <a:lnTo>
                    <a:pt x="2129468" y="265057"/>
                  </a:lnTo>
                  <a:lnTo>
                    <a:pt x="2084722" y="239192"/>
                  </a:lnTo>
                  <a:lnTo>
                    <a:pt x="2039441" y="214658"/>
                  </a:lnTo>
                  <a:lnTo>
                    <a:pt x="1993654" y="191455"/>
                  </a:lnTo>
                  <a:lnTo>
                    <a:pt x="1947389" y="169582"/>
                  </a:lnTo>
                  <a:lnTo>
                    <a:pt x="1900673" y="149039"/>
                  </a:lnTo>
                  <a:lnTo>
                    <a:pt x="1853535" y="129824"/>
                  </a:lnTo>
                  <a:lnTo>
                    <a:pt x="1806002" y="111938"/>
                  </a:lnTo>
                  <a:lnTo>
                    <a:pt x="1758104" y="95379"/>
                  </a:lnTo>
                  <a:lnTo>
                    <a:pt x="1709867" y="80148"/>
                  </a:lnTo>
                  <a:lnTo>
                    <a:pt x="1661320" y="66242"/>
                  </a:lnTo>
                  <a:lnTo>
                    <a:pt x="1612491" y="53663"/>
                  </a:lnTo>
                  <a:lnTo>
                    <a:pt x="1563408" y="42408"/>
                  </a:lnTo>
                  <a:lnTo>
                    <a:pt x="1514100" y="32478"/>
                  </a:lnTo>
                  <a:lnTo>
                    <a:pt x="1464593" y="23872"/>
                  </a:lnTo>
                  <a:lnTo>
                    <a:pt x="1414917" y="16589"/>
                  </a:lnTo>
                  <a:lnTo>
                    <a:pt x="1365099" y="10628"/>
                  </a:lnTo>
                  <a:lnTo>
                    <a:pt x="1315167" y="5990"/>
                  </a:lnTo>
                  <a:lnTo>
                    <a:pt x="1265150" y="2672"/>
                  </a:lnTo>
                  <a:lnTo>
                    <a:pt x="1215075" y="676"/>
                  </a:lnTo>
                  <a:lnTo>
                    <a:pt x="1164971" y="0"/>
                  </a:lnTo>
                  <a:close/>
                </a:path>
              </a:pathLst>
            </a:custGeom>
            <a:solidFill>
              <a:srgbClr val="F17900"/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        </a:t>
              </a:r>
            </a:p>
            <a:p>
              <a:r>
                <a:rPr lang="en-US" sz="1288" dirty="0"/>
                <a:t>                 </a:t>
              </a:r>
            </a:p>
            <a:p>
              <a:r>
                <a:rPr lang="en-US" sz="2290" b="1" dirty="0"/>
                <a:t>           </a:t>
              </a:r>
              <a:endParaRPr sz="2290" b="1" dirty="0"/>
            </a:p>
          </p:txBody>
        </p:sp>
        <p:sp>
          <p:nvSpPr>
            <p:cNvPr id="9" name="object 12"/>
            <p:cNvSpPr/>
            <p:nvPr/>
          </p:nvSpPr>
          <p:spPr>
            <a:xfrm>
              <a:off x="6417628" y="2290318"/>
              <a:ext cx="1607629" cy="2150110"/>
            </a:xfrm>
            <a:custGeom>
              <a:avLst/>
              <a:gdLst/>
              <a:ahLst/>
              <a:cxnLst/>
              <a:rect l="l" t="t" r="r" b="b"/>
              <a:pathLst>
                <a:path w="1515109" h="2150110">
                  <a:moveTo>
                    <a:pt x="717803" y="0"/>
                  </a:moveTo>
                  <a:lnTo>
                    <a:pt x="0" y="2150110"/>
                  </a:lnTo>
                  <a:lnTo>
                    <a:pt x="1418208" y="2141982"/>
                  </a:lnTo>
                  <a:lnTo>
                    <a:pt x="1432985" y="2095420"/>
                  </a:lnTo>
                  <a:lnTo>
                    <a:pt x="1446509" y="2048697"/>
                  </a:lnTo>
                  <a:lnTo>
                    <a:pt x="1458787" y="2001834"/>
                  </a:lnTo>
                  <a:lnTo>
                    <a:pt x="1469828" y="1954852"/>
                  </a:lnTo>
                  <a:lnTo>
                    <a:pt x="1479637" y="1907773"/>
                  </a:lnTo>
                  <a:lnTo>
                    <a:pt x="1488221" y="1860616"/>
                  </a:lnTo>
                  <a:lnTo>
                    <a:pt x="1495588" y="1813404"/>
                  </a:lnTo>
                  <a:lnTo>
                    <a:pt x="1501743" y="1766158"/>
                  </a:lnTo>
                  <a:lnTo>
                    <a:pt x="1506694" y="1718897"/>
                  </a:lnTo>
                  <a:lnTo>
                    <a:pt x="1510448" y="1671644"/>
                  </a:lnTo>
                  <a:lnTo>
                    <a:pt x="1513011" y="1624419"/>
                  </a:lnTo>
                  <a:lnTo>
                    <a:pt x="1514391" y="1577243"/>
                  </a:lnTo>
                  <a:lnTo>
                    <a:pt x="1514594" y="1530138"/>
                  </a:lnTo>
                  <a:lnTo>
                    <a:pt x="1513627" y="1483124"/>
                  </a:lnTo>
                  <a:lnTo>
                    <a:pt x="1511496" y="1436223"/>
                  </a:lnTo>
                  <a:lnTo>
                    <a:pt x="1508210" y="1389455"/>
                  </a:lnTo>
                  <a:lnTo>
                    <a:pt x="1503774" y="1342841"/>
                  </a:lnTo>
                  <a:lnTo>
                    <a:pt x="1498195" y="1296403"/>
                  </a:lnTo>
                  <a:lnTo>
                    <a:pt x="1491480" y="1250161"/>
                  </a:lnTo>
                  <a:lnTo>
                    <a:pt x="1483637" y="1204137"/>
                  </a:lnTo>
                  <a:lnTo>
                    <a:pt x="1474671" y="1158352"/>
                  </a:lnTo>
                  <a:lnTo>
                    <a:pt x="1464590" y="1112826"/>
                  </a:lnTo>
                  <a:lnTo>
                    <a:pt x="1453400" y="1067581"/>
                  </a:lnTo>
                  <a:lnTo>
                    <a:pt x="1441109" y="1022637"/>
                  </a:lnTo>
                  <a:lnTo>
                    <a:pt x="1427723" y="978016"/>
                  </a:lnTo>
                  <a:lnTo>
                    <a:pt x="1413249" y="933739"/>
                  </a:lnTo>
                  <a:lnTo>
                    <a:pt x="1397694" y="889826"/>
                  </a:lnTo>
                  <a:lnTo>
                    <a:pt x="1381064" y="846299"/>
                  </a:lnTo>
                  <a:lnTo>
                    <a:pt x="1363368" y="803179"/>
                  </a:lnTo>
                  <a:lnTo>
                    <a:pt x="1344610" y="760487"/>
                  </a:lnTo>
                  <a:lnTo>
                    <a:pt x="1324799" y="718243"/>
                  </a:lnTo>
                  <a:lnTo>
                    <a:pt x="1303940" y="676470"/>
                  </a:lnTo>
                  <a:lnTo>
                    <a:pt x="1282042" y="635187"/>
                  </a:lnTo>
                  <a:lnTo>
                    <a:pt x="1259110" y="594416"/>
                  </a:lnTo>
                  <a:lnTo>
                    <a:pt x="1235152" y="554178"/>
                  </a:lnTo>
                  <a:lnTo>
                    <a:pt x="1210175" y="514494"/>
                  </a:lnTo>
                  <a:lnTo>
                    <a:pt x="1184184" y="475385"/>
                  </a:lnTo>
                  <a:lnTo>
                    <a:pt x="1157188" y="436871"/>
                  </a:lnTo>
                  <a:lnTo>
                    <a:pt x="1129192" y="398975"/>
                  </a:lnTo>
                  <a:lnTo>
                    <a:pt x="1100204" y="361717"/>
                  </a:lnTo>
                  <a:lnTo>
                    <a:pt x="1070231" y="325118"/>
                  </a:lnTo>
                  <a:lnTo>
                    <a:pt x="1039279" y="289199"/>
                  </a:lnTo>
                  <a:lnTo>
                    <a:pt x="1007356" y="253981"/>
                  </a:lnTo>
                  <a:lnTo>
                    <a:pt x="974467" y="219485"/>
                  </a:lnTo>
                  <a:lnTo>
                    <a:pt x="940620" y="185732"/>
                  </a:lnTo>
                  <a:lnTo>
                    <a:pt x="905822" y="152744"/>
                  </a:lnTo>
                  <a:lnTo>
                    <a:pt x="870080" y="120540"/>
                  </a:lnTo>
                  <a:lnTo>
                    <a:pt x="833400" y="89143"/>
                  </a:lnTo>
                  <a:lnTo>
                    <a:pt x="795790" y="58573"/>
                  </a:lnTo>
                  <a:lnTo>
                    <a:pt x="757255" y="28852"/>
                  </a:lnTo>
                  <a:lnTo>
                    <a:pt x="717803" y="0"/>
                  </a:lnTo>
                  <a:close/>
                </a:path>
              </a:pathLst>
            </a:custGeom>
            <a:solidFill>
              <a:srgbClr val="5E5E5E"/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    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1288" dirty="0"/>
                <a:t>            </a:t>
              </a:r>
            </a:p>
          </p:txBody>
        </p:sp>
        <p:sp>
          <p:nvSpPr>
            <p:cNvPr id="10" name="object 13"/>
            <p:cNvSpPr/>
            <p:nvPr/>
          </p:nvSpPr>
          <p:spPr>
            <a:xfrm>
              <a:off x="5627435" y="4422957"/>
              <a:ext cx="2291904" cy="1358973"/>
            </a:xfrm>
            <a:custGeom>
              <a:avLst/>
              <a:gdLst/>
              <a:ahLst/>
              <a:cxnLst/>
              <a:rect l="l" t="t" r="r" b="b"/>
              <a:pathLst>
                <a:path w="2183129" h="1305560">
                  <a:moveTo>
                    <a:pt x="335279" y="1303070"/>
                  </a:moveTo>
                  <a:lnTo>
                    <a:pt x="391667" y="1305001"/>
                  </a:lnTo>
                  <a:lnTo>
                    <a:pt x="398271" y="1304950"/>
                  </a:lnTo>
                  <a:lnTo>
                    <a:pt x="401574" y="1304543"/>
                  </a:lnTo>
                  <a:lnTo>
                    <a:pt x="335279" y="1303070"/>
                  </a:lnTo>
                  <a:close/>
                </a:path>
                <a:path w="2183129" h="1305560">
                  <a:moveTo>
                    <a:pt x="2183130" y="0"/>
                  </a:moveTo>
                  <a:lnTo>
                    <a:pt x="0" y="12445"/>
                  </a:lnTo>
                  <a:lnTo>
                    <a:pt x="411606" y="1304086"/>
                  </a:lnTo>
                  <a:lnTo>
                    <a:pt x="460920" y="1302696"/>
                  </a:lnTo>
                  <a:lnTo>
                    <a:pt x="509976" y="1300043"/>
                  </a:lnTo>
                  <a:lnTo>
                    <a:pt x="558755" y="1296140"/>
                  </a:lnTo>
                  <a:lnTo>
                    <a:pt x="607239" y="1291001"/>
                  </a:lnTo>
                  <a:lnTo>
                    <a:pt x="655409" y="1284640"/>
                  </a:lnTo>
                  <a:lnTo>
                    <a:pt x="703247" y="1277070"/>
                  </a:lnTo>
                  <a:lnTo>
                    <a:pt x="750734" y="1268304"/>
                  </a:lnTo>
                  <a:lnTo>
                    <a:pt x="797852" y="1258357"/>
                  </a:lnTo>
                  <a:lnTo>
                    <a:pt x="844582" y="1247241"/>
                  </a:lnTo>
                  <a:lnTo>
                    <a:pt x="890905" y="1234971"/>
                  </a:lnTo>
                  <a:lnTo>
                    <a:pt x="936804" y="1221559"/>
                  </a:lnTo>
                  <a:lnTo>
                    <a:pt x="982260" y="1207020"/>
                  </a:lnTo>
                  <a:lnTo>
                    <a:pt x="1027253" y="1191367"/>
                  </a:lnTo>
                  <a:lnTo>
                    <a:pt x="1071767" y="1174613"/>
                  </a:lnTo>
                  <a:lnTo>
                    <a:pt x="1115781" y="1156771"/>
                  </a:lnTo>
                  <a:lnTo>
                    <a:pt x="1159278" y="1137857"/>
                  </a:lnTo>
                  <a:lnTo>
                    <a:pt x="1202238" y="1117882"/>
                  </a:lnTo>
                  <a:lnTo>
                    <a:pt x="1244644" y="1096861"/>
                  </a:lnTo>
                  <a:lnTo>
                    <a:pt x="1286478" y="1074807"/>
                  </a:lnTo>
                  <a:lnTo>
                    <a:pt x="1327719" y="1051733"/>
                  </a:lnTo>
                  <a:lnTo>
                    <a:pt x="1368351" y="1027654"/>
                  </a:lnTo>
                  <a:lnTo>
                    <a:pt x="1408354" y="1002582"/>
                  </a:lnTo>
                  <a:lnTo>
                    <a:pt x="1447709" y="976531"/>
                  </a:lnTo>
                  <a:lnTo>
                    <a:pt x="1486400" y="949515"/>
                  </a:lnTo>
                  <a:lnTo>
                    <a:pt x="1524406" y="921548"/>
                  </a:lnTo>
                  <a:lnTo>
                    <a:pt x="1561709" y="892642"/>
                  </a:lnTo>
                  <a:lnTo>
                    <a:pt x="1598291" y="862812"/>
                  </a:lnTo>
                  <a:lnTo>
                    <a:pt x="1634133" y="832070"/>
                  </a:lnTo>
                  <a:lnTo>
                    <a:pt x="1669217" y="800431"/>
                  </a:lnTo>
                  <a:lnTo>
                    <a:pt x="1703524" y="767908"/>
                  </a:lnTo>
                  <a:lnTo>
                    <a:pt x="1737036" y="734514"/>
                  </a:lnTo>
                  <a:lnTo>
                    <a:pt x="1769734" y="700264"/>
                  </a:lnTo>
                  <a:lnTo>
                    <a:pt x="1801599" y="665169"/>
                  </a:lnTo>
                  <a:lnTo>
                    <a:pt x="1832614" y="629245"/>
                  </a:lnTo>
                  <a:lnTo>
                    <a:pt x="1862759" y="592505"/>
                  </a:lnTo>
                  <a:lnTo>
                    <a:pt x="1892017" y="554962"/>
                  </a:lnTo>
                  <a:lnTo>
                    <a:pt x="1920367" y="516629"/>
                  </a:lnTo>
                  <a:lnTo>
                    <a:pt x="1947793" y="477521"/>
                  </a:lnTo>
                  <a:lnTo>
                    <a:pt x="1974275" y="437650"/>
                  </a:lnTo>
                  <a:lnTo>
                    <a:pt x="1999796" y="397031"/>
                  </a:lnTo>
                  <a:lnTo>
                    <a:pt x="2024335" y="355677"/>
                  </a:lnTo>
                  <a:lnTo>
                    <a:pt x="2047876" y="313600"/>
                  </a:lnTo>
                  <a:lnTo>
                    <a:pt x="2070399" y="270816"/>
                  </a:lnTo>
                  <a:lnTo>
                    <a:pt x="2091886" y="227338"/>
                  </a:lnTo>
                  <a:lnTo>
                    <a:pt x="2112318" y="183178"/>
                  </a:lnTo>
                  <a:lnTo>
                    <a:pt x="2131677" y="138351"/>
                  </a:lnTo>
                  <a:lnTo>
                    <a:pt x="2149944" y="92870"/>
                  </a:lnTo>
                  <a:lnTo>
                    <a:pt x="2167101" y="46748"/>
                  </a:lnTo>
                  <a:lnTo>
                    <a:pt x="2183130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575" dirty="0"/>
                <a:t>             </a:t>
              </a:r>
            </a:p>
          </p:txBody>
        </p:sp>
        <p:sp>
          <p:nvSpPr>
            <p:cNvPr id="11" name="object 14"/>
            <p:cNvSpPr/>
            <p:nvPr/>
          </p:nvSpPr>
          <p:spPr>
            <a:xfrm>
              <a:off x="4305300" y="3753104"/>
              <a:ext cx="1790700" cy="2033905"/>
            </a:xfrm>
            <a:custGeom>
              <a:avLst/>
              <a:gdLst/>
              <a:ahLst/>
              <a:cxnLst/>
              <a:rect l="l" t="t" r="r" b="b"/>
              <a:pathLst>
                <a:path w="1790700" h="2033904">
                  <a:moveTo>
                    <a:pt x="1142238" y="0"/>
                  </a:moveTo>
                  <a:lnTo>
                    <a:pt x="0" y="844677"/>
                  </a:lnTo>
                  <a:lnTo>
                    <a:pt x="18703" y="889620"/>
                  </a:lnTo>
                  <a:lnTo>
                    <a:pt x="38480" y="933907"/>
                  </a:lnTo>
                  <a:lnTo>
                    <a:pt x="59311" y="977525"/>
                  </a:lnTo>
                  <a:lnTo>
                    <a:pt x="81179" y="1020459"/>
                  </a:lnTo>
                  <a:lnTo>
                    <a:pt x="104064" y="1062698"/>
                  </a:lnTo>
                  <a:lnTo>
                    <a:pt x="127949" y="1104227"/>
                  </a:lnTo>
                  <a:lnTo>
                    <a:pt x="152815" y="1145034"/>
                  </a:lnTo>
                  <a:lnTo>
                    <a:pt x="178644" y="1185105"/>
                  </a:lnTo>
                  <a:lnTo>
                    <a:pt x="205417" y="1224427"/>
                  </a:lnTo>
                  <a:lnTo>
                    <a:pt x="233116" y="1262987"/>
                  </a:lnTo>
                  <a:lnTo>
                    <a:pt x="261723" y="1300772"/>
                  </a:lnTo>
                  <a:lnTo>
                    <a:pt x="291218" y="1337769"/>
                  </a:lnTo>
                  <a:lnTo>
                    <a:pt x="321585" y="1373964"/>
                  </a:lnTo>
                  <a:lnTo>
                    <a:pt x="352804" y="1409344"/>
                  </a:lnTo>
                  <a:lnTo>
                    <a:pt x="384857" y="1443896"/>
                  </a:lnTo>
                  <a:lnTo>
                    <a:pt x="417726" y="1477607"/>
                  </a:lnTo>
                  <a:lnTo>
                    <a:pt x="451392" y="1510464"/>
                  </a:lnTo>
                  <a:lnTo>
                    <a:pt x="485837" y="1542453"/>
                  </a:lnTo>
                  <a:lnTo>
                    <a:pt x="521042" y="1573562"/>
                  </a:lnTo>
                  <a:lnTo>
                    <a:pt x="556990" y="1603776"/>
                  </a:lnTo>
                  <a:lnTo>
                    <a:pt x="593661" y="1633084"/>
                  </a:lnTo>
                  <a:lnTo>
                    <a:pt x="631038" y="1661471"/>
                  </a:lnTo>
                  <a:lnTo>
                    <a:pt x="669102" y="1688924"/>
                  </a:lnTo>
                  <a:lnTo>
                    <a:pt x="707834" y="1715431"/>
                  </a:lnTo>
                  <a:lnTo>
                    <a:pt x="747216" y="1740978"/>
                  </a:lnTo>
                  <a:lnTo>
                    <a:pt x="787231" y="1765553"/>
                  </a:lnTo>
                  <a:lnTo>
                    <a:pt x="827859" y="1789140"/>
                  </a:lnTo>
                  <a:lnTo>
                    <a:pt x="869081" y="1811729"/>
                  </a:lnTo>
                  <a:lnTo>
                    <a:pt x="910881" y="1833305"/>
                  </a:lnTo>
                  <a:lnTo>
                    <a:pt x="953239" y="1853855"/>
                  </a:lnTo>
                  <a:lnTo>
                    <a:pt x="996136" y="1873366"/>
                  </a:lnTo>
                  <a:lnTo>
                    <a:pt x="1039556" y="1891824"/>
                  </a:lnTo>
                  <a:lnTo>
                    <a:pt x="1083478" y="1909218"/>
                  </a:lnTo>
                  <a:lnTo>
                    <a:pt x="1127885" y="1925533"/>
                  </a:lnTo>
                  <a:lnTo>
                    <a:pt x="1172759" y="1940756"/>
                  </a:lnTo>
                  <a:lnTo>
                    <a:pt x="1218080" y="1954874"/>
                  </a:lnTo>
                  <a:lnTo>
                    <a:pt x="1263831" y="1967874"/>
                  </a:lnTo>
                  <a:lnTo>
                    <a:pt x="1309994" y="1979743"/>
                  </a:lnTo>
                  <a:lnTo>
                    <a:pt x="1356549" y="1990467"/>
                  </a:lnTo>
                  <a:lnTo>
                    <a:pt x="1403479" y="2000034"/>
                  </a:lnTo>
                  <a:lnTo>
                    <a:pt x="1450765" y="2008430"/>
                  </a:lnTo>
                  <a:lnTo>
                    <a:pt x="1498388" y="2015641"/>
                  </a:lnTo>
                  <a:lnTo>
                    <a:pt x="1546331" y="2021656"/>
                  </a:lnTo>
                  <a:lnTo>
                    <a:pt x="1594575" y="2026460"/>
                  </a:lnTo>
                  <a:lnTo>
                    <a:pt x="1643101" y="2030040"/>
                  </a:lnTo>
                  <a:lnTo>
                    <a:pt x="1691892" y="2032384"/>
                  </a:lnTo>
                  <a:lnTo>
                    <a:pt x="1740928" y="2033477"/>
                  </a:lnTo>
                  <a:lnTo>
                    <a:pt x="1790191" y="2033308"/>
                  </a:lnTo>
                  <a:lnTo>
                    <a:pt x="1142238" y="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S     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1288" dirty="0"/>
                <a:t>   </a:t>
              </a:r>
            </a:p>
          </p:txBody>
        </p:sp>
        <p:sp>
          <p:nvSpPr>
            <p:cNvPr id="12" name="object 15"/>
            <p:cNvSpPr/>
            <p:nvPr/>
          </p:nvSpPr>
          <p:spPr>
            <a:xfrm>
              <a:off x="4128349" y="2290318"/>
              <a:ext cx="1967412" cy="2337624"/>
            </a:xfrm>
            <a:custGeom>
              <a:avLst/>
              <a:gdLst/>
              <a:ahLst/>
              <a:cxnLst/>
              <a:rect l="l" t="t" r="r" b="b"/>
              <a:pathLst>
                <a:path w="1903729" h="2214879">
                  <a:moveTo>
                    <a:pt x="751498" y="0"/>
                  </a:moveTo>
                  <a:lnTo>
                    <a:pt x="712751" y="30098"/>
                  </a:lnTo>
                  <a:lnTo>
                    <a:pt x="674957" y="61045"/>
                  </a:lnTo>
                  <a:lnTo>
                    <a:pt x="638122" y="92820"/>
                  </a:lnTo>
                  <a:lnTo>
                    <a:pt x="602252" y="125400"/>
                  </a:lnTo>
                  <a:lnTo>
                    <a:pt x="567352" y="158765"/>
                  </a:lnTo>
                  <a:lnTo>
                    <a:pt x="533431" y="192893"/>
                  </a:lnTo>
                  <a:lnTo>
                    <a:pt x="500492" y="227761"/>
                  </a:lnTo>
                  <a:lnTo>
                    <a:pt x="468543" y="263349"/>
                  </a:lnTo>
                  <a:lnTo>
                    <a:pt x="437590" y="299636"/>
                  </a:lnTo>
                  <a:lnTo>
                    <a:pt x="407638" y="336598"/>
                  </a:lnTo>
                  <a:lnTo>
                    <a:pt x="378694" y="374216"/>
                  </a:lnTo>
                  <a:lnTo>
                    <a:pt x="350764" y="412467"/>
                  </a:lnTo>
                  <a:lnTo>
                    <a:pt x="323855" y="451330"/>
                  </a:lnTo>
                  <a:lnTo>
                    <a:pt x="297971" y="490783"/>
                  </a:lnTo>
                  <a:lnTo>
                    <a:pt x="273120" y="530804"/>
                  </a:lnTo>
                  <a:lnTo>
                    <a:pt x="249308" y="571373"/>
                  </a:lnTo>
                  <a:lnTo>
                    <a:pt x="226540" y="612468"/>
                  </a:lnTo>
                  <a:lnTo>
                    <a:pt x="204823" y="654066"/>
                  </a:lnTo>
                  <a:lnTo>
                    <a:pt x="184163" y="696147"/>
                  </a:lnTo>
                  <a:lnTo>
                    <a:pt x="164566" y="738689"/>
                  </a:lnTo>
                  <a:lnTo>
                    <a:pt x="146038" y="781670"/>
                  </a:lnTo>
                  <a:lnTo>
                    <a:pt x="128585" y="825069"/>
                  </a:lnTo>
                  <a:lnTo>
                    <a:pt x="112214" y="868864"/>
                  </a:lnTo>
                  <a:lnTo>
                    <a:pt x="96931" y="913033"/>
                  </a:lnTo>
                  <a:lnTo>
                    <a:pt x="82741" y="957556"/>
                  </a:lnTo>
                  <a:lnTo>
                    <a:pt x="69650" y="1002411"/>
                  </a:lnTo>
                  <a:lnTo>
                    <a:pt x="57666" y="1047575"/>
                  </a:lnTo>
                  <a:lnTo>
                    <a:pt x="46794" y="1093028"/>
                  </a:lnTo>
                  <a:lnTo>
                    <a:pt x="37040" y="1138747"/>
                  </a:lnTo>
                  <a:lnTo>
                    <a:pt x="28411" y="1184712"/>
                  </a:lnTo>
                  <a:lnTo>
                    <a:pt x="20911" y="1230901"/>
                  </a:lnTo>
                  <a:lnTo>
                    <a:pt x="14549" y="1277292"/>
                  </a:lnTo>
                  <a:lnTo>
                    <a:pt x="9329" y="1323863"/>
                  </a:lnTo>
                  <a:lnTo>
                    <a:pt x="5258" y="1370594"/>
                  </a:lnTo>
                  <a:lnTo>
                    <a:pt x="2342" y="1417462"/>
                  </a:lnTo>
                  <a:lnTo>
                    <a:pt x="587" y="1464446"/>
                  </a:lnTo>
                  <a:lnTo>
                    <a:pt x="0" y="1511525"/>
                  </a:lnTo>
                  <a:lnTo>
                    <a:pt x="585" y="1558676"/>
                  </a:lnTo>
                  <a:lnTo>
                    <a:pt x="2350" y="1605879"/>
                  </a:lnTo>
                  <a:lnTo>
                    <a:pt x="5301" y="1653111"/>
                  </a:lnTo>
                  <a:lnTo>
                    <a:pt x="9444" y="1700352"/>
                  </a:lnTo>
                  <a:lnTo>
                    <a:pt x="14784" y="1747579"/>
                  </a:lnTo>
                  <a:lnTo>
                    <a:pt x="21329" y="1794771"/>
                  </a:lnTo>
                  <a:lnTo>
                    <a:pt x="29083" y="1841907"/>
                  </a:lnTo>
                  <a:lnTo>
                    <a:pt x="38054" y="1888964"/>
                  </a:lnTo>
                  <a:lnTo>
                    <a:pt x="48247" y="1935922"/>
                  </a:lnTo>
                  <a:lnTo>
                    <a:pt x="59669" y="1982759"/>
                  </a:lnTo>
                  <a:lnTo>
                    <a:pt x="72326" y="2029453"/>
                  </a:lnTo>
                  <a:lnTo>
                    <a:pt x="86223" y="2075983"/>
                  </a:lnTo>
                  <a:lnTo>
                    <a:pt x="101367" y="2122327"/>
                  </a:lnTo>
                  <a:lnTo>
                    <a:pt x="117764" y="2168464"/>
                  </a:lnTo>
                  <a:lnTo>
                    <a:pt x="135421" y="2214372"/>
                  </a:lnTo>
                  <a:lnTo>
                    <a:pt x="1903134" y="913129"/>
                  </a:lnTo>
                  <a:lnTo>
                    <a:pt x="75149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</p:spPr>
          <p:txBody>
            <a:bodyPr wrap="square" lIns="0" tIns="0" rIns="0" bIns="0" rtlCol="0"/>
            <a:lstStyle/>
            <a:p>
              <a:r>
                <a:rPr lang="en-US" sz="1288" dirty="0"/>
                <a:t>    </a:t>
              </a:r>
            </a:p>
            <a:p>
              <a:endParaRPr lang="en-US" sz="1288" dirty="0"/>
            </a:p>
            <a:p>
              <a:endParaRPr lang="en-US" sz="1288" dirty="0"/>
            </a:p>
            <a:p>
              <a:r>
                <a:rPr lang="en-US" sz="2290" b="1" dirty="0"/>
                <a:t>       </a:t>
              </a:r>
              <a:endParaRPr sz="2290" b="1" dirty="0"/>
            </a:p>
          </p:txBody>
        </p:sp>
      </p:grpSp>
      <p:sp>
        <p:nvSpPr>
          <p:cNvPr id="3" name="مستطيل 2"/>
          <p:cNvSpPr/>
          <p:nvPr/>
        </p:nvSpPr>
        <p:spPr>
          <a:xfrm>
            <a:off x="4153881" y="2801164"/>
            <a:ext cx="2449799" cy="426749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pPr algn="ctr"/>
            <a:r>
              <a:rPr lang="en-US" sz="2290" b="1" dirty="0" smtClean="0"/>
              <a:t>Acoustics</a:t>
            </a:r>
            <a:endParaRPr lang="en-US" sz="2290" b="1" dirty="0"/>
          </a:p>
        </p:txBody>
      </p:sp>
      <p:sp>
        <p:nvSpPr>
          <p:cNvPr id="6" name="مستطيل 5"/>
          <p:cNvSpPr/>
          <p:nvPr/>
        </p:nvSpPr>
        <p:spPr>
          <a:xfrm>
            <a:off x="5567230" y="1822474"/>
            <a:ext cx="2170979" cy="272541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1288" dirty="0"/>
              <a:t>   </a:t>
            </a:r>
            <a:endParaRPr lang="en-US" sz="1288" b="1" dirty="0"/>
          </a:p>
        </p:txBody>
      </p:sp>
      <p:sp>
        <p:nvSpPr>
          <p:cNvPr id="14" name="مستطيل 13"/>
          <p:cNvSpPr/>
          <p:nvPr/>
        </p:nvSpPr>
        <p:spPr>
          <a:xfrm>
            <a:off x="2962844" y="3866716"/>
            <a:ext cx="2036998" cy="779153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2290" b="1" dirty="0" smtClean="0"/>
              <a:t>Lighting and power</a:t>
            </a:r>
            <a:endParaRPr lang="en-US" sz="2290" b="1" dirty="0"/>
          </a:p>
        </p:txBody>
      </p:sp>
      <p:sp>
        <p:nvSpPr>
          <p:cNvPr id="15" name="مستطيل 14"/>
          <p:cNvSpPr/>
          <p:nvPr/>
        </p:nvSpPr>
        <p:spPr>
          <a:xfrm>
            <a:off x="5215678" y="6071608"/>
            <a:ext cx="1762080" cy="426749"/>
          </a:xfrm>
          <a:prstGeom prst="rect">
            <a:avLst/>
          </a:prstGeom>
        </p:spPr>
        <p:txBody>
          <a:bodyPr wrap="none" lIns="73626" tIns="36813" rIns="73626" bIns="36813">
            <a:spAutoFit/>
          </a:bodyPr>
          <a:lstStyle/>
          <a:p>
            <a:r>
              <a:rPr lang="en-US" sz="2290" b="1" dirty="0" smtClean="0"/>
              <a:t>Water supply</a:t>
            </a:r>
            <a:endParaRPr lang="en-US" sz="2290" b="1" dirty="0"/>
          </a:p>
        </p:txBody>
      </p:sp>
      <p:sp>
        <p:nvSpPr>
          <p:cNvPr id="16" name="مستطيل 15"/>
          <p:cNvSpPr/>
          <p:nvPr/>
        </p:nvSpPr>
        <p:spPr>
          <a:xfrm>
            <a:off x="6592335" y="4034264"/>
            <a:ext cx="1209873" cy="1131557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2290" b="1" dirty="0" smtClean="0"/>
              <a:t>HVAC and drainage</a:t>
            </a:r>
            <a:endParaRPr lang="en-US" sz="2290" b="1" dirty="0"/>
          </a:p>
        </p:txBody>
      </p:sp>
      <p:sp>
        <p:nvSpPr>
          <p:cNvPr id="17" name="زر إجراء: الصفحة الرئيسية 16">
            <a:hlinkClick r:id="" action="ppaction://hlinkshowjump?jump=firstslide" highlightClick="1"/>
          </p:cNvPr>
          <p:cNvSpPr/>
          <p:nvPr/>
        </p:nvSpPr>
        <p:spPr>
          <a:xfrm>
            <a:off x="5123981" y="4637566"/>
            <a:ext cx="443249" cy="359350"/>
          </a:xfrm>
          <a:prstGeom prst="actionButtonHom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3626" tIns="36813" rIns="73626" bIns="36813" spcCol="0" rtlCol="0" anchor="ctr"/>
          <a:lstStyle/>
          <a:p>
            <a:pPr algn="ctr"/>
            <a:endParaRPr lang="en-US" sz="1288"/>
          </a:p>
        </p:txBody>
      </p:sp>
      <p:pic>
        <p:nvPicPr>
          <p:cNvPr id="18" name="Picture 3">
            <a:extLst>
              <a:ext uri="{FF2B5EF4-FFF2-40B4-BE49-F238E27FC236}">
                <a16:creationId xmlns:a16="http://schemas.microsoft.com/office/drawing/2014/main" id="{5CAC935C-9DBC-43E9-9B4C-F1E32F2CC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4" y="7193998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5C6D67-010B-4129-9751-61C763508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68</a:t>
            </a:fld>
            <a:endParaRPr lang="en-US"/>
          </a:p>
        </p:txBody>
      </p:sp>
      <p:sp>
        <p:nvSpPr>
          <p:cNvPr id="20" name="مستطيل 14"/>
          <p:cNvSpPr/>
          <p:nvPr/>
        </p:nvSpPr>
        <p:spPr>
          <a:xfrm>
            <a:off x="3507763" y="5803231"/>
            <a:ext cx="1515030" cy="779153"/>
          </a:xfrm>
          <a:prstGeom prst="rect">
            <a:avLst/>
          </a:prstGeom>
        </p:spPr>
        <p:txBody>
          <a:bodyPr wrap="square" lIns="73626" tIns="36813" rIns="73626" bIns="36813">
            <a:spAutoFit/>
          </a:bodyPr>
          <a:lstStyle/>
          <a:p>
            <a:r>
              <a:rPr lang="en-US" sz="2290" b="1" dirty="0" smtClean="0"/>
              <a:t>Fire fighting</a:t>
            </a:r>
            <a:endParaRPr lang="en-US" sz="2290" b="1" dirty="0"/>
          </a:p>
        </p:txBody>
      </p:sp>
      <p:sp>
        <p:nvSpPr>
          <p:cNvPr id="22" name="عنوان 1"/>
          <p:cNvSpPr>
            <a:spLocks noGrp="1"/>
          </p:cNvSpPr>
          <p:nvPr>
            <p:ph type="title"/>
          </p:nvPr>
        </p:nvSpPr>
        <p:spPr>
          <a:xfrm>
            <a:off x="2166190" y="1283558"/>
            <a:ext cx="6414859" cy="1346123"/>
          </a:xfrm>
        </p:spPr>
        <p:txBody>
          <a:bodyPr>
            <a:normAutofit/>
          </a:bodyPr>
          <a:lstStyle/>
          <a:p>
            <a:pPr lvl="0" algn="ctr"/>
            <a:r>
              <a:rPr lang="en-GB" sz="3200" b="1" dirty="0">
                <a:solidFill>
                  <a:prstClr val="black"/>
                </a:solidFill>
              </a:rPr>
              <a:t>Electro-Mechanical </a:t>
            </a:r>
            <a:r>
              <a:rPr lang="en-GB" sz="3200" b="1" dirty="0" smtClean="0">
                <a:solidFill>
                  <a:prstClr val="black"/>
                </a:solidFill>
              </a:rPr>
              <a:t>Aspect</a:t>
            </a:r>
            <a:r>
              <a:rPr lang="en-US" sz="3200" b="1" dirty="0">
                <a:solidFill>
                  <a:prstClr val="black"/>
                </a:solidFill>
              </a:rPr>
              <a:t/>
            </a:r>
            <a:br>
              <a:rPr lang="en-US" sz="3200" b="1" dirty="0">
                <a:solidFill>
                  <a:prstClr val="black"/>
                </a:solidFill>
              </a:rPr>
            </a:br>
            <a:endParaRPr lang="en-US" sz="2863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A021C83-C7D4-44CF-AEA0-18DD12F3A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0949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92" y="431051"/>
            <a:ext cx="8441138" cy="1344083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56" dirty="0">
                <a:solidFill>
                  <a:srgbClr val="FF0000"/>
                </a:solidFill>
              </a:rPr>
              <a:t>Electro mechanical </a:t>
            </a:r>
            <a:r>
              <a:rPr lang="en-US" sz="3256" dirty="0" smtClean="0">
                <a:solidFill>
                  <a:srgbClr val="FF0000"/>
                </a:solidFill>
              </a:rPr>
              <a:t>aspects</a:t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>1.Exterior acoustical design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1600" dirty="0"/>
              <a:t>  -Exterior wall design</a:t>
            </a:r>
            <a:endParaRPr lang="en-US" sz="3256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69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2961A60-186E-4A3B-AD49-B31AF4DE6DA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5042" b="6483"/>
          <a:stretch/>
        </p:blipFill>
        <p:spPr>
          <a:xfrm>
            <a:off x="-114008" y="1775134"/>
            <a:ext cx="4701928" cy="585808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E62FEDF-7837-41E3-9D8F-4BEA2FF165ED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701758" y="1904237"/>
            <a:ext cx="6378867" cy="2299050"/>
          </a:xfrm>
          <a:prstGeom prst="rect">
            <a:avLst/>
          </a:prstGeom>
        </p:spPr>
      </p:pic>
      <p:pic>
        <p:nvPicPr>
          <p:cNvPr id="10" name="Picture 3">
            <a:extLst>
              <a:ext uri="{FF2B5EF4-FFF2-40B4-BE49-F238E27FC236}">
                <a16:creationId xmlns:a16="http://schemas.microsoft.com/office/drawing/2014/main" id="{8023B6EB-2F00-4B14-958B-A1CD7F4933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مربع نص 3"/>
          <p:cNvSpPr txBox="1"/>
          <p:nvPr/>
        </p:nvSpPr>
        <p:spPr>
          <a:xfrm>
            <a:off x="765656" y="864468"/>
            <a:ext cx="1750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Acoustics design</a:t>
            </a:r>
            <a:endParaRPr lang="en-US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0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92" y="431051"/>
            <a:ext cx="8441138" cy="1344083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Electro mechanical </a:t>
            </a:r>
            <a:r>
              <a:rPr lang="en-US" sz="2800" dirty="0" smtClean="0">
                <a:solidFill>
                  <a:srgbClr val="FF0000"/>
                </a:solidFill>
              </a:rPr>
              <a:t>aspects</a:t>
            </a:r>
            <a:br>
              <a:rPr lang="en-US" sz="2800" dirty="0" smtClean="0">
                <a:solidFill>
                  <a:srgbClr val="FF0000"/>
                </a:solidFill>
              </a:rPr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>2.Room acoustics design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70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1A5BCD2-776B-4CCE-8EC9-87D9847E61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840" y="1904768"/>
            <a:ext cx="8590062" cy="429503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77DD3CD-FCD4-4F24-B093-0BCA2C434676}"/>
              </a:ext>
            </a:extLst>
          </p:cNvPr>
          <p:cNvSpPr txBox="1"/>
          <p:nvPr/>
        </p:nvSpPr>
        <p:spPr>
          <a:xfrm>
            <a:off x="791840" y="1470619"/>
            <a:ext cx="2462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Finishing materials </a:t>
            </a:r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898C6F85-0F67-4509-8CF4-DB1410E59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مربع نص 3"/>
          <p:cNvSpPr txBox="1"/>
          <p:nvPr/>
        </p:nvSpPr>
        <p:spPr>
          <a:xfrm>
            <a:off x="791840" y="748958"/>
            <a:ext cx="1750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Acoustics design</a:t>
            </a:r>
            <a:endParaRPr lang="en-US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61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92" y="431051"/>
            <a:ext cx="8441138" cy="1344083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Electro mechanical </a:t>
            </a:r>
            <a:r>
              <a:rPr lang="en-US" sz="2800" dirty="0" smtClean="0">
                <a:solidFill>
                  <a:srgbClr val="FF0000"/>
                </a:solidFill>
              </a:rPr>
              <a:t>aspects</a:t>
            </a:r>
            <a:br>
              <a:rPr lang="en-US" sz="2800" dirty="0" smtClean="0">
                <a:solidFill>
                  <a:srgbClr val="FF0000"/>
                </a:solidFill>
              </a:rPr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>Material distribution in </a:t>
            </a:r>
            <a:r>
              <a:rPr lang="en-US" sz="2000" dirty="0" smtClean="0"/>
              <a:t>spaces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71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E1533BC-F951-4DEC-8A95-D78FCE01008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CFCFCF"/>
              </a:clrFrom>
              <a:clrTo>
                <a:srgbClr val="CFCFC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697"/>
          <a:stretch/>
        </p:blipFill>
        <p:spPr>
          <a:xfrm>
            <a:off x="370501" y="4684982"/>
            <a:ext cx="3964230" cy="272460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478911B-0E22-4A24-9C5C-A9A90DE7E9FE}"/>
              </a:ext>
            </a:extLst>
          </p:cNvPr>
          <p:cNvSpPr txBox="1"/>
          <p:nvPr/>
        </p:nvSpPr>
        <p:spPr>
          <a:xfrm>
            <a:off x="1080527" y="4381444"/>
            <a:ext cx="3485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Mayor office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2BE1512-B69B-4D49-BD3A-5BA8D272274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CFCFCF"/>
              </a:clrFrom>
              <a:clrTo>
                <a:srgbClr val="CFCFCF">
                  <a:alpha val="0"/>
                </a:srgbClr>
              </a:clrTo>
            </a:clrChange>
          </a:blip>
          <a:srcRect b="5173"/>
          <a:stretch/>
        </p:blipFill>
        <p:spPr>
          <a:xfrm>
            <a:off x="4857507" y="4588761"/>
            <a:ext cx="3943423" cy="282082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3FE15A7-1E73-4AC1-92C5-DFF022E3784C}"/>
              </a:ext>
            </a:extLst>
          </p:cNvPr>
          <p:cNvSpPr txBox="1"/>
          <p:nvPr/>
        </p:nvSpPr>
        <p:spPr>
          <a:xfrm>
            <a:off x="6192440" y="4449584"/>
            <a:ext cx="3485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Meeting room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CBDC75E-0BA0-4F34-A4C1-4F438970E43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CFCFCF"/>
              </a:clrFrom>
              <a:clrTo>
                <a:srgbClr val="CFCFCF">
                  <a:alpha val="0"/>
                </a:srgbClr>
              </a:clrTo>
            </a:clrChange>
          </a:blip>
          <a:srcRect l="1859"/>
          <a:stretch/>
        </p:blipFill>
        <p:spPr>
          <a:xfrm>
            <a:off x="5183194" y="1804359"/>
            <a:ext cx="3681563" cy="2668933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71D4E9B-7E13-4680-8CBE-C320C5DED514}"/>
              </a:ext>
            </a:extLst>
          </p:cNvPr>
          <p:cNvSpPr txBox="1"/>
          <p:nvPr/>
        </p:nvSpPr>
        <p:spPr>
          <a:xfrm>
            <a:off x="5832611" y="1479201"/>
            <a:ext cx="3485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Public service hall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CE61FB4-E61F-46AD-AC25-B4454AB7389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CFCFCF"/>
              </a:clrFrom>
              <a:clrTo>
                <a:srgbClr val="CFCFCF">
                  <a:alpha val="0"/>
                </a:srgbClr>
              </a:clrTo>
            </a:clrChange>
          </a:blip>
          <a:srcRect t="5716"/>
          <a:stretch/>
        </p:blipFill>
        <p:spPr>
          <a:xfrm>
            <a:off x="310818" y="1775133"/>
            <a:ext cx="4610516" cy="2472263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07604AFC-BA19-487B-89A5-A5311E720C12}"/>
              </a:ext>
            </a:extLst>
          </p:cNvPr>
          <p:cNvSpPr txBox="1"/>
          <p:nvPr/>
        </p:nvSpPr>
        <p:spPr>
          <a:xfrm>
            <a:off x="849641" y="1420059"/>
            <a:ext cx="3485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Multi purpose hall</a:t>
            </a:r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F4F47DCD-55FA-4E7A-828B-937F6824DC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BC2CA28-2D90-41A5-849D-381154F1BD2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532" y="4566110"/>
            <a:ext cx="8587228" cy="284347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DBE7499-6EE9-4CCB-84FE-64C5322940B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7551" y="1449674"/>
            <a:ext cx="9735582" cy="407827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D00E14C-329E-4373-8456-F577B292347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9949" y="5464145"/>
            <a:ext cx="8535115" cy="2322274"/>
          </a:xfrm>
          <a:prstGeom prst="rect">
            <a:avLst/>
          </a:prstGeom>
        </p:spPr>
      </p:pic>
      <p:sp>
        <p:nvSpPr>
          <p:cNvPr id="23" name="مربع نص 3"/>
          <p:cNvSpPr txBox="1"/>
          <p:nvPr/>
        </p:nvSpPr>
        <p:spPr>
          <a:xfrm>
            <a:off x="865789" y="725327"/>
            <a:ext cx="1750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Acoustics design</a:t>
            </a:r>
            <a:endParaRPr lang="en-US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10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2" grpId="0"/>
      <p:bldP spid="27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447" y="34891"/>
            <a:ext cx="8441138" cy="1344083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Electro mechanical aspects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>3.Sound insulation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72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791BB84-25A8-459D-B889-84D2F04A9ED2}"/>
              </a:ext>
            </a:extLst>
          </p:cNvPr>
          <p:cNvSpPr txBox="1"/>
          <p:nvPr/>
        </p:nvSpPr>
        <p:spPr>
          <a:xfrm>
            <a:off x="754798" y="813444"/>
            <a:ext cx="2462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Glazed partition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4EB3CD-3D95-4495-8B4B-A8105FCE1A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530" y="1293911"/>
            <a:ext cx="1776120" cy="233516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3BFA772-F3E7-4C93-9DC2-05F6A4CF0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4008" y="1494836"/>
            <a:ext cx="2971596" cy="201925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809C1D5-7B4B-4EF8-B14D-7461A08758D2}"/>
              </a:ext>
            </a:extLst>
          </p:cNvPr>
          <p:cNvSpPr txBox="1"/>
          <p:nvPr/>
        </p:nvSpPr>
        <p:spPr>
          <a:xfrm>
            <a:off x="1285590" y="3614092"/>
            <a:ext cx="3167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STC = 43 dB(Standard &gt;40dB)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24FCEF-BE98-4E46-836A-3F233891C5A0}"/>
              </a:ext>
            </a:extLst>
          </p:cNvPr>
          <p:cNvSpPr txBox="1"/>
          <p:nvPr/>
        </p:nvSpPr>
        <p:spPr>
          <a:xfrm>
            <a:off x="6111444" y="819562"/>
            <a:ext cx="3485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Hollow block partition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34277FF-2E52-4369-BA9F-C6790907EED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6080"/>
          <a:stretch/>
        </p:blipFill>
        <p:spPr>
          <a:xfrm>
            <a:off x="6110217" y="1155328"/>
            <a:ext cx="2462486" cy="259668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5F68A82-9492-4750-BE5A-771C2E7DABB5}"/>
              </a:ext>
            </a:extLst>
          </p:cNvPr>
          <p:cNvSpPr txBox="1"/>
          <p:nvPr/>
        </p:nvSpPr>
        <p:spPr>
          <a:xfrm>
            <a:off x="6110217" y="3712625"/>
            <a:ext cx="3174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STC = 59 dB (Standard &gt;40dB)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8AC688E-C8FE-443E-9FBB-0FDD661C4C86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5031" y="4578331"/>
            <a:ext cx="3511280" cy="268013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365DC3C-435A-47E8-9751-3C7EE8DD91EB}"/>
              </a:ext>
            </a:extLst>
          </p:cNvPr>
          <p:cNvSpPr txBox="1"/>
          <p:nvPr/>
        </p:nvSpPr>
        <p:spPr>
          <a:xfrm>
            <a:off x="793100" y="4137155"/>
            <a:ext cx="2462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Double skin facade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B59D7DB-DAA4-44AB-93A0-24B701921096}"/>
              </a:ext>
            </a:extLst>
          </p:cNvPr>
          <p:cNvSpPr txBox="1"/>
          <p:nvPr/>
        </p:nvSpPr>
        <p:spPr>
          <a:xfrm>
            <a:off x="593924" y="7043385"/>
            <a:ext cx="24624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STC = 71 dB</a:t>
            </a:r>
          </a:p>
          <a:p>
            <a:r>
              <a:rPr lang="en-US" dirty="0"/>
              <a:t>OITC = 61 dB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F5990137-E536-4ACC-ABDC-ED18BCF32C6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39" r="1131"/>
          <a:stretch/>
        </p:blipFill>
        <p:spPr>
          <a:xfrm>
            <a:off x="5109235" y="4632207"/>
            <a:ext cx="4946042" cy="291867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E673715-A472-4A93-ADCE-FCEE161B85F2}"/>
              </a:ext>
            </a:extLst>
          </p:cNvPr>
          <p:cNvSpPr txBox="1"/>
          <p:nvPr/>
        </p:nvSpPr>
        <p:spPr>
          <a:xfrm>
            <a:off x="5119770" y="6986541"/>
            <a:ext cx="24624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STC = 90 dB</a:t>
            </a:r>
          </a:p>
          <a:p>
            <a:r>
              <a:rPr lang="en-US" dirty="0"/>
              <a:t>OITC = 74 dB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B8A3F10-BD20-4D4D-A564-65B9DFF75A8B}"/>
              </a:ext>
            </a:extLst>
          </p:cNvPr>
          <p:cNvSpPr txBox="1"/>
          <p:nvPr/>
        </p:nvSpPr>
        <p:spPr>
          <a:xfrm>
            <a:off x="4789316" y="4208999"/>
            <a:ext cx="2462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Exterior wall</a:t>
            </a:r>
          </a:p>
        </p:txBody>
      </p:sp>
      <p:pic>
        <p:nvPicPr>
          <p:cNvPr id="24" name="Picture 3">
            <a:extLst>
              <a:ext uri="{FF2B5EF4-FFF2-40B4-BE49-F238E27FC236}">
                <a16:creationId xmlns:a16="http://schemas.microsoft.com/office/drawing/2014/main" id="{51386A2F-ECC8-46D4-A9C1-C41C1E2FAA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86771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2348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5" grpId="0"/>
      <p:bldP spid="18" grpId="0"/>
      <p:bldP spid="19" grpId="0"/>
      <p:bldP spid="20" grpId="0"/>
      <p:bldP spid="22" grpId="0"/>
      <p:bldP spid="23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73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B774B30C-2E44-4A49-9A7B-F7AE9F37E8A6}"/>
              </a:ext>
            </a:extLst>
          </p:cNvPr>
          <p:cNvSpPr txBox="1">
            <a:spLocks/>
          </p:cNvSpPr>
          <p:nvPr/>
        </p:nvSpPr>
        <p:spPr>
          <a:xfrm>
            <a:off x="359792" y="431051"/>
            <a:ext cx="8441138" cy="13440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Electro mechanical aspects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>3.Sound insulation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B909A32-2BF4-49E8-948B-5C90EDCAF9F8}"/>
              </a:ext>
            </a:extLst>
          </p:cNvPr>
          <p:cNvSpPr txBox="1"/>
          <p:nvPr/>
        </p:nvSpPr>
        <p:spPr>
          <a:xfrm>
            <a:off x="842302" y="4163161"/>
            <a:ext cx="3485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Ceiling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144D779-BDB7-41B8-8D2E-2A0D2440A60E}"/>
              </a:ext>
            </a:extLst>
          </p:cNvPr>
          <p:cNvSpPr txBox="1"/>
          <p:nvPr/>
        </p:nvSpPr>
        <p:spPr>
          <a:xfrm>
            <a:off x="842302" y="1296516"/>
            <a:ext cx="3485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Internal floor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3905C53-93F7-4FBD-8181-FCA9DD21E2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8885" y="1568968"/>
            <a:ext cx="3941500" cy="275905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5891890-6B23-4D6A-A47A-F2634F1C71C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8"/>
          <a:stretch/>
        </p:blipFill>
        <p:spPr>
          <a:xfrm>
            <a:off x="2452894" y="4752967"/>
            <a:ext cx="4963682" cy="2451235"/>
          </a:xfrm>
          <a:prstGeom prst="rect">
            <a:avLst/>
          </a:prstGeom>
        </p:spPr>
      </p:pic>
      <p:pic>
        <p:nvPicPr>
          <p:cNvPr id="12" name="Picture 3">
            <a:extLst>
              <a:ext uri="{FF2B5EF4-FFF2-40B4-BE49-F238E27FC236}">
                <a16:creationId xmlns:a16="http://schemas.microsoft.com/office/drawing/2014/main" id="{B02B0CEE-0BD8-49CF-8386-EFEF279BBF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5919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92" y="431051"/>
            <a:ext cx="8441138" cy="1344083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Electro mechanical aspects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>3.Electro acoustics design</a:t>
            </a:r>
            <a:br>
              <a:rPr lang="en-US" sz="2000" dirty="0"/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74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DB46AC-6C01-4040-880D-418474BE8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864" y="4377555"/>
            <a:ext cx="1645948" cy="248096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B1DADD6-6DB8-4DA2-B8A2-B59D9EB9DC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0247" y="4354187"/>
            <a:ext cx="2971841" cy="243438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DFDF4E9-A264-45E4-A07A-405E71824B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0469" y="4302353"/>
            <a:ext cx="3243166" cy="217118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0FE892F-A1D5-4D46-9603-DB2E0B5F6DA2}"/>
              </a:ext>
            </a:extLst>
          </p:cNvPr>
          <p:cNvSpPr txBox="1"/>
          <p:nvPr/>
        </p:nvSpPr>
        <p:spPr>
          <a:xfrm>
            <a:off x="917500" y="3790188"/>
            <a:ext cx="1972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Public service hall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044DC2-F224-447E-97DD-A79B2C7AC06A}"/>
              </a:ext>
            </a:extLst>
          </p:cNvPr>
          <p:cNvSpPr txBox="1"/>
          <p:nvPr/>
        </p:nvSpPr>
        <p:spPr>
          <a:xfrm>
            <a:off x="3775971" y="3830013"/>
            <a:ext cx="2462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Fees collecting hall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BE9B50-1DE4-4D8B-8656-479538BBF094}"/>
              </a:ext>
            </a:extLst>
          </p:cNvPr>
          <p:cNvSpPr txBox="1"/>
          <p:nvPr/>
        </p:nvSpPr>
        <p:spPr>
          <a:xfrm>
            <a:off x="7814596" y="3875569"/>
            <a:ext cx="1972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Corridors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215C5E7-8916-402A-AFF1-ACD05DF86793}"/>
              </a:ext>
            </a:extLst>
          </p:cNvPr>
          <p:cNvSpPr txBox="1"/>
          <p:nvPr/>
        </p:nvSpPr>
        <p:spPr>
          <a:xfrm>
            <a:off x="719832" y="1009963"/>
            <a:ext cx="50540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-Ceiling mounted loud speakers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BAE9D34-F5DA-4F8C-86C7-99F6E0F50A2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b="4352"/>
          <a:stretch/>
        </p:blipFill>
        <p:spPr>
          <a:xfrm>
            <a:off x="161176" y="1558274"/>
            <a:ext cx="2886075" cy="182208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D3654F1-F576-4591-8678-4951F92137A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4189" y="1396259"/>
            <a:ext cx="3819716" cy="228352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7495F24-072E-4BA0-85F6-139E57DE05B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32528" y="1580811"/>
            <a:ext cx="2349742" cy="1910066"/>
          </a:xfrm>
          <a:prstGeom prst="rect">
            <a:avLst/>
          </a:prstGeom>
        </p:spPr>
      </p:pic>
      <p:pic>
        <p:nvPicPr>
          <p:cNvPr id="18" name="Picture 3">
            <a:extLst>
              <a:ext uri="{FF2B5EF4-FFF2-40B4-BE49-F238E27FC236}">
                <a16:creationId xmlns:a16="http://schemas.microsoft.com/office/drawing/2014/main" id="{B7D20A5C-5730-47DB-93AD-058596ACC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9948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92" y="431051"/>
            <a:ext cx="8441138" cy="1344083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Electro mechanical aspects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>3.Electro acoustics design</a:t>
            </a:r>
            <a:br>
              <a:rPr lang="en-US" sz="2000" dirty="0"/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75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89DB5BF-57C0-424A-A018-F07F83AB96F5}"/>
              </a:ext>
            </a:extLst>
          </p:cNvPr>
          <p:cNvSpPr txBox="1"/>
          <p:nvPr/>
        </p:nvSpPr>
        <p:spPr>
          <a:xfrm>
            <a:off x="719832" y="1019001"/>
            <a:ext cx="50540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-Surface mounted loud speakers</a:t>
            </a:r>
            <a:endParaRPr lang="en-US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1933C25-903C-4475-AD6C-E2B89B4016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5976" y="4540804"/>
            <a:ext cx="5753533" cy="301008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DEA379B-98EE-41F6-8F83-E5E088312C0F}"/>
              </a:ext>
            </a:extLst>
          </p:cNvPr>
          <p:cNvSpPr txBox="1"/>
          <p:nvPr/>
        </p:nvSpPr>
        <p:spPr>
          <a:xfrm>
            <a:off x="932160" y="4244417"/>
            <a:ext cx="2462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Multipurpose hall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E1C06A6-5174-4DEA-9057-620CEAE7D5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0230" y="1356798"/>
            <a:ext cx="2016224" cy="2855632"/>
          </a:xfrm>
          <a:prstGeom prst="rect">
            <a:avLst/>
          </a:prstGeom>
        </p:spPr>
      </p:pic>
      <p:pic>
        <p:nvPicPr>
          <p:cNvPr id="12" name="Picture 3">
            <a:extLst>
              <a:ext uri="{FF2B5EF4-FFF2-40B4-BE49-F238E27FC236}">
                <a16:creationId xmlns:a16="http://schemas.microsoft.com/office/drawing/2014/main" id="{ABDC98D1-1B76-49F7-B0E4-5A72308967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676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38A79C2-EC19-4593-88A5-B02AFDA9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76</a:t>
            </a:fld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296DBAB-62B7-4E32-93AE-6FD13A8DC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ستطيل 3"/>
          <p:cNvSpPr/>
          <p:nvPr/>
        </p:nvSpPr>
        <p:spPr>
          <a:xfrm>
            <a:off x="514750" y="973350"/>
            <a:ext cx="7848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The system used for HVAC design is Variable refrigerant flow  “ VRF system ”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501" y="1780193"/>
            <a:ext cx="2267389" cy="2842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380" y="5194185"/>
            <a:ext cx="3871633" cy="1579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66" y="4949046"/>
            <a:ext cx="1857375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934" y="5496733"/>
            <a:ext cx="2143125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390" y="1940322"/>
            <a:ext cx="1927116" cy="2185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619" y="2311949"/>
            <a:ext cx="1704505" cy="1666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مربع نص 2"/>
          <p:cNvSpPr txBox="1"/>
          <p:nvPr/>
        </p:nvSpPr>
        <p:spPr>
          <a:xfrm>
            <a:off x="1926871" y="4215929"/>
            <a:ext cx="1813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IVP Mobile Unit</a:t>
            </a:r>
          </a:p>
        </p:txBody>
      </p:sp>
      <p:sp>
        <p:nvSpPr>
          <p:cNvPr id="15" name="مربع نص 14"/>
          <p:cNvSpPr txBox="1"/>
          <p:nvPr/>
        </p:nvSpPr>
        <p:spPr>
          <a:xfrm>
            <a:off x="7051187" y="4652457"/>
            <a:ext cx="1578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Out door Unit</a:t>
            </a:r>
          </a:p>
        </p:txBody>
      </p:sp>
      <p:sp>
        <p:nvSpPr>
          <p:cNvPr id="16" name="مربع نص 15"/>
          <p:cNvSpPr txBox="1"/>
          <p:nvPr/>
        </p:nvSpPr>
        <p:spPr>
          <a:xfrm>
            <a:off x="2268760" y="7101456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Diffusers</a:t>
            </a:r>
          </a:p>
        </p:txBody>
      </p:sp>
      <p:sp>
        <p:nvSpPr>
          <p:cNvPr id="18" name="مربع نص 17"/>
          <p:cNvSpPr txBox="1"/>
          <p:nvPr/>
        </p:nvSpPr>
        <p:spPr>
          <a:xfrm>
            <a:off x="7263217" y="6843738"/>
            <a:ext cx="1373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Indoor unit </a:t>
            </a:r>
          </a:p>
        </p:txBody>
      </p:sp>
      <p:cxnSp>
        <p:nvCxnSpPr>
          <p:cNvPr id="9" name="رابط مستقيم 8"/>
          <p:cNvCxnSpPr/>
          <p:nvPr/>
        </p:nvCxnSpPr>
        <p:spPr>
          <a:xfrm flipH="1">
            <a:off x="1074619" y="1733470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رابط مستقيم 12"/>
          <p:cNvCxnSpPr/>
          <p:nvPr/>
        </p:nvCxnSpPr>
        <p:spPr>
          <a:xfrm>
            <a:off x="5035059" y="1733470"/>
            <a:ext cx="0" cy="23926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رابط مستقيم 26"/>
          <p:cNvCxnSpPr/>
          <p:nvPr/>
        </p:nvCxnSpPr>
        <p:spPr>
          <a:xfrm>
            <a:off x="1074619" y="1733469"/>
            <a:ext cx="0" cy="23926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رابط مستقيم 27"/>
          <p:cNvCxnSpPr/>
          <p:nvPr/>
        </p:nvCxnSpPr>
        <p:spPr>
          <a:xfrm flipH="1">
            <a:off x="1074619" y="4126111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رابط مستقيم 19"/>
          <p:cNvCxnSpPr/>
          <p:nvPr/>
        </p:nvCxnSpPr>
        <p:spPr>
          <a:xfrm>
            <a:off x="9288784" y="1595527"/>
            <a:ext cx="0" cy="30271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رابط مستقيم 23"/>
          <p:cNvCxnSpPr/>
          <p:nvPr/>
        </p:nvCxnSpPr>
        <p:spPr>
          <a:xfrm flipH="1">
            <a:off x="6480472" y="1595527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رابط مستقيم 34"/>
          <p:cNvCxnSpPr/>
          <p:nvPr/>
        </p:nvCxnSpPr>
        <p:spPr>
          <a:xfrm>
            <a:off x="6480472" y="1595526"/>
            <a:ext cx="0" cy="30271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رابط مستقيم 35"/>
          <p:cNvCxnSpPr/>
          <p:nvPr/>
        </p:nvCxnSpPr>
        <p:spPr>
          <a:xfrm flipH="1">
            <a:off x="6480472" y="4622691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رابط مستقيم 28"/>
          <p:cNvCxnSpPr/>
          <p:nvPr/>
        </p:nvCxnSpPr>
        <p:spPr>
          <a:xfrm>
            <a:off x="514750" y="4702900"/>
            <a:ext cx="4777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رابط مستقيم 30"/>
          <p:cNvCxnSpPr/>
          <p:nvPr/>
        </p:nvCxnSpPr>
        <p:spPr>
          <a:xfrm>
            <a:off x="5292375" y="4702900"/>
            <a:ext cx="0" cy="23555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رابط مستقيم 40"/>
          <p:cNvCxnSpPr/>
          <p:nvPr/>
        </p:nvCxnSpPr>
        <p:spPr>
          <a:xfrm flipV="1">
            <a:off x="514750" y="7057095"/>
            <a:ext cx="4777625" cy="137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رابط مستقيم 41"/>
          <p:cNvCxnSpPr/>
          <p:nvPr/>
        </p:nvCxnSpPr>
        <p:spPr>
          <a:xfrm>
            <a:off x="514750" y="4702900"/>
            <a:ext cx="0" cy="23555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5" name="رابط مستقيم 2054"/>
          <p:cNvCxnSpPr/>
          <p:nvPr/>
        </p:nvCxnSpPr>
        <p:spPr>
          <a:xfrm flipH="1">
            <a:off x="5688384" y="5288314"/>
            <a:ext cx="414962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رابط مستقيم 2056"/>
          <p:cNvCxnSpPr/>
          <p:nvPr/>
        </p:nvCxnSpPr>
        <p:spPr>
          <a:xfrm>
            <a:off x="5688384" y="5288314"/>
            <a:ext cx="0" cy="14853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رابط مستقيم 53"/>
          <p:cNvCxnSpPr/>
          <p:nvPr/>
        </p:nvCxnSpPr>
        <p:spPr>
          <a:xfrm flipH="1">
            <a:off x="5688383" y="6773693"/>
            <a:ext cx="414962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رابط مستقيم 54"/>
          <p:cNvCxnSpPr/>
          <p:nvPr/>
        </p:nvCxnSpPr>
        <p:spPr>
          <a:xfrm>
            <a:off x="9838012" y="5288313"/>
            <a:ext cx="0" cy="14853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endParaRPr lang="en-US" sz="3256" dirty="0" smtClean="0">
              <a:solidFill>
                <a:srgbClr val="FF0000"/>
              </a:solidFill>
            </a:endParaRP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37" name="مربع نص 3"/>
          <p:cNvSpPr txBox="1"/>
          <p:nvPr/>
        </p:nvSpPr>
        <p:spPr>
          <a:xfrm>
            <a:off x="731120" y="671045"/>
            <a:ext cx="1471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HVAC Design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03835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38A79C2-EC19-4593-88A5-B02AFDA9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77</a:t>
            </a:fld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296DBAB-62B7-4E32-93AE-6FD13A8DC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مستطيل 4"/>
          <p:cNvSpPr/>
          <p:nvPr/>
        </p:nvSpPr>
        <p:spPr>
          <a:xfrm>
            <a:off x="894928" y="1306691"/>
            <a:ext cx="8328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b="1" dirty="0">
                <a:latin typeface="Times New Roman" pitchFamily="18" charset="0"/>
                <a:cs typeface="Times New Roman" pitchFamily="18" charset="0"/>
              </a:rPr>
              <a:t>IVP system </a:t>
            </a:r>
          </a:p>
        </p:txBody>
      </p:sp>
      <p:sp>
        <p:nvSpPr>
          <p:cNvPr id="6" name="مستطيل 5"/>
          <p:cNvSpPr/>
          <p:nvPr/>
        </p:nvSpPr>
        <p:spPr>
          <a:xfrm>
            <a:off x="359792" y="3312740"/>
            <a:ext cx="75596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This system can be placed inside fixed units such as (fan coil), or as a mobile unit called(travel mobile unit).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28" y="4169086"/>
            <a:ext cx="4682911" cy="2197734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3580" y="3980629"/>
            <a:ext cx="3093155" cy="2574649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مستطيل 8"/>
          <p:cNvSpPr/>
          <p:nvPr/>
        </p:nvSpPr>
        <p:spPr>
          <a:xfrm>
            <a:off x="852301" y="2207111"/>
            <a:ext cx="92586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var( --e-global-typography-text-font-family )"/>
              </a:rPr>
              <a:t>Monzer Hourani recognizes the world's need for a new air filtration system that kills COVID-19.</a:t>
            </a:r>
            <a:endParaRPr lang="en-US" i="0" dirty="0">
              <a:effectLst/>
              <a:latin typeface="var( --e-global-typography-text-font-family )"/>
            </a:endParaRPr>
          </a:p>
        </p:txBody>
      </p:sp>
      <p:sp>
        <p:nvSpPr>
          <p:cNvPr id="10" name="مستطيل 9"/>
          <p:cNvSpPr/>
          <p:nvPr/>
        </p:nvSpPr>
        <p:spPr>
          <a:xfrm>
            <a:off x="852301" y="1837779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b="1" dirty="0">
                <a:solidFill>
                  <a:prstClr val="black"/>
                </a:solidFill>
                <a:latin typeface="var( --e-global-typography-primary-font-family )"/>
              </a:rPr>
              <a:t>April 2020</a:t>
            </a:r>
            <a:endParaRPr lang="en-US" dirty="0">
              <a:solidFill>
                <a:srgbClr val="FFFFFF"/>
              </a:solidFill>
              <a:latin typeface="BROmny"/>
            </a:endParaRPr>
          </a:p>
        </p:txBody>
      </p:sp>
      <p:sp>
        <p:nvSpPr>
          <p:cNvPr id="11" name="شكل بيضاوي 10"/>
          <p:cNvSpPr/>
          <p:nvPr/>
        </p:nvSpPr>
        <p:spPr>
          <a:xfrm>
            <a:off x="603028" y="1930112"/>
            <a:ext cx="150392" cy="184666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15" name="مربع نص 3"/>
          <p:cNvSpPr txBox="1"/>
          <p:nvPr/>
        </p:nvSpPr>
        <p:spPr>
          <a:xfrm>
            <a:off x="863848" y="669749"/>
            <a:ext cx="1471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HVAC Design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82000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38A79C2-EC19-4593-88A5-B02AFDA9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78</a:t>
            </a:fld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296DBAB-62B7-4E32-93AE-6FD13A8DC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مستطيل 4"/>
          <p:cNvSpPr/>
          <p:nvPr/>
        </p:nvSpPr>
        <p:spPr>
          <a:xfrm>
            <a:off x="527832" y="1224508"/>
            <a:ext cx="8328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b="1" dirty="0">
                <a:latin typeface="Times New Roman" pitchFamily="18" charset="0"/>
                <a:cs typeface="Times New Roman" pitchFamily="18" charset="0"/>
              </a:rPr>
              <a:t>IVP system operation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834" y="1872580"/>
            <a:ext cx="6438900" cy="4972050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10" name="مربع نص 3"/>
          <p:cNvSpPr txBox="1"/>
          <p:nvPr/>
        </p:nvSpPr>
        <p:spPr>
          <a:xfrm>
            <a:off x="863848" y="669749"/>
            <a:ext cx="1471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HVAC Design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6748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38A79C2-EC19-4593-88A5-B02AFDA9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79</a:t>
            </a:fld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296DBAB-62B7-4E32-93AE-6FD13A8DC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353" y="1224508"/>
            <a:ext cx="7776861" cy="5535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مربع نص 3"/>
          <p:cNvSpPr txBox="1"/>
          <p:nvPr/>
        </p:nvSpPr>
        <p:spPr>
          <a:xfrm>
            <a:off x="863848" y="669749"/>
            <a:ext cx="1471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HVAC Design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5572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38A79C2-EC19-4593-88A5-B02AFDA9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80</a:t>
            </a:fld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296DBAB-62B7-4E32-93AE-6FD13A8DC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20" y="1321972"/>
            <a:ext cx="8316921" cy="59556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مربع نص 3"/>
          <p:cNvSpPr txBox="1"/>
          <p:nvPr/>
        </p:nvSpPr>
        <p:spPr>
          <a:xfrm>
            <a:off x="863848" y="669749"/>
            <a:ext cx="1471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HVAC Design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843720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38A79C2-EC19-4593-88A5-B02AFDA9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81</a:t>
            </a:fld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296DBAB-62B7-4E32-93AE-6FD13A8DC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56" y="1424362"/>
            <a:ext cx="7992888" cy="591781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مربع نص 3"/>
          <p:cNvSpPr txBox="1"/>
          <p:nvPr/>
        </p:nvSpPr>
        <p:spPr>
          <a:xfrm>
            <a:off x="770932" y="682573"/>
            <a:ext cx="1471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HVAC Design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24886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38A79C2-EC19-4593-88A5-B02AFDA9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82</a:t>
            </a:fld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296DBAB-62B7-4E32-93AE-6FD13A8DC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872" y="1681548"/>
            <a:ext cx="7669348" cy="5856593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مربع نص 3"/>
          <p:cNvSpPr txBox="1"/>
          <p:nvPr/>
        </p:nvSpPr>
        <p:spPr>
          <a:xfrm>
            <a:off x="863848" y="669749"/>
            <a:ext cx="1471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HVAC Design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75550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38A79C2-EC19-4593-88A5-B02AFDA9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83</a:t>
            </a:fld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296DBAB-62B7-4E32-93AE-6FD13A8DC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376" y="1617999"/>
            <a:ext cx="7569878" cy="572417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مربع نص 3"/>
          <p:cNvSpPr txBox="1"/>
          <p:nvPr/>
        </p:nvSpPr>
        <p:spPr>
          <a:xfrm>
            <a:off x="863848" y="669749"/>
            <a:ext cx="1471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HVAC Design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80456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38A79C2-EC19-4593-88A5-B02AFDA9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84</a:t>
            </a:fld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296DBAB-62B7-4E32-93AE-6FD13A8DC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936" y="1341940"/>
            <a:ext cx="6413166" cy="3436890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083" y="5201915"/>
            <a:ext cx="7991475" cy="1619250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10" name="مربع نص 3"/>
          <p:cNvSpPr txBox="1"/>
          <p:nvPr/>
        </p:nvSpPr>
        <p:spPr>
          <a:xfrm>
            <a:off x="863848" y="669749"/>
            <a:ext cx="1794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Drainage Design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147418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38A79C2-EC19-4593-88A5-B02AFDA9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85</a:t>
            </a:fld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296DBAB-62B7-4E32-93AE-6FD13A8DC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864" y="1567485"/>
            <a:ext cx="7696434" cy="5464468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10" name="مربع نص 3"/>
          <p:cNvSpPr txBox="1"/>
          <p:nvPr/>
        </p:nvSpPr>
        <p:spPr>
          <a:xfrm>
            <a:off x="863848" y="669749"/>
            <a:ext cx="1794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Drainage Design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651496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38A79C2-EC19-4593-88A5-B02AFDA9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86</a:t>
            </a:fld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C296DBAB-62B7-4E32-93AE-6FD13A8DC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90" y="1721333"/>
            <a:ext cx="2257342" cy="167051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 descr="C:\Users\HP\Desktop\tempsnip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90" y="1512540"/>
            <a:ext cx="9593262" cy="5219700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11" name="مربع نص 3"/>
          <p:cNvSpPr txBox="1"/>
          <p:nvPr/>
        </p:nvSpPr>
        <p:spPr>
          <a:xfrm>
            <a:off x="863848" y="669749"/>
            <a:ext cx="1794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 smtClean="0">
                <a:solidFill>
                  <a:schemeClr val="accent6">
                    <a:lumMod val="75000"/>
                  </a:schemeClr>
                </a:solidFill>
              </a:rPr>
              <a:t>Drainage Design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56650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87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935856" y="1584548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average consumption of water for each person daily in such this building equals 20.00 L/day cold water and 3L/day hot water for each person.</a:t>
            </a:r>
            <a:endParaRPr lang="ar-JO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9040" y="3658620"/>
            <a:ext cx="5662550" cy="344733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80072" y="3151399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Basement tanks with a pump. 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13" name="مربع نص 3"/>
          <p:cNvSpPr txBox="1"/>
          <p:nvPr/>
        </p:nvSpPr>
        <p:spPr>
          <a:xfrm>
            <a:off x="767236" y="766621"/>
            <a:ext cx="2228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Water Supply Design:</a:t>
            </a:r>
          </a:p>
        </p:txBody>
      </p:sp>
    </p:spTree>
    <p:extLst>
      <p:ext uri="{BB962C8B-B14F-4D97-AF65-F5344CB8AC3E}">
        <p14:creationId xmlns:p14="http://schemas.microsoft.com/office/powerpoint/2010/main" val="324210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2228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Water Supply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88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2302" y="2156687"/>
            <a:ext cx="4527932" cy="184927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239594" y="1625926"/>
            <a:ext cx="3848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Water demand amount in each floor.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7904" y="4968924"/>
            <a:ext cx="7591481" cy="97261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528144" y="4516459"/>
            <a:ext cx="43113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Diameters of the used pipes.</a:t>
            </a: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735699" y="258564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5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2228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Water Supply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89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91292" y="1949768"/>
            <a:ext cx="4681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Water distribution system. ( Typical floors)</a:t>
            </a:r>
          </a:p>
        </p:txBody>
      </p:sp>
      <p:pic>
        <p:nvPicPr>
          <p:cNvPr id="9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300" y="2806700"/>
            <a:ext cx="6488113" cy="394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14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2228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Water Supply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90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91292" y="1949768"/>
            <a:ext cx="4681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Water distribution system. ( Second floor)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51" y="2736676"/>
            <a:ext cx="10016401" cy="3203509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96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2228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Water Supply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91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91292" y="1949768"/>
            <a:ext cx="4681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Water distribution system. ( Fourth floor)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12" y="2808684"/>
            <a:ext cx="9911006" cy="371748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85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78253" y="1220569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/>
              <a:t>-</a:t>
            </a:r>
            <a:r>
              <a:rPr lang="en-US" sz="1800" b="1" dirty="0"/>
              <a:t>Evacuation ways: </a:t>
            </a:r>
            <a:r>
              <a:rPr lang="en-US" sz="1600" b="1" dirty="0"/>
              <a:t> </a:t>
            </a:r>
            <a:endParaRPr lang="en-US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92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436" y="2088604"/>
            <a:ext cx="8771757" cy="469959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91292" y="1690609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6"/>
                </a:solidFill>
              </a:rPr>
              <a:t>Zone (1) : </a:t>
            </a:r>
          </a:p>
        </p:txBody>
      </p:sp>
      <p:sp>
        <p:nvSpPr>
          <p:cNvPr id="12" name="مربع نص 3">
            <a:extLst>
              <a:ext uri="{FF2B5EF4-FFF2-40B4-BE49-F238E27FC236}">
                <a16:creationId xmlns:a16="http://schemas.microsoft.com/office/drawing/2014/main" id="{D67EEB03-011F-451A-B687-C86D2C886990}"/>
              </a:ext>
            </a:extLst>
          </p:cNvPr>
          <p:cNvSpPr txBox="1"/>
          <p:nvPr/>
        </p:nvSpPr>
        <p:spPr>
          <a:xfrm>
            <a:off x="791292" y="846121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47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93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7125" y="1193569"/>
            <a:ext cx="5375151" cy="6245065"/>
          </a:xfrm>
          <a:prstGeom prst="rect">
            <a:avLst/>
          </a:prstGeom>
        </p:spPr>
      </p:pic>
      <p:sp>
        <p:nvSpPr>
          <p:cNvPr id="10" name="عنوان 1">
            <a:extLst>
              <a:ext uri="{FF2B5EF4-FFF2-40B4-BE49-F238E27FC236}">
                <a16:creationId xmlns:a16="http://schemas.microsoft.com/office/drawing/2014/main" id="{32A3C61B-1A0C-4C26-B4AB-C5073425A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488" y="1062304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/>
              <a:t>-</a:t>
            </a:r>
            <a:r>
              <a:rPr lang="en-US" sz="1800" b="1" dirty="0"/>
              <a:t>Evacuation ways: </a:t>
            </a:r>
            <a:r>
              <a:rPr lang="en-US" sz="1600" b="1" dirty="0"/>
              <a:t> </a:t>
            </a:r>
            <a:endParaRPr lang="en-US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340E63-8902-4B4B-8D95-862D5B2BDFBE}"/>
              </a:ext>
            </a:extLst>
          </p:cNvPr>
          <p:cNvSpPr txBox="1"/>
          <p:nvPr/>
        </p:nvSpPr>
        <p:spPr>
          <a:xfrm>
            <a:off x="757527" y="1532344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6"/>
                </a:solidFill>
              </a:rPr>
              <a:t>Zone (2) : </a:t>
            </a:r>
          </a:p>
        </p:txBody>
      </p:sp>
      <p:sp>
        <p:nvSpPr>
          <p:cNvPr id="15" name="مربع نص 3">
            <a:extLst>
              <a:ext uri="{FF2B5EF4-FFF2-40B4-BE49-F238E27FC236}">
                <a16:creationId xmlns:a16="http://schemas.microsoft.com/office/drawing/2014/main" id="{D3BB213C-60B9-43FA-8128-A73080FE7C85}"/>
              </a:ext>
            </a:extLst>
          </p:cNvPr>
          <p:cNvSpPr txBox="1"/>
          <p:nvPr/>
        </p:nvSpPr>
        <p:spPr>
          <a:xfrm>
            <a:off x="757527" y="687856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753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94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43782D9-4466-48CA-83C3-C5B999EFD16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-294" b="1050"/>
          <a:stretch/>
        </p:blipFill>
        <p:spPr>
          <a:xfrm>
            <a:off x="179896" y="1779394"/>
            <a:ext cx="9720832" cy="5581984"/>
          </a:xfrm>
          <a:prstGeom prst="rect">
            <a:avLst/>
          </a:prstGeom>
        </p:spPr>
      </p:pic>
      <p:sp>
        <p:nvSpPr>
          <p:cNvPr id="12" name="عنوان 1">
            <a:extLst>
              <a:ext uri="{FF2B5EF4-FFF2-40B4-BE49-F238E27FC236}">
                <a16:creationId xmlns:a16="http://schemas.microsoft.com/office/drawing/2014/main" id="{8B8E36E9-525E-4276-8F18-9FE5606F4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488" y="1062304"/>
            <a:ext cx="3877410" cy="587987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/>
              <a:t>-</a:t>
            </a:r>
            <a:r>
              <a:rPr lang="en-US" sz="1800" b="1" dirty="0"/>
              <a:t>Evacuation ways: </a:t>
            </a:r>
            <a:r>
              <a:rPr lang="en-US" sz="1600" b="1" dirty="0"/>
              <a:t> </a:t>
            </a:r>
            <a:endParaRPr lang="en-US" sz="2000" b="1" dirty="0"/>
          </a:p>
        </p:txBody>
      </p:sp>
      <p:sp>
        <p:nvSpPr>
          <p:cNvPr id="16" name="مربع نص 3">
            <a:extLst>
              <a:ext uri="{FF2B5EF4-FFF2-40B4-BE49-F238E27FC236}">
                <a16:creationId xmlns:a16="http://schemas.microsoft.com/office/drawing/2014/main" id="{4426AE1C-F913-46DD-8DFD-41A1198608EF}"/>
              </a:ext>
            </a:extLst>
          </p:cNvPr>
          <p:cNvSpPr txBox="1"/>
          <p:nvPr/>
        </p:nvSpPr>
        <p:spPr>
          <a:xfrm>
            <a:off x="757527" y="687856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69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95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object 2">
            <a:extLst>
              <a:ext uri="{FF2B5EF4-FFF2-40B4-BE49-F238E27FC236}">
                <a16:creationId xmlns:a16="http://schemas.microsoft.com/office/drawing/2014/main" id="{0AC391E3-B467-47ED-806D-9311AF1832E0}"/>
              </a:ext>
            </a:extLst>
          </p:cNvPr>
          <p:cNvGrpSpPr/>
          <p:nvPr/>
        </p:nvGrpSpPr>
        <p:grpSpPr>
          <a:xfrm>
            <a:off x="-27893" y="6474413"/>
            <a:ext cx="10080625" cy="1461468"/>
            <a:chOff x="0" y="5759424"/>
            <a:chExt cx="12192000" cy="1099185"/>
          </a:xfrm>
        </p:grpSpPr>
        <p:sp>
          <p:nvSpPr>
            <p:cNvPr id="7" name="object 3">
              <a:extLst>
                <a:ext uri="{FF2B5EF4-FFF2-40B4-BE49-F238E27FC236}">
                  <a16:creationId xmlns:a16="http://schemas.microsoft.com/office/drawing/2014/main" id="{09090F86-8F89-4E58-8CAC-313E096963F8}"/>
                </a:ext>
              </a:extLst>
            </p:cNvPr>
            <p:cNvSpPr/>
            <p:nvPr/>
          </p:nvSpPr>
          <p:spPr>
            <a:xfrm>
              <a:off x="0" y="5770498"/>
              <a:ext cx="12192000" cy="1087755"/>
            </a:xfrm>
            <a:custGeom>
              <a:avLst/>
              <a:gdLst/>
              <a:ahLst/>
              <a:cxnLst/>
              <a:rect l="l" t="t" r="r" b="b"/>
              <a:pathLst>
                <a:path w="12192000" h="1087754">
                  <a:moveTo>
                    <a:pt x="11734279" y="120510"/>
                  </a:moveTo>
                  <a:lnTo>
                    <a:pt x="11590782" y="120510"/>
                  </a:lnTo>
                  <a:lnTo>
                    <a:pt x="11590274" y="120523"/>
                  </a:lnTo>
                  <a:lnTo>
                    <a:pt x="11590274" y="160680"/>
                  </a:lnTo>
                  <a:lnTo>
                    <a:pt x="11590782" y="160680"/>
                  </a:lnTo>
                  <a:lnTo>
                    <a:pt x="11590782" y="162344"/>
                  </a:lnTo>
                  <a:lnTo>
                    <a:pt x="11734279" y="162344"/>
                  </a:lnTo>
                  <a:lnTo>
                    <a:pt x="11734279" y="154597"/>
                  </a:lnTo>
                  <a:lnTo>
                    <a:pt x="11627599" y="154597"/>
                  </a:lnTo>
                  <a:lnTo>
                    <a:pt x="11621529" y="148551"/>
                  </a:lnTo>
                  <a:lnTo>
                    <a:pt x="11621529" y="154597"/>
                  </a:lnTo>
                  <a:lnTo>
                    <a:pt x="11596916" y="154597"/>
                  </a:lnTo>
                  <a:lnTo>
                    <a:pt x="11596916" y="130632"/>
                  </a:lnTo>
                  <a:lnTo>
                    <a:pt x="11621529" y="154597"/>
                  </a:lnTo>
                  <a:lnTo>
                    <a:pt x="11621529" y="148551"/>
                  </a:lnTo>
                  <a:lnTo>
                    <a:pt x="11600269" y="127431"/>
                  </a:lnTo>
                  <a:lnTo>
                    <a:pt x="11734279" y="127431"/>
                  </a:lnTo>
                  <a:lnTo>
                    <a:pt x="11734279" y="120510"/>
                  </a:lnTo>
                  <a:close/>
                </a:path>
                <a:path w="12192000" h="1087754">
                  <a:moveTo>
                    <a:pt x="12192000" y="912063"/>
                  </a:moveTo>
                  <a:lnTo>
                    <a:pt x="11934444" y="912063"/>
                  </a:lnTo>
                  <a:lnTo>
                    <a:pt x="11934444" y="868222"/>
                  </a:lnTo>
                  <a:lnTo>
                    <a:pt x="11934444" y="837666"/>
                  </a:lnTo>
                  <a:lnTo>
                    <a:pt x="11934444" y="679589"/>
                  </a:lnTo>
                  <a:lnTo>
                    <a:pt x="11839321" y="679589"/>
                  </a:lnTo>
                  <a:lnTo>
                    <a:pt x="11839321" y="552069"/>
                  </a:lnTo>
                  <a:lnTo>
                    <a:pt x="11803786" y="552069"/>
                  </a:lnTo>
                  <a:lnTo>
                    <a:pt x="11803786" y="543521"/>
                  </a:lnTo>
                  <a:lnTo>
                    <a:pt x="11803786" y="528574"/>
                  </a:lnTo>
                  <a:lnTo>
                    <a:pt x="11803786" y="319684"/>
                  </a:lnTo>
                  <a:lnTo>
                    <a:pt x="11791061" y="319684"/>
                  </a:lnTo>
                  <a:lnTo>
                    <a:pt x="11791061" y="273977"/>
                  </a:lnTo>
                  <a:lnTo>
                    <a:pt x="11791099" y="266230"/>
                  </a:lnTo>
                  <a:lnTo>
                    <a:pt x="11791061" y="235191"/>
                  </a:lnTo>
                  <a:lnTo>
                    <a:pt x="11791099" y="226885"/>
                  </a:lnTo>
                  <a:lnTo>
                    <a:pt x="11791061" y="196138"/>
                  </a:lnTo>
                  <a:lnTo>
                    <a:pt x="11791099" y="187833"/>
                  </a:lnTo>
                  <a:lnTo>
                    <a:pt x="11791061" y="162344"/>
                  </a:lnTo>
                  <a:lnTo>
                    <a:pt x="11927370" y="162344"/>
                  </a:lnTo>
                  <a:lnTo>
                    <a:pt x="11927370" y="154597"/>
                  </a:lnTo>
                  <a:lnTo>
                    <a:pt x="11919572" y="154597"/>
                  </a:lnTo>
                  <a:lnTo>
                    <a:pt x="11912943" y="147942"/>
                  </a:lnTo>
                  <a:lnTo>
                    <a:pt x="11912943" y="154597"/>
                  </a:lnTo>
                  <a:lnTo>
                    <a:pt x="11891899" y="154597"/>
                  </a:lnTo>
                  <a:lnTo>
                    <a:pt x="11902377" y="144119"/>
                  </a:lnTo>
                  <a:lnTo>
                    <a:pt x="11912943" y="154597"/>
                  </a:lnTo>
                  <a:lnTo>
                    <a:pt x="11912943" y="147942"/>
                  </a:lnTo>
                  <a:lnTo>
                    <a:pt x="11905742" y="140741"/>
                  </a:lnTo>
                  <a:lnTo>
                    <a:pt x="11919039" y="127431"/>
                  </a:lnTo>
                  <a:lnTo>
                    <a:pt x="11927370" y="127431"/>
                  </a:lnTo>
                  <a:lnTo>
                    <a:pt x="11927370" y="120510"/>
                  </a:lnTo>
                  <a:lnTo>
                    <a:pt x="11912371" y="120510"/>
                  </a:lnTo>
                  <a:lnTo>
                    <a:pt x="11912371" y="127431"/>
                  </a:lnTo>
                  <a:lnTo>
                    <a:pt x="11902377" y="137375"/>
                  </a:lnTo>
                  <a:lnTo>
                    <a:pt x="11898973" y="133972"/>
                  </a:lnTo>
                  <a:lnTo>
                    <a:pt x="11898973" y="140741"/>
                  </a:lnTo>
                  <a:lnTo>
                    <a:pt x="11889207" y="150456"/>
                  </a:lnTo>
                  <a:lnTo>
                    <a:pt x="11889207" y="131025"/>
                  </a:lnTo>
                  <a:lnTo>
                    <a:pt x="11898973" y="140741"/>
                  </a:lnTo>
                  <a:lnTo>
                    <a:pt x="11898973" y="133972"/>
                  </a:lnTo>
                  <a:lnTo>
                    <a:pt x="11892458" y="127431"/>
                  </a:lnTo>
                  <a:lnTo>
                    <a:pt x="11912371" y="127431"/>
                  </a:lnTo>
                  <a:lnTo>
                    <a:pt x="11912371" y="120510"/>
                  </a:lnTo>
                  <a:lnTo>
                    <a:pt x="11881739" y="120510"/>
                  </a:lnTo>
                  <a:lnTo>
                    <a:pt x="11881739" y="131749"/>
                  </a:lnTo>
                  <a:lnTo>
                    <a:pt x="11881739" y="149733"/>
                  </a:lnTo>
                  <a:lnTo>
                    <a:pt x="11880063" y="148094"/>
                  </a:lnTo>
                  <a:lnTo>
                    <a:pt x="11880063" y="154597"/>
                  </a:lnTo>
                  <a:lnTo>
                    <a:pt x="11858447" y="154597"/>
                  </a:lnTo>
                  <a:lnTo>
                    <a:pt x="11869331" y="143916"/>
                  </a:lnTo>
                  <a:lnTo>
                    <a:pt x="11880063" y="154597"/>
                  </a:lnTo>
                  <a:lnTo>
                    <a:pt x="11880063" y="148094"/>
                  </a:lnTo>
                  <a:lnTo>
                    <a:pt x="11872570" y="140741"/>
                  </a:lnTo>
                  <a:lnTo>
                    <a:pt x="11881739" y="131749"/>
                  </a:lnTo>
                  <a:lnTo>
                    <a:pt x="11881739" y="120510"/>
                  </a:lnTo>
                  <a:lnTo>
                    <a:pt x="11879504" y="120510"/>
                  </a:lnTo>
                  <a:lnTo>
                    <a:pt x="11879504" y="127431"/>
                  </a:lnTo>
                  <a:lnTo>
                    <a:pt x="11869331" y="137579"/>
                  </a:lnTo>
                  <a:lnTo>
                    <a:pt x="11866156" y="134467"/>
                  </a:lnTo>
                  <a:lnTo>
                    <a:pt x="11866156" y="140741"/>
                  </a:lnTo>
                  <a:lnTo>
                    <a:pt x="11856174" y="150698"/>
                  </a:lnTo>
                  <a:lnTo>
                    <a:pt x="11856174" y="130784"/>
                  </a:lnTo>
                  <a:lnTo>
                    <a:pt x="11866156" y="140741"/>
                  </a:lnTo>
                  <a:lnTo>
                    <a:pt x="11866156" y="134467"/>
                  </a:lnTo>
                  <a:lnTo>
                    <a:pt x="11859006" y="127431"/>
                  </a:lnTo>
                  <a:lnTo>
                    <a:pt x="11879504" y="127431"/>
                  </a:lnTo>
                  <a:lnTo>
                    <a:pt x="11879504" y="120510"/>
                  </a:lnTo>
                  <a:lnTo>
                    <a:pt x="11848973" y="120510"/>
                  </a:lnTo>
                  <a:lnTo>
                    <a:pt x="11848973" y="131876"/>
                  </a:lnTo>
                  <a:lnTo>
                    <a:pt x="11848973" y="149606"/>
                  </a:lnTo>
                  <a:lnTo>
                    <a:pt x="11847208" y="147878"/>
                  </a:lnTo>
                  <a:lnTo>
                    <a:pt x="11847208" y="154597"/>
                  </a:lnTo>
                  <a:lnTo>
                    <a:pt x="11825808" y="154597"/>
                  </a:lnTo>
                  <a:lnTo>
                    <a:pt x="11836464" y="144145"/>
                  </a:lnTo>
                  <a:lnTo>
                    <a:pt x="11847208" y="154597"/>
                  </a:lnTo>
                  <a:lnTo>
                    <a:pt x="11847208" y="147878"/>
                  </a:lnTo>
                  <a:lnTo>
                    <a:pt x="11839931" y="140741"/>
                  </a:lnTo>
                  <a:lnTo>
                    <a:pt x="11848973" y="131876"/>
                  </a:lnTo>
                  <a:lnTo>
                    <a:pt x="11848973" y="120510"/>
                  </a:lnTo>
                  <a:lnTo>
                    <a:pt x="11846636" y="120510"/>
                  </a:lnTo>
                  <a:lnTo>
                    <a:pt x="11846636" y="127431"/>
                  </a:lnTo>
                  <a:lnTo>
                    <a:pt x="11836464" y="137337"/>
                  </a:lnTo>
                  <a:lnTo>
                    <a:pt x="11832958" y="133908"/>
                  </a:lnTo>
                  <a:lnTo>
                    <a:pt x="11832958" y="140741"/>
                  </a:lnTo>
                  <a:lnTo>
                    <a:pt x="11823002" y="150444"/>
                  </a:lnTo>
                  <a:lnTo>
                    <a:pt x="11823002" y="131038"/>
                  </a:lnTo>
                  <a:lnTo>
                    <a:pt x="11832958" y="140741"/>
                  </a:lnTo>
                  <a:lnTo>
                    <a:pt x="11832958" y="133908"/>
                  </a:lnTo>
                  <a:lnTo>
                    <a:pt x="11826367" y="127431"/>
                  </a:lnTo>
                  <a:lnTo>
                    <a:pt x="11846636" y="127431"/>
                  </a:lnTo>
                  <a:lnTo>
                    <a:pt x="11846636" y="120510"/>
                  </a:lnTo>
                  <a:lnTo>
                    <a:pt x="11816080" y="120510"/>
                  </a:lnTo>
                  <a:lnTo>
                    <a:pt x="11816080" y="131533"/>
                  </a:lnTo>
                  <a:lnTo>
                    <a:pt x="11816080" y="149948"/>
                  </a:lnTo>
                  <a:lnTo>
                    <a:pt x="11814340" y="148234"/>
                  </a:lnTo>
                  <a:lnTo>
                    <a:pt x="11814340" y="154597"/>
                  </a:lnTo>
                  <a:lnTo>
                    <a:pt x="11792750" y="154597"/>
                  </a:lnTo>
                  <a:lnTo>
                    <a:pt x="11803507" y="143967"/>
                  </a:lnTo>
                  <a:lnTo>
                    <a:pt x="11814340" y="154597"/>
                  </a:lnTo>
                  <a:lnTo>
                    <a:pt x="11814340" y="148234"/>
                  </a:lnTo>
                  <a:lnTo>
                    <a:pt x="11806771" y="140741"/>
                  </a:lnTo>
                  <a:lnTo>
                    <a:pt x="11816080" y="131533"/>
                  </a:lnTo>
                  <a:lnTo>
                    <a:pt x="11816080" y="120510"/>
                  </a:lnTo>
                  <a:lnTo>
                    <a:pt x="11813781" y="120510"/>
                  </a:lnTo>
                  <a:lnTo>
                    <a:pt x="11813781" y="127431"/>
                  </a:lnTo>
                  <a:lnTo>
                    <a:pt x="11803507" y="137515"/>
                  </a:lnTo>
                  <a:lnTo>
                    <a:pt x="11800218" y="134264"/>
                  </a:lnTo>
                  <a:lnTo>
                    <a:pt x="11800218" y="140741"/>
                  </a:lnTo>
                  <a:lnTo>
                    <a:pt x="11791099" y="149694"/>
                  </a:lnTo>
                  <a:lnTo>
                    <a:pt x="11791099" y="148488"/>
                  </a:lnTo>
                  <a:lnTo>
                    <a:pt x="11791061" y="131749"/>
                  </a:lnTo>
                  <a:lnTo>
                    <a:pt x="11800218" y="140741"/>
                  </a:lnTo>
                  <a:lnTo>
                    <a:pt x="11800218" y="134264"/>
                  </a:lnTo>
                  <a:lnTo>
                    <a:pt x="11793322" y="127431"/>
                  </a:lnTo>
                  <a:lnTo>
                    <a:pt x="11813781" y="127431"/>
                  </a:lnTo>
                  <a:lnTo>
                    <a:pt x="11813781" y="120510"/>
                  </a:lnTo>
                  <a:lnTo>
                    <a:pt x="11791061" y="120510"/>
                  </a:lnTo>
                  <a:lnTo>
                    <a:pt x="11791061" y="26593"/>
                  </a:lnTo>
                  <a:lnTo>
                    <a:pt x="11790553" y="26593"/>
                  </a:lnTo>
                  <a:lnTo>
                    <a:pt x="11790553" y="22161"/>
                  </a:lnTo>
                  <a:lnTo>
                    <a:pt x="11786616" y="18516"/>
                  </a:lnTo>
                  <a:lnTo>
                    <a:pt x="11786616" y="537984"/>
                  </a:lnTo>
                  <a:lnTo>
                    <a:pt x="11781155" y="537984"/>
                  </a:lnTo>
                  <a:lnTo>
                    <a:pt x="11781155" y="549059"/>
                  </a:lnTo>
                  <a:lnTo>
                    <a:pt x="11778145" y="552069"/>
                  </a:lnTo>
                  <a:lnTo>
                    <a:pt x="11752783" y="552069"/>
                  </a:lnTo>
                  <a:lnTo>
                    <a:pt x="11749773" y="549059"/>
                  </a:lnTo>
                  <a:lnTo>
                    <a:pt x="11781155" y="549059"/>
                  </a:lnTo>
                  <a:lnTo>
                    <a:pt x="11781155" y="537984"/>
                  </a:lnTo>
                  <a:lnTo>
                    <a:pt x="11743779" y="537984"/>
                  </a:lnTo>
                  <a:lnTo>
                    <a:pt x="11743779" y="531253"/>
                  </a:lnTo>
                  <a:lnTo>
                    <a:pt x="11765471" y="509574"/>
                  </a:lnTo>
                  <a:lnTo>
                    <a:pt x="11786616" y="530707"/>
                  </a:lnTo>
                  <a:lnTo>
                    <a:pt x="11786616" y="520776"/>
                  </a:lnTo>
                  <a:lnTo>
                    <a:pt x="11770436" y="504609"/>
                  </a:lnTo>
                  <a:lnTo>
                    <a:pt x="11786616" y="488442"/>
                  </a:lnTo>
                  <a:lnTo>
                    <a:pt x="11786616" y="469544"/>
                  </a:lnTo>
                  <a:lnTo>
                    <a:pt x="11781155" y="464134"/>
                  </a:lnTo>
                  <a:lnTo>
                    <a:pt x="11781155" y="483958"/>
                  </a:lnTo>
                  <a:lnTo>
                    <a:pt x="11765458" y="499643"/>
                  </a:lnTo>
                  <a:lnTo>
                    <a:pt x="11760492" y="494677"/>
                  </a:lnTo>
                  <a:lnTo>
                    <a:pt x="11760492" y="504609"/>
                  </a:lnTo>
                  <a:lnTo>
                    <a:pt x="11743779" y="521322"/>
                  </a:lnTo>
                  <a:lnTo>
                    <a:pt x="11743779" y="487895"/>
                  </a:lnTo>
                  <a:lnTo>
                    <a:pt x="11760492" y="504609"/>
                  </a:lnTo>
                  <a:lnTo>
                    <a:pt x="11760492" y="494677"/>
                  </a:lnTo>
                  <a:lnTo>
                    <a:pt x="11749773" y="483958"/>
                  </a:lnTo>
                  <a:lnTo>
                    <a:pt x="11781155" y="483958"/>
                  </a:lnTo>
                  <a:lnTo>
                    <a:pt x="11781155" y="464134"/>
                  </a:lnTo>
                  <a:lnTo>
                    <a:pt x="11779987" y="462965"/>
                  </a:lnTo>
                  <a:lnTo>
                    <a:pt x="11779987" y="472884"/>
                  </a:lnTo>
                  <a:lnTo>
                    <a:pt x="11750942" y="472884"/>
                  </a:lnTo>
                  <a:lnTo>
                    <a:pt x="11765471" y="458457"/>
                  </a:lnTo>
                  <a:lnTo>
                    <a:pt x="11779987" y="472884"/>
                  </a:lnTo>
                  <a:lnTo>
                    <a:pt x="11779987" y="462965"/>
                  </a:lnTo>
                  <a:lnTo>
                    <a:pt x="11770462" y="453504"/>
                  </a:lnTo>
                  <a:lnTo>
                    <a:pt x="11786616" y="437451"/>
                  </a:lnTo>
                  <a:lnTo>
                    <a:pt x="11786616" y="418553"/>
                  </a:lnTo>
                  <a:lnTo>
                    <a:pt x="11781104" y="413054"/>
                  </a:lnTo>
                  <a:lnTo>
                    <a:pt x="11781104" y="432993"/>
                  </a:lnTo>
                  <a:lnTo>
                    <a:pt x="11765458" y="448538"/>
                  </a:lnTo>
                  <a:lnTo>
                    <a:pt x="11760479" y="443598"/>
                  </a:lnTo>
                  <a:lnTo>
                    <a:pt x="11760479" y="453491"/>
                  </a:lnTo>
                  <a:lnTo>
                    <a:pt x="11743779" y="470090"/>
                  </a:lnTo>
                  <a:lnTo>
                    <a:pt x="11743779" y="436905"/>
                  </a:lnTo>
                  <a:lnTo>
                    <a:pt x="11760479" y="453491"/>
                  </a:lnTo>
                  <a:lnTo>
                    <a:pt x="11760479" y="443598"/>
                  </a:lnTo>
                  <a:lnTo>
                    <a:pt x="11749824" y="432993"/>
                  </a:lnTo>
                  <a:lnTo>
                    <a:pt x="11781104" y="432993"/>
                  </a:lnTo>
                  <a:lnTo>
                    <a:pt x="11781104" y="413054"/>
                  </a:lnTo>
                  <a:lnTo>
                    <a:pt x="11780037" y="411988"/>
                  </a:lnTo>
                  <a:lnTo>
                    <a:pt x="11780037" y="421919"/>
                  </a:lnTo>
                  <a:lnTo>
                    <a:pt x="11750891" y="421919"/>
                  </a:lnTo>
                  <a:lnTo>
                    <a:pt x="11765471" y="407352"/>
                  </a:lnTo>
                  <a:lnTo>
                    <a:pt x="11780037" y="421919"/>
                  </a:lnTo>
                  <a:lnTo>
                    <a:pt x="11780037" y="411988"/>
                  </a:lnTo>
                  <a:lnTo>
                    <a:pt x="11770436" y="402386"/>
                  </a:lnTo>
                  <a:lnTo>
                    <a:pt x="11786616" y="386219"/>
                  </a:lnTo>
                  <a:lnTo>
                    <a:pt x="11786616" y="367322"/>
                  </a:lnTo>
                  <a:lnTo>
                    <a:pt x="11781155" y="361911"/>
                  </a:lnTo>
                  <a:lnTo>
                    <a:pt x="11781155" y="381736"/>
                  </a:lnTo>
                  <a:lnTo>
                    <a:pt x="11765458" y="397421"/>
                  </a:lnTo>
                  <a:lnTo>
                    <a:pt x="11760492" y="392455"/>
                  </a:lnTo>
                  <a:lnTo>
                    <a:pt x="11760492" y="402386"/>
                  </a:lnTo>
                  <a:lnTo>
                    <a:pt x="11743779" y="419100"/>
                  </a:lnTo>
                  <a:lnTo>
                    <a:pt x="11743779" y="385673"/>
                  </a:lnTo>
                  <a:lnTo>
                    <a:pt x="11760492" y="402386"/>
                  </a:lnTo>
                  <a:lnTo>
                    <a:pt x="11760492" y="392455"/>
                  </a:lnTo>
                  <a:lnTo>
                    <a:pt x="11749773" y="381736"/>
                  </a:lnTo>
                  <a:lnTo>
                    <a:pt x="11781155" y="381736"/>
                  </a:lnTo>
                  <a:lnTo>
                    <a:pt x="11781155" y="361911"/>
                  </a:lnTo>
                  <a:lnTo>
                    <a:pt x="11779987" y="360743"/>
                  </a:lnTo>
                  <a:lnTo>
                    <a:pt x="11779987" y="370662"/>
                  </a:lnTo>
                  <a:lnTo>
                    <a:pt x="11750942" y="370662"/>
                  </a:lnTo>
                  <a:lnTo>
                    <a:pt x="11765471" y="356235"/>
                  </a:lnTo>
                  <a:lnTo>
                    <a:pt x="11779987" y="370662"/>
                  </a:lnTo>
                  <a:lnTo>
                    <a:pt x="11779987" y="360743"/>
                  </a:lnTo>
                  <a:lnTo>
                    <a:pt x="11770462" y="351282"/>
                  </a:lnTo>
                  <a:lnTo>
                    <a:pt x="11786616" y="335229"/>
                  </a:lnTo>
                  <a:lnTo>
                    <a:pt x="11786616" y="18516"/>
                  </a:lnTo>
                  <a:lnTo>
                    <a:pt x="11782806" y="14973"/>
                  </a:lnTo>
                  <a:lnTo>
                    <a:pt x="11782806" y="36830"/>
                  </a:lnTo>
                  <a:lnTo>
                    <a:pt x="11782806" y="61226"/>
                  </a:lnTo>
                  <a:lnTo>
                    <a:pt x="11782806" y="319697"/>
                  </a:lnTo>
                  <a:lnTo>
                    <a:pt x="11781104" y="319697"/>
                  </a:lnTo>
                  <a:lnTo>
                    <a:pt x="11781104" y="330771"/>
                  </a:lnTo>
                  <a:lnTo>
                    <a:pt x="11765458" y="346316"/>
                  </a:lnTo>
                  <a:lnTo>
                    <a:pt x="11760479" y="341376"/>
                  </a:lnTo>
                  <a:lnTo>
                    <a:pt x="11760479" y="351269"/>
                  </a:lnTo>
                  <a:lnTo>
                    <a:pt x="11743779" y="367868"/>
                  </a:lnTo>
                  <a:lnTo>
                    <a:pt x="11743779" y="334683"/>
                  </a:lnTo>
                  <a:lnTo>
                    <a:pt x="11760479" y="351269"/>
                  </a:lnTo>
                  <a:lnTo>
                    <a:pt x="11760479" y="341376"/>
                  </a:lnTo>
                  <a:lnTo>
                    <a:pt x="11749824" y="330771"/>
                  </a:lnTo>
                  <a:lnTo>
                    <a:pt x="11781104" y="330771"/>
                  </a:lnTo>
                  <a:lnTo>
                    <a:pt x="11781104" y="319697"/>
                  </a:lnTo>
                  <a:lnTo>
                    <a:pt x="11750434" y="319697"/>
                  </a:lnTo>
                  <a:lnTo>
                    <a:pt x="11750434" y="310807"/>
                  </a:lnTo>
                  <a:lnTo>
                    <a:pt x="11767147" y="294081"/>
                  </a:lnTo>
                  <a:lnTo>
                    <a:pt x="11782806" y="309689"/>
                  </a:lnTo>
                  <a:lnTo>
                    <a:pt x="11782806" y="301993"/>
                  </a:lnTo>
                  <a:lnTo>
                    <a:pt x="11771020" y="290195"/>
                  </a:lnTo>
                  <a:lnTo>
                    <a:pt x="11782806" y="278409"/>
                  </a:lnTo>
                  <a:lnTo>
                    <a:pt x="11782806" y="262966"/>
                  </a:lnTo>
                  <a:lnTo>
                    <a:pt x="11779504" y="259689"/>
                  </a:lnTo>
                  <a:lnTo>
                    <a:pt x="11779504" y="273977"/>
                  </a:lnTo>
                  <a:lnTo>
                    <a:pt x="11767147" y="286308"/>
                  </a:lnTo>
                  <a:lnTo>
                    <a:pt x="11763261" y="282422"/>
                  </a:lnTo>
                  <a:lnTo>
                    <a:pt x="11763261" y="290195"/>
                  </a:lnTo>
                  <a:lnTo>
                    <a:pt x="11750434" y="303009"/>
                  </a:lnTo>
                  <a:lnTo>
                    <a:pt x="11750434" y="277393"/>
                  </a:lnTo>
                  <a:lnTo>
                    <a:pt x="11763261" y="290195"/>
                  </a:lnTo>
                  <a:lnTo>
                    <a:pt x="11763261" y="282422"/>
                  </a:lnTo>
                  <a:lnTo>
                    <a:pt x="11754841" y="273977"/>
                  </a:lnTo>
                  <a:lnTo>
                    <a:pt x="11779504" y="273977"/>
                  </a:lnTo>
                  <a:lnTo>
                    <a:pt x="11779504" y="259689"/>
                  </a:lnTo>
                  <a:lnTo>
                    <a:pt x="11778920" y="259105"/>
                  </a:lnTo>
                  <a:lnTo>
                    <a:pt x="11778920" y="266230"/>
                  </a:lnTo>
                  <a:lnTo>
                    <a:pt x="11755438" y="266230"/>
                  </a:lnTo>
                  <a:lnTo>
                    <a:pt x="11767160" y="254584"/>
                  </a:lnTo>
                  <a:lnTo>
                    <a:pt x="11778920" y="266230"/>
                  </a:lnTo>
                  <a:lnTo>
                    <a:pt x="11778920" y="259105"/>
                  </a:lnTo>
                  <a:lnTo>
                    <a:pt x="11770754" y="250990"/>
                  </a:lnTo>
                  <a:lnTo>
                    <a:pt x="11782806" y="239014"/>
                  </a:lnTo>
                  <a:lnTo>
                    <a:pt x="11782806" y="223596"/>
                  </a:lnTo>
                  <a:lnTo>
                    <a:pt x="11779479" y="220268"/>
                  </a:lnTo>
                  <a:lnTo>
                    <a:pt x="11779479" y="235191"/>
                  </a:lnTo>
                  <a:lnTo>
                    <a:pt x="11767147" y="247408"/>
                  </a:lnTo>
                  <a:lnTo>
                    <a:pt x="11763527" y="243814"/>
                  </a:lnTo>
                  <a:lnTo>
                    <a:pt x="11763527" y="250990"/>
                  </a:lnTo>
                  <a:lnTo>
                    <a:pt x="11750434" y="263969"/>
                  </a:lnTo>
                  <a:lnTo>
                    <a:pt x="11750434" y="238010"/>
                  </a:lnTo>
                  <a:lnTo>
                    <a:pt x="11763527" y="250990"/>
                  </a:lnTo>
                  <a:lnTo>
                    <a:pt x="11763527" y="243814"/>
                  </a:lnTo>
                  <a:lnTo>
                    <a:pt x="11754866" y="235191"/>
                  </a:lnTo>
                  <a:lnTo>
                    <a:pt x="11779479" y="235191"/>
                  </a:lnTo>
                  <a:lnTo>
                    <a:pt x="11779479" y="220268"/>
                  </a:lnTo>
                  <a:lnTo>
                    <a:pt x="11778386" y="219176"/>
                  </a:lnTo>
                  <a:lnTo>
                    <a:pt x="11778386" y="226885"/>
                  </a:lnTo>
                  <a:lnTo>
                    <a:pt x="11755946" y="226885"/>
                  </a:lnTo>
                  <a:lnTo>
                    <a:pt x="11767147" y="215671"/>
                  </a:lnTo>
                  <a:lnTo>
                    <a:pt x="11778386" y="226885"/>
                  </a:lnTo>
                  <a:lnTo>
                    <a:pt x="11778386" y="219176"/>
                  </a:lnTo>
                  <a:lnTo>
                    <a:pt x="11771020" y="211797"/>
                  </a:lnTo>
                  <a:lnTo>
                    <a:pt x="11782806" y="199999"/>
                  </a:lnTo>
                  <a:lnTo>
                    <a:pt x="11782806" y="184569"/>
                  </a:lnTo>
                  <a:lnTo>
                    <a:pt x="11778945" y="180733"/>
                  </a:lnTo>
                  <a:lnTo>
                    <a:pt x="11778945" y="196138"/>
                  </a:lnTo>
                  <a:lnTo>
                    <a:pt x="11767147" y="207924"/>
                  </a:lnTo>
                  <a:lnTo>
                    <a:pt x="11763273" y="204050"/>
                  </a:lnTo>
                  <a:lnTo>
                    <a:pt x="11763273" y="211797"/>
                  </a:lnTo>
                  <a:lnTo>
                    <a:pt x="11750434" y="224612"/>
                  </a:lnTo>
                  <a:lnTo>
                    <a:pt x="11750434" y="198983"/>
                  </a:lnTo>
                  <a:lnTo>
                    <a:pt x="11763273" y="211797"/>
                  </a:lnTo>
                  <a:lnTo>
                    <a:pt x="11763273" y="204050"/>
                  </a:lnTo>
                  <a:lnTo>
                    <a:pt x="11755399" y="196138"/>
                  </a:lnTo>
                  <a:lnTo>
                    <a:pt x="11778945" y="196138"/>
                  </a:lnTo>
                  <a:lnTo>
                    <a:pt x="11778945" y="180733"/>
                  </a:lnTo>
                  <a:lnTo>
                    <a:pt x="11778348" y="180136"/>
                  </a:lnTo>
                  <a:lnTo>
                    <a:pt x="11778348" y="187833"/>
                  </a:lnTo>
                  <a:lnTo>
                    <a:pt x="11755996" y="187833"/>
                  </a:lnTo>
                  <a:lnTo>
                    <a:pt x="11767160" y="176745"/>
                  </a:lnTo>
                  <a:lnTo>
                    <a:pt x="11778348" y="187833"/>
                  </a:lnTo>
                  <a:lnTo>
                    <a:pt x="11778348" y="180136"/>
                  </a:lnTo>
                  <a:lnTo>
                    <a:pt x="11771046" y="172872"/>
                  </a:lnTo>
                  <a:lnTo>
                    <a:pt x="11782806" y="161175"/>
                  </a:lnTo>
                  <a:lnTo>
                    <a:pt x="11782806" y="148488"/>
                  </a:lnTo>
                  <a:lnTo>
                    <a:pt x="11779466" y="148488"/>
                  </a:lnTo>
                  <a:lnTo>
                    <a:pt x="11779466" y="156794"/>
                  </a:lnTo>
                  <a:lnTo>
                    <a:pt x="11767147" y="168998"/>
                  </a:lnTo>
                  <a:lnTo>
                    <a:pt x="11763248" y="165125"/>
                  </a:lnTo>
                  <a:lnTo>
                    <a:pt x="11763248" y="172872"/>
                  </a:lnTo>
                  <a:lnTo>
                    <a:pt x="11750434" y="185572"/>
                  </a:lnTo>
                  <a:lnTo>
                    <a:pt x="11750434" y="160172"/>
                  </a:lnTo>
                  <a:lnTo>
                    <a:pt x="11763248" y="172872"/>
                  </a:lnTo>
                  <a:lnTo>
                    <a:pt x="11763248" y="165125"/>
                  </a:lnTo>
                  <a:lnTo>
                    <a:pt x="11754879" y="156794"/>
                  </a:lnTo>
                  <a:lnTo>
                    <a:pt x="11779466" y="156794"/>
                  </a:lnTo>
                  <a:lnTo>
                    <a:pt x="11779466" y="148488"/>
                  </a:lnTo>
                  <a:lnTo>
                    <a:pt x="11749799" y="148488"/>
                  </a:lnTo>
                  <a:lnTo>
                    <a:pt x="11749799" y="147383"/>
                  </a:lnTo>
                  <a:lnTo>
                    <a:pt x="11766575" y="130632"/>
                  </a:lnTo>
                  <a:lnTo>
                    <a:pt x="11782806" y="146875"/>
                  </a:lnTo>
                  <a:lnTo>
                    <a:pt x="11782806" y="139623"/>
                  </a:lnTo>
                  <a:lnTo>
                    <a:pt x="11770182" y="127025"/>
                  </a:lnTo>
                  <a:lnTo>
                    <a:pt x="11782806" y="114427"/>
                  </a:lnTo>
                  <a:lnTo>
                    <a:pt x="11782806" y="100050"/>
                  </a:lnTo>
                  <a:lnTo>
                    <a:pt x="11778882" y="96164"/>
                  </a:lnTo>
                  <a:lnTo>
                    <a:pt x="11778882" y="111086"/>
                  </a:lnTo>
                  <a:lnTo>
                    <a:pt x="11766575" y="123418"/>
                  </a:lnTo>
                  <a:lnTo>
                    <a:pt x="11762981" y="119837"/>
                  </a:lnTo>
                  <a:lnTo>
                    <a:pt x="11762981" y="127025"/>
                  </a:lnTo>
                  <a:lnTo>
                    <a:pt x="11749799" y="140233"/>
                  </a:lnTo>
                  <a:lnTo>
                    <a:pt x="11749799" y="113817"/>
                  </a:lnTo>
                  <a:lnTo>
                    <a:pt x="11762981" y="127025"/>
                  </a:lnTo>
                  <a:lnTo>
                    <a:pt x="11762981" y="119837"/>
                  </a:lnTo>
                  <a:lnTo>
                    <a:pt x="11754218" y="111086"/>
                  </a:lnTo>
                  <a:lnTo>
                    <a:pt x="11778882" y="111086"/>
                  </a:lnTo>
                  <a:lnTo>
                    <a:pt x="11778882" y="96164"/>
                  </a:lnTo>
                  <a:lnTo>
                    <a:pt x="11777726" y="95021"/>
                  </a:lnTo>
                  <a:lnTo>
                    <a:pt x="11777726" y="102781"/>
                  </a:lnTo>
                  <a:lnTo>
                    <a:pt x="11755374" y="102781"/>
                  </a:lnTo>
                  <a:lnTo>
                    <a:pt x="11766575" y="91694"/>
                  </a:lnTo>
                  <a:lnTo>
                    <a:pt x="11777726" y="102781"/>
                  </a:lnTo>
                  <a:lnTo>
                    <a:pt x="11777726" y="95021"/>
                  </a:lnTo>
                  <a:lnTo>
                    <a:pt x="11770474" y="87833"/>
                  </a:lnTo>
                  <a:lnTo>
                    <a:pt x="11782806" y="75603"/>
                  </a:lnTo>
                  <a:lnTo>
                    <a:pt x="11782806" y="61226"/>
                  </a:lnTo>
                  <a:lnTo>
                    <a:pt x="11778285" y="56718"/>
                  </a:lnTo>
                  <a:lnTo>
                    <a:pt x="11778285" y="72313"/>
                  </a:lnTo>
                  <a:lnTo>
                    <a:pt x="11766575" y="83959"/>
                  </a:lnTo>
                  <a:lnTo>
                    <a:pt x="11762689" y="80111"/>
                  </a:lnTo>
                  <a:lnTo>
                    <a:pt x="11762689" y="87820"/>
                  </a:lnTo>
                  <a:lnTo>
                    <a:pt x="11749799" y="100647"/>
                  </a:lnTo>
                  <a:lnTo>
                    <a:pt x="11749799" y="75006"/>
                  </a:lnTo>
                  <a:lnTo>
                    <a:pt x="11762689" y="87820"/>
                  </a:lnTo>
                  <a:lnTo>
                    <a:pt x="11762689" y="80111"/>
                  </a:lnTo>
                  <a:lnTo>
                    <a:pt x="11754815" y="72313"/>
                  </a:lnTo>
                  <a:lnTo>
                    <a:pt x="11778285" y="72313"/>
                  </a:lnTo>
                  <a:lnTo>
                    <a:pt x="11778285" y="56718"/>
                  </a:lnTo>
                  <a:lnTo>
                    <a:pt x="11777739" y="56172"/>
                  </a:lnTo>
                  <a:lnTo>
                    <a:pt x="11777739" y="64008"/>
                  </a:lnTo>
                  <a:lnTo>
                    <a:pt x="11755361" y="64008"/>
                  </a:lnTo>
                  <a:lnTo>
                    <a:pt x="11766575" y="52908"/>
                  </a:lnTo>
                  <a:lnTo>
                    <a:pt x="11777739" y="64008"/>
                  </a:lnTo>
                  <a:lnTo>
                    <a:pt x="11777739" y="56172"/>
                  </a:lnTo>
                  <a:lnTo>
                    <a:pt x="11770538" y="48983"/>
                  </a:lnTo>
                  <a:lnTo>
                    <a:pt x="11782806" y="36830"/>
                  </a:lnTo>
                  <a:lnTo>
                    <a:pt x="11782806" y="14973"/>
                  </a:lnTo>
                  <a:lnTo>
                    <a:pt x="11778602" y="11074"/>
                  </a:lnTo>
                  <a:lnTo>
                    <a:pt x="11778602" y="32969"/>
                  </a:lnTo>
                  <a:lnTo>
                    <a:pt x="11766575" y="45021"/>
                  </a:lnTo>
                  <a:lnTo>
                    <a:pt x="11762626" y="41084"/>
                  </a:lnTo>
                  <a:lnTo>
                    <a:pt x="11762626" y="48983"/>
                  </a:lnTo>
                  <a:lnTo>
                    <a:pt x="11749799" y="61836"/>
                  </a:lnTo>
                  <a:lnTo>
                    <a:pt x="11749799" y="36233"/>
                  </a:lnTo>
                  <a:lnTo>
                    <a:pt x="11762626" y="48983"/>
                  </a:lnTo>
                  <a:lnTo>
                    <a:pt x="11762626" y="41084"/>
                  </a:lnTo>
                  <a:lnTo>
                    <a:pt x="11754498" y="32969"/>
                  </a:lnTo>
                  <a:lnTo>
                    <a:pt x="11778602" y="32969"/>
                  </a:lnTo>
                  <a:lnTo>
                    <a:pt x="11778602" y="11074"/>
                  </a:lnTo>
                  <a:lnTo>
                    <a:pt x="11766677" y="0"/>
                  </a:lnTo>
                  <a:lnTo>
                    <a:pt x="11740388" y="7213"/>
                  </a:lnTo>
                  <a:lnTo>
                    <a:pt x="11740388" y="26593"/>
                  </a:lnTo>
                  <a:lnTo>
                    <a:pt x="11740388" y="32969"/>
                  </a:lnTo>
                  <a:lnTo>
                    <a:pt x="11740388" y="156794"/>
                  </a:lnTo>
                  <a:lnTo>
                    <a:pt x="11741023" y="156794"/>
                  </a:lnTo>
                  <a:lnTo>
                    <a:pt x="11741023" y="319684"/>
                  </a:lnTo>
                  <a:lnTo>
                    <a:pt x="11728831" y="319684"/>
                  </a:lnTo>
                  <a:lnTo>
                    <a:pt x="11728831" y="528574"/>
                  </a:lnTo>
                  <a:lnTo>
                    <a:pt x="11728831" y="543521"/>
                  </a:lnTo>
                  <a:lnTo>
                    <a:pt x="11728831" y="552069"/>
                  </a:lnTo>
                  <a:lnTo>
                    <a:pt x="11711178" y="552069"/>
                  </a:lnTo>
                  <a:lnTo>
                    <a:pt x="11711178" y="698195"/>
                  </a:lnTo>
                  <a:lnTo>
                    <a:pt x="11647805" y="696861"/>
                  </a:lnTo>
                  <a:lnTo>
                    <a:pt x="11647805" y="735380"/>
                  </a:lnTo>
                  <a:lnTo>
                    <a:pt x="11583035" y="735380"/>
                  </a:lnTo>
                  <a:lnTo>
                    <a:pt x="11583035" y="700849"/>
                  </a:lnTo>
                  <a:lnTo>
                    <a:pt x="11515725" y="700849"/>
                  </a:lnTo>
                  <a:lnTo>
                    <a:pt x="11515725" y="738047"/>
                  </a:lnTo>
                  <a:lnTo>
                    <a:pt x="11449685" y="736714"/>
                  </a:lnTo>
                  <a:lnTo>
                    <a:pt x="11449685" y="779221"/>
                  </a:lnTo>
                  <a:lnTo>
                    <a:pt x="11351895" y="779221"/>
                  </a:lnTo>
                  <a:lnTo>
                    <a:pt x="11351895" y="690219"/>
                  </a:lnTo>
                  <a:lnTo>
                    <a:pt x="11223879" y="690219"/>
                  </a:lnTo>
                  <a:lnTo>
                    <a:pt x="11223879" y="781875"/>
                  </a:lnTo>
                  <a:lnTo>
                    <a:pt x="11106277" y="781875"/>
                  </a:lnTo>
                  <a:lnTo>
                    <a:pt x="11106277" y="779221"/>
                  </a:lnTo>
                  <a:lnTo>
                    <a:pt x="11106277" y="634428"/>
                  </a:lnTo>
                  <a:lnTo>
                    <a:pt x="10990072" y="634428"/>
                  </a:lnTo>
                  <a:lnTo>
                    <a:pt x="10990072" y="779221"/>
                  </a:lnTo>
                  <a:lnTo>
                    <a:pt x="10941177" y="779221"/>
                  </a:lnTo>
                  <a:lnTo>
                    <a:pt x="10941177" y="591921"/>
                  </a:lnTo>
                  <a:lnTo>
                    <a:pt x="10860659" y="591921"/>
                  </a:lnTo>
                  <a:lnTo>
                    <a:pt x="10860659" y="784529"/>
                  </a:lnTo>
                  <a:lnTo>
                    <a:pt x="10757662" y="784529"/>
                  </a:lnTo>
                  <a:lnTo>
                    <a:pt x="10757662" y="837666"/>
                  </a:lnTo>
                  <a:lnTo>
                    <a:pt x="10682351" y="837666"/>
                  </a:lnTo>
                  <a:lnTo>
                    <a:pt x="10682351" y="781875"/>
                  </a:lnTo>
                  <a:lnTo>
                    <a:pt x="10682351" y="779221"/>
                  </a:lnTo>
                  <a:lnTo>
                    <a:pt x="10682351" y="738047"/>
                  </a:lnTo>
                  <a:lnTo>
                    <a:pt x="10682351" y="735380"/>
                  </a:lnTo>
                  <a:lnTo>
                    <a:pt x="10682351" y="698195"/>
                  </a:lnTo>
                  <a:lnTo>
                    <a:pt x="10682351" y="679589"/>
                  </a:lnTo>
                  <a:lnTo>
                    <a:pt x="10588498" y="679589"/>
                  </a:lnTo>
                  <a:lnTo>
                    <a:pt x="10588498" y="504253"/>
                  </a:lnTo>
                  <a:lnTo>
                    <a:pt x="10460482" y="504253"/>
                  </a:lnTo>
                  <a:lnTo>
                    <a:pt x="10460482" y="698195"/>
                  </a:lnTo>
                  <a:lnTo>
                    <a:pt x="10396982" y="696861"/>
                  </a:lnTo>
                  <a:lnTo>
                    <a:pt x="10396982" y="735380"/>
                  </a:lnTo>
                  <a:lnTo>
                    <a:pt x="10332339" y="735380"/>
                  </a:lnTo>
                  <a:lnTo>
                    <a:pt x="10332339" y="700849"/>
                  </a:lnTo>
                  <a:lnTo>
                    <a:pt x="10264902" y="700849"/>
                  </a:lnTo>
                  <a:lnTo>
                    <a:pt x="10264902" y="738047"/>
                  </a:lnTo>
                  <a:lnTo>
                    <a:pt x="10198862" y="736714"/>
                  </a:lnTo>
                  <a:lnTo>
                    <a:pt x="10198862" y="779221"/>
                  </a:lnTo>
                  <a:lnTo>
                    <a:pt x="10101199" y="779221"/>
                  </a:lnTo>
                  <a:lnTo>
                    <a:pt x="10101199" y="690219"/>
                  </a:lnTo>
                  <a:lnTo>
                    <a:pt x="9971786" y="690219"/>
                  </a:lnTo>
                  <a:lnTo>
                    <a:pt x="9971786" y="781875"/>
                  </a:lnTo>
                  <a:lnTo>
                    <a:pt x="9854184" y="781875"/>
                  </a:lnTo>
                  <a:lnTo>
                    <a:pt x="9854184" y="634428"/>
                  </a:lnTo>
                  <a:lnTo>
                    <a:pt x="9739249" y="634428"/>
                  </a:lnTo>
                  <a:lnTo>
                    <a:pt x="9739249" y="779221"/>
                  </a:lnTo>
                  <a:lnTo>
                    <a:pt x="9653397" y="779221"/>
                  </a:lnTo>
                  <a:lnTo>
                    <a:pt x="9653397" y="829703"/>
                  </a:lnTo>
                  <a:lnTo>
                    <a:pt x="9613773" y="829703"/>
                  </a:lnTo>
                  <a:lnTo>
                    <a:pt x="9613773" y="868222"/>
                  </a:lnTo>
                  <a:lnTo>
                    <a:pt x="9582150" y="868222"/>
                  </a:lnTo>
                  <a:lnTo>
                    <a:pt x="9582150" y="831024"/>
                  </a:lnTo>
                  <a:lnTo>
                    <a:pt x="9600514" y="823976"/>
                  </a:lnTo>
                  <a:lnTo>
                    <a:pt x="9615170" y="811441"/>
                  </a:lnTo>
                  <a:lnTo>
                    <a:pt x="9624860" y="794423"/>
                  </a:lnTo>
                  <a:lnTo>
                    <a:pt x="9628378" y="773912"/>
                  </a:lnTo>
                  <a:lnTo>
                    <a:pt x="9624860" y="753973"/>
                  </a:lnTo>
                  <a:lnTo>
                    <a:pt x="9615157" y="736879"/>
                  </a:lnTo>
                  <a:lnTo>
                    <a:pt x="9600514" y="724039"/>
                  </a:lnTo>
                  <a:lnTo>
                    <a:pt x="9582150" y="716788"/>
                  </a:lnTo>
                  <a:lnTo>
                    <a:pt x="9582150" y="651700"/>
                  </a:lnTo>
                  <a:lnTo>
                    <a:pt x="9558401" y="651700"/>
                  </a:lnTo>
                  <a:lnTo>
                    <a:pt x="9558401" y="716788"/>
                  </a:lnTo>
                  <a:lnTo>
                    <a:pt x="9540024" y="724039"/>
                  </a:lnTo>
                  <a:lnTo>
                    <a:pt x="9525381" y="736879"/>
                  </a:lnTo>
                  <a:lnTo>
                    <a:pt x="9515678" y="753973"/>
                  </a:lnTo>
                  <a:lnTo>
                    <a:pt x="9512173" y="773912"/>
                  </a:lnTo>
                  <a:lnTo>
                    <a:pt x="9515678" y="793864"/>
                  </a:lnTo>
                  <a:lnTo>
                    <a:pt x="9525381" y="810945"/>
                  </a:lnTo>
                  <a:lnTo>
                    <a:pt x="9540024" y="823785"/>
                  </a:lnTo>
                  <a:lnTo>
                    <a:pt x="9558401" y="831024"/>
                  </a:lnTo>
                  <a:lnTo>
                    <a:pt x="9558401" y="868222"/>
                  </a:lnTo>
                  <a:lnTo>
                    <a:pt x="9521317" y="868222"/>
                  </a:lnTo>
                  <a:lnTo>
                    <a:pt x="9521317" y="856259"/>
                  </a:lnTo>
                  <a:lnTo>
                    <a:pt x="9517710" y="847966"/>
                  </a:lnTo>
                  <a:lnTo>
                    <a:pt x="9508299" y="829703"/>
                  </a:lnTo>
                  <a:lnTo>
                    <a:pt x="9495168" y="811441"/>
                  </a:lnTo>
                  <a:lnTo>
                    <a:pt x="9480423" y="803135"/>
                  </a:lnTo>
                  <a:lnTo>
                    <a:pt x="9466288" y="811441"/>
                  </a:lnTo>
                  <a:lnTo>
                    <a:pt x="9454502" y="829703"/>
                  </a:lnTo>
                  <a:lnTo>
                    <a:pt x="9446450" y="847966"/>
                  </a:lnTo>
                  <a:lnTo>
                    <a:pt x="9443466" y="856259"/>
                  </a:lnTo>
                  <a:lnTo>
                    <a:pt x="9439834" y="847966"/>
                  </a:lnTo>
                  <a:lnTo>
                    <a:pt x="9430385" y="829703"/>
                  </a:lnTo>
                  <a:lnTo>
                    <a:pt x="9417202" y="811441"/>
                  </a:lnTo>
                  <a:lnTo>
                    <a:pt x="9402445" y="803135"/>
                  </a:lnTo>
                  <a:lnTo>
                    <a:pt x="9388310" y="811441"/>
                  </a:lnTo>
                  <a:lnTo>
                    <a:pt x="9376524" y="829703"/>
                  </a:lnTo>
                  <a:lnTo>
                    <a:pt x="9368472" y="847966"/>
                  </a:lnTo>
                  <a:lnTo>
                    <a:pt x="9365488" y="856259"/>
                  </a:lnTo>
                  <a:lnTo>
                    <a:pt x="9362745" y="849617"/>
                  </a:lnTo>
                  <a:lnTo>
                    <a:pt x="9362059" y="847966"/>
                  </a:lnTo>
                  <a:lnTo>
                    <a:pt x="9352940" y="829703"/>
                  </a:lnTo>
                  <a:lnTo>
                    <a:pt x="9339872" y="811441"/>
                  </a:lnTo>
                  <a:lnTo>
                    <a:pt x="9324594" y="803135"/>
                  </a:lnTo>
                  <a:lnTo>
                    <a:pt x="9313799" y="808355"/>
                  </a:lnTo>
                  <a:lnTo>
                    <a:pt x="9303906" y="820902"/>
                  </a:lnTo>
                  <a:lnTo>
                    <a:pt x="9295740" y="836193"/>
                  </a:lnTo>
                  <a:lnTo>
                    <a:pt x="9290177" y="849617"/>
                  </a:lnTo>
                  <a:lnTo>
                    <a:pt x="9290177" y="607860"/>
                  </a:lnTo>
                  <a:lnTo>
                    <a:pt x="9199118" y="607860"/>
                  </a:lnTo>
                  <a:lnTo>
                    <a:pt x="9199118" y="900099"/>
                  </a:lnTo>
                  <a:lnTo>
                    <a:pt x="9125331" y="900099"/>
                  </a:lnTo>
                  <a:lnTo>
                    <a:pt x="9125331" y="959624"/>
                  </a:lnTo>
                  <a:lnTo>
                    <a:pt x="0" y="959624"/>
                  </a:lnTo>
                  <a:lnTo>
                    <a:pt x="0" y="1087501"/>
                  </a:lnTo>
                  <a:lnTo>
                    <a:pt x="12192000" y="1087501"/>
                  </a:lnTo>
                  <a:lnTo>
                    <a:pt x="12192000" y="992657"/>
                  </a:lnTo>
                  <a:lnTo>
                    <a:pt x="12192000" y="959624"/>
                  </a:lnTo>
                  <a:lnTo>
                    <a:pt x="12192000" y="912063"/>
                  </a:lnTo>
                  <a:close/>
                </a:path>
                <a:path w="12192000" h="1087754">
                  <a:moveTo>
                    <a:pt x="12192000" y="591921"/>
                  </a:moveTo>
                  <a:lnTo>
                    <a:pt x="12111355" y="591921"/>
                  </a:lnTo>
                  <a:lnTo>
                    <a:pt x="12111355" y="784529"/>
                  </a:lnTo>
                  <a:lnTo>
                    <a:pt x="12009755" y="784529"/>
                  </a:lnTo>
                  <a:lnTo>
                    <a:pt x="12009755" y="912050"/>
                  </a:lnTo>
                  <a:lnTo>
                    <a:pt x="12192000" y="912063"/>
                  </a:lnTo>
                  <a:lnTo>
                    <a:pt x="12192000" y="591921"/>
                  </a:lnTo>
                  <a:close/>
                </a:path>
              </a:pathLst>
            </a:custGeom>
            <a:solidFill>
              <a:srgbClr val="F17900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8" name="object 4">
              <a:extLst>
                <a:ext uri="{FF2B5EF4-FFF2-40B4-BE49-F238E27FC236}">
                  <a16:creationId xmlns:a16="http://schemas.microsoft.com/office/drawing/2014/main" id="{BB6E1563-6081-4673-9153-D15D01864A0A}"/>
                </a:ext>
              </a:extLst>
            </p:cNvPr>
            <p:cNvSpPr/>
            <p:nvPr/>
          </p:nvSpPr>
          <p:spPr>
            <a:xfrm>
              <a:off x="11178667" y="5759424"/>
              <a:ext cx="777240" cy="809625"/>
            </a:xfrm>
            <a:custGeom>
              <a:avLst/>
              <a:gdLst/>
              <a:ahLst/>
              <a:cxnLst/>
              <a:rect l="l" t="t" r="r" b="b"/>
              <a:pathLst>
                <a:path w="777240" h="809625">
                  <a:moveTo>
                    <a:pt x="686943" y="780707"/>
                  </a:moveTo>
                  <a:lnTo>
                    <a:pt x="679704" y="772896"/>
                  </a:lnTo>
                  <a:lnTo>
                    <a:pt x="492760" y="772896"/>
                  </a:lnTo>
                  <a:lnTo>
                    <a:pt x="485521" y="780707"/>
                  </a:lnTo>
                  <a:lnTo>
                    <a:pt x="485521" y="809180"/>
                  </a:lnTo>
                  <a:lnTo>
                    <a:pt x="686943" y="809180"/>
                  </a:lnTo>
                  <a:lnTo>
                    <a:pt x="686943" y="780707"/>
                  </a:lnTo>
                  <a:close/>
                </a:path>
                <a:path w="777240" h="809625">
                  <a:moveTo>
                    <a:pt x="776986" y="121615"/>
                  </a:moveTo>
                  <a:lnTo>
                    <a:pt x="746010" y="121615"/>
                  </a:lnTo>
                  <a:lnTo>
                    <a:pt x="746506" y="121056"/>
                  </a:lnTo>
                  <a:lnTo>
                    <a:pt x="588010" y="0"/>
                  </a:lnTo>
                  <a:lnTo>
                    <a:pt x="183007" y="122072"/>
                  </a:lnTo>
                  <a:lnTo>
                    <a:pt x="183007" y="141249"/>
                  </a:lnTo>
                  <a:lnTo>
                    <a:pt x="183007" y="158534"/>
                  </a:lnTo>
                  <a:lnTo>
                    <a:pt x="183007" y="165074"/>
                  </a:lnTo>
                  <a:lnTo>
                    <a:pt x="158978" y="165100"/>
                  </a:lnTo>
                  <a:lnTo>
                    <a:pt x="171107" y="153073"/>
                  </a:lnTo>
                  <a:lnTo>
                    <a:pt x="183007" y="165074"/>
                  </a:lnTo>
                  <a:lnTo>
                    <a:pt x="183007" y="158534"/>
                  </a:lnTo>
                  <a:lnTo>
                    <a:pt x="174256" y="149936"/>
                  </a:lnTo>
                  <a:lnTo>
                    <a:pt x="183007" y="141249"/>
                  </a:lnTo>
                  <a:lnTo>
                    <a:pt x="183007" y="122072"/>
                  </a:lnTo>
                  <a:lnTo>
                    <a:pt x="180555" y="122809"/>
                  </a:lnTo>
                  <a:lnTo>
                    <a:pt x="180555" y="137401"/>
                  </a:lnTo>
                  <a:lnTo>
                    <a:pt x="171107" y="146850"/>
                  </a:lnTo>
                  <a:lnTo>
                    <a:pt x="168021" y="143814"/>
                  </a:lnTo>
                  <a:lnTo>
                    <a:pt x="168021" y="149936"/>
                  </a:lnTo>
                  <a:lnTo>
                    <a:pt x="158356" y="159600"/>
                  </a:lnTo>
                  <a:lnTo>
                    <a:pt x="158356" y="141516"/>
                  </a:lnTo>
                  <a:lnTo>
                    <a:pt x="159385" y="141211"/>
                  </a:lnTo>
                  <a:lnTo>
                    <a:pt x="168021" y="149936"/>
                  </a:lnTo>
                  <a:lnTo>
                    <a:pt x="168021" y="143814"/>
                  </a:lnTo>
                  <a:lnTo>
                    <a:pt x="163982" y="139827"/>
                  </a:lnTo>
                  <a:lnTo>
                    <a:pt x="172059" y="137401"/>
                  </a:lnTo>
                  <a:lnTo>
                    <a:pt x="180555" y="137401"/>
                  </a:lnTo>
                  <a:lnTo>
                    <a:pt x="180555" y="122809"/>
                  </a:lnTo>
                  <a:lnTo>
                    <a:pt x="153250" y="131038"/>
                  </a:lnTo>
                  <a:lnTo>
                    <a:pt x="152273" y="131038"/>
                  </a:lnTo>
                  <a:lnTo>
                    <a:pt x="152273" y="131343"/>
                  </a:lnTo>
                  <a:lnTo>
                    <a:pt x="152273" y="143344"/>
                  </a:lnTo>
                  <a:lnTo>
                    <a:pt x="152273" y="160147"/>
                  </a:lnTo>
                  <a:lnTo>
                    <a:pt x="151155" y="159029"/>
                  </a:lnTo>
                  <a:lnTo>
                    <a:pt x="151155" y="165100"/>
                  </a:lnTo>
                  <a:lnTo>
                    <a:pt x="129070" y="165100"/>
                  </a:lnTo>
                  <a:lnTo>
                    <a:pt x="129070" y="150304"/>
                  </a:lnTo>
                  <a:lnTo>
                    <a:pt x="134683" y="148628"/>
                  </a:lnTo>
                  <a:lnTo>
                    <a:pt x="151155" y="165100"/>
                  </a:lnTo>
                  <a:lnTo>
                    <a:pt x="151155" y="159029"/>
                  </a:lnTo>
                  <a:lnTo>
                    <a:pt x="139357" y="147218"/>
                  </a:lnTo>
                  <a:lnTo>
                    <a:pt x="152273" y="143344"/>
                  </a:lnTo>
                  <a:lnTo>
                    <a:pt x="152273" y="131343"/>
                  </a:lnTo>
                  <a:lnTo>
                    <a:pt x="122428" y="140347"/>
                  </a:lnTo>
                  <a:lnTo>
                    <a:pt x="122428" y="152298"/>
                  </a:lnTo>
                  <a:lnTo>
                    <a:pt x="122428" y="165100"/>
                  </a:lnTo>
                  <a:lnTo>
                    <a:pt x="86106" y="165100"/>
                  </a:lnTo>
                  <a:lnTo>
                    <a:pt x="85509" y="163360"/>
                  </a:lnTo>
                  <a:lnTo>
                    <a:pt x="122428" y="152298"/>
                  </a:lnTo>
                  <a:lnTo>
                    <a:pt x="122428" y="140347"/>
                  </a:lnTo>
                  <a:lnTo>
                    <a:pt x="56769" y="160121"/>
                  </a:lnTo>
                  <a:lnTo>
                    <a:pt x="61214" y="170649"/>
                  </a:lnTo>
                  <a:lnTo>
                    <a:pt x="61214" y="323570"/>
                  </a:lnTo>
                  <a:lnTo>
                    <a:pt x="48387" y="323570"/>
                  </a:lnTo>
                  <a:lnTo>
                    <a:pt x="48387" y="337972"/>
                  </a:lnTo>
                  <a:lnTo>
                    <a:pt x="0" y="337972"/>
                  </a:lnTo>
                  <a:lnTo>
                    <a:pt x="0" y="380072"/>
                  </a:lnTo>
                  <a:lnTo>
                    <a:pt x="128536" y="380072"/>
                  </a:lnTo>
                  <a:lnTo>
                    <a:pt x="128536" y="337972"/>
                  </a:lnTo>
                  <a:lnTo>
                    <a:pt x="81064" y="337972"/>
                  </a:lnTo>
                  <a:lnTo>
                    <a:pt x="81064" y="323570"/>
                  </a:lnTo>
                  <a:lnTo>
                    <a:pt x="68961" y="323570"/>
                  </a:lnTo>
                  <a:lnTo>
                    <a:pt x="68961" y="172300"/>
                  </a:lnTo>
                  <a:lnTo>
                    <a:pt x="181991" y="172300"/>
                  </a:lnTo>
                  <a:lnTo>
                    <a:pt x="181991" y="173418"/>
                  </a:lnTo>
                  <a:lnTo>
                    <a:pt x="422656" y="173418"/>
                  </a:lnTo>
                  <a:lnTo>
                    <a:pt x="422656" y="165658"/>
                  </a:lnTo>
                  <a:lnTo>
                    <a:pt x="421043" y="165658"/>
                  </a:lnTo>
                  <a:lnTo>
                    <a:pt x="431838" y="154952"/>
                  </a:lnTo>
                  <a:lnTo>
                    <a:pt x="444627" y="167386"/>
                  </a:lnTo>
                  <a:lnTo>
                    <a:pt x="444627" y="171754"/>
                  </a:lnTo>
                  <a:lnTo>
                    <a:pt x="451827" y="171754"/>
                  </a:lnTo>
                  <a:lnTo>
                    <a:pt x="451827" y="167779"/>
                  </a:lnTo>
                  <a:lnTo>
                    <a:pt x="464743" y="155105"/>
                  </a:lnTo>
                  <a:lnTo>
                    <a:pt x="477266" y="167373"/>
                  </a:lnTo>
                  <a:lnTo>
                    <a:pt x="477266" y="171754"/>
                  </a:lnTo>
                  <a:lnTo>
                    <a:pt x="484466" y="171754"/>
                  </a:lnTo>
                  <a:lnTo>
                    <a:pt x="484466" y="168402"/>
                  </a:lnTo>
                  <a:lnTo>
                    <a:pt x="497890" y="155117"/>
                  </a:lnTo>
                  <a:lnTo>
                    <a:pt x="510794" y="167868"/>
                  </a:lnTo>
                  <a:lnTo>
                    <a:pt x="510794" y="171754"/>
                  </a:lnTo>
                  <a:lnTo>
                    <a:pt x="517436" y="171754"/>
                  </a:lnTo>
                  <a:lnTo>
                    <a:pt x="517436" y="168440"/>
                  </a:lnTo>
                  <a:lnTo>
                    <a:pt x="520700" y="165176"/>
                  </a:lnTo>
                  <a:lnTo>
                    <a:pt x="520700" y="192252"/>
                  </a:lnTo>
                  <a:lnTo>
                    <a:pt x="634619" y="192252"/>
                  </a:lnTo>
                  <a:lnTo>
                    <a:pt x="634619" y="109423"/>
                  </a:lnTo>
                  <a:lnTo>
                    <a:pt x="565150" y="109423"/>
                  </a:lnTo>
                  <a:lnTo>
                    <a:pt x="547916" y="112356"/>
                  </a:lnTo>
                  <a:lnTo>
                    <a:pt x="533781" y="120332"/>
                  </a:lnTo>
                  <a:lnTo>
                    <a:pt x="524205" y="132181"/>
                  </a:lnTo>
                  <a:lnTo>
                    <a:pt x="522287" y="140068"/>
                  </a:lnTo>
                  <a:lnTo>
                    <a:pt x="521004" y="138785"/>
                  </a:lnTo>
                  <a:lnTo>
                    <a:pt x="521004" y="145402"/>
                  </a:lnTo>
                  <a:lnTo>
                    <a:pt x="520700" y="146672"/>
                  </a:lnTo>
                  <a:lnTo>
                    <a:pt x="520700" y="158546"/>
                  </a:lnTo>
                  <a:lnTo>
                    <a:pt x="517436" y="161810"/>
                  </a:lnTo>
                  <a:lnTo>
                    <a:pt x="517436" y="141820"/>
                  </a:lnTo>
                  <a:lnTo>
                    <a:pt x="521004" y="145402"/>
                  </a:lnTo>
                  <a:lnTo>
                    <a:pt x="521004" y="138785"/>
                  </a:lnTo>
                  <a:lnTo>
                    <a:pt x="517436" y="135191"/>
                  </a:lnTo>
                  <a:lnTo>
                    <a:pt x="517436" y="131597"/>
                  </a:lnTo>
                  <a:lnTo>
                    <a:pt x="510794" y="131597"/>
                  </a:lnTo>
                  <a:lnTo>
                    <a:pt x="510794" y="135775"/>
                  </a:lnTo>
                  <a:lnTo>
                    <a:pt x="510794" y="142367"/>
                  </a:lnTo>
                  <a:lnTo>
                    <a:pt x="510794" y="161277"/>
                  </a:lnTo>
                  <a:lnTo>
                    <a:pt x="501230" y="151815"/>
                  </a:lnTo>
                  <a:lnTo>
                    <a:pt x="510794" y="142367"/>
                  </a:lnTo>
                  <a:lnTo>
                    <a:pt x="510794" y="135775"/>
                  </a:lnTo>
                  <a:lnTo>
                    <a:pt x="497890" y="148526"/>
                  </a:lnTo>
                  <a:lnTo>
                    <a:pt x="494563" y="145237"/>
                  </a:lnTo>
                  <a:lnTo>
                    <a:pt x="494563" y="151815"/>
                  </a:lnTo>
                  <a:lnTo>
                    <a:pt x="484466" y="161810"/>
                  </a:lnTo>
                  <a:lnTo>
                    <a:pt x="484466" y="141820"/>
                  </a:lnTo>
                  <a:lnTo>
                    <a:pt x="494563" y="151815"/>
                  </a:lnTo>
                  <a:lnTo>
                    <a:pt x="494563" y="145237"/>
                  </a:lnTo>
                  <a:lnTo>
                    <a:pt x="484466" y="135229"/>
                  </a:lnTo>
                  <a:lnTo>
                    <a:pt x="484466" y="131597"/>
                  </a:lnTo>
                  <a:lnTo>
                    <a:pt x="477266" y="131597"/>
                  </a:lnTo>
                  <a:lnTo>
                    <a:pt x="477266" y="136258"/>
                  </a:lnTo>
                  <a:lnTo>
                    <a:pt x="477266" y="142824"/>
                  </a:lnTo>
                  <a:lnTo>
                    <a:pt x="477266" y="160807"/>
                  </a:lnTo>
                  <a:lnTo>
                    <a:pt x="468096" y="151815"/>
                  </a:lnTo>
                  <a:lnTo>
                    <a:pt x="477266" y="142824"/>
                  </a:lnTo>
                  <a:lnTo>
                    <a:pt x="477266" y="136258"/>
                  </a:lnTo>
                  <a:lnTo>
                    <a:pt x="464743" y="148539"/>
                  </a:lnTo>
                  <a:lnTo>
                    <a:pt x="461403" y="145262"/>
                  </a:lnTo>
                  <a:lnTo>
                    <a:pt x="461403" y="151815"/>
                  </a:lnTo>
                  <a:lnTo>
                    <a:pt x="451827" y="161213"/>
                  </a:lnTo>
                  <a:lnTo>
                    <a:pt x="451827" y="142417"/>
                  </a:lnTo>
                  <a:lnTo>
                    <a:pt x="461403" y="151815"/>
                  </a:lnTo>
                  <a:lnTo>
                    <a:pt x="461403" y="145262"/>
                  </a:lnTo>
                  <a:lnTo>
                    <a:pt x="451827" y="135851"/>
                  </a:lnTo>
                  <a:lnTo>
                    <a:pt x="451827" y="131597"/>
                  </a:lnTo>
                  <a:lnTo>
                    <a:pt x="444627" y="131597"/>
                  </a:lnTo>
                  <a:lnTo>
                    <a:pt x="444627" y="136245"/>
                  </a:lnTo>
                  <a:lnTo>
                    <a:pt x="444627" y="142252"/>
                  </a:lnTo>
                  <a:lnTo>
                    <a:pt x="444627" y="161378"/>
                  </a:lnTo>
                  <a:lnTo>
                    <a:pt x="434987" y="151815"/>
                  </a:lnTo>
                  <a:lnTo>
                    <a:pt x="444627" y="142252"/>
                  </a:lnTo>
                  <a:lnTo>
                    <a:pt x="444627" y="136245"/>
                  </a:lnTo>
                  <a:lnTo>
                    <a:pt x="431838" y="148678"/>
                  </a:lnTo>
                  <a:lnTo>
                    <a:pt x="428625" y="145491"/>
                  </a:lnTo>
                  <a:lnTo>
                    <a:pt x="428625" y="151815"/>
                  </a:lnTo>
                  <a:lnTo>
                    <a:pt x="414655" y="165417"/>
                  </a:lnTo>
                  <a:lnTo>
                    <a:pt x="408279" y="159042"/>
                  </a:lnTo>
                  <a:lnTo>
                    <a:pt x="408279" y="165658"/>
                  </a:lnTo>
                  <a:lnTo>
                    <a:pt x="387235" y="165658"/>
                  </a:lnTo>
                  <a:lnTo>
                    <a:pt x="397751" y="155130"/>
                  </a:lnTo>
                  <a:lnTo>
                    <a:pt x="408279" y="165658"/>
                  </a:lnTo>
                  <a:lnTo>
                    <a:pt x="408279" y="159042"/>
                  </a:lnTo>
                  <a:lnTo>
                    <a:pt x="401066" y="151815"/>
                  </a:lnTo>
                  <a:lnTo>
                    <a:pt x="414362" y="138506"/>
                  </a:lnTo>
                  <a:lnTo>
                    <a:pt x="414959" y="138506"/>
                  </a:lnTo>
                  <a:lnTo>
                    <a:pt x="428625" y="151815"/>
                  </a:lnTo>
                  <a:lnTo>
                    <a:pt x="428625" y="145491"/>
                  </a:lnTo>
                  <a:lnTo>
                    <a:pt x="421589" y="138506"/>
                  </a:lnTo>
                  <a:lnTo>
                    <a:pt x="422681" y="138506"/>
                  </a:lnTo>
                  <a:lnTo>
                    <a:pt x="422681" y="131584"/>
                  </a:lnTo>
                  <a:lnTo>
                    <a:pt x="407733" y="131584"/>
                  </a:lnTo>
                  <a:lnTo>
                    <a:pt x="407733" y="138506"/>
                  </a:lnTo>
                  <a:lnTo>
                    <a:pt x="397751" y="148501"/>
                  </a:lnTo>
                  <a:lnTo>
                    <a:pt x="394436" y="145186"/>
                  </a:lnTo>
                  <a:lnTo>
                    <a:pt x="394436" y="151815"/>
                  </a:lnTo>
                  <a:lnTo>
                    <a:pt x="384390" y="161886"/>
                  </a:lnTo>
                  <a:lnTo>
                    <a:pt x="384390" y="141744"/>
                  </a:lnTo>
                  <a:lnTo>
                    <a:pt x="394436" y="151815"/>
                  </a:lnTo>
                  <a:lnTo>
                    <a:pt x="394436" y="145186"/>
                  </a:lnTo>
                  <a:lnTo>
                    <a:pt x="387781" y="138506"/>
                  </a:lnTo>
                  <a:lnTo>
                    <a:pt x="407733" y="138506"/>
                  </a:lnTo>
                  <a:lnTo>
                    <a:pt x="407733" y="131584"/>
                  </a:lnTo>
                  <a:lnTo>
                    <a:pt x="377190" y="131584"/>
                  </a:lnTo>
                  <a:lnTo>
                    <a:pt x="377190" y="142900"/>
                  </a:lnTo>
                  <a:lnTo>
                    <a:pt x="377190" y="160731"/>
                  </a:lnTo>
                  <a:lnTo>
                    <a:pt x="375539" y="159131"/>
                  </a:lnTo>
                  <a:lnTo>
                    <a:pt x="375539" y="165658"/>
                  </a:lnTo>
                  <a:lnTo>
                    <a:pt x="353809" y="165658"/>
                  </a:lnTo>
                  <a:lnTo>
                    <a:pt x="364667" y="155092"/>
                  </a:lnTo>
                  <a:lnTo>
                    <a:pt x="375539" y="165658"/>
                  </a:lnTo>
                  <a:lnTo>
                    <a:pt x="375539" y="159131"/>
                  </a:lnTo>
                  <a:lnTo>
                    <a:pt x="368033" y="151815"/>
                  </a:lnTo>
                  <a:lnTo>
                    <a:pt x="377190" y="142900"/>
                  </a:lnTo>
                  <a:lnTo>
                    <a:pt x="377190" y="131584"/>
                  </a:lnTo>
                  <a:lnTo>
                    <a:pt x="374980" y="131584"/>
                  </a:lnTo>
                  <a:lnTo>
                    <a:pt x="374980" y="138506"/>
                  </a:lnTo>
                  <a:lnTo>
                    <a:pt x="364667" y="148551"/>
                  </a:lnTo>
                  <a:lnTo>
                    <a:pt x="361315" y="145288"/>
                  </a:lnTo>
                  <a:lnTo>
                    <a:pt x="361315" y="151815"/>
                  </a:lnTo>
                  <a:lnTo>
                    <a:pt x="351497" y="161378"/>
                  </a:lnTo>
                  <a:lnTo>
                    <a:pt x="351497" y="142252"/>
                  </a:lnTo>
                  <a:lnTo>
                    <a:pt x="361315" y="151815"/>
                  </a:lnTo>
                  <a:lnTo>
                    <a:pt x="361315" y="145288"/>
                  </a:lnTo>
                  <a:lnTo>
                    <a:pt x="354368" y="138506"/>
                  </a:lnTo>
                  <a:lnTo>
                    <a:pt x="374980" y="138506"/>
                  </a:lnTo>
                  <a:lnTo>
                    <a:pt x="374980" y="131584"/>
                  </a:lnTo>
                  <a:lnTo>
                    <a:pt x="344297" y="131584"/>
                  </a:lnTo>
                  <a:lnTo>
                    <a:pt x="344297" y="142392"/>
                  </a:lnTo>
                  <a:lnTo>
                    <a:pt x="344297" y="161239"/>
                  </a:lnTo>
                  <a:lnTo>
                    <a:pt x="342544" y="159499"/>
                  </a:lnTo>
                  <a:lnTo>
                    <a:pt x="342544" y="165658"/>
                  </a:lnTo>
                  <a:lnTo>
                    <a:pt x="320954" y="165658"/>
                  </a:lnTo>
                  <a:lnTo>
                    <a:pt x="331660" y="154990"/>
                  </a:lnTo>
                  <a:lnTo>
                    <a:pt x="342544" y="165658"/>
                  </a:lnTo>
                  <a:lnTo>
                    <a:pt x="342544" y="159499"/>
                  </a:lnTo>
                  <a:lnTo>
                    <a:pt x="334848" y="151815"/>
                  </a:lnTo>
                  <a:lnTo>
                    <a:pt x="344297" y="142392"/>
                  </a:lnTo>
                  <a:lnTo>
                    <a:pt x="344297" y="131584"/>
                  </a:lnTo>
                  <a:lnTo>
                    <a:pt x="341998" y="131584"/>
                  </a:lnTo>
                  <a:lnTo>
                    <a:pt x="341998" y="138506"/>
                  </a:lnTo>
                  <a:lnTo>
                    <a:pt x="331660" y="148653"/>
                  </a:lnTo>
                  <a:lnTo>
                    <a:pt x="328434" y="145440"/>
                  </a:lnTo>
                  <a:lnTo>
                    <a:pt x="328434" y="151815"/>
                  </a:lnTo>
                  <a:lnTo>
                    <a:pt x="318300" y="161759"/>
                  </a:lnTo>
                  <a:lnTo>
                    <a:pt x="318300" y="141871"/>
                  </a:lnTo>
                  <a:lnTo>
                    <a:pt x="328434" y="151815"/>
                  </a:lnTo>
                  <a:lnTo>
                    <a:pt x="328434" y="145440"/>
                  </a:lnTo>
                  <a:lnTo>
                    <a:pt x="321500" y="138506"/>
                  </a:lnTo>
                  <a:lnTo>
                    <a:pt x="341998" y="138506"/>
                  </a:lnTo>
                  <a:lnTo>
                    <a:pt x="341998" y="131584"/>
                  </a:lnTo>
                  <a:lnTo>
                    <a:pt x="311658" y="131584"/>
                  </a:lnTo>
                  <a:lnTo>
                    <a:pt x="311658" y="142252"/>
                  </a:lnTo>
                  <a:lnTo>
                    <a:pt x="311658" y="161378"/>
                  </a:lnTo>
                  <a:lnTo>
                    <a:pt x="309321" y="159067"/>
                  </a:lnTo>
                  <a:lnTo>
                    <a:pt x="309321" y="165658"/>
                  </a:lnTo>
                  <a:lnTo>
                    <a:pt x="288074" y="165658"/>
                  </a:lnTo>
                  <a:lnTo>
                    <a:pt x="298691" y="155117"/>
                  </a:lnTo>
                  <a:lnTo>
                    <a:pt x="309321" y="165658"/>
                  </a:lnTo>
                  <a:lnTo>
                    <a:pt x="309321" y="159067"/>
                  </a:lnTo>
                  <a:lnTo>
                    <a:pt x="302018" y="151815"/>
                  </a:lnTo>
                  <a:lnTo>
                    <a:pt x="311658" y="142252"/>
                  </a:lnTo>
                  <a:lnTo>
                    <a:pt x="311658" y="131584"/>
                  </a:lnTo>
                  <a:lnTo>
                    <a:pt x="308762" y="131584"/>
                  </a:lnTo>
                  <a:lnTo>
                    <a:pt x="308762" y="138506"/>
                  </a:lnTo>
                  <a:lnTo>
                    <a:pt x="298691" y="148513"/>
                  </a:lnTo>
                  <a:lnTo>
                    <a:pt x="295376" y="145224"/>
                  </a:lnTo>
                  <a:lnTo>
                    <a:pt x="295376" y="151815"/>
                  </a:lnTo>
                  <a:lnTo>
                    <a:pt x="285330" y="161798"/>
                  </a:lnTo>
                  <a:lnTo>
                    <a:pt x="285330" y="141833"/>
                  </a:lnTo>
                  <a:lnTo>
                    <a:pt x="295376" y="151815"/>
                  </a:lnTo>
                  <a:lnTo>
                    <a:pt x="295376" y="145224"/>
                  </a:lnTo>
                  <a:lnTo>
                    <a:pt x="288632" y="138506"/>
                  </a:lnTo>
                  <a:lnTo>
                    <a:pt x="308762" y="138506"/>
                  </a:lnTo>
                  <a:lnTo>
                    <a:pt x="308762" y="131584"/>
                  </a:lnTo>
                  <a:lnTo>
                    <a:pt x="286905" y="131584"/>
                  </a:lnTo>
                  <a:lnTo>
                    <a:pt x="286905" y="131038"/>
                  </a:lnTo>
                  <a:lnTo>
                    <a:pt x="278130" y="131038"/>
                  </a:lnTo>
                  <a:lnTo>
                    <a:pt x="278130" y="138493"/>
                  </a:lnTo>
                  <a:lnTo>
                    <a:pt x="278130" y="161264"/>
                  </a:lnTo>
                  <a:lnTo>
                    <a:pt x="278130" y="164503"/>
                  </a:lnTo>
                  <a:lnTo>
                    <a:pt x="278130" y="165100"/>
                  </a:lnTo>
                  <a:lnTo>
                    <a:pt x="277495" y="165100"/>
                  </a:lnTo>
                  <a:lnTo>
                    <a:pt x="278130" y="164503"/>
                  </a:lnTo>
                  <a:lnTo>
                    <a:pt x="278130" y="161264"/>
                  </a:lnTo>
                  <a:lnTo>
                    <a:pt x="275259" y="158432"/>
                  </a:lnTo>
                  <a:lnTo>
                    <a:pt x="275259" y="165100"/>
                  </a:lnTo>
                  <a:lnTo>
                    <a:pt x="251434" y="165100"/>
                  </a:lnTo>
                  <a:lnTo>
                    <a:pt x="263499" y="153073"/>
                  </a:lnTo>
                  <a:lnTo>
                    <a:pt x="275259" y="165100"/>
                  </a:lnTo>
                  <a:lnTo>
                    <a:pt x="275259" y="158432"/>
                  </a:lnTo>
                  <a:lnTo>
                    <a:pt x="266649" y="149936"/>
                  </a:lnTo>
                  <a:lnTo>
                    <a:pt x="278130" y="138493"/>
                  </a:lnTo>
                  <a:lnTo>
                    <a:pt x="278130" y="131038"/>
                  </a:lnTo>
                  <a:lnTo>
                    <a:pt x="272796" y="131038"/>
                  </a:lnTo>
                  <a:lnTo>
                    <a:pt x="272796" y="137401"/>
                  </a:lnTo>
                  <a:lnTo>
                    <a:pt x="263499" y="146837"/>
                  </a:lnTo>
                  <a:lnTo>
                    <a:pt x="260426" y="143802"/>
                  </a:lnTo>
                  <a:lnTo>
                    <a:pt x="260426" y="149936"/>
                  </a:lnTo>
                  <a:lnTo>
                    <a:pt x="250939" y="159562"/>
                  </a:lnTo>
                  <a:lnTo>
                    <a:pt x="250939" y="140220"/>
                  </a:lnTo>
                  <a:lnTo>
                    <a:pt x="260426" y="149936"/>
                  </a:lnTo>
                  <a:lnTo>
                    <a:pt x="260426" y="143802"/>
                  </a:lnTo>
                  <a:lnTo>
                    <a:pt x="253949" y="137401"/>
                  </a:lnTo>
                  <a:lnTo>
                    <a:pt x="272796" y="137401"/>
                  </a:lnTo>
                  <a:lnTo>
                    <a:pt x="272796" y="131038"/>
                  </a:lnTo>
                  <a:lnTo>
                    <a:pt x="250939" y="131038"/>
                  </a:lnTo>
                  <a:lnTo>
                    <a:pt x="244856" y="131038"/>
                  </a:lnTo>
                  <a:lnTo>
                    <a:pt x="244856" y="141236"/>
                  </a:lnTo>
                  <a:lnTo>
                    <a:pt x="244856" y="158546"/>
                  </a:lnTo>
                  <a:lnTo>
                    <a:pt x="244856" y="165100"/>
                  </a:lnTo>
                  <a:lnTo>
                    <a:pt x="220713" y="165100"/>
                  </a:lnTo>
                  <a:lnTo>
                    <a:pt x="232778" y="153174"/>
                  </a:lnTo>
                  <a:lnTo>
                    <a:pt x="244856" y="165100"/>
                  </a:lnTo>
                  <a:lnTo>
                    <a:pt x="244856" y="158546"/>
                  </a:lnTo>
                  <a:lnTo>
                    <a:pt x="236054" y="149936"/>
                  </a:lnTo>
                  <a:lnTo>
                    <a:pt x="244856" y="141236"/>
                  </a:lnTo>
                  <a:lnTo>
                    <a:pt x="244856" y="131038"/>
                  </a:lnTo>
                  <a:lnTo>
                    <a:pt x="242316" y="131038"/>
                  </a:lnTo>
                  <a:lnTo>
                    <a:pt x="242316" y="137401"/>
                  </a:lnTo>
                  <a:lnTo>
                    <a:pt x="232778" y="146735"/>
                  </a:lnTo>
                  <a:lnTo>
                    <a:pt x="229514" y="143548"/>
                  </a:lnTo>
                  <a:lnTo>
                    <a:pt x="229514" y="149936"/>
                  </a:lnTo>
                  <a:lnTo>
                    <a:pt x="220129" y="159131"/>
                  </a:lnTo>
                  <a:lnTo>
                    <a:pt x="220129" y="140652"/>
                  </a:lnTo>
                  <a:lnTo>
                    <a:pt x="229514" y="149936"/>
                  </a:lnTo>
                  <a:lnTo>
                    <a:pt x="229514" y="143548"/>
                  </a:lnTo>
                  <a:lnTo>
                    <a:pt x="223253" y="137401"/>
                  </a:lnTo>
                  <a:lnTo>
                    <a:pt x="242316" y="137401"/>
                  </a:lnTo>
                  <a:lnTo>
                    <a:pt x="242316" y="131038"/>
                  </a:lnTo>
                  <a:lnTo>
                    <a:pt x="220129" y="131038"/>
                  </a:lnTo>
                  <a:lnTo>
                    <a:pt x="213487" y="131038"/>
                  </a:lnTo>
                  <a:lnTo>
                    <a:pt x="213487" y="141376"/>
                  </a:lnTo>
                  <a:lnTo>
                    <a:pt x="213487" y="158419"/>
                  </a:lnTo>
                  <a:lnTo>
                    <a:pt x="213487" y="164566"/>
                  </a:lnTo>
                  <a:lnTo>
                    <a:pt x="213487" y="165100"/>
                  </a:lnTo>
                  <a:lnTo>
                    <a:pt x="190195" y="165100"/>
                  </a:lnTo>
                  <a:lnTo>
                    <a:pt x="201993" y="153073"/>
                  </a:lnTo>
                  <a:lnTo>
                    <a:pt x="213487" y="164566"/>
                  </a:lnTo>
                  <a:lnTo>
                    <a:pt x="213487" y="158419"/>
                  </a:lnTo>
                  <a:lnTo>
                    <a:pt x="205079" y="149936"/>
                  </a:lnTo>
                  <a:lnTo>
                    <a:pt x="213487" y="141376"/>
                  </a:lnTo>
                  <a:lnTo>
                    <a:pt x="213487" y="131038"/>
                  </a:lnTo>
                  <a:lnTo>
                    <a:pt x="211505" y="131038"/>
                  </a:lnTo>
                  <a:lnTo>
                    <a:pt x="211505" y="137401"/>
                  </a:lnTo>
                  <a:lnTo>
                    <a:pt x="201993" y="146837"/>
                  </a:lnTo>
                  <a:lnTo>
                    <a:pt x="198869" y="143687"/>
                  </a:lnTo>
                  <a:lnTo>
                    <a:pt x="198869" y="149936"/>
                  </a:lnTo>
                  <a:lnTo>
                    <a:pt x="189649" y="159080"/>
                  </a:lnTo>
                  <a:lnTo>
                    <a:pt x="189649" y="140703"/>
                  </a:lnTo>
                  <a:lnTo>
                    <a:pt x="198869" y="149936"/>
                  </a:lnTo>
                  <a:lnTo>
                    <a:pt x="198869" y="143687"/>
                  </a:lnTo>
                  <a:lnTo>
                    <a:pt x="192659" y="137401"/>
                  </a:lnTo>
                  <a:lnTo>
                    <a:pt x="211505" y="137401"/>
                  </a:lnTo>
                  <a:lnTo>
                    <a:pt x="211505" y="131038"/>
                  </a:lnTo>
                  <a:lnTo>
                    <a:pt x="193268" y="131038"/>
                  </a:lnTo>
                  <a:lnTo>
                    <a:pt x="585851" y="13296"/>
                  </a:lnTo>
                  <a:lnTo>
                    <a:pt x="738759" y="129921"/>
                  </a:lnTo>
                  <a:lnTo>
                    <a:pt x="738759" y="207213"/>
                  </a:lnTo>
                  <a:lnTo>
                    <a:pt x="776986" y="207213"/>
                  </a:lnTo>
                  <a:lnTo>
                    <a:pt x="776986" y="121615"/>
                  </a:lnTo>
                  <a:close/>
                </a:path>
              </a:pathLst>
            </a:custGeom>
            <a:solidFill>
              <a:srgbClr val="F17900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9D742F2E-D05F-4D47-92C9-463C1501B4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3888" y="1623969"/>
            <a:ext cx="7381875" cy="4438650"/>
          </a:xfrm>
          <a:prstGeom prst="rect">
            <a:avLst/>
          </a:prstGeom>
        </p:spPr>
      </p:pic>
      <p:sp>
        <p:nvSpPr>
          <p:cNvPr id="12" name="مربع نص 3">
            <a:extLst>
              <a:ext uri="{FF2B5EF4-FFF2-40B4-BE49-F238E27FC236}">
                <a16:creationId xmlns:a16="http://schemas.microsoft.com/office/drawing/2014/main" id="{9669CCB2-D41B-47E5-A14E-A642544C49F3}"/>
              </a:ext>
            </a:extLst>
          </p:cNvPr>
          <p:cNvSpPr txBox="1"/>
          <p:nvPr/>
        </p:nvSpPr>
        <p:spPr>
          <a:xfrm>
            <a:off x="791292" y="896406"/>
            <a:ext cx="1639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Elevator design</a:t>
            </a:r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452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96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791292" y="1512540"/>
            <a:ext cx="20200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alarm systems:</a:t>
            </a:r>
          </a:p>
        </p:txBody>
      </p:sp>
      <p:sp>
        <p:nvSpPr>
          <p:cNvPr id="6" name="Rectangle 5"/>
          <p:cNvSpPr/>
          <p:nvPr/>
        </p:nvSpPr>
        <p:spPr>
          <a:xfrm>
            <a:off x="819084" y="2128674"/>
            <a:ext cx="20919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1) Emergency signs: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1067" y="2522196"/>
            <a:ext cx="4070428" cy="4662490"/>
          </a:xfrm>
          <a:prstGeom prst="rect">
            <a:avLst/>
          </a:prstGeom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213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97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791292" y="1512540"/>
            <a:ext cx="20200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alarm systems:</a:t>
            </a:r>
          </a:p>
        </p:txBody>
      </p:sp>
      <p:sp>
        <p:nvSpPr>
          <p:cNvPr id="5" name="Rectangle 4"/>
          <p:cNvSpPr/>
          <p:nvPr/>
        </p:nvSpPr>
        <p:spPr>
          <a:xfrm>
            <a:off x="791292" y="2232620"/>
            <a:ext cx="19883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2) Smoke detectors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112" y="2788648"/>
            <a:ext cx="2420935" cy="2108268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040315" y="2304628"/>
            <a:ext cx="18301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3) Heat Detectors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288" y="2691038"/>
            <a:ext cx="3024335" cy="2226358"/>
          </a:xfrm>
          <a:prstGeom prst="rect">
            <a:avLst/>
          </a:prstGeom>
        </p:spPr>
      </p:pic>
      <p:sp>
        <p:nvSpPr>
          <p:cNvPr id="13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815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98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791292" y="1512540"/>
            <a:ext cx="20200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alarm systems:</a:t>
            </a:r>
          </a:p>
        </p:txBody>
      </p:sp>
      <p:sp>
        <p:nvSpPr>
          <p:cNvPr id="6" name="Rectangle 5"/>
          <p:cNvSpPr/>
          <p:nvPr/>
        </p:nvSpPr>
        <p:spPr>
          <a:xfrm>
            <a:off x="791292" y="2304628"/>
            <a:ext cx="17075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4) Fire speakers: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702" y="2902898"/>
            <a:ext cx="2156394" cy="22618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4333147" y="2166128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5) Fire alarm bell and manual call point. (Break glass unit)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0315" y="2942187"/>
            <a:ext cx="3105150" cy="2266950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304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99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791292" y="1512540"/>
            <a:ext cx="22487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 systems:</a:t>
            </a:r>
          </a:p>
        </p:txBody>
      </p:sp>
      <p:sp>
        <p:nvSpPr>
          <p:cNvPr id="5" name="Rectangle 4"/>
          <p:cNvSpPr/>
          <p:nvPr/>
        </p:nvSpPr>
        <p:spPr>
          <a:xfrm>
            <a:off x="800688" y="2232620"/>
            <a:ext cx="19981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1) Fire rated facade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4693" y="3103031"/>
            <a:ext cx="2050712" cy="360895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4408" y="2867307"/>
            <a:ext cx="1971675" cy="4067175"/>
          </a:xfrm>
          <a:prstGeom prst="rect">
            <a:avLst/>
          </a:prstGeom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748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100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791292" y="1512540"/>
            <a:ext cx="22487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 systems:</a:t>
            </a:r>
          </a:p>
        </p:txBody>
      </p:sp>
      <p:sp>
        <p:nvSpPr>
          <p:cNvPr id="6" name="Rectangle 5"/>
          <p:cNvSpPr/>
          <p:nvPr/>
        </p:nvSpPr>
        <p:spPr>
          <a:xfrm>
            <a:off x="753597" y="2128674"/>
            <a:ext cx="21321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2) Fire extinguishers: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0192" y="2750034"/>
            <a:ext cx="1839640" cy="3604951"/>
          </a:xfrm>
          <a:prstGeom prst="rect">
            <a:avLst/>
          </a:prstGeom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1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101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791292" y="1512540"/>
            <a:ext cx="22487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 systems: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3597" y="2128674"/>
            <a:ext cx="21377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3) Fire Hose Cabinet:</a:t>
            </a:r>
          </a:p>
        </p:txBody>
      </p:sp>
      <p:sp>
        <p:nvSpPr>
          <p:cNvPr id="7" name="Rectangle 6"/>
          <p:cNvSpPr/>
          <p:nvPr/>
        </p:nvSpPr>
        <p:spPr>
          <a:xfrm>
            <a:off x="1113152" y="2757905"/>
            <a:ext cx="15791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Class I system: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686" y="3387136"/>
            <a:ext cx="3634570" cy="258224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6336456" y="2757905"/>
            <a:ext cx="16368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Class II system: 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9960" y="3256340"/>
            <a:ext cx="3276776" cy="2743124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97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102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791292" y="1512540"/>
            <a:ext cx="22487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 systems:</a:t>
            </a:r>
          </a:p>
        </p:txBody>
      </p:sp>
      <p:sp>
        <p:nvSpPr>
          <p:cNvPr id="6" name="Rectangle 5"/>
          <p:cNvSpPr/>
          <p:nvPr/>
        </p:nvSpPr>
        <p:spPr>
          <a:xfrm>
            <a:off x="753597" y="2304628"/>
            <a:ext cx="27760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4) Water sprinklers system: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292" y="2986997"/>
            <a:ext cx="8353476" cy="2325703"/>
          </a:xfrm>
          <a:prstGeom prst="rect">
            <a:avLst/>
          </a:prstGeom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40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103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7936" y="1900782"/>
            <a:ext cx="6505575" cy="52292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35856" y="1433577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Basement Design 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792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1292" y="896406"/>
            <a:ext cx="3592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accent6">
                    <a:lumMod val="75000"/>
                  </a:schemeClr>
                </a:solidFill>
              </a:rPr>
              <a:t>Fire fighting and fire alarm systems: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104</a:t>
            </a:fld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E9E391B1-E0C3-4CF0-9F52-3C0EA6FE2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935856" y="1433577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Typical Design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196" y="2152161"/>
            <a:ext cx="8099661" cy="4472947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285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17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EFCCCE-C5D0-4A1B-A1A6-3663007FE8EE}" type="slidenum">
              <a:rPr lang="en-US"/>
              <a:pPr>
                <a:defRPr/>
              </a:pPr>
              <a:t>105</a:t>
            </a:fld>
            <a:endParaRPr lang="en-US" dirty="0"/>
          </a:p>
        </p:txBody>
      </p:sp>
      <p:pic>
        <p:nvPicPr>
          <p:cNvPr id="1351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9" name="Diagram 8"/>
          <p:cNvGraphicFramePr/>
          <p:nvPr/>
        </p:nvGraphicFramePr>
        <p:xfrm>
          <a:off x="1527215" y="1728564"/>
          <a:ext cx="6720417" cy="4480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93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19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E1EE0E-310C-4003-94B1-D9D147ADAABB}" type="slidenum">
              <a:rPr lang="en-US"/>
              <a:pPr>
                <a:defRPr/>
              </a:pPr>
              <a:t>106</a:t>
            </a:fld>
            <a:endParaRPr lang="en-US" dirty="0"/>
          </a:p>
        </p:txBody>
      </p:sp>
      <p:pic>
        <p:nvPicPr>
          <p:cNvPr id="13619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6199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75" y="2613025"/>
            <a:ext cx="8167688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6200" name="Rectangle 4"/>
          <p:cNvSpPr>
            <a:spLocks noChangeArrowheads="1"/>
          </p:cNvSpPr>
          <p:nvPr/>
        </p:nvSpPr>
        <p:spPr bwMode="auto">
          <a:xfrm>
            <a:off x="517525" y="1739900"/>
            <a:ext cx="46624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/>
              <a:t>Standard values for office buildings lighting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04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2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6F594B-2B37-4CD6-8FF2-97140054CC66}" type="slidenum">
              <a:rPr lang="en-US"/>
              <a:pPr>
                <a:defRPr/>
              </a:pPr>
              <a:t>107</a:t>
            </a:fld>
            <a:endParaRPr lang="en-US" dirty="0"/>
          </a:p>
        </p:txBody>
      </p:sp>
      <p:pic>
        <p:nvPicPr>
          <p:cNvPr id="13722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7223" name="Rectangle 4"/>
          <p:cNvSpPr>
            <a:spLocks noChangeArrowheads="1"/>
          </p:cNvSpPr>
          <p:nvPr/>
        </p:nvSpPr>
        <p:spPr bwMode="auto">
          <a:xfrm>
            <a:off x="788988" y="1439863"/>
            <a:ext cx="53324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000"/>
              <a:t>Accounting Department artificial lighting design.  </a:t>
            </a:r>
            <a:endParaRPr lang="en-US" altLang="en-US" sz="2000"/>
          </a:p>
        </p:txBody>
      </p:sp>
      <p:pic>
        <p:nvPicPr>
          <p:cNvPr id="137224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063" y="2606675"/>
            <a:ext cx="4046537" cy="221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7225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313" y="4819650"/>
            <a:ext cx="3778250" cy="220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7226" name="TextBox 7"/>
          <p:cNvSpPr txBox="1">
            <a:spLocks noChangeArrowheads="1"/>
          </p:cNvSpPr>
          <p:nvPr/>
        </p:nvSpPr>
        <p:spPr bwMode="auto">
          <a:xfrm>
            <a:off x="1008063" y="2016125"/>
            <a:ext cx="3095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b="1"/>
              <a:t>The used luminaires.</a:t>
            </a:r>
            <a:endParaRPr lang="en-US" altLang="en-US" b="1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192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24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BA0A81-2AEB-452D-ADCB-9F36F054CA82}" type="slidenum">
              <a:rPr lang="en-US"/>
              <a:pPr>
                <a:defRPr/>
              </a:pPr>
              <a:t>108</a:t>
            </a:fld>
            <a:endParaRPr lang="en-US" dirty="0"/>
          </a:p>
        </p:txBody>
      </p:sp>
      <p:pic>
        <p:nvPicPr>
          <p:cNvPr id="13824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8247" name="Rectangle 4"/>
          <p:cNvSpPr>
            <a:spLocks noChangeArrowheads="1"/>
          </p:cNvSpPr>
          <p:nvPr/>
        </p:nvSpPr>
        <p:spPr bwMode="auto">
          <a:xfrm>
            <a:off x="788988" y="1439863"/>
            <a:ext cx="47339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000"/>
              <a:t>Public Service Hall artificial lighting design.  </a:t>
            </a:r>
            <a:endParaRPr lang="en-US" altLang="en-US" sz="2000"/>
          </a:p>
        </p:txBody>
      </p:sp>
      <p:sp>
        <p:nvSpPr>
          <p:cNvPr id="138248" name="TextBox 7"/>
          <p:cNvSpPr txBox="1">
            <a:spLocks noChangeArrowheads="1"/>
          </p:cNvSpPr>
          <p:nvPr/>
        </p:nvSpPr>
        <p:spPr bwMode="auto">
          <a:xfrm>
            <a:off x="1008063" y="2016125"/>
            <a:ext cx="3095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b="1"/>
              <a:t>The used luminaires.</a:t>
            </a:r>
            <a:endParaRPr lang="en-US" altLang="en-US" b="1"/>
          </a:p>
        </p:txBody>
      </p:sp>
      <p:pic>
        <p:nvPicPr>
          <p:cNvPr id="138249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63" y="2579688"/>
            <a:ext cx="35337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8250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4050" y="4860925"/>
            <a:ext cx="3524250" cy="235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76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72D05F-4EEA-4703-9A09-9D1C1DA90C7B}" type="slidenum">
              <a:rPr lang="en-US"/>
              <a:pPr>
                <a:defRPr/>
              </a:pPr>
              <a:t>109</a:t>
            </a:fld>
            <a:endParaRPr lang="en-US" dirty="0"/>
          </a:p>
        </p:txBody>
      </p:sp>
      <p:pic>
        <p:nvPicPr>
          <p:cNvPr id="13927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9271" name="Rectangle 4"/>
          <p:cNvSpPr>
            <a:spLocks noChangeArrowheads="1"/>
          </p:cNvSpPr>
          <p:nvPr/>
        </p:nvSpPr>
        <p:spPr bwMode="auto">
          <a:xfrm>
            <a:off x="788988" y="1439863"/>
            <a:ext cx="47704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000"/>
              <a:t>Multi purpose Hall artificial lighting design.  </a:t>
            </a:r>
            <a:endParaRPr lang="en-US" altLang="en-US" sz="2000"/>
          </a:p>
        </p:txBody>
      </p:sp>
      <p:sp>
        <p:nvSpPr>
          <p:cNvPr id="139272" name="TextBox 7"/>
          <p:cNvSpPr txBox="1">
            <a:spLocks noChangeArrowheads="1"/>
          </p:cNvSpPr>
          <p:nvPr/>
        </p:nvSpPr>
        <p:spPr bwMode="auto">
          <a:xfrm>
            <a:off x="1008063" y="2016125"/>
            <a:ext cx="3095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b="1"/>
              <a:t>The used luminaires.</a:t>
            </a:r>
            <a:endParaRPr lang="en-US" altLang="en-US" b="1"/>
          </a:p>
        </p:txBody>
      </p:sp>
      <p:pic>
        <p:nvPicPr>
          <p:cNvPr id="13927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413" y="2789238"/>
            <a:ext cx="3984625" cy="225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9274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750" y="4810125"/>
            <a:ext cx="3600450" cy="2443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05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29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DD5457-C7CE-4CBC-BE27-E3983A53EEBD}" type="slidenum">
              <a:rPr lang="en-US"/>
              <a:pPr>
                <a:defRPr/>
              </a:pPr>
              <a:t>110</a:t>
            </a:fld>
            <a:endParaRPr lang="en-US" dirty="0"/>
          </a:p>
        </p:txBody>
      </p:sp>
      <p:pic>
        <p:nvPicPr>
          <p:cNvPr id="14029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0295" name="Rectangle 4"/>
          <p:cNvSpPr>
            <a:spLocks noChangeArrowheads="1"/>
          </p:cNvSpPr>
          <p:nvPr/>
        </p:nvSpPr>
        <p:spPr bwMode="auto">
          <a:xfrm>
            <a:off x="788988" y="1439863"/>
            <a:ext cx="41290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000"/>
              <a:t>Mayor room artificial lighting design.  </a:t>
            </a:r>
            <a:endParaRPr lang="en-US" altLang="en-US" sz="2000"/>
          </a:p>
        </p:txBody>
      </p:sp>
      <p:sp>
        <p:nvSpPr>
          <p:cNvPr id="140296" name="TextBox 8"/>
          <p:cNvSpPr txBox="1">
            <a:spLocks noChangeArrowheads="1"/>
          </p:cNvSpPr>
          <p:nvPr/>
        </p:nvSpPr>
        <p:spPr bwMode="auto">
          <a:xfrm>
            <a:off x="1008063" y="2016125"/>
            <a:ext cx="3095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b="1"/>
              <a:t>The used luminaires.</a:t>
            </a:r>
            <a:endParaRPr lang="en-US" altLang="en-US" b="1"/>
          </a:p>
        </p:txBody>
      </p:sp>
      <p:pic>
        <p:nvPicPr>
          <p:cNvPr id="140297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238" y="3041650"/>
            <a:ext cx="3813175" cy="257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0298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13" y="3024188"/>
            <a:ext cx="3573462" cy="2430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41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3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C35CE4-4CDF-4B6D-9218-756962A3ED03}" type="slidenum">
              <a:rPr lang="en-US"/>
              <a:pPr>
                <a:defRPr/>
              </a:pPr>
              <a:t>111</a:t>
            </a:fld>
            <a:endParaRPr lang="en-US" dirty="0"/>
          </a:p>
        </p:txBody>
      </p:sp>
      <p:pic>
        <p:nvPicPr>
          <p:cNvPr id="14131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1319" name="Rectangle 4"/>
          <p:cNvSpPr>
            <a:spLocks noChangeArrowheads="1"/>
          </p:cNvSpPr>
          <p:nvPr/>
        </p:nvSpPr>
        <p:spPr bwMode="auto">
          <a:xfrm>
            <a:off x="788988" y="1439863"/>
            <a:ext cx="43291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000"/>
              <a:t>Meeting room artificial lighting design.  </a:t>
            </a:r>
            <a:endParaRPr lang="en-US" altLang="en-US" sz="2000"/>
          </a:p>
        </p:txBody>
      </p:sp>
      <p:sp>
        <p:nvSpPr>
          <p:cNvPr id="141320" name="TextBox 8"/>
          <p:cNvSpPr txBox="1">
            <a:spLocks noChangeArrowheads="1"/>
          </p:cNvSpPr>
          <p:nvPr/>
        </p:nvSpPr>
        <p:spPr bwMode="auto">
          <a:xfrm>
            <a:off x="1008063" y="2016125"/>
            <a:ext cx="3095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b="1"/>
              <a:t>The used luminaires.</a:t>
            </a:r>
            <a:endParaRPr lang="en-US" altLang="en-US" b="1"/>
          </a:p>
        </p:txBody>
      </p:sp>
      <p:pic>
        <p:nvPicPr>
          <p:cNvPr id="141321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88" y="2547938"/>
            <a:ext cx="3557587" cy="227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1322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213" y="4775200"/>
            <a:ext cx="3916362" cy="253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02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33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30DD64-6148-478F-A7F1-EC7638216025}" type="slidenum">
              <a:rPr lang="en-US"/>
              <a:pPr>
                <a:defRPr/>
              </a:pPr>
              <a:t>112</a:t>
            </a:fld>
            <a:endParaRPr lang="en-US" dirty="0"/>
          </a:p>
        </p:txBody>
      </p:sp>
      <p:pic>
        <p:nvPicPr>
          <p:cNvPr id="14234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2343" name="Rectangle 4"/>
          <p:cNvSpPr>
            <a:spLocks noChangeArrowheads="1"/>
          </p:cNvSpPr>
          <p:nvPr/>
        </p:nvSpPr>
        <p:spPr bwMode="auto">
          <a:xfrm>
            <a:off x="788988" y="1439863"/>
            <a:ext cx="53324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000"/>
              <a:t>Accounting Department artificial lighting design.  </a:t>
            </a:r>
            <a:endParaRPr lang="en-US" altLang="en-US" sz="2000"/>
          </a:p>
        </p:txBody>
      </p:sp>
      <p:sp>
        <p:nvSpPr>
          <p:cNvPr id="142344" name="TextBox 7"/>
          <p:cNvSpPr txBox="1">
            <a:spLocks noChangeArrowheads="1"/>
          </p:cNvSpPr>
          <p:nvPr/>
        </p:nvSpPr>
        <p:spPr bwMode="auto">
          <a:xfrm>
            <a:off x="1008063" y="2016125"/>
            <a:ext cx="3095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b="1"/>
              <a:t>Results.</a:t>
            </a:r>
            <a:endParaRPr lang="en-US" altLang="en-US" b="1"/>
          </a:p>
        </p:txBody>
      </p:sp>
      <p:pic>
        <p:nvPicPr>
          <p:cNvPr id="142345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2736850"/>
            <a:ext cx="4279900" cy="324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2346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213" y="2757488"/>
            <a:ext cx="4279900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5704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6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559FC-5DAC-4830-A0F2-CCCA8EF0F54A}" type="slidenum">
              <a:rPr lang="en-US"/>
              <a:pPr>
                <a:defRPr/>
              </a:pPr>
              <a:t>113</a:t>
            </a:fld>
            <a:endParaRPr lang="en-US" dirty="0"/>
          </a:p>
        </p:txBody>
      </p:sp>
      <p:pic>
        <p:nvPicPr>
          <p:cNvPr id="14336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367" name="Rectangle 4"/>
          <p:cNvSpPr>
            <a:spLocks noChangeArrowheads="1"/>
          </p:cNvSpPr>
          <p:nvPr/>
        </p:nvSpPr>
        <p:spPr bwMode="auto">
          <a:xfrm>
            <a:off x="788988" y="1439863"/>
            <a:ext cx="47402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000"/>
              <a:t>Public Service Hall artificial lighting design.  </a:t>
            </a:r>
            <a:endParaRPr lang="en-US" altLang="en-US" sz="2000"/>
          </a:p>
        </p:txBody>
      </p:sp>
      <p:sp>
        <p:nvSpPr>
          <p:cNvPr id="143368" name="TextBox 7"/>
          <p:cNvSpPr txBox="1">
            <a:spLocks noChangeArrowheads="1"/>
          </p:cNvSpPr>
          <p:nvPr/>
        </p:nvSpPr>
        <p:spPr bwMode="auto">
          <a:xfrm>
            <a:off x="1008063" y="2016125"/>
            <a:ext cx="3095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b="1"/>
              <a:t>Results.</a:t>
            </a:r>
            <a:endParaRPr lang="en-US" altLang="en-US" b="1"/>
          </a:p>
        </p:txBody>
      </p:sp>
      <p:pic>
        <p:nvPicPr>
          <p:cNvPr id="143369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2681288"/>
            <a:ext cx="5543550" cy="415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75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38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B4B214-C925-4AEE-AB9D-31184BA335D8}" type="slidenum">
              <a:rPr lang="en-US"/>
              <a:pPr>
                <a:defRPr/>
              </a:pPr>
              <a:t>114</a:t>
            </a:fld>
            <a:endParaRPr lang="en-US" dirty="0"/>
          </a:p>
        </p:txBody>
      </p:sp>
      <p:pic>
        <p:nvPicPr>
          <p:cNvPr id="14439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4391" name="Rectangle 4"/>
          <p:cNvSpPr>
            <a:spLocks noChangeArrowheads="1"/>
          </p:cNvSpPr>
          <p:nvPr/>
        </p:nvSpPr>
        <p:spPr bwMode="auto">
          <a:xfrm>
            <a:off x="788988" y="1439863"/>
            <a:ext cx="47704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000"/>
              <a:t>Multi purpose Hall artificial lighting design.  </a:t>
            </a:r>
            <a:endParaRPr lang="en-US" altLang="en-US" sz="2000"/>
          </a:p>
        </p:txBody>
      </p:sp>
      <p:sp>
        <p:nvSpPr>
          <p:cNvPr id="144392" name="TextBox 7"/>
          <p:cNvSpPr txBox="1">
            <a:spLocks noChangeArrowheads="1"/>
          </p:cNvSpPr>
          <p:nvPr/>
        </p:nvSpPr>
        <p:spPr bwMode="auto">
          <a:xfrm>
            <a:off x="1008063" y="2016125"/>
            <a:ext cx="3095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b="1"/>
              <a:t>Results.</a:t>
            </a:r>
            <a:endParaRPr lang="en-US" altLang="en-US" b="1"/>
          </a:p>
        </p:txBody>
      </p:sp>
      <p:pic>
        <p:nvPicPr>
          <p:cNvPr id="14439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988" y="2606675"/>
            <a:ext cx="3841750" cy="254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94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4935538"/>
            <a:ext cx="4176713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59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4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C78ACC-EF3D-48C4-875E-FE77A00C20BF}" type="slidenum">
              <a:rPr lang="en-US"/>
              <a:pPr>
                <a:defRPr/>
              </a:pPr>
              <a:t>115</a:t>
            </a:fld>
            <a:endParaRPr lang="en-US" dirty="0"/>
          </a:p>
        </p:txBody>
      </p:sp>
      <p:pic>
        <p:nvPicPr>
          <p:cNvPr id="14541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5415" name="Rectangle 4"/>
          <p:cNvSpPr>
            <a:spLocks noChangeArrowheads="1"/>
          </p:cNvSpPr>
          <p:nvPr/>
        </p:nvSpPr>
        <p:spPr bwMode="auto">
          <a:xfrm>
            <a:off x="788988" y="1439863"/>
            <a:ext cx="41290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000"/>
              <a:t>Mayor room artificial lighting design.  </a:t>
            </a:r>
            <a:endParaRPr lang="en-US" altLang="en-US" sz="2000"/>
          </a:p>
        </p:txBody>
      </p:sp>
      <p:sp>
        <p:nvSpPr>
          <p:cNvPr id="145416" name="TextBox 8"/>
          <p:cNvSpPr txBox="1">
            <a:spLocks noChangeArrowheads="1"/>
          </p:cNvSpPr>
          <p:nvPr/>
        </p:nvSpPr>
        <p:spPr bwMode="auto">
          <a:xfrm>
            <a:off x="1008063" y="2016125"/>
            <a:ext cx="3095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b="1"/>
              <a:t>Results.</a:t>
            </a:r>
            <a:endParaRPr lang="en-US" altLang="en-US" b="1"/>
          </a:p>
        </p:txBody>
      </p:sp>
      <p:pic>
        <p:nvPicPr>
          <p:cNvPr id="145417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63" y="3240088"/>
            <a:ext cx="4067175" cy="299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5418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775" y="3240088"/>
            <a:ext cx="4438650" cy="299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18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6534D8-2877-4B3B-BF78-01D60F89D6ED}" type="slidenum">
              <a:rPr lang="en-US"/>
              <a:pPr>
                <a:defRPr/>
              </a:pPr>
              <a:t>116</a:t>
            </a:fld>
            <a:endParaRPr lang="en-US" dirty="0"/>
          </a:p>
        </p:txBody>
      </p:sp>
      <p:pic>
        <p:nvPicPr>
          <p:cNvPr id="14643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6439" name="Rectangle 4"/>
          <p:cNvSpPr>
            <a:spLocks noChangeArrowheads="1"/>
          </p:cNvSpPr>
          <p:nvPr/>
        </p:nvSpPr>
        <p:spPr bwMode="auto">
          <a:xfrm>
            <a:off x="788988" y="1439863"/>
            <a:ext cx="43291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000"/>
              <a:t>Meeting room artificial lighting design.  </a:t>
            </a:r>
            <a:endParaRPr lang="en-US" altLang="en-US" sz="2000"/>
          </a:p>
        </p:txBody>
      </p:sp>
      <p:sp>
        <p:nvSpPr>
          <p:cNvPr id="146440" name="TextBox 7"/>
          <p:cNvSpPr txBox="1">
            <a:spLocks noChangeArrowheads="1"/>
          </p:cNvSpPr>
          <p:nvPr/>
        </p:nvSpPr>
        <p:spPr bwMode="auto">
          <a:xfrm>
            <a:off x="1008063" y="2016125"/>
            <a:ext cx="3095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b="1"/>
              <a:t>Results.</a:t>
            </a:r>
            <a:endParaRPr lang="en-US" altLang="en-US" b="1"/>
          </a:p>
        </p:txBody>
      </p:sp>
      <p:pic>
        <p:nvPicPr>
          <p:cNvPr id="146441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1538" y="2543175"/>
            <a:ext cx="5797550" cy="407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030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45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3CE5B0-3C72-4ADB-B0AF-526BC453BAC8}" type="slidenum">
              <a:rPr lang="en-US"/>
              <a:pPr>
                <a:defRPr/>
              </a:pPr>
              <a:t>117</a:t>
            </a:fld>
            <a:endParaRPr lang="en-US" dirty="0"/>
          </a:p>
        </p:txBody>
      </p:sp>
      <p:pic>
        <p:nvPicPr>
          <p:cNvPr id="14746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54875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مربع نص 3"/>
          <p:cNvSpPr txBox="1"/>
          <p:nvPr/>
        </p:nvSpPr>
        <p:spPr>
          <a:xfrm>
            <a:off x="790575" y="896938"/>
            <a:ext cx="25701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Artificial lighting Design:</a:t>
            </a:r>
          </a:p>
        </p:txBody>
      </p:sp>
      <p:sp>
        <p:nvSpPr>
          <p:cNvPr id="13" name="مربع نص 3"/>
          <p:cNvSpPr txBox="1"/>
          <p:nvPr/>
        </p:nvSpPr>
        <p:spPr>
          <a:xfrm>
            <a:off x="790575" y="1439863"/>
            <a:ext cx="933450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Results:</a:t>
            </a:r>
            <a:endParaRPr lang="en-US" b="1" u="sng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147464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06" y="1809750"/>
            <a:ext cx="9695432" cy="1001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746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37" y="2915909"/>
            <a:ext cx="9612311" cy="12728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746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86" y="4447220"/>
            <a:ext cx="9516491" cy="122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746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86" y="5876925"/>
            <a:ext cx="9612312" cy="1037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82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48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3D0D9C-E5F5-404A-82D9-44D61A5A256C}" type="slidenum">
              <a:rPr lang="en-US"/>
              <a:pPr>
                <a:defRPr/>
              </a:pPr>
              <a:t>118</a:t>
            </a:fld>
            <a:endParaRPr lang="en-US" dirty="0"/>
          </a:p>
        </p:txBody>
      </p:sp>
      <p:pic>
        <p:nvPicPr>
          <p:cNvPr id="14848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54875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25" y="1584325"/>
            <a:ext cx="6048375" cy="353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25" y="1568450"/>
            <a:ext cx="6551613" cy="432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مربع نص 3">
            <a:extLst>
              <a:ext uri="{FF2B5EF4-FFF2-40B4-BE49-F238E27FC236}">
                <a16:creationId xmlns:a16="http://schemas.microsoft.com/office/drawing/2014/main" id="{961EE10D-1C1D-4378-9D1A-DBEF7F9E4E71}"/>
              </a:ext>
            </a:extLst>
          </p:cNvPr>
          <p:cNvSpPr txBox="1"/>
          <p:nvPr/>
        </p:nvSpPr>
        <p:spPr>
          <a:xfrm>
            <a:off x="790575" y="896938"/>
            <a:ext cx="1703388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Exterior lighting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19" y="1326613"/>
            <a:ext cx="7219950" cy="568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253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50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1806575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Electrical 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29654A-7209-44A4-B118-875CC13CA169}" type="slidenum">
              <a:rPr lang="en-US"/>
              <a:pPr>
                <a:defRPr/>
              </a:pPr>
              <a:t>119</a:t>
            </a:fld>
            <a:endParaRPr lang="en-US" dirty="0"/>
          </a:p>
        </p:txBody>
      </p:sp>
      <p:pic>
        <p:nvPicPr>
          <p:cNvPr id="14951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9511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138" y="1612900"/>
            <a:ext cx="8134350" cy="5526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61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53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1806575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Electrical </a:t>
            </a: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B80C13-28A2-46DD-9F4E-844C0FD2BB56}" type="slidenum">
              <a:rPr lang="en-US"/>
              <a:pPr>
                <a:defRPr/>
              </a:pPr>
              <a:t>120</a:t>
            </a:fld>
            <a:endParaRPr lang="en-US" dirty="0"/>
          </a:p>
        </p:txBody>
      </p:sp>
      <p:pic>
        <p:nvPicPr>
          <p:cNvPr id="15053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0535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50" y="1484313"/>
            <a:ext cx="7908925" cy="576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61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5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4287838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Low voltage(Telephone and internet plan):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E5F6CB-654F-44A6-A09B-1CB221D130B0}" type="slidenum">
              <a:rPr lang="en-US"/>
              <a:pPr>
                <a:defRPr/>
              </a:pPr>
              <a:t>121</a:t>
            </a:fld>
            <a:endParaRPr lang="en-US" dirty="0"/>
          </a:p>
        </p:txBody>
      </p:sp>
      <p:pic>
        <p:nvPicPr>
          <p:cNvPr id="15155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1559" name="Picture 5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1495425"/>
            <a:ext cx="8482012" cy="605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779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57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1552575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Power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C83EEE-E69F-45C7-98DF-73FAC697D2B0}" type="slidenum">
              <a:rPr lang="en-US"/>
              <a:pPr>
                <a:defRPr/>
              </a:pPr>
              <a:t>122</a:t>
            </a:fld>
            <a:endParaRPr lang="en-US" dirty="0"/>
          </a:p>
        </p:txBody>
      </p:sp>
      <p:pic>
        <p:nvPicPr>
          <p:cNvPr id="15258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2583" name="TextBox 5"/>
          <p:cNvSpPr txBox="1">
            <a:spLocks noChangeArrowheads="1"/>
          </p:cNvSpPr>
          <p:nvPr/>
        </p:nvSpPr>
        <p:spPr bwMode="auto">
          <a:xfrm>
            <a:off x="4032250" y="1465263"/>
            <a:ext cx="1800225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4400" b="1"/>
              <a:t>SDB-1</a:t>
            </a:r>
          </a:p>
        </p:txBody>
      </p:sp>
      <p:pic>
        <p:nvPicPr>
          <p:cNvPr id="152584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3" y="2595563"/>
            <a:ext cx="10037762" cy="294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062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1552575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Power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F59C42-C73A-46E8-B9E7-EE30DEA6B6BC}" type="slidenum">
              <a:rPr lang="en-US"/>
              <a:pPr>
                <a:defRPr/>
              </a:pPr>
              <a:t>123</a:t>
            </a:fld>
            <a:endParaRPr lang="en-US" dirty="0"/>
          </a:p>
        </p:txBody>
      </p:sp>
      <p:pic>
        <p:nvPicPr>
          <p:cNvPr id="15360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3607" name="TextBox 5"/>
          <p:cNvSpPr txBox="1">
            <a:spLocks noChangeArrowheads="1"/>
          </p:cNvSpPr>
          <p:nvPr/>
        </p:nvSpPr>
        <p:spPr bwMode="auto">
          <a:xfrm>
            <a:off x="4032250" y="1465263"/>
            <a:ext cx="1800225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4400" b="1"/>
              <a:t>SDB-2</a:t>
            </a:r>
          </a:p>
        </p:txBody>
      </p:sp>
      <p:pic>
        <p:nvPicPr>
          <p:cNvPr id="153608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988" y="2244725"/>
            <a:ext cx="3168650" cy="524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96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62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383981-EA7F-43B4-9478-B74806F201E3}" type="slidenum">
              <a:rPr lang="en-US"/>
              <a:pPr>
                <a:defRPr/>
              </a:pPr>
              <a:t>124</a:t>
            </a:fld>
            <a:endParaRPr lang="en-US" dirty="0"/>
          </a:p>
        </p:txBody>
      </p:sp>
      <p:pic>
        <p:nvPicPr>
          <p:cNvPr id="15462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4630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9" r="2"/>
          <a:stretch>
            <a:fillRect/>
          </a:stretch>
        </p:blipFill>
        <p:spPr bwMode="auto">
          <a:xfrm>
            <a:off x="3286125" y="1084263"/>
            <a:ext cx="4772025" cy="651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4631" name="TextBox 12"/>
          <p:cNvSpPr txBox="1">
            <a:spLocks noChangeArrowheads="1"/>
          </p:cNvSpPr>
          <p:nvPr/>
        </p:nvSpPr>
        <p:spPr bwMode="auto">
          <a:xfrm>
            <a:off x="592138" y="1012825"/>
            <a:ext cx="30956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b="1"/>
              <a:t>Main distribution board</a:t>
            </a:r>
            <a:endParaRPr lang="en-US" altLang="en-US" b="1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935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6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790575" y="896938"/>
            <a:ext cx="1552575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Power Design: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977DC5-6E33-41EC-83E9-D8AD77DADEF9}" type="slidenum">
              <a:rPr lang="en-US"/>
              <a:pPr>
                <a:defRPr/>
              </a:pPr>
              <a:t>125</a:t>
            </a:fld>
            <a:endParaRPr lang="en-US" dirty="0"/>
          </a:p>
        </p:txBody>
      </p:sp>
      <p:pic>
        <p:nvPicPr>
          <p:cNvPr id="15565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5655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25" y="1971675"/>
            <a:ext cx="6858000" cy="5062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5656" name="Rectangle 4"/>
          <p:cNvSpPr>
            <a:spLocks noChangeArrowheads="1"/>
          </p:cNvSpPr>
          <p:nvPr/>
        </p:nvSpPr>
        <p:spPr bwMode="auto">
          <a:xfrm>
            <a:off x="2578100" y="1576388"/>
            <a:ext cx="49244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/>
              <a:t>All distribution boards in the municipality building.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090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33338"/>
            <a:ext cx="5302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6CABA7-29E0-40CB-AC26-00CA71E5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DD2D41-8A39-462B-B66E-5F7EC0D19E66}" type="slidenum">
              <a:rPr lang="en-US"/>
              <a:pPr>
                <a:defRPr/>
              </a:pPr>
              <a:t>126</a:t>
            </a:fld>
            <a:endParaRPr lang="en-US" dirty="0"/>
          </a:p>
        </p:txBody>
      </p:sp>
      <p:pic>
        <p:nvPicPr>
          <p:cNvPr id="15667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13600"/>
            <a:ext cx="10080625" cy="74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754063" y="1223963"/>
            <a:ext cx="3028950" cy="4000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b="1" dirty="0">
                <a:solidFill>
                  <a:schemeClr val="accent6"/>
                </a:solidFill>
                <a:latin typeface="+mn-lt"/>
              </a:rPr>
              <a:t>Backup power generators: </a:t>
            </a:r>
          </a:p>
        </p:txBody>
      </p:sp>
      <p:pic>
        <p:nvPicPr>
          <p:cNvPr id="156679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525" y="1873250"/>
            <a:ext cx="3630613" cy="475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753420" y="264047"/>
            <a:ext cx="8441138" cy="157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</a:rPr>
              <a:t>Electro mechanical aspects</a:t>
            </a:r>
          </a:p>
          <a:p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/>
            </a:r>
            <a:br>
              <a:rPr lang="en-US" sz="3256" dirty="0" smtClean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68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شكل بيضاوي 4"/>
          <p:cNvSpPr/>
          <p:nvPr/>
        </p:nvSpPr>
        <p:spPr>
          <a:xfrm>
            <a:off x="1212147" y="2422062"/>
            <a:ext cx="2540282" cy="2412101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r>
              <a:rPr lang="en-US" sz="3600" b="1" u="sng" dirty="0">
                <a:solidFill>
                  <a:schemeClr val="tx1"/>
                </a:solidFill>
              </a:rPr>
              <a:t>Outline</a:t>
            </a:r>
          </a:p>
        </p:txBody>
      </p:sp>
      <p:sp>
        <p:nvSpPr>
          <p:cNvPr id="6" name="دائرة مجوفة 5"/>
          <p:cNvSpPr/>
          <p:nvPr/>
        </p:nvSpPr>
        <p:spPr>
          <a:xfrm>
            <a:off x="1071124" y="2214119"/>
            <a:ext cx="2681307" cy="2744805"/>
          </a:xfrm>
          <a:prstGeom prst="donut">
            <a:avLst>
              <a:gd name="adj" fmla="val 9582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2858" tIns="51428" rIns="102858" bIns="51428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قوس 8"/>
          <p:cNvSpPr/>
          <p:nvPr/>
        </p:nvSpPr>
        <p:spPr>
          <a:xfrm rot="4117342">
            <a:off x="-156508" y="1569590"/>
            <a:ext cx="4655193" cy="4067472"/>
          </a:xfrm>
          <a:prstGeom prst="arc">
            <a:avLst>
              <a:gd name="adj1" fmla="val 13388289"/>
              <a:gd name="adj2" fmla="val 179562"/>
            </a:avLst>
          </a:prstGeom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102858" tIns="51428" rIns="102858" bIns="51428" rtlCol="0" anchor="ctr"/>
          <a:lstStyle/>
          <a:p>
            <a:pPr algn="ctr"/>
            <a:endParaRPr lang="en-US"/>
          </a:p>
        </p:txBody>
      </p:sp>
      <p:grpSp>
        <p:nvGrpSpPr>
          <p:cNvPr id="24" name="مجموعة 23"/>
          <p:cNvGrpSpPr/>
          <p:nvPr/>
        </p:nvGrpSpPr>
        <p:grpSpPr>
          <a:xfrm>
            <a:off x="5119697" y="814822"/>
            <a:ext cx="3107252" cy="891297"/>
            <a:chOff x="4644008" y="1325228"/>
            <a:chExt cx="2520280" cy="771624"/>
          </a:xfrm>
          <a:solidFill>
            <a:schemeClr val="bg1"/>
          </a:solidFill>
          <a:effectLst/>
        </p:grpSpPr>
        <p:sp>
          <p:nvSpPr>
            <p:cNvPr id="17" name="وسيلة شرح خطية 2 (بلا حدود)‏ 16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47894"/>
                <a:gd name="adj2" fmla="val -6"/>
                <a:gd name="adj3" fmla="val 49976"/>
                <a:gd name="adj4" fmla="val -19389"/>
                <a:gd name="adj5" fmla="val 162461"/>
                <a:gd name="adj6" fmla="val -47450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22" name="مستطيل 21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</a:endParaRPr>
            </a:p>
          </p:txBody>
        </p:sp>
      </p:grpSp>
      <p:sp>
        <p:nvSpPr>
          <p:cNvPr id="23" name="مربع نص 22"/>
          <p:cNvSpPr txBox="1"/>
          <p:nvPr/>
        </p:nvSpPr>
        <p:spPr>
          <a:xfrm>
            <a:off x="4799629" y="993840"/>
            <a:ext cx="3427318" cy="519359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700" b="1" dirty="0"/>
              <a:t>Introduction</a:t>
            </a:r>
          </a:p>
        </p:txBody>
      </p:sp>
      <p:grpSp>
        <p:nvGrpSpPr>
          <p:cNvPr id="27" name="مجموعة 26"/>
          <p:cNvGrpSpPr/>
          <p:nvPr/>
        </p:nvGrpSpPr>
        <p:grpSpPr>
          <a:xfrm>
            <a:off x="5194426" y="1990206"/>
            <a:ext cx="3032530" cy="891297"/>
            <a:chOff x="4644008" y="1325228"/>
            <a:chExt cx="2520280" cy="771624"/>
          </a:xfrm>
          <a:solidFill>
            <a:schemeClr val="bg1">
              <a:lumMod val="75000"/>
            </a:schemeClr>
          </a:solidFill>
        </p:grpSpPr>
        <p:sp>
          <p:nvSpPr>
            <p:cNvPr id="28" name="وسيلة شرح خطية 2 (بلا حدود)‏ 27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18750"/>
                <a:gd name="adj2" fmla="val -1196"/>
                <a:gd name="adj3" fmla="val 18750"/>
                <a:gd name="adj4" fmla="val -16667"/>
                <a:gd name="adj5" fmla="val 83355"/>
                <a:gd name="adj6" fmla="val -40223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مستطيل 28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مربع نص 29"/>
          <p:cNvSpPr txBox="1"/>
          <p:nvPr/>
        </p:nvSpPr>
        <p:spPr>
          <a:xfrm>
            <a:off x="4983144" y="1933160"/>
            <a:ext cx="3144966" cy="488581"/>
          </a:xfrm>
          <a:prstGeom prst="rect">
            <a:avLst/>
          </a:prstGeom>
          <a:noFill/>
        </p:spPr>
        <p:txBody>
          <a:bodyPr wrap="square" lIns="102858" tIns="51428" rIns="102858" bIns="51428" rtlCol="0">
            <a:spAutoFit/>
          </a:bodyPr>
          <a:lstStyle/>
          <a:p>
            <a:pPr algn="ctr"/>
            <a:r>
              <a:rPr lang="en-US" sz="2500" b="1" dirty="0"/>
              <a:t>Site Analysis and </a:t>
            </a:r>
          </a:p>
        </p:txBody>
      </p:sp>
      <p:grpSp>
        <p:nvGrpSpPr>
          <p:cNvPr id="38" name="مجموعة 37"/>
          <p:cNvGrpSpPr/>
          <p:nvPr/>
        </p:nvGrpSpPr>
        <p:grpSpPr>
          <a:xfrm>
            <a:off x="5105224" y="4354101"/>
            <a:ext cx="3163332" cy="919623"/>
            <a:chOff x="4629290" y="1359873"/>
            <a:chExt cx="2534998" cy="796147"/>
          </a:xfrm>
          <a:solidFill>
            <a:schemeClr val="bg1"/>
          </a:solidFill>
        </p:grpSpPr>
        <p:sp>
          <p:nvSpPr>
            <p:cNvPr id="39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11907"/>
                <a:gd name="adj6" fmla="val -29383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grpSp>
        <p:nvGrpSpPr>
          <p:cNvPr id="44" name="مجموعة 43"/>
          <p:cNvGrpSpPr/>
          <p:nvPr/>
        </p:nvGrpSpPr>
        <p:grpSpPr>
          <a:xfrm>
            <a:off x="5081981" y="6705619"/>
            <a:ext cx="3144966" cy="891297"/>
            <a:chOff x="4644008" y="1325228"/>
            <a:chExt cx="2520280" cy="771624"/>
          </a:xfrm>
          <a:solidFill>
            <a:schemeClr val="bg1"/>
          </a:solidFill>
        </p:grpSpPr>
        <p:sp>
          <p:nvSpPr>
            <p:cNvPr id="45" name="وسيلة شرح خطية 2 (بلا حدود)‏ 44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20832"/>
                <a:gd name="adj2" fmla="val -1196"/>
                <a:gd name="adj3" fmla="val 18750"/>
                <a:gd name="adj4" fmla="val -18878"/>
                <a:gd name="adj5" fmla="val -151883"/>
                <a:gd name="adj6" fmla="val -51773"/>
              </a:avLst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مستطيل 45"/>
            <p:cNvSpPr/>
            <p:nvPr/>
          </p:nvSpPr>
          <p:spPr>
            <a:xfrm>
              <a:off x="4644008" y="1325228"/>
              <a:ext cx="2520280" cy="77162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48" name="مستطيل 2047"/>
          <p:cNvSpPr/>
          <p:nvPr/>
        </p:nvSpPr>
        <p:spPr>
          <a:xfrm>
            <a:off x="5194427" y="6745642"/>
            <a:ext cx="3064276" cy="934857"/>
          </a:xfrm>
          <a:prstGeom prst="rect">
            <a:avLst/>
          </a:prstGeom>
        </p:spPr>
        <p:txBody>
          <a:bodyPr wrap="none" lIns="102858" tIns="51428" rIns="102858" bIns="51428">
            <a:spAutoFit/>
          </a:bodyPr>
          <a:lstStyle/>
          <a:p>
            <a:r>
              <a:rPr lang="en-US" sz="2700" b="1" dirty="0"/>
              <a:t>Quantity surveying</a:t>
            </a:r>
          </a:p>
          <a:p>
            <a:r>
              <a:rPr lang="en-US" sz="2700" b="1" dirty="0"/>
              <a:t>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" y="5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وسيلة شرح خطية 2 (بلا حدود)‏ 27"/>
          <p:cNvSpPr/>
          <p:nvPr/>
        </p:nvSpPr>
        <p:spPr>
          <a:xfrm>
            <a:off x="5226173" y="3196326"/>
            <a:ext cx="3032530" cy="831759"/>
          </a:xfrm>
          <a:prstGeom prst="callout2">
            <a:avLst>
              <a:gd name="adj1" fmla="val 18750"/>
              <a:gd name="adj2" fmla="val -1196"/>
              <a:gd name="adj3" fmla="val 18750"/>
              <a:gd name="adj4" fmla="val -16667"/>
              <a:gd name="adj5" fmla="val 46284"/>
              <a:gd name="adj6" fmla="val -3250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Environmental Aspect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184328" y="3170596"/>
            <a:ext cx="3032521" cy="8724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5210303" y="2309786"/>
            <a:ext cx="3032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Architectural Aspect</a:t>
            </a:r>
            <a:endParaRPr lang="en-US" sz="2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10E635-50A0-4BA2-BAD4-3BCFE41B0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z="1000" smtClean="0"/>
              <a:t>127</a:t>
            </a:fld>
            <a:endParaRPr lang="en-US" sz="1000" dirty="0"/>
          </a:p>
        </p:txBody>
      </p:sp>
      <p:sp>
        <p:nvSpPr>
          <p:cNvPr id="2" name="Rectangle 1"/>
          <p:cNvSpPr/>
          <p:nvPr/>
        </p:nvSpPr>
        <p:spPr>
          <a:xfrm>
            <a:off x="5409916" y="4509503"/>
            <a:ext cx="2652073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700" b="1" dirty="0">
                <a:solidFill>
                  <a:prstClr val="black"/>
                </a:solidFill>
              </a:rPr>
              <a:t>Structural Aspect</a:t>
            </a:r>
          </a:p>
        </p:txBody>
      </p:sp>
      <p:grpSp>
        <p:nvGrpSpPr>
          <p:cNvPr id="31" name="مجموعة 37"/>
          <p:cNvGrpSpPr/>
          <p:nvPr/>
        </p:nvGrpSpPr>
        <p:grpSpPr>
          <a:xfrm>
            <a:off x="5114589" y="5483153"/>
            <a:ext cx="3163332" cy="919623"/>
            <a:chOff x="4629290" y="1359873"/>
            <a:chExt cx="2534998" cy="796147"/>
          </a:xfrm>
          <a:solidFill>
            <a:schemeClr val="bg1"/>
          </a:solidFill>
        </p:grpSpPr>
        <p:sp>
          <p:nvSpPr>
            <p:cNvPr id="32" name="وسيلة شرح خطية 2 (بلا حدود)‏ 38"/>
            <p:cNvSpPr/>
            <p:nvPr/>
          </p:nvSpPr>
          <p:spPr>
            <a:xfrm>
              <a:off x="4644008" y="1359873"/>
              <a:ext cx="2520280" cy="720080"/>
            </a:xfrm>
            <a:prstGeom prst="callout2">
              <a:avLst>
                <a:gd name="adj1" fmla="val 35404"/>
                <a:gd name="adj2" fmla="val -6"/>
                <a:gd name="adj3" fmla="val 35404"/>
                <a:gd name="adj4" fmla="val -14120"/>
                <a:gd name="adj5" fmla="val -42457"/>
                <a:gd name="adj6" fmla="val -41524"/>
              </a:avLst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مستطيل 39"/>
            <p:cNvSpPr/>
            <p:nvPr/>
          </p:nvSpPr>
          <p:spPr>
            <a:xfrm>
              <a:off x="4629290" y="1384396"/>
              <a:ext cx="2520280" cy="771624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700" b="1" dirty="0"/>
            </a:p>
          </p:txBody>
        </p:sp>
      </p:grpSp>
      <p:sp>
        <p:nvSpPr>
          <p:cNvPr id="34" name="Rectangle 33"/>
          <p:cNvSpPr/>
          <p:nvPr/>
        </p:nvSpPr>
        <p:spPr>
          <a:xfrm>
            <a:off x="5218716" y="5483153"/>
            <a:ext cx="30156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Electro-Mechanical </a:t>
            </a:r>
          </a:p>
          <a:p>
            <a:pPr lvl="0" algn="ctr"/>
            <a:r>
              <a:rPr lang="en-GB" sz="2700" b="1" dirty="0">
                <a:solidFill>
                  <a:prstClr val="black"/>
                </a:solidFill>
              </a:rPr>
              <a:t>Aspect</a:t>
            </a:r>
            <a:endParaRPr lang="en-US" sz="27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24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92" y="431051"/>
            <a:ext cx="8441138" cy="1344083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Quantity surveying and cost estimation aspect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128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215C5E7-8916-402A-AFF1-ACD05DF86793}"/>
              </a:ext>
            </a:extLst>
          </p:cNvPr>
          <p:cNvSpPr txBox="1"/>
          <p:nvPr/>
        </p:nvSpPr>
        <p:spPr>
          <a:xfrm>
            <a:off x="849402" y="814381"/>
            <a:ext cx="6120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-Work breakdown structure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8053C6-5B46-44F0-A036-754D67F9F1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190" y="1167270"/>
            <a:ext cx="8998392" cy="25374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9407C1D-112C-4064-93DD-84B1BE89BB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1332" y="3850709"/>
            <a:ext cx="6577960" cy="3335613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6027239-3C53-406E-9129-80DC9B6BC06E}"/>
              </a:ext>
            </a:extLst>
          </p:cNvPr>
          <p:cNvSpPr txBox="1"/>
          <p:nvPr/>
        </p:nvSpPr>
        <p:spPr>
          <a:xfrm>
            <a:off x="854462" y="3452809"/>
            <a:ext cx="6120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-Cost summary</a:t>
            </a:r>
            <a:endParaRPr lang="en-US" dirty="0"/>
          </a:p>
        </p:txBody>
      </p:sp>
      <p:pic>
        <p:nvPicPr>
          <p:cNvPr id="12" name="Picture 3">
            <a:extLst>
              <a:ext uri="{FF2B5EF4-FFF2-40B4-BE49-F238E27FC236}">
                <a16:creationId xmlns:a16="http://schemas.microsoft.com/office/drawing/2014/main" id="{2ABE22EB-2480-4DEB-A835-D630420C23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2442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92" y="431051"/>
            <a:ext cx="8441138" cy="1344083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Quantity surveying and cost estimation aspect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129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215C5E7-8916-402A-AFF1-ACD05DF86793}"/>
              </a:ext>
            </a:extLst>
          </p:cNvPr>
          <p:cNvSpPr txBox="1"/>
          <p:nvPr/>
        </p:nvSpPr>
        <p:spPr>
          <a:xfrm>
            <a:off x="863848" y="714957"/>
            <a:ext cx="6120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-Life cycle cost analysis for energy	</a:t>
            </a: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84779A1-3052-4C84-8BB8-3678B6C9DA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7904" y="1970087"/>
            <a:ext cx="7067550" cy="3981450"/>
          </a:xfrm>
          <a:prstGeom prst="rect">
            <a:avLst/>
          </a:prstGeom>
        </p:spPr>
      </p:pic>
      <p:pic>
        <p:nvPicPr>
          <p:cNvPr id="10" name="Picture 3">
            <a:extLst>
              <a:ext uri="{FF2B5EF4-FFF2-40B4-BE49-F238E27FC236}">
                <a16:creationId xmlns:a16="http://schemas.microsoft.com/office/drawing/2014/main" id="{BFB4817A-A24A-4883-ABB5-0DF04577B8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7223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92" y="431051"/>
            <a:ext cx="8441138" cy="1344083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Quantity surveying and cost estimation aspect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130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215C5E7-8916-402A-AFF1-ACD05DF86793}"/>
              </a:ext>
            </a:extLst>
          </p:cNvPr>
          <p:cNvSpPr txBox="1"/>
          <p:nvPr/>
        </p:nvSpPr>
        <p:spPr>
          <a:xfrm>
            <a:off x="863848" y="733760"/>
            <a:ext cx="6120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-Life cycle cost analysis for energy	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7A5E97-645A-4C19-9D20-F9157DB85B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4462" y="1158104"/>
            <a:ext cx="5650106" cy="26164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C152FE-4B59-4F7F-82EE-47996ED081DD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674743" y="3809684"/>
            <a:ext cx="5669825" cy="25484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63105FD-A5D4-4BDE-872D-32936FDAD3D2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2F2F2"/>
              </a:clrFrom>
              <a:clrTo>
                <a:srgbClr val="F2F2F2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93654" y="6820423"/>
            <a:ext cx="6651721" cy="453373"/>
          </a:xfrm>
          <a:prstGeom prst="rect">
            <a:avLst/>
          </a:prstGeom>
        </p:spPr>
      </p:pic>
      <p:pic>
        <p:nvPicPr>
          <p:cNvPr id="12" name="Picture 3">
            <a:extLst>
              <a:ext uri="{FF2B5EF4-FFF2-40B4-BE49-F238E27FC236}">
                <a16:creationId xmlns:a16="http://schemas.microsoft.com/office/drawing/2014/main" id="{A0548EED-6B20-4726-AD03-F23620D4D3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E63A34A9-103C-4078-B936-A191EB4F90F6}"/>
              </a:ext>
            </a:extLst>
          </p:cNvPr>
          <p:cNvSpPr/>
          <p:nvPr/>
        </p:nvSpPr>
        <p:spPr>
          <a:xfrm rot="1209986">
            <a:off x="7505310" y="4284344"/>
            <a:ext cx="2160240" cy="2160240"/>
          </a:xfrm>
          <a:prstGeom prst="cloudCallout">
            <a:avLst>
              <a:gd name="adj1" fmla="val -11509"/>
              <a:gd name="adj2" fmla="val 77211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6C20358-7361-47E3-9E93-EA7AE2015A21}"/>
              </a:ext>
            </a:extLst>
          </p:cNvPr>
          <p:cNvSpPr txBox="1"/>
          <p:nvPr/>
        </p:nvSpPr>
        <p:spPr>
          <a:xfrm>
            <a:off x="7677289" y="5184948"/>
            <a:ext cx="18162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The % of saving = 65.00% 	</a:t>
            </a:r>
          </a:p>
        </p:txBody>
      </p:sp>
    </p:spTree>
    <p:extLst>
      <p:ext uri="{BB962C8B-B14F-4D97-AF65-F5344CB8AC3E}">
        <p14:creationId xmlns:p14="http://schemas.microsoft.com/office/powerpoint/2010/main" val="426814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92" y="431051"/>
            <a:ext cx="8441138" cy="1344083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Quantity surveying and cost estimation aspect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131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215C5E7-8916-402A-AFF1-ACD05DF86793}"/>
              </a:ext>
            </a:extLst>
          </p:cNvPr>
          <p:cNvSpPr txBox="1"/>
          <p:nvPr/>
        </p:nvSpPr>
        <p:spPr>
          <a:xfrm>
            <a:off x="863848" y="717170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-Life cycle cost </a:t>
            </a:r>
            <a:r>
              <a:rPr lang="en-US" sz="1800" dirty="0" smtClean="0"/>
              <a:t>and economic performance </a:t>
            </a:r>
            <a:r>
              <a:rPr lang="en-US" sz="1800" dirty="0"/>
              <a:t>of the </a:t>
            </a:r>
            <a:r>
              <a:rPr lang="en-US" sz="1800" dirty="0" smtClean="0"/>
              <a:t>building analysis </a:t>
            </a:r>
            <a:r>
              <a:rPr lang="en-US" sz="1800" dirty="0"/>
              <a:t>	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AEF5EA4-DB6A-4DC8-9373-A4DF8B9449C4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62158" y="5214180"/>
            <a:ext cx="4052939" cy="2055202"/>
          </a:xfrm>
          <a:prstGeom prst="rect">
            <a:avLst/>
          </a:prstGeom>
        </p:spPr>
      </p:pic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446CEE11-DE84-4C09-893F-C12AAB3A0B3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93772179"/>
              </p:ext>
            </p:extLst>
          </p:nvPr>
        </p:nvGraphicFramePr>
        <p:xfrm>
          <a:off x="457878" y="1577910"/>
          <a:ext cx="510428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0835009C-0511-44D3-B29C-A84AA763D784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832400" y="1959268"/>
            <a:ext cx="3632255" cy="218395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E65B97D-AE0C-4FDA-A6A9-AE6455DA5302}"/>
              </a:ext>
            </a:extLst>
          </p:cNvPr>
          <p:cNvSpPr txBox="1"/>
          <p:nvPr/>
        </p:nvSpPr>
        <p:spPr>
          <a:xfrm>
            <a:off x="863848" y="1086502"/>
            <a:ext cx="6120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-Before treating	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CC3B10D-ECE7-4241-A773-BF6C1EBC26C1}"/>
              </a:ext>
            </a:extLst>
          </p:cNvPr>
          <p:cNvSpPr txBox="1"/>
          <p:nvPr/>
        </p:nvSpPr>
        <p:spPr>
          <a:xfrm>
            <a:off x="845142" y="4480152"/>
            <a:ext cx="6120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-After treating	</a:t>
            </a:r>
            <a:endParaRPr lang="en-US" dirty="0"/>
          </a:p>
        </p:txBody>
      </p:sp>
      <p:graphicFrame>
        <p:nvGraphicFramePr>
          <p:cNvPr id="22" name="Chart 21">
            <a:extLst>
              <a:ext uri="{FF2B5EF4-FFF2-40B4-BE49-F238E27FC236}">
                <a16:creationId xmlns:a16="http://schemas.microsoft.com/office/drawing/2014/main" id="{FCD8BB1F-EF38-4140-B908-D7034531E89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7951884"/>
              </p:ext>
            </p:extLst>
          </p:nvPr>
        </p:nvGraphicFramePr>
        <p:xfrm>
          <a:off x="471918" y="4798237"/>
          <a:ext cx="509024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15" name="Picture 3">
            <a:extLst>
              <a:ext uri="{FF2B5EF4-FFF2-40B4-BE49-F238E27FC236}">
                <a16:creationId xmlns:a16="http://schemas.microsoft.com/office/drawing/2014/main" id="{0E6E0E89-2C2B-4308-812C-22DBA3275D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E65B97D-AE0C-4FDA-A6A9-AE6455DA5302}"/>
              </a:ext>
            </a:extLst>
          </p:cNvPr>
          <p:cNvSpPr txBox="1"/>
          <p:nvPr/>
        </p:nvSpPr>
        <p:spPr>
          <a:xfrm>
            <a:off x="5832400" y="1541830"/>
            <a:ext cx="6120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 smtClean="0"/>
              <a:t>Initial cost before = 16,557,992.40 ILS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E65B97D-AE0C-4FDA-A6A9-AE6455DA5302}"/>
              </a:ext>
            </a:extLst>
          </p:cNvPr>
          <p:cNvSpPr txBox="1"/>
          <p:nvPr/>
        </p:nvSpPr>
        <p:spPr>
          <a:xfrm>
            <a:off x="5935382" y="4822701"/>
            <a:ext cx="6120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 smtClean="0"/>
              <a:t>Initial cost after = 17,699,921.37 ILS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300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92" y="450448"/>
            <a:ext cx="8441138" cy="1344083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56" dirty="0">
                <a:solidFill>
                  <a:srgbClr val="FF0000"/>
                </a:solidFill>
              </a:rPr>
              <a:t>Integration between systems</a:t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>-Below false ceiling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132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FF2AF71-AA0C-4699-BF76-63D600A7D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402" y="1029599"/>
            <a:ext cx="9502678" cy="5939174"/>
          </a:xfrm>
          <a:prstGeom prst="rect">
            <a:avLst/>
          </a:prstGeom>
        </p:spPr>
      </p:pic>
      <p:pic>
        <p:nvPicPr>
          <p:cNvPr id="10" name="Picture 3">
            <a:extLst>
              <a:ext uri="{FF2B5EF4-FFF2-40B4-BE49-F238E27FC236}">
                <a16:creationId xmlns:a16="http://schemas.microsoft.com/office/drawing/2014/main" id="{AFD59826-B3E4-4574-BE4D-07C1986D8D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70E33D3-667B-4FD6-969E-5241117E32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118" y="1056684"/>
            <a:ext cx="9531322" cy="59570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DB1FA2-0D86-49BA-ABCF-AD11179596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8293" y="1030581"/>
            <a:ext cx="9605693" cy="600355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D580FE8-BBF6-4740-ABB8-A77EA4119F6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625" y="980245"/>
            <a:ext cx="9686231" cy="6053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558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133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27DE3B2-D546-4AFF-82CF-A4F23730C0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999" y="1352418"/>
            <a:ext cx="8777652" cy="548603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32556092-9FEE-421A-B635-4323A4067941}"/>
              </a:ext>
            </a:extLst>
          </p:cNvPr>
          <p:cNvSpPr txBox="1">
            <a:spLocks/>
          </p:cNvSpPr>
          <p:nvPr/>
        </p:nvSpPr>
        <p:spPr>
          <a:xfrm>
            <a:off x="359792" y="431050"/>
            <a:ext cx="8441138" cy="18735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56" dirty="0">
                <a:solidFill>
                  <a:srgbClr val="FF0000"/>
                </a:solidFill>
              </a:rPr>
              <a:t>Integration between systems</a:t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100" dirty="0"/>
              <a:t>-Above false ceiling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pic>
        <p:nvPicPr>
          <p:cNvPr id="12" name="Picture 3">
            <a:extLst>
              <a:ext uri="{FF2B5EF4-FFF2-40B4-BE49-F238E27FC236}">
                <a16:creationId xmlns:a16="http://schemas.microsoft.com/office/drawing/2014/main" id="{326B4E9D-E31D-4963-873E-1D52203DC5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A16EEC-E963-4AE0-8B3C-2FCB64531A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999" y="1300391"/>
            <a:ext cx="8944137" cy="55900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9E9BFB1-5BED-4EBB-8DBE-59AF0FB6DA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2033" y="1300391"/>
            <a:ext cx="8936068" cy="558504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12DA0DC-8341-487F-9301-66E9A3611F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89" y="1286810"/>
            <a:ext cx="9088753" cy="56804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E2D9986-5EE4-4584-A62F-B9C92A53A0F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8489" y="1299664"/>
            <a:ext cx="9082537" cy="567658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C94702F-9B00-4AB6-BA91-1DE30DF06E6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6570" y="1242837"/>
            <a:ext cx="9247484" cy="5779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93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134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BAAE0901-259C-4C1B-B2BB-684308610503}"/>
              </a:ext>
            </a:extLst>
          </p:cNvPr>
          <p:cNvSpPr txBox="1">
            <a:spLocks/>
          </p:cNvSpPr>
          <p:nvPr/>
        </p:nvSpPr>
        <p:spPr>
          <a:xfrm>
            <a:off x="359792" y="336442"/>
            <a:ext cx="8441138" cy="14641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56" dirty="0">
                <a:solidFill>
                  <a:srgbClr val="FF0000"/>
                </a:solidFill>
              </a:rPr>
              <a:t>Integration between systems</a:t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3256" dirty="0">
                <a:solidFill>
                  <a:srgbClr val="FF0000"/>
                </a:solidFill>
              </a:rPr>
              <a:t>-Lumion renders</a:t>
            </a:r>
          </a:p>
          <a:p>
            <a:r>
              <a:rPr lang="en-US" sz="3256" dirty="0"/>
              <a:t>        - Exterior render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pic>
        <p:nvPicPr>
          <p:cNvPr id="10" name="Picture 3">
            <a:extLst>
              <a:ext uri="{FF2B5EF4-FFF2-40B4-BE49-F238E27FC236}">
                <a16:creationId xmlns:a16="http://schemas.microsoft.com/office/drawing/2014/main" id="{DE22C834-C60B-4D9D-A848-07E29DC30C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CD7A26A-8566-4661-831D-1CD4F7AB53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9337" y="1185869"/>
            <a:ext cx="7981950" cy="59626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2E1227-9BA3-412F-993F-D2EBC1F3A5D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00"/>
          <a:stretch/>
        </p:blipFill>
        <p:spPr>
          <a:xfrm>
            <a:off x="359792" y="1277231"/>
            <a:ext cx="8952106" cy="593583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E0C71C4-253C-46DD-8F03-3E4A74A69D1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14379"/>
          <a:stretch/>
        </p:blipFill>
        <p:spPr>
          <a:xfrm>
            <a:off x="271369" y="1185869"/>
            <a:ext cx="9005980" cy="6093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22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135</a:t>
            </a:fld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9AD60BE-F795-4A79-AF52-AF9DB3A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1" y="-32879"/>
            <a:ext cx="530283" cy="46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BAAE0901-259C-4C1B-B2BB-684308610503}"/>
              </a:ext>
            </a:extLst>
          </p:cNvPr>
          <p:cNvSpPr txBox="1">
            <a:spLocks/>
          </p:cNvSpPr>
          <p:nvPr/>
        </p:nvSpPr>
        <p:spPr>
          <a:xfrm>
            <a:off x="359792" y="336442"/>
            <a:ext cx="8441138" cy="14641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l" defTabSz="75602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38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56" dirty="0">
                <a:solidFill>
                  <a:srgbClr val="FF0000"/>
                </a:solidFill>
              </a:rPr>
              <a:t>Integration between systems</a:t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3256" dirty="0" smtClean="0">
                <a:solidFill>
                  <a:srgbClr val="FF0000"/>
                </a:solidFill>
              </a:rPr>
              <a:t>-</a:t>
            </a:r>
            <a:r>
              <a:rPr lang="en-US" sz="3256" dirty="0" err="1" smtClean="0">
                <a:solidFill>
                  <a:srgbClr val="FF0000"/>
                </a:solidFill>
              </a:rPr>
              <a:t>Twinmotion</a:t>
            </a:r>
            <a:r>
              <a:rPr lang="en-US" sz="3256" dirty="0" smtClean="0">
                <a:solidFill>
                  <a:srgbClr val="FF0000"/>
                </a:solidFill>
              </a:rPr>
              <a:t> render</a:t>
            </a:r>
            <a:endParaRPr lang="en-US" sz="3256" dirty="0">
              <a:solidFill>
                <a:srgbClr val="FF0000"/>
              </a:solidFill>
            </a:endParaRPr>
          </a:p>
          <a:p>
            <a:r>
              <a:rPr lang="en-US" sz="3256" dirty="0"/>
              <a:t>        - Interior render</a:t>
            </a: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3256" dirty="0">
                <a:solidFill>
                  <a:srgbClr val="FF0000"/>
                </a:solidFill>
              </a:rPr>
              <a:t/>
            </a:r>
            <a:br>
              <a:rPr lang="en-US" sz="3256" dirty="0">
                <a:solidFill>
                  <a:srgbClr val="FF0000"/>
                </a:solidFill>
              </a:rPr>
            </a:br>
            <a:endParaRPr lang="en-US" sz="3256" dirty="0">
              <a:solidFill>
                <a:srgbClr val="FF0000"/>
              </a:solidFill>
            </a:endParaRPr>
          </a:p>
        </p:txBody>
      </p:sp>
      <p:pic>
        <p:nvPicPr>
          <p:cNvPr id="10" name="Picture 3">
            <a:extLst>
              <a:ext uri="{FF2B5EF4-FFF2-40B4-BE49-F238E27FC236}">
                <a16:creationId xmlns:a16="http://schemas.microsoft.com/office/drawing/2014/main" id="{DE22C834-C60B-4D9D-A848-07E29DC30C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7213070"/>
            <a:ext cx="10080625" cy="74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FEA71C3-BDDB-46E8-B7F9-76DBB46E93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673" y="1421761"/>
            <a:ext cx="8783909" cy="53019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78FA4F-2E7D-4A52-B608-B3620EFA30C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553" r="3943"/>
          <a:stretch/>
        </p:blipFill>
        <p:spPr>
          <a:xfrm>
            <a:off x="527832" y="1421761"/>
            <a:ext cx="8995584" cy="546557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C1E2775-D5A5-46FA-A67B-097E355E863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2059"/>
          <a:stretch/>
        </p:blipFill>
        <p:spPr>
          <a:xfrm>
            <a:off x="467838" y="1319946"/>
            <a:ext cx="9098277" cy="5702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616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043" y="576436"/>
            <a:ext cx="8694539" cy="4392488"/>
          </a:xfrm>
        </p:spPr>
        <p:txBody>
          <a:bodyPr>
            <a:prstTxWarp prst="textPlain">
              <a:avLst/>
            </a:prstTxWarp>
            <a:normAutofit/>
          </a:bodyPr>
          <a:lstStyle/>
          <a:p>
            <a:pPr marL="0" indent="0" algn="ctr">
              <a:buNone/>
            </a:pPr>
            <a:r>
              <a:rPr lang="en-US" sz="9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Thank you for listening</a:t>
            </a:r>
          </a:p>
          <a:p>
            <a:pPr marL="0" indent="0" algn="ctr">
              <a:buNone/>
            </a:pPr>
            <a:r>
              <a:rPr lang="en-US" sz="9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Please watch the following video  </a:t>
            </a:r>
            <a:endParaRPr lang="en-US" sz="9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150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B09B-0D90-49AE-B553-8E9E57B8D32A}" type="slidenum">
              <a:rPr lang="en-US" smtClean="0"/>
              <a:t>137</a:t>
            </a:fld>
            <a:endParaRPr lang="en-US"/>
          </a:p>
        </p:txBody>
      </p:sp>
      <p:pic>
        <p:nvPicPr>
          <p:cNvPr id="8" name="My Video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"/>
            <a:ext cx="10080625" cy="792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455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12121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2D93359-A40F-49E3-8965-D549B1824E50}">
  <we:reference id="wa104187975" version="1.0.0.1" store="en-US" storeType="OMEX"/>
  <we:alternateReferences>
    <we:reference id="WA104187975" version="1.0.0.1" store="WA104187975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7533</TotalTime>
  <Words>2792</Words>
  <Application>Microsoft Office PowerPoint</Application>
  <PresentationFormat>Custom</PresentationFormat>
  <Paragraphs>1059</Paragraphs>
  <Slides>137</Slides>
  <Notes>20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137</vt:i4>
      </vt:variant>
    </vt:vector>
  </HeadingPairs>
  <TitlesOfParts>
    <vt:vector size="148" baseType="lpstr">
      <vt:lpstr>Arial</vt:lpstr>
      <vt:lpstr>BROmny</vt:lpstr>
      <vt:lpstr>Calibri</vt:lpstr>
      <vt:lpstr>Calibri Light</vt:lpstr>
      <vt:lpstr>Cambria Math</vt:lpstr>
      <vt:lpstr>Courier New</vt:lpstr>
      <vt:lpstr>Times New Roman</vt:lpstr>
      <vt:lpstr>var( --e-global-typography-primary-font-family )</vt:lpstr>
      <vt:lpstr>var( --e-global-typography-text-font-family )</vt:lpstr>
      <vt:lpstr>Wingdings</vt:lpstr>
      <vt:lpstr>Office Theme</vt:lpstr>
      <vt:lpstr>PowerPoint Presentation</vt:lpstr>
      <vt:lpstr>PowerPoint Presentation</vt:lpstr>
      <vt:lpstr>PowerPoint Presentation</vt:lpstr>
      <vt:lpstr>Introduction</vt:lpstr>
      <vt:lpstr>PowerPoint Presentation</vt:lpstr>
      <vt:lpstr>Site And Climate Analysis</vt:lpstr>
      <vt:lpstr>  Site And Climate Analysis</vt:lpstr>
      <vt:lpstr>PowerPoint Presentation</vt:lpstr>
      <vt:lpstr>Architectural Aspect</vt:lpstr>
      <vt:lpstr>Architectural Aspect </vt:lpstr>
      <vt:lpstr>Architectural Aspect </vt:lpstr>
      <vt:lpstr>Architectural Aspect </vt:lpstr>
      <vt:lpstr>Architectural Aspect </vt:lpstr>
      <vt:lpstr>Architectural Aspect </vt:lpstr>
      <vt:lpstr>Architectural Aspect </vt:lpstr>
      <vt:lpstr>Architectural Aspect </vt:lpstr>
      <vt:lpstr>PowerPoint Presentation</vt:lpstr>
      <vt:lpstr>Environmental Aspect</vt:lpstr>
      <vt:lpstr>PowerPoint Presentation</vt:lpstr>
      <vt:lpstr>Environmental Aspect </vt:lpstr>
      <vt:lpstr>Environmental Aspect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PowerPoint Presentation</vt:lpstr>
      <vt:lpstr>PowerPoint Presentation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Structural Aspect</vt:lpstr>
      <vt:lpstr>PowerPoint Presentation</vt:lpstr>
      <vt:lpstr>Electro-Mechanical Aspect </vt:lpstr>
      <vt:lpstr>Electro mechanical aspects  1.Exterior acoustical design   -Exterior wall design</vt:lpstr>
      <vt:lpstr>Electro mechanical aspects  2.Room acoustics design </vt:lpstr>
      <vt:lpstr>Electro mechanical aspects  Material distribution in spaces </vt:lpstr>
      <vt:lpstr>Electro mechanical aspects 3.Sound insulation </vt:lpstr>
      <vt:lpstr>PowerPoint Presentation</vt:lpstr>
      <vt:lpstr>Electro mechanical aspects 3.Electro acoustics design  </vt:lpstr>
      <vt:lpstr>Electro mechanical aspects 3.Electro acoustics design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-Evacuation ways:  </vt:lpstr>
      <vt:lpstr>-Evacuation ways:  </vt:lpstr>
      <vt:lpstr>-Evacuation ways: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Quantity surveying and cost estimation aspect   </vt:lpstr>
      <vt:lpstr>Quantity surveying and cost estimation aspect   </vt:lpstr>
      <vt:lpstr>Quantity surveying and cost estimation aspect   </vt:lpstr>
      <vt:lpstr>Quantity surveying and cost estimation aspect   </vt:lpstr>
      <vt:lpstr>Integration between systems -Below false ceiling  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HP</dc:creator>
  <cp:lastModifiedBy>icloud</cp:lastModifiedBy>
  <cp:revision>523</cp:revision>
  <dcterms:created xsi:type="dcterms:W3CDTF">2021-01-09T17:02:38Z</dcterms:created>
  <dcterms:modified xsi:type="dcterms:W3CDTF">2021-06-02T05:20:27Z</dcterms:modified>
</cp:coreProperties>
</file>