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6513DB-97CC-41CC-807F-E674F40F34CC}" type="datetimeFigureOut">
              <a:rPr lang="en-US" smtClean="0"/>
              <a:t>8/12/2018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203126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513DB-97CC-41CC-807F-E674F40F34CC}" type="datetimeFigureOut">
              <a:rPr lang="en-US" smtClean="0"/>
              <a:t>8/12/2018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3859463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513DB-97CC-41CC-807F-E674F40F34CC}" type="datetimeFigureOut">
              <a:rPr lang="en-US" smtClean="0"/>
              <a:t>8/12/2018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3912107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513DB-97CC-41CC-807F-E674F40F34CC}" type="datetimeFigureOut">
              <a:rPr lang="en-US" smtClean="0"/>
              <a:t>8/12/2018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3936028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6513DB-97CC-41CC-807F-E674F40F34CC}" type="datetimeFigureOut">
              <a:rPr lang="en-US" smtClean="0"/>
              <a:t>8/12/2018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2839558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6513DB-97CC-41CC-807F-E674F40F34CC}" type="datetimeFigureOut">
              <a:rPr lang="en-US" smtClean="0"/>
              <a:t>8/12/2018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3014607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6513DB-97CC-41CC-807F-E674F40F34CC}" type="datetimeFigureOut">
              <a:rPr lang="en-US" smtClean="0"/>
              <a:t>8/12/2018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2767824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6513DB-97CC-41CC-807F-E674F40F34CC}" type="datetimeFigureOut">
              <a:rPr lang="en-US" smtClean="0"/>
              <a:t>8/12/2018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2820785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513DB-97CC-41CC-807F-E674F40F34CC}" type="datetimeFigureOut">
              <a:rPr lang="en-US" smtClean="0"/>
              <a:t>8/12/2018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2374350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513DB-97CC-41CC-807F-E674F40F34CC}" type="datetimeFigureOut">
              <a:rPr lang="en-US" smtClean="0"/>
              <a:t>8/12/2018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1370754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513DB-97CC-41CC-807F-E674F40F34CC}" type="datetimeFigureOut">
              <a:rPr lang="en-US" smtClean="0"/>
              <a:t>8/12/2018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F31D1A-52A0-4C2E-84CB-B61E2E765E45}" type="slidenum">
              <a:rPr lang="en-US" smtClean="0"/>
              <a:t>‹#›</a:t>
            </a:fld>
            <a:endParaRPr lang="en-US"/>
          </a:p>
        </p:txBody>
      </p:sp>
    </p:spTree>
    <p:extLst>
      <p:ext uri="{BB962C8B-B14F-4D97-AF65-F5344CB8AC3E}">
        <p14:creationId xmlns:p14="http://schemas.microsoft.com/office/powerpoint/2010/main" val="279740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6513DB-97CC-41CC-807F-E674F40F34CC}" type="datetimeFigureOut">
              <a:rPr lang="en-US" smtClean="0"/>
              <a:t>8/12/2018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F31D1A-52A0-4C2E-84CB-B61E2E765E45}" type="slidenum">
              <a:rPr lang="en-US" smtClean="0"/>
              <a:t>‹#›</a:t>
            </a:fld>
            <a:endParaRPr lang="en-US"/>
          </a:p>
        </p:txBody>
      </p:sp>
    </p:spTree>
    <p:extLst>
      <p:ext uri="{BB962C8B-B14F-4D97-AF65-F5344CB8AC3E}">
        <p14:creationId xmlns:p14="http://schemas.microsoft.com/office/powerpoint/2010/main" val="1932128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2725" y="1592381"/>
            <a:ext cx="9144000" cy="2387600"/>
          </a:xfrm>
        </p:spPr>
        <p:txBody>
          <a:bodyPr>
            <a:noAutofit/>
          </a:bodyPr>
          <a:lstStyle/>
          <a:p>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a:latin typeface="Arial" panose="020B0604020202020204" pitchFamily="34" charset="0"/>
                <a:cs typeface="Arial" panose="020B0604020202020204" pitchFamily="34" charset="0"/>
              </a:rPr>
              <a:t/>
            </a:r>
            <a:br>
              <a:rPr lang="ar-SA" sz="1400" b="1" dirty="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a:latin typeface="Arial" panose="020B0604020202020204" pitchFamily="34" charset="0"/>
                <a:cs typeface="Arial" panose="020B0604020202020204" pitchFamily="34" charset="0"/>
              </a:rPr>
              <a:t/>
            </a:r>
            <a:br>
              <a:rPr lang="ar-SA" sz="1400" b="1" dirty="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Artificial </a:t>
            </a:r>
            <a:r>
              <a:rPr lang="en-US" sz="1400" b="1" dirty="0">
                <a:latin typeface="Arial" panose="020B0604020202020204" pitchFamily="34" charset="0"/>
                <a:cs typeface="Arial" panose="020B0604020202020204" pitchFamily="34" charset="0"/>
              </a:rPr>
              <a:t>Arm</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Prepared by</a:t>
            </a:r>
            <a:r>
              <a:rPr lang="en-US" sz="1400" b="1" dirty="0" smtClean="0">
                <a:latin typeface="Arial" panose="020B0604020202020204" pitchFamily="34" charset="0"/>
                <a:cs typeface="Arial" panose="020B0604020202020204" pitchFamily="34" charset="0"/>
              </a:rPr>
              <a:t>:</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Hamza </a:t>
            </a:r>
            <a:r>
              <a:rPr lang="en-US" sz="1400" b="1" dirty="0" smtClean="0">
                <a:latin typeface="Arial" panose="020B0604020202020204" pitchFamily="34" charset="0"/>
                <a:cs typeface="Arial" panose="020B0604020202020204" pitchFamily="34" charset="0"/>
              </a:rPr>
              <a:t>Nassar</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r>
            <a:br>
              <a:rPr lang="en-US" sz="1400" b="1" dirty="0">
                <a:latin typeface="Arial" panose="020B0604020202020204" pitchFamily="34" charset="0"/>
                <a:cs typeface="Arial" panose="020B0604020202020204" pitchFamily="34" charset="0"/>
              </a:rPr>
            </a:br>
            <a:r>
              <a:rPr lang="en-US" sz="1400" b="1" dirty="0" err="1">
                <a:latin typeface="Arial" panose="020B0604020202020204" pitchFamily="34" charset="0"/>
                <a:cs typeface="Arial" panose="020B0604020202020204" pitchFamily="34" charset="0"/>
              </a:rPr>
              <a:t>Ala</a:t>
            </a:r>
            <a:r>
              <a:rPr lang="en-US" sz="1400" b="1" dirty="0">
                <a:latin typeface="Arial" panose="020B0604020202020204" pitchFamily="34" charset="0"/>
                <a:cs typeface="Arial" panose="020B0604020202020204" pitchFamily="34" charset="0"/>
              </a:rPr>
              <a:t> Sad </a:t>
            </a:r>
            <a:r>
              <a:rPr lang="en-US" sz="1400" b="1" dirty="0" err="1" smtClean="0">
                <a:latin typeface="Arial" panose="020B0604020202020204" pitchFamily="34" charset="0"/>
                <a:cs typeface="Arial" panose="020B0604020202020204" pitchFamily="34" charset="0"/>
              </a:rPr>
              <a:t>Aldeen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r>
            <a:br>
              <a:rPr lang="en-US" sz="1400" b="1" dirty="0">
                <a:latin typeface="Arial" panose="020B0604020202020204" pitchFamily="34" charset="0"/>
                <a:cs typeface="Arial" panose="020B0604020202020204" pitchFamily="34" charset="0"/>
              </a:rPr>
            </a:br>
            <a:r>
              <a:rPr lang="en-US" sz="1400" b="1" dirty="0" err="1">
                <a:latin typeface="Arial" panose="020B0604020202020204" pitchFamily="34" charset="0"/>
                <a:cs typeface="Arial" panose="020B0604020202020204" pitchFamily="34" charset="0"/>
              </a:rPr>
              <a:t>Owais</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Sawalha</a:t>
            </a:r>
            <a:r>
              <a:rPr lang="en-US" sz="1400" b="1" dirty="0">
                <a:latin typeface="Arial" panose="020B0604020202020204" pitchFamily="34" charset="0"/>
                <a:cs typeface="Arial" panose="020B0604020202020204" pitchFamily="34" charset="0"/>
              </a:rPr>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Supervisor</a:t>
            </a:r>
            <a:r>
              <a:rPr lang="en-US" sz="1400" b="1" dirty="0" smtClean="0">
                <a:latin typeface="Arial" panose="020B0604020202020204" pitchFamily="34" charset="0"/>
                <a:cs typeface="Arial" panose="020B0604020202020204" pitchFamily="34" charset="0"/>
              </a:rPr>
              <a:t>:</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Dr. </a:t>
            </a:r>
            <a:r>
              <a:rPr lang="en-US" sz="1400" b="1" dirty="0" err="1">
                <a:latin typeface="Arial" panose="020B0604020202020204" pitchFamily="34" charset="0"/>
                <a:cs typeface="Arial" panose="020B0604020202020204" pitchFamily="34" charset="0"/>
              </a:rPr>
              <a:t>Salameh</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Abd</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Alfatah</a:t>
            </a:r>
            <a:r>
              <a:rPr lang="en-US" sz="1400" b="1" dirty="0">
                <a:latin typeface="Arial" panose="020B0604020202020204" pitchFamily="34" charset="0"/>
                <a:cs typeface="Arial" panose="020B0604020202020204" pitchFamily="34" charset="0"/>
              </a:rPr>
              <a:t>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May 2018</a:t>
            </a:r>
            <a:br>
              <a:rPr lang="en-US" sz="1400" b="1" dirty="0">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 </a:t>
            </a:r>
            <a:br>
              <a:rPr lang="en-US" sz="1400" b="1" dirty="0">
                <a:latin typeface="Arial" panose="020B0604020202020204" pitchFamily="34" charset="0"/>
                <a:cs typeface="Arial" panose="020B0604020202020204" pitchFamily="34" charset="0"/>
              </a:rPr>
            </a:b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1856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anose="020B0604020202020204" pitchFamily="34" charset="0"/>
                <a:cs typeface="Arial" panose="020B0604020202020204" pitchFamily="34" charset="0"/>
              </a:rPr>
              <a:t>EMG electrode placement</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The surface EMG electrodes should be placed between the motor unit and the tendons insertion of the muscle, along the longitudinal midline of the muscle.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200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097" y="2715219"/>
            <a:ext cx="10515600" cy="1325563"/>
          </a:xfrm>
        </p:spPr>
        <p:txBody>
          <a:bodyPr>
            <a:normAutofit fontScale="90000"/>
          </a:bodyPr>
          <a:lstStyle/>
          <a:p>
            <a:r>
              <a:rPr lang="en-US" sz="1400" b="1" dirty="0" smtClean="0">
                <a:latin typeface="Arial" panose="020B0604020202020204" pitchFamily="34" charset="0"/>
                <a:cs typeface="Arial" panose="020B0604020202020204" pitchFamily="34" charset="0"/>
              </a:rPr>
              <a:t>Design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We have two main part in this section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 Mechanical design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 2- Electrical design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4852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925" y="2424661"/>
            <a:ext cx="10515600" cy="1325563"/>
          </a:xfrm>
        </p:spPr>
        <p:txBody>
          <a:bodyPr>
            <a:normAutofit fontScale="90000"/>
          </a:bodyPr>
          <a:lstStyle/>
          <a:p>
            <a:r>
              <a:rPr lang="en-US" sz="1400" b="1" dirty="0" smtClean="0">
                <a:latin typeface="Arial" panose="020B0604020202020204" pitchFamily="34" charset="0"/>
                <a:cs typeface="Arial" panose="020B0604020202020204" pitchFamily="34" charset="0"/>
              </a:rPr>
              <a:t>Mechanical part</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1-Early Ideas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2-Design of the hand</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3-Manufacturing and Assembling</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1070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anose="020B0604020202020204" pitchFamily="34" charset="0"/>
                <a:cs typeface="Arial" panose="020B0604020202020204" pitchFamily="34" charset="0"/>
              </a:rPr>
              <a:t>Early Ideas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After researching several actuation methods for prosthetic arms an artificial tendon design was chosen.</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2738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anose="020B0604020202020204" pitchFamily="34" charset="0"/>
                <a:cs typeface="Arial" panose="020B0604020202020204" pitchFamily="34" charset="0"/>
              </a:rPr>
              <a:t>Design of the hand</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We take a ready design from an open </a:t>
            </a:r>
            <a:r>
              <a:rPr lang="en-US" sz="1400" b="1" dirty="0" err="1" smtClean="0">
                <a:latin typeface="Arial" panose="020B0604020202020204" pitchFamily="34" charset="0"/>
                <a:cs typeface="Arial" panose="020B0604020202020204" pitchFamily="34" charset="0"/>
              </a:rPr>
              <a:t>source,and</a:t>
            </a:r>
            <a:r>
              <a:rPr lang="en-US" sz="1400" b="1" dirty="0" smtClean="0">
                <a:latin typeface="Arial" panose="020B0604020202020204" pitchFamily="34" charset="0"/>
                <a:cs typeface="Arial" panose="020B0604020202020204" pitchFamily="34" charset="0"/>
              </a:rPr>
              <a:t> we </a:t>
            </a:r>
            <a:r>
              <a:rPr lang="en-US" sz="1400" b="1" dirty="0" err="1" smtClean="0">
                <a:latin typeface="Arial" panose="020B0604020202020204" pitchFamily="34" charset="0"/>
                <a:cs typeface="Arial" panose="020B0604020202020204" pitchFamily="34" charset="0"/>
              </a:rPr>
              <a:t>improvmed</a:t>
            </a:r>
            <a:r>
              <a:rPr lang="en-US" sz="1400" b="1" dirty="0" smtClean="0">
                <a:latin typeface="Arial" panose="020B0604020202020204" pitchFamily="34" charset="0"/>
                <a:cs typeface="Arial" panose="020B0604020202020204" pitchFamily="34" charset="0"/>
              </a:rPr>
              <a:t> on it using </a:t>
            </a:r>
            <a:r>
              <a:rPr lang="en-US" sz="1400" b="1" dirty="0" err="1" smtClean="0">
                <a:latin typeface="Arial" panose="020B0604020202020204" pitchFamily="34" charset="0"/>
                <a:cs typeface="Arial" panose="020B0604020202020204" pitchFamily="34" charset="0"/>
              </a:rPr>
              <a:t>solidwork</a:t>
            </a:r>
            <a:r>
              <a:rPr lang="en-US" sz="1400" b="1" dirty="0" smtClean="0">
                <a:latin typeface="Arial" panose="020B0604020202020204" pitchFamily="34" charset="0"/>
                <a:cs typeface="Arial" panose="020B0604020202020204" pitchFamily="34" charset="0"/>
              </a:rPr>
              <a:t> </a:t>
            </a:r>
            <a:r>
              <a:rPr lang="en-US" sz="1400" b="1" dirty="0" err="1" smtClean="0">
                <a:latin typeface="Arial" panose="020B0604020202020204" pitchFamily="34" charset="0"/>
                <a:cs typeface="Arial" panose="020B0604020202020204" pitchFamily="34" charset="0"/>
              </a:rPr>
              <a:t>programme</a:t>
            </a:r>
            <a:r>
              <a:rPr lang="en-US" sz="1400" b="1" dirty="0" smtClean="0">
                <a:latin typeface="Arial" panose="020B0604020202020204" pitchFamily="34" charset="0"/>
                <a:cs typeface="Arial" panose="020B0604020202020204" pitchFamily="34" charset="0"/>
              </a:rPr>
              <a:t>.</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4025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826" y="3014321"/>
            <a:ext cx="10515600" cy="1325563"/>
          </a:xfrm>
        </p:spPr>
        <p:txBody>
          <a:bodyPr>
            <a:normAutofit/>
          </a:bodyPr>
          <a:lstStyle/>
          <a:p>
            <a:r>
              <a:rPr lang="en-US" sz="1400" b="1" dirty="0" smtClean="0">
                <a:latin typeface="Arial" panose="020B0604020202020204" pitchFamily="34" charset="0"/>
                <a:cs typeface="Arial" panose="020B0604020202020204" pitchFamily="34" charset="0"/>
              </a:rPr>
              <a:t>Manufacturing and Assembling</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1- 3D </a:t>
            </a:r>
            <a:r>
              <a:rPr lang="en-US" sz="1400" b="1" dirty="0" err="1" smtClean="0">
                <a:latin typeface="Arial" panose="020B0604020202020204" pitchFamily="34" charset="0"/>
                <a:cs typeface="Arial" panose="020B0604020202020204" pitchFamily="34" charset="0"/>
              </a:rPr>
              <a:t>ptinter</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 Assembly</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 Final </a:t>
            </a:r>
            <a:r>
              <a:rPr lang="en-US" sz="1400" b="1" dirty="0" err="1" smtClean="0">
                <a:latin typeface="Arial" panose="020B0604020202020204" pitchFamily="34" charset="0"/>
                <a:cs typeface="Arial" panose="020B0604020202020204" pitchFamily="34" charset="0"/>
              </a:rPr>
              <a:t>shpe</a:t>
            </a:r>
            <a:r>
              <a:rPr lang="en-US" sz="1400" b="1" dirty="0" smtClean="0">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3546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475" y="2561394"/>
            <a:ext cx="10515600" cy="1325563"/>
          </a:xfrm>
        </p:spPr>
        <p:txBody>
          <a:bodyPr>
            <a:noAutofit/>
          </a:bodyPr>
          <a:lstStyle/>
          <a:p>
            <a:r>
              <a:rPr lang="en-US" sz="1400" b="1" dirty="0" smtClean="0">
                <a:latin typeface="Arial" panose="020B0604020202020204" pitchFamily="34" charset="0"/>
                <a:cs typeface="Arial" panose="020B0604020202020204" pitchFamily="34" charset="0"/>
              </a:rPr>
              <a:t>Electrical part</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Actuators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Processing</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Power supply</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EMG Sensor</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6148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288" y="2228108"/>
            <a:ext cx="10515600" cy="1325563"/>
          </a:xfrm>
        </p:spPr>
        <p:txBody>
          <a:bodyPr>
            <a:normAutofit fontScale="90000"/>
          </a:bodyPr>
          <a:lstStyle/>
          <a:p>
            <a:r>
              <a:rPr lang="en-US" sz="1400" b="1" dirty="0" smtClean="0">
                <a:latin typeface="Arial" panose="020B0604020202020204" pitchFamily="34" charset="0"/>
                <a:cs typeface="Arial" panose="020B0604020202020204" pitchFamily="34" charset="0"/>
              </a:rPr>
              <a:t>Results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1-Pre-amplification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2-High pass filter</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3-Full wave rectification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4-Low pass filter and final </a:t>
            </a:r>
            <a:r>
              <a:rPr lang="en-US" sz="1400" b="1" dirty="0" err="1" smtClean="0">
                <a:latin typeface="Arial" panose="020B0604020202020204" pitchFamily="34" charset="0"/>
                <a:cs typeface="Arial" panose="020B0604020202020204" pitchFamily="34" charset="0"/>
              </a:rPr>
              <a:t>amplication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5-Achievable Goals</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9533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097" y="2416116"/>
            <a:ext cx="10515600" cy="1325563"/>
          </a:xfrm>
        </p:spPr>
        <p:txBody>
          <a:bodyPr>
            <a:normAutofit/>
          </a:bodyPr>
          <a:lstStyle/>
          <a:p>
            <a:r>
              <a:rPr lang="en-US" sz="1400" b="1" dirty="0" smtClean="0">
                <a:latin typeface="Arial" panose="020B0604020202020204" pitchFamily="34" charset="0"/>
                <a:cs typeface="Arial" panose="020B0604020202020204" pitchFamily="34" charset="0"/>
              </a:rPr>
              <a:t>Discussion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1-The over all system quality was pretty good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2-Our arm offers a good griping strength but boor speed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5963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189" y="2843406"/>
            <a:ext cx="10515600" cy="1325563"/>
          </a:xfrm>
        </p:spPr>
        <p:txBody>
          <a:bodyPr>
            <a:normAutofit/>
          </a:bodyPr>
          <a:lstStyle/>
          <a:p>
            <a:r>
              <a:rPr lang="en-US" sz="1400" b="1" dirty="0" smtClean="0">
                <a:latin typeface="Arial" panose="020B0604020202020204" pitchFamily="34" charset="0"/>
                <a:cs typeface="Arial" panose="020B0604020202020204" pitchFamily="34" charset="0"/>
              </a:rPr>
              <a:t>Difficulties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 occupation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2-Lake of component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189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241" y="1558578"/>
            <a:ext cx="10515600" cy="1325563"/>
          </a:xfrm>
        </p:spPr>
        <p:txBody>
          <a:bodyPr>
            <a:normAutofit fontScale="90000"/>
          </a:bodyPr>
          <a:lstStyle/>
          <a:p>
            <a:r>
              <a:rPr lang="en-US" sz="1400" b="1" dirty="0" smtClean="0">
                <a:latin typeface="Arial" panose="020B0604020202020204" pitchFamily="34" charset="0"/>
                <a:cs typeface="Arial" panose="020B0604020202020204" pitchFamily="34" charset="0"/>
              </a:rPr>
              <a:t>Outline</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1-Introduction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2-Design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3-Results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4-Discussion</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5250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914" y="2732311"/>
            <a:ext cx="10515600" cy="1325563"/>
          </a:xfrm>
        </p:spPr>
        <p:txBody>
          <a:bodyPr>
            <a:normAutofit fontScale="90000"/>
          </a:bodyPr>
          <a:lstStyle/>
          <a:p>
            <a:r>
              <a:rPr lang="en-US" sz="1400" b="1" dirty="0" smtClean="0">
                <a:latin typeface="Arial" panose="020B0604020202020204" pitchFamily="34" charset="0"/>
                <a:cs typeface="Arial" panose="020B0604020202020204" pitchFamily="34" charset="0"/>
              </a:rPr>
              <a:t>Improvements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1-Mechanichal design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 Sensory Feedback</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3-Advanced EMG Algorithms and Processing</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708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anose="020B0604020202020204" pitchFamily="34" charset="0"/>
                <a:cs typeface="Arial" panose="020B0604020202020204" pitchFamily="34" charset="0"/>
              </a:rPr>
              <a:t>Conclusion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Our project achieved most of the set goal but the benefits to an amputee were not  achieved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547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738" y="1621356"/>
            <a:ext cx="10515600" cy="1325563"/>
          </a:xfrm>
        </p:spPr>
        <p:txBody>
          <a:bodyPr>
            <a:noAutofit/>
          </a:bodyPr>
          <a:lstStyle/>
          <a:p>
            <a:r>
              <a:rPr lang="en-US" sz="1400" b="1" dirty="0" smtClean="0">
                <a:latin typeface="Arial" panose="020B0604020202020204" pitchFamily="34" charset="0"/>
                <a:cs typeface="Arial" panose="020B0604020202020204" pitchFamily="34" charset="0"/>
              </a:rPr>
              <a:t>Introduction</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Human arm degree of freedom(DOF)</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Types of artificial arm control</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err="1" smtClean="0">
                <a:latin typeface="Arial" panose="020B0604020202020204" pitchFamily="34" charset="0"/>
                <a:cs typeface="Arial" panose="020B0604020202020204" pitchFamily="34" charset="0"/>
              </a:rPr>
              <a:t>Electromyograph</a:t>
            </a:r>
            <a:r>
              <a:rPr lang="en-US" sz="1400" b="1" dirty="0" smtClean="0">
                <a:latin typeface="Arial" panose="020B0604020202020204" pitchFamily="34" charset="0"/>
                <a:cs typeface="Arial" panose="020B0604020202020204" pitchFamily="34" charset="0"/>
              </a:rPr>
              <a:t>(EMG) sensing</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err="1" smtClean="0">
                <a:latin typeface="Arial" panose="020B0604020202020204" pitchFamily="34" charset="0"/>
                <a:cs typeface="Arial" panose="020B0604020202020204" pitchFamily="34" charset="0"/>
              </a:rPr>
              <a:t>Catagories</a:t>
            </a:r>
            <a:r>
              <a:rPr lang="en-US" sz="1400" b="1" dirty="0" smtClean="0">
                <a:latin typeface="Arial" panose="020B0604020202020204" pitchFamily="34" charset="0"/>
                <a:cs typeface="Arial" panose="020B0604020202020204" pitchFamily="34" charset="0"/>
              </a:rPr>
              <a:t> of surface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EMG </a:t>
            </a:r>
            <a:r>
              <a:rPr lang="en-US" sz="1400" b="1" dirty="0" err="1" smtClean="0">
                <a:latin typeface="Arial" panose="020B0604020202020204" pitchFamily="34" charset="0"/>
                <a:cs typeface="Arial" panose="020B0604020202020204" pitchFamily="34" charset="0"/>
              </a:rPr>
              <a:t>electrodesEMG</a:t>
            </a:r>
            <a:r>
              <a:rPr lang="en-US" sz="1400" b="1" dirty="0" smtClean="0">
                <a:latin typeface="Arial" panose="020B0604020202020204" pitchFamily="34" charset="0"/>
                <a:cs typeface="Arial" panose="020B0604020202020204" pitchFamily="34" charset="0"/>
              </a:rPr>
              <a:t> electrode </a:t>
            </a:r>
            <a:r>
              <a:rPr lang="en-US" sz="1400" b="1" dirty="0" err="1" smtClean="0">
                <a:latin typeface="Arial" panose="020B0604020202020204" pitchFamily="34" charset="0"/>
                <a:cs typeface="Arial" panose="020B0604020202020204" pitchFamily="34" charset="0"/>
              </a:rPr>
              <a:t>placment</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6546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464" y="2493028"/>
            <a:ext cx="10515600" cy="1325563"/>
          </a:xfrm>
        </p:spPr>
        <p:txBody>
          <a:bodyPr>
            <a:normAutofit/>
          </a:bodyPr>
          <a:lstStyle/>
          <a:p>
            <a:r>
              <a:rPr lang="en-US" sz="1400" b="1" dirty="0" smtClean="0"/>
              <a:t>Human arm DOF</a:t>
            </a:r>
            <a:r>
              <a:rPr lang="ar-SA" sz="1400" b="1" dirty="0" smtClean="0"/>
              <a:t/>
            </a:r>
            <a:br>
              <a:rPr lang="ar-SA" sz="1400" b="1" dirty="0" smtClean="0"/>
            </a:br>
            <a:r>
              <a:rPr lang="ar-SA" sz="1400" b="1" dirty="0" smtClean="0"/>
              <a:t/>
            </a:r>
            <a:br>
              <a:rPr lang="ar-SA" sz="1400" b="1" dirty="0" smtClean="0"/>
            </a:br>
            <a:r>
              <a:rPr lang="en-US" sz="1400" b="1" dirty="0" smtClean="0"/>
              <a:t>Human arm degree of freedom</a:t>
            </a:r>
            <a:r>
              <a:rPr lang="ar-SA" sz="1400" b="1" dirty="0" smtClean="0"/>
              <a:t/>
            </a:r>
            <a:br>
              <a:rPr lang="ar-SA" sz="1400" b="1" dirty="0" smtClean="0"/>
            </a:br>
            <a:r>
              <a:rPr lang="ar-SA" sz="1400" b="1" dirty="0" smtClean="0"/>
              <a:t/>
            </a:r>
            <a:br>
              <a:rPr lang="ar-SA" sz="1400" b="1" dirty="0" smtClean="0"/>
            </a:br>
            <a:r>
              <a:rPr lang="en-US" sz="1400" b="1" dirty="0" smtClean="0"/>
              <a:t>The human arm has a total of 27 DOF. 21 of them are set in the hand and the rest are in the arm itself.</a:t>
            </a:r>
            <a:endParaRPr lang="en-US" sz="1400" b="1" dirty="0"/>
          </a:p>
        </p:txBody>
      </p:sp>
    </p:spTree>
    <p:extLst>
      <p:ext uri="{BB962C8B-B14F-4D97-AF65-F5344CB8AC3E}">
        <p14:creationId xmlns:p14="http://schemas.microsoft.com/office/powerpoint/2010/main" val="640664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277" y="2287928"/>
            <a:ext cx="10515600" cy="1325563"/>
          </a:xfrm>
        </p:spPr>
        <p:txBody>
          <a:bodyPr>
            <a:normAutofit fontScale="90000"/>
          </a:bodyPr>
          <a:lstStyle/>
          <a:p>
            <a:r>
              <a:rPr lang="en-US" sz="1400" b="1" dirty="0" smtClean="0">
                <a:latin typeface="Arial" panose="020B0604020202020204" pitchFamily="34" charset="0"/>
                <a:cs typeface="Arial" panose="020B0604020202020204" pitchFamily="34" charset="0"/>
              </a:rPr>
              <a:t>Types of </a:t>
            </a:r>
            <a:r>
              <a:rPr lang="en-US" sz="1400" b="1" dirty="0" err="1" smtClean="0">
                <a:latin typeface="Arial" panose="020B0604020202020204" pitchFamily="34" charset="0"/>
                <a:cs typeface="Arial" panose="020B0604020202020204" pitchFamily="34" charset="0"/>
              </a:rPr>
              <a:t>atrificial</a:t>
            </a:r>
            <a:r>
              <a:rPr lang="en-US" sz="1400" b="1" dirty="0" smtClean="0">
                <a:latin typeface="Arial" panose="020B0604020202020204" pitchFamily="34" charset="0"/>
                <a:cs typeface="Arial" panose="020B0604020202020204" pitchFamily="34" charset="0"/>
              </a:rPr>
              <a:t> arm control</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In term of controlling the </a:t>
            </a:r>
            <a:r>
              <a:rPr lang="en-US" sz="1400" b="1" dirty="0" err="1" smtClean="0">
                <a:latin typeface="Arial" panose="020B0604020202020204" pitchFamily="34" charset="0"/>
                <a:cs typeface="Arial" panose="020B0604020202020204" pitchFamily="34" charset="0"/>
              </a:rPr>
              <a:t>artificil</a:t>
            </a:r>
            <a:r>
              <a:rPr lang="en-US" sz="1400" b="1" dirty="0" smtClean="0">
                <a:latin typeface="Arial" panose="020B0604020202020204" pitchFamily="34" charset="0"/>
                <a:cs typeface="Arial" panose="020B0604020202020204" pitchFamily="34" charset="0"/>
              </a:rPr>
              <a:t> arm there is two main ways:-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 Joint linked system. </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 Artificial </a:t>
            </a:r>
            <a:r>
              <a:rPr lang="en-US" sz="1400" b="1" dirty="0" err="1" smtClean="0">
                <a:latin typeface="Arial" panose="020B0604020202020204" pitchFamily="34" charset="0"/>
                <a:cs typeface="Arial" panose="020B0604020202020204" pitchFamily="34" charset="0"/>
              </a:rPr>
              <a:t>tendones</a:t>
            </a:r>
            <a:r>
              <a:rPr lang="en-US" sz="1400" b="1" dirty="0" smtClean="0">
                <a:latin typeface="Arial" panose="020B0604020202020204" pitchFamily="34" charset="0"/>
                <a:cs typeface="Arial" panose="020B0604020202020204" pitchFamily="34" charset="0"/>
              </a:rPr>
              <a:t>.</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 Types of artificial tendons control.</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8709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anose="020B0604020202020204" pitchFamily="34" charset="0"/>
                <a:cs typeface="Arial" panose="020B0604020202020204" pitchFamily="34" charset="0"/>
              </a:rPr>
              <a:t>Joint linked system</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The vast majority of prosthetic fingers are actuated through a joint linkage system powered by DC electric motors.</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2486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anose="020B0604020202020204" pitchFamily="34" charset="0"/>
                <a:cs typeface="Arial" panose="020B0604020202020204" pitchFamily="34" charset="0"/>
              </a:rPr>
              <a:t>Artificial  tendons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The artificial tendons way is considered to be a more effective way to control the fingers. the major advantage that artificial tendon have over joint linked system is what is known as joint conformity. Joint conformity allows fingers to adapt to the shape of the object they are grasping. </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7406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555" y="1587173"/>
            <a:ext cx="10515600" cy="1325563"/>
          </a:xfrm>
        </p:spPr>
        <p:txBody>
          <a:bodyPr>
            <a:normAutofit/>
          </a:bodyPr>
          <a:lstStyle/>
          <a:p>
            <a:r>
              <a:rPr lang="en-US" sz="1400" b="1" dirty="0" err="1" smtClean="0">
                <a:latin typeface="Arial" panose="020B0604020202020204" pitchFamily="34" charset="0"/>
                <a:cs typeface="Arial" panose="020B0604020202020204" pitchFamily="34" charset="0"/>
              </a:rPr>
              <a:t>Electromyograph</a:t>
            </a:r>
            <a:r>
              <a:rPr lang="en-US" sz="1400" b="1" dirty="0" smtClean="0">
                <a:latin typeface="Arial" panose="020B0604020202020204" pitchFamily="34" charset="0"/>
                <a:cs typeface="Arial" panose="020B0604020202020204" pitchFamily="34" charset="0"/>
              </a:rPr>
              <a:t>(EMG) sensing</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Myoelectric signals are electrical pulses within the body produced by contracting muscles. </a:t>
            </a:r>
            <a:r>
              <a:rPr lang="en-US" sz="1400" b="1" dirty="0" err="1" smtClean="0">
                <a:latin typeface="Arial" panose="020B0604020202020204" pitchFamily="34" charset="0"/>
                <a:cs typeface="Arial" panose="020B0604020202020204" pitchFamily="34" charset="0"/>
              </a:rPr>
              <a:t>Myoelectic</a:t>
            </a:r>
            <a:r>
              <a:rPr lang="en-US" sz="1400" b="1" dirty="0" smtClean="0">
                <a:latin typeface="Arial" panose="020B0604020202020204" pitchFamily="34" charset="0"/>
                <a:cs typeface="Arial" panose="020B0604020202020204" pitchFamily="34" charset="0"/>
              </a:rPr>
              <a:t> electrodes are used to detect this pulses, and there is 3 main types of the electrodes which are:-</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1-Needle electrodes.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 Fine wire electrodes.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3- Surface EMG electrodes.</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9772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097" y="2339203"/>
            <a:ext cx="10515600" cy="1325563"/>
          </a:xfrm>
        </p:spPr>
        <p:txBody>
          <a:bodyPr>
            <a:noAutofit/>
          </a:bodyPr>
          <a:lstStyle/>
          <a:p>
            <a:r>
              <a:rPr lang="en-US" sz="1400" b="1" dirty="0" err="1" smtClean="0">
                <a:latin typeface="Arial" panose="020B0604020202020204" pitchFamily="34" charset="0"/>
                <a:cs typeface="Arial" panose="020B0604020202020204" pitchFamily="34" charset="0"/>
              </a:rPr>
              <a:t>Catagories</a:t>
            </a:r>
            <a:r>
              <a:rPr lang="en-US" sz="1400" b="1" dirty="0" smtClean="0">
                <a:latin typeface="Arial" panose="020B0604020202020204" pitchFamily="34" charset="0"/>
                <a:cs typeface="Arial" panose="020B0604020202020204" pitchFamily="34" charset="0"/>
              </a:rPr>
              <a:t> of surface EMG electrode</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There are two categories of surface EMG electrodes:-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1- Passive EMG electrodes.</a:t>
            </a: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ar-SA" sz="1400" b="1" dirty="0" smtClean="0">
                <a:latin typeface="Arial" panose="020B0604020202020204" pitchFamily="34" charset="0"/>
                <a:cs typeface="Arial" panose="020B0604020202020204" pitchFamily="34" charset="0"/>
              </a:rPr>
              <a:t/>
            </a:r>
            <a:br>
              <a:rPr lang="ar-SA" sz="1400" b="1" dirty="0" smtClean="0">
                <a:latin typeface="Arial" panose="020B0604020202020204" pitchFamily="34" charset="0"/>
                <a:cs typeface="Arial" panose="020B0604020202020204" pitchFamily="34" charset="0"/>
              </a:rPr>
            </a:br>
            <a:r>
              <a:rPr lang="en-US" sz="1400" b="1" dirty="0" smtClean="0">
                <a:latin typeface="Arial" panose="020B0604020202020204" pitchFamily="34" charset="0"/>
                <a:cs typeface="Arial" panose="020B0604020202020204" pitchFamily="34" charset="0"/>
              </a:rPr>
              <a:t>2- Active EMG electrodes.</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47762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45</Words>
  <Application>Microsoft Office PowerPoint</Application>
  <PresentationFormat>Widescreen</PresentationFormat>
  <Paragraphs>21</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Times New Roman</vt:lpstr>
      <vt:lpstr>Office Theme</vt:lpstr>
      <vt:lpstr>    Artificial Arm   Prepared by:  Hamza Nassar  Ala Sad Aldeen  Owais Sawalha   Supervisor:  Dr. Salameh Abd Alfatah     May 2018   </vt:lpstr>
      <vt:lpstr>Outline  1-Introduction  2-Design  3-Results  4-Discussion</vt:lpstr>
      <vt:lpstr>Introduction  Human arm degree of freedom(DOF)  Types of artificial arm control  Electromyograph(EMG) sensing  Catagories of surface   EMG electrodesEMG electrode placment</vt:lpstr>
      <vt:lpstr>Human arm DOF  Human arm degree of freedom  The human arm has a total of 27 DOF. 21 of them are set in the hand and the rest are in the arm itself.</vt:lpstr>
      <vt:lpstr>Types of atrificial arm control  In term of controlling the artificil arm there is two main ways:-  1- Joint linked system.   2- Artificial tendones.  3- Types of artificial tendons control.</vt:lpstr>
      <vt:lpstr>Joint linked system  The vast majority of prosthetic fingers are actuated through a joint linkage system powered by DC electric motors.</vt:lpstr>
      <vt:lpstr>Artificial  tendons  The artificial tendons way is considered to be a more effective way to control the fingers. the major advantage that artificial tendon have over joint linked system is what is known as joint conformity. Joint conformity allows fingers to adapt to the shape of the object they are grasping. </vt:lpstr>
      <vt:lpstr>Electromyograph(EMG) sensing Myoelectric signals are electrical pulses within the body produced by contracting muscles. Myoelectic electrodes are used to detect this pulses, and there is 3 main types of the electrodes which are:- 1-Needle electrodes. 2- Fine wire electrodes. 3- Surface EMG electrodes.</vt:lpstr>
      <vt:lpstr>Catagories of surface EMG electrode  There are two categories of surface EMG electrodes:-  1- Passive EMG electrodes.  2- Active EMG electrodes.</vt:lpstr>
      <vt:lpstr>EMG electrode placement  The surface EMG electrodes should be placed between the motor unit and the tendons insertion of the muscle, along the longitudinal midline of the muscle. </vt:lpstr>
      <vt:lpstr>Design  We have two main part in this section   1- Mechanical design   2- Electrical design </vt:lpstr>
      <vt:lpstr>Mechanical part  1-Early Ideas   2-Design of the hand  3-Manufacturing and Assembling</vt:lpstr>
      <vt:lpstr>Early Ideas   After researching several actuation methods for prosthetic arms an artificial tendon design was chosen.</vt:lpstr>
      <vt:lpstr>Design of the hand  We take a ready design from an open source,and we improvmed on it using solidwork programme.</vt:lpstr>
      <vt:lpstr>Manufacturing and Assembling 1- 3D ptinter 2- Assembly 3- Final shpe </vt:lpstr>
      <vt:lpstr>Electrical part  Actuators  Processing  Power supply  EMG Sensor </vt:lpstr>
      <vt:lpstr>Results  1-Pre-amplification  2-High pass filter  3-Full wave rectification  4-Low pass filter and final amplication  5-Achievable Goals</vt:lpstr>
      <vt:lpstr>Discussion  1-The over all system quality was pretty good   2-Our arm offers a good griping strength but boor speed </vt:lpstr>
      <vt:lpstr>Difficulties   1- occupation   2-Lake of component </vt:lpstr>
      <vt:lpstr>Improvements  1-Mechanichal design  2- Sensory Feedback  3-Advanced EMG Algorithms and Processing</vt:lpstr>
      <vt:lpstr>Conclusion  Our project achieved most of the set goal but the benefits to an amputee were not  achieved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Hamza Nassar</dc:creator>
  <cp:lastModifiedBy>Hamza Nassar</cp:lastModifiedBy>
  <cp:revision>4</cp:revision>
  <dcterms:created xsi:type="dcterms:W3CDTF">2018-08-12T08:57:36Z</dcterms:created>
  <dcterms:modified xsi:type="dcterms:W3CDTF">2018-08-12T09:18:30Z</dcterms:modified>
</cp:coreProperties>
</file>