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8" r:id="rId3"/>
    <p:sldId id="312" r:id="rId4"/>
    <p:sldId id="259" r:id="rId5"/>
    <p:sldId id="313" r:id="rId6"/>
    <p:sldId id="260" r:id="rId7"/>
    <p:sldId id="261" r:id="rId8"/>
    <p:sldId id="262" r:id="rId9"/>
    <p:sldId id="270" r:id="rId10"/>
    <p:sldId id="269" r:id="rId11"/>
    <p:sldId id="263" r:id="rId12"/>
    <p:sldId id="257" r:id="rId13"/>
    <p:sldId id="264" r:id="rId14"/>
    <p:sldId id="265" r:id="rId15"/>
    <p:sldId id="266" r:id="rId16"/>
    <p:sldId id="267" r:id="rId17"/>
    <p:sldId id="268" r:id="rId18"/>
    <p:sldId id="271" r:id="rId19"/>
    <p:sldId id="282" r:id="rId20"/>
    <p:sldId id="307" r:id="rId21"/>
    <p:sldId id="308" r:id="rId22"/>
    <p:sldId id="309" r:id="rId23"/>
    <p:sldId id="310" r:id="rId24"/>
    <p:sldId id="311" r:id="rId25"/>
    <p:sldId id="272" r:id="rId26"/>
    <p:sldId id="273" r:id="rId27"/>
    <p:sldId id="277" r:id="rId28"/>
    <p:sldId id="278" r:id="rId29"/>
    <p:sldId id="279" r:id="rId30"/>
    <p:sldId id="280" r:id="rId31"/>
    <p:sldId id="281" r:id="rId32"/>
    <p:sldId id="274" r:id="rId33"/>
    <p:sldId id="283" r:id="rId34"/>
    <p:sldId id="284" r:id="rId35"/>
    <p:sldId id="285" r:id="rId36"/>
    <p:sldId id="286" r:id="rId37"/>
    <p:sldId id="287" r:id="rId38"/>
    <p:sldId id="288" r:id="rId39"/>
    <p:sldId id="289" r:id="rId40"/>
    <p:sldId id="290"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14" r:id="rId55"/>
    <p:sldId id="305" r:id="rId56"/>
    <p:sldId id="306" r:id="rId5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189" autoAdjust="0"/>
    <p:restoredTop sz="94660"/>
  </p:normalViewPr>
  <p:slideViewPr>
    <p:cSldViewPr snapToGrid="0">
      <p:cViewPr varScale="1">
        <p:scale>
          <a:sx n="78" d="100"/>
          <a:sy n="78" d="100"/>
        </p:scale>
        <p:origin x="36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1/6/2021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1/6/2021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1/6/2021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1/6/2021</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4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60479"/>
            <a:ext cx="7766936" cy="1646302"/>
          </a:xfrm>
        </p:spPr>
        <p:txBody>
          <a:bodyPr/>
          <a:lstStyle/>
          <a:p>
            <a:pPr algn="ctr"/>
            <a:r>
              <a:rPr lang="en-US" sz="3200" b="1" dirty="0">
                <a:solidFill>
                  <a:schemeClr val="tx1"/>
                </a:solidFill>
                <a:latin typeface="Times New Roman" panose="02020603050405020304" pitchFamily="18" charset="0"/>
                <a:cs typeface="Times New Roman" panose="02020603050405020304" pitchFamily="18" charset="0"/>
              </a:rPr>
              <a:t>Quantity survey and cost estimate for Kafr Ni'ma basic school </a:t>
            </a:r>
          </a:p>
        </p:txBody>
      </p:sp>
      <p:sp>
        <p:nvSpPr>
          <p:cNvPr id="3" name="Subtitle 2"/>
          <p:cNvSpPr>
            <a:spLocks noGrp="1"/>
          </p:cNvSpPr>
          <p:nvPr>
            <p:ph type="subTitle" idx="1"/>
          </p:nvPr>
        </p:nvSpPr>
        <p:spPr>
          <a:xfrm>
            <a:off x="1507067" y="1983455"/>
            <a:ext cx="7766936" cy="2569184"/>
          </a:xfrm>
        </p:spPr>
        <p:txBody>
          <a:bodyPr>
            <a:normAutofit lnSpcReduction="10000"/>
          </a:bodyPr>
          <a:lstStyle/>
          <a:p>
            <a:pPr algn="l" rtl="1">
              <a:lnSpc>
                <a:spcPct val="150000"/>
              </a:lnSpc>
              <a:spcBef>
                <a:spcPts val="0"/>
              </a:spcBef>
              <a:spcAft>
                <a:spcPts val="600"/>
              </a:spcAft>
              <a:tabLst>
                <a:tab pos="3333115" algn="r"/>
              </a:tabLst>
            </a:pPr>
            <a:r>
              <a:rPr lang="en-US" sz="2400" dirty="0">
                <a:solidFill>
                  <a:schemeClr val="tx1"/>
                </a:solidFill>
                <a:latin typeface="Times New Roman" panose="02020603050405020304" pitchFamily="18" charset="0"/>
                <a:cs typeface="Times New Roman" panose="02020603050405020304" pitchFamily="18" charset="0"/>
              </a:rPr>
              <a:t>Prepared </a:t>
            </a:r>
            <a:r>
              <a:rPr lang="en-US" sz="2400" dirty="0" smtClean="0">
                <a:solidFill>
                  <a:schemeClr val="tx1"/>
                </a:solidFill>
                <a:latin typeface="Times New Roman" panose="02020603050405020304" pitchFamily="18" charset="0"/>
                <a:cs typeface="Times New Roman" panose="02020603050405020304" pitchFamily="18" charset="0"/>
              </a:rPr>
              <a:t>by </a:t>
            </a:r>
          </a:p>
          <a:p>
            <a:pPr algn="l" rtl="1">
              <a:lnSpc>
                <a:spcPct val="150000"/>
              </a:lnSpc>
              <a:spcBef>
                <a:spcPts val="0"/>
              </a:spcBef>
              <a:spcAft>
                <a:spcPts val="600"/>
              </a:spcAft>
              <a:tabLst>
                <a:tab pos="3333115" algn="r"/>
              </a:tabLst>
            </a:pPr>
            <a:r>
              <a:rPr lang="en-US" sz="2400" dirty="0" smtClean="0">
                <a:solidFill>
                  <a:schemeClr val="tx1"/>
                </a:solidFill>
                <a:latin typeface="Times New Roman" panose="02020603050405020304" pitchFamily="18" charset="0"/>
                <a:cs typeface="Times New Roman" panose="02020603050405020304" pitchFamily="18" charset="0"/>
              </a:rPr>
              <a:t>1- Adnan I Jardaneh </a:t>
            </a:r>
          </a:p>
          <a:p>
            <a:pPr algn="l" rtl="1">
              <a:lnSpc>
                <a:spcPct val="150000"/>
              </a:lnSpc>
              <a:spcBef>
                <a:spcPts val="0"/>
              </a:spcBef>
              <a:spcAft>
                <a:spcPts val="600"/>
              </a:spcAft>
              <a:tabLst>
                <a:tab pos="3333115" algn="r"/>
              </a:tabLst>
            </a:pPr>
            <a:r>
              <a:rPr lang="en-US" sz="2400" dirty="0" smtClean="0">
                <a:solidFill>
                  <a:schemeClr val="tx1"/>
                </a:solidFill>
                <a:latin typeface="Times New Roman" panose="02020603050405020304" pitchFamily="18" charset="0"/>
                <a:cs typeface="Times New Roman" panose="02020603050405020304" pitchFamily="18" charset="0"/>
              </a:rPr>
              <a:t>2- Amr W Zuhud </a:t>
            </a:r>
          </a:p>
          <a:p>
            <a:pPr algn="l" rtl="1">
              <a:lnSpc>
                <a:spcPct val="150000"/>
              </a:lnSpc>
              <a:spcBef>
                <a:spcPts val="0"/>
              </a:spcBef>
              <a:spcAft>
                <a:spcPts val="600"/>
              </a:spcAft>
              <a:tabLst>
                <a:tab pos="3333115" algn="r"/>
              </a:tabLst>
            </a:pPr>
            <a:r>
              <a:rPr lang="en-US" sz="2400" dirty="0" smtClean="0">
                <a:solidFill>
                  <a:schemeClr val="tx1"/>
                </a:solidFill>
                <a:latin typeface="Times New Roman" panose="02020603050405020304" pitchFamily="18" charset="0"/>
                <a:cs typeface="Times New Roman" panose="02020603050405020304" pitchFamily="18" charset="0"/>
              </a:rPr>
              <a:t>3- Momen S </a:t>
            </a:r>
            <a:r>
              <a:rPr lang="en-US" sz="2400" dirty="0" err="1" smtClean="0">
                <a:solidFill>
                  <a:schemeClr val="tx1"/>
                </a:solidFill>
                <a:latin typeface="Times New Roman" panose="02020603050405020304" pitchFamily="18" charset="0"/>
                <a:cs typeface="Times New Roman" panose="02020603050405020304" pitchFamily="18" charset="0"/>
              </a:rPr>
              <a:t>Salameh</a:t>
            </a:r>
            <a:r>
              <a:rPr lang="en-US" sz="2400" dirty="0" smtClean="0">
                <a:solidFill>
                  <a:schemeClr val="tx1"/>
                </a:solidFill>
                <a:latin typeface="Times New Roman" panose="02020603050405020304" pitchFamily="18" charset="0"/>
                <a:cs typeface="Times New Roman" panose="02020603050405020304" pitchFamily="18" charset="0"/>
              </a:rPr>
              <a:t> </a:t>
            </a:r>
          </a:p>
          <a:p>
            <a:pPr algn="l" rtl="1">
              <a:lnSpc>
                <a:spcPct val="150000"/>
              </a:lnSpc>
              <a:spcBef>
                <a:spcPts val="0"/>
              </a:spcBef>
              <a:spcAft>
                <a:spcPts val="600"/>
              </a:spcAft>
              <a:tabLst>
                <a:tab pos="3333115" algn="r"/>
              </a:tabLst>
            </a:pPr>
            <a:endParaRPr lang="en-US" sz="2400" b="1" dirty="0">
              <a:solidFill>
                <a:schemeClr val="tx1"/>
              </a:solidFill>
              <a:latin typeface="Times New Roman" panose="02020603050405020304" pitchFamily="18" charset="0"/>
              <a:cs typeface="Times New Roman" panose="02020603050405020304" pitchFamily="18" charset="0"/>
            </a:endParaRPr>
          </a:p>
          <a:p>
            <a:pPr algn="l" rtl="1">
              <a:lnSpc>
                <a:spcPct val="150000"/>
              </a:lnSpc>
              <a:spcBef>
                <a:spcPts val="0"/>
              </a:spcBef>
              <a:spcAft>
                <a:spcPts val="600"/>
              </a:spcAft>
              <a:tabLst>
                <a:tab pos="3333115" algn="r"/>
              </a:tabLst>
            </a:pPr>
            <a:endParaRPr lang="en-US" sz="2400" b="1" dirty="0" smtClean="0">
              <a:solidFill>
                <a:schemeClr val="tx1"/>
              </a:solidFill>
              <a:latin typeface="Times New Roman" panose="02020603050405020304" pitchFamily="18" charset="0"/>
              <a:cs typeface="Times New Roman" panose="02020603050405020304" pitchFamily="18" charset="0"/>
            </a:endParaRPr>
          </a:p>
          <a:p>
            <a:pPr algn="l" rtl="1">
              <a:lnSpc>
                <a:spcPct val="150000"/>
              </a:lnSpc>
              <a:spcBef>
                <a:spcPts val="0"/>
              </a:spcBef>
              <a:spcAft>
                <a:spcPts val="600"/>
              </a:spcAft>
              <a:tabLst>
                <a:tab pos="3333115" algn="r"/>
              </a:tabLst>
            </a:pPr>
            <a:endParaRPr lang="en-US" sz="2400" dirty="0"/>
          </a:p>
        </p:txBody>
      </p:sp>
      <p:sp>
        <p:nvSpPr>
          <p:cNvPr id="4" name="Rectangle 3"/>
          <p:cNvSpPr/>
          <p:nvPr/>
        </p:nvSpPr>
        <p:spPr>
          <a:xfrm>
            <a:off x="2350835" y="4829313"/>
            <a:ext cx="6079400" cy="584775"/>
          </a:xfrm>
          <a:prstGeom prst="rect">
            <a:avLst/>
          </a:prstGeom>
        </p:spPr>
        <p:txBody>
          <a:bodyPr wrap="square">
            <a:spAutoFit/>
          </a:bodyPr>
          <a:lstStyle/>
          <a:p>
            <a:r>
              <a:rPr lang="en-US" sz="3200" i="1" u="sng" dirty="0" smtClean="0">
                <a:latin typeface="Times New Roman" panose="02020603050405020304" pitchFamily="18" charset="0"/>
                <a:cs typeface="Times New Roman" panose="02020603050405020304" pitchFamily="18" charset="0"/>
              </a:rPr>
              <a:t>Supervisor: Eng. </a:t>
            </a:r>
            <a:r>
              <a:rPr lang="en-US" sz="3200" i="1" u="sng" dirty="0" err="1" smtClean="0">
                <a:latin typeface="Times New Roman" panose="02020603050405020304" pitchFamily="18" charset="0"/>
                <a:cs typeface="Times New Roman" panose="02020603050405020304" pitchFamily="18" charset="0"/>
              </a:rPr>
              <a:t>Reema</a:t>
            </a:r>
            <a:r>
              <a:rPr lang="en-US" sz="3200" i="1" u="sng" dirty="0" smtClean="0">
                <a:latin typeface="Times New Roman" panose="02020603050405020304" pitchFamily="18" charset="0"/>
                <a:cs typeface="Times New Roman" panose="02020603050405020304" pitchFamily="18" charset="0"/>
              </a:rPr>
              <a:t> </a:t>
            </a:r>
            <a:r>
              <a:rPr lang="en-US" sz="3200" i="1" u="sng" dirty="0" err="1" smtClean="0">
                <a:latin typeface="Times New Roman" panose="02020603050405020304" pitchFamily="18" charset="0"/>
                <a:cs typeface="Times New Roman" panose="02020603050405020304" pitchFamily="18" charset="0"/>
              </a:rPr>
              <a:t>Nassar</a:t>
            </a:r>
            <a:r>
              <a:rPr lang="en-US" sz="3200" i="1" u="sng" dirty="0" smtClean="0">
                <a:latin typeface="Times New Roman" panose="02020603050405020304" pitchFamily="18" charset="0"/>
                <a:cs typeface="Times New Roman" panose="02020603050405020304" pitchFamily="18" charset="0"/>
              </a:rPr>
              <a:t> </a:t>
            </a:r>
            <a:endParaRPr lang="en-US" sz="3200" dirty="0"/>
          </a:p>
        </p:txBody>
      </p:sp>
    </p:spTree>
    <p:extLst>
      <p:ext uri="{BB962C8B-B14F-4D97-AF65-F5344CB8AC3E}">
        <p14:creationId xmlns:p14="http://schemas.microsoft.com/office/powerpoint/2010/main" val="21127002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94946"/>
            <a:ext cx="8596668" cy="1320800"/>
          </a:xfrm>
        </p:spPr>
        <p:txBody>
          <a:bodyPr/>
          <a:lstStyle/>
          <a:p>
            <a:r>
              <a:rPr lang="en-US" b="1" dirty="0">
                <a:solidFill>
                  <a:schemeClr val="tx1"/>
                </a:solidFill>
                <a:latin typeface="Times New Roman" panose="02020603050405020304" pitchFamily="18" charset="0"/>
                <a:cs typeface="Times New Roman" panose="02020603050405020304" pitchFamily="18" charset="0"/>
              </a:rPr>
              <a:t>Contracts</a:t>
            </a:r>
            <a:br>
              <a:rPr lang="en-US" b="1" dirty="0">
                <a:solidFill>
                  <a:schemeClr val="tx1"/>
                </a:solidFill>
                <a:latin typeface="Times New Roman" panose="02020603050405020304" pitchFamily="18" charset="0"/>
                <a:cs typeface="Times New Roman" panose="02020603050405020304" pitchFamily="18" charset="0"/>
              </a:rPr>
            </a:br>
            <a:endParaRPr lang="en-US" b="1" dirty="0">
              <a:solidFill>
                <a:schemeClr val="tx1"/>
              </a:solidFill>
            </a:endParaRPr>
          </a:p>
        </p:txBody>
      </p:sp>
      <p:sp>
        <p:nvSpPr>
          <p:cNvPr id="3" name="Content Placeholder 2"/>
          <p:cNvSpPr>
            <a:spLocks noGrp="1"/>
          </p:cNvSpPr>
          <p:nvPr>
            <p:ph idx="1"/>
          </p:nvPr>
        </p:nvSpPr>
        <p:spPr>
          <a:xfrm>
            <a:off x="677334" y="1715746"/>
            <a:ext cx="8596668" cy="3880773"/>
          </a:xfrm>
        </p:spPr>
        <p:txBody>
          <a:bodyPr>
            <a:normAutofit/>
          </a:bodyPr>
          <a:lstStyle/>
          <a:p>
            <a:pPr marL="0" indent="0">
              <a:lnSpc>
                <a:spcPct val="70000"/>
              </a:lnSpc>
              <a:buNone/>
            </a:pPr>
            <a:r>
              <a:rPr lang="en-US" sz="2400" dirty="0" smtClean="0">
                <a:latin typeface="Times New Roman" panose="02020603050405020304" pitchFamily="18" charset="0"/>
                <a:cs typeface="Times New Roman" panose="02020603050405020304" pitchFamily="18" charset="0"/>
              </a:rPr>
              <a:t>Types </a:t>
            </a:r>
            <a:r>
              <a:rPr lang="en-US" sz="2400" dirty="0">
                <a:latin typeface="Times New Roman" panose="02020603050405020304" pitchFamily="18" charset="0"/>
                <a:cs typeface="Times New Roman" panose="02020603050405020304" pitchFamily="18" charset="0"/>
              </a:rPr>
              <a:t>of Contracts:</a:t>
            </a:r>
          </a:p>
          <a:p>
            <a:pPr marL="0" indent="0">
              <a:lnSpc>
                <a:spcPct val="70000"/>
              </a:lnSpc>
              <a:buNone/>
            </a:pPr>
            <a:endParaRPr lang="en-US" sz="2400" dirty="0">
              <a:latin typeface="Times New Roman" panose="02020603050405020304" pitchFamily="18" charset="0"/>
              <a:cs typeface="Times New Roman" panose="02020603050405020304" pitchFamily="18" charset="0"/>
            </a:endParaRPr>
          </a:p>
          <a:p>
            <a:pPr>
              <a:lnSpc>
                <a:spcPct val="70000"/>
              </a:lnSpc>
            </a:pPr>
            <a:r>
              <a:rPr lang="en-US" sz="2400" dirty="0">
                <a:latin typeface="Times New Roman" panose="02020603050405020304" pitchFamily="18" charset="0"/>
                <a:cs typeface="Times New Roman" panose="02020603050405020304" pitchFamily="18" charset="0"/>
              </a:rPr>
              <a:t>Lump Sum Contract.</a:t>
            </a:r>
          </a:p>
          <a:p>
            <a:pPr marL="0" indent="0">
              <a:lnSpc>
                <a:spcPct val="70000"/>
              </a:lnSpc>
              <a:buNone/>
            </a:pPr>
            <a:r>
              <a:rPr lang="en-US" sz="2400" dirty="0">
                <a:latin typeface="Times New Roman" panose="02020603050405020304" pitchFamily="18" charset="0"/>
                <a:cs typeface="Times New Roman" panose="02020603050405020304" pitchFamily="18" charset="0"/>
              </a:rPr>
              <a:t> </a:t>
            </a:r>
          </a:p>
          <a:p>
            <a:pPr>
              <a:lnSpc>
                <a:spcPct val="70000"/>
              </a:lnSpc>
            </a:pPr>
            <a:r>
              <a:rPr lang="en-US" sz="2400" dirty="0">
                <a:latin typeface="Times New Roman" panose="02020603050405020304" pitchFamily="18" charset="0"/>
                <a:cs typeface="Times New Roman" panose="02020603050405020304" pitchFamily="18" charset="0"/>
              </a:rPr>
              <a:t>Unit Price Contract.</a:t>
            </a:r>
          </a:p>
          <a:p>
            <a:pPr>
              <a:lnSpc>
                <a:spcPct val="70000"/>
              </a:lnSpc>
            </a:pPr>
            <a:endParaRPr lang="en-US" sz="2400" dirty="0">
              <a:latin typeface="Times New Roman" panose="02020603050405020304" pitchFamily="18" charset="0"/>
              <a:cs typeface="Times New Roman" panose="02020603050405020304" pitchFamily="18" charset="0"/>
            </a:endParaRPr>
          </a:p>
          <a:p>
            <a:pPr>
              <a:lnSpc>
                <a:spcPct val="70000"/>
              </a:lnSpc>
            </a:pPr>
            <a:r>
              <a:rPr lang="en-US" sz="2400" dirty="0">
                <a:latin typeface="Times New Roman" panose="02020603050405020304" pitchFamily="18" charset="0"/>
                <a:cs typeface="Times New Roman" panose="02020603050405020304" pitchFamily="18" charset="0"/>
              </a:rPr>
              <a:t>Cost-Plus Contract</a:t>
            </a:r>
            <a:r>
              <a:rPr lang="en-US" sz="2400" dirty="0" smtClean="0">
                <a:latin typeface="Times New Roman" panose="02020603050405020304" pitchFamily="18" charset="0"/>
                <a:cs typeface="Times New Roman" panose="02020603050405020304" pitchFamily="18" charset="0"/>
              </a:rPr>
              <a:t>.</a:t>
            </a:r>
            <a:endParaRPr lang="ar-JO" sz="2400" dirty="0" smtClean="0">
              <a:latin typeface="Times New Roman" panose="02020603050405020304" pitchFamily="18" charset="0"/>
              <a:cs typeface="Times New Roman" panose="02020603050405020304" pitchFamily="18" charset="0"/>
            </a:endParaRPr>
          </a:p>
          <a:p>
            <a:pPr marL="0" indent="0">
              <a:lnSpc>
                <a:spcPct val="70000"/>
              </a:lnSpc>
              <a:buNone/>
            </a:pPr>
            <a:endParaRPr lang="ar-JO" sz="2400" dirty="0" smtClean="0">
              <a:latin typeface="Times New Roman" panose="02020603050405020304" pitchFamily="18" charset="0"/>
              <a:cs typeface="Times New Roman" panose="02020603050405020304" pitchFamily="18" charset="0"/>
            </a:endParaRPr>
          </a:p>
          <a:p>
            <a:pPr>
              <a:lnSpc>
                <a:spcPct val="70000"/>
              </a:lnSpc>
            </a:pPr>
            <a:r>
              <a:rPr lang="en-US" sz="2400" dirty="0" smtClean="0">
                <a:latin typeface="Times New Roman" panose="02020603050405020304" pitchFamily="18" charset="0"/>
                <a:cs typeface="Times New Roman" panose="02020603050405020304" pitchFamily="18" charset="0"/>
              </a:rPr>
              <a:t>Guaranteed </a:t>
            </a:r>
            <a:r>
              <a:rPr lang="en-US" sz="2400" dirty="0">
                <a:latin typeface="Times New Roman" panose="02020603050405020304" pitchFamily="18" charset="0"/>
                <a:cs typeface="Times New Roman" panose="02020603050405020304" pitchFamily="18" charset="0"/>
              </a:rPr>
              <a:t>Maximum Price Contract. </a:t>
            </a:r>
          </a:p>
          <a:p>
            <a:pPr>
              <a:lnSpc>
                <a:spcPct val="70000"/>
              </a:lnSpc>
            </a:pPr>
            <a:endParaRPr lang="en-US" sz="2400" dirty="0">
              <a:latin typeface="Times New Roman" panose="02020603050405020304" pitchFamily="18" charset="0"/>
              <a:cs typeface="Times New Roman" panose="02020603050405020304" pitchFamily="18" charset="0"/>
            </a:endParaRPr>
          </a:p>
          <a:p>
            <a:endParaRPr lang="en-US" sz="2400" dirty="0"/>
          </a:p>
        </p:txBody>
      </p:sp>
    </p:spTree>
    <p:extLst>
      <p:ext uri="{BB962C8B-B14F-4D97-AF65-F5344CB8AC3E}">
        <p14:creationId xmlns:p14="http://schemas.microsoft.com/office/powerpoint/2010/main" val="7657404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l" defTabSz="457200" rtl="0">
              <a:spcBef>
                <a:spcPct val="0"/>
              </a:spcBef>
            </a:pPr>
            <a:r>
              <a:rPr lang="en-US" sz="3600" b="1" dirty="0">
                <a:latin typeface="Times New Roman" panose="02020603050405020304" pitchFamily="18" charset="0"/>
                <a:cs typeface="Times New Roman" panose="02020603050405020304" pitchFamily="18" charset="0"/>
              </a:rPr>
              <a:t>Project management </a:t>
            </a:r>
            <a:br>
              <a:rPr lang="en-US" sz="3600" b="1" dirty="0">
                <a:latin typeface="Times New Roman" panose="02020603050405020304" pitchFamily="18" charset="0"/>
                <a:cs typeface="Times New Roman" panose="02020603050405020304" pitchFamily="18" charset="0"/>
              </a:rPr>
            </a:br>
            <a:endParaRPr lang="en-US" sz="3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sz="2400" dirty="0" smtClean="0">
                <a:latin typeface="Times New Roman" panose="02020603050405020304" pitchFamily="18" charset="0"/>
                <a:cs typeface="Times New Roman" panose="02020603050405020304" pitchFamily="18" charset="0"/>
              </a:rPr>
              <a:t>Project </a:t>
            </a:r>
            <a:r>
              <a:rPr lang="en-US" sz="2400" dirty="0">
                <a:latin typeface="Times New Roman" panose="02020603050405020304" pitchFamily="18" charset="0"/>
                <a:cs typeface="Times New Roman" panose="02020603050405020304" pitchFamily="18" charset="0"/>
              </a:rPr>
              <a:t>management is the application of processes, methods, skills, knowledge, and experience to achieve specific project objectives according to the project acceptance criteria within agreed parameters. Project management has final deliverables that are constrained to a finite timescale and budget.</a:t>
            </a:r>
          </a:p>
          <a:p>
            <a:endParaRPr lang="en-US" dirty="0"/>
          </a:p>
        </p:txBody>
      </p:sp>
    </p:spTree>
    <p:extLst>
      <p:ext uri="{BB962C8B-B14F-4D97-AF65-F5344CB8AC3E}">
        <p14:creationId xmlns:p14="http://schemas.microsoft.com/office/powerpoint/2010/main" val="13698428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599" b="1" dirty="0" smtClean="0">
                <a:solidFill>
                  <a:prstClr val="black">
                    <a:lumMod val="85000"/>
                    <a:lumOff val="15000"/>
                  </a:prstClr>
                </a:solidFill>
                <a:latin typeface="Times New Roman" panose="02020603050405020304" pitchFamily="18" charset="0"/>
                <a:cs typeface="Times New Roman" panose="02020603050405020304" pitchFamily="18" charset="0"/>
              </a:rPr>
              <a:t>Why </a:t>
            </a:r>
            <a:r>
              <a:rPr lang="en-US" sz="3599" b="1" dirty="0">
                <a:solidFill>
                  <a:prstClr val="black">
                    <a:lumMod val="85000"/>
                    <a:lumOff val="15000"/>
                  </a:prstClr>
                </a:solidFill>
                <a:latin typeface="Times New Roman" panose="02020603050405020304" pitchFamily="18" charset="0"/>
                <a:cs typeface="Times New Roman" panose="02020603050405020304" pitchFamily="18" charset="0"/>
              </a:rPr>
              <a:t>is Project </a:t>
            </a:r>
            <a:r>
              <a:rPr lang="en-US" sz="3599" b="1" dirty="0" smtClean="0">
                <a:solidFill>
                  <a:prstClr val="black">
                    <a:lumMod val="85000"/>
                    <a:lumOff val="15000"/>
                  </a:prstClr>
                </a:solidFill>
                <a:latin typeface="Times New Roman" panose="02020603050405020304" pitchFamily="18" charset="0"/>
                <a:cs typeface="Times New Roman" panose="02020603050405020304" pitchFamily="18" charset="0"/>
              </a:rPr>
              <a:t>Management important </a:t>
            </a:r>
            <a:endParaRPr lang="en-US" b="1" dirty="0"/>
          </a:p>
        </p:txBody>
      </p:sp>
      <p:sp>
        <p:nvSpPr>
          <p:cNvPr id="3" name="Content Placeholder 2"/>
          <p:cNvSpPr>
            <a:spLocks noGrp="1"/>
          </p:cNvSpPr>
          <p:nvPr>
            <p:ph idx="1"/>
          </p:nvPr>
        </p:nvSpPr>
        <p:spPr/>
        <p:txBody>
          <a:bodyPr>
            <a:normAutofit/>
          </a:bodyPr>
          <a:lstStyle/>
          <a:p>
            <a:r>
              <a:rPr lang="en-US" sz="2400" dirty="0">
                <a:latin typeface="Times New Roman" panose="02020603050405020304" pitchFamily="18" charset="0"/>
                <a:cs typeface="Times New Roman" panose="02020603050405020304" pitchFamily="18" charset="0"/>
              </a:rPr>
              <a:t>Project management is important because it ensures what is being delivered, is right, and will deliver real value against the business </a:t>
            </a:r>
            <a:r>
              <a:rPr lang="en-US" sz="2400" dirty="0" smtClean="0">
                <a:latin typeface="Times New Roman" panose="02020603050405020304" pitchFamily="18" charset="0"/>
                <a:cs typeface="Times New Roman" panose="02020603050405020304" pitchFamily="18" charset="0"/>
              </a:rPr>
              <a:t>opportunity</a:t>
            </a:r>
            <a:r>
              <a:rPr lang="en-US" sz="24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4415140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b="1" dirty="0">
              <a:solidFill>
                <a:schemeClr val="tx1"/>
              </a:solidFill>
              <a:latin typeface="Times New Roman" panose="02020603050405020304" pitchFamily="18" charset="0"/>
              <a:cs typeface="Times New Roman" panose="02020603050405020304" pitchFamily="18" charset="0"/>
            </a:endParaRPr>
          </a:p>
        </p:txBody>
      </p:sp>
      <p:pic>
        <p:nvPicPr>
          <p:cNvPr id="4" name="Content Placeholder 3" descr="functions-steps-of-management-process"/>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p:spPr>
      </p:pic>
    </p:spTree>
    <p:extLst>
      <p:ext uri="{BB962C8B-B14F-4D97-AF65-F5344CB8AC3E}">
        <p14:creationId xmlns:p14="http://schemas.microsoft.com/office/powerpoint/2010/main" val="9103374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l" defTabSz="457200" rtl="0">
              <a:spcBef>
                <a:spcPct val="0"/>
              </a:spcBef>
            </a:pPr>
            <a:r>
              <a:rPr lang="en-US" sz="3600" b="1" dirty="0">
                <a:latin typeface="Times New Roman" panose="02020603050405020304" pitchFamily="18" charset="0"/>
                <a:cs typeface="Times New Roman" panose="02020603050405020304" pitchFamily="18" charset="0"/>
              </a:rPr>
              <a:t>Scheduling</a:t>
            </a:r>
            <a:br>
              <a:rPr lang="en-US" sz="3600" b="1" dirty="0">
                <a:latin typeface="Times New Roman" panose="02020603050405020304" pitchFamily="18" charset="0"/>
                <a:cs typeface="Times New Roman" panose="02020603050405020304" pitchFamily="18" charset="0"/>
              </a:rPr>
            </a:br>
            <a:endParaRPr lang="en-US" sz="3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sz="2400" dirty="0">
                <a:latin typeface="Times New Roman" panose="02020603050405020304" pitchFamily="18" charset="0"/>
                <a:cs typeface="Times New Roman" panose="02020603050405020304" pitchFamily="18" charset="0"/>
              </a:rPr>
              <a:t>You have to ask yourself three questions to start:</a:t>
            </a:r>
          </a:p>
          <a:p>
            <a:pPr>
              <a:buFont typeface="+mj-lt"/>
              <a:buAutoNum type="arabicPeriod"/>
            </a:pPr>
            <a:r>
              <a:rPr lang="en-US" sz="2400" dirty="0" smtClean="0">
                <a:latin typeface="Times New Roman" panose="02020603050405020304" pitchFamily="18" charset="0"/>
                <a:cs typeface="Times New Roman" panose="02020603050405020304" pitchFamily="18" charset="0"/>
              </a:rPr>
              <a:t>What </a:t>
            </a:r>
            <a:r>
              <a:rPr lang="en-US" sz="2400" dirty="0">
                <a:latin typeface="Times New Roman" panose="02020603050405020304" pitchFamily="18" charset="0"/>
                <a:cs typeface="Times New Roman" panose="02020603050405020304" pitchFamily="18" charset="0"/>
              </a:rPr>
              <a:t>needs to be done?</a:t>
            </a:r>
          </a:p>
          <a:p>
            <a:pPr>
              <a:buFont typeface="+mj-lt"/>
              <a:buAutoNum type="arabicPeriod"/>
            </a:pPr>
            <a:r>
              <a:rPr lang="en-US" sz="2400" dirty="0" smtClean="0">
                <a:latin typeface="Times New Roman" panose="02020603050405020304" pitchFamily="18" charset="0"/>
                <a:cs typeface="Times New Roman" panose="02020603050405020304" pitchFamily="18" charset="0"/>
              </a:rPr>
              <a:t>When </a:t>
            </a:r>
            <a:r>
              <a:rPr lang="en-US" sz="2400" dirty="0">
                <a:latin typeface="Times New Roman" panose="02020603050405020304" pitchFamily="18" charset="0"/>
                <a:cs typeface="Times New Roman" panose="02020603050405020304" pitchFamily="18" charset="0"/>
              </a:rPr>
              <a:t>will it be done?</a:t>
            </a:r>
          </a:p>
          <a:p>
            <a:pPr>
              <a:buFont typeface="+mj-lt"/>
              <a:buAutoNum type="arabicPeriod"/>
            </a:pP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Who will do it?</a:t>
            </a:r>
          </a:p>
          <a:p>
            <a:endParaRPr lang="en-US" dirty="0"/>
          </a:p>
        </p:txBody>
      </p:sp>
    </p:spTree>
    <p:extLst>
      <p:ext uri="{BB962C8B-B14F-4D97-AF65-F5344CB8AC3E}">
        <p14:creationId xmlns:p14="http://schemas.microsoft.com/office/powerpoint/2010/main" val="30593129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l" defTabSz="457200" rtl="0">
              <a:spcBef>
                <a:spcPct val="0"/>
              </a:spcBef>
            </a:pPr>
            <a:r>
              <a:rPr lang="en-US" sz="3600" b="1" dirty="0">
                <a:latin typeface="Times New Roman" panose="02020603050405020304" pitchFamily="18" charset="0"/>
                <a:cs typeface="Times New Roman" panose="02020603050405020304" pitchFamily="18" charset="0"/>
              </a:rPr>
              <a:t>Scheduling Methods </a:t>
            </a:r>
            <a:br>
              <a:rPr lang="en-US" sz="3600" b="1" dirty="0">
                <a:latin typeface="Times New Roman" panose="02020603050405020304" pitchFamily="18" charset="0"/>
                <a:cs typeface="Times New Roman" panose="02020603050405020304" pitchFamily="18" charset="0"/>
              </a:rPr>
            </a:br>
            <a:endParaRPr lang="en-US" sz="3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lvl="2"/>
            <a:r>
              <a:rPr lang="en-US" sz="2400" dirty="0">
                <a:latin typeface="Times New Roman" panose="02020603050405020304" pitchFamily="18" charset="0"/>
                <a:cs typeface="Times New Roman" panose="02020603050405020304" pitchFamily="18" charset="0"/>
              </a:rPr>
              <a:t>Bar charts (Gantt Charts)	</a:t>
            </a:r>
          </a:p>
          <a:p>
            <a:pPr lvl="2"/>
            <a:r>
              <a:rPr lang="en-US" sz="2400" dirty="0">
                <a:latin typeface="Times New Roman" panose="02020603050405020304" pitchFamily="18" charset="0"/>
                <a:cs typeface="Times New Roman" panose="02020603050405020304" pitchFamily="18" charset="0"/>
              </a:rPr>
              <a:t>Critical path Method (CPM</a:t>
            </a:r>
            <a:r>
              <a:rPr lang="en-US" sz="2400" dirty="0" smtClean="0">
                <a:latin typeface="Times New Roman" panose="02020603050405020304" pitchFamily="18" charset="0"/>
                <a:cs typeface="Times New Roman" panose="02020603050405020304" pitchFamily="18" charset="0"/>
              </a:rPr>
              <a:t>)</a:t>
            </a:r>
          </a:p>
          <a:p>
            <a:pPr lvl="2"/>
            <a:r>
              <a:rPr lang="en-US" sz="2400" dirty="0" smtClean="0">
                <a:latin typeface="Times New Roman" panose="02020603050405020304" pitchFamily="18" charset="0"/>
                <a:cs typeface="Times New Roman" panose="02020603050405020304" pitchFamily="18" charset="0"/>
              </a:rPr>
              <a:t>Line of balance </a:t>
            </a:r>
            <a:endParaRPr lang="en-US" sz="2400"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7191424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solidFill>
                <a:latin typeface="Times New Roman" panose="02020603050405020304" pitchFamily="18" charset="0"/>
                <a:cs typeface="Times New Roman" panose="02020603050405020304" pitchFamily="18" charset="0"/>
              </a:rPr>
              <a:t>Quantity surveying </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en-US" sz="2400" dirty="0">
                <a:solidFill>
                  <a:schemeClr val="tx1"/>
                </a:solidFill>
                <a:latin typeface="Times New Roman" panose="02020603050405020304" pitchFamily="18" charset="0"/>
                <a:cs typeface="Times New Roman" panose="02020603050405020304" pitchFamily="18" charset="0"/>
              </a:rPr>
              <a:t>Quantity takeoff is a process of measuring the work of the project in form of a series of quantified work items. Each item considered in the takeoff is measured according to a uniform set of rules on how to be measured</a:t>
            </a:r>
          </a:p>
        </p:txBody>
      </p:sp>
    </p:spTree>
    <p:extLst>
      <p:ext uri="{BB962C8B-B14F-4D97-AF65-F5344CB8AC3E}">
        <p14:creationId xmlns:p14="http://schemas.microsoft.com/office/powerpoint/2010/main" val="38821729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l" defTabSz="457200" rtl="0">
              <a:spcBef>
                <a:spcPct val="0"/>
              </a:spcBef>
            </a:pPr>
            <a:r>
              <a:rPr lang="en-US" sz="3600" b="1" dirty="0" smtClean="0">
                <a:latin typeface="Times New Roman" panose="02020603050405020304" pitchFamily="18" charset="0"/>
                <a:cs typeface="Times New Roman" panose="02020603050405020304" pitchFamily="18" charset="0"/>
              </a:rPr>
              <a:t>Construction  costs </a:t>
            </a:r>
            <a:r>
              <a:rPr lang="en-US" sz="3600" b="1" dirty="0">
                <a:latin typeface="Times New Roman" panose="02020603050405020304" pitchFamily="18" charset="0"/>
                <a:cs typeface="Times New Roman" panose="02020603050405020304" pitchFamily="18" charset="0"/>
              </a:rPr>
              <a:t/>
            </a:r>
            <a:br>
              <a:rPr lang="en-US" sz="3600" b="1" dirty="0">
                <a:latin typeface="Times New Roman" panose="02020603050405020304" pitchFamily="18" charset="0"/>
                <a:cs typeface="Times New Roman" panose="02020603050405020304" pitchFamily="18" charset="0"/>
              </a:rPr>
            </a:br>
            <a:endParaRPr lang="en-US" sz="3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92500" lnSpcReduction="20000"/>
          </a:bodyPr>
          <a:lstStyle/>
          <a:p>
            <a:pPr>
              <a:buFont typeface="Wingdings" panose="05000000000000000000" pitchFamily="2" charset="2"/>
              <a:buChar char="q"/>
            </a:pPr>
            <a:r>
              <a:rPr lang="en-US" sz="2600" dirty="0" smtClean="0">
                <a:latin typeface="Times New Roman" panose="02020603050405020304" pitchFamily="18" charset="0"/>
                <a:cs typeface="Times New Roman" panose="02020603050405020304" pitchFamily="18" charset="0"/>
              </a:rPr>
              <a:t>Direct cost include </a:t>
            </a:r>
          </a:p>
          <a:p>
            <a:r>
              <a:rPr lang="en-US" sz="2600" dirty="0" smtClean="0">
                <a:latin typeface="Times New Roman" panose="02020603050405020304" pitchFamily="18" charset="0"/>
                <a:cs typeface="Times New Roman" panose="02020603050405020304" pitchFamily="18" charset="0"/>
              </a:rPr>
              <a:t>Materials </a:t>
            </a:r>
            <a:r>
              <a:rPr lang="en-US" sz="2600" dirty="0">
                <a:latin typeface="Times New Roman" panose="02020603050405020304" pitchFamily="18" charset="0"/>
                <a:cs typeface="Times New Roman" panose="02020603050405020304" pitchFamily="18" charset="0"/>
              </a:rPr>
              <a:t>costs</a:t>
            </a:r>
          </a:p>
          <a:p>
            <a:r>
              <a:rPr lang="en-US" sz="2600" dirty="0">
                <a:latin typeface="Times New Roman" panose="02020603050405020304" pitchFamily="18" charset="0"/>
                <a:cs typeface="Times New Roman" panose="02020603050405020304" pitchFamily="18" charset="0"/>
              </a:rPr>
              <a:t>Labor costs</a:t>
            </a:r>
          </a:p>
          <a:p>
            <a:r>
              <a:rPr lang="en-US" sz="2600" dirty="0">
                <a:latin typeface="Times New Roman" panose="02020603050405020304" pitchFamily="18" charset="0"/>
                <a:cs typeface="Times New Roman" panose="02020603050405020304" pitchFamily="18" charset="0"/>
              </a:rPr>
              <a:t>Equipment </a:t>
            </a:r>
            <a:r>
              <a:rPr lang="en-US" sz="2600" dirty="0" smtClean="0">
                <a:latin typeface="Times New Roman" panose="02020603050405020304" pitchFamily="18" charset="0"/>
                <a:cs typeface="Times New Roman" panose="02020603050405020304" pitchFamily="18" charset="0"/>
              </a:rPr>
              <a:t>costs</a:t>
            </a:r>
            <a:endParaRPr lang="en-US" sz="2600" dirty="0">
              <a:latin typeface="Times New Roman" panose="02020603050405020304" pitchFamily="18" charset="0"/>
              <a:cs typeface="Times New Roman" panose="02020603050405020304" pitchFamily="18" charset="0"/>
            </a:endParaRPr>
          </a:p>
          <a:p>
            <a:pPr>
              <a:buFont typeface="Wingdings" panose="05000000000000000000" pitchFamily="2" charset="2"/>
              <a:buChar char="q"/>
            </a:pPr>
            <a:r>
              <a:rPr lang="en-US" sz="2600" dirty="0" smtClean="0">
                <a:latin typeface="Times New Roman" panose="02020603050405020304" pitchFamily="18" charset="0"/>
                <a:cs typeface="Times New Roman" panose="02020603050405020304" pitchFamily="18" charset="0"/>
              </a:rPr>
              <a:t>  Indirect </a:t>
            </a:r>
            <a:r>
              <a:rPr lang="en-US" sz="2600" dirty="0">
                <a:latin typeface="Times New Roman" panose="02020603050405020304" pitchFamily="18" charset="0"/>
                <a:cs typeface="Times New Roman" panose="02020603050405020304" pitchFamily="18" charset="0"/>
              </a:rPr>
              <a:t>cost </a:t>
            </a:r>
            <a:r>
              <a:rPr lang="en-US" sz="2600" dirty="0" smtClean="0">
                <a:latin typeface="Times New Roman" panose="02020603050405020304" pitchFamily="18" charset="0"/>
                <a:cs typeface="Times New Roman" panose="02020603050405020304" pitchFamily="18" charset="0"/>
              </a:rPr>
              <a:t>include</a:t>
            </a:r>
          </a:p>
          <a:p>
            <a:r>
              <a:rPr lang="en-US" sz="2600" dirty="0">
                <a:latin typeface="Times New Roman" panose="02020603050405020304" pitchFamily="18" charset="0"/>
                <a:cs typeface="Times New Roman" panose="02020603050405020304" pitchFamily="18" charset="0"/>
              </a:rPr>
              <a:t>Overhead</a:t>
            </a:r>
          </a:p>
          <a:p>
            <a:r>
              <a:rPr lang="en-US" sz="2600" dirty="0">
                <a:latin typeface="Times New Roman" panose="02020603050405020304" pitchFamily="18" charset="0"/>
                <a:cs typeface="Times New Roman" panose="02020603050405020304" pitchFamily="18" charset="0"/>
              </a:rPr>
              <a:t>Indirect labor </a:t>
            </a:r>
          </a:p>
          <a:p>
            <a:r>
              <a:rPr lang="en-US" sz="2600" dirty="0">
                <a:latin typeface="Times New Roman" panose="02020603050405020304" pitchFamily="18" charset="0"/>
                <a:cs typeface="Times New Roman" panose="02020603050405020304" pitchFamily="18" charset="0"/>
              </a:rPr>
              <a:t>Profits</a:t>
            </a:r>
          </a:p>
          <a:p>
            <a:pPr marL="0" indent="0">
              <a:buNone/>
            </a:pPr>
            <a:r>
              <a:rPr lang="en-US" sz="2600" dirty="0" smtClean="0">
                <a:latin typeface="Times New Roman" panose="02020603050405020304" pitchFamily="18" charset="0"/>
                <a:cs typeface="Times New Roman" panose="02020603050405020304" pitchFamily="18" charset="0"/>
              </a:rPr>
              <a:t> </a:t>
            </a:r>
            <a:endParaRPr lang="en-US" sz="2600" dirty="0">
              <a:latin typeface="Times New Roman" panose="02020603050405020304" pitchFamily="18" charset="0"/>
              <a:cs typeface="Times New Roman" panose="02020603050405020304" pitchFamily="18" charset="0"/>
            </a:endParaRPr>
          </a:p>
          <a:p>
            <a:pPr marL="0" indent="0">
              <a:buNone/>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765938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latin typeface="Times New Roman" panose="02020603050405020304" pitchFamily="18" charset="0"/>
                <a:cs typeface="Times New Roman" panose="02020603050405020304" pitchFamily="18" charset="0"/>
              </a:rPr>
              <a:t>Project Introduction</a:t>
            </a:r>
            <a:endParaRPr lang="en-US" b="1" dirty="0">
              <a:solidFill>
                <a:schemeClr val="tx1"/>
              </a:solidFill>
            </a:endParaRPr>
          </a:p>
        </p:txBody>
      </p:sp>
      <p:sp>
        <p:nvSpPr>
          <p:cNvPr id="4" name="Text Placeholder 3"/>
          <p:cNvSpPr>
            <a:spLocks noGrp="1"/>
          </p:cNvSpPr>
          <p:nvPr>
            <p:ph type="body" idx="1"/>
          </p:nvPr>
        </p:nvSpPr>
        <p:spPr/>
        <p:txBody>
          <a:bodyPr/>
          <a:lstStyle/>
          <a:p>
            <a:endParaRPr lang="en-US"/>
          </a:p>
        </p:txBody>
      </p:sp>
      <p:sp>
        <p:nvSpPr>
          <p:cNvPr id="3" name="Content Placeholder 2"/>
          <p:cNvSpPr>
            <a:spLocks noGrp="1"/>
          </p:cNvSpPr>
          <p:nvPr>
            <p:ph sz="half" idx="2"/>
          </p:nvPr>
        </p:nvSpPr>
        <p:spPr/>
        <p:txBody>
          <a:bodyPr>
            <a:normAutofit/>
          </a:bodyPr>
          <a:lstStyle/>
          <a:p>
            <a:r>
              <a:rPr lang="en-US" sz="2400" dirty="0">
                <a:latin typeface="Times New Roman" panose="02020603050405020304" pitchFamily="18" charset="0"/>
                <a:cs typeface="Times New Roman" panose="02020603050405020304" pitchFamily="18" charset="0"/>
              </a:rPr>
              <a:t>Project delivery system:- </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Design-Bid-Build.</a:t>
            </a:r>
          </a:p>
          <a:p>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Project contract:-</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Unit price.</a:t>
            </a:r>
          </a:p>
          <a:p>
            <a:endParaRPr lang="en-US" dirty="0" smtClean="0"/>
          </a:p>
          <a:p>
            <a:endParaRPr lang="en-US" dirty="0"/>
          </a:p>
          <a:p>
            <a:endParaRPr lang="en-US" dirty="0" smtClean="0"/>
          </a:p>
          <a:p>
            <a:endParaRPr lang="en-US" dirty="0"/>
          </a:p>
          <a:p>
            <a:endParaRPr lang="en-US" dirty="0"/>
          </a:p>
        </p:txBody>
      </p:sp>
      <p:sp>
        <p:nvSpPr>
          <p:cNvPr id="5" name="Text Placeholder 4"/>
          <p:cNvSpPr>
            <a:spLocks noGrp="1"/>
          </p:cNvSpPr>
          <p:nvPr>
            <p:ph type="body" sz="quarter" idx="3"/>
          </p:nvPr>
        </p:nvSpPr>
        <p:spPr/>
        <p:txBody>
          <a:bodyPr/>
          <a:lstStyle/>
          <a:p>
            <a:endParaRPr lang="en-US"/>
          </a:p>
        </p:txBody>
      </p:sp>
      <p:pic>
        <p:nvPicPr>
          <p:cNvPr id="7" name="Content Placeholder 6"/>
          <p:cNvPicPr>
            <a:picLocks noGrp="1"/>
          </p:cNvPicPr>
          <p:nvPr>
            <p:ph sz="quarter" idx="4"/>
          </p:nvPr>
        </p:nvPicPr>
        <p:blipFill>
          <a:blip r:embed="rId2" cstate="print">
            <a:extLst>
              <a:ext uri="{28A0092B-C50C-407E-A947-70E740481C1C}">
                <a14:useLocalDpi xmlns:a14="http://schemas.microsoft.com/office/drawing/2010/main" val="0"/>
              </a:ext>
            </a:extLst>
          </a:blip>
          <a:stretch>
            <a:fillRect/>
          </a:stretch>
        </p:blipFill>
        <p:spPr>
          <a:xfrm>
            <a:off x="5088382" y="2160983"/>
            <a:ext cx="5847347" cy="4153320"/>
          </a:xfrm>
          <a:prstGeom prst="rect">
            <a:avLst/>
          </a:prstGeom>
          <a:ln>
            <a:solidFill>
              <a:schemeClr val="tx1"/>
            </a:solidFill>
          </a:ln>
        </p:spPr>
      </p:pic>
    </p:spTree>
    <p:extLst>
      <p:ext uri="{BB962C8B-B14F-4D97-AF65-F5344CB8AC3E}">
        <p14:creationId xmlns:p14="http://schemas.microsoft.com/office/powerpoint/2010/main" val="11795355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u="sng" dirty="0" smtClean="0">
                <a:solidFill>
                  <a:schemeClr val="tx1"/>
                </a:solidFill>
                <a:latin typeface="Times New Roman" panose="02020603050405020304" pitchFamily="18" charset="0"/>
                <a:cs typeface="Times New Roman" panose="02020603050405020304" pitchFamily="18" charset="0"/>
              </a:rPr>
              <a:t>Render.</a:t>
            </a:r>
            <a:endParaRPr lang="en-US" i="1" u="sng" dirty="0">
              <a:solidFill>
                <a:schemeClr val="tx1"/>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99564"/>
          </a:xfrm>
          <a:prstGeom prst="rect">
            <a:avLst/>
          </a:prstGeom>
        </p:spPr>
      </p:pic>
    </p:spTree>
    <p:extLst>
      <p:ext uri="{BB962C8B-B14F-4D97-AF65-F5344CB8AC3E}">
        <p14:creationId xmlns:p14="http://schemas.microsoft.com/office/powerpoint/2010/main" val="27371917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800" b="1" dirty="0" smtClean="0">
                <a:solidFill>
                  <a:schemeClr val="tx1"/>
                </a:solidFill>
                <a:latin typeface="Times New Roman" panose="02020603050405020304" pitchFamily="18" charset="0"/>
                <a:cs typeface="Times New Roman" panose="02020603050405020304" pitchFamily="18" charset="0"/>
              </a:rPr>
              <a:t>What is the projects?</a:t>
            </a:r>
            <a:endParaRPr lang="en-US" sz="3800" b="1"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en-US" sz="2400" dirty="0">
                <a:latin typeface="Times New Roman" panose="02020603050405020304" pitchFamily="18" charset="0"/>
                <a:cs typeface="Times New Roman" panose="02020603050405020304" pitchFamily="18" charset="0"/>
              </a:rPr>
              <a:t>According to Saleh Mabrouk A project as ‘‘a temporary </a:t>
            </a:r>
            <a:r>
              <a:rPr lang="en-US" sz="2400" dirty="0" smtClean="0">
                <a:latin typeface="Times New Roman" panose="02020603050405020304" pitchFamily="18" charset="0"/>
                <a:cs typeface="Times New Roman" panose="02020603050405020304" pitchFamily="18" charset="0"/>
              </a:rPr>
              <a:t>endeavor </a:t>
            </a:r>
            <a:r>
              <a:rPr lang="en-US" sz="2400" dirty="0">
                <a:latin typeface="Times New Roman" panose="02020603050405020304" pitchFamily="18" charset="0"/>
                <a:cs typeface="Times New Roman" panose="02020603050405020304" pitchFamily="18" charset="0"/>
              </a:rPr>
              <a:t>undertaken to create a unique product, service, or result. The key words in this deﬁnition are temporary and unique: any project must have a starting point and an ending point, and it must have a deliverable product or service that is unique.</a:t>
            </a:r>
          </a:p>
        </p:txBody>
      </p:sp>
    </p:spTree>
    <p:extLst>
      <p:ext uri="{BB962C8B-B14F-4D97-AF65-F5344CB8AC3E}">
        <p14:creationId xmlns:p14="http://schemas.microsoft.com/office/powerpoint/2010/main" val="31898559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pic>
        <p:nvPicPr>
          <p:cNvPr id="9" name="Content Placeholder 8"/>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0" y="0"/>
            <a:ext cx="12192000" cy="6899562"/>
          </a:xfrm>
        </p:spPr>
      </p:pic>
    </p:spTree>
    <p:extLst>
      <p:ext uri="{BB962C8B-B14F-4D97-AF65-F5344CB8AC3E}">
        <p14:creationId xmlns:p14="http://schemas.microsoft.com/office/powerpoint/2010/main" val="13089529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0" y="0"/>
            <a:ext cx="12192000" cy="6899562"/>
          </a:xfrm>
        </p:spPr>
      </p:pic>
    </p:spTree>
    <p:extLst>
      <p:ext uri="{BB962C8B-B14F-4D97-AF65-F5344CB8AC3E}">
        <p14:creationId xmlns:p14="http://schemas.microsoft.com/office/powerpoint/2010/main" val="24598877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0" y="0"/>
            <a:ext cx="12192000" cy="6899562"/>
          </a:xfrm>
        </p:spPr>
      </p:pic>
    </p:spTree>
    <p:extLst>
      <p:ext uri="{BB962C8B-B14F-4D97-AF65-F5344CB8AC3E}">
        <p14:creationId xmlns:p14="http://schemas.microsoft.com/office/powerpoint/2010/main" val="97405873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0" y="0"/>
            <a:ext cx="12203164" cy="6858000"/>
          </a:xfrm>
        </p:spPr>
      </p:pic>
    </p:spTree>
    <p:extLst>
      <p:ext uri="{BB962C8B-B14F-4D97-AF65-F5344CB8AC3E}">
        <p14:creationId xmlns:p14="http://schemas.microsoft.com/office/powerpoint/2010/main" val="18574462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0" y="0"/>
            <a:ext cx="12192000" cy="6899562"/>
          </a:xfrm>
        </p:spPr>
      </p:pic>
    </p:spTree>
    <p:extLst>
      <p:ext uri="{BB962C8B-B14F-4D97-AF65-F5344CB8AC3E}">
        <p14:creationId xmlns:p14="http://schemas.microsoft.com/office/powerpoint/2010/main" val="256108040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b="1" dirty="0">
                <a:solidFill>
                  <a:schemeClr val="tx1"/>
                </a:solidFill>
                <a:latin typeface="Times New Roman" panose="02020603050405020304" pitchFamily="18" charset="0"/>
                <a:cs typeface="Times New Roman" panose="02020603050405020304" pitchFamily="18" charset="0"/>
              </a:rPr>
              <a:t>Quantities Surveying Using Revit Software</a:t>
            </a:r>
            <a:endParaRPr lang="en-US" b="1" dirty="0">
              <a:solidFill>
                <a:schemeClr val="tx1"/>
              </a:solidFill>
            </a:endParaRPr>
          </a:p>
        </p:txBody>
      </p:sp>
      <p:pic>
        <p:nvPicPr>
          <p:cNvPr id="9" name="Content Placeholder 8"/>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2100161" y="2160588"/>
            <a:ext cx="5751716" cy="3881437"/>
          </a:xfrm>
          <a:prstGeom prst="rect">
            <a:avLst/>
          </a:prstGeom>
        </p:spPr>
      </p:pic>
    </p:spTree>
    <p:extLst>
      <p:ext uri="{BB962C8B-B14F-4D97-AF65-F5344CB8AC3E}">
        <p14:creationId xmlns:p14="http://schemas.microsoft.com/office/powerpoint/2010/main" val="51645117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1" y="622457"/>
            <a:ext cx="8909366" cy="1280890"/>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Architectural Model </a:t>
            </a:r>
          </a:p>
        </p:txBody>
      </p:sp>
      <p:pic>
        <p:nvPicPr>
          <p:cNvPr id="4" name="Picture 3"/>
          <p:cNvPicPr/>
          <p:nvPr/>
        </p:nvPicPr>
        <p:blipFill>
          <a:blip r:embed="rId2" cstate="print"/>
          <a:stretch>
            <a:fillRect/>
          </a:stretch>
        </p:blipFill>
        <p:spPr>
          <a:xfrm>
            <a:off x="2957946" y="1738630"/>
            <a:ext cx="5486400" cy="4523740"/>
          </a:xfrm>
          <a:prstGeom prst="rect">
            <a:avLst/>
          </a:prstGeom>
        </p:spPr>
      </p:pic>
    </p:spTree>
    <p:extLst>
      <p:ext uri="{BB962C8B-B14F-4D97-AF65-F5344CB8AC3E}">
        <p14:creationId xmlns:p14="http://schemas.microsoft.com/office/powerpoint/2010/main" val="6646740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l" defTabSz="457200" rtl="0">
              <a:spcBef>
                <a:spcPct val="0"/>
              </a:spcBef>
            </a:pPr>
            <a:r>
              <a:rPr lang="en-US" sz="3600" b="1" dirty="0">
                <a:solidFill>
                  <a:schemeClr val="tx1"/>
                </a:solidFill>
                <a:latin typeface="Times New Roman" panose="02020603050405020304" pitchFamily="18" charset="0"/>
                <a:cs typeface="Times New Roman" panose="02020603050405020304" pitchFamily="18" charset="0"/>
              </a:rPr>
              <a:t>Models build up in Revit </a:t>
            </a:r>
            <a:br>
              <a:rPr lang="en-US" sz="3600" b="1" dirty="0">
                <a:solidFill>
                  <a:schemeClr val="tx1"/>
                </a:solidFill>
                <a:latin typeface="Times New Roman" panose="02020603050405020304" pitchFamily="18" charset="0"/>
                <a:cs typeface="Times New Roman" panose="02020603050405020304" pitchFamily="18" charset="0"/>
              </a:rPr>
            </a:br>
            <a:endParaRPr lang="en-US" sz="3600" b="1" dirty="0">
              <a:solidFill>
                <a:schemeClr val="tx1"/>
              </a:solidFill>
              <a:latin typeface="Times New Roman" panose="02020603050405020304" pitchFamily="18" charset="0"/>
              <a:cs typeface="Times New Roman" panose="02020603050405020304" pitchFamily="18" charset="0"/>
            </a:endParaRPr>
          </a:p>
        </p:txBody>
      </p:sp>
      <p:pic>
        <p:nvPicPr>
          <p:cNvPr id="9" name="Content Placeholder 8"/>
          <p:cNvPicPr>
            <a:picLocks noGrp="1"/>
          </p:cNvPicPr>
          <p:nvPr>
            <p:ph idx="1"/>
          </p:nvPr>
        </p:nvPicPr>
        <p:blipFill>
          <a:blip r:embed="rId2" cstate="print"/>
          <a:stretch>
            <a:fillRect/>
          </a:stretch>
        </p:blipFill>
        <p:spPr>
          <a:xfrm>
            <a:off x="677334" y="1776846"/>
            <a:ext cx="10689824" cy="5081154"/>
          </a:xfrm>
          <a:prstGeom prst="rect">
            <a:avLst/>
          </a:prstGeom>
        </p:spPr>
      </p:pic>
    </p:spTree>
    <p:extLst>
      <p:ext uri="{BB962C8B-B14F-4D97-AF65-F5344CB8AC3E}">
        <p14:creationId xmlns:p14="http://schemas.microsoft.com/office/powerpoint/2010/main" val="187352047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solidFill>
                <a:latin typeface="Times New Roman" panose="02020603050405020304" pitchFamily="18" charset="0"/>
                <a:cs typeface="Times New Roman" panose="02020603050405020304" pitchFamily="18" charset="0"/>
              </a:rPr>
              <a:t>Link CAD Importing for Drawing</a:t>
            </a:r>
            <a:br>
              <a:rPr lang="en-US" b="1" dirty="0" smtClean="0">
                <a:solidFill>
                  <a:schemeClr val="tx1"/>
                </a:solidFill>
                <a:latin typeface="Times New Roman" panose="02020603050405020304" pitchFamily="18" charset="0"/>
                <a:cs typeface="Times New Roman" panose="02020603050405020304" pitchFamily="18" charset="0"/>
              </a:rPr>
            </a:br>
            <a:endParaRPr lang="en-US" b="1" dirty="0">
              <a:solidFill>
                <a:schemeClr val="tx1"/>
              </a:solidFill>
              <a:latin typeface="Times New Roman" panose="02020603050405020304" pitchFamily="18" charset="0"/>
              <a:cs typeface="Times New Roman" panose="02020603050405020304" pitchFamily="18" charset="0"/>
            </a:endParaRPr>
          </a:p>
        </p:txBody>
      </p:sp>
      <p:pic>
        <p:nvPicPr>
          <p:cNvPr id="13" name="صورة 34"/>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58636" y="2160588"/>
            <a:ext cx="6127767" cy="3881437"/>
          </a:xfrm>
          <a:prstGeom prst="rect">
            <a:avLst/>
          </a:prstGeom>
        </p:spPr>
      </p:pic>
    </p:spTree>
    <p:extLst>
      <p:ext uri="{BB962C8B-B14F-4D97-AF65-F5344CB8AC3E}">
        <p14:creationId xmlns:p14="http://schemas.microsoft.com/office/powerpoint/2010/main" val="179723339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solidFill>
                <a:latin typeface="Times New Roman" panose="02020603050405020304" pitchFamily="18" charset="0"/>
                <a:cs typeface="Times New Roman" panose="02020603050405020304" pitchFamily="18" charset="0"/>
              </a:rPr>
              <a:t>Section definition </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77334" y="1777530"/>
            <a:ext cx="8596668" cy="3880773"/>
          </a:xfrm>
        </p:spPr>
        <p:txBody>
          <a:bodyPr>
            <a:normAutofit/>
          </a:bodyPr>
          <a:lstStyle/>
          <a:p>
            <a:r>
              <a:rPr lang="en-US" sz="2400" dirty="0">
                <a:latin typeface="Times New Roman" panose="02020603050405020304" pitchFamily="18" charset="0"/>
                <a:cs typeface="Times New Roman" panose="02020603050405020304" pitchFamily="18" charset="0"/>
              </a:rPr>
              <a:t>Internal Wall 20cm.</a:t>
            </a:r>
          </a:p>
        </p:txBody>
      </p:sp>
      <p:pic>
        <p:nvPicPr>
          <p:cNvPr id="4" name="Picture 3"/>
          <p:cNvPicPr/>
          <p:nvPr/>
        </p:nvPicPr>
        <p:blipFill>
          <a:blip r:embed="rId2" cstate="print"/>
          <a:stretch>
            <a:fillRect/>
          </a:stretch>
        </p:blipFill>
        <p:spPr>
          <a:xfrm>
            <a:off x="677335" y="2498852"/>
            <a:ext cx="8046536" cy="3716597"/>
          </a:xfrm>
          <a:prstGeom prst="rect">
            <a:avLst/>
          </a:prstGeom>
        </p:spPr>
      </p:pic>
    </p:spTree>
    <p:extLst>
      <p:ext uri="{BB962C8B-B14F-4D97-AF65-F5344CB8AC3E}">
        <p14:creationId xmlns:p14="http://schemas.microsoft.com/office/powerpoint/2010/main" val="29354587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800" b="1" dirty="0">
                <a:solidFill>
                  <a:schemeClr val="tx1">
                    <a:lumMod val="95000"/>
                    <a:lumOff val="5000"/>
                  </a:schemeClr>
                </a:solidFill>
                <a:latin typeface="Times New Roman" panose="02020603050405020304" pitchFamily="18" charset="0"/>
                <a:cs typeface="Times New Roman" panose="02020603050405020304" pitchFamily="18" charset="0"/>
              </a:rPr>
              <a:t>Project key participation</a:t>
            </a:r>
          </a:p>
        </p:txBody>
      </p:sp>
      <p:sp>
        <p:nvSpPr>
          <p:cNvPr id="3" name="Content Placeholder 2"/>
          <p:cNvSpPr>
            <a:spLocks noGrp="1"/>
          </p:cNvSpPr>
          <p:nvPr>
            <p:ph idx="1"/>
          </p:nvPr>
        </p:nvSpPr>
        <p:spPr>
          <a:xfrm>
            <a:off x="677334" y="2088293"/>
            <a:ext cx="8596668" cy="3953070"/>
          </a:xfrm>
        </p:spPr>
        <p:txBody>
          <a:bodyPr>
            <a:noAutofit/>
          </a:bodyPr>
          <a:lstStyle/>
          <a:p>
            <a:r>
              <a:rPr lang="en-US" sz="2000" dirty="0">
                <a:latin typeface="Times New Roman" panose="02020603050405020304" pitchFamily="18" charset="0"/>
                <a:cs typeface="Times New Roman" panose="02020603050405020304" pitchFamily="18" charset="0"/>
              </a:rPr>
              <a:t>1. Owner (client</a:t>
            </a:r>
            <a:r>
              <a:rPr lang="en-US" sz="2000" dirty="0" smtClean="0">
                <a:latin typeface="Times New Roman" panose="02020603050405020304" pitchFamily="18" charset="0"/>
                <a:cs typeface="Times New Roman" panose="02020603050405020304" pitchFamily="18" charset="0"/>
              </a:rPr>
              <a:t>)</a:t>
            </a:r>
          </a:p>
          <a:p>
            <a:pPr marL="0" indent="0">
              <a:buNone/>
            </a:pPr>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2. Design </a:t>
            </a:r>
            <a:r>
              <a:rPr lang="en-US" sz="2000" dirty="0" smtClean="0">
                <a:latin typeface="Times New Roman" panose="02020603050405020304" pitchFamily="18" charset="0"/>
                <a:cs typeface="Times New Roman" panose="02020603050405020304" pitchFamily="18" charset="0"/>
              </a:rPr>
              <a:t>Professional</a:t>
            </a:r>
          </a:p>
          <a:p>
            <a:pPr marL="0" indent="0">
              <a:buNone/>
            </a:pPr>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3. The </a:t>
            </a:r>
            <a:r>
              <a:rPr lang="en-US" sz="2000" dirty="0" smtClean="0">
                <a:latin typeface="Times New Roman" panose="02020603050405020304" pitchFamily="18" charset="0"/>
                <a:cs typeface="Times New Roman" panose="02020603050405020304" pitchFamily="18" charset="0"/>
              </a:rPr>
              <a:t>contractor</a:t>
            </a:r>
          </a:p>
          <a:p>
            <a:pPr marL="0" indent="0">
              <a:buNone/>
            </a:pPr>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4. The subcontractor </a:t>
            </a:r>
          </a:p>
          <a:p>
            <a:endParaRPr lang="en-US" sz="20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99882" y="2780270"/>
            <a:ext cx="6692117" cy="4077730"/>
          </a:xfrm>
          <a:prstGeom prst="rect">
            <a:avLst/>
          </a:prstGeom>
        </p:spPr>
      </p:pic>
    </p:spTree>
    <p:extLst>
      <p:ext uri="{BB962C8B-B14F-4D97-AF65-F5344CB8AC3E}">
        <p14:creationId xmlns:p14="http://schemas.microsoft.com/office/powerpoint/2010/main" val="410919428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latin typeface="Times New Roman" panose="02020603050405020304" pitchFamily="18" charset="0"/>
                <a:cs typeface="Times New Roman" panose="02020603050405020304" pitchFamily="18" charset="0"/>
              </a:rPr>
              <a:t>Section definition </a:t>
            </a:r>
            <a:endParaRPr lang="en-US" dirty="0"/>
          </a:p>
        </p:txBody>
      </p:sp>
      <p:sp>
        <p:nvSpPr>
          <p:cNvPr id="3" name="Content Placeholder 2"/>
          <p:cNvSpPr>
            <a:spLocks noGrp="1"/>
          </p:cNvSpPr>
          <p:nvPr>
            <p:ph idx="1"/>
          </p:nvPr>
        </p:nvSpPr>
        <p:spPr/>
        <p:txBody>
          <a:bodyPr/>
          <a:lstStyle/>
          <a:p>
            <a:r>
              <a:rPr lang="en-US" sz="2400" dirty="0">
                <a:latin typeface="Times New Roman" panose="02020603050405020304" pitchFamily="18" charset="0"/>
                <a:cs typeface="Times New Roman" panose="02020603050405020304" pitchFamily="18" charset="0"/>
              </a:rPr>
              <a:t>Exterior Wall 15cm</a:t>
            </a:r>
            <a:r>
              <a:rPr lang="en-US" sz="2400" dirty="0" smtClean="0">
                <a:latin typeface="Times New Roman" panose="02020603050405020304" pitchFamily="18" charset="0"/>
                <a:cs typeface="Times New Roman" panose="02020603050405020304" pitchFamily="18" charset="0"/>
              </a:rPr>
              <a:t>.</a:t>
            </a:r>
          </a:p>
          <a:p>
            <a:endParaRPr lang="en-US" dirty="0"/>
          </a:p>
        </p:txBody>
      </p:sp>
      <p:pic>
        <p:nvPicPr>
          <p:cNvPr id="4" name="Picture 3"/>
          <p:cNvPicPr/>
          <p:nvPr/>
        </p:nvPicPr>
        <p:blipFill>
          <a:blip r:embed="rId2" cstate="print"/>
          <a:stretch>
            <a:fillRect/>
          </a:stretch>
        </p:blipFill>
        <p:spPr>
          <a:xfrm>
            <a:off x="1039091" y="2640621"/>
            <a:ext cx="7162800" cy="3630930"/>
          </a:xfrm>
          <a:prstGeom prst="rect">
            <a:avLst/>
          </a:prstGeom>
        </p:spPr>
      </p:pic>
    </p:spTree>
    <p:extLst>
      <p:ext uri="{BB962C8B-B14F-4D97-AF65-F5344CB8AC3E}">
        <p14:creationId xmlns:p14="http://schemas.microsoft.com/office/powerpoint/2010/main" val="303606697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latin typeface="Times New Roman" panose="02020603050405020304" pitchFamily="18" charset="0"/>
                <a:cs typeface="Times New Roman" panose="02020603050405020304" pitchFamily="18" charset="0"/>
              </a:rPr>
              <a:t>Section definition </a:t>
            </a:r>
            <a:endParaRPr lang="en-US" dirty="0"/>
          </a:p>
        </p:txBody>
      </p:sp>
      <p:sp>
        <p:nvSpPr>
          <p:cNvPr id="3" name="Content Placeholder 2"/>
          <p:cNvSpPr>
            <a:spLocks noGrp="1"/>
          </p:cNvSpPr>
          <p:nvPr>
            <p:ph idx="1"/>
          </p:nvPr>
        </p:nvSpPr>
        <p:spPr>
          <a:xfrm>
            <a:off x="594206" y="1589089"/>
            <a:ext cx="8596668" cy="3880773"/>
          </a:xfrm>
        </p:spPr>
        <p:txBody>
          <a:bodyPr/>
          <a:lstStyle/>
          <a:p>
            <a:r>
              <a:rPr lang="en-US" sz="2400" dirty="0" smtClean="0">
                <a:latin typeface="Times New Roman" panose="02020603050405020304" pitchFamily="18" charset="0"/>
                <a:cs typeface="Times New Roman" panose="02020603050405020304" pitchFamily="18" charset="0"/>
              </a:rPr>
              <a:t>Floor details</a:t>
            </a:r>
          </a:p>
          <a:p>
            <a:endParaRPr lang="en-US" dirty="0"/>
          </a:p>
        </p:txBody>
      </p:sp>
      <p:pic>
        <p:nvPicPr>
          <p:cNvPr id="6" name="Picture 5"/>
          <p:cNvPicPr/>
          <p:nvPr/>
        </p:nvPicPr>
        <p:blipFill>
          <a:blip r:embed="rId2" cstate="print"/>
          <a:stretch>
            <a:fillRect/>
          </a:stretch>
        </p:blipFill>
        <p:spPr>
          <a:xfrm>
            <a:off x="937779" y="2079049"/>
            <a:ext cx="8144438" cy="3876908"/>
          </a:xfrm>
          <a:prstGeom prst="rect">
            <a:avLst/>
          </a:prstGeom>
        </p:spPr>
      </p:pic>
    </p:spTree>
    <p:extLst>
      <p:ext uri="{BB962C8B-B14F-4D97-AF65-F5344CB8AC3E}">
        <p14:creationId xmlns:p14="http://schemas.microsoft.com/office/powerpoint/2010/main" val="353727359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1369" y="222198"/>
            <a:ext cx="8909366" cy="1280890"/>
          </a:xfrm>
        </p:spPr>
        <p:txBody>
          <a:bodyPr/>
          <a:lstStyle/>
          <a:p>
            <a:r>
              <a:rPr lang="en-US" b="1" dirty="0">
                <a:solidFill>
                  <a:schemeClr val="tx1"/>
                </a:solidFill>
                <a:latin typeface="Times New Roman" panose="02020603050405020304" pitchFamily="18" charset="0"/>
                <a:cs typeface="Times New Roman" panose="02020603050405020304" pitchFamily="18" charset="0"/>
              </a:rPr>
              <a:t>Final Results from Revit</a:t>
            </a:r>
          </a:p>
        </p:txBody>
      </p:sp>
      <p:pic>
        <p:nvPicPr>
          <p:cNvPr id="11" name="Content Placeholder 10"/>
          <p:cNvPicPr>
            <a:picLocks noGrp="1"/>
          </p:cNvPicPr>
          <p:nvPr>
            <p:ph idx="1"/>
          </p:nvPr>
        </p:nvPicPr>
        <p:blipFill>
          <a:blip r:embed="rId2"/>
          <a:stretch>
            <a:fillRect/>
          </a:stretch>
        </p:blipFill>
        <p:spPr>
          <a:xfrm>
            <a:off x="2616565" y="1092086"/>
            <a:ext cx="5699532" cy="5555849"/>
          </a:xfrm>
          <a:prstGeom prst="rect">
            <a:avLst/>
          </a:prstGeom>
        </p:spPr>
      </p:pic>
    </p:spTree>
    <p:extLst>
      <p:ext uri="{BB962C8B-B14F-4D97-AF65-F5344CB8AC3E}">
        <p14:creationId xmlns:p14="http://schemas.microsoft.com/office/powerpoint/2010/main" val="36742416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b="1" dirty="0" smtClean="0">
                <a:solidFill>
                  <a:schemeClr val="tx1"/>
                </a:solidFill>
                <a:latin typeface="Times New Roman" panose="02020603050405020304" pitchFamily="18" charset="0"/>
                <a:cs typeface="Times New Roman" panose="02020603050405020304" pitchFamily="18" charset="0"/>
              </a:rPr>
              <a:t>Sample calculation for footing excavation </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17" name="Content Placeholder 16"/>
          <p:cNvSpPr>
            <a:spLocks noGrp="1"/>
          </p:cNvSpPr>
          <p:nvPr>
            <p:ph idx="1"/>
          </p:nvPr>
        </p:nvSpPr>
        <p:spPr/>
        <p:txBody>
          <a:bodyPr>
            <a:normAutofit/>
          </a:bodyPr>
          <a:lstStyle/>
          <a:p>
            <a:r>
              <a:rPr lang="en-US" sz="2400" dirty="0" smtClean="0">
                <a:latin typeface="Times New Roman" panose="02020603050405020304" pitchFamily="18" charset="0"/>
                <a:cs typeface="Times New Roman" panose="02020603050405020304" pitchFamily="18" charset="0"/>
              </a:rPr>
              <a:t>R.L=439.7</a:t>
            </a:r>
            <a:endParaRPr lang="en-US" sz="2400" dirty="0">
              <a:latin typeface="Times New Roman" panose="02020603050405020304" pitchFamily="18" charset="0"/>
              <a:cs typeface="Times New Roman" panose="02020603050405020304" pitchFamily="18" charset="0"/>
            </a:endParaRPr>
          </a:p>
        </p:txBody>
      </p:sp>
      <p:pic>
        <p:nvPicPr>
          <p:cNvPr id="3076" name="Picture 4" descr="No description availab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76407" y="2260010"/>
            <a:ext cx="4213003" cy="33114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401927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latin typeface="Times New Roman" panose="02020603050405020304" pitchFamily="18" charset="0"/>
                <a:cs typeface="Times New Roman" panose="02020603050405020304" pitchFamily="18" charset="0"/>
              </a:rPr>
              <a:t>Sample calculation </a:t>
            </a:r>
            <a:r>
              <a:rPr lang="en-US" b="1" dirty="0" smtClean="0">
                <a:solidFill>
                  <a:schemeClr val="tx1"/>
                </a:solidFill>
                <a:latin typeface="Times New Roman" panose="02020603050405020304" pitchFamily="18" charset="0"/>
                <a:cs typeface="Times New Roman" panose="02020603050405020304" pitchFamily="18" charset="0"/>
              </a:rPr>
              <a:t>for steel reinforcement </a:t>
            </a:r>
            <a:r>
              <a:rPr lang="en-US" b="1" dirty="0">
                <a:solidFill>
                  <a:schemeClr val="tx1"/>
                </a:solidFill>
                <a:latin typeface="Times New Roman" panose="02020603050405020304" pitchFamily="18" charset="0"/>
                <a:cs typeface="Times New Roman" panose="02020603050405020304" pitchFamily="18" charset="0"/>
              </a:rPr>
              <a:t/>
            </a:r>
            <a:br>
              <a:rPr lang="en-US" b="1" dirty="0">
                <a:solidFill>
                  <a:schemeClr val="tx1"/>
                </a:solidFill>
                <a:latin typeface="Times New Roman" panose="02020603050405020304" pitchFamily="18" charset="0"/>
                <a:cs typeface="Times New Roman" panose="02020603050405020304" pitchFamily="18" charset="0"/>
              </a:rPr>
            </a:br>
            <a:endParaRPr lang="en-US" b="1" dirty="0">
              <a:solidFill>
                <a:schemeClr val="tx1"/>
              </a:solidFill>
              <a:latin typeface="Times New Roman" panose="02020603050405020304" pitchFamily="18" charset="0"/>
              <a:cs typeface="Times New Roman" panose="02020603050405020304" pitchFamily="18" charset="0"/>
            </a:endParaRPr>
          </a:p>
        </p:txBody>
      </p:sp>
      <p:pic>
        <p:nvPicPr>
          <p:cNvPr id="4" name="صورة 1"/>
          <p:cNvPicPr>
            <a:picLocks noGrp="1"/>
          </p:cNvPicPr>
          <p:nvPr>
            <p:ph idx="1"/>
          </p:nvPr>
        </p:nvPicPr>
        <p:blipFill>
          <a:blip r:embed="rId2" cstate="print"/>
          <a:srcRect/>
          <a:stretch>
            <a:fillRect/>
          </a:stretch>
        </p:blipFill>
        <p:spPr bwMode="auto">
          <a:xfrm>
            <a:off x="4591204" y="1415205"/>
            <a:ext cx="6868874" cy="3881437"/>
          </a:xfrm>
          <a:prstGeom prst="rect">
            <a:avLst/>
          </a:prstGeom>
          <a:noFill/>
          <a:ln w="9525">
            <a:noFill/>
            <a:miter lim="800000"/>
            <a:headEnd/>
            <a:tailEnd/>
          </a:ln>
        </p:spPr>
      </p:pic>
    </p:spTree>
    <p:extLst>
      <p:ext uri="{BB962C8B-B14F-4D97-AF65-F5344CB8AC3E}">
        <p14:creationId xmlns:p14="http://schemas.microsoft.com/office/powerpoint/2010/main" val="38931981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latin typeface="Times New Roman" panose="02020603050405020304" pitchFamily="18" charset="0"/>
                <a:cs typeface="Times New Roman" panose="02020603050405020304" pitchFamily="18" charset="0"/>
              </a:rPr>
              <a:t>Sample calculation for </a:t>
            </a:r>
            <a:r>
              <a:rPr lang="en-US" b="1" dirty="0" smtClean="0">
                <a:solidFill>
                  <a:schemeClr val="tx1"/>
                </a:solidFill>
                <a:latin typeface="Times New Roman" panose="02020603050405020304" pitchFamily="18" charset="0"/>
                <a:cs typeface="Times New Roman" panose="02020603050405020304" pitchFamily="18" charset="0"/>
              </a:rPr>
              <a:t>concrete volume  </a:t>
            </a:r>
            <a:r>
              <a:rPr lang="en-US" b="1" dirty="0">
                <a:solidFill>
                  <a:schemeClr val="tx1"/>
                </a:solidFill>
                <a:latin typeface="Times New Roman" panose="02020603050405020304" pitchFamily="18" charset="0"/>
                <a:cs typeface="Times New Roman" panose="02020603050405020304" pitchFamily="18" charset="0"/>
              </a:rPr>
              <a:t/>
            </a:r>
            <a:br>
              <a:rPr lang="en-US" b="1" dirty="0">
                <a:solidFill>
                  <a:schemeClr val="tx1"/>
                </a:solidFill>
                <a:latin typeface="Times New Roman" panose="02020603050405020304" pitchFamily="18" charset="0"/>
                <a:cs typeface="Times New Roman" panose="02020603050405020304" pitchFamily="18" charset="0"/>
              </a:rPr>
            </a:br>
            <a:endParaRPr lang="en-US" dirty="0"/>
          </a:p>
        </p:txBody>
      </p:sp>
      <p:sp>
        <p:nvSpPr>
          <p:cNvPr id="3" name="Content Placeholder 2"/>
          <p:cNvSpPr>
            <a:spLocks noGrp="1"/>
          </p:cNvSpPr>
          <p:nvPr>
            <p:ph idx="1"/>
          </p:nvPr>
        </p:nvSpPr>
        <p:spPr/>
        <p:txBody>
          <a:bodyPr>
            <a:normAutofit/>
          </a:bodyPr>
          <a:lstStyle/>
          <a:p>
            <a:r>
              <a:rPr lang="en-US" sz="2400" b="1" dirty="0" smtClean="0">
                <a:solidFill>
                  <a:schemeClr val="tx1"/>
                </a:solidFill>
                <a:latin typeface="Times New Roman" panose="02020603050405020304" pitchFamily="18" charset="0"/>
                <a:cs typeface="Times New Roman" panose="02020603050405020304" pitchFamily="18" charset="0"/>
              </a:rPr>
              <a:t>Depth =0.5m </a:t>
            </a:r>
            <a:endParaRPr lang="en-US" sz="2400" b="1" dirty="0">
              <a:solidFill>
                <a:schemeClr val="tx1"/>
              </a:solidFill>
              <a:latin typeface="Times New Roman" panose="02020603050405020304" pitchFamily="18" charset="0"/>
              <a:cs typeface="Times New Roman" panose="02020603050405020304" pitchFamily="18" charset="0"/>
            </a:endParaRPr>
          </a:p>
        </p:txBody>
      </p:sp>
      <p:pic>
        <p:nvPicPr>
          <p:cNvPr id="5" name="Picture 4" descr="No description availab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4352" y="2160589"/>
            <a:ext cx="4213003" cy="33114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039370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solidFill>
                <a:latin typeface="Times New Roman" panose="02020603050405020304" pitchFamily="18" charset="0"/>
                <a:cs typeface="Times New Roman" panose="02020603050405020304" pitchFamily="18" charset="0"/>
              </a:rPr>
              <a:t>BOQ</a:t>
            </a:r>
            <a:endParaRPr lang="en-US" b="1" dirty="0">
              <a:solidFill>
                <a:schemeClr val="tx1"/>
              </a:solidFill>
              <a:latin typeface="Times New Roman" panose="02020603050405020304" pitchFamily="18" charset="0"/>
              <a:cs typeface="Times New Roman" panose="02020603050405020304" pitchFamily="18"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545937447"/>
              </p:ext>
            </p:extLst>
          </p:nvPr>
        </p:nvGraphicFramePr>
        <p:xfrm>
          <a:off x="301784" y="1350474"/>
          <a:ext cx="5462270" cy="4342257"/>
        </p:xfrm>
        <a:graphic>
          <a:graphicData uri="http://schemas.openxmlformats.org/drawingml/2006/table">
            <a:tbl>
              <a:tblPr firstRow="1" firstCol="1" bandRow="1">
                <a:tableStyleId>{5C22544A-7EE6-4342-B048-85BDC9FD1C3A}</a:tableStyleId>
              </a:tblPr>
              <a:tblGrid>
                <a:gridCol w="1598930">
                  <a:extLst>
                    <a:ext uri="{9D8B030D-6E8A-4147-A177-3AD203B41FA5}">
                      <a16:colId xmlns:a16="http://schemas.microsoft.com/office/drawing/2014/main" val="20000"/>
                    </a:ext>
                  </a:extLst>
                </a:gridCol>
                <a:gridCol w="2042795">
                  <a:extLst>
                    <a:ext uri="{9D8B030D-6E8A-4147-A177-3AD203B41FA5}">
                      <a16:colId xmlns:a16="http://schemas.microsoft.com/office/drawing/2014/main" val="20001"/>
                    </a:ext>
                  </a:extLst>
                </a:gridCol>
                <a:gridCol w="1820545">
                  <a:extLst>
                    <a:ext uri="{9D8B030D-6E8A-4147-A177-3AD203B41FA5}">
                      <a16:colId xmlns:a16="http://schemas.microsoft.com/office/drawing/2014/main" val="20002"/>
                    </a:ext>
                  </a:extLst>
                </a:gridCol>
              </a:tblGrid>
              <a:tr h="0">
                <a:tc>
                  <a:txBody>
                    <a:bodyPr/>
                    <a:lstStyle/>
                    <a:p>
                      <a:pPr marL="0" marR="0" algn="ctr">
                        <a:lnSpc>
                          <a:spcPct val="107000"/>
                        </a:lnSpc>
                        <a:spcBef>
                          <a:spcPts val="0"/>
                        </a:spcBef>
                        <a:spcAft>
                          <a:spcPts val="0"/>
                        </a:spcAft>
                      </a:pPr>
                      <a:r>
                        <a:rPr lang="en-US" sz="1200" dirty="0">
                          <a:effectLst/>
                        </a:rPr>
                        <a:t>Item</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effectLst/>
                        </a:rPr>
                        <a:t>Measured quantity</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effectLst/>
                        </a:rPr>
                        <a:t>Unit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0"/>
                  </a:ext>
                </a:extLst>
              </a:tr>
              <a:tr h="0">
                <a:tc>
                  <a:txBody>
                    <a:bodyPr/>
                    <a:lstStyle/>
                    <a:p>
                      <a:pPr marL="0" marR="0" algn="ctr">
                        <a:lnSpc>
                          <a:spcPct val="107000"/>
                        </a:lnSpc>
                        <a:spcBef>
                          <a:spcPts val="0"/>
                        </a:spcBef>
                        <a:spcAft>
                          <a:spcPts val="0"/>
                        </a:spcAft>
                      </a:pPr>
                      <a:r>
                        <a:rPr lang="en-US" sz="1200">
                          <a:effectLst/>
                        </a:rPr>
                        <a:t>Excavation for footing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1033.00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CM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1"/>
                  </a:ext>
                </a:extLst>
              </a:tr>
              <a:tr h="0">
                <a:tc>
                  <a:txBody>
                    <a:bodyPr/>
                    <a:lstStyle/>
                    <a:p>
                      <a:pPr marL="0" marR="0" algn="ctr">
                        <a:lnSpc>
                          <a:spcPct val="107000"/>
                        </a:lnSpc>
                        <a:spcBef>
                          <a:spcPts val="0"/>
                        </a:spcBef>
                        <a:spcAft>
                          <a:spcPts val="0"/>
                        </a:spcAft>
                      </a:pPr>
                      <a:r>
                        <a:rPr lang="en-US" sz="1200">
                          <a:effectLst/>
                        </a:rPr>
                        <a:t>Excavation of tie beam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120.00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CM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2"/>
                  </a:ext>
                </a:extLst>
              </a:tr>
              <a:tr h="0">
                <a:tc>
                  <a:txBody>
                    <a:bodyPr/>
                    <a:lstStyle/>
                    <a:p>
                      <a:pPr marL="0" marR="0" algn="ctr">
                        <a:lnSpc>
                          <a:spcPct val="107000"/>
                        </a:lnSpc>
                        <a:spcBef>
                          <a:spcPts val="0"/>
                        </a:spcBef>
                        <a:spcAft>
                          <a:spcPts val="0"/>
                        </a:spcAft>
                      </a:pPr>
                      <a:r>
                        <a:rPr lang="en-US" sz="1200">
                          <a:effectLst/>
                        </a:rPr>
                        <a:t>Backfill works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1010.00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CM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3"/>
                  </a:ext>
                </a:extLst>
              </a:tr>
              <a:tr h="267970">
                <a:tc>
                  <a:txBody>
                    <a:bodyPr/>
                    <a:lstStyle/>
                    <a:p>
                      <a:pPr marL="0" marR="0" algn="ctr">
                        <a:lnSpc>
                          <a:spcPct val="107000"/>
                        </a:lnSpc>
                        <a:spcBef>
                          <a:spcPts val="0"/>
                        </a:spcBef>
                        <a:spcAft>
                          <a:spcPts val="0"/>
                        </a:spcAft>
                      </a:pPr>
                      <a:r>
                        <a:rPr lang="en-US" sz="1200">
                          <a:effectLst/>
                        </a:rPr>
                        <a:t>Concrete for footing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88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CM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4"/>
                  </a:ext>
                </a:extLst>
              </a:tr>
              <a:tr h="262255">
                <a:tc>
                  <a:txBody>
                    <a:bodyPr/>
                    <a:lstStyle/>
                    <a:p>
                      <a:pPr marL="0" marR="0" algn="ctr">
                        <a:lnSpc>
                          <a:spcPct val="107000"/>
                        </a:lnSpc>
                        <a:spcBef>
                          <a:spcPts val="0"/>
                        </a:spcBef>
                        <a:spcAft>
                          <a:spcPts val="0"/>
                        </a:spcAft>
                      </a:pPr>
                      <a:r>
                        <a:rPr lang="en-US" sz="1200">
                          <a:effectLst/>
                        </a:rPr>
                        <a:t>Blinding concrete under footings B150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21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CM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5"/>
                  </a:ext>
                </a:extLst>
              </a:tr>
              <a:tr h="238125">
                <a:tc>
                  <a:txBody>
                    <a:bodyPr/>
                    <a:lstStyle/>
                    <a:p>
                      <a:pPr marL="0" marR="0" algn="ctr">
                        <a:lnSpc>
                          <a:spcPct val="107000"/>
                        </a:lnSpc>
                        <a:spcBef>
                          <a:spcPts val="0"/>
                        </a:spcBef>
                        <a:spcAft>
                          <a:spcPts val="0"/>
                        </a:spcAft>
                      </a:pPr>
                      <a:r>
                        <a:rPr lang="en-US" sz="1200">
                          <a:effectLst/>
                        </a:rPr>
                        <a:t>Formwork of footings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5.15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CM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6"/>
                  </a:ext>
                </a:extLst>
              </a:tr>
              <a:tr h="228600">
                <a:tc>
                  <a:txBody>
                    <a:bodyPr/>
                    <a:lstStyle/>
                    <a:p>
                      <a:pPr marL="0" marR="0" algn="ctr">
                        <a:lnSpc>
                          <a:spcPct val="107000"/>
                        </a:lnSpc>
                        <a:spcBef>
                          <a:spcPts val="0"/>
                        </a:spcBef>
                        <a:spcAft>
                          <a:spcPts val="0"/>
                        </a:spcAft>
                      </a:pPr>
                      <a:r>
                        <a:rPr lang="en-US" sz="1200">
                          <a:effectLst/>
                        </a:rPr>
                        <a:t>Steel reinforcement of footings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6.3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Ton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7"/>
                  </a:ext>
                </a:extLst>
              </a:tr>
              <a:tr h="238125">
                <a:tc>
                  <a:txBody>
                    <a:bodyPr/>
                    <a:lstStyle/>
                    <a:p>
                      <a:pPr marL="0" marR="0" algn="ctr">
                        <a:lnSpc>
                          <a:spcPct val="107000"/>
                        </a:lnSpc>
                        <a:spcBef>
                          <a:spcPts val="0"/>
                        </a:spcBef>
                        <a:spcAft>
                          <a:spcPts val="0"/>
                        </a:spcAft>
                      </a:pPr>
                      <a:r>
                        <a:rPr lang="en-US" sz="1200">
                          <a:effectLst/>
                        </a:rPr>
                        <a:t>Formwork of C.N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3.93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CM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8"/>
                  </a:ext>
                </a:extLst>
              </a:tr>
              <a:tr h="228600">
                <a:tc>
                  <a:txBody>
                    <a:bodyPr/>
                    <a:lstStyle/>
                    <a:p>
                      <a:pPr marL="0" marR="0" algn="ctr">
                        <a:lnSpc>
                          <a:spcPct val="107000"/>
                        </a:lnSpc>
                        <a:spcBef>
                          <a:spcPts val="0"/>
                        </a:spcBef>
                        <a:spcAft>
                          <a:spcPts val="0"/>
                        </a:spcAft>
                      </a:pPr>
                      <a:r>
                        <a:rPr lang="en-US" sz="1200">
                          <a:effectLst/>
                        </a:rPr>
                        <a:t>Steel reinforcement of C.N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2.30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tabLst>
                          <a:tab pos="571500" algn="l"/>
                          <a:tab pos="841375" algn="ctr"/>
                        </a:tabLst>
                      </a:pPr>
                      <a:r>
                        <a:rPr lang="en-US" sz="1200">
                          <a:effectLst/>
                        </a:rPr>
                        <a:t>Ton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9"/>
                  </a:ext>
                </a:extLst>
              </a:tr>
              <a:tr h="238125">
                <a:tc>
                  <a:txBody>
                    <a:bodyPr/>
                    <a:lstStyle/>
                    <a:p>
                      <a:pPr marL="0" marR="0" algn="ctr">
                        <a:lnSpc>
                          <a:spcPct val="107000"/>
                        </a:lnSpc>
                        <a:spcBef>
                          <a:spcPts val="0"/>
                        </a:spcBef>
                        <a:spcAft>
                          <a:spcPts val="0"/>
                        </a:spcAft>
                      </a:pPr>
                      <a:r>
                        <a:rPr lang="en-US" sz="1200">
                          <a:effectLst/>
                        </a:rPr>
                        <a:t>Concrete for C.N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32.60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Ton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10"/>
                  </a:ext>
                </a:extLst>
              </a:tr>
              <a:tr h="228600">
                <a:tc>
                  <a:txBody>
                    <a:bodyPr/>
                    <a:lstStyle/>
                    <a:p>
                      <a:pPr marL="0" marR="0" algn="ctr">
                        <a:lnSpc>
                          <a:spcPct val="107000"/>
                        </a:lnSpc>
                        <a:spcBef>
                          <a:spcPts val="0"/>
                        </a:spcBef>
                        <a:spcAft>
                          <a:spcPts val="0"/>
                        </a:spcAft>
                      </a:pPr>
                      <a:r>
                        <a:rPr lang="en-US" sz="1200">
                          <a:effectLst/>
                        </a:rPr>
                        <a:t>stirrups in C.N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1940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11"/>
                  </a:ext>
                </a:extLst>
              </a:tr>
              <a:tr h="238125">
                <a:tc>
                  <a:txBody>
                    <a:bodyPr/>
                    <a:lstStyle/>
                    <a:p>
                      <a:pPr marL="0" marR="0" algn="ctr">
                        <a:lnSpc>
                          <a:spcPct val="107000"/>
                        </a:lnSpc>
                        <a:spcBef>
                          <a:spcPts val="0"/>
                        </a:spcBef>
                        <a:spcAft>
                          <a:spcPts val="0"/>
                        </a:spcAft>
                      </a:pPr>
                      <a:r>
                        <a:rPr lang="en-US" sz="1200">
                          <a:effectLst/>
                        </a:rPr>
                        <a:t>Formwork of G.B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4.10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CM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12"/>
                  </a:ext>
                </a:extLst>
              </a:tr>
              <a:tr h="228600">
                <a:tc>
                  <a:txBody>
                    <a:bodyPr/>
                    <a:lstStyle/>
                    <a:p>
                      <a:pPr marL="0" marR="0" algn="ctr">
                        <a:lnSpc>
                          <a:spcPct val="107000"/>
                        </a:lnSpc>
                        <a:spcBef>
                          <a:spcPts val="0"/>
                        </a:spcBef>
                        <a:spcAft>
                          <a:spcPts val="0"/>
                        </a:spcAft>
                      </a:pPr>
                      <a:r>
                        <a:rPr lang="en-US" sz="1200">
                          <a:effectLst/>
                        </a:rPr>
                        <a:t>Steel reinforcement of G.B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0.76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effectLst/>
                        </a:rPr>
                        <a:t>Ton</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13"/>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1463525123"/>
              </p:ext>
            </p:extLst>
          </p:nvPr>
        </p:nvGraphicFramePr>
        <p:xfrm>
          <a:off x="5787615" y="1296988"/>
          <a:ext cx="5317935" cy="4467636"/>
        </p:xfrm>
        <a:graphic>
          <a:graphicData uri="http://schemas.openxmlformats.org/drawingml/2006/table">
            <a:tbl>
              <a:tblPr firstRow="1" firstCol="1" bandRow="1">
                <a:tableStyleId>{5C22544A-7EE6-4342-B048-85BDC9FD1C3A}</a:tableStyleId>
              </a:tblPr>
              <a:tblGrid>
                <a:gridCol w="1556680">
                  <a:extLst>
                    <a:ext uri="{9D8B030D-6E8A-4147-A177-3AD203B41FA5}">
                      <a16:colId xmlns:a16="http://schemas.microsoft.com/office/drawing/2014/main" val="20000"/>
                    </a:ext>
                  </a:extLst>
                </a:gridCol>
                <a:gridCol w="1988816">
                  <a:extLst>
                    <a:ext uri="{9D8B030D-6E8A-4147-A177-3AD203B41FA5}">
                      <a16:colId xmlns:a16="http://schemas.microsoft.com/office/drawing/2014/main" val="20001"/>
                    </a:ext>
                  </a:extLst>
                </a:gridCol>
                <a:gridCol w="1772439">
                  <a:extLst>
                    <a:ext uri="{9D8B030D-6E8A-4147-A177-3AD203B41FA5}">
                      <a16:colId xmlns:a16="http://schemas.microsoft.com/office/drawing/2014/main" val="20002"/>
                    </a:ext>
                  </a:extLst>
                </a:gridCol>
              </a:tblGrid>
              <a:tr h="231833">
                <a:tc>
                  <a:txBody>
                    <a:bodyPr/>
                    <a:lstStyle/>
                    <a:p>
                      <a:pPr marL="0" marR="0" algn="ctr">
                        <a:lnSpc>
                          <a:spcPct val="107000"/>
                        </a:lnSpc>
                        <a:spcBef>
                          <a:spcPts val="0"/>
                        </a:spcBef>
                        <a:spcAft>
                          <a:spcPts val="0"/>
                        </a:spcAft>
                      </a:pPr>
                      <a:r>
                        <a:rPr lang="en-US" sz="1200" dirty="0">
                          <a:effectLst/>
                        </a:rPr>
                        <a:t>Concrete for G.B</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6768" marR="66768" marT="0" marB="0"/>
                </a:tc>
                <a:tc>
                  <a:txBody>
                    <a:bodyPr/>
                    <a:lstStyle/>
                    <a:p>
                      <a:pPr marL="0" marR="0" algn="ctr">
                        <a:lnSpc>
                          <a:spcPct val="107000"/>
                        </a:lnSpc>
                        <a:spcBef>
                          <a:spcPts val="0"/>
                        </a:spcBef>
                        <a:spcAft>
                          <a:spcPts val="0"/>
                        </a:spcAft>
                      </a:pPr>
                      <a:r>
                        <a:rPr lang="en-US" sz="1200">
                          <a:effectLst/>
                        </a:rPr>
                        <a:t>51.75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6768" marR="66768" marT="0" marB="0"/>
                </a:tc>
                <a:tc>
                  <a:txBody>
                    <a:bodyPr/>
                    <a:lstStyle/>
                    <a:p>
                      <a:pPr marL="0" marR="0" algn="ctr">
                        <a:lnSpc>
                          <a:spcPct val="107000"/>
                        </a:lnSpc>
                        <a:spcBef>
                          <a:spcPts val="0"/>
                        </a:spcBef>
                        <a:spcAft>
                          <a:spcPts val="0"/>
                        </a:spcAft>
                      </a:pPr>
                      <a:r>
                        <a:rPr lang="en-US" sz="1200">
                          <a:effectLst/>
                        </a:rPr>
                        <a:t>CM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6768" marR="66768" marT="0" marB="0"/>
                </a:tc>
                <a:extLst>
                  <a:ext uri="{0D108BD9-81ED-4DB2-BD59-A6C34878D82A}">
                    <a16:rowId xmlns:a16="http://schemas.microsoft.com/office/drawing/2014/main" val="10000"/>
                  </a:ext>
                </a:extLst>
              </a:tr>
              <a:tr h="222559">
                <a:tc>
                  <a:txBody>
                    <a:bodyPr/>
                    <a:lstStyle/>
                    <a:p>
                      <a:pPr marL="0" marR="0" algn="ctr">
                        <a:lnSpc>
                          <a:spcPct val="107000"/>
                        </a:lnSpc>
                        <a:spcBef>
                          <a:spcPts val="0"/>
                        </a:spcBef>
                        <a:spcAft>
                          <a:spcPts val="0"/>
                        </a:spcAft>
                      </a:pPr>
                      <a:r>
                        <a:rPr lang="en-US" sz="1200">
                          <a:effectLst/>
                        </a:rPr>
                        <a:t>stirrups in G.B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6768" marR="66768" marT="0" marB="0"/>
                </a:tc>
                <a:tc>
                  <a:txBody>
                    <a:bodyPr/>
                    <a:lstStyle/>
                    <a:p>
                      <a:pPr marL="0" marR="0" algn="ctr">
                        <a:lnSpc>
                          <a:spcPct val="107000"/>
                        </a:lnSpc>
                        <a:spcBef>
                          <a:spcPts val="0"/>
                        </a:spcBef>
                        <a:spcAft>
                          <a:spcPts val="0"/>
                        </a:spcAft>
                      </a:pPr>
                      <a:r>
                        <a:rPr lang="en-US" sz="1200">
                          <a:effectLst/>
                        </a:rPr>
                        <a:t>2308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6768" marR="66768" marT="0" marB="0"/>
                </a:tc>
                <a:tc>
                  <a:txBody>
                    <a:bodyPr/>
                    <a:lstStyle/>
                    <a:p>
                      <a:pPr marL="0" marR="0" algn="ctr">
                        <a:lnSpc>
                          <a:spcPct val="107000"/>
                        </a:lnSpc>
                        <a:spcBef>
                          <a:spcPts val="0"/>
                        </a:spcBef>
                        <a:spcAft>
                          <a:spcPts val="0"/>
                        </a:spcAft>
                      </a:pPr>
                      <a:r>
                        <a:rPr lang="en-US" sz="12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6768" marR="66768" marT="0" marB="0"/>
                </a:tc>
                <a:extLst>
                  <a:ext uri="{0D108BD9-81ED-4DB2-BD59-A6C34878D82A}">
                    <a16:rowId xmlns:a16="http://schemas.microsoft.com/office/drawing/2014/main" val="10001"/>
                  </a:ext>
                </a:extLst>
              </a:tr>
              <a:tr h="231833">
                <a:tc>
                  <a:txBody>
                    <a:bodyPr/>
                    <a:lstStyle/>
                    <a:p>
                      <a:pPr marL="0" marR="0" algn="ctr">
                        <a:lnSpc>
                          <a:spcPct val="107000"/>
                        </a:lnSpc>
                        <a:spcBef>
                          <a:spcPts val="0"/>
                        </a:spcBef>
                        <a:spcAft>
                          <a:spcPts val="0"/>
                        </a:spcAft>
                      </a:pPr>
                      <a:r>
                        <a:rPr lang="en-US" sz="1200">
                          <a:effectLst/>
                        </a:rPr>
                        <a:t>Formwork of S.G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6768" marR="66768" marT="0" marB="0"/>
                </a:tc>
                <a:tc>
                  <a:txBody>
                    <a:bodyPr/>
                    <a:lstStyle/>
                    <a:p>
                      <a:pPr marL="0" marR="0" algn="ctr">
                        <a:lnSpc>
                          <a:spcPct val="107000"/>
                        </a:lnSpc>
                        <a:spcBef>
                          <a:spcPts val="0"/>
                        </a:spcBef>
                        <a:spcAft>
                          <a:spcPts val="0"/>
                        </a:spcAft>
                      </a:pPr>
                      <a:r>
                        <a:rPr lang="en-US" sz="1200">
                          <a:effectLst/>
                        </a:rPr>
                        <a:t>0.15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6768" marR="66768" marT="0" marB="0"/>
                </a:tc>
                <a:tc>
                  <a:txBody>
                    <a:bodyPr/>
                    <a:lstStyle/>
                    <a:p>
                      <a:pPr marL="0" marR="0" algn="ctr">
                        <a:lnSpc>
                          <a:spcPct val="107000"/>
                        </a:lnSpc>
                        <a:spcBef>
                          <a:spcPts val="0"/>
                        </a:spcBef>
                        <a:spcAft>
                          <a:spcPts val="0"/>
                        </a:spcAft>
                      </a:pPr>
                      <a:r>
                        <a:rPr lang="en-US" sz="1200">
                          <a:effectLst/>
                        </a:rPr>
                        <a:t>CM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6768" marR="66768" marT="0" marB="0"/>
                </a:tc>
                <a:extLst>
                  <a:ext uri="{0D108BD9-81ED-4DB2-BD59-A6C34878D82A}">
                    <a16:rowId xmlns:a16="http://schemas.microsoft.com/office/drawing/2014/main" val="10002"/>
                  </a:ext>
                </a:extLst>
              </a:tr>
              <a:tr h="381071">
                <a:tc>
                  <a:txBody>
                    <a:bodyPr/>
                    <a:lstStyle/>
                    <a:p>
                      <a:pPr marL="0" marR="0" algn="ctr">
                        <a:lnSpc>
                          <a:spcPct val="107000"/>
                        </a:lnSpc>
                        <a:spcBef>
                          <a:spcPts val="0"/>
                        </a:spcBef>
                        <a:spcAft>
                          <a:spcPts val="0"/>
                        </a:spcAft>
                      </a:pPr>
                      <a:r>
                        <a:rPr lang="en-US" sz="1200">
                          <a:effectLst/>
                        </a:rPr>
                        <a:t>Steel reinforcement of S.G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6768" marR="66768" marT="0" marB="0"/>
                </a:tc>
                <a:tc>
                  <a:txBody>
                    <a:bodyPr/>
                    <a:lstStyle/>
                    <a:p>
                      <a:pPr marL="0" marR="0" algn="ctr">
                        <a:lnSpc>
                          <a:spcPct val="107000"/>
                        </a:lnSpc>
                        <a:spcBef>
                          <a:spcPts val="0"/>
                        </a:spcBef>
                        <a:spcAft>
                          <a:spcPts val="0"/>
                        </a:spcAft>
                      </a:pPr>
                      <a:r>
                        <a:rPr lang="en-US" sz="1200">
                          <a:effectLst/>
                        </a:rPr>
                        <a:t>0.69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6768" marR="66768" marT="0" marB="0"/>
                </a:tc>
                <a:tc>
                  <a:txBody>
                    <a:bodyPr/>
                    <a:lstStyle/>
                    <a:p>
                      <a:pPr marL="0" marR="0" algn="ctr">
                        <a:lnSpc>
                          <a:spcPct val="107000"/>
                        </a:lnSpc>
                        <a:spcBef>
                          <a:spcPts val="0"/>
                        </a:spcBef>
                        <a:spcAft>
                          <a:spcPts val="0"/>
                        </a:spcAft>
                      </a:pPr>
                      <a:r>
                        <a:rPr lang="en-US" sz="1200">
                          <a:effectLst/>
                        </a:rPr>
                        <a:t>CM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6768" marR="66768" marT="0" marB="0"/>
                </a:tc>
                <a:extLst>
                  <a:ext uri="{0D108BD9-81ED-4DB2-BD59-A6C34878D82A}">
                    <a16:rowId xmlns:a16="http://schemas.microsoft.com/office/drawing/2014/main" val="10003"/>
                  </a:ext>
                </a:extLst>
              </a:tr>
              <a:tr h="231833">
                <a:tc>
                  <a:txBody>
                    <a:bodyPr/>
                    <a:lstStyle/>
                    <a:p>
                      <a:pPr marL="0" marR="0" algn="ctr">
                        <a:lnSpc>
                          <a:spcPct val="107000"/>
                        </a:lnSpc>
                        <a:spcBef>
                          <a:spcPts val="0"/>
                        </a:spcBef>
                        <a:spcAft>
                          <a:spcPts val="0"/>
                        </a:spcAft>
                      </a:pPr>
                      <a:r>
                        <a:rPr lang="en-US" sz="1200">
                          <a:effectLst/>
                        </a:rPr>
                        <a:t>Concrete for S.G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6768" marR="66768" marT="0" marB="0"/>
                </a:tc>
                <a:tc>
                  <a:txBody>
                    <a:bodyPr/>
                    <a:lstStyle/>
                    <a:p>
                      <a:pPr marL="0" marR="0" algn="ctr">
                        <a:lnSpc>
                          <a:spcPct val="107000"/>
                        </a:lnSpc>
                        <a:spcBef>
                          <a:spcPts val="0"/>
                        </a:spcBef>
                        <a:spcAft>
                          <a:spcPts val="0"/>
                        </a:spcAft>
                      </a:pPr>
                      <a:r>
                        <a:rPr lang="en-US" sz="1200">
                          <a:effectLst/>
                        </a:rPr>
                        <a:t>86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6768" marR="66768" marT="0" marB="0"/>
                </a:tc>
                <a:tc>
                  <a:txBody>
                    <a:bodyPr/>
                    <a:lstStyle/>
                    <a:p>
                      <a:pPr marL="0" marR="0" algn="ctr">
                        <a:lnSpc>
                          <a:spcPct val="107000"/>
                        </a:lnSpc>
                        <a:spcBef>
                          <a:spcPts val="0"/>
                        </a:spcBef>
                        <a:spcAft>
                          <a:spcPts val="0"/>
                        </a:spcAft>
                      </a:pPr>
                      <a:r>
                        <a:rPr lang="en-US" sz="1200">
                          <a:effectLst/>
                        </a:rPr>
                        <a:t>Ton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6768" marR="66768" marT="0" marB="0"/>
                </a:tc>
                <a:extLst>
                  <a:ext uri="{0D108BD9-81ED-4DB2-BD59-A6C34878D82A}">
                    <a16:rowId xmlns:a16="http://schemas.microsoft.com/office/drawing/2014/main" val="10004"/>
                  </a:ext>
                </a:extLst>
              </a:tr>
              <a:tr h="231833">
                <a:tc>
                  <a:txBody>
                    <a:bodyPr/>
                    <a:lstStyle/>
                    <a:p>
                      <a:pPr marL="0" marR="0" algn="ctr">
                        <a:lnSpc>
                          <a:spcPct val="107000"/>
                        </a:lnSpc>
                        <a:spcBef>
                          <a:spcPts val="0"/>
                        </a:spcBef>
                        <a:spcAft>
                          <a:spcPts val="0"/>
                        </a:spcAft>
                      </a:pPr>
                      <a:r>
                        <a:rPr lang="en-US" sz="1200">
                          <a:effectLst/>
                        </a:rPr>
                        <a:t>Formwork of G.F slab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6768" marR="66768" marT="0" marB="0"/>
                </a:tc>
                <a:tc>
                  <a:txBody>
                    <a:bodyPr/>
                    <a:lstStyle/>
                    <a:p>
                      <a:pPr marL="0" marR="0" algn="ctr">
                        <a:lnSpc>
                          <a:spcPct val="107000"/>
                        </a:lnSpc>
                        <a:spcBef>
                          <a:spcPts val="0"/>
                        </a:spcBef>
                        <a:spcAft>
                          <a:spcPts val="0"/>
                        </a:spcAft>
                      </a:pPr>
                      <a:r>
                        <a:rPr lang="en-US" sz="1200">
                          <a:effectLst/>
                        </a:rPr>
                        <a:t>12.92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6768" marR="66768" marT="0" marB="0"/>
                </a:tc>
                <a:tc>
                  <a:txBody>
                    <a:bodyPr/>
                    <a:lstStyle/>
                    <a:p>
                      <a:pPr marL="0" marR="0" algn="ctr">
                        <a:lnSpc>
                          <a:spcPct val="107000"/>
                        </a:lnSpc>
                        <a:spcBef>
                          <a:spcPts val="0"/>
                        </a:spcBef>
                        <a:spcAft>
                          <a:spcPts val="0"/>
                        </a:spcAft>
                      </a:pPr>
                      <a:r>
                        <a:rPr lang="en-US" sz="1200">
                          <a:effectLst/>
                        </a:rPr>
                        <a:t>CM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6768" marR="66768" marT="0" marB="0"/>
                </a:tc>
                <a:extLst>
                  <a:ext uri="{0D108BD9-81ED-4DB2-BD59-A6C34878D82A}">
                    <a16:rowId xmlns:a16="http://schemas.microsoft.com/office/drawing/2014/main" val="10005"/>
                  </a:ext>
                </a:extLst>
              </a:tr>
              <a:tr h="381071">
                <a:tc>
                  <a:txBody>
                    <a:bodyPr/>
                    <a:lstStyle/>
                    <a:p>
                      <a:pPr marL="0" marR="0" algn="ctr">
                        <a:lnSpc>
                          <a:spcPct val="107000"/>
                        </a:lnSpc>
                        <a:spcBef>
                          <a:spcPts val="0"/>
                        </a:spcBef>
                        <a:spcAft>
                          <a:spcPts val="0"/>
                        </a:spcAft>
                      </a:pPr>
                      <a:r>
                        <a:rPr lang="en-US" sz="1200">
                          <a:effectLst/>
                        </a:rPr>
                        <a:t>Steel reinforcement of G.F slab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6768" marR="66768" marT="0" marB="0"/>
                </a:tc>
                <a:tc>
                  <a:txBody>
                    <a:bodyPr/>
                    <a:lstStyle/>
                    <a:p>
                      <a:pPr marL="0" marR="0" algn="ctr">
                        <a:lnSpc>
                          <a:spcPct val="107000"/>
                        </a:lnSpc>
                        <a:spcBef>
                          <a:spcPts val="0"/>
                        </a:spcBef>
                        <a:spcAft>
                          <a:spcPts val="0"/>
                        </a:spcAft>
                      </a:pPr>
                      <a:r>
                        <a:rPr lang="en-US" sz="1200">
                          <a:effectLst/>
                        </a:rPr>
                        <a:t>14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6768" marR="66768" marT="0" marB="0"/>
                </a:tc>
                <a:tc>
                  <a:txBody>
                    <a:bodyPr/>
                    <a:lstStyle/>
                    <a:p>
                      <a:pPr marL="0" marR="0" algn="ctr">
                        <a:lnSpc>
                          <a:spcPct val="107000"/>
                        </a:lnSpc>
                        <a:spcBef>
                          <a:spcPts val="0"/>
                        </a:spcBef>
                        <a:spcAft>
                          <a:spcPts val="0"/>
                        </a:spcAft>
                      </a:pPr>
                      <a:r>
                        <a:rPr lang="en-US" sz="1200">
                          <a:effectLst/>
                        </a:rPr>
                        <a:t>Ton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6768" marR="66768" marT="0" marB="0"/>
                </a:tc>
                <a:extLst>
                  <a:ext uri="{0D108BD9-81ED-4DB2-BD59-A6C34878D82A}">
                    <a16:rowId xmlns:a16="http://schemas.microsoft.com/office/drawing/2014/main" val="10006"/>
                  </a:ext>
                </a:extLst>
              </a:tr>
              <a:tr h="381071">
                <a:tc>
                  <a:txBody>
                    <a:bodyPr/>
                    <a:lstStyle/>
                    <a:p>
                      <a:pPr marL="0" marR="0" algn="ctr">
                        <a:lnSpc>
                          <a:spcPct val="107000"/>
                        </a:lnSpc>
                        <a:spcBef>
                          <a:spcPts val="0"/>
                        </a:spcBef>
                        <a:spcAft>
                          <a:spcPts val="0"/>
                        </a:spcAft>
                      </a:pPr>
                      <a:r>
                        <a:rPr lang="en-US" sz="1200">
                          <a:effectLst/>
                        </a:rPr>
                        <a:t>Blocks 14cm for G.F slab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6768" marR="66768" marT="0" marB="0"/>
                </a:tc>
                <a:tc>
                  <a:txBody>
                    <a:bodyPr/>
                    <a:lstStyle/>
                    <a:p>
                      <a:pPr marL="0" marR="0" algn="ctr">
                        <a:lnSpc>
                          <a:spcPct val="107000"/>
                        </a:lnSpc>
                        <a:spcBef>
                          <a:spcPts val="0"/>
                        </a:spcBef>
                        <a:spcAft>
                          <a:spcPts val="0"/>
                        </a:spcAft>
                      </a:pPr>
                      <a:r>
                        <a:rPr lang="en-US" sz="1200">
                          <a:effectLst/>
                        </a:rPr>
                        <a:t>3340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6768" marR="66768" marT="0" marB="0"/>
                </a:tc>
                <a:tc>
                  <a:txBody>
                    <a:bodyPr/>
                    <a:lstStyle/>
                    <a:p>
                      <a:pPr marL="0" marR="0" algn="ctr">
                        <a:lnSpc>
                          <a:spcPct val="107000"/>
                        </a:lnSpc>
                        <a:spcBef>
                          <a:spcPts val="0"/>
                        </a:spcBef>
                        <a:spcAft>
                          <a:spcPts val="0"/>
                        </a:spcAft>
                      </a:pPr>
                      <a:r>
                        <a:rPr lang="en-US" sz="1200">
                          <a:effectLst/>
                        </a:rPr>
                        <a:t>Peace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6768" marR="66768" marT="0" marB="0"/>
                </a:tc>
                <a:extLst>
                  <a:ext uri="{0D108BD9-81ED-4DB2-BD59-A6C34878D82A}">
                    <a16:rowId xmlns:a16="http://schemas.microsoft.com/office/drawing/2014/main" val="10007"/>
                  </a:ext>
                </a:extLst>
              </a:tr>
              <a:tr h="381071">
                <a:tc>
                  <a:txBody>
                    <a:bodyPr/>
                    <a:lstStyle/>
                    <a:p>
                      <a:pPr marL="0" marR="0" algn="ctr">
                        <a:lnSpc>
                          <a:spcPct val="107000"/>
                        </a:lnSpc>
                        <a:spcBef>
                          <a:spcPts val="0"/>
                        </a:spcBef>
                        <a:spcAft>
                          <a:spcPts val="0"/>
                        </a:spcAft>
                      </a:pPr>
                      <a:r>
                        <a:rPr lang="en-US" sz="1200">
                          <a:effectLst/>
                        </a:rPr>
                        <a:t>Concrete placing for G .F slab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6768" marR="66768" marT="0" marB="0"/>
                </a:tc>
                <a:tc>
                  <a:txBody>
                    <a:bodyPr/>
                    <a:lstStyle/>
                    <a:p>
                      <a:pPr marL="0" marR="0" algn="ctr">
                        <a:lnSpc>
                          <a:spcPct val="107000"/>
                        </a:lnSpc>
                        <a:spcBef>
                          <a:spcPts val="0"/>
                        </a:spcBef>
                        <a:spcAft>
                          <a:spcPts val="0"/>
                        </a:spcAft>
                      </a:pPr>
                      <a:r>
                        <a:rPr lang="en-US" sz="1200">
                          <a:effectLst/>
                        </a:rPr>
                        <a:t>86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6768" marR="66768" marT="0" marB="0"/>
                </a:tc>
                <a:tc>
                  <a:txBody>
                    <a:bodyPr/>
                    <a:lstStyle/>
                    <a:p>
                      <a:pPr marL="0" marR="0" algn="ctr">
                        <a:lnSpc>
                          <a:spcPct val="107000"/>
                        </a:lnSpc>
                        <a:spcBef>
                          <a:spcPts val="0"/>
                        </a:spcBef>
                        <a:spcAft>
                          <a:spcPts val="0"/>
                        </a:spcAft>
                      </a:pPr>
                      <a:r>
                        <a:rPr lang="en-US" sz="1200">
                          <a:effectLst/>
                        </a:rPr>
                        <a:t>CM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6768" marR="66768" marT="0" marB="0"/>
                </a:tc>
                <a:extLst>
                  <a:ext uri="{0D108BD9-81ED-4DB2-BD59-A6C34878D82A}">
                    <a16:rowId xmlns:a16="http://schemas.microsoft.com/office/drawing/2014/main" val="10008"/>
                  </a:ext>
                </a:extLst>
              </a:tr>
              <a:tr h="381071">
                <a:tc>
                  <a:txBody>
                    <a:bodyPr/>
                    <a:lstStyle/>
                    <a:p>
                      <a:pPr marL="0" marR="0" algn="ctr">
                        <a:lnSpc>
                          <a:spcPct val="107000"/>
                        </a:lnSpc>
                        <a:spcBef>
                          <a:spcPts val="0"/>
                        </a:spcBef>
                        <a:spcAft>
                          <a:spcPts val="0"/>
                        </a:spcAft>
                      </a:pPr>
                      <a:r>
                        <a:rPr lang="en-US" sz="1200">
                          <a:effectLst/>
                        </a:rPr>
                        <a:t>Steel reinforcement of G.F beam,…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6768" marR="66768" marT="0" marB="0"/>
                </a:tc>
                <a:tc>
                  <a:txBody>
                    <a:bodyPr/>
                    <a:lstStyle/>
                    <a:p>
                      <a:pPr marL="0" marR="0" algn="ctr">
                        <a:lnSpc>
                          <a:spcPct val="107000"/>
                        </a:lnSpc>
                        <a:spcBef>
                          <a:spcPts val="0"/>
                        </a:spcBef>
                        <a:spcAft>
                          <a:spcPts val="0"/>
                        </a:spcAft>
                        <a:tabLst>
                          <a:tab pos="952500" algn="ctr"/>
                          <a:tab pos="1314450" algn="l"/>
                        </a:tabLst>
                      </a:pPr>
                      <a:r>
                        <a:rPr lang="en-US" sz="1200">
                          <a:effectLst/>
                        </a:rPr>
                        <a:t>4.6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6768" marR="66768" marT="0" marB="0"/>
                </a:tc>
                <a:tc>
                  <a:txBody>
                    <a:bodyPr/>
                    <a:lstStyle/>
                    <a:p>
                      <a:pPr marL="0" marR="0" algn="ctr">
                        <a:lnSpc>
                          <a:spcPct val="107000"/>
                        </a:lnSpc>
                        <a:spcBef>
                          <a:spcPts val="0"/>
                        </a:spcBef>
                        <a:spcAft>
                          <a:spcPts val="0"/>
                        </a:spcAft>
                      </a:pPr>
                      <a:r>
                        <a:rPr lang="en-US" sz="1200">
                          <a:effectLst/>
                        </a:rPr>
                        <a:t>Ton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6768" marR="66768" marT="0" marB="0"/>
                </a:tc>
                <a:extLst>
                  <a:ext uri="{0D108BD9-81ED-4DB2-BD59-A6C34878D82A}">
                    <a16:rowId xmlns:a16="http://schemas.microsoft.com/office/drawing/2014/main" val="10009"/>
                  </a:ext>
                </a:extLst>
              </a:tr>
              <a:tr h="222559">
                <a:tc>
                  <a:txBody>
                    <a:bodyPr/>
                    <a:lstStyle/>
                    <a:p>
                      <a:pPr marL="0" marR="0" algn="ctr">
                        <a:lnSpc>
                          <a:spcPct val="107000"/>
                        </a:lnSpc>
                        <a:spcBef>
                          <a:spcPts val="0"/>
                        </a:spcBef>
                        <a:spcAft>
                          <a:spcPts val="0"/>
                        </a:spcAft>
                      </a:pPr>
                      <a:r>
                        <a:rPr lang="en-US" sz="1200">
                          <a:effectLst/>
                        </a:rPr>
                        <a:t>stirrups in beams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6768" marR="66768" marT="0" marB="0"/>
                </a:tc>
                <a:tc>
                  <a:txBody>
                    <a:bodyPr/>
                    <a:lstStyle/>
                    <a:p>
                      <a:pPr marL="0" marR="0" algn="ctr">
                        <a:lnSpc>
                          <a:spcPct val="107000"/>
                        </a:lnSpc>
                        <a:spcBef>
                          <a:spcPts val="0"/>
                        </a:spcBef>
                        <a:spcAft>
                          <a:spcPts val="0"/>
                        </a:spcAft>
                        <a:tabLst>
                          <a:tab pos="952500" algn="ctr"/>
                          <a:tab pos="1285875" algn="l"/>
                        </a:tabLst>
                      </a:pPr>
                      <a:r>
                        <a:rPr lang="en-US" sz="1200">
                          <a:effectLst/>
                        </a:rPr>
                        <a:t>4190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6768" marR="66768" marT="0" marB="0"/>
                </a:tc>
                <a:tc>
                  <a:txBody>
                    <a:bodyPr/>
                    <a:lstStyle/>
                    <a:p>
                      <a:pPr marL="0" marR="0" algn="ctr">
                        <a:lnSpc>
                          <a:spcPct val="107000"/>
                        </a:lnSpc>
                        <a:spcBef>
                          <a:spcPts val="0"/>
                        </a:spcBef>
                        <a:spcAft>
                          <a:spcPts val="0"/>
                        </a:spcAft>
                      </a:pPr>
                      <a:r>
                        <a:rPr lang="en-US" sz="12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6768" marR="66768" marT="0" marB="0"/>
                </a:tc>
                <a:extLst>
                  <a:ext uri="{0D108BD9-81ED-4DB2-BD59-A6C34878D82A}">
                    <a16:rowId xmlns:a16="http://schemas.microsoft.com/office/drawing/2014/main" val="10010"/>
                  </a:ext>
                </a:extLst>
              </a:tr>
              <a:tr h="222559">
                <a:tc>
                  <a:txBody>
                    <a:bodyPr/>
                    <a:lstStyle/>
                    <a:p>
                      <a:pPr marL="0" marR="0" algn="ctr">
                        <a:lnSpc>
                          <a:spcPct val="107000"/>
                        </a:lnSpc>
                        <a:spcBef>
                          <a:spcPts val="0"/>
                        </a:spcBef>
                        <a:spcAft>
                          <a:spcPts val="0"/>
                        </a:spcAft>
                      </a:pPr>
                      <a:r>
                        <a:rPr lang="en-US" sz="1200">
                          <a:effectLst/>
                        </a:rPr>
                        <a:t>Formwork of 1st.F slab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6768" marR="66768" marT="0" marB="0"/>
                </a:tc>
                <a:tc>
                  <a:txBody>
                    <a:bodyPr/>
                    <a:lstStyle/>
                    <a:p>
                      <a:pPr marL="0" marR="0" algn="ctr">
                        <a:lnSpc>
                          <a:spcPct val="107000"/>
                        </a:lnSpc>
                        <a:spcBef>
                          <a:spcPts val="0"/>
                        </a:spcBef>
                        <a:spcAft>
                          <a:spcPts val="0"/>
                        </a:spcAft>
                      </a:pPr>
                      <a:r>
                        <a:rPr lang="en-US" sz="1200">
                          <a:effectLst/>
                        </a:rPr>
                        <a:t>28.20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6768" marR="66768" marT="0" marB="0"/>
                </a:tc>
                <a:tc>
                  <a:txBody>
                    <a:bodyPr/>
                    <a:lstStyle/>
                    <a:p>
                      <a:pPr marL="0" marR="0" algn="ctr">
                        <a:lnSpc>
                          <a:spcPct val="107000"/>
                        </a:lnSpc>
                        <a:spcBef>
                          <a:spcPts val="0"/>
                        </a:spcBef>
                        <a:spcAft>
                          <a:spcPts val="0"/>
                        </a:spcAft>
                      </a:pPr>
                      <a:r>
                        <a:rPr lang="en-US" sz="1200" dirty="0">
                          <a:effectLst/>
                        </a:rPr>
                        <a:t>CM</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6768" marR="66768" marT="0" marB="0"/>
                </a:tc>
                <a:extLst>
                  <a:ext uri="{0D108BD9-81ED-4DB2-BD59-A6C34878D82A}">
                    <a16:rowId xmlns:a16="http://schemas.microsoft.com/office/drawing/2014/main" val="10011"/>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480692862"/>
              </p:ext>
            </p:extLst>
          </p:nvPr>
        </p:nvGraphicFramePr>
        <p:xfrm>
          <a:off x="5759017" y="1090325"/>
          <a:ext cx="5338473" cy="195707"/>
        </p:xfrm>
        <a:graphic>
          <a:graphicData uri="http://schemas.openxmlformats.org/drawingml/2006/table">
            <a:tbl>
              <a:tblPr firstRow="1" firstCol="1" bandRow="1">
                <a:tableStyleId>{5C22544A-7EE6-4342-B048-85BDC9FD1C3A}</a:tableStyleId>
              </a:tblPr>
              <a:tblGrid>
                <a:gridCol w="1572323">
                  <a:extLst>
                    <a:ext uri="{9D8B030D-6E8A-4147-A177-3AD203B41FA5}">
                      <a16:colId xmlns:a16="http://schemas.microsoft.com/office/drawing/2014/main" val="20000"/>
                    </a:ext>
                  </a:extLst>
                </a:gridCol>
                <a:gridCol w="2008801">
                  <a:extLst>
                    <a:ext uri="{9D8B030D-6E8A-4147-A177-3AD203B41FA5}">
                      <a16:colId xmlns:a16="http://schemas.microsoft.com/office/drawing/2014/main" val="20001"/>
                    </a:ext>
                  </a:extLst>
                </a:gridCol>
                <a:gridCol w="1757349">
                  <a:extLst>
                    <a:ext uri="{9D8B030D-6E8A-4147-A177-3AD203B41FA5}">
                      <a16:colId xmlns:a16="http://schemas.microsoft.com/office/drawing/2014/main" val="20002"/>
                    </a:ext>
                  </a:extLst>
                </a:gridCol>
              </a:tblGrid>
              <a:tr h="0">
                <a:tc>
                  <a:txBody>
                    <a:bodyPr/>
                    <a:lstStyle/>
                    <a:p>
                      <a:pPr marL="0" marR="0" algn="ctr">
                        <a:lnSpc>
                          <a:spcPct val="107000"/>
                        </a:lnSpc>
                        <a:spcBef>
                          <a:spcPts val="0"/>
                        </a:spcBef>
                        <a:spcAft>
                          <a:spcPts val="0"/>
                        </a:spcAft>
                      </a:pPr>
                      <a:r>
                        <a:rPr lang="en-US" sz="1200" dirty="0">
                          <a:effectLst/>
                        </a:rPr>
                        <a:t>Item</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effectLst/>
                        </a:rPr>
                        <a:t>Measured quantity</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effectLst/>
                        </a:rPr>
                        <a:t>Unit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83663002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latin typeface="Times New Roman" panose="02020603050405020304" pitchFamily="18" charset="0"/>
                <a:cs typeface="Times New Roman" panose="02020603050405020304" pitchFamily="18" charset="0"/>
              </a:rPr>
              <a:t>BOQ</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74959445"/>
              </p:ext>
            </p:extLst>
          </p:nvPr>
        </p:nvGraphicFramePr>
        <p:xfrm>
          <a:off x="582832" y="1447689"/>
          <a:ext cx="5371158" cy="5098583"/>
        </p:xfrm>
        <a:graphic>
          <a:graphicData uri="http://schemas.openxmlformats.org/drawingml/2006/table">
            <a:tbl>
              <a:tblPr firstRow="1" firstCol="1" bandRow="1">
                <a:tableStyleId>{5C22544A-7EE6-4342-B048-85BDC9FD1C3A}</a:tableStyleId>
              </a:tblPr>
              <a:tblGrid>
                <a:gridCol w="1572259">
                  <a:extLst>
                    <a:ext uri="{9D8B030D-6E8A-4147-A177-3AD203B41FA5}">
                      <a16:colId xmlns:a16="http://schemas.microsoft.com/office/drawing/2014/main" val="20000"/>
                    </a:ext>
                  </a:extLst>
                </a:gridCol>
                <a:gridCol w="2008721">
                  <a:extLst>
                    <a:ext uri="{9D8B030D-6E8A-4147-A177-3AD203B41FA5}">
                      <a16:colId xmlns:a16="http://schemas.microsoft.com/office/drawing/2014/main" val="20001"/>
                    </a:ext>
                  </a:extLst>
                </a:gridCol>
                <a:gridCol w="1790178">
                  <a:extLst>
                    <a:ext uri="{9D8B030D-6E8A-4147-A177-3AD203B41FA5}">
                      <a16:colId xmlns:a16="http://schemas.microsoft.com/office/drawing/2014/main" val="20002"/>
                    </a:ext>
                  </a:extLst>
                </a:gridCol>
              </a:tblGrid>
              <a:tr h="383177">
                <a:tc>
                  <a:txBody>
                    <a:bodyPr/>
                    <a:lstStyle/>
                    <a:p>
                      <a:pPr marL="0" marR="0" algn="ctr">
                        <a:lnSpc>
                          <a:spcPct val="107000"/>
                        </a:lnSpc>
                        <a:spcBef>
                          <a:spcPts val="0"/>
                        </a:spcBef>
                        <a:spcAft>
                          <a:spcPts val="0"/>
                        </a:spcAft>
                      </a:pPr>
                      <a:r>
                        <a:rPr lang="en-US" sz="1000">
                          <a:effectLst/>
                        </a:rPr>
                        <a:t>Blocks 14cm for 1st.F slab</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tc>
                  <a:txBody>
                    <a:bodyPr/>
                    <a:lstStyle/>
                    <a:p>
                      <a:pPr marL="0" marR="0" algn="ctr">
                        <a:lnSpc>
                          <a:spcPct val="107000"/>
                        </a:lnSpc>
                        <a:spcBef>
                          <a:spcPts val="0"/>
                        </a:spcBef>
                        <a:spcAft>
                          <a:spcPts val="0"/>
                        </a:spcAft>
                        <a:tabLst>
                          <a:tab pos="742950" algn="l"/>
                          <a:tab pos="952500" algn="ctr"/>
                        </a:tabLst>
                      </a:pPr>
                      <a:r>
                        <a:rPr lang="en-US" sz="1000">
                          <a:effectLst/>
                        </a:rPr>
                        <a:t>8048</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tc>
                  <a:txBody>
                    <a:bodyPr/>
                    <a:lstStyle/>
                    <a:p>
                      <a:pPr marL="0" marR="0" algn="ctr">
                        <a:lnSpc>
                          <a:spcPct val="107000"/>
                        </a:lnSpc>
                        <a:spcBef>
                          <a:spcPts val="0"/>
                        </a:spcBef>
                        <a:spcAft>
                          <a:spcPts val="0"/>
                        </a:spcAft>
                      </a:pPr>
                      <a:r>
                        <a:rPr lang="en-US" sz="1000">
                          <a:effectLst/>
                        </a:rPr>
                        <a:t>Peace</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extLst>
                  <a:ext uri="{0D108BD9-81ED-4DB2-BD59-A6C34878D82A}">
                    <a16:rowId xmlns:a16="http://schemas.microsoft.com/office/drawing/2014/main" val="10000"/>
                  </a:ext>
                </a:extLst>
              </a:tr>
              <a:tr h="383177">
                <a:tc>
                  <a:txBody>
                    <a:bodyPr/>
                    <a:lstStyle/>
                    <a:p>
                      <a:pPr marL="0" marR="0" algn="ctr">
                        <a:lnSpc>
                          <a:spcPct val="107000"/>
                        </a:lnSpc>
                        <a:spcBef>
                          <a:spcPts val="0"/>
                        </a:spcBef>
                        <a:spcAft>
                          <a:spcPts val="0"/>
                        </a:spcAft>
                      </a:pPr>
                      <a:r>
                        <a:rPr lang="en-US" sz="1000">
                          <a:effectLst/>
                        </a:rPr>
                        <a:t>Concrete placing for 1st.F slab</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tc>
                  <a:txBody>
                    <a:bodyPr/>
                    <a:lstStyle/>
                    <a:p>
                      <a:pPr marL="0" marR="0" algn="ctr">
                        <a:lnSpc>
                          <a:spcPct val="107000"/>
                        </a:lnSpc>
                        <a:spcBef>
                          <a:spcPts val="0"/>
                        </a:spcBef>
                        <a:spcAft>
                          <a:spcPts val="0"/>
                        </a:spcAft>
                      </a:pPr>
                      <a:r>
                        <a:rPr lang="en-US" sz="1000">
                          <a:effectLst/>
                        </a:rPr>
                        <a:t>190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tc>
                  <a:txBody>
                    <a:bodyPr/>
                    <a:lstStyle/>
                    <a:p>
                      <a:pPr marL="0" marR="0" algn="ctr">
                        <a:lnSpc>
                          <a:spcPct val="107000"/>
                        </a:lnSpc>
                        <a:spcBef>
                          <a:spcPts val="0"/>
                        </a:spcBef>
                        <a:spcAft>
                          <a:spcPts val="0"/>
                        </a:spcAft>
                      </a:pPr>
                      <a:r>
                        <a:rPr lang="en-US" sz="1000">
                          <a:effectLst/>
                        </a:rPr>
                        <a:t>CM</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extLst>
                  <a:ext uri="{0D108BD9-81ED-4DB2-BD59-A6C34878D82A}">
                    <a16:rowId xmlns:a16="http://schemas.microsoft.com/office/drawing/2014/main" val="10001"/>
                  </a:ext>
                </a:extLst>
              </a:tr>
              <a:tr h="383177">
                <a:tc>
                  <a:txBody>
                    <a:bodyPr/>
                    <a:lstStyle/>
                    <a:p>
                      <a:pPr marL="0" marR="0" algn="ctr">
                        <a:lnSpc>
                          <a:spcPct val="107000"/>
                        </a:lnSpc>
                        <a:spcBef>
                          <a:spcPts val="0"/>
                        </a:spcBef>
                        <a:spcAft>
                          <a:spcPts val="0"/>
                        </a:spcAft>
                      </a:pPr>
                      <a:r>
                        <a:rPr lang="en-US" sz="1000" dirty="0">
                          <a:effectLst/>
                        </a:rPr>
                        <a:t>Steel reinforcement of 1st.F lintels,…</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tc>
                  <a:txBody>
                    <a:bodyPr/>
                    <a:lstStyle/>
                    <a:p>
                      <a:pPr marL="0" marR="0" algn="ctr">
                        <a:lnSpc>
                          <a:spcPct val="107000"/>
                        </a:lnSpc>
                        <a:spcBef>
                          <a:spcPts val="0"/>
                        </a:spcBef>
                        <a:spcAft>
                          <a:spcPts val="0"/>
                        </a:spcAft>
                      </a:pPr>
                      <a:r>
                        <a:rPr lang="en-US" sz="1000">
                          <a:effectLst/>
                        </a:rPr>
                        <a:t>12</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tc>
                  <a:txBody>
                    <a:bodyPr/>
                    <a:lstStyle/>
                    <a:p>
                      <a:pPr marL="0" marR="0" algn="ctr">
                        <a:lnSpc>
                          <a:spcPct val="107000"/>
                        </a:lnSpc>
                        <a:spcBef>
                          <a:spcPts val="0"/>
                        </a:spcBef>
                        <a:spcAft>
                          <a:spcPts val="0"/>
                        </a:spcAft>
                      </a:pPr>
                      <a:r>
                        <a:rPr lang="en-US" sz="1000">
                          <a:effectLst/>
                        </a:rPr>
                        <a:t>Ton</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extLst>
                  <a:ext uri="{0D108BD9-81ED-4DB2-BD59-A6C34878D82A}">
                    <a16:rowId xmlns:a16="http://schemas.microsoft.com/office/drawing/2014/main" val="10002"/>
                  </a:ext>
                </a:extLst>
              </a:tr>
              <a:tr h="223790">
                <a:tc>
                  <a:txBody>
                    <a:bodyPr/>
                    <a:lstStyle/>
                    <a:p>
                      <a:pPr marL="0" marR="0" algn="ctr">
                        <a:lnSpc>
                          <a:spcPct val="107000"/>
                        </a:lnSpc>
                        <a:spcBef>
                          <a:spcPts val="0"/>
                        </a:spcBef>
                        <a:spcAft>
                          <a:spcPts val="0"/>
                        </a:spcAft>
                      </a:pPr>
                      <a:r>
                        <a:rPr lang="en-US" sz="1000">
                          <a:effectLst/>
                        </a:rPr>
                        <a:t>stirrups in beams</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tc>
                  <a:txBody>
                    <a:bodyPr/>
                    <a:lstStyle/>
                    <a:p>
                      <a:pPr marL="0" marR="0" algn="ctr">
                        <a:lnSpc>
                          <a:spcPct val="107000"/>
                        </a:lnSpc>
                        <a:spcBef>
                          <a:spcPts val="0"/>
                        </a:spcBef>
                        <a:spcAft>
                          <a:spcPts val="0"/>
                        </a:spcAft>
                      </a:pPr>
                      <a:r>
                        <a:rPr lang="en-US" sz="1000">
                          <a:effectLst/>
                        </a:rPr>
                        <a:t>9492</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tc>
                  <a:txBody>
                    <a:bodyPr/>
                    <a:lstStyle/>
                    <a:p>
                      <a:pPr marL="0" marR="0" algn="ctr">
                        <a:lnSpc>
                          <a:spcPct val="107000"/>
                        </a:lnSpc>
                        <a:spcBef>
                          <a:spcPts val="0"/>
                        </a:spcBef>
                        <a:spcAft>
                          <a:spcPts val="0"/>
                        </a:spcAft>
                      </a:pPr>
                      <a:r>
                        <a:rPr lang="en-US" sz="1000">
                          <a:effectLst/>
                        </a:rPr>
                        <a: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extLst>
                  <a:ext uri="{0D108BD9-81ED-4DB2-BD59-A6C34878D82A}">
                    <a16:rowId xmlns:a16="http://schemas.microsoft.com/office/drawing/2014/main" val="10003"/>
                  </a:ext>
                </a:extLst>
              </a:tr>
              <a:tr h="223790">
                <a:tc>
                  <a:txBody>
                    <a:bodyPr/>
                    <a:lstStyle/>
                    <a:p>
                      <a:pPr marL="0" marR="0" algn="ctr">
                        <a:lnSpc>
                          <a:spcPct val="107000"/>
                        </a:lnSpc>
                        <a:spcBef>
                          <a:spcPts val="0"/>
                        </a:spcBef>
                        <a:spcAft>
                          <a:spcPts val="0"/>
                        </a:spcAft>
                      </a:pPr>
                      <a:r>
                        <a:rPr lang="en-US" sz="1000">
                          <a:effectLst/>
                        </a:rPr>
                        <a:t>Formwork of slab</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tc>
                  <a:txBody>
                    <a:bodyPr/>
                    <a:lstStyle/>
                    <a:p>
                      <a:pPr marL="0" marR="0" algn="ctr">
                        <a:lnSpc>
                          <a:spcPct val="107000"/>
                        </a:lnSpc>
                        <a:spcBef>
                          <a:spcPts val="0"/>
                        </a:spcBef>
                        <a:spcAft>
                          <a:spcPts val="0"/>
                        </a:spcAft>
                      </a:pPr>
                      <a:r>
                        <a:rPr lang="en-US" sz="1000">
                          <a:effectLst/>
                        </a:rPr>
                        <a:t>1.45</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tc>
                  <a:txBody>
                    <a:bodyPr/>
                    <a:lstStyle/>
                    <a:p>
                      <a:pPr marL="0" marR="0" algn="ctr">
                        <a:lnSpc>
                          <a:spcPct val="107000"/>
                        </a:lnSpc>
                        <a:spcBef>
                          <a:spcPts val="0"/>
                        </a:spcBef>
                        <a:spcAft>
                          <a:spcPts val="0"/>
                        </a:spcAft>
                      </a:pPr>
                      <a:r>
                        <a:rPr lang="en-US" sz="1000">
                          <a:effectLst/>
                        </a:rPr>
                        <a:t>CM</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extLst>
                  <a:ext uri="{0D108BD9-81ED-4DB2-BD59-A6C34878D82A}">
                    <a16:rowId xmlns:a16="http://schemas.microsoft.com/office/drawing/2014/main" val="10004"/>
                  </a:ext>
                </a:extLst>
              </a:tr>
              <a:tr h="383177">
                <a:tc>
                  <a:txBody>
                    <a:bodyPr/>
                    <a:lstStyle/>
                    <a:p>
                      <a:pPr marL="0" marR="0" algn="ctr">
                        <a:lnSpc>
                          <a:spcPct val="107000"/>
                        </a:lnSpc>
                        <a:spcBef>
                          <a:spcPts val="0"/>
                        </a:spcBef>
                        <a:spcAft>
                          <a:spcPts val="0"/>
                        </a:spcAft>
                      </a:pPr>
                      <a:r>
                        <a:rPr lang="en-US" sz="1000">
                          <a:effectLst/>
                        </a:rPr>
                        <a:t>Steel reinforcement of  slab</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tc>
                  <a:txBody>
                    <a:bodyPr/>
                    <a:lstStyle/>
                    <a:p>
                      <a:pPr marL="0" marR="0" algn="ctr">
                        <a:lnSpc>
                          <a:spcPct val="107000"/>
                        </a:lnSpc>
                        <a:spcBef>
                          <a:spcPts val="0"/>
                        </a:spcBef>
                        <a:spcAft>
                          <a:spcPts val="0"/>
                        </a:spcAft>
                      </a:pPr>
                      <a:r>
                        <a:rPr lang="en-US" sz="1000">
                          <a:effectLst/>
                        </a:rPr>
                        <a:t>2</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tc>
                  <a:txBody>
                    <a:bodyPr/>
                    <a:lstStyle/>
                    <a:p>
                      <a:pPr marL="0" marR="0" algn="ctr">
                        <a:lnSpc>
                          <a:spcPct val="107000"/>
                        </a:lnSpc>
                        <a:spcBef>
                          <a:spcPts val="0"/>
                        </a:spcBef>
                        <a:spcAft>
                          <a:spcPts val="0"/>
                        </a:spcAft>
                      </a:pPr>
                      <a:r>
                        <a:rPr lang="en-US" sz="1000">
                          <a:effectLst/>
                        </a:rPr>
                        <a:t>Ton</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extLst>
                  <a:ext uri="{0D108BD9-81ED-4DB2-BD59-A6C34878D82A}">
                    <a16:rowId xmlns:a16="http://schemas.microsoft.com/office/drawing/2014/main" val="10005"/>
                  </a:ext>
                </a:extLst>
              </a:tr>
              <a:tr h="383177">
                <a:tc>
                  <a:txBody>
                    <a:bodyPr/>
                    <a:lstStyle/>
                    <a:p>
                      <a:pPr marL="0" marR="0" algn="ctr">
                        <a:lnSpc>
                          <a:spcPct val="107000"/>
                        </a:lnSpc>
                        <a:spcBef>
                          <a:spcPts val="0"/>
                        </a:spcBef>
                        <a:spcAft>
                          <a:spcPts val="0"/>
                        </a:spcAft>
                      </a:pPr>
                      <a:r>
                        <a:rPr lang="en-US" sz="1000">
                          <a:effectLst/>
                        </a:rPr>
                        <a:t>Concrete placing for  slab roof</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tc>
                  <a:txBody>
                    <a:bodyPr/>
                    <a:lstStyle/>
                    <a:p>
                      <a:pPr marL="0" marR="0" algn="ctr">
                        <a:lnSpc>
                          <a:spcPct val="107000"/>
                        </a:lnSpc>
                        <a:spcBef>
                          <a:spcPts val="0"/>
                        </a:spcBef>
                        <a:spcAft>
                          <a:spcPts val="0"/>
                        </a:spcAft>
                      </a:pPr>
                      <a:r>
                        <a:rPr lang="en-US" sz="1000">
                          <a:effectLst/>
                        </a:rPr>
                        <a:t>10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tc>
                  <a:txBody>
                    <a:bodyPr/>
                    <a:lstStyle/>
                    <a:p>
                      <a:pPr marL="0" marR="0" algn="ctr">
                        <a:lnSpc>
                          <a:spcPct val="107000"/>
                        </a:lnSpc>
                        <a:spcBef>
                          <a:spcPts val="0"/>
                        </a:spcBef>
                        <a:spcAft>
                          <a:spcPts val="0"/>
                        </a:spcAft>
                      </a:pPr>
                      <a:r>
                        <a:rPr lang="en-US" sz="1000">
                          <a:effectLst/>
                        </a:rPr>
                        <a:t>CM</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extLst>
                  <a:ext uri="{0D108BD9-81ED-4DB2-BD59-A6C34878D82A}">
                    <a16:rowId xmlns:a16="http://schemas.microsoft.com/office/drawing/2014/main" val="10006"/>
                  </a:ext>
                </a:extLst>
              </a:tr>
              <a:tr h="383177">
                <a:tc>
                  <a:txBody>
                    <a:bodyPr/>
                    <a:lstStyle/>
                    <a:p>
                      <a:pPr marL="0" marR="0" algn="ctr">
                        <a:lnSpc>
                          <a:spcPct val="107000"/>
                        </a:lnSpc>
                        <a:spcBef>
                          <a:spcPts val="0"/>
                        </a:spcBef>
                        <a:spcAft>
                          <a:spcPts val="0"/>
                        </a:spcAft>
                      </a:pPr>
                      <a:r>
                        <a:rPr lang="en-US" sz="1000">
                          <a:effectLst/>
                        </a:rPr>
                        <a:t>Steel reinforcement of  Beam roof</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tc>
                  <a:txBody>
                    <a:bodyPr/>
                    <a:lstStyle/>
                    <a:p>
                      <a:pPr marL="0" marR="0" algn="ctr">
                        <a:lnSpc>
                          <a:spcPct val="107000"/>
                        </a:lnSpc>
                        <a:spcBef>
                          <a:spcPts val="0"/>
                        </a:spcBef>
                        <a:spcAft>
                          <a:spcPts val="0"/>
                        </a:spcAft>
                      </a:pPr>
                      <a:r>
                        <a:rPr lang="en-US" sz="1000">
                          <a:effectLst/>
                        </a:rPr>
                        <a:t>.25</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tc>
                  <a:txBody>
                    <a:bodyPr/>
                    <a:lstStyle/>
                    <a:p>
                      <a:pPr marL="0" marR="0" algn="ctr">
                        <a:lnSpc>
                          <a:spcPct val="107000"/>
                        </a:lnSpc>
                        <a:spcBef>
                          <a:spcPts val="0"/>
                        </a:spcBef>
                        <a:spcAft>
                          <a:spcPts val="0"/>
                        </a:spcAft>
                      </a:pPr>
                      <a:r>
                        <a:rPr lang="en-US" sz="1000">
                          <a:effectLst/>
                        </a:rPr>
                        <a:t>Ton</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extLst>
                  <a:ext uri="{0D108BD9-81ED-4DB2-BD59-A6C34878D82A}">
                    <a16:rowId xmlns:a16="http://schemas.microsoft.com/office/drawing/2014/main" val="10007"/>
                  </a:ext>
                </a:extLst>
              </a:tr>
              <a:tr h="383177">
                <a:tc>
                  <a:txBody>
                    <a:bodyPr/>
                    <a:lstStyle/>
                    <a:p>
                      <a:pPr marL="0" marR="0" algn="ctr">
                        <a:lnSpc>
                          <a:spcPct val="107000"/>
                        </a:lnSpc>
                        <a:spcBef>
                          <a:spcPts val="0"/>
                        </a:spcBef>
                        <a:spcAft>
                          <a:spcPts val="0"/>
                        </a:spcAft>
                      </a:pPr>
                      <a:r>
                        <a:rPr lang="en-US" sz="1000">
                          <a:effectLst/>
                        </a:rPr>
                        <a:t>stirrups in beams for beam roof</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tc>
                  <a:txBody>
                    <a:bodyPr/>
                    <a:lstStyle/>
                    <a:p>
                      <a:pPr marL="0" marR="0" algn="ctr">
                        <a:lnSpc>
                          <a:spcPct val="107000"/>
                        </a:lnSpc>
                        <a:spcBef>
                          <a:spcPts val="0"/>
                        </a:spcBef>
                        <a:spcAft>
                          <a:spcPts val="0"/>
                        </a:spcAft>
                      </a:pPr>
                      <a:r>
                        <a:rPr lang="en-US" sz="1000">
                          <a:effectLst/>
                        </a:rPr>
                        <a:t>366</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tc>
                  <a:txBody>
                    <a:bodyPr/>
                    <a:lstStyle/>
                    <a:p>
                      <a:pPr marL="0" marR="0" algn="ctr">
                        <a:lnSpc>
                          <a:spcPct val="107000"/>
                        </a:lnSpc>
                        <a:spcBef>
                          <a:spcPts val="0"/>
                        </a:spcBef>
                        <a:spcAft>
                          <a:spcPts val="0"/>
                        </a:spcAft>
                      </a:pPr>
                      <a:r>
                        <a:rPr lang="en-US" sz="1000">
                          <a:effectLst/>
                        </a:rPr>
                        <a: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extLst>
                  <a:ext uri="{0D108BD9-81ED-4DB2-BD59-A6C34878D82A}">
                    <a16:rowId xmlns:a16="http://schemas.microsoft.com/office/drawing/2014/main" val="10008"/>
                  </a:ext>
                </a:extLst>
              </a:tr>
              <a:tr h="375634">
                <a:tc>
                  <a:txBody>
                    <a:bodyPr/>
                    <a:lstStyle/>
                    <a:p>
                      <a:pPr marL="0" marR="0" algn="ctr">
                        <a:lnSpc>
                          <a:spcPct val="107000"/>
                        </a:lnSpc>
                        <a:spcBef>
                          <a:spcPts val="0"/>
                        </a:spcBef>
                        <a:spcAft>
                          <a:spcPts val="0"/>
                        </a:spcAft>
                      </a:pPr>
                      <a:r>
                        <a:rPr lang="en-US" sz="1000">
                          <a:effectLst/>
                        </a:rPr>
                        <a:t>Formwork for column</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tc>
                  <a:txBody>
                    <a:bodyPr/>
                    <a:lstStyle/>
                    <a:p>
                      <a:pPr marL="0" marR="0" algn="ctr">
                        <a:lnSpc>
                          <a:spcPct val="107000"/>
                        </a:lnSpc>
                        <a:spcBef>
                          <a:spcPts val="0"/>
                        </a:spcBef>
                        <a:spcAft>
                          <a:spcPts val="0"/>
                        </a:spcAft>
                      </a:pPr>
                      <a:r>
                        <a:rPr lang="en-US" sz="1000">
                          <a:effectLst/>
                        </a:rPr>
                        <a:t>55.25</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tc>
                  <a:txBody>
                    <a:bodyPr/>
                    <a:lstStyle/>
                    <a:p>
                      <a:pPr marL="0" marR="0" algn="ctr">
                        <a:lnSpc>
                          <a:spcPct val="107000"/>
                        </a:lnSpc>
                        <a:spcBef>
                          <a:spcPts val="0"/>
                        </a:spcBef>
                        <a:spcAft>
                          <a:spcPts val="0"/>
                        </a:spcAft>
                      </a:pPr>
                      <a:r>
                        <a:rPr lang="en-US" sz="1000">
                          <a:effectLst/>
                        </a:rPr>
                        <a:t>CM</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extLst>
                  <a:ext uri="{0D108BD9-81ED-4DB2-BD59-A6C34878D82A}">
                    <a16:rowId xmlns:a16="http://schemas.microsoft.com/office/drawing/2014/main" val="10009"/>
                  </a:ext>
                </a:extLst>
              </a:tr>
              <a:tr h="233114">
                <a:tc>
                  <a:txBody>
                    <a:bodyPr/>
                    <a:lstStyle/>
                    <a:p>
                      <a:pPr marL="0" marR="0" algn="ctr">
                        <a:lnSpc>
                          <a:spcPct val="107000"/>
                        </a:lnSpc>
                        <a:spcBef>
                          <a:spcPts val="0"/>
                        </a:spcBef>
                        <a:spcAft>
                          <a:spcPts val="0"/>
                        </a:spcAft>
                      </a:pPr>
                      <a:r>
                        <a:rPr lang="en-US" sz="1000">
                          <a:effectLst/>
                        </a:rPr>
                        <a:t>Steel reinforcement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tc>
                  <a:txBody>
                    <a:bodyPr/>
                    <a:lstStyle/>
                    <a:p>
                      <a:pPr marL="0" marR="0" algn="ctr">
                        <a:lnSpc>
                          <a:spcPct val="107000"/>
                        </a:lnSpc>
                        <a:spcBef>
                          <a:spcPts val="0"/>
                        </a:spcBef>
                        <a:spcAft>
                          <a:spcPts val="0"/>
                        </a:spcAft>
                      </a:pPr>
                      <a:r>
                        <a:rPr lang="en-US" sz="1000">
                          <a:effectLst/>
                        </a:rPr>
                        <a:t>1.44</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tc>
                  <a:txBody>
                    <a:bodyPr/>
                    <a:lstStyle/>
                    <a:p>
                      <a:pPr marL="0" marR="0" algn="ctr">
                        <a:lnSpc>
                          <a:spcPct val="107000"/>
                        </a:lnSpc>
                        <a:spcBef>
                          <a:spcPts val="0"/>
                        </a:spcBef>
                        <a:spcAft>
                          <a:spcPts val="0"/>
                        </a:spcAft>
                      </a:pPr>
                      <a:r>
                        <a:rPr lang="en-US" sz="1000">
                          <a:effectLst/>
                        </a:rPr>
                        <a:t>Ton</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extLst>
                  <a:ext uri="{0D108BD9-81ED-4DB2-BD59-A6C34878D82A}">
                    <a16:rowId xmlns:a16="http://schemas.microsoft.com/office/drawing/2014/main" val="10010"/>
                  </a:ext>
                </a:extLst>
              </a:tr>
              <a:tr h="375634">
                <a:tc>
                  <a:txBody>
                    <a:bodyPr/>
                    <a:lstStyle/>
                    <a:p>
                      <a:pPr marL="0" marR="0" algn="ctr">
                        <a:lnSpc>
                          <a:spcPct val="107000"/>
                        </a:lnSpc>
                        <a:spcBef>
                          <a:spcPts val="0"/>
                        </a:spcBef>
                        <a:spcAft>
                          <a:spcPts val="0"/>
                        </a:spcAft>
                      </a:pPr>
                      <a:r>
                        <a:rPr lang="en-US" sz="1000">
                          <a:effectLst/>
                        </a:rPr>
                        <a:t>Concrete  For coulm</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tc>
                  <a:txBody>
                    <a:bodyPr/>
                    <a:lstStyle/>
                    <a:p>
                      <a:pPr marL="0" marR="0" algn="ctr">
                        <a:lnSpc>
                          <a:spcPct val="107000"/>
                        </a:lnSpc>
                        <a:spcBef>
                          <a:spcPts val="0"/>
                        </a:spcBef>
                        <a:spcAft>
                          <a:spcPts val="0"/>
                        </a:spcAft>
                      </a:pPr>
                      <a:r>
                        <a:rPr lang="en-US" sz="1000">
                          <a:effectLst/>
                        </a:rPr>
                        <a:t>238</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tc>
                  <a:txBody>
                    <a:bodyPr/>
                    <a:lstStyle/>
                    <a:p>
                      <a:pPr marL="0" marR="0" algn="ctr">
                        <a:lnSpc>
                          <a:spcPct val="107000"/>
                        </a:lnSpc>
                        <a:spcBef>
                          <a:spcPts val="0"/>
                        </a:spcBef>
                        <a:spcAft>
                          <a:spcPts val="0"/>
                        </a:spcAft>
                      </a:pPr>
                      <a:r>
                        <a:rPr lang="en-US" sz="1000">
                          <a:effectLst/>
                        </a:rPr>
                        <a:t>CM</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extLst>
                  <a:ext uri="{0D108BD9-81ED-4DB2-BD59-A6C34878D82A}">
                    <a16:rowId xmlns:a16="http://schemas.microsoft.com/office/drawing/2014/main" val="10011"/>
                  </a:ext>
                </a:extLst>
              </a:tr>
              <a:tr h="375634">
                <a:tc>
                  <a:txBody>
                    <a:bodyPr/>
                    <a:lstStyle/>
                    <a:p>
                      <a:pPr marL="0" marR="0" algn="ctr">
                        <a:lnSpc>
                          <a:spcPct val="107000"/>
                        </a:lnSpc>
                        <a:spcBef>
                          <a:spcPts val="0"/>
                        </a:spcBef>
                        <a:spcAft>
                          <a:spcPts val="0"/>
                        </a:spcAft>
                      </a:pPr>
                      <a:r>
                        <a:rPr lang="en-US" sz="1000">
                          <a:effectLst/>
                        </a:rPr>
                        <a:t>stirrups in all column</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tc>
                  <a:txBody>
                    <a:bodyPr/>
                    <a:lstStyle/>
                    <a:p>
                      <a:pPr marL="0" marR="0" algn="ctr">
                        <a:lnSpc>
                          <a:spcPct val="107000"/>
                        </a:lnSpc>
                        <a:spcBef>
                          <a:spcPts val="0"/>
                        </a:spcBef>
                        <a:spcAft>
                          <a:spcPts val="0"/>
                        </a:spcAft>
                      </a:pPr>
                      <a:r>
                        <a:rPr lang="en-US" sz="1000">
                          <a:effectLst/>
                        </a:rPr>
                        <a:t>12290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tc>
                  <a:txBody>
                    <a:bodyPr/>
                    <a:lstStyle/>
                    <a:p>
                      <a:pPr marL="0" marR="0" algn="ctr">
                        <a:lnSpc>
                          <a:spcPct val="107000"/>
                        </a:lnSpc>
                        <a:spcBef>
                          <a:spcPts val="0"/>
                        </a:spcBef>
                        <a:spcAft>
                          <a:spcPts val="0"/>
                        </a:spcAft>
                      </a:pPr>
                      <a:r>
                        <a:rPr lang="en-US" sz="1000">
                          <a:effectLst/>
                        </a:rPr>
                        <a: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extLst>
                  <a:ext uri="{0D108BD9-81ED-4DB2-BD59-A6C34878D82A}">
                    <a16:rowId xmlns:a16="http://schemas.microsoft.com/office/drawing/2014/main" val="10012"/>
                  </a:ext>
                </a:extLst>
              </a:tr>
              <a:tr h="375634">
                <a:tc>
                  <a:txBody>
                    <a:bodyPr/>
                    <a:lstStyle/>
                    <a:p>
                      <a:pPr marL="0" marR="0" algn="ctr">
                        <a:lnSpc>
                          <a:spcPct val="107000"/>
                        </a:lnSpc>
                        <a:spcBef>
                          <a:spcPts val="0"/>
                        </a:spcBef>
                        <a:spcAft>
                          <a:spcPts val="0"/>
                        </a:spcAft>
                      </a:pPr>
                      <a:r>
                        <a:rPr lang="en-US" sz="1000">
                          <a:effectLst/>
                        </a:rPr>
                        <a:t>Formwork for  stairs</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tc>
                  <a:txBody>
                    <a:bodyPr/>
                    <a:lstStyle/>
                    <a:p>
                      <a:pPr marL="0" marR="0" algn="ctr">
                        <a:lnSpc>
                          <a:spcPct val="107000"/>
                        </a:lnSpc>
                        <a:spcBef>
                          <a:spcPts val="0"/>
                        </a:spcBef>
                        <a:spcAft>
                          <a:spcPts val="0"/>
                        </a:spcAft>
                      </a:pPr>
                      <a:r>
                        <a:rPr lang="en-US" sz="1000">
                          <a:effectLst/>
                        </a:rPr>
                        <a:t>4.38</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tc>
                  <a:txBody>
                    <a:bodyPr/>
                    <a:lstStyle/>
                    <a:p>
                      <a:pPr marL="0" marR="0" algn="ctr">
                        <a:lnSpc>
                          <a:spcPct val="107000"/>
                        </a:lnSpc>
                        <a:spcBef>
                          <a:spcPts val="0"/>
                        </a:spcBef>
                        <a:spcAft>
                          <a:spcPts val="0"/>
                        </a:spcAft>
                      </a:pPr>
                      <a:r>
                        <a:rPr lang="en-US" sz="1000">
                          <a:effectLst/>
                        </a:rPr>
                        <a:t>CM</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extLst>
                  <a:ext uri="{0D108BD9-81ED-4DB2-BD59-A6C34878D82A}">
                    <a16:rowId xmlns:a16="http://schemas.microsoft.com/office/drawing/2014/main" val="10013"/>
                  </a:ext>
                </a:extLst>
              </a:tr>
              <a:tr h="233114">
                <a:tc>
                  <a:txBody>
                    <a:bodyPr/>
                    <a:lstStyle/>
                    <a:p>
                      <a:pPr marL="0" marR="0" algn="ctr">
                        <a:lnSpc>
                          <a:spcPct val="107000"/>
                        </a:lnSpc>
                        <a:spcBef>
                          <a:spcPts val="0"/>
                        </a:spcBef>
                        <a:spcAft>
                          <a:spcPts val="0"/>
                        </a:spcAft>
                      </a:pPr>
                      <a:r>
                        <a:rPr lang="en-US" sz="1000">
                          <a:effectLst/>
                        </a:rPr>
                        <a:t>Steel reinforcement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tc>
                  <a:txBody>
                    <a:bodyPr/>
                    <a:lstStyle/>
                    <a:p>
                      <a:pPr marL="0" marR="0" algn="ctr">
                        <a:lnSpc>
                          <a:spcPct val="107000"/>
                        </a:lnSpc>
                        <a:spcBef>
                          <a:spcPts val="0"/>
                        </a:spcBef>
                        <a:spcAft>
                          <a:spcPts val="0"/>
                        </a:spcAft>
                      </a:pPr>
                      <a:r>
                        <a:rPr lang="en-US" sz="1000">
                          <a:effectLst/>
                        </a:rPr>
                        <a:t>5</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tc>
                  <a:txBody>
                    <a:bodyPr/>
                    <a:lstStyle/>
                    <a:p>
                      <a:pPr marL="0" marR="0" algn="ctr">
                        <a:lnSpc>
                          <a:spcPct val="107000"/>
                        </a:lnSpc>
                        <a:spcBef>
                          <a:spcPts val="0"/>
                        </a:spcBef>
                        <a:spcAft>
                          <a:spcPts val="0"/>
                        </a:spcAft>
                      </a:pPr>
                      <a:r>
                        <a:rPr lang="en-US" sz="1000" dirty="0">
                          <a:effectLst/>
                        </a:rPr>
                        <a:t>Ton</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56826" marR="56826" marT="0" marB="0"/>
                </a:tc>
                <a:extLst>
                  <a:ext uri="{0D108BD9-81ED-4DB2-BD59-A6C34878D82A}">
                    <a16:rowId xmlns:a16="http://schemas.microsoft.com/office/drawing/2014/main" val="10014"/>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628428675"/>
              </p:ext>
            </p:extLst>
          </p:nvPr>
        </p:nvGraphicFramePr>
        <p:xfrm>
          <a:off x="6099912" y="1433008"/>
          <a:ext cx="5462270" cy="5082091"/>
        </p:xfrm>
        <a:graphic>
          <a:graphicData uri="http://schemas.openxmlformats.org/drawingml/2006/table">
            <a:tbl>
              <a:tblPr firstRow="1" firstCol="1" bandRow="1">
                <a:tableStyleId>{5C22544A-7EE6-4342-B048-85BDC9FD1C3A}</a:tableStyleId>
              </a:tblPr>
              <a:tblGrid>
                <a:gridCol w="1598930">
                  <a:extLst>
                    <a:ext uri="{9D8B030D-6E8A-4147-A177-3AD203B41FA5}">
                      <a16:colId xmlns:a16="http://schemas.microsoft.com/office/drawing/2014/main" val="20000"/>
                    </a:ext>
                  </a:extLst>
                </a:gridCol>
                <a:gridCol w="2042795">
                  <a:extLst>
                    <a:ext uri="{9D8B030D-6E8A-4147-A177-3AD203B41FA5}">
                      <a16:colId xmlns:a16="http://schemas.microsoft.com/office/drawing/2014/main" val="20001"/>
                    </a:ext>
                  </a:extLst>
                </a:gridCol>
                <a:gridCol w="1820545">
                  <a:extLst>
                    <a:ext uri="{9D8B030D-6E8A-4147-A177-3AD203B41FA5}">
                      <a16:colId xmlns:a16="http://schemas.microsoft.com/office/drawing/2014/main" val="20002"/>
                    </a:ext>
                  </a:extLst>
                </a:gridCol>
              </a:tblGrid>
              <a:tr h="370730">
                <a:tc>
                  <a:txBody>
                    <a:bodyPr/>
                    <a:lstStyle/>
                    <a:p>
                      <a:pPr marL="0" marR="0" algn="ctr">
                        <a:lnSpc>
                          <a:spcPct val="107000"/>
                        </a:lnSpc>
                        <a:spcBef>
                          <a:spcPts val="0"/>
                        </a:spcBef>
                        <a:spcAft>
                          <a:spcPts val="0"/>
                        </a:spcAft>
                      </a:pPr>
                      <a:r>
                        <a:rPr lang="en-US" sz="1200">
                          <a:effectLst/>
                        </a:rPr>
                        <a:t>Concrete for stairs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37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CM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0"/>
                  </a:ext>
                </a:extLst>
              </a:tr>
              <a:tr h="447966">
                <a:tc>
                  <a:txBody>
                    <a:bodyPr/>
                    <a:lstStyle/>
                    <a:p>
                      <a:pPr marL="0" marR="0" algn="ctr">
                        <a:lnSpc>
                          <a:spcPct val="107000"/>
                        </a:lnSpc>
                        <a:spcBef>
                          <a:spcPts val="0"/>
                        </a:spcBef>
                        <a:spcAft>
                          <a:spcPts val="0"/>
                        </a:spcAft>
                      </a:pPr>
                      <a:r>
                        <a:rPr lang="en-US" sz="1200">
                          <a:effectLst/>
                        </a:rPr>
                        <a:t>Block 15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1088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Peace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1"/>
                  </a:ext>
                </a:extLst>
              </a:tr>
              <a:tr h="386177">
                <a:tc>
                  <a:txBody>
                    <a:bodyPr/>
                    <a:lstStyle/>
                    <a:p>
                      <a:pPr marL="0" marR="0" algn="ctr">
                        <a:lnSpc>
                          <a:spcPct val="107000"/>
                        </a:lnSpc>
                        <a:spcBef>
                          <a:spcPts val="0"/>
                        </a:spcBef>
                        <a:spcAft>
                          <a:spcPts val="0"/>
                        </a:spcAft>
                      </a:pPr>
                      <a:r>
                        <a:rPr lang="en-US" sz="1200">
                          <a:effectLst/>
                        </a:rPr>
                        <a:t>Block 10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1253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Peace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2"/>
                  </a:ext>
                </a:extLst>
              </a:tr>
              <a:tr h="447966">
                <a:tc>
                  <a:txBody>
                    <a:bodyPr/>
                    <a:lstStyle/>
                    <a:p>
                      <a:pPr marL="0" marR="0" algn="ctr">
                        <a:lnSpc>
                          <a:spcPct val="107000"/>
                        </a:lnSpc>
                        <a:spcBef>
                          <a:spcPts val="0"/>
                        </a:spcBef>
                        <a:spcAft>
                          <a:spcPts val="0"/>
                        </a:spcAft>
                      </a:pPr>
                      <a:r>
                        <a:rPr lang="en-US" sz="1200">
                          <a:effectLst/>
                        </a:rPr>
                        <a:t>Plastering works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5976.00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SM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3"/>
                  </a:ext>
                </a:extLst>
              </a:tr>
              <a:tr h="386177">
                <a:tc>
                  <a:txBody>
                    <a:bodyPr/>
                    <a:lstStyle/>
                    <a:p>
                      <a:pPr marL="0" marR="0" algn="ctr">
                        <a:lnSpc>
                          <a:spcPct val="107000"/>
                        </a:lnSpc>
                        <a:spcBef>
                          <a:spcPts val="0"/>
                        </a:spcBef>
                        <a:spcAft>
                          <a:spcPts val="0"/>
                        </a:spcAft>
                      </a:pPr>
                      <a:r>
                        <a:rPr lang="en-US" sz="1200">
                          <a:effectLst/>
                        </a:rPr>
                        <a:t>tile works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2178.00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SM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4"/>
                  </a:ext>
                </a:extLst>
              </a:tr>
              <a:tr h="386177">
                <a:tc>
                  <a:txBody>
                    <a:bodyPr/>
                    <a:lstStyle/>
                    <a:p>
                      <a:pPr marL="0" marR="0" algn="ctr">
                        <a:lnSpc>
                          <a:spcPct val="107000"/>
                        </a:lnSpc>
                        <a:spcBef>
                          <a:spcPts val="0"/>
                        </a:spcBef>
                        <a:spcAft>
                          <a:spcPts val="0"/>
                        </a:spcAft>
                      </a:pPr>
                      <a:r>
                        <a:rPr lang="en-US" sz="1200">
                          <a:effectLst/>
                        </a:rPr>
                        <a:t>Painting works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5976.00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SM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5"/>
                  </a:ext>
                </a:extLst>
              </a:tr>
              <a:tr h="370730">
                <a:tc>
                  <a:txBody>
                    <a:bodyPr/>
                    <a:lstStyle/>
                    <a:p>
                      <a:pPr marL="0" marR="0" algn="ctr">
                        <a:lnSpc>
                          <a:spcPct val="107000"/>
                        </a:lnSpc>
                        <a:spcBef>
                          <a:spcPts val="0"/>
                        </a:spcBef>
                        <a:spcAft>
                          <a:spcPts val="0"/>
                        </a:spcAft>
                      </a:pPr>
                      <a:r>
                        <a:rPr lang="en-US" sz="1200">
                          <a:effectLst/>
                        </a:rPr>
                        <a:t>Wood Doors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115.00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SM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6"/>
                  </a:ext>
                </a:extLst>
              </a:tr>
              <a:tr h="386177">
                <a:tc>
                  <a:txBody>
                    <a:bodyPr/>
                    <a:lstStyle/>
                    <a:p>
                      <a:pPr marL="0" marR="0" algn="ctr">
                        <a:lnSpc>
                          <a:spcPct val="107000"/>
                        </a:lnSpc>
                        <a:spcBef>
                          <a:spcPts val="0"/>
                        </a:spcBef>
                        <a:spcAft>
                          <a:spcPts val="0"/>
                        </a:spcAft>
                      </a:pPr>
                      <a:r>
                        <a:rPr lang="en-US" sz="1200">
                          <a:effectLst/>
                        </a:rPr>
                        <a:t>Steel Doors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44.00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SM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7"/>
                  </a:ext>
                </a:extLst>
              </a:tr>
              <a:tr h="386177">
                <a:tc>
                  <a:txBody>
                    <a:bodyPr/>
                    <a:lstStyle/>
                    <a:p>
                      <a:pPr marL="0" marR="0" algn="ctr">
                        <a:lnSpc>
                          <a:spcPct val="107000"/>
                        </a:lnSpc>
                        <a:spcBef>
                          <a:spcPts val="0"/>
                        </a:spcBef>
                        <a:spcAft>
                          <a:spcPts val="0"/>
                        </a:spcAft>
                      </a:pPr>
                      <a:r>
                        <a:rPr lang="en-US" sz="1200">
                          <a:effectLst/>
                        </a:rPr>
                        <a:t>Shaved wood door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45.00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No.</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8"/>
                  </a:ext>
                </a:extLst>
              </a:tr>
              <a:tr h="370730">
                <a:tc>
                  <a:txBody>
                    <a:bodyPr/>
                    <a:lstStyle/>
                    <a:p>
                      <a:pPr marL="0" marR="0" algn="ctr">
                        <a:lnSpc>
                          <a:spcPct val="107000"/>
                        </a:lnSpc>
                        <a:spcBef>
                          <a:spcPts val="0"/>
                        </a:spcBef>
                        <a:spcAft>
                          <a:spcPts val="0"/>
                        </a:spcAft>
                      </a:pPr>
                      <a:r>
                        <a:rPr lang="en-US" sz="1200">
                          <a:effectLst/>
                        </a:rPr>
                        <a:t>Shaved steel door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15.00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No.</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9"/>
                  </a:ext>
                </a:extLst>
              </a:tr>
              <a:tr h="370730">
                <a:tc>
                  <a:txBody>
                    <a:bodyPr/>
                    <a:lstStyle/>
                    <a:p>
                      <a:pPr marL="0" marR="0" algn="ctr">
                        <a:lnSpc>
                          <a:spcPct val="107000"/>
                        </a:lnSpc>
                        <a:spcBef>
                          <a:spcPts val="0"/>
                        </a:spcBef>
                        <a:spcAft>
                          <a:spcPts val="0"/>
                        </a:spcAft>
                      </a:pPr>
                      <a:r>
                        <a:rPr lang="en-US" sz="1200">
                          <a:effectLst/>
                        </a:rPr>
                        <a:t>Aluminium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m</a:t>
                      </a:r>
                      <a:r>
                        <a:rPr lang="en-US" sz="1200" baseline="300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205.00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10"/>
                  </a:ext>
                </a:extLst>
              </a:tr>
              <a:tr h="386177">
                <a:tc>
                  <a:txBody>
                    <a:bodyPr/>
                    <a:lstStyle/>
                    <a:p>
                      <a:pPr marL="0" marR="0" algn="ctr">
                        <a:lnSpc>
                          <a:spcPct val="107000"/>
                        </a:lnSpc>
                        <a:spcBef>
                          <a:spcPts val="0"/>
                        </a:spcBef>
                        <a:spcAft>
                          <a:spcPts val="0"/>
                        </a:spcAft>
                      </a:pPr>
                      <a:r>
                        <a:rPr lang="ar-SA" sz="1200">
                          <a:effectLst/>
                        </a:rPr>
                        <a:t>براطيش</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m</a:t>
                      </a:r>
                      <a:r>
                        <a:rPr lang="en-US" sz="1200" baseline="300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39.00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11"/>
                  </a:ext>
                </a:extLst>
              </a:tr>
              <a:tr h="386177">
                <a:tc>
                  <a:txBody>
                    <a:bodyPr/>
                    <a:lstStyle/>
                    <a:p>
                      <a:pPr marL="0" marR="0" algn="ctr">
                        <a:lnSpc>
                          <a:spcPct val="107000"/>
                        </a:lnSpc>
                        <a:spcBef>
                          <a:spcPts val="0"/>
                        </a:spcBef>
                        <a:spcAft>
                          <a:spcPts val="0"/>
                        </a:spcAft>
                      </a:pPr>
                      <a:r>
                        <a:rPr lang="en-US" sz="1200">
                          <a:effectLst/>
                        </a:rPr>
                        <a:t>stone work</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m</a:t>
                      </a:r>
                      <a:r>
                        <a:rPr lang="en-US" sz="1200" baseline="300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effectLst/>
                        </a:rPr>
                        <a:t>1130.00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12"/>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55390574"/>
              </p:ext>
            </p:extLst>
          </p:nvPr>
        </p:nvGraphicFramePr>
        <p:xfrm>
          <a:off x="553172" y="1246188"/>
          <a:ext cx="5462270" cy="195707"/>
        </p:xfrm>
        <a:graphic>
          <a:graphicData uri="http://schemas.openxmlformats.org/drawingml/2006/table">
            <a:tbl>
              <a:tblPr firstRow="1" firstCol="1" bandRow="1">
                <a:tableStyleId>{5C22544A-7EE6-4342-B048-85BDC9FD1C3A}</a:tableStyleId>
              </a:tblPr>
              <a:tblGrid>
                <a:gridCol w="1598930">
                  <a:extLst>
                    <a:ext uri="{9D8B030D-6E8A-4147-A177-3AD203B41FA5}">
                      <a16:colId xmlns:a16="http://schemas.microsoft.com/office/drawing/2014/main" val="20000"/>
                    </a:ext>
                  </a:extLst>
                </a:gridCol>
                <a:gridCol w="2042795">
                  <a:extLst>
                    <a:ext uri="{9D8B030D-6E8A-4147-A177-3AD203B41FA5}">
                      <a16:colId xmlns:a16="http://schemas.microsoft.com/office/drawing/2014/main" val="20001"/>
                    </a:ext>
                  </a:extLst>
                </a:gridCol>
                <a:gridCol w="1820545">
                  <a:extLst>
                    <a:ext uri="{9D8B030D-6E8A-4147-A177-3AD203B41FA5}">
                      <a16:colId xmlns:a16="http://schemas.microsoft.com/office/drawing/2014/main" val="20002"/>
                    </a:ext>
                  </a:extLst>
                </a:gridCol>
              </a:tblGrid>
              <a:tr h="0">
                <a:tc>
                  <a:txBody>
                    <a:bodyPr/>
                    <a:lstStyle/>
                    <a:p>
                      <a:pPr marL="0" marR="0" algn="ctr">
                        <a:lnSpc>
                          <a:spcPct val="107000"/>
                        </a:lnSpc>
                        <a:spcBef>
                          <a:spcPts val="0"/>
                        </a:spcBef>
                        <a:spcAft>
                          <a:spcPts val="0"/>
                        </a:spcAft>
                      </a:pPr>
                      <a:r>
                        <a:rPr lang="en-US" sz="1200" dirty="0">
                          <a:effectLst/>
                        </a:rPr>
                        <a:t>Item</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effectLst/>
                        </a:rPr>
                        <a:t>Measured quantity</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effectLst/>
                        </a:rPr>
                        <a:t>Unit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0"/>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474608828"/>
              </p:ext>
            </p:extLst>
          </p:nvPr>
        </p:nvGraphicFramePr>
        <p:xfrm>
          <a:off x="6098454" y="1201160"/>
          <a:ext cx="5462270" cy="195707"/>
        </p:xfrm>
        <a:graphic>
          <a:graphicData uri="http://schemas.openxmlformats.org/drawingml/2006/table">
            <a:tbl>
              <a:tblPr firstRow="1" firstCol="1" bandRow="1">
                <a:tableStyleId>{5C22544A-7EE6-4342-B048-85BDC9FD1C3A}</a:tableStyleId>
              </a:tblPr>
              <a:tblGrid>
                <a:gridCol w="1598930">
                  <a:extLst>
                    <a:ext uri="{9D8B030D-6E8A-4147-A177-3AD203B41FA5}">
                      <a16:colId xmlns:a16="http://schemas.microsoft.com/office/drawing/2014/main" val="20000"/>
                    </a:ext>
                  </a:extLst>
                </a:gridCol>
                <a:gridCol w="2042795">
                  <a:extLst>
                    <a:ext uri="{9D8B030D-6E8A-4147-A177-3AD203B41FA5}">
                      <a16:colId xmlns:a16="http://schemas.microsoft.com/office/drawing/2014/main" val="20001"/>
                    </a:ext>
                  </a:extLst>
                </a:gridCol>
                <a:gridCol w="1820545">
                  <a:extLst>
                    <a:ext uri="{9D8B030D-6E8A-4147-A177-3AD203B41FA5}">
                      <a16:colId xmlns:a16="http://schemas.microsoft.com/office/drawing/2014/main" val="20002"/>
                    </a:ext>
                  </a:extLst>
                </a:gridCol>
              </a:tblGrid>
              <a:tr h="0">
                <a:tc>
                  <a:txBody>
                    <a:bodyPr/>
                    <a:lstStyle/>
                    <a:p>
                      <a:pPr marL="0" marR="0" algn="ctr">
                        <a:lnSpc>
                          <a:spcPct val="107000"/>
                        </a:lnSpc>
                        <a:spcBef>
                          <a:spcPts val="0"/>
                        </a:spcBef>
                        <a:spcAft>
                          <a:spcPts val="0"/>
                        </a:spcAft>
                      </a:pPr>
                      <a:r>
                        <a:rPr lang="en-US" sz="1200" dirty="0">
                          <a:effectLst/>
                        </a:rPr>
                        <a:t>Item</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effectLst/>
                        </a:rPr>
                        <a:t>Measured quantity</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effectLst/>
                        </a:rPr>
                        <a:t>Unit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89881702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BOQ</a:t>
            </a:r>
            <a:endParaRPr lang="en-US" dirty="0">
              <a:solidFill>
                <a:schemeClr val="tx1"/>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351139394"/>
              </p:ext>
            </p:extLst>
          </p:nvPr>
        </p:nvGraphicFramePr>
        <p:xfrm>
          <a:off x="753458" y="1431106"/>
          <a:ext cx="8520544" cy="5474743"/>
        </p:xfrm>
        <a:graphic>
          <a:graphicData uri="http://schemas.openxmlformats.org/drawingml/2006/table">
            <a:tbl>
              <a:tblPr firstRow="1" firstCol="1" bandRow="1">
                <a:tableStyleId>{5C22544A-7EE6-4342-B048-85BDC9FD1C3A}</a:tableStyleId>
              </a:tblPr>
              <a:tblGrid>
                <a:gridCol w="1750824">
                  <a:extLst>
                    <a:ext uri="{9D8B030D-6E8A-4147-A177-3AD203B41FA5}">
                      <a16:colId xmlns:a16="http://schemas.microsoft.com/office/drawing/2014/main" val="20000"/>
                    </a:ext>
                  </a:extLst>
                </a:gridCol>
                <a:gridCol w="2220890">
                  <a:extLst>
                    <a:ext uri="{9D8B030D-6E8A-4147-A177-3AD203B41FA5}">
                      <a16:colId xmlns:a16="http://schemas.microsoft.com/office/drawing/2014/main" val="20001"/>
                    </a:ext>
                  </a:extLst>
                </a:gridCol>
                <a:gridCol w="2270522">
                  <a:extLst>
                    <a:ext uri="{9D8B030D-6E8A-4147-A177-3AD203B41FA5}">
                      <a16:colId xmlns:a16="http://schemas.microsoft.com/office/drawing/2014/main" val="20002"/>
                    </a:ext>
                  </a:extLst>
                </a:gridCol>
                <a:gridCol w="2278308">
                  <a:extLst>
                    <a:ext uri="{9D8B030D-6E8A-4147-A177-3AD203B41FA5}">
                      <a16:colId xmlns:a16="http://schemas.microsoft.com/office/drawing/2014/main" val="20003"/>
                    </a:ext>
                  </a:extLst>
                </a:gridCol>
              </a:tblGrid>
              <a:tr h="183509">
                <a:tc>
                  <a:txBody>
                    <a:bodyPr/>
                    <a:lstStyle/>
                    <a:p>
                      <a:pPr marL="0" marR="0">
                        <a:lnSpc>
                          <a:spcPct val="107000"/>
                        </a:lnSpc>
                        <a:spcBef>
                          <a:spcPts val="0"/>
                        </a:spcBef>
                        <a:spcAft>
                          <a:spcPts val="800"/>
                        </a:spcAft>
                      </a:pPr>
                      <a:r>
                        <a:rPr lang="en-US" sz="1200" dirty="0">
                          <a:effectLst/>
                          <a:latin typeface="Times New Roman" panose="02020603050405020304" pitchFamily="18" charset="0"/>
                          <a:cs typeface="Times New Roman" panose="02020603050405020304" pitchFamily="18" charset="0"/>
                        </a:rPr>
                        <a:t>Item </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195" marR="35195" marT="0" marB="0"/>
                </a:tc>
                <a:tc>
                  <a:txBody>
                    <a:bodyPr/>
                    <a:lstStyle/>
                    <a:p>
                      <a:pPr marL="0" marR="0">
                        <a:lnSpc>
                          <a:spcPct val="107000"/>
                        </a:lnSpc>
                        <a:spcBef>
                          <a:spcPts val="0"/>
                        </a:spcBef>
                        <a:spcAft>
                          <a:spcPts val="800"/>
                        </a:spcAft>
                      </a:pPr>
                      <a:r>
                        <a:rPr lang="en-US" sz="1200">
                          <a:effectLst/>
                          <a:latin typeface="Times New Roman" panose="02020603050405020304" pitchFamily="18" charset="0"/>
                          <a:cs typeface="Times New Roman" panose="02020603050405020304" pitchFamily="18" charset="0"/>
                        </a:rPr>
                        <a:t>Measured quantity </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5195" marR="35195" marT="0" marB="0"/>
                </a:tc>
                <a:tc>
                  <a:txBody>
                    <a:bodyPr/>
                    <a:lstStyle/>
                    <a:p>
                      <a:pPr marL="0" marR="0">
                        <a:lnSpc>
                          <a:spcPct val="107000"/>
                        </a:lnSpc>
                        <a:spcBef>
                          <a:spcPts val="0"/>
                        </a:spcBef>
                        <a:spcAft>
                          <a:spcPts val="800"/>
                        </a:spcAft>
                      </a:pPr>
                      <a:r>
                        <a:rPr lang="en-US" sz="1200">
                          <a:effectLst/>
                          <a:latin typeface="Times New Roman" panose="02020603050405020304" pitchFamily="18" charset="0"/>
                          <a:cs typeface="Times New Roman" panose="02020603050405020304" pitchFamily="18" charset="0"/>
                        </a:rPr>
                        <a:t>Consultant quantity </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5195" marR="35195" marT="0" marB="0"/>
                </a:tc>
                <a:tc>
                  <a:txBody>
                    <a:bodyPr/>
                    <a:lstStyle/>
                    <a:p>
                      <a:pPr marL="0" marR="0">
                        <a:lnSpc>
                          <a:spcPct val="107000"/>
                        </a:lnSpc>
                        <a:spcBef>
                          <a:spcPts val="0"/>
                        </a:spcBef>
                        <a:spcAft>
                          <a:spcPts val="800"/>
                        </a:spcAft>
                      </a:pPr>
                      <a:r>
                        <a:rPr lang="en-US" sz="1200">
                          <a:effectLst/>
                          <a:latin typeface="Times New Roman" panose="02020603050405020304" pitchFamily="18" charset="0"/>
                          <a:cs typeface="Times New Roman" panose="02020603050405020304" pitchFamily="18" charset="0"/>
                        </a:rPr>
                        <a:t>Variance  reason </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5195" marR="35195" marT="0" marB="0"/>
                </a:tc>
                <a:extLst>
                  <a:ext uri="{0D108BD9-81ED-4DB2-BD59-A6C34878D82A}">
                    <a16:rowId xmlns:a16="http://schemas.microsoft.com/office/drawing/2014/main" val="10000"/>
                  </a:ext>
                </a:extLst>
              </a:tr>
              <a:tr h="467745">
                <a:tc>
                  <a:txBody>
                    <a:bodyPr/>
                    <a:lstStyle/>
                    <a:p>
                      <a:pPr marL="0" marR="0">
                        <a:lnSpc>
                          <a:spcPct val="107000"/>
                        </a:lnSpc>
                        <a:spcBef>
                          <a:spcPts val="0"/>
                        </a:spcBef>
                        <a:spcAft>
                          <a:spcPts val="800"/>
                        </a:spcAft>
                      </a:pPr>
                      <a:r>
                        <a:rPr lang="en-US" sz="1200" dirty="0">
                          <a:effectLst/>
                          <a:latin typeface="Times New Roman" panose="02020603050405020304" pitchFamily="18" charset="0"/>
                          <a:cs typeface="Times New Roman" panose="02020603050405020304" pitchFamily="18" charset="0"/>
                        </a:rPr>
                        <a:t>Excavation for footing and tie beam</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195" marR="35195" marT="0" marB="0"/>
                </a:tc>
                <a:tc>
                  <a:txBody>
                    <a:bodyPr/>
                    <a:lstStyle/>
                    <a:p>
                      <a:pPr marL="0" marR="0">
                        <a:lnSpc>
                          <a:spcPct val="107000"/>
                        </a:lnSpc>
                        <a:spcBef>
                          <a:spcPts val="0"/>
                        </a:spcBef>
                        <a:spcAft>
                          <a:spcPts val="800"/>
                        </a:spcAft>
                      </a:pPr>
                      <a:r>
                        <a:rPr lang="en-US" sz="1200" dirty="0">
                          <a:effectLst/>
                          <a:latin typeface="Times New Roman" panose="02020603050405020304" pitchFamily="18" charset="0"/>
                          <a:cs typeface="Times New Roman" panose="02020603050405020304" pitchFamily="18" charset="0"/>
                        </a:rPr>
                        <a:t>1353 CM</a:t>
                      </a:r>
                    </a:p>
                    <a:p>
                      <a:pPr marL="0" marR="0">
                        <a:lnSpc>
                          <a:spcPct val="107000"/>
                        </a:lnSpc>
                        <a:spcBef>
                          <a:spcPts val="0"/>
                        </a:spcBef>
                        <a:spcAft>
                          <a:spcPts val="800"/>
                        </a:spcAft>
                      </a:pPr>
                      <a:r>
                        <a:rPr lang="en-US" sz="1200" dirty="0">
                          <a:effectLst/>
                          <a:latin typeface="Times New Roman" panose="02020603050405020304" pitchFamily="18" charset="0"/>
                          <a:cs typeface="Times New Roman" panose="02020603050405020304" pitchFamily="18" charset="0"/>
                        </a:rPr>
                        <a:t>Without  allowance =305 CM</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195" marR="35195" marT="0" marB="0"/>
                </a:tc>
                <a:tc>
                  <a:txBody>
                    <a:bodyPr/>
                    <a:lstStyle/>
                    <a:p>
                      <a:pPr marL="0" marR="0">
                        <a:lnSpc>
                          <a:spcPct val="107000"/>
                        </a:lnSpc>
                        <a:spcBef>
                          <a:spcPts val="0"/>
                        </a:spcBef>
                        <a:spcAft>
                          <a:spcPts val="800"/>
                        </a:spcAft>
                      </a:pPr>
                      <a:r>
                        <a:rPr lang="en-US" sz="1200">
                          <a:effectLst/>
                          <a:latin typeface="Times New Roman" panose="02020603050405020304" pitchFamily="18" charset="0"/>
                          <a:cs typeface="Times New Roman" panose="02020603050405020304" pitchFamily="18" charset="0"/>
                        </a:rPr>
                        <a:t>325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5195" marR="35195" marT="0" marB="0"/>
                </a:tc>
                <a:tc>
                  <a:txBody>
                    <a:bodyPr/>
                    <a:lstStyle/>
                    <a:p>
                      <a:pPr marL="0" marR="0">
                        <a:lnSpc>
                          <a:spcPct val="107000"/>
                        </a:lnSpc>
                        <a:spcBef>
                          <a:spcPts val="0"/>
                        </a:spcBef>
                        <a:spcAft>
                          <a:spcPts val="800"/>
                        </a:spcAft>
                      </a:pPr>
                      <a:r>
                        <a:rPr lang="en-US" sz="1200">
                          <a:effectLst/>
                          <a:latin typeface="Times New Roman" panose="02020603050405020304" pitchFamily="18" charset="0"/>
                          <a:cs typeface="Times New Roman" panose="02020603050405020304" pitchFamily="18" charset="0"/>
                        </a:rPr>
                        <a:t>Because we can’t  know the exact allowance of the project, </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5195" marR="35195" marT="0" marB="0"/>
                </a:tc>
                <a:extLst>
                  <a:ext uri="{0D108BD9-81ED-4DB2-BD59-A6C34878D82A}">
                    <a16:rowId xmlns:a16="http://schemas.microsoft.com/office/drawing/2014/main" val="10001"/>
                  </a:ext>
                </a:extLst>
              </a:tr>
              <a:tr h="1363676">
                <a:tc>
                  <a:txBody>
                    <a:bodyPr/>
                    <a:lstStyle/>
                    <a:p>
                      <a:pPr marL="0" marR="0">
                        <a:lnSpc>
                          <a:spcPct val="107000"/>
                        </a:lnSpc>
                        <a:spcBef>
                          <a:spcPts val="0"/>
                        </a:spcBef>
                        <a:spcAft>
                          <a:spcPts val="800"/>
                        </a:spcAft>
                      </a:pPr>
                      <a:r>
                        <a:rPr lang="en-US" sz="1200" dirty="0">
                          <a:effectLst/>
                          <a:latin typeface="Times New Roman" panose="02020603050405020304" pitchFamily="18" charset="0"/>
                          <a:cs typeface="Times New Roman" panose="02020603050405020304" pitchFamily="18" charset="0"/>
                        </a:rPr>
                        <a:t>Blinding Concrete B150 under foundations, footings &amp; tie beams. The thickness should be 10cm or according to drawings.</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195" marR="35195" marT="0" marB="0"/>
                </a:tc>
                <a:tc>
                  <a:txBody>
                    <a:bodyPr/>
                    <a:lstStyle/>
                    <a:p>
                      <a:pPr marL="0" marR="0">
                        <a:lnSpc>
                          <a:spcPct val="107000"/>
                        </a:lnSpc>
                        <a:spcBef>
                          <a:spcPts val="0"/>
                        </a:spcBef>
                        <a:spcAft>
                          <a:spcPts val="800"/>
                        </a:spcAft>
                      </a:pPr>
                      <a:r>
                        <a:rPr lang="en-US" sz="1200" dirty="0">
                          <a:effectLst/>
                          <a:latin typeface="Times New Roman" panose="02020603050405020304" pitchFamily="18" charset="0"/>
                          <a:cs typeface="Times New Roman" panose="02020603050405020304" pitchFamily="18" charset="0"/>
                        </a:rPr>
                        <a:t>210 MS</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195" marR="35195" marT="0" marB="0"/>
                </a:tc>
                <a:tc>
                  <a:txBody>
                    <a:bodyPr/>
                    <a:lstStyle/>
                    <a:p>
                      <a:pPr marL="0" marR="0">
                        <a:lnSpc>
                          <a:spcPct val="107000"/>
                        </a:lnSpc>
                        <a:spcBef>
                          <a:spcPts val="0"/>
                        </a:spcBef>
                        <a:spcAft>
                          <a:spcPts val="800"/>
                        </a:spcAft>
                      </a:pPr>
                      <a:r>
                        <a:rPr lang="en-US" sz="1200" dirty="0">
                          <a:effectLst/>
                          <a:latin typeface="Times New Roman" panose="02020603050405020304" pitchFamily="18" charset="0"/>
                          <a:cs typeface="Times New Roman" panose="02020603050405020304" pitchFamily="18" charset="0"/>
                        </a:rPr>
                        <a:t>204 MS</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195" marR="35195" marT="0" marB="0"/>
                </a:tc>
                <a:tc>
                  <a:txBody>
                    <a:bodyPr/>
                    <a:lstStyle/>
                    <a:p>
                      <a:pPr marL="0" marR="0">
                        <a:lnSpc>
                          <a:spcPct val="107000"/>
                        </a:lnSpc>
                        <a:spcBef>
                          <a:spcPts val="0"/>
                        </a:spcBef>
                        <a:spcAft>
                          <a:spcPts val="800"/>
                        </a:spcAft>
                      </a:pPr>
                      <a:r>
                        <a:rPr lang="en-US" sz="1200">
                          <a:effectLst/>
                          <a:latin typeface="Times New Roman" panose="02020603050405020304" pitchFamily="18" charset="0"/>
                          <a:cs typeface="Times New Roman" panose="02020603050405020304" pitchFamily="18" charset="0"/>
                        </a:rPr>
                        <a:t> -</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5195" marR="35195" marT="0" marB="0"/>
                </a:tc>
                <a:extLst>
                  <a:ext uri="{0D108BD9-81ED-4DB2-BD59-A6C34878D82A}">
                    <a16:rowId xmlns:a16="http://schemas.microsoft.com/office/drawing/2014/main" val="10002"/>
                  </a:ext>
                </a:extLst>
              </a:tr>
              <a:tr h="1254523">
                <a:tc>
                  <a:txBody>
                    <a:bodyPr/>
                    <a:lstStyle/>
                    <a:p>
                      <a:pPr marL="0" marR="0">
                        <a:lnSpc>
                          <a:spcPct val="107000"/>
                        </a:lnSpc>
                        <a:spcBef>
                          <a:spcPts val="0"/>
                        </a:spcBef>
                        <a:spcAft>
                          <a:spcPts val="800"/>
                        </a:spcAft>
                      </a:pPr>
                      <a:r>
                        <a:rPr lang="en-US" sz="1200">
                          <a:effectLst/>
                          <a:latin typeface="Times New Roman" panose="02020603050405020304" pitchFamily="18" charset="0"/>
                          <a:cs typeface="Times New Roman" panose="02020603050405020304" pitchFamily="18" charset="0"/>
                        </a:rPr>
                        <a:t>Supply and Cast Reinforced Concrete Grade 'B 250'     </a:t>
                      </a:r>
                    </a:p>
                    <a:p>
                      <a:pPr marL="0" marR="0">
                        <a:lnSpc>
                          <a:spcPct val="107000"/>
                        </a:lnSpc>
                        <a:spcBef>
                          <a:spcPts val="0"/>
                        </a:spcBef>
                        <a:spcAft>
                          <a:spcPts val="800"/>
                        </a:spcAft>
                      </a:pPr>
                      <a:r>
                        <a:rPr lang="en-US" sz="1200">
                          <a:effectLst/>
                          <a:latin typeface="Times New Roman" panose="02020603050405020304" pitchFamily="18" charset="0"/>
                          <a:cs typeface="Times New Roman" panose="02020603050405020304" pitchFamily="18" charset="0"/>
                        </a:rPr>
                        <a:t>a). Foundations and Wall Footings with column neck</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5195" marR="35195" marT="0" marB="0"/>
                </a:tc>
                <a:tc>
                  <a:txBody>
                    <a:bodyPr/>
                    <a:lstStyle/>
                    <a:p>
                      <a:pPr marL="0" marR="0">
                        <a:lnSpc>
                          <a:spcPct val="107000"/>
                        </a:lnSpc>
                        <a:spcBef>
                          <a:spcPts val="0"/>
                        </a:spcBef>
                        <a:spcAft>
                          <a:spcPts val="800"/>
                        </a:spcAft>
                      </a:pPr>
                      <a:r>
                        <a:rPr lang="en-US" sz="1200">
                          <a:effectLst/>
                          <a:latin typeface="Times New Roman" panose="02020603050405020304" pitchFamily="18" charset="0"/>
                          <a:cs typeface="Times New Roman" panose="02020603050405020304" pitchFamily="18" charset="0"/>
                        </a:rPr>
                        <a:t>120CM</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5195" marR="35195" marT="0" marB="0"/>
                </a:tc>
                <a:tc>
                  <a:txBody>
                    <a:bodyPr/>
                    <a:lstStyle/>
                    <a:p>
                      <a:pPr marL="0" marR="0">
                        <a:lnSpc>
                          <a:spcPct val="107000"/>
                        </a:lnSpc>
                        <a:spcBef>
                          <a:spcPts val="0"/>
                        </a:spcBef>
                        <a:spcAft>
                          <a:spcPts val="800"/>
                        </a:spcAft>
                      </a:pPr>
                      <a:r>
                        <a:rPr lang="en-US" sz="1200" dirty="0">
                          <a:effectLst/>
                          <a:latin typeface="Times New Roman" panose="02020603050405020304" pitchFamily="18" charset="0"/>
                          <a:cs typeface="Times New Roman" panose="02020603050405020304" pitchFamily="18" charset="0"/>
                        </a:rPr>
                        <a:t>110CM</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195" marR="35195" marT="0" marB="0"/>
                </a:tc>
                <a:tc>
                  <a:txBody>
                    <a:bodyPr/>
                    <a:lstStyle/>
                    <a:p>
                      <a:pPr marL="0" marR="0">
                        <a:lnSpc>
                          <a:spcPct val="107000"/>
                        </a:lnSpc>
                        <a:spcBef>
                          <a:spcPts val="0"/>
                        </a:spcBef>
                        <a:spcAft>
                          <a:spcPts val="800"/>
                        </a:spcAft>
                      </a:pPr>
                      <a:r>
                        <a:rPr lang="en-US" sz="1200" dirty="0">
                          <a:effectLst/>
                          <a:latin typeface="Times New Roman" panose="02020603050405020304" pitchFamily="18" charset="0"/>
                          <a:cs typeface="Times New Roman" panose="02020603050405020304" pitchFamily="18" charset="0"/>
                        </a:rPr>
                        <a:t>-</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195" marR="35195" marT="0" marB="0"/>
                </a:tc>
                <a:extLst>
                  <a:ext uri="{0D108BD9-81ED-4DB2-BD59-A6C34878D82A}">
                    <a16:rowId xmlns:a16="http://schemas.microsoft.com/office/drawing/2014/main" val="10003"/>
                  </a:ext>
                </a:extLst>
              </a:tr>
              <a:tr h="773593">
                <a:tc>
                  <a:txBody>
                    <a:bodyPr/>
                    <a:lstStyle/>
                    <a:p>
                      <a:pPr marL="0" marR="0">
                        <a:lnSpc>
                          <a:spcPct val="107000"/>
                        </a:lnSpc>
                        <a:spcBef>
                          <a:spcPts val="0"/>
                        </a:spcBef>
                        <a:spcAft>
                          <a:spcPts val="800"/>
                        </a:spcAft>
                      </a:pPr>
                      <a:r>
                        <a:rPr lang="en-US" sz="1200">
                          <a:effectLst/>
                          <a:latin typeface="Times New Roman" panose="02020603050405020304" pitchFamily="18" charset="0"/>
                          <a:cs typeface="Times New Roman" panose="02020603050405020304" pitchFamily="18" charset="0"/>
                        </a:rPr>
                        <a:t>Supply and Cast Reinforced Concrete Grade 'B 250'. For Slab on </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5195" marR="35195" marT="0" marB="0"/>
                </a:tc>
                <a:tc>
                  <a:txBody>
                    <a:bodyPr/>
                    <a:lstStyle/>
                    <a:p>
                      <a:pPr marL="0" marR="0">
                        <a:lnSpc>
                          <a:spcPct val="107000"/>
                        </a:lnSpc>
                        <a:spcBef>
                          <a:spcPts val="0"/>
                        </a:spcBef>
                        <a:spcAft>
                          <a:spcPts val="800"/>
                        </a:spcAft>
                      </a:pPr>
                      <a:r>
                        <a:rPr lang="en-US" sz="1200">
                          <a:effectLst/>
                          <a:latin typeface="Times New Roman" panose="02020603050405020304" pitchFamily="18" charset="0"/>
                          <a:cs typeface="Times New Roman" panose="02020603050405020304" pitchFamily="18" charset="0"/>
                        </a:rPr>
                        <a:t>573SM</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5195" marR="35195" marT="0" marB="0"/>
                </a:tc>
                <a:tc>
                  <a:txBody>
                    <a:bodyPr/>
                    <a:lstStyle/>
                    <a:p>
                      <a:pPr marL="0" marR="0">
                        <a:lnSpc>
                          <a:spcPct val="107000"/>
                        </a:lnSpc>
                        <a:spcBef>
                          <a:spcPts val="0"/>
                        </a:spcBef>
                        <a:spcAft>
                          <a:spcPts val="800"/>
                        </a:spcAft>
                      </a:pPr>
                      <a:r>
                        <a:rPr lang="en-US" sz="1200" dirty="0">
                          <a:effectLst/>
                          <a:latin typeface="Times New Roman" panose="02020603050405020304" pitchFamily="18" charset="0"/>
                          <a:cs typeface="Times New Roman" panose="02020603050405020304" pitchFamily="18" charset="0"/>
                        </a:rPr>
                        <a:t>536 SM</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195" marR="35195" marT="0" marB="0"/>
                </a:tc>
                <a:tc>
                  <a:txBody>
                    <a:bodyPr/>
                    <a:lstStyle/>
                    <a:p>
                      <a:pPr marL="0" marR="0">
                        <a:lnSpc>
                          <a:spcPct val="107000"/>
                        </a:lnSpc>
                        <a:spcBef>
                          <a:spcPts val="0"/>
                        </a:spcBef>
                        <a:spcAft>
                          <a:spcPts val="800"/>
                        </a:spcAft>
                      </a:pPr>
                      <a:r>
                        <a:rPr lang="en-US"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195" marR="35195" marT="0" marB="0"/>
                </a:tc>
                <a:extLst>
                  <a:ext uri="{0D108BD9-81ED-4DB2-BD59-A6C34878D82A}">
                    <a16:rowId xmlns:a16="http://schemas.microsoft.com/office/drawing/2014/main" val="10004"/>
                  </a:ext>
                </a:extLst>
              </a:tr>
              <a:tr h="1363676">
                <a:tc>
                  <a:txBody>
                    <a:bodyPr/>
                    <a:lstStyle/>
                    <a:p>
                      <a:pPr marL="0" marR="0">
                        <a:lnSpc>
                          <a:spcPct val="107000"/>
                        </a:lnSpc>
                        <a:spcBef>
                          <a:spcPts val="0"/>
                        </a:spcBef>
                        <a:spcAft>
                          <a:spcPts val="800"/>
                        </a:spcAft>
                      </a:pPr>
                      <a:r>
                        <a:rPr lang="en-US" sz="1200">
                          <a:effectLst/>
                          <a:latin typeface="Times New Roman" panose="02020603050405020304" pitchFamily="18" charset="0"/>
                          <a:cs typeface="Times New Roman" panose="02020603050405020304" pitchFamily="18" charset="0"/>
                        </a:rPr>
                        <a:t>Supply and Cast Reinforced Concrete Grade 'B 300' for 20 cm thick suspended ribbed slabs. Price to include projected beams,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5195" marR="35195" marT="0" marB="0"/>
                </a:tc>
                <a:tc>
                  <a:txBody>
                    <a:bodyPr/>
                    <a:lstStyle/>
                    <a:p>
                      <a:pPr marL="0" marR="0">
                        <a:lnSpc>
                          <a:spcPct val="107000"/>
                        </a:lnSpc>
                        <a:spcBef>
                          <a:spcPts val="0"/>
                        </a:spcBef>
                        <a:spcAft>
                          <a:spcPts val="800"/>
                        </a:spcAft>
                      </a:pPr>
                      <a:r>
                        <a:rPr lang="en-US" sz="1200">
                          <a:effectLst/>
                          <a:latin typeface="Times New Roman" panose="02020603050405020304" pitchFamily="18" charset="0"/>
                          <a:cs typeface="Times New Roman" panose="02020603050405020304" pitchFamily="18" charset="0"/>
                        </a:rPr>
                        <a:t>1455 SM</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5195" marR="35195" marT="0" marB="0"/>
                </a:tc>
                <a:tc>
                  <a:txBody>
                    <a:bodyPr/>
                    <a:lstStyle/>
                    <a:p>
                      <a:pPr marL="0" marR="0">
                        <a:lnSpc>
                          <a:spcPct val="107000"/>
                        </a:lnSpc>
                        <a:spcBef>
                          <a:spcPts val="0"/>
                        </a:spcBef>
                        <a:spcAft>
                          <a:spcPts val="800"/>
                        </a:spcAft>
                      </a:pPr>
                      <a:r>
                        <a:rPr lang="en-US" sz="1200" dirty="0">
                          <a:effectLst/>
                          <a:latin typeface="Times New Roman" panose="02020603050405020304" pitchFamily="18" charset="0"/>
                          <a:cs typeface="Times New Roman" panose="02020603050405020304" pitchFamily="18" charset="0"/>
                        </a:rPr>
                        <a:t>1380 SM</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195" marR="35195" marT="0" marB="0"/>
                </a:tc>
                <a:tc>
                  <a:txBody>
                    <a:bodyPr/>
                    <a:lstStyle/>
                    <a:p>
                      <a:pPr marL="0" marR="0">
                        <a:lnSpc>
                          <a:spcPct val="107000"/>
                        </a:lnSpc>
                        <a:spcBef>
                          <a:spcPts val="0"/>
                        </a:spcBef>
                        <a:spcAft>
                          <a:spcPts val="800"/>
                        </a:spcAft>
                      </a:pPr>
                      <a:r>
                        <a:rPr lang="en-US" sz="1200" dirty="0">
                          <a:effectLst/>
                          <a:latin typeface="Times New Roman" panose="02020603050405020304" pitchFamily="18" charset="0"/>
                          <a:cs typeface="Times New Roman" panose="02020603050405020304" pitchFamily="18" charset="0"/>
                        </a:rPr>
                        <a:t>Because of the method of evaluating the exact  volume of beam and slab </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195" marR="35195" marT="0" marB="0"/>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42220090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latin typeface="Times New Roman" panose="02020603050405020304" pitchFamily="18" charset="0"/>
                <a:cs typeface="Times New Roman" panose="02020603050405020304" pitchFamily="18" charset="0"/>
              </a:rPr>
              <a:t>Time Schedule Using Primavera Software</a:t>
            </a:r>
            <a:endParaRPr lang="en-US" b="1" dirty="0">
              <a:solidFill>
                <a:schemeClr val="tx1"/>
              </a:solidFill>
            </a:endParaRP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3035300" y="2160588"/>
            <a:ext cx="3881437" cy="3881437"/>
          </a:xfrm>
          <a:prstGeom prst="rect">
            <a:avLst/>
          </a:prstGeom>
        </p:spPr>
      </p:pic>
    </p:spTree>
    <p:extLst>
      <p:ext uri="{BB962C8B-B14F-4D97-AF65-F5344CB8AC3E}">
        <p14:creationId xmlns:p14="http://schemas.microsoft.com/office/powerpoint/2010/main" val="1617063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solidFill>
                <a:latin typeface="Times New Roman" panose="02020603050405020304" pitchFamily="18" charset="0"/>
                <a:cs typeface="Times New Roman" panose="02020603050405020304" pitchFamily="18" charset="0"/>
              </a:rPr>
              <a:t>Life cycle of the projects </a:t>
            </a:r>
            <a:endParaRPr lang="en-US" b="1" dirty="0">
              <a:solidFill>
                <a:schemeClr val="tx1"/>
              </a:solidFill>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7348826" y="1774302"/>
            <a:ext cx="4183062" cy="2326673"/>
          </a:xfrm>
          <a:prstGeom prst="rect">
            <a:avLst/>
          </a:prstGeom>
        </p:spPr>
      </p:pic>
      <p:sp>
        <p:nvSpPr>
          <p:cNvPr id="5" name="Content Placeholder 4"/>
          <p:cNvSpPr>
            <a:spLocks noGrp="1"/>
          </p:cNvSpPr>
          <p:nvPr>
            <p:ph sz="half" idx="2"/>
          </p:nvPr>
        </p:nvSpPr>
        <p:spPr>
          <a:xfrm>
            <a:off x="1525888" y="1930400"/>
            <a:ext cx="4874911" cy="3880773"/>
          </a:xfrm>
        </p:spPr>
        <p:txBody>
          <a:bodyPr/>
          <a:lstStyle/>
          <a:p>
            <a:r>
              <a:rPr lang="en-US" sz="2400" dirty="0">
                <a:latin typeface="Times New Roman" panose="02020603050405020304" pitchFamily="18" charset="0"/>
                <a:cs typeface="Times New Roman" panose="02020603050405020304" pitchFamily="18" charset="0"/>
              </a:rPr>
              <a:t>There are the major phases in the project life cycle </a:t>
            </a:r>
            <a:endParaRPr lang="en-US" sz="2400" dirty="0" smtClean="0">
              <a:latin typeface="Times New Roman" panose="02020603050405020304" pitchFamily="18" charset="0"/>
              <a:cs typeface="Times New Roman" panose="02020603050405020304" pitchFamily="18" charset="0"/>
            </a:endParaRPr>
          </a:p>
          <a:p>
            <a:pPr marL="0" indent="0">
              <a:buNone/>
            </a:pPr>
            <a:endParaRPr lang="en-US" sz="2400" dirty="0">
              <a:latin typeface="Times New Roman" panose="02020603050405020304" pitchFamily="18" charset="0"/>
              <a:cs typeface="Times New Roman" panose="02020603050405020304" pitchFamily="18" charset="0"/>
            </a:endParaRPr>
          </a:p>
          <a:p>
            <a:pPr marL="457200" lvl="0" indent="-457200">
              <a:buFont typeface="+mj-lt"/>
              <a:buAutoNum type="arabicPeriod"/>
            </a:pPr>
            <a:r>
              <a:rPr lang="en-US" sz="2400" dirty="0" smtClean="0">
                <a:latin typeface="Times New Roman" panose="02020603050405020304" pitchFamily="18" charset="0"/>
                <a:cs typeface="Times New Roman" panose="02020603050405020304" pitchFamily="18" charset="0"/>
              </a:rPr>
              <a:t>Startup</a:t>
            </a:r>
          </a:p>
          <a:p>
            <a:pPr marL="457200" lvl="0" indent="-457200">
              <a:buFont typeface="+mj-lt"/>
              <a:buAutoNum type="arabicPeriod"/>
            </a:pPr>
            <a:endParaRPr lang="en-US" sz="2400" dirty="0">
              <a:latin typeface="Times New Roman" panose="02020603050405020304" pitchFamily="18" charset="0"/>
              <a:cs typeface="Times New Roman" panose="02020603050405020304" pitchFamily="18" charset="0"/>
            </a:endParaRPr>
          </a:p>
          <a:p>
            <a:pPr marL="457200" lvl="0" indent="-457200">
              <a:buFont typeface="+mj-lt"/>
              <a:buAutoNum type="arabicPeriod"/>
            </a:pPr>
            <a:r>
              <a:rPr lang="en-US" sz="2400" dirty="0">
                <a:latin typeface="Times New Roman" panose="02020603050405020304" pitchFamily="18" charset="0"/>
                <a:cs typeface="Times New Roman" panose="02020603050405020304" pitchFamily="18" charset="0"/>
              </a:rPr>
              <a:t>Planning phase </a:t>
            </a:r>
            <a:endParaRPr lang="en-US" sz="2400" dirty="0" smtClean="0">
              <a:latin typeface="Times New Roman" panose="02020603050405020304" pitchFamily="18" charset="0"/>
              <a:cs typeface="Times New Roman" panose="02020603050405020304" pitchFamily="18" charset="0"/>
            </a:endParaRPr>
          </a:p>
          <a:p>
            <a:pPr marL="457200" lvl="0" indent="-457200">
              <a:buFont typeface="+mj-lt"/>
              <a:buAutoNum type="arabicPeriod"/>
            </a:pPr>
            <a:endParaRPr lang="en-US" sz="2400" dirty="0">
              <a:latin typeface="Times New Roman" panose="02020603050405020304" pitchFamily="18" charset="0"/>
              <a:cs typeface="Times New Roman" panose="02020603050405020304" pitchFamily="18" charset="0"/>
            </a:endParaRPr>
          </a:p>
          <a:p>
            <a:pPr marL="457200" lvl="0" indent="-457200">
              <a:buFont typeface="+mj-lt"/>
              <a:buAutoNum type="arabicPeriod"/>
            </a:pPr>
            <a:r>
              <a:rPr lang="en-US" sz="2400" dirty="0">
                <a:latin typeface="Times New Roman" panose="02020603050405020304" pitchFamily="18" charset="0"/>
                <a:cs typeface="Times New Roman" panose="02020603050405020304" pitchFamily="18" charset="0"/>
              </a:rPr>
              <a:t>Design </a:t>
            </a:r>
            <a:r>
              <a:rPr lang="en-US" sz="2400" dirty="0" smtClean="0">
                <a:latin typeface="Times New Roman" panose="02020603050405020304" pitchFamily="18" charset="0"/>
                <a:cs typeface="Times New Roman" panose="02020603050405020304" pitchFamily="18" charset="0"/>
              </a:rPr>
              <a:t>phase</a:t>
            </a:r>
          </a:p>
          <a:p>
            <a:pPr marL="0" lvl="0" indent="0">
              <a:buNone/>
            </a:pPr>
            <a:endParaRPr lang="en-US" sz="2400" dirty="0" smtClean="0">
              <a:solidFill>
                <a:schemeClr val="tx1"/>
              </a:solidFill>
              <a:latin typeface="Times New Roman" panose="02020603050405020304" pitchFamily="18" charset="0"/>
              <a:cs typeface="Times New Roman" panose="02020603050405020304" pitchFamily="18" charset="0"/>
            </a:endParaRPr>
          </a:p>
          <a:p>
            <a:pPr>
              <a:buFont typeface="+mj-lt"/>
              <a:buAutoNum type="arabicPeriod"/>
            </a:pPr>
            <a:endParaRPr lang="en-US" dirty="0"/>
          </a:p>
        </p:txBody>
      </p:sp>
    </p:spTree>
    <p:extLst>
      <p:ext uri="{BB962C8B-B14F-4D97-AF65-F5344CB8AC3E}">
        <p14:creationId xmlns:p14="http://schemas.microsoft.com/office/powerpoint/2010/main" val="65001075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b="1" dirty="0">
                <a:solidFill>
                  <a:schemeClr val="tx1"/>
                </a:solidFill>
                <a:latin typeface="Times New Roman" panose="02020603050405020304" pitchFamily="18" charset="0"/>
                <a:cs typeface="Times New Roman" panose="02020603050405020304" pitchFamily="18" charset="0"/>
              </a:rPr>
              <a:t>The parameters needed to define the project in Primavera software: </a:t>
            </a:r>
            <a:br>
              <a:rPr lang="en-US" b="1" dirty="0">
                <a:solidFill>
                  <a:schemeClr val="tx1"/>
                </a:solidFill>
                <a:latin typeface="Times New Roman" panose="02020603050405020304" pitchFamily="18" charset="0"/>
                <a:cs typeface="Times New Roman" panose="02020603050405020304" pitchFamily="18" charset="0"/>
              </a:rPr>
            </a:br>
            <a:endParaRPr lang="en-US" b="1" dirty="0">
              <a:solidFill>
                <a:schemeClr val="tx1"/>
              </a:solidFill>
              <a:latin typeface="Times New Roman" panose="02020603050405020304" pitchFamily="18" charset="0"/>
              <a:cs typeface="Times New Roman" panose="02020603050405020304" pitchFamily="18" charset="0"/>
            </a:endParaRPr>
          </a:p>
        </p:txBody>
      </p:sp>
      <p:pic>
        <p:nvPicPr>
          <p:cNvPr id="4" name="Content Placeholder 3"/>
          <p:cNvPicPr>
            <a:picLocks noGrp="1"/>
          </p:cNvPicPr>
          <p:nvPr>
            <p:ph idx="1"/>
          </p:nvPr>
        </p:nvPicPr>
        <p:blipFill>
          <a:blip r:embed="rId2" cstate="print"/>
          <a:stretch>
            <a:fillRect/>
          </a:stretch>
        </p:blipFill>
        <p:spPr>
          <a:xfrm>
            <a:off x="863383" y="2126601"/>
            <a:ext cx="4276725" cy="561975"/>
          </a:xfrm>
          <a:prstGeom prst="rect">
            <a:avLst/>
          </a:prstGeom>
        </p:spPr>
      </p:pic>
      <p:pic>
        <p:nvPicPr>
          <p:cNvPr id="5" name="Picture 4"/>
          <p:cNvPicPr/>
          <p:nvPr/>
        </p:nvPicPr>
        <p:blipFill>
          <a:blip r:embed="rId3" cstate="print"/>
          <a:stretch>
            <a:fillRect/>
          </a:stretch>
        </p:blipFill>
        <p:spPr>
          <a:xfrm>
            <a:off x="863383" y="3348903"/>
            <a:ext cx="3714750" cy="1781175"/>
          </a:xfrm>
          <a:prstGeom prst="rect">
            <a:avLst/>
          </a:prstGeom>
        </p:spPr>
      </p:pic>
    </p:spTree>
    <p:extLst>
      <p:ext uri="{BB962C8B-B14F-4D97-AF65-F5344CB8AC3E}">
        <p14:creationId xmlns:p14="http://schemas.microsoft.com/office/powerpoint/2010/main" val="256593570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solidFill>
                <a:latin typeface="Times New Roman" panose="02020603050405020304" pitchFamily="18" charset="0"/>
                <a:cs typeface="Times New Roman" panose="02020603050405020304" pitchFamily="18" charset="0"/>
              </a:rPr>
              <a:t>Calendar </a:t>
            </a:r>
            <a:r>
              <a:rPr lang="en-US" b="1" dirty="0">
                <a:solidFill>
                  <a:schemeClr val="tx1"/>
                </a:solidFill>
                <a:latin typeface="Times New Roman" panose="02020603050405020304" pitchFamily="18" charset="0"/>
                <a:cs typeface="Times New Roman" panose="02020603050405020304" pitchFamily="18" charset="0"/>
              </a:rPr>
              <a:t>Definition:</a:t>
            </a:r>
            <a:br>
              <a:rPr lang="en-US" b="1" dirty="0">
                <a:solidFill>
                  <a:schemeClr val="tx1"/>
                </a:solidFill>
                <a:latin typeface="Times New Roman" panose="02020603050405020304" pitchFamily="18" charset="0"/>
                <a:cs typeface="Times New Roman" panose="02020603050405020304" pitchFamily="18" charset="0"/>
              </a:rPr>
            </a:b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endParaRPr lang="en-US" dirty="0"/>
          </a:p>
        </p:txBody>
      </p:sp>
      <p:pic>
        <p:nvPicPr>
          <p:cNvPr id="8" name="صورة 63"/>
          <p:cNvPicPr/>
          <p:nvPr/>
        </p:nvPicPr>
        <p:blipFill>
          <a:blip r:embed="rId2" cstate="print">
            <a:extLst>
              <a:ext uri="{28A0092B-C50C-407E-A947-70E740481C1C}">
                <a14:useLocalDpi xmlns:a14="http://schemas.microsoft.com/office/drawing/2010/main" val="0"/>
              </a:ext>
            </a:extLst>
          </a:blip>
          <a:stretch>
            <a:fillRect/>
          </a:stretch>
        </p:blipFill>
        <p:spPr>
          <a:xfrm>
            <a:off x="7071735" y="1407320"/>
            <a:ext cx="4171950" cy="1276350"/>
          </a:xfrm>
          <a:prstGeom prst="rect">
            <a:avLst/>
          </a:prstGeom>
        </p:spPr>
      </p:pic>
      <p:pic>
        <p:nvPicPr>
          <p:cNvPr id="9" name="Picture 8"/>
          <p:cNvPicPr/>
          <p:nvPr/>
        </p:nvPicPr>
        <p:blipFill>
          <a:blip r:embed="rId3" cstate="print"/>
          <a:stretch>
            <a:fillRect/>
          </a:stretch>
        </p:blipFill>
        <p:spPr>
          <a:xfrm>
            <a:off x="7071735" y="3082925"/>
            <a:ext cx="4404533" cy="3516600"/>
          </a:xfrm>
          <a:prstGeom prst="rect">
            <a:avLst/>
          </a:prstGeom>
        </p:spPr>
      </p:pic>
    </p:spTree>
    <p:extLst>
      <p:ext uri="{BB962C8B-B14F-4D97-AF65-F5344CB8AC3E}">
        <p14:creationId xmlns:p14="http://schemas.microsoft.com/office/powerpoint/2010/main" val="428543695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latin typeface="Times New Roman" panose="02020603050405020304" pitchFamily="18" charset="0"/>
                <a:cs typeface="Times New Roman" panose="02020603050405020304" pitchFamily="18" charset="0"/>
              </a:rPr>
              <a:t>Currency Definition</a:t>
            </a:r>
          </a:p>
        </p:txBody>
      </p:sp>
      <p:pic>
        <p:nvPicPr>
          <p:cNvPr id="4" name="صورة 64"/>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469230" y="1930400"/>
            <a:ext cx="3755778" cy="3881437"/>
          </a:xfrm>
          <a:prstGeom prst="rect">
            <a:avLst/>
          </a:prstGeom>
        </p:spPr>
      </p:pic>
      <p:pic>
        <p:nvPicPr>
          <p:cNvPr id="5" name="صورة 68"/>
          <p:cNvPicPr/>
          <p:nvPr/>
        </p:nvPicPr>
        <p:blipFill>
          <a:blip r:embed="rId3" cstate="print">
            <a:extLst>
              <a:ext uri="{28A0092B-C50C-407E-A947-70E740481C1C}">
                <a14:useLocalDpi xmlns:a14="http://schemas.microsoft.com/office/drawing/2010/main" val="0"/>
              </a:ext>
            </a:extLst>
          </a:blip>
          <a:stretch>
            <a:fillRect/>
          </a:stretch>
        </p:blipFill>
        <p:spPr>
          <a:xfrm>
            <a:off x="5112963" y="1787583"/>
            <a:ext cx="3732530" cy="4024254"/>
          </a:xfrm>
          <a:prstGeom prst="rect">
            <a:avLst/>
          </a:prstGeom>
        </p:spPr>
      </p:pic>
    </p:spTree>
    <p:extLst>
      <p:ext uri="{BB962C8B-B14F-4D97-AF65-F5344CB8AC3E}">
        <p14:creationId xmlns:p14="http://schemas.microsoft.com/office/powerpoint/2010/main" val="352041038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latin typeface="Times New Roman" panose="02020603050405020304" pitchFamily="18" charset="0"/>
                <a:cs typeface="Times New Roman" panose="02020603050405020304" pitchFamily="18" charset="0"/>
              </a:rPr>
              <a:t>Work breakdown structure </a:t>
            </a:r>
          </a:p>
        </p:txBody>
      </p:sp>
      <p:pic>
        <p:nvPicPr>
          <p:cNvPr id="4" name="Content Placeholder 3"/>
          <p:cNvPicPr>
            <a:picLocks noGrp="1"/>
          </p:cNvPicPr>
          <p:nvPr>
            <p:ph idx="1"/>
          </p:nvPr>
        </p:nvPicPr>
        <p:blipFill>
          <a:blip r:embed="rId2" cstate="print"/>
          <a:stretch>
            <a:fillRect/>
          </a:stretch>
        </p:blipFill>
        <p:spPr>
          <a:xfrm>
            <a:off x="470261" y="1270000"/>
            <a:ext cx="5915025" cy="3467100"/>
          </a:xfrm>
          <a:prstGeom prst="rect">
            <a:avLst/>
          </a:prstGeom>
        </p:spPr>
      </p:pic>
      <p:pic>
        <p:nvPicPr>
          <p:cNvPr id="5" name="صورة 130" descr="136516228_408425030582916_5609833833183106479_n.png"/>
          <p:cNvPicPr/>
          <p:nvPr/>
        </p:nvPicPr>
        <p:blipFill>
          <a:blip r:embed="rId3" cstate="print"/>
          <a:stretch>
            <a:fillRect/>
          </a:stretch>
        </p:blipFill>
        <p:spPr>
          <a:xfrm>
            <a:off x="6385286" y="1527117"/>
            <a:ext cx="4625340" cy="3668338"/>
          </a:xfrm>
          <a:prstGeom prst="rect">
            <a:avLst/>
          </a:prstGeom>
        </p:spPr>
      </p:pic>
    </p:spTree>
    <p:extLst>
      <p:ext uri="{BB962C8B-B14F-4D97-AF65-F5344CB8AC3E}">
        <p14:creationId xmlns:p14="http://schemas.microsoft.com/office/powerpoint/2010/main" val="358294578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latin typeface="Times New Roman" panose="02020603050405020304" pitchFamily="18" charset="0"/>
                <a:cs typeface="Times New Roman" panose="02020603050405020304" pitchFamily="18" charset="0"/>
              </a:rPr>
              <a:t>Project </a:t>
            </a:r>
            <a:r>
              <a:rPr lang="en-US" b="1" dirty="0" smtClean="0">
                <a:solidFill>
                  <a:schemeClr val="tx1"/>
                </a:solidFill>
                <a:latin typeface="Times New Roman" panose="02020603050405020304" pitchFamily="18" charset="0"/>
                <a:cs typeface="Times New Roman" panose="02020603050405020304" pitchFamily="18" charset="0"/>
              </a:rPr>
              <a:t>activities  </a:t>
            </a:r>
            <a:r>
              <a:rPr lang="en-US" dirty="0"/>
              <a:t/>
            </a:r>
            <a:br>
              <a:rPr lang="en-US" dirty="0"/>
            </a:br>
            <a:endParaRPr lang="en-US" dirty="0"/>
          </a:p>
        </p:txBody>
      </p:sp>
      <p:sp>
        <p:nvSpPr>
          <p:cNvPr id="3" name="Content Placeholder 2"/>
          <p:cNvSpPr>
            <a:spLocks noGrp="1"/>
          </p:cNvSpPr>
          <p:nvPr>
            <p:ph idx="1"/>
          </p:nvPr>
        </p:nvSpPr>
        <p:spPr/>
        <p:txBody>
          <a:bodyPr/>
          <a:lstStyle/>
          <a:p>
            <a:endParaRPr lang="en-US" dirty="0"/>
          </a:p>
        </p:txBody>
      </p:sp>
      <p:pic>
        <p:nvPicPr>
          <p:cNvPr id="12" name="Picture 11"/>
          <p:cNvPicPr>
            <a:picLocks noChangeAspect="1"/>
          </p:cNvPicPr>
          <p:nvPr/>
        </p:nvPicPr>
        <p:blipFill>
          <a:blip r:embed="rId2"/>
          <a:stretch>
            <a:fillRect/>
          </a:stretch>
        </p:blipFill>
        <p:spPr>
          <a:xfrm>
            <a:off x="5048310" y="142874"/>
            <a:ext cx="6925387" cy="6554487"/>
          </a:xfrm>
          <a:prstGeom prst="rect">
            <a:avLst/>
          </a:prstGeom>
        </p:spPr>
      </p:pic>
      <p:pic>
        <p:nvPicPr>
          <p:cNvPr id="9276" name="image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275" name="Picture 5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274" name="Picture 5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273" name="Picture 5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272" name="Picture 5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271" name="Picture 5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270" name="Picture 5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269" name="Picture 5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268" name="Picture 5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267" name="Picture 5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266" name="Picture 5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265" name="Picture 4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264" name="Picture 4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263" name="Picture 4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262" name="Picture 4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261" name="Picture 4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260" name="Picture 4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259" name="Picture 4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258" name="Picture 4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257" name="Picture 4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256" name="Picture 4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255" name="Picture 3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254" name="Picture 3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298" name="Picture 8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297" name="Picture 8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296" name="Picture 8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295" name="Picture 7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294" name="Picture 7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293" name="Picture 7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292" name="Picture 7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291" name="Picture 7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290" name="Picture 7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289" name="Picture 7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288" name="Picture 7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287" name="Picture 7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286" name="Picture 7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285" name="Picture 6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284" name="Picture 6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283" name="Picture 6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282" name="Picture 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281" name="Picture 6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280" name="image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279" name="image3.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318" name="Picture 1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317" name="Picture 1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316" name="Picture 10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315" name="Picture 9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314" name="Picture 9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313" name="Picture 9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312" name="Picture 9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311" name="Picture 9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310" name="Picture 9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309" name="Picture 9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308" name="Picture 9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307" name="Picture 9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306" name="Picture 9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305" name="Picture 8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304" name="Picture 8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303" name="Picture 8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302" name="Picture 8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301" name="Picture 8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300" name="Picture 8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9299" name="Picture 8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466966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latin typeface="Times New Roman" panose="02020603050405020304" pitchFamily="18" charset="0"/>
                <a:cs typeface="Times New Roman" panose="02020603050405020304" pitchFamily="18" charset="0"/>
              </a:rPr>
              <a:t>Project activities</a:t>
            </a:r>
            <a:endParaRPr lang="en-US" dirty="0"/>
          </a:p>
        </p:txBody>
      </p:sp>
      <p:pic>
        <p:nvPicPr>
          <p:cNvPr id="4" name="Content Placeholder 3"/>
          <p:cNvPicPr>
            <a:picLocks noGrp="1" noChangeAspect="1"/>
          </p:cNvPicPr>
          <p:nvPr>
            <p:ph idx="1"/>
          </p:nvPr>
        </p:nvPicPr>
        <p:blipFill>
          <a:blip r:embed="rId2"/>
          <a:stretch>
            <a:fillRect/>
          </a:stretch>
        </p:blipFill>
        <p:spPr>
          <a:xfrm>
            <a:off x="4548579" y="246293"/>
            <a:ext cx="7295092" cy="6488139"/>
          </a:xfrm>
          <a:prstGeom prst="rect">
            <a:avLst/>
          </a:prstGeom>
        </p:spPr>
      </p:pic>
    </p:spTree>
    <p:extLst>
      <p:ext uri="{BB962C8B-B14F-4D97-AF65-F5344CB8AC3E}">
        <p14:creationId xmlns:p14="http://schemas.microsoft.com/office/powerpoint/2010/main" val="98718740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latin typeface="Times New Roman" panose="02020603050405020304" pitchFamily="18" charset="0"/>
                <a:cs typeface="Times New Roman" panose="02020603050405020304" pitchFamily="18" charset="0"/>
              </a:rPr>
              <a:t>Project activities</a:t>
            </a:r>
            <a:endParaRPr lang="en-US" dirty="0"/>
          </a:p>
        </p:txBody>
      </p:sp>
      <p:pic>
        <p:nvPicPr>
          <p:cNvPr id="4" name="Content Placeholder 3"/>
          <p:cNvPicPr>
            <a:picLocks noGrp="1" noChangeAspect="1"/>
          </p:cNvPicPr>
          <p:nvPr>
            <p:ph idx="1"/>
          </p:nvPr>
        </p:nvPicPr>
        <p:blipFill>
          <a:blip r:embed="rId2"/>
          <a:stretch>
            <a:fillRect/>
          </a:stretch>
        </p:blipFill>
        <p:spPr>
          <a:xfrm>
            <a:off x="4373535" y="394574"/>
            <a:ext cx="7368756" cy="6203933"/>
          </a:xfrm>
          <a:prstGeom prst="rect">
            <a:avLst/>
          </a:prstGeom>
        </p:spPr>
      </p:pic>
    </p:spTree>
    <p:extLst>
      <p:ext uri="{BB962C8B-B14F-4D97-AF65-F5344CB8AC3E}">
        <p14:creationId xmlns:p14="http://schemas.microsoft.com/office/powerpoint/2010/main" val="74242358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latin typeface="Times New Roman" panose="02020603050405020304" pitchFamily="18" charset="0"/>
                <a:cs typeface="Times New Roman" panose="02020603050405020304" pitchFamily="18" charset="0"/>
              </a:rPr>
              <a:t>Project activities</a:t>
            </a:r>
            <a:r>
              <a:rPr lang="en-US" dirty="0"/>
              <a:t/>
            </a:r>
            <a:br>
              <a:rPr lang="en-US" dirty="0"/>
            </a:br>
            <a:endParaRPr lang="en-US" dirty="0"/>
          </a:p>
        </p:txBody>
      </p:sp>
      <p:pic>
        <p:nvPicPr>
          <p:cNvPr id="4" name="Content Placeholder 3"/>
          <p:cNvPicPr>
            <a:picLocks noGrp="1" noChangeAspect="1"/>
          </p:cNvPicPr>
          <p:nvPr>
            <p:ph idx="1"/>
          </p:nvPr>
        </p:nvPicPr>
        <p:blipFill>
          <a:blip r:embed="rId2"/>
          <a:stretch>
            <a:fillRect/>
          </a:stretch>
        </p:blipFill>
        <p:spPr>
          <a:xfrm>
            <a:off x="4428205" y="609600"/>
            <a:ext cx="7409849" cy="5932304"/>
          </a:xfrm>
          <a:prstGeom prst="rect">
            <a:avLst/>
          </a:prstGeom>
        </p:spPr>
      </p:pic>
    </p:spTree>
    <p:extLst>
      <p:ext uri="{BB962C8B-B14F-4D97-AF65-F5344CB8AC3E}">
        <p14:creationId xmlns:p14="http://schemas.microsoft.com/office/powerpoint/2010/main" val="133814481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solidFill>
                <a:latin typeface="Times New Roman" panose="02020603050405020304" pitchFamily="18" charset="0"/>
                <a:cs typeface="Times New Roman" panose="02020603050405020304" pitchFamily="18" charset="0"/>
              </a:rPr>
              <a:t> </a:t>
            </a:r>
            <a:r>
              <a:rPr lang="en-US" b="1" dirty="0">
                <a:solidFill>
                  <a:schemeClr val="tx1"/>
                </a:solidFill>
                <a:latin typeface="Times New Roman" panose="02020603050405020304" pitchFamily="18" charset="0"/>
                <a:cs typeface="Times New Roman" panose="02020603050405020304" pitchFamily="18" charset="0"/>
              </a:rPr>
              <a:t>Resource in P6 </a:t>
            </a:r>
          </a:p>
        </p:txBody>
      </p:sp>
      <p:pic>
        <p:nvPicPr>
          <p:cNvPr id="4" name="صورة 129" descr="136331951_230899765084475_4134392719194868425_n.png"/>
          <p:cNvPicPr>
            <a:picLocks noGrp="1"/>
          </p:cNvPicPr>
          <p:nvPr>
            <p:ph idx="1"/>
          </p:nvPr>
        </p:nvPicPr>
        <p:blipFill>
          <a:blip r:embed="rId2" cstate="print"/>
          <a:stretch>
            <a:fillRect/>
          </a:stretch>
        </p:blipFill>
        <p:spPr>
          <a:xfrm>
            <a:off x="918017" y="2101921"/>
            <a:ext cx="8633755" cy="2284727"/>
          </a:xfrm>
          <a:prstGeom prst="rect">
            <a:avLst/>
          </a:prstGeom>
        </p:spPr>
      </p:pic>
    </p:spTree>
    <p:extLst>
      <p:ext uri="{BB962C8B-B14F-4D97-AF65-F5344CB8AC3E}">
        <p14:creationId xmlns:p14="http://schemas.microsoft.com/office/powerpoint/2010/main" val="298637987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latin typeface="Times New Roman" panose="02020603050405020304" pitchFamily="18" charset="0"/>
                <a:cs typeface="Times New Roman" panose="02020603050405020304" pitchFamily="18" charset="0"/>
              </a:rPr>
              <a:t>Bar chart</a:t>
            </a:r>
          </a:p>
        </p:txBody>
      </p:sp>
      <p:pic>
        <p:nvPicPr>
          <p:cNvPr id="4" name="Content Placeholder 3"/>
          <p:cNvPicPr>
            <a:picLocks noGrp="1"/>
          </p:cNvPicPr>
          <p:nvPr>
            <p:ph idx="1"/>
          </p:nvPr>
        </p:nvPicPr>
        <p:blipFill>
          <a:blip r:embed="rId2" cstate="print"/>
          <a:stretch>
            <a:fillRect/>
          </a:stretch>
        </p:blipFill>
        <p:spPr>
          <a:xfrm>
            <a:off x="677334" y="1488268"/>
            <a:ext cx="9331639" cy="4739537"/>
          </a:xfrm>
          <a:prstGeom prst="rect">
            <a:avLst/>
          </a:prstGeom>
        </p:spPr>
      </p:pic>
    </p:spTree>
    <p:extLst>
      <p:ext uri="{BB962C8B-B14F-4D97-AF65-F5344CB8AC3E}">
        <p14:creationId xmlns:p14="http://schemas.microsoft.com/office/powerpoint/2010/main" val="6237150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b="1" dirty="0">
                <a:solidFill>
                  <a:schemeClr val="tx1"/>
                </a:solidFill>
                <a:latin typeface="Times New Roman" panose="02020603050405020304" pitchFamily="18" charset="0"/>
                <a:cs typeface="Times New Roman" panose="02020603050405020304" pitchFamily="18" charset="0"/>
              </a:rPr>
              <a:t>The design process involves three phases </a:t>
            </a:r>
            <a:br>
              <a:rPr lang="en-US" b="1" dirty="0">
                <a:solidFill>
                  <a:schemeClr val="tx1"/>
                </a:solidFill>
                <a:latin typeface="Times New Roman" panose="02020603050405020304" pitchFamily="18" charset="0"/>
                <a:cs typeface="Times New Roman" panose="02020603050405020304" pitchFamily="18" charset="0"/>
              </a:rPr>
            </a:b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lvl="0"/>
            <a:r>
              <a:rPr lang="en-US" dirty="0"/>
              <a:t>Schematic </a:t>
            </a:r>
            <a:r>
              <a:rPr lang="en-US" dirty="0" smtClean="0"/>
              <a:t>design</a:t>
            </a:r>
          </a:p>
          <a:p>
            <a:pPr lvl="0"/>
            <a:endParaRPr lang="en-US" dirty="0"/>
          </a:p>
          <a:p>
            <a:pPr lvl="0"/>
            <a:r>
              <a:rPr lang="en-US" dirty="0"/>
              <a:t>Design </a:t>
            </a:r>
            <a:r>
              <a:rPr lang="en-US" dirty="0" smtClean="0"/>
              <a:t>development</a:t>
            </a:r>
          </a:p>
          <a:p>
            <a:pPr lvl="0"/>
            <a:endParaRPr lang="en-US" dirty="0"/>
          </a:p>
          <a:p>
            <a:pPr lvl="0"/>
            <a:r>
              <a:rPr lang="en-US" dirty="0"/>
              <a:t>Contract documents</a:t>
            </a:r>
          </a:p>
          <a:p>
            <a:endParaRPr lang="en-US" dirty="0"/>
          </a:p>
        </p:txBody>
      </p:sp>
    </p:spTree>
    <p:extLst>
      <p:ext uri="{BB962C8B-B14F-4D97-AF65-F5344CB8AC3E}">
        <p14:creationId xmlns:p14="http://schemas.microsoft.com/office/powerpoint/2010/main" val="364156778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latin typeface="Times New Roman" panose="02020603050405020304" pitchFamily="18" charset="0"/>
                <a:cs typeface="Times New Roman" panose="02020603050405020304" pitchFamily="18" charset="0"/>
              </a:rPr>
              <a:t>Bar chart</a:t>
            </a:r>
            <a:endParaRPr lang="en-US" dirty="0"/>
          </a:p>
        </p:txBody>
      </p:sp>
      <p:pic>
        <p:nvPicPr>
          <p:cNvPr id="4" name="Content Placeholder 3"/>
          <p:cNvPicPr>
            <a:picLocks noGrp="1"/>
          </p:cNvPicPr>
          <p:nvPr>
            <p:ph idx="1"/>
          </p:nvPr>
        </p:nvPicPr>
        <p:blipFill>
          <a:blip r:embed="rId2" cstate="print"/>
          <a:stretch>
            <a:fillRect/>
          </a:stretch>
        </p:blipFill>
        <p:spPr>
          <a:xfrm>
            <a:off x="772298" y="1369756"/>
            <a:ext cx="9520880" cy="4895120"/>
          </a:xfrm>
          <a:prstGeom prst="rect">
            <a:avLst/>
          </a:prstGeom>
        </p:spPr>
      </p:pic>
    </p:spTree>
    <p:extLst>
      <p:ext uri="{BB962C8B-B14F-4D97-AF65-F5344CB8AC3E}">
        <p14:creationId xmlns:p14="http://schemas.microsoft.com/office/powerpoint/2010/main" val="375175271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latin typeface="Times New Roman" panose="02020603050405020304" pitchFamily="18" charset="0"/>
                <a:cs typeface="Times New Roman" panose="02020603050405020304" pitchFamily="18" charset="0"/>
              </a:rPr>
              <a:t>Bar chart</a:t>
            </a:r>
            <a:endParaRPr lang="en-US" dirty="0"/>
          </a:p>
        </p:txBody>
      </p:sp>
      <p:pic>
        <p:nvPicPr>
          <p:cNvPr id="4" name="Content Placeholder 3"/>
          <p:cNvPicPr>
            <a:picLocks noGrp="1"/>
          </p:cNvPicPr>
          <p:nvPr>
            <p:ph idx="1"/>
          </p:nvPr>
        </p:nvPicPr>
        <p:blipFill>
          <a:blip r:embed="rId2" cstate="print"/>
          <a:stretch>
            <a:fillRect/>
          </a:stretch>
        </p:blipFill>
        <p:spPr>
          <a:xfrm>
            <a:off x="677334" y="1604534"/>
            <a:ext cx="9257498" cy="4561488"/>
          </a:xfrm>
          <a:prstGeom prst="rect">
            <a:avLst/>
          </a:prstGeom>
        </p:spPr>
      </p:pic>
    </p:spTree>
    <p:extLst>
      <p:ext uri="{BB962C8B-B14F-4D97-AF65-F5344CB8AC3E}">
        <p14:creationId xmlns:p14="http://schemas.microsoft.com/office/powerpoint/2010/main" val="397614081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latin typeface="Times New Roman" panose="02020603050405020304" pitchFamily="18" charset="0"/>
                <a:cs typeface="Times New Roman" panose="02020603050405020304" pitchFamily="18" charset="0"/>
              </a:rPr>
              <a:t>Bar chart</a:t>
            </a:r>
            <a:endParaRPr lang="en-US" dirty="0"/>
          </a:p>
        </p:txBody>
      </p:sp>
      <p:pic>
        <p:nvPicPr>
          <p:cNvPr id="4" name="Content Placeholder 3"/>
          <p:cNvPicPr>
            <a:picLocks noGrp="1"/>
          </p:cNvPicPr>
          <p:nvPr>
            <p:ph idx="1"/>
          </p:nvPr>
        </p:nvPicPr>
        <p:blipFill>
          <a:blip r:embed="rId2" cstate="print"/>
          <a:stretch>
            <a:fillRect/>
          </a:stretch>
        </p:blipFill>
        <p:spPr>
          <a:xfrm>
            <a:off x="789307" y="1518037"/>
            <a:ext cx="9738650" cy="4783909"/>
          </a:xfrm>
          <a:prstGeom prst="rect">
            <a:avLst/>
          </a:prstGeom>
        </p:spPr>
      </p:pic>
    </p:spTree>
    <p:extLst>
      <p:ext uri="{BB962C8B-B14F-4D97-AF65-F5344CB8AC3E}">
        <p14:creationId xmlns:p14="http://schemas.microsoft.com/office/powerpoint/2010/main" val="178465812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latin typeface="Times New Roman" panose="02020603050405020304" pitchFamily="18" charset="0"/>
                <a:cs typeface="Times New Roman" panose="02020603050405020304" pitchFamily="18" charset="0"/>
              </a:rPr>
              <a:t>Schedule (Run)</a:t>
            </a:r>
          </a:p>
        </p:txBody>
      </p:sp>
      <p:pic>
        <p:nvPicPr>
          <p:cNvPr id="4" name="Content Placeholder 3"/>
          <p:cNvPicPr>
            <a:picLocks noGrp="1"/>
          </p:cNvPicPr>
          <p:nvPr>
            <p:ph idx="1"/>
          </p:nvPr>
        </p:nvPicPr>
        <p:blipFill>
          <a:blip r:embed="rId2" cstate="print"/>
          <a:stretch>
            <a:fillRect/>
          </a:stretch>
        </p:blipFill>
        <p:spPr>
          <a:xfrm>
            <a:off x="1700730" y="1745048"/>
            <a:ext cx="7276710" cy="4235622"/>
          </a:xfrm>
          <a:prstGeom prst="rect">
            <a:avLst/>
          </a:prstGeom>
        </p:spPr>
      </p:pic>
    </p:spTree>
    <p:extLst>
      <p:ext uri="{BB962C8B-B14F-4D97-AF65-F5344CB8AC3E}">
        <p14:creationId xmlns:p14="http://schemas.microsoft.com/office/powerpoint/2010/main" val="316906725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18805244"/>
              </p:ext>
            </p:extLst>
          </p:nvPr>
        </p:nvGraphicFramePr>
        <p:xfrm>
          <a:off x="677334" y="0"/>
          <a:ext cx="7478126" cy="6903383"/>
        </p:xfrm>
        <a:graphic>
          <a:graphicData uri="http://schemas.openxmlformats.org/drawingml/2006/table">
            <a:tbl>
              <a:tblPr firstRow="1" firstCol="1" bandRow="1">
                <a:tableStyleId>{5C22544A-7EE6-4342-B048-85BDC9FD1C3A}</a:tableStyleId>
              </a:tblPr>
              <a:tblGrid>
                <a:gridCol w="2097467">
                  <a:extLst>
                    <a:ext uri="{9D8B030D-6E8A-4147-A177-3AD203B41FA5}">
                      <a16:colId xmlns:a16="http://schemas.microsoft.com/office/drawing/2014/main" val="1495115032"/>
                    </a:ext>
                  </a:extLst>
                </a:gridCol>
                <a:gridCol w="2660600">
                  <a:extLst>
                    <a:ext uri="{9D8B030D-6E8A-4147-A177-3AD203B41FA5}">
                      <a16:colId xmlns:a16="http://schemas.microsoft.com/office/drawing/2014/main" val="442322819"/>
                    </a:ext>
                  </a:extLst>
                </a:gridCol>
                <a:gridCol w="2720059">
                  <a:extLst>
                    <a:ext uri="{9D8B030D-6E8A-4147-A177-3AD203B41FA5}">
                      <a16:colId xmlns:a16="http://schemas.microsoft.com/office/drawing/2014/main" val="1191227154"/>
                    </a:ext>
                  </a:extLst>
                </a:gridCol>
              </a:tblGrid>
              <a:tr h="284391">
                <a:tc>
                  <a:txBody>
                    <a:bodyPr/>
                    <a:lstStyle/>
                    <a:p>
                      <a:pPr marL="0" marR="0">
                        <a:lnSpc>
                          <a:spcPct val="107000"/>
                        </a:lnSpc>
                        <a:spcBef>
                          <a:spcPts val="0"/>
                        </a:spcBef>
                        <a:spcAft>
                          <a:spcPts val="800"/>
                        </a:spcAft>
                      </a:pPr>
                      <a:r>
                        <a:rPr lang="en-US" sz="1400">
                          <a:effectLst/>
                          <a:latin typeface="Times New Roman" panose="02020603050405020304" pitchFamily="18" charset="0"/>
                          <a:cs typeface="Times New Roman" panose="02020603050405020304" pitchFamily="18" charset="0"/>
                        </a:rPr>
                        <a:t>Item </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195" marR="35195" marT="0" marB="0"/>
                </a:tc>
                <a:tc>
                  <a:txBody>
                    <a:bodyPr/>
                    <a:lstStyle/>
                    <a:p>
                      <a:pPr marL="0" marR="0">
                        <a:lnSpc>
                          <a:spcPct val="107000"/>
                        </a:lnSpc>
                        <a:spcBef>
                          <a:spcPts val="0"/>
                        </a:spcBef>
                        <a:spcAft>
                          <a:spcPts val="800"/>
                        </a:spcAft>
                      </a:pPr>
                      <a:r>
                        <a:rPr lang="en-US" sz="1400">
                          <a:effectLst/>
                          <a:latin typeface="Times New Roman" panose="02020603050405020304" pitchFamily="18" charset="0"/>
                          <a:cs typeface="Times New Roman" panose="02020603050405020304" pitchFamily="18" charset="0"/>
                        </a:rPr>
                        <a:t>Measured quantity </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195" marR="35195" marT="0" marB="0"/>
                </a:tc>
                <a:tc>
                  <a:txBody>
                    <a:bodyPr/>
                    <a:lstStyle/>
                    <a:p>
                      <a:pPr marL="0" marR="0">
                        <a:lnSpc>
                          <a:spcPct val="107000"/>
                        </a:lnSpc>
                        <a:spcBef>
                          <a:spcPts val="0"/>
                        </a:spcBef>
                        <a:spcAft>
                          <a:spcPts val="800"/>
                        </a:spcAft>
                      </a:pPr>
                      <a:r>
                        <a:rPr lang="en-US" sz="1400">
                          <a:effectLst/>
                          <a:latin typeface="Times New Roman" panose="02020603050405020304" pitchFamily="18" charset="0"/>
                          <a:cs typeface="Times New Roman" panose="02020603050405020304" pitchFamily="18" charset="0"/>
                        </a:rPr>
                        <a:t>Consultant quantity </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195" marR="35195" marT="0" marB="0"/>
                </a:tc>
                <a:extLst>
                  <a:ext uri="{0D108BD9-81ED-4DB2-BD59-A6C34878D82A}">
                    <a16:rowId xmlns:a16="http://schemas.microsoft.com/office/drawing/2014/main" val="806123930"/>
                  </a:ext>
                </a:extLst>
              </a:tr>
              <a:tr h="617781">
                <a:tc>
                  <a:txBody>
                    <a:bodyPr/>
                    <a:lstStyle/>
                    <a:p>
                      <a:pPr marL="0" marR="0">
                        <a:lnSpc>
                          <a:spcPct val="107000"/>
                        </a:lnSpc>
                        <a:spcBef>
                          <a:spcPts val="0"/>
                        </a:spcBef>
                        <a:spcAft>
                          <a:spcPts val="800"/>
                        </a:spcAft>
                      </a:pPr>
                      <a:r>
                        <a:rPr lang="en-US" sz="1400" dirty="0">
                          <a:effectLst/>
                          <a:latin typeface="Times New Roman" panose="02020603050405020304" pitchFamily="18" charset="0"/>
                          <a:cs typeface="Times New Roman" panose="02020603050405020304" pitchFamily="18" charset="0"/>
                        </a:rPr>
                        <a:t>Excavation for footing and tie beam</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195" marR="35195" marT="0" marB="0"/>
                </a:tc>
                <a:tc>
                  <a:txBody>
                    <a:bodyPr/>
                    <a:lstStyle/>
                    <a:p>
                      <a:pPr marL="0" marR="0">
                        <a:lnSpc>
                          <a:spcPct val="107000"/>
                        </a:lnSpc>
                        <a:spcBef>
                          <a:spcPts val="0"/>
                        </a:spcBef>
                        <a:spcAft>
                          <a:spcPts val="800"/>
                        </a:spcAft>
                      </a:pPr>
                      <a:r>
                        <a:rPr lang="en-US" sz="1400">
                          <a:effectLst/>
                          <a:latin typeface="Times New Roman" panose="02020603050405020304" pitchFamily="18" charset="0"/>
                          <a:cs typeface="Times New Roman" panose="02020603050405020304" pitchFamily="18" charset="0"/>
                        </a:rPr>
                        <a:t>1353 CM</a:t>
                      </a:r>
                    </a:p>
                    <a:p>
                      <a:pPr marL="0" marR="0">
                        <a:lnSpc>
                          <a:spcPct val="107000"/>
                        </a:lnSpc>
                        <a:spcBef>
                          <a:spcPts val="0"/>
                        </a:spcBef>
                        <a:spcAft>
                          <a:spcPts val="800"/>
                        </a:spcAft>
                      </a:pPr>
                      <a:r>
                        <a:rPr lang="en-US" sz="1400">
                          <a:effectLst/>
                          <a:latin typeface="Times New Roman" panose="02020603050405020304" pitchFamily="18" charset="0"/>
                          <a:cs typeface="Times New Roman" panose="02020603050405020304" pitchFamily="18" charset="0"/>
                        </a:rPr>
                        <a:t>Without  allowance =305 CM</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195" marR="35195" marT="0" marB="0"/>
                </a:tc>
                <a:tc>
                  <a:txBody>
                    <a:bodyPr/>
                    <a:lstStyle/>
                    <a:p>
                      <a:pPr marL="0" marR="0">
                        <a:lnSpc>
                          <a:spcPct val="107000"/>
                        </a:lnSpc>
                        <a:spcBef>
                          <a:spcPts val="0"/>
                        </a:spcBef>
                        <a:spcAft>
                          <a:spcPts val="800"/>
                        </a:spcAft>
                      </a:pPr>
                      <a:r>
                        <a:rPr lang="en-US" sz="1400">
                          <a:effectLst/>
                          <a:latin typeface="Times New Roman" panose="02020603050405020304" pitchFamily="18" charset="0"/>
                          <a:cs typeface="Times New Roman" panose="02020603050405020304" pitchFamily="18" charset="0"/>
                        </a:rPr>
                        <a:t>325</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195" marR="35195" marT="0" marB="0"/>
                </a:tc>
                <a:extLst>
                  <a:ext uri="{0D108BD9-81ED-4DB2-BD59-A6C34878D82A}">
                    <a16:rowId xmlns:a16="http://schemas.microsoft.com/office/drawing/2014/main" val="4175915229"/>
                  </a:ext>
                </a:extLst>
              </a:tr>
              <a:tr h="1596940">
                <a:tc>
                  <a:txBody>
                    <a:bodyPr/>
                    <a:lstStyle/>
                    <a:p>
                      <a:pPr marL="0" marR="0">
                        <a:lnSpc>
                          <a:spcPct val="107000"/>
                        </a:lnSpc>
                        <a:spcBef>
                          <a:spcPts val="0"/>
                        </a:spcBef>
                        <a:spcAft>
                          <a:spcPts val="800"/>
                        </a:spcAft>
                      </a:pPr>
                      <a:r>
                        <a:rPr lang="en-US" sz="1400">
                          <a:effectLst/>
                          <a:latin typeface="Times New Roman" panose="02020603050405020304" pitchFamily="18" charset="0"/>
                          <a:cs typeface="Times New Roman" panose="02020603050405020304" pitchFamily="18" charset="0"/>
                        </a:rPr>
                        <a:t>Blinding Concrete B150 under foundations, footings &amp; tie beams. The thickness should be 10cm or according to drawings.</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195" marR="35195" marT="0" marB="0"/>
                </a:tc>
                <a:tc>
                  <a:txBody>
                    <a:bodyPr/>
                    <a:lstStyle/>
                    <a:p>
                      <a:pPr marL="0" marR="0">
                        <a:lnSpc>
                          <a:spcPct val="107000"/>
                        </a:lnSpc>
                        <a:spcBef>
                          <a:spcPts val="0"/>
                        </a:spcBef>
                        <a:spcAft>
                          <a:spcPts val="800"/>
                        </a:spcAft>
                      </a:pPr>
                      <a:r>
                        <a:rPr lang="en-US" sz="1400" dirty="0">
                          <a:effectLst/>
                          <a:latin typeface="Times New Roman" panose="02020603050405020304" pitchFamily="18" charset="0"/>
                          <a:cs typeface="Times New Roman" panose="02020603050405020304" pitchFamily="18" charset="0"/>
                        </a:rPr>
                        <a:t>210 MS</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195" marR="35195" marT="0" marB="0"/>
                </a:tc>
                <a:tc>
                  <a:txBody>
                    <a:bodyPr/>
                    <a:lstStyle/>
                    <a:p>
                      <a:pPr marL="0" marR="0">
                        <a:lnSpc>
                          <a:spcPct val="107000"/>
                        </a:lnSpc>
                        <a:spcBef>
                          <a:spcPts val="0"/>
                        </a:spcBef>
                        <a:spcAft>
                          <a:spcPts val="800"/>
                        </a:spcAft>
                      </a:pPr>
                      <a:r>
                        <a:rPr lang="en-US" sz="1400">
                          <a:effectLst/>
                          <a:latin typeface="Times New Roman" panose="02020603050405020304" pitchFamily="18" charset="0"/>
                          <a:cs typeface="Times New Roman" panose="02020603050405020304" pitchFamily="18" charset="0"/>
                        </a:rPr>
                        <a:t>204 MS</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195" marR="35195" marT="0" marB="0"/>
                </a:tc>
                <a:extLst>
                  <a:ext uri="{0D108BD9-81ED-4DB2-BD59-A6C34878D82A}">
                    <a16:rowId xmlns:a16="http://schemas.microsoft.com/office/drawing/2014/main" val="2050210264"/>
                  </a:ext>
                </a:extLst>
              </a:tr>
              <a:tr h="1602524">
                <a:tc>
                  <a:txBody>
                    <a:bodyPr/>
                    <a:lstStyle/>
                    <a:p>
                      <a:pPr marL="0" marR="0">
                        <a:lnSpc>
                          <a:spcPct val="107000"/>
                        </a:lnSpc>
                        <a:spcBef>
                          <a:spcPts val="0"/>
                        </a:spcBef>
                        <a:spcAft>
                          <a:spcPts val="800"/>
                        </a:spcAft>
                      </a:pPr>
                      <a:r>
                        <a:rPr lang="en-US" sz="1400">
                          <a:effectLst/>
                          <a:latin typeface="Times New Roman" panose="02020603050405020304" pitchFamily="18" charset="0"/>
                          <a:cs typeface="Times New Roman" panose="02020603050405020304" pitchFamily="18" charset="0"/>
                        </a:rPr>
                        <a:t>Supply and Cast Reinforced Concrete Grade 'B 250'     </a:t>
                      </a:r>
                    </a:p>
                    <a:p>
                      <a:pPr marL="0" marR="0">
                        <a:lnSpc>
                          <a:spcPct val="107000"/>
                        </a:lnSpc>
                        <a:spcBef>
                          <a:spcPts val="0"/>
                        </a:spcBef>
                        <a:spcAft>
                          <a:spcPts val="800"/>
                        </a:spcAft>
                      </a:pPr>
                      <a:r>
                        <a:rPr lang="en-US" sz="1400">
                          <a:effectLst/>
                          <a:latin typeface="Times New Roman" panose="02020603050405020304" pitchFamily="18" charset="0"/>
                          <a:cs typeface="Times New Roman" panose="02020603050405020304" pitchFamily="18" charset="0"/>
                        </a:rPr>
                        <a:t>a). Foundations and Wall Footings with column neck</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195" marR="35195" marT="0" marB="0"/>
                </a:tc>
                <a:tc>
                  <a:txBody>
                    <a:bodyPr/>
                    <a:lstStyle/>
                    <a:p>
                      <a:pPr marL="0" marR="0">
                        <a:lnSpc>
                          <a:spcPct val="107000"/>
                        </a:lnSpc>
                        <a:spcBef>
                          <a:spcPts val="0"/>
                        </a:spcBef>
                        <a:spcAft>
                          <a:spcPts val="800"/>
                        </a:spcAft>
                      </a:pPr>
                      <a:r>
                        <a:rPr lang="en-US" sz="1400">
                          <a:effectLst/>
                          <a:latin typeface="Times New Roman" panose="02020603050405020304" pitchFamily="18" charset="0"/>
                          <a:cs typeface="Times New Roman" panose="02020603050405020304" pitchFamily="18" charset="0"/>
                        </a:rPr>
                        <a:t>120CM</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195" marR="35195" marT="0" marB="0"/>
                </a:tc>
                <a:tc>
                  <a:txBody>
                    <a:bodyPr/>
                    <a:lstStyle/>
                    <a:p>
                      <a:pPr marL="0" marR="0">
                        <a:lnSpc>
                          <a:spcPct val="107000"/>
                        </a:lnSpc>
                        <a:spcBef>
                          <a:spcPts val="0"/>
                        </a:spcBef>
                        <a:spcAft>
                          <a:spcPts val="800"/>
                        </a:spcAft>
                      </a:pPr>
                      <a:r>
                        <a:rPr lang="en-US" sz="1400" dirty="0">
                          <a:effectLst/>
                          <a:latin typeface="Times New Roman" panose="02020603050405020304" pitchFamily="18" charset="0"/>
                          <a:cs typeface="Times New Roman" panose="02020603050405020304" pitchFamily="18" charset="0"/>
                        </a:rPr>
                        <a:t>110CM</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195" marR="35195" marT="0" marB="0"/>
                </a:tc>
                <a:extLst>
                  <a:ext uri="{0D108BD9-81ED-4DB2-BD59-A6C34878D82A}">
                    <a16:rowId xmlns:a16="http://schemas.microsoft.com/office/drawing/2014/main" val="3894946338"/>
                  </a:ext>
                </a:extLst>
              </a:tr>
              <a:tr h="867746">
                <a:tc>
                  <a:txBody>
                    <a:bodyPr/>
                    <a:lstStyle/>
                    <a:p>
                      <a:pPr marL="0" marR="0">
                        <a:lnSpc>
                          <a:spcPct val="107000"/>
                        </a:lnSpc>
                        <a:spcBef>
                          <a:spcPts val="0"/>
                        </a:spcBef>
                        <a:spcAft>
                          <a:spcPts val="800"/>
                        </a:spcAft>
                      </a:pPr>
                      <a:r>
                        <a:rPr lang="en-US" sz="1400">
                          <a:effectLst/>
                          <a:latin typeface="Times New Roman" panose="02020603050405020304" pitchFamily="18" charset="0"/>
                          <a:cs typeface="Times New Roman" panose="02020603050405020304" pitchFamily="18" charset="0"/>
                        </a:rPr>
                        <a:t>Supply and Cast Reinforced Concrete Grade 'B 250'. For Slab on </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195" marR="35195" marT="0" marB="0"/>
                </a:tc>
                <a:tc>
                  <a:txBody>
                    <a:bodyPr/>
                    <a:lstStyle/>
                    <a:p>
                      <a:pPr marL="0" marR="0">
                        <a:lnSpc>
                          <a:spcPct val="107000"/>
                        </a:lnSpc>
                        <a:spcBef>
                          <a:spcPts val="0"/>
                        </a:spcBef>
                        <a:spcAft>
                          <a:spcPts val="800"/>
                        </a:spcAft>
                      </a:pPr>
                      <a:r>
                        <a:rPr lang="en-US" sz="1400">
                          <a:effectLst/>
                          <a:latin typeface="Times New Roman" panose="02020603050405020304" pitchFamily="18" charset="0"/>
                          <a:cs typeface="Times New Roman" panose="02020603050405020304" pitchFamily="18" charset="0"/>
                        </a:rPr>
                        <a:t>573SM</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195" marR="35195" marT="0" marB="0"/>
                </a:tc>
                <a:tc>
                  <a:txBody>
                    <a:bodyPr/>
                    <a:lstStyle/>
                    <a:p>
                      <a:pPr marL="0" marR="0">
                        <a:lnSpc>
                          <a:spcPct val="107000"/>
                        </a:lnSpc>
                        <a:spcBef>
                          <a:spcPts val="0"/>
                        </a:spcBef>
                        <a:spcAft>
                          <a:spcPts val="800"/>
                        </a:spcAft>
                      </a:pPr>
                      <a:r>
                        <a:rPr lang="en-US" sz="1400">
                          <a:effectLst/>
                          <a:latin typeface="Times New Roman" panose="02020603050405020304" pitchFamily="18" charset="0"/>
                          <a:cs typeface="Times New Roman" panose="02020603050405020304" pitchFamily="18" charset="0"/>
                        </a:rPr>
                        <a:t>536 SM</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195" marR="35195" marT="0" marB="0"/>
                </a:tc>
                <a:extLst>
                  <a:ext uri="{0D108BD9-81ED-4DB2-BD59-A6C34878D82A}">
                    <a16:rowId xmlns:a16="http://schemas.microsoft.com/office/drawing/2014/main" val="4138435698"/>
                  </a:ext>
                </a:extLst>
              </a:tr>
              <a:tr h="1888617">
                <a:tc>
                  <a:txBody>
                    <a:bodyPr/>
                    <a:lstStyle/>
                    <a:p>
                      <a:pPr marL="0" marR="0">
                        <a:lnSpc>
                          <a:spcPct val="107000"/>
                        </a:lnSpc>
                        <a:spcBef>
                          <a:spcPts val="0"/>
                        </a:spcBef>
                        <a:spcAft>
                          <a:spcPts val="800"/>
                        </a:spcAft>
                      </a:pPr>
                      <a:r>
                        <a:rPr lang="en-US" sz="1400">
                          <a:effectLst/>
                          <a:latin typeface="Times New Roman" panose="02020603050405020304" pitchFamily="18" charset="0"/>
                          <a:cs typeface="Times New Roman" panose="02020603050405020304" pitchFamily="18" charset="0"/>
                        </a:rPr>
                        <a:t>Supply and Cast Reinforced Concrete Grade 'B 300' for 20 cm thick suspended ribbed slabs. Price to include projected beams,</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195" marR="35195" marT="0" marB="0"/>
                </a:tc>
                <a:tc>
                  <a:txBody>
                    <a:bodyPr/>
                    <a:lstStyle/>
                    <a:p>
                      <a:pPr marL="0" marR="0">
                        <a:lnSpc>
                          <a:spcPct val="107000"/>
                        </a:lnSpc>
                        <a:spcBef>
                          <a:spcPts val="0"/>
                        </a:spcBef>
                        <a:spcAft>
                          <a:spcPts val="800"/>
                        </a:spcAft>
                      </a:pPr>
                      <a:r>
                        <a:rPr lang="en-US" sz="1400">
                          <a:effectLst/>
                          <a:latin typeface="Times New Roman" panose="02020603050405020304" pitchFamily="18" charset="0"/>
                          <a:cs typeface="Times New Roman" panose="02020603050405020304" pitchFamily="18" charset="0"/>
                        </a:rPr>
                        <a:t>1455 SM</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5195" marR="35195" marT="0" marB="0"/>
                </a:tc>
                <a:tc>
                  <a:txBody>
                    <a:bodyPr/>
                    <a:lstStyle/>
                    <a:p>
                      <a:pPr marL="0" marR="0">
                        <a:lnSpc>
                          <a:spcPct val="107000"/>
                        </a:lnSpc>
                        <a:spcBef>
                          <a:spcPts val="0"/>
                        </a:spcBef>
                        <a:spcAft>
                          <a:spcPts val="800"/>
                        </a:spcAft>
                      </a:pPr>
                      <a:r>
                        <a:rPr lang="en-US" sz="1400" dirty="0">
                          <a:effectLst/>
                          <a:latin typeface="Times New Roman" panose="02020603050405020304" pitchFamily="18" charset="0"/>
                          <a:cs typeface="Times New Roman" panose="02020603050405020304" pitchFamily="18" charset="0"/>
                        </a:rPr>
                        <a:t>1380 SM</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195" marR="35195" marT="0" marB="0"/>
                </a:tc>
                <a:extLst>
                  <a:ext uri="{0D108BD9-81ED-4DB2-BD59-A6C34878D82A}">
                    <a16:rowId xmlns:a16="http://schemas.microsoft.com/office/drawing/2014/main" val="3600721357"/>
                  </a:ext>
                </a:extLst>
              </a:tr>
            </a:tbl>
          </a:graphicData>
        </a:graphic>
      </p:graphicFrame>
    </p:spTree>
    <p:extLst>
      <p:ext uri="{BB962C8B-B14F-4D97-AF65-F5344CB8AC3E}">
        <p14:creationId xmlns:p14="http://schemas.microsoft.com/office/powerpoint/2010/main" val="305477825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latin typeface="Times New Roman" panose="02020603050405020304" pitchFamily="18" charset="0"/>
                <a:cs typeface="Times New Roman" panose="02020603050405020304" pitchFamily="18" charset="0"/>
              </a:rPr>
              <a:t>Results and Conclusions</a:t>
            </a:r>
            <a:br>
              <a:rPr lang="en-US" b="1" dirty="0">
                <a:solidFill>
                  <a:schemeClr val="tx1"/>
                </a:solidFill>
                <a:latin typeface="Times New Roman" panose="02020603050405020304" pitchFamily="18" charset="0"/>
                <a:cs typeface="Times New Roman" panose="02020603050405020304" pitchFamily="18" charset="0"/>
              </a:rPr>
            </a:br>
            <a:endParaRPr lang="en-US" b="1" dirty="0">
              <a:solidFill>
                <a:schemeClr val="tx1"/>
              </a:solidFill>
            </a:endParaRP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677334" y="1658552"/>
                <a:ext cx="8596668" cy="5199448"/>
              </a:xfrm>
            </p:spPr>
            <p:txBody>
              <a:bodyPr>
                <a:noAutofit/>
              </a:bodyPr>
              <a:lstStyle/>
              <a:p>
                <a:r>
                  <a:rPr lang="en-US" sz="2400" dirty="0" smtClean="0">
                    <a:latin typeface="Times New Roman" panose="02020603050405020304" pitchFamily="18" charset="0"/>
                    <a:cs typeface="Times New Roman" panose="02020603050405020304" pitchFamily="18" charset="0"/>
                  </a:rPr>
                  <a:t>Total </a:t>
                </a:r>
                <a:r>
                  <a:rPr lang="en-US" sz="2400" dirty="0">
                    <a:latin typeface="Times New Roman" panose="02020603050405020304" pitchFamily="18" charset="0"/>
                    <a:cs typeface="Times New Roman" panose="02020603050405020304" pitchFamily="18" charset="0"/>
                  </a:rPr>
                  <a:t>cost =</a:t>
                </a:r>
                <a:r>
                  <a:rPr lang="en-US" sz="2400" b="1" dirty="0">
                    <a:latin typeface="Times New Roman" panose="02020603050405020304" pitchFamily="18" charset="0"/>
                    <a:cs typeface="Times New Roman" panose="02020603050405020304" pitchFamily="18" charset="0"/>
                  </a:rPr>
                  <a:t> 646,191</a:t>
                </a: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a:t>
                </a:r>
              </a:p>
              <a:p>
                <a:r>
                  <a:rPr lang="en-US" sz="2400" dirty="0" smtClean="0">
                    <a:latin typeface="Times New Roman" panose="02020603050405020304" pitchFamily="18" charset="0"/>
                    <a:cs typeface="Times New Roman" panose="02020603050405020304" pitchFamily="18" charset="0"/>
                  </a:rPr>
                  <a:t>The total cost of insurance is about 10 % of the total cost, and taxes are about 5% of the total cost, and 15% of the total cost is included job overhead and operating and profits</a:t>
                </a:r>
              </a:p>
              <a:p>
                <a:r>
                  <a:rPr lang="en-US" sz="2400" dirty="0" smtClean="0">
                    <a:latin typeface="Times New Roman" panose="02020603050405020304" pitchFamily="18" charset="0"/>
                    <a:cs typeface="Times New Roman" panose="02020603050405020304" pitchFamily="18" charset="0"/>
                  </a:rPr>
                  <a:t>Price =</a:t>
                </a:r>
                <a:r>
                  <a:rPr lang="en-US" sz="2400" b="1" dirty="0" smtClean="0">
                    <a:latin typeface="Times New Roman" panose="02020603050405020304" pitchFamily="18" charset="0"/>
                    <a:cs typeface="Times New Roman" panose="02020603050405020304" pitchFamily="18" charset="0"/>
                  </a:rPr>
                  <a:t> 858,303</a:t>
                </a:r>
                <a:r>
                  <a:rPr lang="en-US" sz="2400" dirty="0" smtClean="0">
                    <a:latin typeface="Times New Roman" panose="02020603050405020304" pitchFamily="18" charset="0"/>
                    <a:cs typeface="Times New Roman" panose="02020603050405020304" pitchFamily="18" charset="0"/>
                  </a:rPr>
                  <a:t> </a:t>
                </a:r>
                <a:r>
                  <a:rPr lang="ar-SA" sz="2400" b="1" dirty="0" smtClean="0">
                    <a:latin typeface="Times New Roman" panose="02020603050405020304" pitchFamily="18" charset="0"/>
                    <a:cs typeface="Times New Roman" panose="02020603050405020304" pitchFamily="18" charset="0"/>
                  </a:rPr>
                  <a:t>$</a:t>
                </a:r>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Price </a:t>
                </a:r>
                <a:r>
                  <a:rPr lang="en-US" sz="2400" dirty="0">
                    <a:latin typeface="Times New Roman" panose="02020603050405020304" pitchFamily="18" charset="0"/>
                    <a:cs typeface="Times New Roman" panose="02020603050405020304" pitchFamily="18" charset="0"/>
                  </a:rPr>
                  <a:t>per meter square = </a:t>
                </a:r>
                <a14:m>
                  <m:oMath xmlns:m="http://schemas.openxmlformats.org/officeDocument/2006/math">
                    <m:f>
                      <m:fPr>
                        <m:ctrlPr>
                          <a:rPr lang="en-US" sz="2400" i="1">
                            <a:latin typeface="Cambria Math" panose="02040503050406030204" pitchFamily="18" charset="0"/>
                          </a:rPr>
                        </m:ctrlPr>
                      </m:fPr>
                      <m:num>
                        <m:r>
                          <a:rPr lang="en-US" sz="2400" i="1">
                            <a:latin typeface="Cambria Math" panose="02040503050406030204" pitchFamily="18" charset="0"/>
                          </a:rPr>
                          <m:t>858,303</m:t>
                        </m:r>
                      </m:num>
                      <m:den>
                        <m:r>
                          <a:rPr lang="en-US" sz="2400" i="1">
                            <a:latin typeface="Cambria Math" panose="02040503050406030204" pitchFamily="18" charset="0"/>
                          </a:rPr>
                          <m:t>1703.4</m:t>
                        </m:r>
                      </m:den>
                    </m:f>
                    <m:r>
                      <a:rPr lang="en-US" sz="2400" i="1">
                        <a:latin typeface="Cambria Math" panose="02040503050406030204" pitchFamily="18" charset="0"/>
                      </a:rPr>
                      <m:t>=503.8$/</m:t>
                    </m:r>
                    <m:sSup>
                      <m:sSupPr>
                        <m:ctrlPr>
                          <a:rPr lang="en-US" sz="2400" i="1">
                            <a:latin typeface="Cambria Math" panose="02040503050406030204" pitchFamily="18" charset="0"/>
                          </a:rPr>
                        </m:ctrlPr>
                      </m:sSupPr>
                      <m:e>
                        <m:r>
                          <a:rPr lang="en-US" sz="2400" i="1">
                            <a:latin typeface="Cambria Math" panose="02040503050406030204" pitchFamily="18" charset="0"/>
                          </a:rPr>
                          <m:t>𝑚</m:t>
                        </m:r>
                      </m:e>
                      <m:sup>
                        <m:r>
                          <a:rPr lang="en-US" sz="2400" i="1">
                            <a:latin typeface="Cambria Math" panose="02040503050406030204" pitchFamily="18" charset="0"/>
                          </a:rPr>
                          <m:t>2</m:t>
                        </m:r>
                      </m:sup>
                    </m:sSup>
                  </m:oMath>
                </a14:m>
                <a:r>
                  <a:rPr lang="en-US" sz="2400" dirty="0">
                    <a:latin typeface="Times New Roman" panose="02020603050405020304" pitchFamily="18" charset="0"/>
                    <a:cs typeface="Times New Roman" panose="02020603050405020304" pitchFamily="18" charset="0"/>
                  </a:rPr>
                  <a:t> </a:t>
                </a:r>
              </a:p>
              <a:p>
                <a:r>
                  <a:rPr lang="en-US" sz="2400" dirty="0" smtClean="0">
                    <a:latin typeface="Times New Roman" panose="02020603050405020304" pitchFamily="18" charset="0"/>
                    <a:cs typeface="Times New Roman" panose="02020603050405020304" pitchFamily="18" charset="0"/>
                  </a:rPr>
                  <a:t>The </a:t>
                </a:r>
                <a:r>
                  <a:rPr lang="en-US" sz="2400" dirty="0">
                    <a:latin typeface="Times New Roman" panose="02020603050405020304" pitchFamily="18" charset="0"/>
                    <a:cs typeface="Times New Roman" panose="02020603050405020304" pitchFamily="18" charset="0"/>
                  </a:rPr>
                  <a:t>project started on 1/1/2020 and end at 5/8/2020 </a:t>
                </a:r>
              </a:p>
              <a:p>
                <a:r>
                  <a:rPr lang="en-US" sz="2400" dirty="0">
                    <a:latin typeface="Times New Roman" panose="02020603050405020304" pitchFamily="18" charset="0"/>
                    <a:cs typeface="Times New Roman" panose="02020603050405020304" pitchFamily="18" charset="0"/>
                  </a:rPr>
                  <a:t>Total duration for project =184 days</a:t>
                </a:r>
              </a:p>
              <a:p>
                <a:r>
                  <a:rPr lang="en-US" sz="2400" dirty="0">
                    <a:latin typeface="Times New Roman" panose="02020603050405020304" pitchFamily="18" charset="0"/>
                    <a:cs typeface="Times New Roman" panose="02020603050405020304" pitchFamily="18" charset="0"/>
                  </a:rPr>
                  <a:t>Total duration calendar day =218days</a:t>
                </a:r>
              </a:p>
              <a:p>
                <a:endParaRPr lang="en-US" sz="2400" dirty="0">
                  <a:latin typeface="Times New Roman" panose="02020603050405020304" pitchFamily="18" charset="0"/>
                  <a:cs typeface="Times New Roman" panose="02020603050405020304" pitchFamily="18" charset="0"/>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677334" y="1658552"/>
                <a:ext cx="8596668" cy="5199448"/>
              </a:xfrm>
              <a:blipFill>
                <a:blip r:embed="rId2"/>
                <a:stretch>
                  <a:fillRect l="-567" t="-938"/>
                </a:stretch>
              </a:blipFill>
            </p:spPr>
            <p:txBody>
              <a:bodyPr/>
              <a:lstStyle/>
              <a:p>
                <a:r>
                  <a:rPr lang="en-US">
                    <a:noFill/>
                  </a:rPr>
                  <a:t> </a:t>
                </a:r>
              </a:p>
            </p:txBody>
          </p:sp>
        </mc:Fallback>
      </mc:AlternateContent>
    </p:spTree>
    <p:extLst>
      <p:ext uri="{BB962C8B-B14F-4D97-AF65-F5344CB8AC3E}">
        <p14:creationId xmlns:p14="http://schemas.microsoft.com/office/powerpoint/2010/main" val="106917732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7" name="AutoShape 4" descr="How to Say 'Thank You' in Business | Proposify"/>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8" descr="How to Say 'Thank You' in Business | Proposify"/>
          <p:cNvSpPr>
            <a:spLocks noGrp="1" noChangeAspect="1" noChangeArrowheads="1"/>
          </p:cNvSpPr>
          <p:nvPr>
            <p:ph idx="1"/>
          </p:nvPr>
        </p:nvSpPr>
        <p:spPr bwMode="auto">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52" name="Picture 12" descr="4 Thank You Page Examples to Boost Customer Loyalt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79783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b="1" dirty="0" smtClean="0">
                <a:solidFill>
                  <a:schemeClr val="tx1"/>
                </a:solidFill>
                <a:latin typeface="Times New Roman" panose="02020603050405020304" pitchFamily="18" charset="0"/>
                <a:cs typeface="Times New Roman" panose="02020603050405020304" pitchFamily="18" charset="0"/>
              </a:rPr>
              <a:t>Project </a:t>
            </a:r>
            <a:r>
              <a:rPr lang="en-US" b="1" dirty="0">
                <a:solidFill>
                  <a:schemeClr val="tx1"/>
                </a:solidFill>
                <a:latin typeface="Times New Roman" panose="02020603050405020304" pitchFamily="18" charset="0"/>
                <a:cs typeface="Times New Roman" panose="02020603050405020304" pitchFamily="18" charset="0"/>
              </a:rPr>
              <a:t>Constraints</a:t>
            </a:r>
          </a:p>
        </p:txBody>
      </p:sp>
      <p:pic>
        <p:nvPicPr>
          <p:cNvPr id="9" name="Content Placeholder 8" descr="C:\Users\dell\OneDrive\سطح المكتب\صور للمشروع\مثلث.png"/>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431580" y="1930400"/>
            <a:ext cx="5088176" cy="4138124"/>
          </a:xfrm>
          <a:prstGeom prst="rect">
            <a:avLst/>
          </a:prstGeom>
          <a:noFill/>
          <a:ln>
            <a:noFill/>
          </a:ln>
        </p:spPr>
      </p:pic>
    </p:spTree>
    <p:extLst>
      <p:ext uri="{BB962C8B-B14F-4D97-AF65-F5344CB8AC3E}">
        <p14:creationId xmlns:p14="http://schemas.microsoft.com/office/powerpoint/2010/main" val="35637761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l" defTabSz="457200" rtl="0">
              <a:spcBef>
                <a:spcPct val="0"/>
              </a:spcBef>
            </a:pPr>
            <a:r>
              <a:rPr lang="en-US" sz="3600" b="1" dirty="0">
                <a:latin typeface="Times New Roman" panose="02020603050405020304" pitchFamily="18" charset="0"/>
                <a:cs typeface="Times New Roman" panose="02020603050405020304" pitchFamily="18" charset="0"/>
              </a:rPr>
              <a:t>Project Delivery System</a:t>
            </a:r>
            <a:br>
              <a:rPr lang="en-US" sz="3600" b="1" dirty="0">
                <a:latin typeface="Times New Roman" panose="02020603050405020304" pitchFamily="18" charset="0"/>
                <a:cs typeface="Times New Roman" panose="02020603050405020304" pitchFamily="18" charset="0"/>
              </a:rPr>
            </a:br>
            <a:endParaRPr lang="en-US" sz="3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sz="2400" dirty="0" smtClean="0">
                <a:latin typeface="Times New Roman" panose="02020603050405020304" pitchFamily="18" charset="0"/>
                <a:cs typeface="Times New Roman" panose="02020603050405020304" pitchFamily="18" charset="0"/>
              </a:rPr>
              <a:t>Project </a:t>
            </a:r>
            <a:r>
              <a:rPr lang="en-US" sz="2400" dirty="0">
                <a:latin typeface="Times New Roman" panose="02020603050405020304" pitchFamily="18" charset="0"/>
                <a:cs typeface="Times New Roman" panose="02020603050405020304" pitchFamily="18" charset="0"/>
              </a:rPr>
              <a:t>delivery method describes how the relationship is organized between the participants to transforming the idea of owner project to the facility also the method by which project is executed.</a:t>
            </a: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702948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tx1"/>
                </a:solidFill>
                <a:latin typeface="Times New Roman" panose="02020603050405020304" pitchFamily="18" charset="0"/>
                <a:cs typeface="Times New Roman" panose="02020603050405020304" pitchFamily="18" charset="0"/>
              </a:rPr>
              <a:t>Type of PDS</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Traditional </a:t>
            </a:r>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Design-build (Turnkey)</a:t>
            </a:r>
          </a:p>
          <a:p>
            <a:r>
              <a:rPr lang="en-US" sz="2400" dirty="0">
                <a:latin typeface="Times New Roman" panose="02020603050405020304" pitchFamily="18" charset="0"/>
                <a:cs typeface="Times New Roman" panose="02020603050405020304" pitchFamily="18" charset="0"/>
              </a:rPr>
              <a:t>Self-performance system</a:t>
            </a:r>
          </a:p>
          <a:p>
            <a:r>
              <a:rPr lang="en-US" sz="2400" dirty="0">
                <a:latin typeface="Times New Roman" panose="02020603050405020304" pitchFamily="18" charset="0"/>
                <a:cs typeface="Times New Roman" panose="02020603050405020304" pitchFamily="18" charset="0"/>
              </a:rPr>
              <a:t>Professional construction management method (PCM)</a:t>
            </a:r>
          </a:p>
          <a:p>
            <a:r>
              <a:rPr lang="en-US" sz="2400" dirty="0">
                <a:latin typeface="Times New Roman" panose="02020603050405020304" pitchFamily="18" charset="0"/>
                <a:cs typeface="Times New Roman" panose="02020603050405020304" pitchFamily="18" charset="0"/>
              </a:rPr>
              <a:t>Build-Operate-Transfer </a:t>
            </a:r>
          </a:p>
          <a:p>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274131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latin typeface="Times New Roman" panose="02020603050405020304" pitchFamily="18" charset="0"/>
                <a:cs typeface="Times New Roman" panose="02020603050405020304" pitchFamily="18" charset="0"/>
              </a:rPr>
              <a:t>Parties to a Construction Contract</a:t>
            </a:r>
          </a:p>
        </p:txBody>
      </p:sp>
      <p:sp>
        <p:nvSpPr>
          <p:cNvPr id="3" name="Content Placeholder 2"/>
          <p:cNvSpPr>
            <a:spLocks noGrp="1"/>
          </p:cNvSpPr>
          <p:nvPr>
            <p:ph idx="1"/>
          </p:nvPr>
        </p:nvSpPr>
        <p:spPr>
          <a:xfrm>
            <a:off x="677334" y="1930400"/>
            <a:ext cx="8596668" cy="4447340"/>
          </a:xfrm>
        </p:spPr>
        <p:txBody>
          <a:bodyPr/>
          <a:lstStyle/>
          <a:p>
            <a:pPr marL="0" indent="0">
              <a:buNone/>
            </a:pPr>
            <a:endParaRPr lang="en-US" b="1" i="1" dirty="0"/>
          </a:p>
          <a:p>
            <a:r>
              <a:rPr lang="en-US" sz="2000" dirty="0" smtClean="0"/>
              <a:t>Simplest </a:t>
            </a:r>
            <a:r>
              <a:rPr lang="en-US" sz="2000" dirty="0"/>
              <a:t>from: Two parties:</a:t>
            </a:r>
          </a:p>
          <a:p>
            <a:pPr>
              <a:buFont typeface="+mj-lt"/>
              <a:buAutoNum type="arabicPeriod"/>
            </a:pPr>
            <a:r>
              <a:rPr lang="en-US" sz="2000" dirty="0" smtClean="0"/>
              <a:t>Owner </a:t>
            </a:r>
            <a:r>
              <a:rPr lang="en-US" sz="2000" dirty="0"/>
              <a:t>and A/E.</a:t>
            </a:r>
          </a:p>
          <a:p>
            <a:pPr>
              <a:buFont typeface="+mj-lt"/>
              <a:buAutoNum type="arabicPeriod"/>
            </a:pPr>
            <a:r>
              <a:rPr lang="en-US" sz="2000" dirty="0" smtClean="0"/>
              <a:t>Owner </a:t>
            </a:r>
            <a:r>
              <a:rPr lang="en-US" sz="2000" dirty="0"/>
              <a:t>and Contractor. </a:t>
            </a:r>
          </a:p>
          <a:p>
            <a:r>
              <a:rPr lang="en-US" sz="2000" dirty="0" smtClean="0"/>
              <a:t>More complex: multiple parties:</a:t>
            </a:r>
          </a:p>
          <a:p>
            <a:pPr>
              <a:buFont typeface="+mj-lt"/>
              <a:buAutoNum type="arabicPeriod"/>
            </a:pPr>
            <a:r>
              <a:rPr lang="en-US" sz="2000" dirty="0" smtClean="0"/>
              <a:t>Owner and several contractors simultaneously.</a:t>
            </a:r>
          </a:p>
          <a:p>
            <a:pPr>
              <a:buFont typeface="+mj-lt"/>
              <a:buAutoNum type="arabicPeriod"/>
            </a:pPr>
            <a:r>
              <a:rPr lang="en-US" sz="2000" dirty="0" smtClean="0"/>
              <a:t>by trade: electrical, mechanical, plumbing, etc.</a:t>
            </a:r>
          </a:p>
          <a:p>
            <a:endParaRPr lang="en-US" dirty="0"/>
          </a:p>
        </p:txBody>
      </p:sp>
    </p:spTree>
    <p:extLst>
      <p:ext uri="{BB962C8B-B14F-4D97-AF65-F5344CB8AC3E}">
        <p14:creationId xmlns:p14="http://schemas.microsoft.com/office/powerpoint/2010/main" val="4264375865"/>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315</TotalTime>
  <Words>1238</Words>
  <Application>Microsoft Office PowerPoint</Application>
  <PresentationFormat>Widescreen</PresentationFormat>
  <Paragraphs>350</Paragraphs>
  <Slides>56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56</vt:i4>
      </vt:variant>
    </vt:vector>
  </HeadingPairs>
  <TitlesOfParts>
    <vt:vector size="64" baseType="lpstr">
      <vt:lpstr>Arial</vt:lpstr>
      <vt:lpstr>Calibri</vt:lpstr>
      <vt:lpstr>Cambria Math</vt:lpstr>
      <vt:lpstr>Times New Roman</vt:lpstr>
      <vt:lpstr>Trebuchet MS</vt:lpstr>
      <vt:lpstr>Wingdings</vt:lpstr>
      <vt:lpstr>Wingdings 3</vt:lpstr>
      <vt:lpstr>Facet</vt:lpstr>
      <vt:lpstr>Quantity survey and cost estimate for Kafr Ni'ma basic school </vt:lpstr>
      <vt:lpstr>What is the projects?</vt:lpstr>
      <vt:lpstr>Project key participation</vt:lpstr>
      <vt:lpstr>Life cycle of the projects </vt:lpstr>
      <vt:lpstr>The design process involves three phases  </vt:lpstr>
      <vt:lpstr>Project Constraints</vt:lpstr>
      <vt:lpstr>Project Delivery System </vt:lpstr>
      <vt:lpstr>Type of PDS</vt:lpstr>
      <vt:lpstr>Parties to a Construction Contract</vt:lpstr>
      <vt:lpstr>Contracts </vt:lpstr>
      <vt:lpstr>Project management  </vt:lpstr>
      <vt:lpstr>Why is Project Management important </vt:lpstr>
      <vt:lpstr>PowerPoint Presentation</vt:lpstr>
      <vt:lpstr>Scheduling </vt:lpstr>
      <vt:lpstr>Scheduling Methods  </vt:lpstr>
      <vt:lpstr>Quantity surveying </vt:lpstr>
      <vt:lpstr>Construction  costs  </vt:lpstr>
      <vt:lpstr>Project Introduction</vt:lpstr>
      <vt:lpstr>Render.</vt:lpstr>
      <vt:lpstr>PowerPoint Presentation</vt:lpstr>
      <vt:lpstr>PowerPoint Presentation</vt:lpstr>
      <vt:lpstr>PowerPoint Presentation</vt:lpstr>
      <vt:lpstr>PowerPoint Presentation</vt:lpstr>
      <vt:lpstr>PowerPoint Presentation</vt:lpstr>
      <vt:lpstr>Quantities Surveying Using Revit Software</vt:lpstr>
      <vt:lpstr>Architectural Model </vt:lpstr>
      <vt:lpstr>Models build up in Revit  </vt:lpstr>
      <vt:lpstr>Link CAD Importing for Drawing </vt:lpstr>
      <vt:lpstr>Section definition </vt:lpstr>
      <vt:lpstr>Section definition </vt:lpstr>
      <vt:lpstr>Section definition </vt:lpstr>
      <vt:lpstr>Final Results from Revit</vt:lpstr>
      <vt:lpstr>Sample calculation for footing excavation </vt:lpstr>
      <vt:lpstr>Sample calculation for steel reinforcement  </vt:lpstr>
      <vt:lpstr>Sample calculation for concrete volume   </vt:lpstr>
      <vt:lpstr>BOQ</vt:lpstr>
      <vt:lpstr>BOQ</vt:lpstr>
      <vt:lpstr>BOQ</vt:lpstr>
      <vt:lpstr>Time Schedule Using Primavera Software</vt:lpstr>
      <vt:lpstr>The parameters needed to define the project in Primavera software:  </vt:lpstr>
      <vt:lpstr>Calendar Definition: </vt:lpstr>
      <vt:lpstr>Currency Definition</vt:lpstr>
      <vt:lpstr>Work breakdown structure </vt:lpstr>
      <vt:lpstr>Project activities   </vt:lpstr>
      <vt:lpstr>Project activities</vt:lpstr>
      <vt:lpstr>Project activities</vt:lpstr>
      <vt:lpstr>Project activities </vt:lpstr>
      <vt:lpstr> Resource in P6 </vt:lpstr>
      <vt:lpstr>Bar chart</vt:lpstr>
      <vt:lpstr>Bar chart</vt:lpstr>
      <vt:lpstr>Bar chart</vt:lpstr>
      <vt:lpstr>Bar chart</vt:lpstr>
      <vt:lpstr>Schedule (Run)</vt:lpstr>
      <vt:lpstr>PowerPoint Presentation</vt:lpstr>
      <vt:lpstr>Results and Conclusions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Quantity survey and cost estimate for Kafr Ni'ma basic school</dc:title>
  <dc:creator>Microsoft account</dc:creator>
  <cp:lastModifiedBy>adnan jardaneh</cp:lastModifiedBy>
  <cp:revision>37</cp:revision>
  <dcterms:created xsi:type="dcterms:W3CDTF">2021-01-05T16:45:13Z</dcterms:created>
  <dcterms:modified xsi:type="dcterms:W3CDTF">2021-01-06T13:53:56Z</dcterms:modified>
</cp:coreProperties>
</file>