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78"/>
  </p:notesMasterIdLst>
  <p:sldIdLst>
    <p:sldId id="256" r:id="rId2"/>
    <p:sldId id="2943" r:id="rId3"/>
    <p:sldId id="259" r:id="rId4"/>
    <p:sldId id="258" r:id="rId5"/>
    <p:sldId id="347" r:id="rId6"/>
    <p:sldId id="349" r:id="rId7"/>
    <p:sldId id="351" r:id="rId8"/>
    <p:sldId id="352" r:id="rId9"/>
    <p:sldId id="2942" r:id="rId10"/>
    <p:sldId id="356" r:id="rId11"/>
    <p:sldId id="358" r:id="rId12"/>
    <p:sldId id="359" r:id="rId13"/>
    <p:sldId id="274" r:id="rId14"/>
    <p:sldId id="276" r:id="rId15"/>
    <p:sldId id="277" r:id="rId16"/>
    <p:sldId id="294" r:id="rId17"/>
    <p:sldId id="383" r:id="rId18"/>
    <p:sldId id="360" r:id="rId19"/>
    <p:sldId id="318" r:id="rId20"/>
    <p:sldId id="438" r:id="rId21"/>
    <p:sldId id="439" r:id="rId22"/>
    <p:sldId id="287" r:id="rId23"/>
    <p:sldId id="386" r:id="rId24"/>
    <p:sldId id="2939" r:id="rId25"/>
    <p:sldId id="382" r:id="rId26"/>
    <p:sldId id="2938" r:id="rId27"/>
    <p:sldId id="378" r:id="rId28"/>
    <p:sldId id="361" r:id="rId29"/>
    <p:sldId id="262" r:id="rId30"/>
    <p:sldId id="264" r:id="rId31"/>
    <p:sldId id="265" r:id="rId32"/>
    <p:sldId id="2949" r:id="rId33"/>
    <p:sldId id="363" r:id="rId34"/>
    <p:sldId id="2947" r:id="rId35"/>
    <p:sldId id="2946" r:id="rId36"/>
    <p:sldId id="268" r:id="rId37"/>
    <p:sldId id="269" r:id="rId38"/>
    <p:sldId id="2945" r:id="rId39"/>
    <p:sldId id="267" r:id="rId40"/>
    <p:sldId id="2954" r:id="rId41"/>
    <p:sldId id="272" r:id="rId42"/>
    <p:sldId id="364" r:id="rId43"/>
    <p:sldId id="275" r:id="rId44"/>
    <p:sldId id="278" r:id="rId45"/>
    <p:sldId id="2951" r:id="rId46"/>
    <p:sldId id="2953" r:id="rId47"/>
    <p:sldId id="273" r:id="rId48"/>
    <p:sldId id="2952" r:id="rId49"/>
    <p:sldId id="367" r:id="rId50"/>
    <p:sldId id="2950" r:id="rId51"/>
    <p:sldId id="281" r:id="rId52"/>
    <p:sldId id="280" r:id="rId53"/>
    <p:sldId id="286" r:id="rId54"/>
    <p:sldId id="369" r:id="rId55"/>
    <p:sldId id="260" r:id="rId56"/>
    <p:sldId id="2940" r:id="rId57"/>
    <p:sldId id="370" r:id="rId58"/>
    <p:sldId id="371" r:id="rId59"/>
    <p:sldId id="368" r:id="rId60"/>
    <p:sldId id="295" r:id="rId61"/>
    <p:sldId id="384" r:id="rId62"/>
    <p:sldId id="263" r:id="rId63"/>
    <p:sldId id="2941" r:id="rId64"/>
    <p:sldId id="373" r:id="rId65"/>
    <p:sldId id="374" r:id="rId66"/>
    <p:sldId id="375" r:id="rId67"/>
    <p:sldId id="316" r:id="rId68"/>
    <p:sldId id="2944" r:id="rId69"/>
    <p:sldId id="320" r:id="rId70"/>
    <p:sldId id="376" r:id="rId71"/>
    <p:sldId id="385" r:id="rId72"/>
    <p:sldId id="2937" r:id="rId73"/>
    <p:sldId id="2936" r:id="rId74"/>
    <p:sldId id="379" r:id="rId75"/>
    <p:sldId id="381" r:id="rId76"/>
    <p:sldId id="380" r:id="rId77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i-Tech" initials="H" lastIdx="1" clrIdx="0">
    <p:extLst>
      <p:ext uri="{19B8F6BF-5375-455C-9EA6-DF929625EA0E}">
        <p15:presenceInfo xmlns:p15="http://schemas.microsoft.com/office/powerpoint/2012/main" userId="Hi-Tec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660066"/>
    <a:srgbClr val="FFCCCC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36" autoAdjust="0"/>
    <p:restoredTop sz="94291" autoAdjust="0"/>
  </p:normalViewPr>
  <p:slideViewPr>
    <p:cSldViewPr>
      <p:cViewPr varScale="1">
        <p:scale>
          <a:sx n="98" d="100"/>
          <a:sy n="98" d="100"/>
        </p:scale>
        <p:origin x="336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69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commentAuthors" Target="commentAuthor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Percentage</a:t>
            </a:r>
            <a:r>
              <a:rPr lang="ar-SA" dirty="0"/>
              <a:t> </a:t>
            </a:r>
            <a:r>
              <a:rPr lang="en-US" dirty="0"/>
              <a:t>of</a:t>
            </a:r>
            <a:r>
              <a:rPr lang="en-US" baseline="0" dirty="0"/>
              <a:t> works cost from total cost 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C6D-4C92-9B90-AFF1509535C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C6D-4C92-9B90-AFF1509535C1}"/>
              </c:ext>
            </c:extLst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5C6D-4C92-9B90-AFF1509535C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5C6D-4C92-9B90-AFF1509535C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5C6D-4C92-9B90-AFF1509535C1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10%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C6D-4C92-9B90-AFF1509535C1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72 %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C6D-4C92-9B90-AFF1509535C1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800" dirty="0"/>
                      <a:t>6 %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C6D-4C92-9B90-AFF1509535C1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z="1800" dirty="0"/>
                      <a:t>4%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C6D-4C92-9B90-AFF1509535C1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sz="1800" dirty="0"/>
                      <a:t>10%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C6D-4C92-9B90-AFF1509535C1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eparator> </c:separator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Sub-Structure </c:v>
                </c:pt>
                <c:pt idx="1">
                  <c:v>Super-Structure</c:v>
                </c:pt>
                <c:pt idx="2">
                  <c:v>Site work</c:v>
                </c:pt>
                <c:pt idx="3">
                  <c:v>Mechanical work</c:v>
                </c:pt>
                <c:pt idx="4">
                  <c:v>Electrical work 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</c:v>
                </c:pt>
                <c:pt idx="1">
                  <c:v>10</c:v>
                </c:pt>
                <c:pt idx="2">
                  <c:v>1.3</c:v>
                </c:pt>
                <c:pt idx="3">
                  <c:v>1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C6D-4C92-9B90-AFF1509535C1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398677759619668"/>
          <c:y val="0.34099113373023493"/>
          <c:w val="0.25657926013965238"/>
          <c:h val="0.5128448882914026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598FE8-993E-4951-8D53-993763902D5B}" type="doc">
      <dgm:prSet loTypeId="urn:microsoft.com/office/officeart/2008/layout/Accented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104495-197C-4C29-B50A-CF1FE6BB90B5}">
      <dgm:prSet phldrT="[Text]" custT="1"/>
      <dgm:spPr/>
      <dgm:t>
        <a:bodyPr/>
        <a:lstStyle/>
        <a:p>
          <a:r>
            <a:rPr lang="en-US" sz="2000" b="1" dirty="0">
              <a:solidFill>
                <a:schemeClr val="tx1"/>
              </a:solidFill>
            </a:rPr>
            <a:t>Material properties</a:t>
          </a:r>
        </a:p>
      </dgm:t>
    </dgm:pt>
    <dgm:pt modelId="{F5DD4E7D-81D8-40C0-AA62-F54CE17FD319}" type="parTrans" cxnId="{D7BD1DE8-87B1-48B0-A703-BB064A268E43}">
      <dgm:prSet/>
      <dgm:spPr/>
      <dgm:t>
        <a:bodyPr/>
        <a:lstStyle/>
        <a:p>
          <a:endParaRPr lang="en-US"/>
        </a:p>
      </dgm:t>
    </dgm:pt>
    <dgm:pt modelId="{0FA8F0E2-058E-40D4-A516-CA524853399E}" type="sibTrans" cxnId="{D7BD1DE8-87B1-48B0-A703-BB064A268E43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7D548B95-0A61-43AB-B06F-532C0E0680FB}">
      <dgm:prSet phldrT="[Text]" custT="1"/>
      <dgm:spPr/>
      <dgm:t>
        <a:bodyPr/>
        <a:lstStyle/>
        <a:p>
          <a:r>
            <a:rPr lang="en-US" sz="1800" dirty="0"/>
            <a:t>Thermal behavior</a:t>
          </a:r>
        </a:p>
      </dgm:t>
    </dgm:pt>
    <dgm:pt modelId="{2D422D0D-A356-4B8B-866C-F1062DF4858E}" type="parTrans" cxnId="{E885FACF-1907-46A0-A59F-ED1D878D059F}">
      <dgm:prSet/>
      <dgm:spPr/>
      <dgm:t>
        <a:bodyPr/>
        <a:lstStyle/>
        <a:p>
          <a:endParaRPr lang="en-US"/>
        </a:p>
      </dgm:t>
    </dgm:pt>
    <dgm:pt modelId="{76363C35-C443-48E3-8FA8-3F3A75D41FE8}" type="sibTrans" cxnId="{E885FACF-1907-46A0-A59F-ED1D878D059F}">
      <dgm:prSet/>
      <dgm:spPr/>
      <dgm:t>
        <a:bodyPr/>
        <a:lstStyle/>
        <a:p>
          <a:endParaRPr lang="en-US"/>
        </a:p>
      </dgm:t>
    </dgm:pt>
    <dgm:pt modelId="{E516C7A8-7C00-41E0-BABA-331594FECBF3}">
      <dgm:prSet phldrT="[Text]" custT="1"/>
      <dgm:spPr/>
      <dgm:t>
        <a:bodyPr/>
        <a:lstStyle/>
        <a:p>
          <a:r>
            <a:rPr lang="en-US" sz="1800" dirty="0"/>
            <a:t>Ventilation</a:t>
          </a:r>
        </a:p>
      </dgm:t>
    </dgm:pt>
    <dgm:pt modelId="{FA4EC4A5-B4FE-4836-BD41-2739D7511644}" type="parTrans" cxnId="{CD25F2FE-8A5D-4E94-A826-FBB423E2B00D}">
      <dgm:prSet/>
      <dgm:spPr/>
      <dgm:t>
        <a:bodyPr/>
        <a:lstStyle/>
        <a:p>
          <a:endParaRPr lang="en-US"/>
        </a:p>
      </dgm:t>
    </dgm:pt>
    <dgm:pt modelId="{909E22A2-691A-4128-A438-22DC789D337A}" type="sibTrans" cxnId="{CD25F2FE-8A5D-4E94-A826-FBB423E2B00D}">
      <dgm:prSet/>
      <dgm:spPr/>
      <dgm:t>
        <a:bodyPr/>
        <a:lstStyle/>
        <a:p>
          <a:endParaRPr lang="en-US"/>
        </a:p>
      </dgm:t>
    </dgm:pt>
    <dgm:pt modelId="{7A15C880-A463-4C20-8CD0-8E16E654B62A}">
      <dgm:prSet custT="1"/>
      <dgm:spPr/>
      <dgm:t>
        <a:bodyPr/>
        <a:lstStyle/>
        <a:p>
          <a:r>
            <a:rPr lang="en-US" sz="1800" dirty="0"/>
            <a:t>Daylighting </a:t>
          </a:r>
          <a:endParaRPr lang="en-GB" sz="1800" dirty="0"/>
        </a:p>
      </dgm:t>
    </dgm:pt>
    <dgm:pt modelId="{DB4E17EE-FF2A-461B-B0E9-64FA59839518}" type="parTrans" cxnId="{2814BD29-8372-4481-9156-D64ED7CB01A8}">
      <dgm:prSet/>
      <dgm:spPr/>
      <dgm:t>
        <a:bodyPr/>
        <a:lstStyle/>
        <a:p>
          <a:endParaRPr lang="en-GB"/>
        </a:p>
      </dgm:t>
    </dgm:pt>
    <dgm:pt modelId="{AC6BAF16-8F05-455C-B817-1B3296BE289B}" type="sibTrans" cxnId="{2814BD29-8372-4481-9156-D64ED7CB01A8}">
      <dgm:prSet/>
      <dgm:spPr/>
      <dgm:t>
        <a:bodyPr/>
        <a:lstStyle/>
        <a:p>
          <a:endParaRPr lang="en-GB"/>
        </a:p>
      </dgm:t>
    </dgm:pt>
    <dgm:pt modelId="{ED86FB2F-51F3-4622-8915-2B467BB5861C}">
      <dgm:prSet custT="1"/>
      <dgm:spPr/>
      <dgm:t>
        <a:bodyPr/>
        <a:lstStyle/>
        <a:p>
          <a:r>
            <a:rPr lang="en-US" sz="1800" dirty="0"/>
            <a:t>shading</a:t>
          </a:r>
          <a:endParaRPr lang="en-US" sz="2000" dirty="0"/>
        </a:p>
      </dgm:t>
    </dgm:pt>
    <dgm:pt modelId="{8325E994-6D1A-4F0B-A09D-E95A46891CCB}" type="parTrans" cxnId="{B8C4156E-0011-43FE-B2AB-8CD95F2D45E5}">
      <dgm:prSet/>
      <dgm:spPr/>
      <dgm:t>
        <a:bodyPr/>
        <a:lstStyle/>
        <a:p>
          <a:endParaRPr lang="en-US"/>
        </a:p>
      </dgm:t>
    </dgm:pt>
    <dgm:pt modelId="{F41EA4D9-240D-438C-953A-D96671CDD1FC}" type="sibTrans" cxnId="{B8C4156E-0011-43FE-B2AB-8CD95F2D45E5}">
      <dgm:prSet/>
      <dgm:spPr/>
      <dgm:t>
        <a:bodyPr/>
        <a:lstStyle/>
        <a:p>
          <a:endParaRPr lang="en-US"/>
        </a:p>
      </dgm:t>
    </dgm:pt>
    <dgm:pt modelId="{E857BFD7-F33A-4C10-87BF-3A33C83527FE}" type="pres">
      <dgm:prSet presAssocID="{AB598FE8-993E-4951-8D53-993763902D5B}" presName="Name0" presStyleCnt="0">
        <dgm:presLayoutVars>
          <dgm:dir/>
        </dgm:presLayoutVars>
      </dgm:prSet>
      <dgm:spPr/>
    </dgm:pt>
    <dgm:pt modelId="{5E9F2D53-3A07-40F8-8B2F-0ECB035D4F03}" type="pres">
      <dgm:prSet presAssocID="{0FA8F0E2-058E-40D4-A516-CA524853399E}" presName="picture_1" presStyleLbl="bgImgPlace1" presStyleIdx="0" presStyleCnt="1" custScaleX="99455" custScaleY="105476" custLinFactNeighborX="-21628" custLinFactNeighborY="-1502"/>
      <dgm:spPr/>
    </dgm:pt>
    <dgm:pt modelId="{74C841E2-89B8-40D1-A13E-CEDC9655322E}" type="pres">
      <dgm:prSet presAssocID="{6E104495-197C-4C29-B50A-CF1FE6BB90B5}" presName="text_1" presStyleLbl="node1" presStyleIdx="0" presStyleCnt="0" custAng="10800000" custFlipVert="1" custScaleX="84405" custScaleY="66450" custLinFactNeighborX="133" custLinFactNeighborY="67751">
        <dgm:presLayoutVars>
          <dgm:bulletEnabled val="1"/>
        </dgm:presLayoutVars>
      </dgm:prSet>
      <dgm:spPr/>
    </dgm:pt>
    <dgm:pt modelId="{7AF08139-259E-40E5-A8C0-02084803EB23}" type="pres">
      <dgm:prSet presAssocID="{AB598FE8-993E-4951-8D53-993763902D5B}" presName="linV" presStyleCnt="0"/>
      <dgm:spPr/>
    </dgm:pt>
    <dgm:pt modelId="{F951ED97-F644-4F1E-A38E-8FB83316069F}" type="pres">
      <dgm:prSet presAssocID="{7D548B95-0A61-43AB-B06F-532C0E0680FB}" presName="pair" presStyleCnt="0"/>
      <dgm:spPr/>
    </dgm:pt>
    <dgm:pt modelId="{AABE158E-5E2E-47AF-BAA8-5E8A1B426DB8}" type="pres">
      <dgm:prSet presAssocID="{7D548B95-0A61-43AB-B06F-532C0E0680FB}" presName="spaceH" presStyleLbl="node1" presStyleIdx="0" presStyleCnt="0"/>
      <dgm:spPr/>
    </dgm:pt>
    <dgm:pt modelId="{24C223C2-5CD5-4AA9-B685-180F30411C2E}" type="pres">
      <dgm:prSet presAssocID="{7D548B95-0A61-43AB-B06F-532C0E0680FB}" presName="desPictures" presStyleLbl="alignImgPlace1" presStyleIdx="0" presStyleCnt="4" custScaleX="79344" custScaleY="71151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49ED1234-AA6C-411F-B7AA-6639D9A01CBD}" type="pres">
      <dgm:prSet presAssocID="{7D548B95-0A61-43AB-B06F-532C0E0680FB}" presName="desTextWrapper" presStyleCnt="0"/>
      <dgm:spPr/>
    </dgm:pt>
    <dgm:pt modelId="{26A97847-36D3-4BD0-9F53-94990A1011F1}" type="pres">
      <dgm:prSet presAssocID="{7D548B95-0A61-43AB-B06F-532C0E0680FB}" presName="desText" presStyleLbl="revTx" presStyleIdx="0" presStyleCnt="4" custScaleX="167306" custScaleY="47109">
        <dgm:presLayoutVars>
          <dgm:bulletEnabled val="1"/>
        </dgm:presLayoutVars>
      </dgm:prSet>
      <dgm:spPr/>
    </dgm:pt>
    <dgm:pt modelId="{BC51B066-8C49-4252-B121-9A7C8AA1A6A5}" type="pres">
      <dgm:prSet presAssocID="{76363C35-C443-48E3-8FA8-3F3A75D41FE8}" presName="spaceV" presStyleCnt="0"/>
      <dgm:spPr/>
    </dgm:pt>
    <dgm:pt modelId="{6174A467-D604-48EB-9E57-974E3C35F723}" type="pres">
      <dgm:prSet presAssocID="{E516C7A8-7C00-41E0-BABA-331594FECBF3}" presName="pair" presStyleCnt="0"/>
      <dgm:spPr/>
    </dgm:pt>
    <dgm:pt modelId="{FB49DB2D-143B-4A4B-8286-7C90005FBDBD}" type="pres">
      <dgm:prSet presAssocID="{E516C7A8-7C00-41E0-BABA-331594FECBF3}" presName="spaceH" presStyleLbl="node1" presStyleIdx="0" presStyleCnt="0"/>
      <dgm:spPr/>
    </dgm:pt>
    <dgm:pt modelId="{6D862928-BF90-427B-8835-A909F536AD15}" type="pres">
      <dgm:prSet presAssocID="{E516C7A8-7C00-41E0-BABA-331594FECBF3}" presName="desPictures" presStyleLbl="alignImgPlace1" presStyleIdx="1" presStyleCnt="4" custScaleX="73315" custScaleY="80204" custLinFactY="100000" custLinFactNeighborX="12709" custLinFactNeighborY="19303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74C29C3-4DE4-4B6F-A275-6C5646D1B9F5}" type="pres">
      <dgm:prSet presAssocID="{E516C7A8-7C00-41E0-BABA-331594FECBF3}" presName="desTextWrapper" presStyleCnt="0"/>
      <dgm:spPr/>
    </dgm:pt>
    <dgm:pt modelId="{A57C7115-56E8-4656-9F1B-9BEE7628612D}" type="pres">
      <dgm:prSet presAssocID="{E516C7A8-7C00-41E0-BABA-331594FECBF3}" presName="desText" presStyleLbl="revTx" presStyleIdx="1" presStyleCnt="4" custScaleX="97230" custScaleY="27607" custLinFactNeighborX="15827" custLinFactNeighborY="69280">
        <dgm:presLayoutVars>
          <dgm:bulletEnabled val="1"/>
        </dgm:presLayoutVars>
      </dgm:prSet>
      <dgm:spPr/>
    </dgm:pt>
    <dgm:pt modelId="{3492D89A-3192-428D-A430-BC0E392BC19E}" type="pres">
      <dgm:prSet presAssocID="{909E22A2-691A-4128-A438-22DC789D337A}" presName="spaceV" presStyleCnt="0"/>
      <dgm:spPr/>
    </dgm:pt>
    <dgm:pt modelId="{1CA85E4C-FDCD-406C-B604-34A0EBF1A73A}" type="pres">
      <dgm:prSet presAssocID="{7A15C880-A463-4C20-8CD0-8E16E654B62A}" presName="pair" presStyleCnt="0"/>
      <dgm:spPr/>
    </dgm:pt>
    <dgm:pt modelId="{E63B4BAD-BE20-4C7F-88BE-199A1C74E68B}" type="pres">
      <dgm:prSet presAssocID="{7A15C880-A463-4C20-8CD0-8E16E654B62A}" presName="spaceH" presStyleLbl="node1" presStyleIdx="0" presStyleCnt="0"/>
      <dgm:spPr/>
    </dgm:pt>
    <dgm:pt modelId="{F52FC174-103A-43F6-9C77-0EB9571D367E}" type="pres">
      <dgm:prSet presAssocID="{7A15C880-A463-4C20-8CD0-8E16E654B62A}" presName="desPictures" presStyleLbl="alignImgPlace1" presStyleIdx="2" presStyleCnt="4" custScaleX="59901" custScaleY="65334" custLinFactY="-52396" custLinFactNeighborX="639" custLinFactNeighborY="-100000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0BFF422F-194D-40C8-B1AD-247B4688A7CA}" type="pres">
      <dgm:prSet presAssocID="{7A15C880-A463-4C20-8CD0-8E16E654B62A}" presName="desTextWrapper" presStyleCnt="0"/>
      <dgm:spPr/>
    </dgm:pt>
    <dgm:pt modelId="{45002CA3-509A-4DA7-9F5D-CD465F9F63EC}" type="pres">
      <dgm:prSet presAssocID="{7A15C880-A463-4C20-8CD0-8E16E654B62A}" presName="desText" presStyleLbl="revTx" presStyleIdx="2" presStyleCnt="4" custLinFactY="-15" custLinFactNeighborX="18435" custLinFactNeighborY="-100000">
        <dgm:presLayoutVars>
          <dgm:bulletEnabled val="1"/>
        </dgm:presLayoutVars>
      </dgm:prSet>
      <dgm:spPr/>
    </dgm:pt>
    <dgm:pt modelId="{BE10318C-562F-40D6-A38F-38085809CD4F}" type="pres">
      <dgm:prSet presAssocID="{AC6BAF16-8F05-455C-B817-1B3296BE289B}" presName="spaceV" presStyleCnt="0"/>
      <dgm:spPr/>
    </dgm:pt>
    <dgm:pt modelId="{4F0B00C1-3A4A-4DF7-8CB0-3F7C66BF6E1C}" type="pres">
      <dgm:prSet presAssocID="{ED86FB2F-51F3-4622-8915-2B467BB5861C}" presName="pair" presStyleCnt="0"/>
      <dgm:spPr/>
    </dgm:pt>
    <dgm:pt modelId="{501E9A2A-45F7-4B4C-AB5B-37BD16A61F80}" type="pres">
      <dgm:prSet presAssocID="{ED86FB2F-51F3-4622-8915-2B467BB5861C}" presName="spaceH" presStyleLbl="node1" presStyleIdx="0" presStyleCnt="0"/>
      <dgm:spPr/>
    </dgm:pt>
    <dgm:pt modelId="{38616069-0039-4A08-B8DD-F87D5BD9874B}" type="pres">
      <dgm:prSet presAssocID="{ED86FB2F-51F3-4622-8915-2B467BB5861C}" presName="desPictures" presStyleLbl="alignImgPlace1" presStyleIdx="3" presStyleCnt="4" custScaleX="77747" custScaleY="75158" custLinFactNeighborX="14759" custLinFactNeighborY="-62841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07887139-FD77-4EB5-8104-27E93411F6B5}" type="pres">
      <dgm:prSet presAssocID="{ED86FB2F-51F3-4622-8915-2B467BB5861C}" presName="desTextWrapper" presStyleCnt="0"/>
      <dgm:spPr/>
    </dgm:pt>
    <dgm:pt modelId="{E98B359E-5619-4A96-8F32-AAF986C41A84}" type="pres">
      <dgm:prSet presAssocID="{ED86FB2F-51F3-4622-8915-2B467BB5861C}" presName="desText" presStyleLbl="revTx" presStyleIdx="3" presStyleCnt="4" custScaleX="83597" custScaleY="26174" custLinFactNeighborX="23498" custLinFactNeighborY="-39650">
        <dgm:presLayoutVars>
          <dgm:bulletEnabled val="1"/>
        </dgm:presLayoutVars>
      </dgm:prSet>
      <dgm:spPr/>
    </dgm:pt>
    <dgm:pt modelId="{BFF3E63F-5747-48AB-A7FD-6D007988BAB6}" type="pres">
      <dgm:prSet presAssocID="{AB598FE8-993E-4951-8D53-993763902D5B}" presName="maxNode" presStyleCnt="0"/>
      <dgm:spPr/>
    </dgm:pt>
    <dgm:pt modelId="{4CDE1403-E5D0-4991-B855-31AFDCBDA172}" type="pres">
      <dgm:prSet presAssocID="{AB598FE8-993E-4951-8D53-993763902D5B}" presName="Name33" presStyleCnt="0"/>
      <dgm:spPr/>
    </dgm:pt>
  </dgm:ptLst>
  <dgm:cxnLst>
    <dgm:cxn modelId="{BF1B5620-034E-4E8E-ABA6-3024DFAC6991}" type="presOf" srcId="{E516C7A8-7C00-41E0-BABA-331594FECBF3}" destId="{A57C7115-56E8-4656-9F1B-9BEE7628612D}" srcOrd="0" destOrd="0" presId="urn:microsoft.com/office/officeart/2008/layout/AccentedPicture"/>
    <dgm:cxn modelId="{2814BD29-8372-4481-9156-D64ED7CB01A8}" srcId="{AB598FE8-993E-4951-8D53-993763902D5B}" destId="{7A15C880-A463-4C20-8CD0-8E16E654B62A}" srcOrd="3" destOrd="0" parTransId="{DB4E17EE-FF2A-461B-B0E9-64FA59839518}" sibTransId="{AC6BAF16-8F05-455C-B817-1B3296BE289B}"/>
    <dgm:cxn modelId="{E329615D-F17B-4675-8331-3B04734B37EA}" type="presOf" srcId="{ED86FB2F-51F3-4622-8915-2B467BB5861C}" destId="{E98B359E-5619-4A96-8F32-AAF986C41A84}" srcOrd="0" destOrd="0" presId="urn:microsoft.com/office/officeart/2008/layout/AccentedPicture"/>
    <dgm:cxn modelId="{1FC5036B-27E4-44E6-AAB3-0DB6893909EF}" type="presOf" srcId="{AB598FE8-993E-4951-8D53-993763902D5B}" destId="{E857BFD7-F33A-4C10-87BF-3A33C83527FE}" srcOrd="0" destOrd="0" presId="urn:microsoft.com/office/officeart/2008/layout/AccentedPicture"/>
    <dgm:cxn modelId="{00D0A56C-50D5-4C36-81C7-A8C5392B8B55}" type="presOf" srcId="{6E104495-197C-4C29-B50A-CF1FE6BB90B5}" destId="{74C841E2-89B8-40D1-A13E-CEDC9655322E}" srcOrd="0" destOrd="0" presId="urn:microsoft.com/office/officeart/2008/layout/AccentedPicture"/>
    <dgm:cxn modelId="{B8C4156E-0011-43FE-B2AB-8CD95F2D45E5}" srcId="{AB598FE8-993E-4951-8D53-993763902D5B}" destId="{ED86FB2F-51F3-4622-8915-2B467BB5861C}" srcOrd="4" destOrd="0" parTransId="{8325E994-6D1A-4F0B-A09D-E95A46891CCB}" sibTransId="{F41EA4D9-240D-438C-953A-D96671CDD1FC}"/>
    <dgm:cxn modelId="{8F810E76-392D-474A-8215-8E90171F1E13}" type="presOf" srcId="{7D548B95-0A61-43AB-B06F-532C0E0680FB}" destId="{26A97847-36D3-4BD0-9F53-94990A1011F1}" srcOrd="0" destOrd="0" presId="urn:microsoft.com/office/officeart/2008/layout/AccentedPicture"/>
    <dgm:cxn modelId="{34205DBD-741F-4631-8F09-73DD7A514B79}" type="presOf" srcId="{7A15C880-A463-4C20-8CD0-8E16E654B62A}" destId="{45002CA3-509A-4DA7-9F5D-CD465F9F63EC}" srcOrd="0" destOrd="0" presId="urn:microsoft.com/office/officeart/2008/layout/AccentedPicture"/>
    <dgm:cxn modelId="{E885FACF-1907-46A0-A59F-ED1D878D059F}" srcId="{AB598FE8-993E-4951-8D53-993763902D5B}" destId="{7D548B95-0A61-43AB-B06F-532C0E0680FB}" srcOrd="1" destOrd="0" parTransId="{2D422D0D-A356-4B8B-866C-F1062DF4858E}" sibTransId="{76363C35-C443-48E3-8FA8-3F3A75D41FE8}"/>
    <dgm:cxn modelId="{D7BD1DE8-87B1-48B0-A703-BB064A268E43}" srcId="{AB598FE8-993E-4951-8D53-993763902D5B}" destId="{6E104495-197C-4C29-B50A-CF1FE6BB90B5}" srcOrd="0" destOrd="0" parTransId="{F5DD4E7D-81D8-40C0-AA62-F54CE17FD319}" sibTransId="{0FA8F0E2-058E-40D4-A516-CA524853399E}"/>
    <dgm:cxn modelId="{DF70DEF0-3A80-43E3-9804-D08EA511EC8F}" type="presOf" srcId="{0FA8F0E2-058E-40D4-A516-CA524853399E}" destId="{5E9F2D53-3A07-40F8-8B2F-0ECB035D4F03}" srcOrd="0" destOrd="0" presId="urn:microsoft.com/office/officeart/2008/layout/AccentedPicture"/>
    <dgm:cxn modelId="{CD25F2FE-8A5D-4E94-A826-FBB423E2B00D}" srcId="{AB598FE8-993E-4951-8D53-993763902D5B}" destId="{E516C7A8-7C00-41E0-BABA-331594FECBF3}" srcOrd="2" destOrd="0" parTransId="{FA4EC4A5-B4FE-4836-BD41-2739D7511644}" sibTransId="{909E22A2-691A-4128-A438-22DC789D337A}"/>
    <dgm:cxn modelId="{ADBDFCFB-7BD0-44B7-9F4F-8C434D729850}" type="presParOf" srcId="{E857BFD7-F33A-4C10-87BF-3A33C83527FE}" destId="{5E9F2D53-3A07-40F8-8B2F-0ECB035D4F03}" srcOrd="0" destOrd="0" presId="urn:microsoft.com/office/officeart/2008/layout/AccentedPicture"/>
    <dgm:cxn modelId="{F6A516BB-65CE-4500-85CD-EB008696B343}" type="presParOf" srcId="{E857BFD7-F33A-4C10-87BF-3A33C83527FE}" destId="{74C841E2-89B8-40D1-A13E-CEDC9655322E}" srcOrd="1" destOrd="0" presId="urn:microsoft.com/office/officeart/2008/layout/AccentedPicture"/>
    <dgm:cxn modelId="{D22B8BFC-FEA9-4491-9B09-31F41D305571}" type="presParOf" srcId="{E857BFD7-F33A-4C10-87BF-3A33C83527FE}" destId="{7AF08139-259E-40E5-A8C0-02084803EB23}" srcOrd="2" destOrd="0" presId="urn:microsoft.com/office/officeart/2008/layout/AccentedPicture"/>
    <dgm:cxn modelId="{8D70516D-EBBB-4E71-8B33-BFCAB15A9B89}" type="presParOf" srcId="{7AF08139-259E-40E5-A8C0-02084803EB23}" destId="{F951ED97-F644-4F1E-A38E-8FB83316069F}" srcOrd="0" destOrd="0" presId="urn:microsoft.com/office/officeart/2008/layout/AccentedPicture"/>
    <dgm:cxn modelId="{EE919E55-D1A8-41E6-8E43-F086DD6388D4}" type="presParOf" srcId="{F951ED97-F644-4F1E-A38E-8FB83316069F}" destId="{AABE158E-5E2E-47AF-BAA8-5E8A1B426DB8}" srcOrd="0" destOrd="0" presId="urn:microsoft.com/office/officeart/2008/layout/AccentedPicture"/>
    <dgm:cxn modelId="{5AF0CD73-4014-4D8B-80D6-1F37E7286EA6}" type="presParOf" srcId="{F951ED97-F644-4F1E-A38E-8FB83316069F}" destId="{24C223C2-5CD5-4AA9-B685-180F30411C2E}" srcOrd="1" destOrd="0" presId="urn:microsoft.com/office/officeart/2008/layout/AccentedPicture"/>
    <dgm:cxn modelId="{695A35F8-B8B2-4663-B329-247806986725}" type="presParOf" srcId="{F951ED97-F644-4F1E-A38E-8FB83316069F}" destId="{49ED1234-AA6C-411F-B7AA-6639D9A01CBD}" srcOrd="2" destOrd="0" presId="urn:microsoft.com/office/officeart/2008/layout/AccentedPicture"/>
    <dgm:cxn modelId="{E06122B9-3004-4080-AE86-71FB7FD3895E}" type="presParOf" srcId="{49ED1234-AA6C-411F-B7AA-6639D9A01CBD}" destId="{26A97847-36D3-4BD0-9F53-94990A1011F1}" srcOrd="0" destOrd="0" presId="urn:microsoft.com/office/officeart/2008/layout/AccentedPicture"/>
    <dgm:cxn modelId="{5579CB8B-35D4-47E8-BAB2-5C6065D0DF8E}" type="presParOf" srcId="{7AF08139-259E-40E5-A8C0-02084803EB23}" destId="{BC51B066-8C49-4252-B121-9A7C8AA1A6A5}" srcOrd="1" destOrd="0" presId="urn:microsoft.com/office/officeart/2008/layout/AccentedPicture"/>
    <dgm:cxn modelId="{B9FE3B3F-36D9-464A-8D8D-682B57E7E0A6}" type="presParOf" srcId="{7AF08139-259E-40E5-A8C0-02084803EB23}" destId="{6174A467-D604-48EB-9E57-974E3C35F723}" srcOrd="2" destOrd="0" presId="urn:microsoft.com/office/officeart/2008/layout/AccentedPicture"/>
    <dgm:cxn modelId="{FF334003-9750-420B-971B-77F2DA72F2CE}" type="presParOf" srcId="{6174A467-D604-48EB-9E57-974E3C35F723}" destId="{FB49DB2D-143B-4A4B-8286-7C90005FBDBD}" srcOrd="0" destOrd="0" presId="urn:microsoft.com/office/officeart/2008/layout/AccentedPicture"/>
    <dgm:cxn modelId="{B1E2DF45-A0F2-4120-B4EA-1C41AA47A551}" type="presParOf" srcId="{6174A467-D604-48EB-9E57-974E3C35F723}" destId="{6D862928-BF90-427B-8835-A909F536AD15}" srcOrd="1" destOrd="0" presId="urn:microsoft.com/office/officeart/2008/layout/AccentedPicture"/>
    <dgm:cxn modelId="{E75A5053-94C9-4A33-BEEB-6867F2AAE416}" type="presParOf" srcId="{6174A467-D604-48EB-9E57-974E3C35F723}" destId="{874C29C3-4DE4-4B6F-A275-6C5646D1B9F5}" srcOrd="2" destOrd="0" presId="urn:microsoft.com/office/officeart/2008/layout/AccentedPicture"/>
    <dgm:cxn modelId="{440A0471-8D09-44ED-9BBD-43C96A877206}" type="presParOf" srcId="{874C29C3-4DE4-4B6F-A275-6C5646D1B9F5}" destId="{A57C7115-56E8-4656-9F1B-9BEE7628612D}" srcOrd="0" destOrd="0" presId="urn:microsoft.com/office/officeart/2008/layout/AccentedPicture"/>
    <dgm:cxn modelId="{0BE0F1D4-3329-4D3C-9F0B-2543EC994476}" type="presParOf" srcId="{7AF08139-259E-40E5-A8C0-02084803EB23}" destId="{3492D89A-3192-428D-A430-BC0E392BC19E}" srcOrd="3" destOrd="0" presId="urn:microsoft.com/office/officeart/2008/layout/AccentedPicture"/>
    <dgm:cxn modelId="{FAD46DB7-31C3-49E5-8BF0-5E78AC86661B}" type="presParOf" srcId="{7AF08139-259E-40E5-A8C0-02084803EB23}" destId="{1CA85E4C-FDCD-406C-B604-34A0EBF1A73A}" srcOrd="4" destOrd="0" presId="urn:microsoft.com/office/officeart/2008/layout/AccentedPicture"/>
    <dgm:cxn modelId="{49614026-7F32-471C-A4BC-40945618CA9B}" type="presParOf" srcId="{1CA85E4C-FDCD-406C-B604-34A0EBF1A73A}" destId="{E63B4BAD-BE20-4C7F-88BE-199A1C74E68B}" srcOrd="0" destOrd="0" presId="urn:microsoft.com/office/officeart/2008/layout/AccentedPicture"/>
    <dgm:cxn modelId="{5118A407-E40D-440B-9A44-30E3C2480E7B}" type="presParOf" srcId="{1CA85E4C-FDCD-406C-B604-34A0EBF1A73A}" destId="{F52FC174-103A-43F6-9C77-0EB9571D367E}" srcOrd="1" destOrd="0" presId="urn:microsoft.com/office/officeart/2008/layout/AccentedPicture"/>
    <dgm:cxn modelId="{6390B840-66DB-40F0-B71B-7DB2EBEDA488}" type="presParOf" srcId="{1CA85E4C-FDCD-406C-B604-34A0EBF1A73A}" destId="{0BFF422F-194D-40C8-B1AD-247B4688A7CA}" srcOrd="2" destOrd="0" presId="urn:microsoft.com/office/officeart/2008/layout/AccentedPicture"/>
    <dgm:cxn modelId="{E42303FA-3DFF-4C17-98F5-A329FE1AA80A}" type="presParOf" srcId="{0BFF422F-194D-40C8-B1AD-247B4688A7CA}" destId="{45002CA3-509A-4DA7-9F5D-CD465F9F63EC}" srcOrd="0" destOrd="0" presId="urn:microsoft.com/office/officeart/2008/layout/AccentedPicture"/>
    <dgm:cxn modelId="{6F95C4F8-33FF-481F-A033-8A2E1ED1F847}" type="presParOf" srcId="{7AF08139-259E-40E5-A8C0-02084803EB23}" destId="{BE10318C-562F-40D6-A38F-38085809CD4F}" srcOrd="5" destOrd="0" presId="urn:microsoft.com/office/officeart/2008/layout/AccentedPicture"/>
    <dgm:cxn modelId="{9978D2A0-D432-498F-B7D9-36CE669953B4}" type="presParOf" srcId="{7AF08139-259E-40E5-A8C0-02084803EB23}" destId="{4F0B00C1-3A4A-4DF7-8CB0-3F7C66BF6E1C}" srcOrd="6" destOrd="0" presId="urn:microsoft.com/office/officeart/2008/layout/AccentedPicture"/>
    <dgm:cxn modelId="{D8E45BB9-368C-4EA5-8F96-C2AB1623311C}" type="presParOf" srcId="{4F0B00C1-3A4A-4DF7-8CB0-3F7C66BF6E1C}" destId="{501E9A2A-45F7-4B4C-AB5B-37BD16A61F80}" srcOrd="0" destOrd="0" presId="urn:microsoft.com/office/officeart/2008/layout/AccentedPicture"/>
    <dgm:cxn modelId="{EA2E996E-8941-42BF-BD5D-F7B16DA7B177}" type="presParOf" srcId="{4F0B00C1-3A4A-4DF7-8CB0-3F7C66BF6E1C}" destId="{38616069-0039-4A08-B8DD-F87D5BD9874B}" srcOrd="1" destOrd="0" presId="urn:microsoft.com/office/officeart/2008/layout/AccentedPicture"/>
    <dgm:cxn modelId="{38DBAF38-1483-4B22-8768-BAAC54BC70E9}" type="presParOf" srcId="{4F0B00C1-3A4A-4DF7-8CB0-3F7C66BF6E1C}" destId="{07887139-FD77-4EB5-8104-27E93411F6B5}" srcOrd="2" destOrd="0" presId="urn:microsoft.com/office/officeart/2008/layout/AccentedPicture"/>
    <dgm:cxn modelId="{DA8AAEF6-8A0E-41AD-89F5-B2E273FEE6ED}" type="presParOf" srcId="{07887139-FD77-4EB5-8104-27E93411F6B5}" destId="{E98B359E-5619-4A96-8F32-AAF986C41A84}" srcOrd="0" destOrd="0" presId="urn:microsoft.com/office/officeart/2008/layout/AccentedPicture"/>
    <dgm:cxn modelId="{B411666F-37CD-4513-B25F-FC2E11077C7D}" type="presParOf" srcId="{E857BFD7-F33A-4C10-87BF-3A33C83527FE}" destId="{BFF3E63F-5747-48AB-A7FD-6D007988BAB6}" srcOrd="3" destOrd="0" presId="urn:microsoft.com/office/officeart/2008/layout/AccentedPicture"/>
    <dgm:cxn modelId="{7B3FD06F-32AC-4281-B477-14EA646CAFAB}" type="presParOf" srcId="{BFF3E63F-5747-48AB-A7FD-6D007988BAB6}" destId="{4CDE1403-E5D0-4991-B855-31AFDCBDA172}" srcOrd="0" destOrd="0" presId="urn:microsoft.com/office/officeart/2008/layout/AccentedPicture"/>
  </dgm:cxnLst>
  <dgm:bg>
    <a:noFill/>
  </dgm:bg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FDAA9C-EFA9-4C7B-9D2A-07D8211F46CB}" type="doc">
      <dgm:prSet loTypeId="urn:microsoft.com/office/officeart/2005/8/layout/cycle1" loCatId="cycle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pPr rtl="1"/>
          <a:endParaRPr lang="x-none"/>
        </a:p>
      </dgm:t>
    </dgm:pt>
    <dgm:pt modelId="{A1258153-3D8F-4099-A9D1-0DCD0A18DC94}">
      <dgm:prSet phldrT="[Text]"/>
      <dgm:spPr/>
      <dgm:t>
        <a:bodyPr/>
        <a:lstStyle/>
        <a:p>
          <a:pPr rtl="1"/>
          <a:r>
            <a:rPr lang="en-US" dirty="0"/>
            <a:t>Material properties </a:t>
          </a:r>
          <a:endParaRPr lang="x-none" dirty="0"/>
        </a:p>
      </dgm:t>
    </dgm:pt>
    <dgm:pt modelId="{865F10AD-54DA-49F7-89CC-C1C00DA4428B}" type="parTrans" cxnId="{1A98A3D9-9A0A-4126-AE6F-6190277FB4D6}">
      <dgm:prSet/>
      <dgm:spPr/>
      <dgm:t>
        <a:bodyPr/>
        <a:lstStyle/>
        <a:p>
          <a:pPr rtl="1"/>
          <a:endParaRPr lang="x-none"/>
        </a:p>
      </dgm:t>
    </dgm:pt>
    <dgm:pt modelId="{7FE61164-609A-46B9-8634-74A02445A012}" type="sibTrans" cxnId="{1A98A3D9-9A0A-4126-AE6F-6190277FB4D6}">
      <dgm:prSet/>
      <dgm:spPr/>
      <dgm:t>
        <a:bodyPr/>
        <a:lstStyle/>
        <a:p>
          <a:pPr rtl="1"/>
          <a:endParaRPr lang="x-none"/>
        </a:p>
      </dgm:t>
    </dgm:pt>
    <dgm:pt modelId="{688409BA-8DDB-4E45-AE29-13B526CBC05F}">
      <dgm:prSet phldrT="[Text]"/>
      <dgm:spPr/>
      <dgm:t>
        <a:bodyPr/>
        <a:lstStyle/>
        <a:p>
          <a:pPr rtl="1"/>
          <a:r>
            <a:rPr lang="en-US" dirty="0"/>
            <a:t>Verification checks </a:t>
          </a:r>
          <a:endParaRPr lang="x-none" dirty="0"/>
        </a:p>
      </dgm:t>
    </dgm:pt>
    <dgm:pt modelId="{4AED0026-0B4F-4ABA-A657-ECBACC8DA0EE}" type="parTrans" cxnId="{0E022E47-2E56-471C-88F1-DE4039B4734C}">
      <dgm:prSet/>
      <dgm:spPr/>
      <dgm:t>
        <a:bodyPr/>
        <a:lstStyle/>
        <a:p>
          <a:pPr rtl="1"/>
          <a:endParaRPr lang="x-none"/>
        </a:p>
      </dgm:t>
    </dgm:pt>
    <dgm:pt modelId="{14B0501B-E4AD-49D7-B51A-84A29C802706}" type="sibTrans" cxnId="{0E022E47-2E56-471C-88F1-DE4039B4734C}">
      <dgm:prSet/>
      <dgm:spPr/>
      <dgm:t>
        <a:bodyPr/>
        <a:lstStyle/>
        <a:p>
          <a:pPr rtl="1"/>
          <a:endParaRPr lang="x-none"/>
        </a:p>
      </dgm:t>
    </dgm:pt>
    <dgm:pt modelId="{779BB7F0-8A6B-4749-853D-4CFBF6FEF502}">
      <dgm:prSet phldrT="[Text]"/>
      <dgm:spPr/>
      <dgm:t>
        <a:bodyPr/>
        <a:lstStyle/>
        <a:p>
          <a:pPr rtl="1"/>
          <a:r>
            <a:rPr lang="en-US" dirty="0"/>
            <a:t>Seismic checks </a:t>
          </a:r>
          <a:endParaRPr lang="x-none" dirty="0"/>
        </a:p>
      </dgm:t>
    </dgm:pt>
    <dgm:pt modelId="{913A14F4-533A-457F-BCF6-5E7F43C5DDE2}" type="parTrans" cxnId="{278226BB-398C-42E4-B2B7-65AA81F42020}">
      <dgm:prSet/>
      <dgm:spPr/>
      <dgm:t>
        <a:bodyPr/>
        <a:lstStyle/>
        <a:p>
          <a:pPr rtl="1"/>
          <a:endParaRPr lang="x-none"/>
        </a:p>
      </dgm:t>
    </dgm:pt>
    <dgm:pt modelId="{C8D3BFC3-CB63-4236-8FA0-9BB7F6CB9937}" type="sibTrans" cxnId="{278226BB-398C-42E4-B2B7-65AA81F42020}">
      <dgm:prSet/>
      <dgm:spPr/>
      <dgm:t>
        <a:bodyPr/>
        <a:lstStyle/>
        <a:p>
          <a:pPr rtl="1"/>
          <a:endParaRPr lang="x-none"/>
        </a:p>
      </dgm:t>
    </dgm:pt>
    <dgm:pt modelId="{07850411-9EE3-47A3-97AB-E9674756D3D5}">
      <dgm:prSet phldrT="[Text]"/>
      <dgm:spPr/>
      <dgm:t>
        <a:bodyPr/>
        <a:lstStyle/>
        <a:p>
          <a:pPr rtl="1"/>
          <a:r>
            <a:rPr lang="en-US" dirty="0"/>
            <a:t>Design and detailing </a:t>
          </a:r>
          <a:endParaRPr lang="x-none" dirty="0"/>
        </a:p>
      </dgm:t>
    </dgm:pt>
    <dgm:pt modelId="{221E3A83-BC91-41B4-BE75-E8F1C8BABFDC}" type="parTrans" cxnId="{C7763B42-B1EE-4971-A284-FE90AA7F1073}">
      <dgm:prSet/>
      <dgm:spPr/>
      <dgm:t>
        <a:bodyPr/>
        <a:lstStyle/>
        <a:p>
          <a:pPr rtl="1"/>
          <a:endParaRPr lang="x-none"/>
        </a:p>
      </dgm:t>
    </dgm:pt>
    <dgm:pt modelId="{4276B70C-358E-4081-B84E-6402E8F227F7}" type="sibTrans" cxnId="{C7763B42-B1EE-4971-A284-FE90AA7F1073}">
      <dgm:prSet/>
      <dgm:spPr/>
      <dgm:t>
        <a:bodyPr/>
        <a:lstStyle/>
        <a:p>
          <a:pPr rtl="1"/>
          <a:endParaRPr lang="x-none"/>
        </a:p>
      </dgm:t>
    </dgm:pt>
    <dgm:pt modelId="{424983BD-77A4-4AFB-8958-A5ADB0A51438}">
      <dgm:prSet phldrT="[Text]"/>
      <dgm:spPr/>
      <dgm:t>
        <a:bodyPr/>
        <a:lstStyle/>
        <a:p>
          <a:pPr rtl="1"/>
          <a:r>
            <a:rPr lang="en-US" dirty="0"/>
            <a:t>Codes </a:t>
          </a:r>
          <a:endParaRPr lang="x-none" dirty="0"/>
        </a:p>
      </dgm:t>
    </dgm:pt>
    <dgm:pt modelId="{2784CE34-361B-45FD-9BE2-B4D3948CEDE6}" type="parTrans" cxnId="{DCBB6B2E-1783-412F-AB79-2467DBAB51FA}">
      <dgm:prSet/>
      <dgm:spPr/>
      <dgm:t>
        <a:bodyPr/>
        <a:lstStyle/>
        <a:p>
          <a:pPr rtl="1"/>
          <a:endParaRPr lang="x-none"/>
        </a:p>
      </dgm:t>
    </dgm:pt>
    <dgm:pt modelId="{8C89441A-6BCE-4EF3-896A-E618B271E6B2}" type="sibTrans" cxnId="{DCBB6B2E-1783-412F-AB79-2467DBAB51FA}">
      <dgm:prSet/>
      <dgm:spPr/>
      <dgm:t>
        <a:bodyPr/>
        <a:lstStyle/>
        <a:p>
          <a:pPr rtl="1"/>
          <a:endParaRPr lang="x-none"/>
        </a:p>
      </dgm:t>
    </dgm:pt>
    <dgm:pt modelId="{BB160130-705C-494E-A629-8223C4A8FF21}" type="pres">
      <dgm:prSet presAssocID="{27FDAA9C-EFA9-4C7B-9D2A-07D8211F46CB}" presName="cycle" presStyleCnt="0">
        <dgm:presLayoutVars>
          <dgm:dir/>
          <dgm:resizeHandles val="exact"/>
        </dgm:presLayoutVars>
      </dgm:prSet>
      <dgm:spPr/>
    </dgm:pt>
    <dgm:pt modelId="{47000895-0BBF-49AF-BF4A-0622FA7A0CA0}" type="pres">
      <dgm:prSet presAssocID="{A1258153-3D8F-4099-A9D1-0DCD0A18DC94}" presName="dummy" presStyleCnt="0"/>
      <dgm:spPr/>
    </dgm:pt>
    <dgm:pt modelId="{BBA447B3-4092-43FD-9B12-3963BC04CA01}" type="pres">
      <dgm:prSet presAssocID="{A1258153-3D8F-4099-A9D1-0DCD0A18DC94}" presName="node" presStyleLbl="revTx" presStyleIdx="0" presStyleCnt="5">
        <dgm:presLayoutVars>
          <dgm:bulletEnabled val="1"/>
        </dgm:presLayoutVars>
      </dgm:prSet>
      <dgm:spPr/>
    </dgm:pt>
    <dgm:pt modelId="{2CA2B1DF-7320-465E-BB0D-CC71FDB5F5DE}" type="pres">
      <dgm:prSet presAssocID="{7FE61164-609A-46B9-8634-74A02445A012}" presName="sibTrans" presStyleLbl="node1" presStyleIdx="0" presStyleCnt="5" custScaleX="102777" custScaleY="102777"/>
      <dgm:spPr/>
    </dgm:pt>
    <dgm:pt modelId="{CD8FD87C-71EE-412B-8868-A2493D16E9BE}" type="pres">
      <dgm:prSet presAssocID="{688409BA-8DDB-4E45-AE29-13B526CBC05F}" presName="dummy" presStyleCnt="0"/>
      <dgm:spPr/>
    </dgm:pt>
    <dgm:pt modelId="{4066FAB7-2DE7-41D1-A2A8-EFA16090E083}" type="pres">
      <dgm:prSet presAssocID="{688409BA-8DDB-4E45-AE29-13B526CBC05F}" presName="node" presStyleLbl="revTx" presStyleIdx="1" presStyleCnt="5">
        <dgm:presLayoutVars>
          <dgm:bulletEnabled val="1"/>
        </dgm:presLayoutVars>
      </dgm:prSet>
      <dgm:spPr/>
    </dgm:pt>
    <dgm:pt modelId="{83DA7612-5FA2-4B56-9AB8-1C74A126453A}" type="pres">
      <dgm:prSet presAssocID="{14B0501B-E4AD-49D7-B51A-84A29C802706}" presName="sibTrans" presStyleLbl="node1" presStyleIdx="1" presStyleCnt="5"/>
      <dgm:spPr/>
    </dgm:pt>
    <dgm:pt modelId="{BD4F8FD2-82BC-44C2-888B-5B3C4B936244}" type="pres">
      <dgm:prSet presAssocID="{779BB7F0-8A6B-4749-853D-4CFBF6FEF502}" presName="dummy" presStyleCnt="0"/>
      <dgm:spPr/>
    </dgm:pt>
    <dgm:pt modelId="{6C058B16-18C0-4235-9121-0E39F3177154}" type="pres">
      <dgm:prSet presAssocID="{779BB7F0-8A6B-4749-853D-4CFBF6FEF502}" presName="node" presStyleLbl="revTx" presStyleIdx="2" presStyleCnt="5">
        <dgm:presLayoutVars>
          <dgm:bulletEnabled val="1"/>
        </dgm:presLayoutVars>
      </dgm:prSet>
      <dgm:spPr/>
    </dgm:pt>
    <dgm:pt modelId="{82DACA1B-8EFE-42DA-AFE4-28CA0A004C22}" type="pres">
      <dgm:prSet presAssocID="{C8D3BFC3-CB63-4236-8FA0-9BB7F6CB9937}" presName="sibTrans" presStyleLbl="node1" presStyleIdx="2" presStyleCnt="5"/>
      <dgm:spPr/>
    </dgm:pt>
    <dgm:pt modelId="{1D315C15-ABA8-479B-BA5A-C55BAEE1BFDB}" type="pres">
      <dgm:prSet presAssocID="{07850411-9EE3-47A3-97AB-E9674756D3D5}" presName="dummy" presStyleCnt="0"/>
      <dgm:spPr/>
    </dgm:pt>
    <dgm:pt modelId="{66E8EF5C-CABE-472C-8C9E-8077B5E75216}" type="pres">
      <dgm:prSet presAssocID="{07850411-9EE3-47A3-97AB-E9674756D3D5}" presName="node" presStyleLbl="revTx" presStyleIdx="3" presStyleCnt="5">
        <dgm:presLayoutVars>
          <dgm:bulletEnabled val="1"/>
        </dgm:presLayoutVars>
      </dgm:prSet>
      <dgm:spPr/>
    </dgm:pt>
    <dgm:pt modelId="{1D9DA3A1-C3CE-4EA5-B1AD-0CA14201353C}" type="pres">
      <dgm:prSet presAssocID="{4276B70C-358E-4081-B84E-6402E8F227F7}" presName="sibTrans" presStyleLbl="node1" presStyleIdx="3" presStyleCnt="5"/>
      <dgm:spPr/>
    </dgm:pt>
    <dgm:pt modelId="{EF0C030F-6847-4FE5-927B-F3174FBB14BA}" type="pres">
      <dgm:prSet presAssocID="{424983BD-77A4-4AFB-8958-A5ADB0A51438}" presName="dummy" presStyleCnt="0"/>
      <dgm:spPr/>
    </dgm:pt>
    <dgm:pt modelId="{3132FE3B-430D-48BE-BE63-CDE0D510C20B}" type="pres">
      <dgm:prSet presAssocID="{424983BD-77A4-4AFB-8958-A5ADB0A51438}" presName="node" presStyleLbl="revTx" presStyleIdx="4" presStyleCnt="5">
        <dgm:presLayoutVars>
          <dgm:bulletEnabled val="1"/>
        </dgm:presLayoutVars>
      </dgm:prSet>
      <dgm:spPr/>
    </dgm:pt>
    <dgm:pt modelId="{4D817588-F04C-4E59-933C-566FE3D6B4FE}" type="pres">
      <dgm:prSet presAssocID="{8C89441A-6BCE-4EF3-896A-E618B271E6B2}" presName="sibTrans" presStyleLbl="node1" presStyleIdx="4" presStyleCnt="5"/>
      <dgm:spPr/>
    </dgm:pt>
  </dgm:ptLst>
  <dgm:cxnLst>
    <dgm:cxn modelId="{06C1C30E-354A-4417-98F5-A4EFD6913C54}" type="presOf" srcId="{7FE61164-609A-46B9-8634-74A02445A012}" destId="{2CA2B1DF-7320-465E-BB0D-CC71FDB5F5DE}" srcOrd="0" destOrd="0" presId="urn:microsoft.com/office/officeart/2005/8/layout/cycle1"/>
    <dgm:cxn modelId="{3FF2FF18-17C0-4C09-8CEA-32150D39785C}" type="presOf" srcId="{27FDAA9C-EFA9-4C7B-9D2A-07D8211F46CB}" destId="{BB160130-705C-494E-A629-8223C4A8FF21}" srcOrd="0" destOrd="0" presId="urn:microsoft.com/office/officeart/2005/8/layout/cycle1"/>
    <dgm:cxn modelId="{DCBB6B2E-1783-412F-AB79-2467DBAB51FA}" srcId="{27FDAA9C-EFA9-4C7B-9D2A-07D8211F46CB}" destId="{424983BD-77A4-4AFB-8958-A5ADB0A51438}" srcOrd="4" destOrd="0" parTransId="{2784CE34-361B-45FD-9BE2-B4D3948CEDE6}" sibTransId="{8C89441A-6BCE-4EF3-896A-E618B271E6B2}"/>
    <dgm:cxn modelId="{C7763B42-B1EE-4971-A284-FE90AA7F1073}" srcId="{27FDAA9C-EFA9-4C7B-9D2A-07D8211F46CB}" destId="{07850411-9EE3-47A3-97AB-E9674756D3D5}" srcOrd="3" destOrd="0" parTransId="{221E3A83-BC91-41B4-BE75-E8F1C8BABFDC}" sibTransId="{4276B70C-358E-4081-B84E-6402E8F227F7}"/>
    <dgm:cxn modelId="{0E022E47-2E56-471C-88F1-DE4039B4734C}" srcId="{27FDAA9C-EFA9-4C7B-9D2A-07D8211F46CB}" destId="{688409BA-8DDB-4E45-AE29-13B526CBC05F}" srcOrd="1" destOrd="0" parTransId="{4AED0026-0B4F-4ABA-A657-ECBACC8DA0EE}" sibTransId="{14B0501B-E4AD-49D7-B51A-84A29C802706}"/>
    <dgm:cxn modelId="{94D89E6E-DBDC-43C0-A49C-3DDF4E21D1EA}" type="presOf" srcId="{779BB7F0-8A6B-4749-853D-4CFBF6FEF502}" destId="{6C058B16-18C0-4235-9121-0E39F3177154}" srcOrd="0" destOrd="0" presId="urn:microsoft.com/office/officeart/2005/8/layout/cycle1"/>
    <dgm:cxn modelId="{A4BAE74F-C3D2-4569-9673-BE6B1A4E7AC3}" type="presOf" srcId="{424983BD-77A4-4AFB-8958-A5ADB0A51438}" destId="{3132FE3B-430D-48BE-BE63-CDE0D510C20B}" srcOrd="0" destOrd="0" presId="urn:microsoft.com/office/officeart/2005/8/layout/cycle1"/>
    <dgm:cxn modelId="{54C77C91-C7A4-4758-B9BF-F5651FFB352C}" type="presOf" srcId="{07850411-9EE3-47A3-97AB-E9674756D3D5}" destId="{66E8EF5C-CABE-472C-8C9E-8077B5E75216}" srcOrd="0" destOrd="0" presId="urn:microsoft.com/office/officeart/2005/8/layout/cycle1"/>
    <dgm:cxn modelId="{D4A1AFA6-7926-4708-9D14-D6186CEBC24C}" type="presOf" srcId="{A1258153-3D8F-4099-A9D1-0DCD0A18DC94}" destId="{BBA447B3-4092-43FD-9B12-3963BC04CA01}" srcOrd="0" destOrd="0" presId="urn:microsoft.com/office/officeart/2005/8/layout/cycle1"/>
    <dgm:cxn modelId="{3410D0AF-E6FD-4060-B76B-1DFFBA28D27E}" type="presOf" srcId="{C8D3BFC3-CB63-4236-8FA0-9BB7F6CB9937}" destId="{82DACA1B-8EFE-42DA-AFE4-28CA0A004C22}" srcOrd="0" destOrd="0" presId="urn:microsoft.com/office/officeart/2005/8/layout/cycle1"/>
    <dgm:cxn modelId="{278226BB-398C-42E4-B2B7-65AA81F42020}" srcId="{27FDAA9C-EFA9-4C7B-9D2A-07D8211F46CB}" destId="{779BB7F0-8A6B-4749-853D-4CFBF6FEF502}" srcOrd="2" destOrd="0" parTransId="{913A14F4-533A-457F-BCF6-5E7F43C5DDE2}" sibTransId="{C8D3BFC3-CB63-4236-8FA0-9BB7F6CB9937}"/>
    <dgm:cxn modelId="{568958CA-1DA0-4A00-8BC1-A084ED12FC33}" type="presOf" srcId="{8C89441A-6BCE-4EF3-896A-E618B271E6B2}" destId="{4D817588-F04C-4E59-933C-566FE3D6B4FE}" srcOrd="0" destOrd="0" presId="urn:microsoft.com/office/officeart/2005/8/layout/cycle1"/>
    <dgm:cxn modelId="{AE0F02D3-E831-4172-A72B-AD2B19ED4810}" type="presOf" srcId="{688409BA-8DDB-4E45-AE29-13B526CBC05F}" destId="{4066FAB7-2DE7-41D1-A2A8-EFA16090E083}" srcOrd="0" destOrd="0" presId="urn:microsoft.com/office/officeart/2005/8/layout/cycle1"/>
    <dgm:cxn modelId="{997642D9-9221-4347-B23C-16BFE64C96C3}" type="presOf" srcId="{14B0501B-E4AD-49D7-B51A-84A29C802706}" destId="{83DA7612-5FA2-4B56-9AB8-1C74A126453A}" srcOrd="0" destOrd="0" presId="urn:microsoft.com/office/officeart/2005/8/layout/cycle1"/>
    <dgm:cxn modelId="{1A98A3D9-9A0A-4126-AE6F-6190277FB4D6}" srcId="{27FDAA9C-EFA9-4C7B-9D2A-07D8211F46CB}" destId="{A1258153-3D8F-4099-A9D1-0DCD0A18DC94}" srcOrd="0" destOrd="0" parTransId="{865F10AD-54DA-49F7-89CC-C1C00DA4428B}" sibTransId="{7FE61164-609A-46B9-8634-74A02445A012}"/>
    <dgm:cxn modelId="{40C697DC-18AB-4B70-BCD9-2C77DE0764F4}" type="presOf" srcId="{4276B70C-358E-4081-B84E-6402E8F227F7}" destId="{1D9DA3A1-C3CE-4EA5-B1AD-0CA14201353C}" srcOrd="0" destOrd="0" presId="urn:microsoft.com/office/officeart/2005/8/layout/cycle1"/>
    <dgm:cxn modelId="{5A93B3D5-3B30-4017-9D02-70EF001DFF5A}" type="presParOf" srcId="{BB160130-705C-494E-A629-8223C4A8FF21}" destId="{47000895-0BBF-49AF-BF4A-0622FA7A0CA0}" srcOrd="0" destOrd="0" presId="urn:microsoft.com/office/officeart/2005/8/layout/cycle1"/>
    <dgm:cxn modelId="{60AE555F-CA4A-4537-951C-F51E4EE8249A}" type="presParOf" srcId="{BB160130-705C-494E-A629-8223C4A8FF21}" destId="{BBA447B3-4092-43FD-9B12-3963BC04CA01}" srcOrd="1" destOrd="0" presId="urn:microsoft.com/office/officeart/2005/8/layout/cycle1"/>
    <dgm:cxn modelId="{9F4ACEA3-6F6C-4765-B46C-9108EFCF9570}" type="presParOf" srcId="{BB160130-705C-494E-A629-8223C4A8FF21}" destId="{2CA2B1DF-7320-465E-BB0D-CC71FDB5F5DE}" srcOrd="2" destOrd="0" presId="urn:microsoft.com/office/officeart/2005/8/layout/cycle1"/>
    <dgm:cxn modelId="{779D26FA-0A3C-4DF7-B2EF-877FCFC8569E}" type="presParOf" srcId="{BB160130-705C-494E-A629-8223C4A8FF21}" destId="{CD8FD87C-71EE-412B-8868-A2493D16E9BE}" srcOrd="3" destOrd="0" presId="urn:microsoft.com/office/officeart/2005/8/layout/cycle1"/>
    <dgm:cxn modelId="{CF4754BA-1D75-49B3-B3C0-B60C4607DEC6}" type="presParOf" srcId="{BB160130-705C-494E-A629-8223C4A8FF21}" destId="{4066FAB7-2DE7-41D1-A2A8-EFA16090E083}" srcOrd="4" destOrd="0" presId="urn:microsoft.com/office/officeart/2005/8/layout/cycle1"/>
    <dgm:cxn modelId="{FFF72A18-01DB-4146-A550-8F3A286F99C2}" type="presParOf" srcId="{BB160130-705C-494E-A629-8223C4A8FF21}" destId="{83DA7612-5FA2-4B56-9AB8-1C74A126453A}" srcOrd="5" destOrd="0" presId="urn:microsoft.com/office/officeart/2005/8/layout/cycle1"/>
    <dgm:cxn modelId="{B617A827-50DF-4A4D-92C9-D80FD8C184D1}" type="presParOf" srcId="{BB160130-705C-494E-A629-8223C4A8FF21}" destId="{BD4F8FD2-82BC-44C2-888B-5B3C4B936244}" srcOrd="6" destOrd="0" presId="urn:microsoft.com/office/officeart/2005/8/layout/cycle1"/>
    <dgm:cxn modelId="{3B740A20-8D29-4C24-8418-C2D719B83BD9}" type="presParOf" srcId="{BB160130-705C-494E-A629-8223C4A8FF21}" destId="{6C058B16-18C0-4235-9121-0E39F3177154}" srcOrd="7" destOrd="0" presId="urn:microsoft.com/office/officeart/2005/8/layout/cycle1"/>
    <dgm:cxn modelId="{641CD8BC-C67A-4F8D-A231-545A7DAFCDB7}" type="presParOf" srcId="{BB160130-705C-494E-A629-8223C4A8FF21}" destId="{82DACA1B-8EFE-42DA-AFE4-28CA0A004C22}" srcOrd="8" destOrd="0" presId="urn:microsoft.com/office/officeart/2005/8/layout/cycle1"/>
    <dgm:cxn modelId="{09A8F0B2-037A-4636-BE52-DE9CA53859FE}" type="presParOf" srcId="{BB160130-705C-494E-A629-8223C4A8FF21}" destId="{1D315C15-ABA8-479B-BA5A-C55BAEE1BFDB}" srcOrd="9" destOrd="0" presId="urn:microsoft.com/office/officeart/2005/8/layout/cycle1"/>
    <dgm:cxn modelId="{981D924C-EED1-416B-88B0-04790E80900E}" type="presParOf" srcId="{BB160130-705C-494E-A629-8223C4A8FF21}" destId="{66E8EF5C-CABE-472C-8C9E-8077B5E75216}" srcOrd="10" destOrd="0" presId="urn:microsoft.com/office/officeart/2005/8/layout/cycle1"/>
    <dgm:cxn modelId="{F2BA7DED-E0EB-4381-A527-6B263CDFFF0B}" type="presParOf" srcId="{BB160130-705C-494E-A629-8223C4A8FF21}" destId="{1D9DA3A1-C3CE-4EA5-B1AD-0CA14201353C}" srcOrd="11" destOrd="0" presId="urn:microsoft.com/office/officeart/2005/8/layout/cycle1"/>
    <dgm:cxn modelId="{33784C06-AA54-4B8B-8E5B-8ED6E7E6FE54}" type="presParOf" srcId="{BB160130-705C-494E-A629-8223C4A8FF21}" destId="{EF0C030F-6847-4FE5-927B-F3174FBB14BA}" srcOrd="12" destOrd="0" presId="urn:microsoft.com/office/officeart/2005/8/layout/cycle1"/>
    <dgm:cxn modelId="{4D14A6F0-E541-493F-8E5E-F85888D75C97}" type="presParOf" srcId="{BB160130-705C-494E-A629-8223C4A8FF21}" destId="{3132FE3B-430D-48BE-BE63-CDE0D510C20B}" srcOrd="13" destOrd="0" presId="urn:microsoft.com/office/officeart/2005/8/layout/cycle1"/>
    <dgm:cxn modelId="{75383D00-86A6-425B-A421-8984EC4185F5}" type="presParOf" srcId="{BB160130-705C-494E-A629-8223C4A8FF21}" destId="{4D817588-F04C-4E59-933C-566FE3D6B4FE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F2D53-3A07-40F8-8B2F-0ECB035D4F03}">
      <dsp:nvSpPr>
        <dsp:cNvPr id="0" name=""/>
        <dsp:cNvSpPr/>
      </dsp:nvSpPr>
      <dsp:spPr>
        <a:xfrm>
          <a:off x="196651" y="75537"/>
          <a:ext cx="3327805" cy="4526288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C841E2-89B8-40D1-A13E-CEDC9655322E}">
      <dsp:nvSpPr>
        <dsp:cNvPr id="0" name=""/>
        <dsp:cNvSpPr/>
      </dsp:nvSpPr>
      <dsp:spPr>
        <a:xfrm rot="10800000" flipV="1">
          <a:off x="1219196" y="3260238"/>
          <a:ext cx="1845575" cy="113691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</a:rPr>
            <a:t>Material properties</a:t>
          </a:r>
        </a:p>
      </dsp:txBody>
      <dsp:txXfrm rot="-10800000">
        <a:off x="1219196" y="3260238"/>
        <a:ext cx="1845575" cy="1136919"/>
      </dsp:txXfrm>
    </dsp:sp>
    <dsp:sp modelId="{24C223C2-5CD5-4AA9-B685-180F30411C2E}">
      <dsp:nvSpPr>
        <dsp:cNvPr id="0" name=""/>
        <dsp:cNvSpPr/>
      </dsp:nvSpPr>
      <dsp:spPr>
        <a:xfrm>
          <a:off x="3910879" y="54617"/>
          <a:ext cx="729424" cy="586562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A97847-36D3-4BD0-9F53-94990A1011F1}">
      <dsp:nvSpPr>
        <dsp:cNvPr id="0" name=""/>
        <dsp:cNvSpPr/>
      </dsp:nvSpPr>
      <dsp:spPr>
        <a:xfrm>
          <a:off x="4687787" y="74984"/>
          <a:ext cx="2123419" cy="545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Thermal behavior</a:t>
          </a:r>
        </a:p>
      </dsp:txBody>
      <dsp:txXfrm>
        <a:off x="4687787" y="74984"/>
        <a:ext cx="2123419" cy="545828"/>
      </dsp:txXfrm>
    </dsp:sp>
    <dsp:sp modelId="{6D862928-BF90-427B-8835-A909F536AD15}">
      <dsp:nvSpPr>
        <dsp:cNvPr id="0" name=""/>
        <dsp:cNvSpPr/>
      </dsp:nvSpPr>
      <dsp:spPr>
        <a:xfrm>
          <a:off x="4072157" y="3572826"/>
          <a:ext cx="622784" cy="745322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7C7115-56E8-4656-9F1B-9BEE7628612D}">
      <dsp:nvSpPr>
        <dsp:cNvPr id="0" name=""/>
        <dsp:cNvSpPr/>
      </dsp:nvSpPr>
      <dsp:spPr>
        <a:xfrm>
          <a:off x="4901197" y="1865177"/>
          <a:ext cx="1234026" cy="3198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Ventilation</a:t>
          </a:r>
        </a:p>
      </dsp:txBody>
      <dsp:txXfrm>
        <a:off x="4901197" y="1865177"/>
        <a:ext cx="1234026" cy="319868"/>
      </dsp:txXfrm>
    </dsp:sp>
    <dsp:sp modelId="{F52FC174-103A-43F6-9C77-0EB9571D367E}">
      <dsp:nvSpPr>
        <dsp:cNvPr id="0" name=""/>
        <dsp:cNvSpPr/>
      </dsp:nvSpPr>
      <dsp:spPr>
        <a:xfrm>
          <a:off x="4072157" y="982029"/>
          <a:ext cx="415738" cy="494573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002CA3-509A-4DA7-9F5D-CD465F9F63EC}">
      <dsp:nvSpPr>
        <dsp:cNvPr id="0" name=""/>
        <dsp:cNvSpPr/>
      </dsp:nvSpPr>
      <dsp:spPr>
        <a:xfrm>
          <a:off x="4856587" y="644792"/>
          <a:ext cx="1269183" cy="115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Daylighting </a:t>
          </a:r>
          <a:endParaRPr lang="en-GB" sz="1800" kern="1200" dirty="0"/>
        </a:p>
      </dsp:txBody>
      <dsp:txXfrm>
        <a:off x="4856587" y="644792"/>
        <a:ext cx="1269183" cy="1158650"/>
      </dsp:txXfrm>
    </dsp:sp>
    <dsp:sp modelId="{38616069-0039-4A08-B8DD-F87D5BD9874B}">
      <dsp:nvSpPr>
        <dsp:cNvPr id="0" name=""/>
        <dsp:cNvSpPr/>
      </dsp:nvSpPr>
      <dsp:spPr>
        <a:xfrm>
          <a:off x="4058364" y="2623593"/>
          <a:ext cx="700357" cy="654489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8B359E-5619-4A96-8F32-AAF986C41A84}">
      <dsp:nvSpPr>
        <dsp:cNvPr id="0" name=""/>
        <dsp:cNvSpPr/>
      </dsp:nvSpPr>
      <dsp:spPr>
        <a:xfrm>
          <a:off x="5009233" y="2887031"/>
          <a:ext cx="1060998" cy="3032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shading</a:t>
          </a:r>
          <a:endParaRPr lang="en-US" sz="2000" kern="1200" dirty="0"/>
        </a:p>
      </dsp:txBody>
      <dsp:txXfrm>
        <a:off x="5009233" y="2887031"/>
        <a:ext cx="1060998" cy="3032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A447B3-4092-43FD-9B12-3963BC04CA01}">
      <dsp:nvSpPr>
        <dsp:cNvPr id="0" name=""/>
        <dsp:cNvSpPr/>
      </dsp:nvSpPr>
      <dsp:spPr>
        <a:xfrm>
          <a:off x="4604781" y="32154"/>
          <a:ext cx="1120061" cy="11200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Material properties </a:t>
          </a:r>
          <a:endParaRPr lang="x-none" sz="1700" kern="1200" dirty="0"/>
        </a:p>
      </dsp:txBody>
      <dsp:txXfrm>
        <a:off x="4604781" y="32154"/>
        <a:ext cx="1120061" cy="1120061"/>
      </dsp:txXfrm>
    </dsp:sp>
    <dsp:sp modelId="{2CA2B1DF-7320-465E-BB0D-CC71FDB5F5DE}">
      <dsp:nvSpPr>
        <dsp:cNvPr id="0" name=""/>
        <dsp:cNvSpPr/>
      </dsp:nvSpPr>
      <dsp:spPr>
        <a:xfrm>
          <a:off x="1904721" y="-59500"/>
          <a:ext cx="4324907" cy="4324907"/>
        </a:xfrm>
        <a:prstGeom prst="circularArrow">
          <a:avLst>
            <a:gd name="adj1" fmla="val 5190"/>
            <a:gd name="adj2" fmla="val 335198"/>
            <a:gd name="adj3" fmla="val 21296156"/>
            <a:gd name="adj4" fmla="val 19763685"/>
            <a:gd name="adj5" fmla="val 6055"/>
          </a:avLst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66FAB7-2DE7-41D1-A2A8-EFA16090E083}">
      <dsp:nvSpPr>
        <dsp:cNvPr id="0" name=""/>
        <dsp:cNvSpPr/>
      </dsp:nvSpPr>
      <dsp:spPr>
        <a:xfrm>
          <a:off x="5283158" y="2119984"/>
          <a:ext cx="1120061" cy="11200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Verification checks </a:t>
          </a:r>
          <a:endParaRPr lang="x-none" sz="1700" kern="1200" dirty="0"/>
        </a:p>
      </dsp:txBody>
      <dsp:txXfrm>
        <a:off x="5283158" y="2119984"/>
        <a:ext cx="1120061" cy="1120061"/>
      </dsp:txXfrm>
    </dsp:sp>
    <dsp:sp modelId="{83DA7612-5FA2-4B56-9AB8-1C74A126453A}">
      <dsp:nvSpPr>
        <dsp:cNvPr id="0" name=""/>
        <dsp:cNvSpPr/>
      </dsp:nvSpPr>
      <dsp:spPr>
        <a:xfrm>
          <a:off x="1963149" y="-1072"/>
          <a:ext cx="4208050" cy="4208050"/>
        </a:xfrm>
        <a:prstGeom prst="circularArrow">
          <a:avLst>
            <a:gd name="adj1" fmla="val 5190"/>
            <a:gd name="adj2" fmla="val 335198"/>
            <a:gd name="adj3" fmla="val 4017718"/>
            <a:gd name="adj4" fmla="val 2250660"/>
            <a:gd name="adj5" fmla="val 6055"/>
          </a:avLst>
        </a:prstGeom>
        <a:solidFill>
          <a:schemeClr val="accent3">
            <a:shade val="50000"/>
            <a:hueOff val="-138488"/>
            <a:satOff val="-19331"/>
            <a:lumOff val="198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058B16-18C0-4235-9121-0E39F3177154}">
      <dsp:nvSpPr>
        <dsp:cNvPr id="0" name=""/>
        <dsp:cNvSpPr/>
      </dsp:nvSpPr>
      <dsp:spPr>
        <a:xfrm>
          <a:off x="3507144" y="3410334"/>
          <a:ext cx="1120061" cy="11200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Seismic checks </a:t>
          </a:r>
          <a:endParaRPr lang="x-none" sz="1700" kern="1200" dirty="0"/>
        </a:p>
      </dsp:txBody>
      <dsp:txXfrm>
        <a:off x="3507144" y="3410334"/>
        <a:ext cx="1120061" cy="1120061"/>
      </dsp:txXfrm>
    </dsp:sp>
    <dsp:sp modelId="{82DACA1B-8EFE-42DA-AFE4-28CA0A004C22}">
      <dsp:nvSpPr>
        <dsp:cNvPr id="0" name=""/>
        <dsp:cNvSpPr/>
      </dsp:nvSpPr>
      <dsp:spPr>
        <a:xfrm>
          <a:off x="1963149" y="-1072"/>
          <a:ext cx="4208050" cy="4208050"/>
        </a:xfrm>
        <a:prstGeom prst="circularArrow">
          <a:avLst>
            <a:gd name="adj1" fmla="val 5190"/>
            <a:gd name="adj2" fmla="val 335198"/>
            <a:gd name="adj3" fmla="val 8214142"/>
            <a:gd name="adj4" fmla="val 6447084"/>
            <a:gd name="adj5" fmla="val 6055"/>
          </a:avLst>
        </a:prstGeom>
        <a:solidFill>
          <a:schemeClr val="accent3">
            <a:shade val="50000"/>
            <a:hueOff val="-276975"/>
            <a:satOff val="-38662"/>
            <a:lumOff val="3979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E8EF5C-CABE-472C-8C9E-8077B5E75216}">
      <dsp:nvSpPr>
        <dsp:cNvPr id="0" name=""/>
        <dsp:cNvSpPr/>
      </dsp:nvSpPr>
      <dsp:spPr>
        <a:xfrm>
          <a:off x="1731129" y="2119984"/>
          <a:ext cx="1120061" cy="11200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Design and detailing </a:t>
          </a:r>
          <a:endParaRPr lang="x-none" sz="1700" kern="1200" dirty="0"/>
        </a:p>
      </dsp:txBody>
      <dsp:txXfrm>
        <a:off x="1731129" y="2119984"/>
        <a:ext cx="1120061" cy="1120061"/>
      </dsp:txXfrm>
    </dsp:sp>
    <dsp:sp modelId="{1D9DA3A1-C3CE-4EA5-B1AD-0CA14201353C}">
      <dsp:nvSpPr>
        <dsp:cNvPr id="0" name=""/>
        <dsp:cNvSpPr/>
      </dsp:nvSpPr>
      <dsp:spPr>
        <a:xfrm>
          <a:off x="1963149" y="-1072"/>
          <a:ext cx="4208050" cy="4208050"/>
        </a:xfrm>
        <a:prstGeom prst="circularArrow">
          <a:avLst>
            <a:gd name="adj1" fmla="val 5190"/>
            <a:gd name="adj2" fmla="val 335198"/>
            <a:gd name="adj3" fmla="val 12301117"/>
            <a:gd name="adj4" fmla="val 10768647"/>
            <a:gd name="adj5" fmla="val 6055"/>
          </a:avLst>
        </a:prstGeom>
        <a:solidFill>
          <a:schemeClr val="accent3">
            <a:shade val="50000"/>
            <a:hueOff val="-276975"/>
            <a:satOff val="-38662"/>
            <a:lumOff val="3979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32FE3B-430D-48BE-BE63-CDE0D510C20B}">
      <dsp:nvSpPr>
        <dsp:cNvPr id="0" name=""/>
        <dsp:cNvSpPr/>
      </dsp:nvSpPr>
      <dsp:spPr>
        <a:xfrm>
          <a:off x="2409506" y="32154"/>
          <a:ext cx="1120061" cy="11200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Codes </a:t>
          </a:r>
          <a:endParaRPr lang="x-none" sz="1700" kern="1200" dirty="0"/>
        </a:p>
      </dsp:txBody>
      <dsp:txXfrm>
        <a:off x="2409506" y="32154"/>
        <a:ext cx="1120061" cy="1120061"/>
      </dsp:txXfrm>
    </dsp:sp>
    <dsp:sp modelId="{4D817588-F04C-4E59-933C-566FE3D6B4FE}">
      <dsp:nvSpPr>
        <dsp:cNvPr id="0" name=""/>
        <dsp:cNvSpPr/>
      </dsp:nvSpPr>
      <dsp:spPr>
        <a:xfrm>
          <a:off x="1963149" y="-1072"/>
          <a:ext cx="4208050" cy="4208050"/>
        </a:xfrm>
        <a:prstGeom prst="circularArrow">
          <a:avLst>
            <a:gd name="adj1" fmla="val 5190"/>
            <a:gd name="adj2" fmla="val 335198"/>
            <a:gd name="adj3" fmla="val 16868697"/>
            <a:gd name="adj4" fmla="val 15196105"/>
            <a:gd name="adj5" fmla="val 6055"/>
          </a:avLst>
        </a:prstGeom>
        <a:solidFill>
          <a:schemeClr val="accent3">
            <a:shade val="50000"/>
            <a:hueOff val="-138488"/>
            <a:satOff val="-19331"/>
            <a:lumOff val="198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446E8-EC23-42BB-99F6-0A2389C9B1C9}" type="datetimeFigureOut">
              <a:rPr lang="en-US" smtClean="0"/>
              <a:pPr/>
              <a:t>1/5/2021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B15F13-C1A8-4F5E-95A9-DE57B70BFE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57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6663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2233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3079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238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2D54F-2ADD-4CBD-A8E1-C9BD1B4B907A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702430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2D54F-2ADD-4CBD-A8E1-C9BD1B4B907A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859324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6262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00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1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2F604A-60B9-4D1D-9069-4D0B1105640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1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0436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868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31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122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78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2297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0999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328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3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048000" y="5003323"/>
            <a:ext cx="8229600" cy="1371600"/>
          </a:xfrm>
        </p:spPr>
        <p:txBody>
          <a:bodyPr/>
          <a:lstStyle>
            <a:lvl1pPr marL="0" indent="0" algn="l">
              <a:buNone/>
              <a:defRPr sz="2400" b="1">
                <a:solidFill>
                  <a:schemeClr val="tx2"/>
                </a:solidFill>
              </a:defRPr>
            </a:lvl1pPr>
            <a:lvl2pPr marL="609585" indent="0" algn="ctr">
              <a:buNone/>
            </a:lvl2pPr>
            <a:lvl3pPr marL="1219170" indent="0" algn="ctr">
              <a:buNone/>
            </a:lvl3pPr>
            <a:lvl4pPr marL="1828754" indent="0" algn="ctr">
              <a:buNone/>
            </a:lvl4pPr>
            <a:lvl5pPr marL="2438339" indent="0" algn="ctr">
              <a:buNone/>
            </a:lvl5pPr>
            <a:lvl6pPr marL="3047924" indent="0" algn="ctr">
              <a:buNone/>
            </a:lvl6pPr>
            <a:lvl7pPr marL="3657509" indent="0" algn="ctr">
              <a:buNone/>
            </a:lvl7pPr>
            <a:lvl8pPr marL="4267093" indent="0" algn="ctr">
              <a:buNone/>
            </a:lvl8pPr>
            <a:lvl9pPr marL="4876678" indent="0" algn="ctr">
              <a:buNone/>
            </a:lvl9pPr>
          </a:lstStyle>
          <a:p>
            <a:r>
              <a:rPr kumimoji="0" lang="ar-SA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endParaRPr lang="en-US">
              <a:solidFill>
                <a:srgbClr val="1D4940"/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endParaRPr lang="en-US">
              <a:solidFill>
                <a:srgbClr val="1D4940"/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/>
          </a:p>
        </p:txBody>
      </p:sp>
      <p:sp>
        <p:nvSpPr>
          <p:cNvPr id="12" name="مستطيل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/>
          </a:p>
        </p:txBody>
      </p:sp>
      <p:sp>
        <p:nvSpPr>
          <p:cNvPr id="14" name="مستطيل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/>
          </a:p>
        </p:txBody>
      </p:sp>
      <p:sp>
        <p:nvSpPr>
          <p:cNvPr id="19" name="مستطيل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/>
          </a:p>
        </p:txBody>
      </p:sp>
      <p:sp>
        <p:nvSpPr>
          <p:cNvPr id="27" name="مستطيل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 dirty="0"/>
          </a:p>
        </p:txBody>
      </p:sp>
      <p:sp>
        <p:nvSpPr>
          <p:cNvPr id="25" name="شكل بيضاوي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3"/>
            <a:ext cx="812800" cy="517524"/>
          </a:xfrm>
        </p:spPr>
        <p:txBody>
          <a:bodyPr/>
          <a:lstStyle/>
          <a:p>
            <a:fld id="{4BD3664C-AFA0-4E3E-964B-CD9250554396}" type="slidenum">
              <a:rPr lang="en-US" smtClean="0">
                <a:solidFill>
                  <a:srgbClr val="1D4940"/>
                </a:solidFill>
              </a:rPr>
              <a:pPr/>
              <a:t>‹#›</a:t>
            </a:fld>
            <a:endParaRPr lang="en-US">
              <a:solidFill>
                <a:srgbClr val="1D49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1784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1D494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494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DF011-FFE5-451C-9888-CC6CD8F8233D}" type="slidenum">
              <a:rPr lang="en-US" smtClean="0">
                <a:solidFill>
                  <a:srgbClr val="1D4940"/>
                </a:solidFill>
              </a:rPr>
              <a:pPr/>
              <a:t>‹#›</a:t>
            </a:fld>
            <a:endParaRPr lang="en-US">
              <a:solidFill>
                <a:srgbClr val="1D49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948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235200" cy="5851525"/>
          </a:xfrm>
        </p:spPr>
        <p:txBody>
          <a:bodyPr vert="eaVert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1D494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494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E1579-CEA9-4243-B5E2-44AA16F8E13D}" type="slidenum">
              <a:rPr lang="en-US" smtClean="0">
                <a:solidFill>
                  <a:srgbClr val="1D4940"/>
                </a:solidFill>
              </a:rPr>
              <a:pPr/>
              <a:t>‹#›</a:t>
            </a:fld>
            <a:endParaRPr lang="en-US">
              <a:solidFill>
                <a:srgbClr val="1D49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6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89039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735627" y="164638"/>
            <a:ext cx="9456373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735627" y="932723"/>
            <a:ext cx="9456373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66059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>
              <a:solidFill>
                <a:srgbClr val="1D4940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E838B08-8788-4DCC-B9A6-0297BD2749A0}" type="slidenum">
              <a:rPr lang="en-US" smtClean="0">
                <a:solidFill>
                  <a:srgbClr val="1D4940"/>
                </a:solidFill>
              </a:rPr>
              <a:pPr/>
              <a:t>‹#›</a:t>
            </a:fld>
            <a:endParaRPr lang="en-US">
              <a:solidFill>
                <a:srgbClr val="1D4940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1D49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740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0" y="2895601"/>
            <a:ext cx="8229600" cy="2053591"/>
          </a:xfrm>
        </p:spPr>
        <p:txBody>
          <a:bodyPr/>
          <a:lstStyle>
            <a:lvl1pPr algn="l">
              <a:buNone/>
              <a:defRPr sz="4000" b="1" cap="small" baseline="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48000" y="5010151"/>
            <a:ext cx="8229600" cy="13716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endParaRPr lang="en-US">
              <a:solidFill>
                <a:srgbClr val="1D494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endParaRPr lang="en-US">
              <a:solidFill>
                <a:srgbClr val="1D4940"/>
              </a:solidFill>
            </a:endParaRPr>
          </a:p>
        </p:txBody>
      </p:sp>
      <p:sp>
        <p:nvSpPr>
          <p:cNvPr id="9" name="مستطيل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/>
          </a:p>
        </p:txBody>
      </p:sp>
      <p:sp>
        <p:nvSpPr>
          <p:cNvPr id="10" name="مستطيل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/>
          </a:p>
        </p:txBody>
      </p:sp>
      <p:sp>
        <p:nvSpPr>
          <p:cNvPr id="11" name="مستطيل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/>
          </a:p>
        </p:txBody>
      </p:sp>
      <p:sp>
        <p:nvSpPr>
          <p:cNvPr id="12" name="مستطيل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/>
          </a:p>
        </p:txBody>
      </p:sp>
      <p:sp>
        <p:nvSpPr>
          <p:cNvPr id="18" name="مستطيل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3"/>
            <a:ext cx="812800" cy="517524"/>
          </a:xfrm>
        </p:spPr>
        <p:txBody>
          <a:bodyPr/>
          <a:lstStyle/>
          <a:p>
            <a:fld id="{C9410D6C-3B2C-4D64-8760-B5C5DA4086C2}" type="slidenum">
              <a:rPr lang="en-US" smtClean="0">
                <a:solidFill>
                  <a:srgbClr val="1D4940"/>
                </a:solidFill>
              </a:rPr>
              <a:pPr/>
              <a:t>‹#›</a:t>
            </a:fld>
            <a:endParaRPr lang="en-US">
              <a:solidFill>
                <a:srgbClr val="1D49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8963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1D4940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4940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7E42-55A4-40A4-9367-6186235EA688}" type="slidenum">
              <a:rPr lang="en-US" smtClean="0">
                <a:solidFill>
                  <a:srgbClr val="1D4940"/>
                </a:solidFill>
              </a:rPr>
              <a:pPr/>
              <a:t>‹#›</a:t>
            </a:fld>
            <a:endParaRPr lang="en-US">
              <a:solidFill>
                <a:srgbClr val="1D4940"/>
              </a:solidFill>
            </a:endParaRP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13913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1D4940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4940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18AF4-3783-4D1D-8CA6-8B45A7AB61C3}" type="slidenum">
              <a:rPr lang="en-US" smtClean="0">
                <a:solidFill>
                  <a:srgbClr val="1D4940"/>
                </a:solidFill>
              </a:rPr>
              <a:pPr/>
              <a:t>‹#›</a:t>
            </a:fld>
            <a:endParaRPr lang="en-US">
              <a:solidFill>
                <a:srgbClr val="1D4940"/>
              </a:solidFill>
            </a:endParaRPr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667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667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2293989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>
              <a:solidFill>
                <a:srgbClr val="1D4940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79C2B26-4769-492F-80C6-951F39A4BF24}" type="slidenum">
              <a:rPr lang="en-US" smtClean="0">
                <a:solidFill>
                  <a:srgbClr val="1D4940"/>
                </a:solidFill>
              </a:rPr>
              <a:pPr/>
              <a:t>‹#›</a:t>
            </a:fld>
            <a:endParaRPr lang="en-US">
              <a:solidFill>
                <a:srgbClr val="1D4940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1D49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850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1D4940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4940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69B2-5223-4393-A32E-A2B137477562}" type="slidenum">
              <a:rPr lang="en-US" smtClean="0">
                <a:solidFill>
                  <a:srgbClr val="1D4940"/>
                </a:solidFill>
              </a:rPr>
              <a:pPr/>
              <a:t>‹#›</a:t>
            </a:fld>
            <a:endParaRPr lang="en-US">
              <a:solidFill>
                <a:srgbClr val="1D49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634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667" b="1" cap="small" baseline="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533"/>
              </a:spcBef>
              <a:spcAft>
                <a:spcPts val="1333"/>
              </a:spcAft>
              <a:buNone/>
              <a:defRPr sz="160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/>
          </a:p>
        </p:txBody>
      </p:sp>
      <p:sp>
        <p:nvSpPr>
          <p:cNvPr id="12" name="مستطيل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/>
          </a:p>
        </p:txBody>
      </p:sp>
      <p:sp>
        <p:nvSpPr>
          <p:cNvPr id="14" name="شكل بيضاوي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>
              <a:solidFill>
                <a:srgbClr val="1D4940"/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34E4FDE-909A-45C6-9AE6-502BBC1D7992}" type="slidenum">
              <a:rPr lang="en-US" smtClean="0">
                <a:solidFill>
                  <a:srgbClr val="1D4940"/>
                </a:solidFill>
              </a:rPr>
              <a:pPr/>
              <a:t>‹#›</a:t>
            </a:fld>
            <a:endParaRPr lang="en-US">
              <a:solidFill>
                <a:srgbClr val="1D4940"/>
              </a:solidFill>
            </a:endParaRPr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1D49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4233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/>
          </a:p>
        </p:txBody>
      </p:sp>
      <p:sp>
        <p:nvSpPr>
          <p:cNvPr id="13" name="شكل بيضاوي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667" b="1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4267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33"/>
              </a:spcBef>
              <a:spcAft>
                <a:spcPts val="533"/>
              </a:spcAft>
              <a:buFontTx/>
              <a:buNone/>
              <a:defRPr sz="1600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/>
          </a:p>
        </p:txBody>
      </p:sp>
      <p:sp>
        <p:nvSpPr>
          <p:cNvPr id="11" name="مستطيل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>
              <a:solidFill>
                <a:srgbClr val="1D4940"/>
              </a:solidFill>
            </a:endParaRPr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AAC3F23-7CE6-4D83-856D-F0734704F25F}" type="slidenum">
              <a:rPr lang="en-US" smtClean="0">
                <a:solidFill>
                  <a:srgbClr val="1D4940"/>
                </a:solidFill>
              </a:rPr>
              <a:pPr/>
              <a:t>‹#›</a:t>
            </a:fld>
            <a:endParaRPr lang="en-US">
              <a:solidFill>
                <a:srgbClr val="1D4940"/>
              </a:solidFill>
            </a:endParaRPr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1D49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34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74637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  <a:p>
            <a:pPr lvl="1" eaLnBrk="1" latinLnBrk="0" hangingPunct="1"/>
            <a:r>
              <a:rPr kumimoji="0" lang="ar-SA"/>
              <a:t>المستوى الثاني</a:t>
            </a:r>
          </a:p>
          <a:p>
            <a:pPr lvl="2" eaLnBrk="1" latinLnBrk="0" hangingPunct="1"/>
            <a:r>
              <a:rPr kumimoji="0" lang="ar-SA"/>
              <a:t>المستوى الثالث</a:t>
            </a:r>
          </a:p>
          <a:p>
            <a:pPr lvl="3" eaLnBrk="1" latinLnBrk="0" hangingPunct="1"/>
            <a:r>
              <a:rPr kumimoji="0" lang="ar-SA"/>
              <a:t>المستوى الرابع</a:t>
            </a:r>
          </a:p>
          <a:p>
            <a:pPr lvl="4" eaLnBrk="1" latinLnBrk="0" hangingPunct="1"/>
            <a:r>
              <a:rPr kumimoji="0" lang="ar-SA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600">
                <a:solidFill>
                  <a:schemeClr val="tx2"/>
                </a:solidFill>
              </a:defRPr>
            </a:lvl1pPr>
          </a:lstStyle>
          <a:p>
            <a:fld id="{2663D4EE-A7F1-46EB-A4F4-F86102E94591}" type="datetime1">
              <a:rPr lang="en-US" smtClean="0"/>
              <a:t>1/5/2021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6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/>
          </a:p>
        </p:txBody>
      </p:sp>
      <p:sp>
        <p:nvSpPr>
          <p:cNvPr id="10" name="مستطيل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kumimoji="0" lang="en-US" sz="2400"/>
          </a:p>
        </p:txBody>
      </p:sp>
      <p:sp>
        <p:nvSpPr>
          <p:cNvPr id="12" name="شكل بيضاوي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2400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0838688" y="5734051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867" b="1">
                <a:solidFill>
                  <a:srgbClr val="FFFFFF"/>
                </a:solidFill>
              </a:defRPr>
            </a:lvl1pPr>
          </a:lstStyle>
          <a:p>
            <a:fld id="{EC38771F-209D-4D88-AF00-213258C98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255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36" r:id="rId12"/>
    <p:sldLayoutId id="2147483937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51" indent="-365751" algn="l" rtl="0" eaLnBrk="1" latinLnBrk="0" hangingPunct="1">
        <a:spcBef>
          <a:spcPts val="800"/>
        </a:spcBef>
        <a:buClr>
          <a:schemeClr val="accent1"/>
        </a:buClr>
        <a:buSzPct val="70000"/>
        <a:buFont typeface="Wingdings"/>
        <a:buChar char="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53419" indent="-365751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indent="-243834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920" indent="-243834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50671" indent="-243834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2316422" indent="-243834" algn="l" rtl="0" eaLnBrk="1" latinLnBrk="0" hangingPunct="1">
        <a:spcBef>
          <a:spcPct val="20000"/>
        </a:spcBef>
        <a:buClr>
          <a:schemeClr val="accent1"/>
        </a:buClr>
        <a:buChar char="•"/>
        <a:defRPr kumimoji="0" sz="2133" kern="1200">
          <a:solidFill>
            <a:schemeClr val="tx2"/>
          </a:solidFill>
          <a:latin typeface="+mn-lt"/>
          <a:ea typeface="+mn-ea"/>
          <a:cs typeface="+mn-cs"/>
        </a:defRPr>
      </a:lvl6pPr>
      <a:lvl7pPr marL="2682173" indent="-243834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867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047924" indent="-243834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867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3413675" indent="-243834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867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5.png"/><Relationship Id="rId7" Type="http://schemas.openxmlformats.org/officeDocument/2006/relationships/image" Target="../media/image48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microsoft.com/office/2007/relationships/hdphoto" Target="../media/hdphoto3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6.PNG"/><Relationship Id="rId7" Type="http://schemas.openxmlformats.org/officeDocument/2006/relationships/image" Target="../media/image52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emf"/><Relationship Id="rId4" Type="http://schemas.openxmlformats.org/officeDocument/2006/relationships/image" Target="../media/image77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image" Target="../media/image83.emf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jpeg"/><Relationship Id="rId7" Type="http://schemas.openxmlformats.org/officeDocument/2006/relationships/image" Target="../media/image140.jpeg"/><Relationship Id="rId2" Type="http://schemas.openxmlformats.org/officeDocument/2006/relationships/image" Target="../media/image13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9.png"/><Relationship Id="rId5" Type="http://schemas.openxmlformats.org/officeDocument/2006/relationships/image" Target="../media/image138.jpg"/><Relationship Id="rId4" Type="http://schemas.openxmlformats.org/officeDocument/2006/relationships/image" Target="../media/image137.jp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5.jp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149.png"/><Relationship Id="rId4" Type="http://schemas.openxmlformats.org/officeDocument/2006/relationships/image" Target="../media/image148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2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png"/><Relationship Id="rId3" Type="http://schemas.openxmlformats.org/officeDocument/2006/relationships/image" Target="../media/image154.png"/><Relationship Id="rId7" Type="http://schemas.openxmlformats.org/officeDocument/2006/relationships/image" Target="../media/image158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7.png"/><Relationship Id="rId5" Type="http://schemas.openxmlformats.org/officeDocument/2006/relationships/image" Target="../media/image156.png"/><Relationship Id="rId4" Type="http://schemas.openxmlformats.org/officeDocument/2006/relationships/image" Target="../media/image155.png"/><Relationship Id="rId9" Type="http://schemas.openxmlformats.org/officeDocument/2006/relationships/image" Target="../media/image160.em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5.png"/><Relationship Id="rId5" Type="http://schemas.openxmlformats.org/officeDocument/2006/relationships/image" Target="../media/image164.PNG"/><Relationship Id="rId4" Type="http://schemas.openxmlformats.org/officeDocument/2006/relationships/image" Target="../media/image163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image" Target="../media/image16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emf"/><Relationship Id="rId5" Type="http://schemas.openxmlformats.org/officeDocument/2006/relationships/image" Target="../media/image169.PNG"/><Relationship Id="rId4" Type="http://schemas.openxmlformats.org/officeDocument/2006/relationships/image" Target="../media/image16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PNG"/><Relationship Id="rId2" Type="http://schemas.openxmlformats.org/officeDocument/2006/relationships/image" Target="../media/image174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0.PNG"/><Relationship Id="rId5" Type="http://schemas.openxmlformats.org/officeDocument/2006/relationships/image" Target="../media/image179.png"/><Relationship Id="rId4" Type="http://schemas.openxmlformats.org/officeDocument/2006/relationships/image" Target="../media/image178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8884A8F-986E-4611-B226-20A70D75988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218863" y="6470650"/>
            <a:ext cx="973137" cy="274638"/>
          </a:xfrm>
          <a:noFill/>
        </p:spPr>
        <p:txBody>
          <a:bodyPr/>
          <a:lstStyle/>
          <a:p>
            <a:fld id="{ACA4DDD2-8F98-46A6-8536-ED672330C616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6">
            <a:extLst>
              <a:ext uri="{FF2B5EF4-FFF2-40B4-BE49-F238E27FC236}">
                <a16:creationId xmlns:a16="http://schemas.microsoft.com/office/drawing/2014/main" id="{3B1587FB-8563-4EDB-9A11-523C9FCDF7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  <a14:imgEffect>
                      <a14:colorTemperature colorTemp="88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4939"/>
            <a:ext cx="12192000" cy="6859758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glow rad="127000">
              <a:schemeClr val="accent1">
                <a:alpha val="0"/>
              </a:schemeClr>
            </a:glow>
            <a:outerShdw blurRad="50800" dist="38100" dir="2700000" algn="tl" rotWithShape="0">
              <a:srgbClr val="000000">
                <a:alpha val="1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ubtitle 2">
            <a:extLst>
              <a:ext uri="{FF2B5EF4-FFF2-40B4-BE49-F238E27FC236}">
                <a16:creationId xmlns:a16="http://schemas.microsoft.com/office/drawing/2014/main" id="{30D3034A-8FE8-4C16-903B-9A3781B720A8}"/>
              </a:ext>
            </a:extLst>
          </p:cNvPr>
          <p:cNvSpPr txBox="1">
            <a:spLocks/>
          </p:cNvSpPr>
          <p:nvPr/>
        </p:nvSpPr>
        <p:spPr>
          <a:xfrm>
            <a:off x="2195024" y="2888663"/>
            <a:ext cx="7801952" cy="505075"/>
          </a:xfrm>
          <a:prstGeom prst="rect">
            <a:avLst/>
          </a:prstGeom>
        </p:spPr>
        <p:txBody>
          <a:bodyPr anchor="b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HAJJA BASIC SCHOOL </a:t>
            </a:r>
            <a:endParaRPr lang="en-US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37DC6793-FB05-4ABC-A7A9-6AD8481CE6D6}"/>
              </a:ext>
            </a:extLst>
          </p:cNvPr>
          <p:cNvSpPr txBox="1">
            <a:spLocks/>
          </p:cNvSpPr>
          <p:nvPr/>
        </p:nvSpPr>
        <p:spPr>
          <a:xfrm>
            <a:off x="2844800" y="351447"/>
            <a:ext cx="5945736" cy="82192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An-Najah National University</a:t>
            </a:r>
            <a:br>
              <a:rPr lang="en-US" sz="20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Building Engineering Department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236DE33-A0F9-41AB-AB86-7F52BAB4155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567928"/>
            <a:ext cx="1233447" cy="1178720"/>
          </a:xfrm>
          <a:prstGeom prst="rect">
            <a:avLst/>
          </a:prstGeom>
        </p:spPr>
      </p:pic>
      <p:sp>
        <p:nvSpPr>
          <p:cNvPr id="18" name="مربع نص 4">
            <a:extLst>
              <a:ext uri="{FF2B5EF4-FFF2-40B4-BE49-F238E27FC236}">
                <a16:creationId xmlns:a16="http://schemas.microsoft.com/office/drawing/2014/main" id="{CFC09115-1F87-4B8D-980D-777B52814FB3}"/>
              </a:ext>
            </a:extLst>
          </p:cNvPr>
          <p:cNvSpPr txBox="1"/>
          <p:nvPr/>
        </p:nvSpPr>
        <p:spPr>
          <a:xfrm>
            <a:off x="3352800" y="3534601"/>
            <a:ext cx="3124200" cy="1938968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r>
              <a:rPr lang="en-US" sz="2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Prepared By:</a:t>
            </a:r>
          </a:p>
          <a:p>
            <a:endParaRPr lang="en-US" sz="2400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Baha 'a Mohammad</a:t>
            </a:r>
          </a:p>
          <a:p>
            <a:r>
              <a:rPr lang="en-US" sz="2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Haitham Awayes</a:t>
            </a:r>
          </a:p>
          <a:p>
            <a:r>
              <a:rPr lang="en-US" sz="2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Odai Said Salahat</a:t>
            </a:r>
          </a:p>
        </p:txBody>
      </p:sp>
      <p:sp>
        <p:nvSpPr>
          <p:cNvPr id="19" name="مربع نص 6">
            <a:extLst>
              <a:ext uri="{FF2B5EF4-FFF2-40B4-BE49-F238E27FC236}">
                <a16:creationId xmlns:a16="http://schemas.microsoft.com/office/drawing/2014/main" id="{741EF7DA-B16E-4C43-B8DA-740F3C4AB954}"/>
              </a:ext>
            </a:extLst>
          </p:cNvPr>
          <p:cNvSpPr txBox="1"/>
          <p:nvPr/>
        </p:nvSpPr>
        <p:spPr>
          <a:xfrm>
            <a:off x="7848600" y="3679895"/>
            <a:ext cx="2819400" cy="1477303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r>
              <a:rPr lang="en-US" sz="2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Supervisor:</a:t>
            </a:r>
          </a:p>
          <a:p>
            <a:endParaRPr lang="en-US" sz="2400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Eng. Ala’a Shaheen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243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6723C-CD39-4470-9FD0-9BDF82966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0"/>
            <a:ext cx="2895600" cy="788135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Elevations</a:t>
            </a:r>
            <a:endParaRPr lang="x-none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93B51-15F1-46B0-B1C7-EAF5661ECE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838688" y="5734051"/>
            <a:ext cx="667512" cy="514349"/>
          </a:xfrm>
        </p:spPr>
        <p:txBody>
          <a:bodyPr/>
          <a:lstStyle/>
          <a:p>
            <a:pPr algn="r"/>
            <a:fld id="{ACA4DDD2-8F98-46A6-8536-ED672330C616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10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0E57A0-0900-43E6-858F-F1694441A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58154" y="151092"/>
            <a:ext cx="7315200" cy="3076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EC1B4DD-DB7E-4453-A2A9-A19C337796B0}"/>
              </a:ext>
            </a:extLst>
          </p:cNvPr>
          <p:cNvSpPr/>
          <p:nvPr/>
        </p:nvSpPr>
        <p:spPr>
          <a:xfrm>
            <a:off x="1676400" y="1905000"/>
            <a:ext cx="1654885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West </a:t>
            </a:r>
            <a:endParaRPr 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BB10D4-E117-41E1-BA2F-A75E90DDDF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2167" y="3352800"/>
            <a:ext cx="7239553" cy="33052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13E6A68-4DE3-4A91-B7F1-A822246BDDA0}"/>
              </a:ext>
            </a:extLst>
          </p:cNvPr>
          <p:cNvSpPr/>
          <p:nvPr/>
        </p:nvSpPr>
        <p:spPr>
          <a:xfrm>
            <a:off x="8456278" y="5164517"/>
            <a:ext cx="1647852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East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31244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6723C-CD39-4470-9FD0-9BDF82966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" y="-248699"/>
            <a:ext cx="7886700" cy="9144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Elevations</a:t>
            </a:r>
            <a:endParaRPr lang="x-none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93B51-15F1-46B0-B1C7-EAF5661ECE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650" y="5791200"/>
            <a:ext cx="609600" cy="373063"/>
          </a:xfrm>
        </p:spPr>
        <p:txBody>
          <a:bodyPr/>
          <a:lstStyle/>
          <a:p>
            <a:pPr algn="r"/>
            <a:fld id="{ACA4DDD2-8F98-46A6-8536-ED672330C616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11</a:t>
            </a:fld>
            <a:endParaRPr lang="en-US" sz="2400" dirty="0">
              <a:ln w="10160">
                <a:solidFill>
                  <a:schemeClr val="accent5"/>
                </a:solidFill>
                <a:prstDash val="solid"/>
              </a:ln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C1B4DD-DB7E-4453-A2A9-A19C337796B0}"/>
              </a:ext>
            </a:extLst>
          </p:cNvPr>
          <p:cNvSpPr/>
          <p:nvPr/>
        </p:nvSpPr>
        <p:spPr>
          <a:xfrm>
            <a:off x="838200" y="1393756"/>
            <a:ext cx="901209" cy="5868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South</a:t>
            </a:r>
            <a:endParaRPr lang="en-US" sz="2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3E6A68-4DE3-4A91-B7F1-A822246BDDA0}"/>
              </a:ext>
            </a:extLst>
          </p:cNvPr>
          <p:cNvSpPr/>
          <p:nvPr/>
        </p:nvSpPr>
        <p:spPr>
          <a:xfrm>
            <a:off x="8602497" y="4952945"/>
            <a:ext cx="1647852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North</a:t>
            </a: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C3EFEB-62B8-4D85-AB7F-BE22E00647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81400" y="84137"/>
            <a:ext cx="7639050" cy="32392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848BCF-B867-4099-9167-95B58E273A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600" y="3391136"/>
            <a:ext cx="7086600" cy="32730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1188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6723C-CD39-4470-9FD0-9BDF82966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48484"/>
            <a:ext cx="2343150" cy="586828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+mn-lt"/>
              </a:rPr>
              <a:t>Sections</a:t>
            </a:r>
            <a:endParaRPr lang="x-none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93B51-15F1-46B0-B1C7-EAF5661ECE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838688" y="5734051"/>
            <a:ext cx="667512" cy="514349"/>
          </a:xfrm>
        </p:spPr>
        <p:txBody>
          <a:bodyPr/>
          <a:lstStyle/>
          <a:p>
            <a:pPr algn="r"/>
            <a:fld id="{ACA4DDD2-8F98-46A6-8536-ED672330C616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12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C1B4DD-DB7E-4453-A2A9-A19C337796B0}"/>
              </a:ext>
            </a:extLst>
          </p:cNvPr>
          <p:cNvSpPr/>
          <p:nvPr/>
        </p:nvSpPr>
        <p:spPr>
          <a:xfrm>
            <a:off x="838200" y="2574615"/>
            <a:ext cx="1760418" cy="5868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Section A-A</a:t>
            </a:r>
            <a:r>
              <a:rPr lang="en-US" sz="2000" b="1" dirty="0"/>
              <a:t> </a:t>
            </a:r>
            <a:endParaRPr lang="en-US" sz="2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3E6A68-4DE3-4A91-B7F1-A822246BDDA0}"/>
              </a:ext>
            </a:extLst>
          </p:cNvPr>
          <p:cNvSpPr/>
          <p:nvPr/>
        </p:nvSpPr>
        <p:spPr>
          <a:xfrm>
            <a:off x="8382000" y="5549254"/>
            <a:ext cx="2140409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Section B-B </a:t>
            </a:r>
            <a:endParaRPr lang="en-US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83127" y="235202"/>
            <a:ext cx="8158242" cy="2893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0035" y="3505200"/>
            <a:ext cx="8027474" cy="28930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436243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60828"/>
            <a:ext cx="7024744" cy="724936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Environmental design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4B17CE-05F2-4286-A25B-CFD1BBD5B0C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896600" y="5800606"/>
            <a:ext cx="571500" cy="327609"/>
          </a:xfrm>
        </p:spPr>
        <p:txBody>
          <a:bodyPr/>
          <a:lstStyle/>
          <a:p>
            <a:pPr algn="r"/>
            <a:fld id="{ACA4DDD2-8F98-46A6-8536-ED672330C616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13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1519402"/>
              </p:ext>
            </p:extLst>
          </p:nvPr>
        </p:nvGraphicFramePr>
        <p:xfrm>
          <a:off x="2057400" y="1264373"/>
          <a:ext cx="7722422" cy="4720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17F923E-9C36-409B-B6FC-2290062C9C6F}"/>
              </a:ext>
            </a:extLst>
          </p:cNvPr>
          <p:cNvSpPr txBox="1"/>
          <p:nvPr/>
        </p:nvSpPr>
        <p:spPr>
          <a:xfrm>
            <a:off x="6833011" y="490841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Acoustical Comfort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929267-A5CC-43B9-B92F-7ED6FE4DB8E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9" t="14286" r="4086" b="21428"/>
          <a:stretch/>
        </p:blipFill>
        <p:spPr>
          <a:xfrm>
            <a:off x="5918611" y="2944884"/>
            <a:ext cx="9144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3199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447800"/>
            <a:ext cx="8347498" cy="506532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sz="1400" dirty="0"/>
          </a:p>
          <a:p>
            <a:pPr marL="68580" indent="0">
              <a:buNone/>
            </a:pPr>
            <a:endParaRPr lang="en-US" sz="1200" dirty="0"/>
          </a:p>
          <a:p>
            <a:pPr marL="6858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29985F-332F-4E0C-9771-83916D931AD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838688" y="5734051"/>
            <a:ext cx="667512" cy="514349"/>
          </a:xfrm>
        </p:spPr>
        <p:txBody>
          <a:bodyPr/>
          <a:lstStyle/>
          <a:p>
            <a:pPr algn="r"/>
            <a:fld id="{ACA4DDD2-8F98-46A6-8536-ED672330C616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14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160737" y="5959505"/>
            <a:ext cx="1823991" cy="71508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U – value</a:t>
            </a:r>
          </a:p>
          <a:p>
            <a:r>
              <a:rPr lang="en-US" dirty="0"/>
              <a:t> </a:t>
            </a:r>
            <a:r>
              <a:rPr lang="en-US" b="1" dirty="0"/>
              <a:t>0.5</a:t>
            </a:r>
            <a:r>
              <a:rPr lang="en-US" dirty="0"/>
              <a:t>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2005933" y="1414427"/>
            <a:ext cx="2133600" cy="533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External wall 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985669" y="1414427"/>
            <a:ext cx="2133600" cy="533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Internal wall 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263918" y="6014468"/>
            <a:ext cx="1577102" cy="71508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U – value</a:t>
            </a:r>
          </a:p>
          <a:p>
            <a:r>
              <a:rPr lang="en-US" b="1" dirty="0"/>
              <a:t>0.657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endParaRPr lang="en-US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0276FA-5182-4B45-9AE6-D58EBFBA0A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0737" y="2286000"/>
            <a:ext cx="3271726" cy="27752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561842-B9EB-460C-8B17-0EC173EFCA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108" y="2285999"/>
            <a:ext cx="3360722" cy="27752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64EEF1B-6202-427B-86C8-FF7E5835DC44}"/>
              </a:ext>
            </a:extLst>
          </p:cNvPr>
          <p:cNvSpPr txBox="1"/>
          <p:nvPr/>
        </p:nvSpPr>
        <p:spPr>
          <a:xfrm>
            <a:off x="228600" y="183406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 </a:t>
            </a:r>
            <a:r>
              <a:rPr lang="en-US" sz="2800" b="1" dirty="0"/>
              <a:t>Material properties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524485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7B98763A-C1B3-4906-8ECF-541740B61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3589153"/>
            <a:ext cx="3396634" cy="584775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>
                <a:latin typeface="+mn-lt"/>
              </a:rPr>
              <a:t> </a:t>
            </a:r>
            <a:r>
              <a:rPr lang="en-US" sz="2400" b="1" cap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Thermal Analysis </a:t>
            </a:r>
            <a:endParaRPr lang="en-US" sz="24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D5D7D63E-7233-4E31-97FE-AF5E80E8B0D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52400" y="4551120"/>
            <a:ext cx="7370131" cy="1173162"/>
          </a:xfrm>
        </p:spPr>
        <p:txBody>
          <a:bodyPr/>
          <a:lstStyle/>
          <a:p>
            <a:r>
              <a:rPr lang="en-US" sz="2400" dirty="0"/>
              <a:t>Total design heating capacity = 50 kW</a:t>
            </a:r>
          </a:p>
          <a:p>
            <a:r>
              <a:rPr lang="en-US" sz="2400" dirty="0"/>
              <a:t>Number of uncomfortable hour = 177.5 hour/year .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E89C82B-E873-44FE-ADEF-39F0E733AC1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699301" y="5724282"/>
            <a:ext cx="812800" cy="521208"/>
          </a:xfrm>
        </p:spPr>
        <p:txBody>
          <a:bodyPr/>
          <a:lstStyle/>
          <a:p>
            <a:pPr algn="r"/>
            <a:fld id="{ACA4DDD2-8F98-46A6-8536-ED672330C616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15</a:t>
            </a:fld>
            <a:endParaRPr lang="en-US" sz="2400" dirty="0">
              <a:ln w="10160">
                <a:solidFill>
                  <a:schemeClr val="accent5"/>
                </a:solidFill>
                <a:prstDash val="solid"/>
              </a:ln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332100" y="1371600"/>
            <a:ext cx="1678300" cy="89776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Temperature </a:t>
            </a:r>
          </a:p>
          <a:p>
            <a:pPr algn="ctr"/>
            <a:r>
              <a:rPr lang="en-US" dirty="0"/>
              <a:t>22 C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EA9532-2DB6-4581-BB6B-E7B6684129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854" b="40387"/>
          <a:stretch/>
        </p:blipFill>
        <p:spPr>
          <a:xfrm>
            <a:off x="152400" y="762000"/>
            <a:ext cx="4630235" cy="22144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544928A-39DD-4EB0-A609-BEE32D6B7F5C}"/>
              </a:ext>
            </a:extLst>
          </p:cNvPr>
          <p:cNvSpPr txBox="1"/>
          <p:nvPr/>
        </p:nvSpPr>
        <p:spPr>
          <a:xfrm>
            <a:off x="-21492" y="76200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" indent="0">
              <a:buNone/>
            </a:pPr>
            <a:r>
              <a:rPr lang="en-US" sz="3200" b="1" dirty="0"/>
              <a:t> </a:t>
            </a:r>
            <a:r>
              <a:rPr lang="en-US" sz="2400" b="1" dirty="0"/>
              <a:t>Thermal comfort Analysis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4D000B8-3D4B-408A-A40C-4A0E3B9E67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0400" y="3276600"/>
            <a:ext cx="4501701" cy="15315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661117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8C0FC3-2DCB-497C-97E7-940E0BF749C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838688" y="5734051"/>
            <a:ext cx="667512" cy="461665"/>
          </a:xfrm>
        </p:spPr>
        <p:txBody>
          <a:bodyPr/>
          <a:lstStyle/>
          <a:p>
            <a:pPr algn="r"/>
            <a:fld id="{ACA4DDD2-8F98-46A6-8536-ED672330C616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16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93B7D9D-A5B1-46FE-8909-E801501589B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4400" y="1730499"/>
            <a:ext cx="3513474" cy="36236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9C1DC78-14FB-40EA-85C4-8C0F14E190A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8400" y="1730498"/>
            <a:ext cx="3513472" cy="36236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13C4B4E-9D69-4D8F-AE8D-99BEA472CB43}"/>
              </a:ext>
            </a:extLst>
          </p:cNvPr>
          <p:cNvSpPr/>
          <p:nvPr/>
        </p:nvSpPr>
        <p:spPr>
          <a:xfrm>
            <a:off x="292641" y="792015"/>
            <a:ext cx="7772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000" b="1" dirty="0"/>
              <a:t>Daylight analysis for the model for the </a:t>
            </a:r>
            <a:r>
              <a:rPr lang="en-US" sz="2000" b="1" dirty="0"/>
              <a:t>ground </a:t>
            </a:r>
            <a:r>
              <a:rPr lang="x-none" sz="2000" b="1" dirty="0"/>
              <a:t>floor before and after</a:t>
            </a:r>
            <a:r>
              <a:rPr lang="en-US" sz="2000" b="1" dirty="0"/>
              <a:t> </a:t>
            </a:r>
            <a:r>
              <a:rPr lang="x-none" sz="2000" b="1" dirty="0"/>
              <a:t>modification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B994B17-2276-451C-A224-7CA090C54A8B}"/>
              </a:ext>
            </a:extLst>
          </p:cNvPr>
          <p:cNvSpPr/>
          <p:nvPr/>
        </p:nvSpPr>
        <p:spPr>
          <a:xfrm>
            <a:off x="2245654" y="5590106"/>
            <a:ext cx="1030282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Before</a:t>
            </a:r>
            <a:endParaRPr lang="en-US" sz="24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EDBB100-6DA4-4EEC-82E4-C137B075AAF8}"/>
              </a:ext>
            </a:extLst>
          </p:cNvPr>
          <p:cNvSpPr/>
          <p:nvPr/>
        </p:nvSpPr>
        <p:spPr>
          <a:xfrm>
            <a:off x="7848600" y="5717513"/>
            <a:ext cx="8365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After</a:t>
            </a:r>
            <a:endParaRPr lang="x-none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988F54-74B2-4FEB-A2C5-9167F5405CDD}"/>
              </a:ext>
            </a:extLst>
          </p:cNvPr>
          <p:cNvSpPr txBox="1"/>
          <p:nvPr/>
        </p:nvSpPr>
        <p:spPr>
          <a:xfrm>
            <a:off x="227936" y="19013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x-none" sz="2400" b="1" dirty="0"/>
              <a:t>Daylight analysis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370740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8C0FC3-2DCB-497C-97E7-940E0BF749C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838688" y="5734051"/>
            <a:ext cx="667512" cy="461665"/>
          </a:xfrm>
        </p:spPr>
        <p:txBody>
          <a:bodyPr/>
          <a:lstStyle/>
          <a:p>
            <a:pPr algn="r"/>
            <a:fld id="{ACA4DDD2-8F98-46A6-8536-ED672330C616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17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93B7D9D-A5B1-46FE-8909-E801501589B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42260" y="2057400"/>
            <a:ext cx="3810664" cy="2971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9C1DC78-14FB-40EA-85C4-8C0F14E190A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53200" y="2057400"/>
            <a:ext cx="3810664" cy="2971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13C4B4E-9D69-4D8F-AE8D-99BEA472CB43}"/>
              </a:ext>
            </a:extLst>
          </p:cNvPr>
          <p:cNvSpPr/>
          <p:nvPr/>
        </p:nvSpPr>
        <p:spPr>
          <a:xfrm>
            <a:off x="227936" y="754796"/>
            <a:ext cx="63252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000" b="1" dirty="0"/>
              <a:t>Daylight analysis for </a:t>
            </a:r>
            <a:r>
              <a:rPr lang="en-US" sz="2000" b="1" dirty="0"/>
              <a:t>southern classroom </a:t>
            </a:r>
            <a:r>
              <a:rPr lang="x-none" sz="2000" b="1" dirty="0"/>
              <a:t>before and after</a:t>
            </a:r>
            <a:r>
              <a:rPr lang="en-US" sz="2000" b="1" dirty="0"/>
              <a:t> </a:t>
            </a:r>
            <a:r>
              <a:rPr lang="x-none" sz="2000" b="1" dirty="0"/>
              <a:t>modification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B994B17-2276-451C-A224-7CA090C54A8B}"/>
              </a:ext>
            </a:extLst>
          </p:cNvPr>
          <p:cNvSpPr/>
          <p:nvPr/>
        </p:nvSpPr>
        <p:spPr>
          <a:xfrm>
            <a:off x="2417310" y="5778704"/>
            <a:ext cx="1030282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Before</a:t>
            </a:r>
            <a:endParaRPr lang="en-US" sz="24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EDBB100-6DA4-4EEC-82E4-C137B075AAF8}"/>
              </a:ext>
            </a:extLst>
          </p:cNvPr>
          <p:cNvSpPr/>
          <p:nvPr/>
        </p:nvSpPr>
        <p:spPr>
          <a:xfrm>
            <a:off x="7582080" y="5906111"/>
            <a:ext cx="8365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After</a:t>
            </a:r>
            <a:endParaRPr lang="x-none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1E963F-CCA0-4A8A-A1B7-79526FC95298}"/>
              </a:ext>
            </a:extLst>
          </p:cNvPr>
          <p:cNvSpPr txBox="1"/>
          <p:nvPr/>
        </p:nvSpPr>
        <p:spPr>
          <a:xfrm>
            <a:off x="227936" y="19013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x-none" sz="2400" b="1" dirty="0"/>
              <a:t>Daylight analysis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025795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2366723" cy="477014"/>
          </a:xfrm>
        </p:spPr>
        <p:txBody>
          <a:bodyPr>
            <a:normAutofit fontScale="90000"/>
          </a:bodyPr>
          <a:lstStyle/>
          <a:p>
            <a:pPr algn="l"/>
            <a:r>
              <a:rPr lang="en-GB" sz="3200" b="1" cap="none" dirty="0">
                <a:latin typeface="+mn-lt"/>
                <a:ea typeface="+mn-ea"/>
                <a:cs typeface="+mn-cs"/>
              </a:rPr>
              <a:t>Ventilation</a:t>
            </a:r>
            <a:r>
              <a:rPr lang="en-GB" sz="3200" b="1" cap="none" dirty="0">
                <a:latin typeface="+mn-lt"/>
              </a:rPr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8C0FC3-2DCB-497C-97E7-940E0BF749C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838688" y="5734051"/>
            <a:ext cx="667512" cy="514349"/>
          </a:xfrm>
        </p:spPr>
        <p:txBody>
          <a:bodyPr/>
          <a:lstStyle/>
          <a:p>
            <a:pPr algn="r"/>
            <a:fld id="{ACA4DDD2-8F98-46A6-8536-ED672330C616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18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C1EFE5-185F-4F53-9A87-85D9CCD284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1815" y="1206027"/>
            <a:ext cx="5514745" cy="3632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77039FE-6EED-449B-8F50-65E287C90C30}"/>
              </a:ext>
            </a:extLst>
          </p:cNvPr>
          <p:cNvSpPr/>
          <p:nvPr/>
        </p:nvSpPr>
        <p:spPr>
          <a:xfrm>
            <a:off x="228600" y="725481"/>
            <a:ext cx="80581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N</a:t>
            </a:r>
            <a:r>
              <a:rPr lang="x-none" sz="2000" dirty="0"/>
              <a:t>atural ventilation is obtained through </a:t>
            </a:r>
            <a:r>
              <a:rPr lang="en-US" sz="2000" dirty="0"/>
              <a:t>cross way</a:t>
            </a:r>
            <a:r>
              <a:rPr lang="x-none" sz="2000" dirty="0"/>
              <a:t>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E14653-9F7A-40D0-A0BE-14CC90E6E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0530" y="2016545"/>
            <a:ext cx="4238158" cy="33007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583371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058150" cy="841712"/>
          </a:xfrm>
        </p:spPr>
        <p:txBody>
          <a:bodyPr>
            <a:normAutofit/>
          </a:bodyPr>
          <a:lstStyle/>
          <a:p>
            <a:pPr algn="l"/>
            <a:r>
              <a:rPr lang="en-US" sz="3200" b="1" cap="none" dirty="0"/>
              <a:t>Shading</a:t>
            </a:r>
            <a:r>
              <a:rPr lang="en-US" sz="3200" cap="none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573E8B-E482-4D1C-A8EA-7727E279904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972800" y="5715000"/>
            <a:ext cx="526288" cy="514349"/>
          </a:xfrm>
        </p:spPr>
        <p:txBody>
          <a:bodyPr/>
          <a:lstStyle/>
          <a:p>
            <a:pPr algn="r"/>
            <a:fld id="{ACA4DDD2-8F98-46A6-8536-ED672330C616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19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12593F-498A-4882-BF05-7CA945290A5A}"/>
              </a:ext>
            </a:extLst>
          </p:cNvPr>
          <p:cNvSpPr/>
          <p:nvPr/>
        </p:nvSpPr>
        <p:spPr>
          <a:xfrm>
            <a:off x="304801" y="976844"/>
            <a:ext cx="3276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H</a:t>
            </a:r>
            <a:r>
              <a:rPr lang="x-none" sz="2400" dirty="0"/>
              <a:t>orizontal </a:t>
            </a:r>
            <a:r>
              <a:rPr lang="en-US" sz="2400" dirty="0"/>
              <a:t>cantilevers</a:t>
            </a:r>
            <a:r>
              <a:rPr lang="x-none" sz="2400" dirty="0"/>
              <a:t> were added to windows </a:t>
            </a:r>
            <a:r>
              <a:rPr lang="en-US" sz="2400" dirty="0"/>
              <a:t>in</a:t>
            </a:r>
            <a:r>
              <a:rPr lang="x-none" sz="2400" dirty="0"/>
              <a:t> </a:t>
            </a:r>
            <a:r>
              <a:rPr lang="en-US" sz="2400" dirty="0"/>
              <a:t>south facade f</a:t>
            </a:r>
            <a:r>
              <a:rPr lang="x-none" sz="2400" dirty="0"/>
              <a:t>or the decreasing process of solar gain through glass</a:t>
            </a:r>
            <a:r>
              <a:rPr lang="en-US" sz="2400" dirty="0"/>
              <a:t>, and deciduous trees use for east elevation.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C2416F-3B51-4C64-8CC1-E2D7E2B79F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4399" y="67541"/>
            <a:ext cx="5943601" cy="3343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036D13-9BA9-4CCB-A6D7-F26EABB3CD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471897"/>
            <a:ext cx="5943600" cy="3343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5207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7803" y="894050"/>
            <a:ext cx="2260599" cy="468091"/>
          </a:xfrm>
        </p:spPr>
        <p:txBody>
          <a:bodyPr vert="horz" lIns="91416" tIns="45708" rIns="91416" bIns="45708" anchor="b">
            <a:normAutofit fontScale="90000"/>
          </a:bodyPr>
          <a:lstStyle/>
          <a:p>
            <a:pPr algn="ctr"/>
            <a:r>
              <a:rPr lang="en-US" sz="2800" b="1" cap="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3200" b="1" cap="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 vert="horz" lIns="91416" tIns="45708" rIns="91416" bIns="45708" rtlCol="0" anchor="ctr"/>
          <a:lstStyle/>
          <a:p>
            <a:pPr defTabSz="1218858"/>
            <a:r>
              <a:rPr lang="en-US" dirty="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</a:rPr>
              <a:t>2</a:t>
            </a:r>
          </a:p>
        </p:txBody>
      </p:sp>
      <p:grpSp>
        <p:nvGrpSpPr>
          <p:cNvPr id="6" name="مجموعة 5"/>
          <p:cNvGrpSpPr/>
          <p:nvPr/>
        </p:nvGrpSpPr>
        <p:grpSpPr>
          <a:xfrm>
            <a:off x="2243837" y="1898477"/>
            <a:ext cx="6959633" cy="4233935"/>
            <a:chOff x="1682877" y="1423857"/>
            <a:chExt cx="5219725" cy="3175451"/>
          </a:xfrm>
        </p:grpSpPr>
        <p:sp>
          <p:nvSpPr>
            <p:cNvPr id="7" name="شكل بيضاوي 6"/>
            <p:cNvSpPr/>
            <p:nvPr/>
          </p:nvSpPr>
          <p:spPr>
            <a:xfrm>
              <a:off x="3977614" y="1932119"/>
              <a:ext cx="1199175" cy="119932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9" name="شكل حر 8"/>
            <p:cNvSpPr/>
            <p:nvPr/>
          </p:nvSpPr>
          <p:spPr>
            <a:xfrm>
              <a:off x="5528547" y="2674274"/>
              <a:ext cx="1374055" cy="735329"/>
            </a:xfrm>
            <a:custGeom>
              <a:avLst/>
              <a:gdLst>
                <a:gd name="connsiteX0" fmla="*/ 0 w 1374055"/>
                <a:gd name="connsiteY0" fmla="*/ 0 h 735329"/>
                <a:gd name="connsiteX1" fmla="*/ 1374055 w 1374055"/>
                <a:gd name="connsiteY1" fmla="*/ 0 h 735329"/>
                <a:gd name="connsiteX2" fmla="*/ 1374055 w 1374055"/>
                <a:gd name="connsiteY2" fmla="*/ 735329 h 735329"/>
                <a:gd name="connsiteX3" fmla="*/ 0 w 1374055"/>
                <a:gd name="connsiteY3" fmla="*/ 735329 h 735329"/>
                <a:gd name="connsiteX4" fmla="*/ 0 w 1374055"/>
                <a:gd name="connsiteY4" fmla="*/ 0 h 73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4055" h="735329">
                  <a:moveTo>
                    <a:pt x="0" y="0"/>
                  </a:moveTo>
                  <a:lnTo>
                    <a:pt x="1374055" y="0"/>
                  </a:lnTo>
                  <a:lnTo>
                    <a:pt x="1374055" y="735329"/>
                  </a:lnTo>
                  <a:lnTo>
                    <a:pt x="0" y="735329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88897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Architectural</a:t>
              </a:r>
            </a:p>
          </p:txBody>
        </p:sp>
        <p:sp>
          <p:nvSpPr>
            <p:cNvPr id="10" name="شكل بيضاوي 9"/>
            <p:cNvSpPr/>
            <p:nvPr/>
          </p:nvSpPr>
          <p:spPr>
            <a:xfrm>
              <a:off x="4329372" y="2101245"/>
              <a:ext cx="1199175" cy="119932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3168140"/>
                <a:satOff val="-6114"/>
                <a:lumOff val="-785"/>
                <a:alphaOff val="0"/>
              </a:schemeClr>
            </a:fillRef>
            <a:effectRef idx="0">
              <a:schemeClr val="accent2">
                <a:alpha val="50000"/>
                <a:hueOff val="3168140"/>
                <a:satOff val="-6114"/>
                <a:lumOff val="-785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1" name="شكل حر 10"/>
            <p:cNvSpPr/>
            <p:nvPr/>
          </p:nvSpPr>
          <p:spPr>
            <a:xfrm>
              <a:off x="5510962" y="1850100"/>
              <a:ext cx="1299107" cy="808862"/>
            </a:xfrm>
            <a:custGeom>
              <a:avLst/>
              <a:gdLst>
                <a:gd name="connsiteX0" fmla="*/ 0 w 1299107"/>
                <a:gd name="connsiteY0" fmla="*/ 0 h 808862"/>
                <a:gd name="connsiteX1" fmla="*/ 1299107 w 1299107"/>
                <a:gd name="connsiteY1" fmla="*/ 0 h 808862"/>
                <a:gd name="connsiteX2" fmla="*/ 1299107 w 1299107"/>
                <a:gd name="connsiteY2" fmla="*/ 808862 h 808862"/>
                <a:gd name="connsiteX3" fmla="*/ 0 w 1299107"/>
                <a:gd name="connsiteY3" fmla="*/ 808862 h 808862"/>
                <a:gd name="connsiteX4" fmla="*/ 0 w 1299107"/>
                <a:gd name="connsiteY4" fmla="*/ 0 h 808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07" h="808862">
                  <a:moveTo>
                    <a:pt x="0" y="0"/>
                  </a:moveTo>
                  <a:lnTo>
                    <a:pt x="1299107" y="0"/>
                  </a:lnTo>
                  <a:lnTo>
                    <a:pt x="1299107" y="808862"/>
                  </a:lnTo>
                  <a:lnTo>
                    <a:pt x="0" y="80886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88897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Site and location</a:t>
              </a:r>
            </a:p>
          </p:txBody>
        </p:sp>
        <p:sp>
          <p:nvSpPr>
            <p:cNvPr id="12" name="شكل بيضاوي 11"/>
            <p:cNvSpPr/>
            <p:nvPr/>
          </p:nvSpPr>
          <p:spPr>
            <a:xfrm>
              <a:off x="4382336" y="2481778"/>
              <a:ext cx="1199175" cy="119932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6336281"/>
                <a:satOff val="-12229"/>
                <a:lumOff val="-1570"/>
                <a:alphaOff val="0"/>
              </a:schemeClr>
            </a:fillRef>
            <a:effectRef idx="0">
              <a:schemeClr val="accent2">
                <a:alpha val="50000"/>
                <a:hueOff val="6336281"/>
                <a:satOff val="-12229"/>
                <a:lumOff val="-157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3" name="شكل حر 12"/>
            <p:cNvSpPr/>
            <p:nvPr/>
          </p:nvSpPr>
          <p:spPr>
            <a:xfrm>
              <a:off x="5295936" y="3456902"/>
              <a:ext cx="1274124" cy="864012"/>
            </a:xfrm>
            <a:custGeom>
              <a:avLst/>
              <a:gdLst>
                <a:gd name="connsiteX0" fmla="*/ 0 w 1274124"/>
                <a:gd name="connsiteY0" fmla="*/ 0 h 864012"/>
                <a:gd name="connsiteX1" fmla="*/ 1274124 w 1274124"/>
                <a:gd name="connsiteY1" fmla="*/ 0 h 864012"/>
                <a:gd name="connsiteX2" fmla="*/ 1274124 w 1274124"/>
                <a:gd name="connsiteY2" fmla="*/ 864012 h 864012"/>
                <a:gd name="connsiteX3" fmla="*/ 0 w 1274124"/>
                <a:gd name="connsiteY3" fmla="*/ 864012 h 864012"/>
                <a:gd name="connsiteX4" fmla="*/ 0 w 1274124"/>
                <a:gd name="connsiteY4" fmla="*/ 0 h 864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4124" h="864012">
                  <a:moveTo>
                    <a:pt x="0" y="0"/>
                  </a:moveTo>
                  <a:lnTo>
                    <a:pt x="1274124" y="0"/>
                  </a:lnTo>
                  <a:lnTo>
                    <a:pt x="1274124" y="864012"/>
                  </a:lnTo>
                  <a:lnTo>
                    <a:pt x="0" y="86401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88897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Environmental design</a:t>
              </a:r>
            </a:p>
          </p:txBody>
        </p:sp>
        <p:sp>
          <p:nvSpPr>
            <p:cNvPr id="14" name="شكل بيضاوي 13"/>
            <p:cNvSpPr/>
            <p:nvPr/>
          </p:nvSpPr>
          <p:spPr>
            <a:xfrm>
              <a:off x="4172480" y="2786940"/>
              <a:ext cx="1199175" cy="119932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9504421"/>
                <a:satOff val="-18343"/>
                <a:lumOff val="-2355"/>
                <a:alphaOff val="0"/>
              </a:schemeClr>
            </a:fillRef>
            <a:effectRef idx="0">
              <a:schemeClr val="accent2">
                <a:alpha val="50000"/>
                <a:hueOff val="9504421"/>
                <a:satOff val="-18343"/>
                <a:lumOff val="-2355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6" name="شكل بيضاوي 15"/>
            <p:cNvSpPr/>
            <p:nvPr/>
          </p:nvSpPr>
          <p:spPr>
            <a:xfrm>
              <a:off x="3782748" y="2786940"/>
              <a:ext cx="1199175" cy="119932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12672561"/>
                <a:satOff val="-24457"/>
                <a:lumOff val="-3140"/>
                <a:alphaOff val="0"/>
              </a:schemeClr>
            </a:fillRef>
            <a:effectRef idx="0">
              <a:schemeClr val="accent2">
                <a:alpha val="50000"/>
                <a:hueOff val="12672561"/>
                <a:satOff val="-24457"/>
                <a:lumOff val="-314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7" name="شكل حر 16"/>
            <p:cNvSpPr/>
            <p:nvPr/>
          </p:nvSpPr>
          <p:spPr>
            <a:xfrm>
              <a:off x="3049953" y="3808829"/>
              <a:ext cx="1374055" cy="790479"/>
            </a:xfrm>
            <a:custGeom>
              <a:avLst/>
              <a:gdLst>
                <a:gd name="connsiteX0" fmla="*/ 0 w 1374055"/>
                <a:gd name="connsiteY0" fmla="*/ 0 h 790479"/>
                <a:gd name="connsiteX1" fmla="*/ 1374055 w 1374055"/>
                <a:gd name="connsiteY1" fmla="*/ 0 h 790479"/>
                <a:gd name="connsiteX2" fmla="*/ 1374055 w 1374055"/>
                <a:gd name="connsiteY2" fmla="*/ 790479 h 790479"/>
                <a:gd name="connsiteX3" fmla="*/ 0 w 1374055"/>
                <a:gd name="connsiteY3" fmla="*/ 790479 h 790479"/>
                <a:gd name="connsiteX4" fmla="*/ 0 w 1374055"/>
                <a:gd name="connsiteY4" fmla="*/ 0 h 790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4055" h="790479">
                  <a:moveTo>
                    <a:pt x="0" y="0"/>
                  </a:moveTo>
                  <a:lnTo>
                    <a:pt x="1374055" y="0"/>
                  </a:lnTo>
                  <a:lnTo>
                    <a:pt x="1374055" y="790479"/>
                  </a:lnTo>
                  <a:lnTo>
                    <a:pt x="0" y="790479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88897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Structural Design</a:t>
              </a:r>
            </a:p>
          </p:txBody>
        </p:sp>
        <p:sp>
          <p:nvSpPr>
            <p:cNvPr id="18" name="شكل بيضاوي 17"/>
            <p:cNvSpPr/>
            <p:nvPr/>
          </p:nvSpPr>
          <p:spPr>
            <a:xfrm>
              <a:off x="3539415" y="2481778"/>
              <a:ext cx="1199175" cy="119932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15840701"/>
                <a:satOff val="-30572"/>
                <a:lumOff val="-3925"/>
                <a:alphaOff val="0"/>
              </a:schemeClr>
            </a:fillRef>
            <a:effectRef idx="0">
              <a:schemeClr val="accent2">
                <a:alpha val="50000"/>
                <a:hueOff val="15840701"/>
                <a:satOff val="-30572"/>
                <a:lumOff val="-3925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9" name="شكل حر 18"/>
            <p:cNvSpPr/>
            <p:nvPr/>
          </p:nvSpPr>
          <p:spPr>
            <a:xfrm>
              <a:off x="1682877" y="3112270"/>
              <a:ext cx="1905006" cy="594665"/>
            </a:xfrm>
            <a:custGeom>
              <a:avLst/>
              <a:gdLst>
                <a:gd name="connsiteX0" fmla="*/ 0 w 1905006"/>
                <a:gd name="connsiteY0" fmla="*/ 0 h 594665"/>
                <a:gd name="connsiteX1" fmla="*/ 1905006 w 1905006"/>
                <a:gd name="connsiteY1" fmla="*/ 0 h 594665"/>
                <a:gd name="connsiteX2" fmla="*/ 1905006 w 1905006"/>
                <a:gd name="connsiteY2" fmla="*/ 594665 h 594665"/>
                <a:gd name="connsiteX3" fmla="*/ 0 w 1905006"/>
                <a:gd name="connsiteY3" fmla="*/ 594665 h 594665"/>
                <a:gd name="connsiteX4" fmla="*/ 0 w 1905006"/>
                <a:gd name="connsiteY4" fmla="*/ 0 h 594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6" h="594665">
                  <a:moveTo>
                    <a:pt x="0" y="0"/>
                  </a:moveTo>
                  <a:lnTo>
                    <a:pt x="1905006" y="0"/>
                  </a:lnTo>
                  <a:lnTo>
                    <a:pt x="1905006" y="594665"/>
                  </a:lnTo>
                  <a:lnTo>
                    <a:pt x="0" y="594665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88897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Electro- Mechanical Design</a:t>
              </a:r>
            </a:p>
          </p:txBody>
        </p:sp>
        <p:sp>
          <p:nvSpPr>
            <p:cNvPr id="20" name="شكل بيضاوي 19"/>
            <p:cNvSpPr/>
            <p:nvPr/>
          </p:nvSpPr>
          <p:spPr>
            <a:xfrm>
              <a:off x="3625856" y="2101245"/>
              <a:ext cx="1199175" cy="119932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19008842"/>
                <a:satOff val="-36686"/>
                <a:lumOff val="-4710"/>
                <a:alphaOff val="0"/>
              </a:schemeClr>
            </a:fillRef>
            <a:effectRef idx="0">
              <a:schemeClr val="accent2">
                <a:alpha val="50000"/>
                <a:hueOff val="19008842"/>
                <a:satOff val="-36686"/>
                <a:lumOff val="-471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1" name="شكل حر 20"/>
            <p:cNvSpPr/>
            <p:nvPr/>
          </p:nvSpPr>
          <p:spPr>
            <a:xfrm>
              <a:off x="2819401" y="1423857"/>
              <a:ext cx="1299107" cy="808862"/>
            </a:xfrm>
            <a:custGeom>
              <a:avLst/>
              <a:gdLst>
                <a:gd name="connsiteX0" fmla="*/ 0 w 1299107"/>
                <a:gd name="connsiteY0" fmla="*/ 0 h 808862"/>
                <a:gd name="connsiteX1" fmla="*/ 1299107 w 1299107"/>
                <a:gd name="connsiteY1" fmla="*/ 0 h 808862"/>
                <a:gd name="connsiteX2" fmla="*/ 1299107 w 1299107"/>
                <a:gd name="connsiteY2" fmla="*/ 808862 h 808862"/>
                <a:gd name="connsiteX3" fmla="*/ 0 w 1299107"/>
                <a:gd name="connsiteY3" fmla="*/ 808862 h 808862"/>
                <a:gd name="connsiteX4" fmla="*/ 0 w 1299107"/>
                <a:gd name="connsiteY4" fmla="*/ 0 h 808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107" h="808862">
                  <a:moveTo>
                    <a:pt x="0" y="0"/>
                  </a:moveTo>
                  <a:lnTo>
                    <a:pt x="1299107" y="0"/>
                  </a:lnTo>
                  <a:lnTo>
                    <a:pt x="1299107" y="808862"/>
                  </a:lnTo>
                  <a:lnTo>
                    <a:pt x="0" y="80886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88897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Cost estimation</a:t>
              </a:r>
            </a:p>
          </p:txBody>
        </p:sp>
      </p:grpSp>
      <p:sp>
        <p:nvSpPr>
          <p:cNvPr id="3" name="مربع نص 2"/>
          <p:cNvSpPr txBox="1"/>
          <p:nvPr/>
        </p:nvSpPr>
        <p:spPr>
          <a:xfrm>
            <a:off x="3379359" y="3130394"/>
            <a:ext cx="142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858"/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Fire and safety</a:t>
            </a:r>
          </a:p>
        </p:txBody>
      </p:sp>
      <p:sp>
        <p:nvSpPr>
          <p:cNvPr id="22" name="شكل حر 8">
            <a:extLst>
              <a:ext uri="{FF2B5EF4-FFF2-40B4-BE49-F238E27FC236}">
                <a16:creationId xmlns:a16="http://schemas.microsoft.com/office/drawing/2014/main" id="{97253282-6C2A-42D7-8A7B-8D13FADB5A04}"/>
              </a:ext>
            </a:extLst>
          </p:cNvPr>
          <p:cNvSpPr/>
          <p:nvPr/>
        </p:nvSpPr>
        <p:spPr>
          <a:xfrm>
            <a:off x="5633925" y="1599060"/>
            <a:ext cx="1832073" cy="980439"/>
          </a:xfrm>
          <a:custGeom>
            <a:avLst/>
            <a:gdLst>
              <a:gd name="connsiteX0" fmla="*/ 0 w 1374055"/>
              <a:gd name="connsiteY0" fmla="*/ 0 h 735329"/>
              <a:gd name="connsiteX1" fmla="*/ 1374055 w 1374055"/>
              <a:gd name="connsiteY1" fmla="*/ 0 h 735329"/>
              <a:gd name="connsiteX2" fmla="*/ 1374055 w 1374055"/>
              <a:gd name="connsiteY2" fmla="*/ 735329 h 735329"/>
              <a:gd name="connsiteX3" fmla="*/ 0 w 1374055"/>
              <a:gd name="connsiteY3" fmla="*/ 735329 h 735329"/>
              <a:gd name="connsiteX4" fmla="*/ 0 w 1374055"/>
              <a:gd name="connsiteY4" fmla="*/ 0 h 735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4055" h="735329">
                <a:moveTo>
                  <a:pt x="0" y="0"/>
                </a:moveTo>
                <a:lnTo>
                  <a:pt x="1374055" y="0"/>
                </a:lnTo>
                <a:lnTo>
                  <a:pt x="1374055" y="735329"/>
                </a:lnTo>
                <a:lnTo>
                  <a:pt x="0" y="73532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88897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23473977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33400" y="855352"/>
            <a:ext cx="10230338" cy="1035647"/>
          </a:xfrm>
        </p:spPr>
        <p:txBody>
          <a:bodyPr>
            <a:noAutofit/>
          </a:bodyPr>
          <a:lstStyle/>
          <a:p>
            <a:pPr rtl="0"/>
            <a:r>
              <a:rPr lang="en-US" sz="2000" b="0" i="0" dirty="0">
                <a:solidFill>
                  <a:srgbClr val="000000"/>
                </a:solidFill>
                <a:effectLst/>
                <a:latin typeface="TimesNewRomanPSMT"/>
              </a:rPr>
              <a:t>The overshadowing analyses show that the amenity have at least 2 hours during</a:t>
            </a:r>
            <a:br>
              <a:rPr lang="en-US" sz="2000" b="0" i="0" dirty="0">
                <a:solidFill>
                  <a:srgbClr val="000000"/>
                </a:solidFill>
                <a:effectLst/>
                <a:latin typeface="TimesNewRomanPSMT"/>
              </a:rPr>
            </a:br>
            <a:r>
              <a:rPr lang="en-US" sz="2000" b="0" i="0" dirty="0">
                <a:solidFill>
                  <a:srgbClr val="000000"/>
                </a:solidFill>
                <a:effectLst/>
                <a:latin typeface="TimesNewRomanPSMT"/>
              </a:rPr>
              <a:t>work time for 50% and more of sunlight which is within the standard.</a:t>
            </a:r>
            <a:r>
              <a:rPr lang="en-US" sz="2000" dirty="0"/>
              <a:t> </a:t>
            </a:r>
            <a:br>
              <a:rPr lang="en-US" sz="2000" dirty="0"/>
            </a:br>
            <a:endParaRPr lang="en-US" sz="2000" dirty="0">
              <a:solidFill>
                <a:srgbClr val="813D0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54249" y="5382791"/>
            <a:ext cx="2768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Shading in 21/3 at 8:00AM 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FB554FB-6A4A-4E8B-AD39-90C9D761DE3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4400" y="2583653"/>
            <a:ext cx="3733800" cy="263240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33400" y="301448"/>
            <a:ext cx="31059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 Shadowing</a:t>
            </a:r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68A0F21A-18D6-40FD-B8A4-4B8431C243E4}"/>
              </a:ext>
            </a:extLst>
          </p:cNvPr>
          <p:cNvSpPr txBox="1">
            <a:spLocks/>
          </p:cNvSpPr>
          <p:nvPr/>
        </p:nvSpPr>
        <p:spPr>
          <a:xfrm>
            <a:off x="10972800" y="5715000"/>
            <a:ext cx="526288" cy="5143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20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B6C7776-BABF-401A-AF15-9A6E659C6DC0}"/>
              </a:ext>
            </a:extLst>
          </p:cNvPr>
          <p:cNvSpPr/>
          <p:nvPr/>
        </p:nvSpPr>
        <p:spPr>
          <a:xfrm>
            <a:off x="6440277" y="5382791"/>
            <a:ext cx="31865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Shading in 21/3 at 10:00AM 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8AC77CD-57FC-448F-9E1D-8791ED9FFB9F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0" y="2583653"/>
            <a:ext cx="3736769" cy="2632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6924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752600" y="4648200"/>
            <a:ext cx="31497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Shading in 21/3 at 12:00PM </a:t>
            </a:r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0E1ED8A-6F40-4096-92AF-AC086E552DA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90866" y="1488042"/>
            <a:ext cx="4219334" cy="3024229"/>
          </a:xfrm>
          <a:prstGeom prst="rect">
            <a:avLst/>
          </a:prstGeom>
        </p:spPr>
      </p:pic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61D839A3-C27D-44E9-9501-CEB1CE9B5ED3}"/>
              </a:ext>
            </a:extLst>
          </p:cNvPr>
          <p:cNvSpPr txBox="1">
            <a:spLocks/>
          </p:cNvSpPr>
          <p:nvPr/>
        </p:nvSpPr>
        <p:spPr>
          <a:xfrm>
            <a:off x="10972800" y="5715000"/>
            <a:ext cx="526288" cy="5143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21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ADF7E72-E026-46F5-8781-0BD7D0B1F127}"/>
              </a:ext>
            </a:extLst>
          </p:cNvPr>
          <p:cNvSpPr/>
          <p:nvPr/>
        </p:nvSpPr>
        <p:spPr>
          <a:xfrm>
            <a:off x="6962534" y="4755555"/>
            <a:ext cx="31497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Shading in 21/3 at 2:00PM </a:t>
            </a:r>
            <a:endParaRPr lang="en-US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5CACF8F-D57A-4B42-B25F-8A3CAFA2083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29537" y="1566823"/>
            <a:ext cx="4161859" cy="308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9118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BB78D-F7F2-4DC6-AA16-7E3C4BF3C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76200"/>
            <a:ext cx="7886700" cy="554831"/>
          </a:xfrm>
        </p:spPr>
        <p:txBody>
          <a:bodyPr>
            <a:normAutofit fontScale="90000"/>
          </a:bodyPr>
          <a:lstStyle/>
          <a:p>
            <a:r>
              <a:rPr lang="en-US" dirty="0"/>
              <a:t>Acoustical Design </a:t>
            </a:r>
            <a:endParaRPr 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>
          <a:xfrm>
            <a:off x="10972800" y="5720631"/>
            <a:ext cx="508000" cy="521208"/>
          </a:xfrm>
        </p:spPr>
        <p:txBody>
          <a:bodyPr/>
          <a:lstStyle/>
          <a:p>
            <a:pPr algn="r"/>
            <a:fld id="{4C1E9354-613C-49C2-A1B8-B6C4F2A805A2}" type="slidenum">
              <a:rPr lang="x-none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22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09B303-A0AE-474B-9F81-DDAAC4510E79}"/>
              </a:ext>
            </a:extLst>
          </p:cNvPr>
          <p:cNvSpPr/>
          <p:nvPr/>
        </p:nvSpPr>
        <p:spPr>
          <a:xfrm>
            <a:off x="147636" y="997248"/>
            <a:ext cx="152876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50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Classroom </a:t>
            </a:r>
            <a:endParaRPr lang="en-US" sz="1500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</a:endParaRP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500" dirty="0">
                <a:solidFill>
                  <a:prstClr val="white">
                    <a:lumMod val="85000"/>
                  </a:prst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Entrance </a:t>
            </a:r>
            <a:endParaRPr lang="en-US" sz="1500" dirty="0">
              <a:solidFill>
                <a:prstClr val="white">
                  <a:lumMod val="85000"/>
                </a:prstClr>
              </a:solidFill>
              <a:latin typeface="Calibri" panose="020F0502020204030204"/>
              <a:ea typeface="Calibri" panose="020F0502020204030204" pitchFamily="34" charset="0"/>
            </a:endParaRP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500" dirty="0">
                <a:solidFill>
                  <a:prstClr val="white">
                    <a:lumMod val="85000"/>
                  </a:prst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library</a:t>
            </a: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500" dirty="0">
                <a:solidFill>
                  <a:prstClr val="white">
                    <a:lumMod val="85000"/>
                  </a:prst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Corridor</a:t>
            </a: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500" dirty="0">
                <a:solidFill>
                  <a:prstClr val="white">
                    <a:lumMod val="85000"/>
                  </a:prst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Office </a:t>
            </a: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500" dirty="0">
                <a:solidFill>
                  <a:prstClr val="white">
                    <a:lumMod val="85000"/>
                  </a:prst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First aid room</a:t>
            </a: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500" dirty="0">
                <a:solidFill>
                  <a:prstClr val="white">
                    <a:lumMod val="85000"/>
                  </a:prst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Outside</a:t>
            </a:r>
            <a:endParaRPr lang="en-US" sz="1500" dirty="0">
              <a:solidFill>
                <a:prstClr val="white">
                  <a:lumMod val="85000"/>
                </a:prstClr>
              </a:solidFill>
              <a:latin typeface="Calibri" panose="020F0502020204030204"/>
              <a:ea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7A94FE-8E1F-4592-B425-49AB5C8581A8}"/>
              </a:ext>
            </a:extLst>
          </p:cNvPr>
          <p:cNvSpPr txBox="1"/>
          <p:nvPr/>
        </p:nvSpPr>
        <p:spPr>
          <a:xfrm>
            <a:off x="152400" y="563542"/>
            <a:ext cx="277177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Designed spaces:  </a:t>
            </a:r>
            <a:endParaRPr lang="x-none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65A2BFF1-E0AD-4E2C-85A1-FF210751D1D0}"/>
              </a:ext>
            </a:extLst>
          </p:cNvPr>
          <p:cNvCxnSpPr>
            <a:cxnSpLocks/>
          </p:cNvCxnSpPr>
          <p:nvPr/>
        </p:nvCxnSpPr>
        <p:spPr>
          <a:xfrm>
            <a:off x="1512887" y="1190969"/>
            <a:ext cx="1611313" cy="481469"/>
          </a:xfrm>
          <a:prstGeom prst="bentConnector3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CBA7A6C7-523F-46B4-88DB-5AF2895EAD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7492" y="616161"/>
            <a:ext cx="5170942" cy="147892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93BF2EF-6BE4-43B6-B24F-8292F30868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4072" y="2269775"/>
            <a:ext cx="3075686" cy="1532558"/>
          </a:xfrm>
          <a:prstGeom prst="rect">
            <a:avLst/>
          </a:prstGeom>
        </p:spPr>
      </p:pic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E1E64C74-3692-4D1B-86BF-E9FFCAC687D3}"/>
              </a:ext>
            </a:extLst>
          </p:cNvPr>
          <p:cNvCxnSpPr>
            <a:cxnSpLocks/>
          </p:cNvCxnSpPr>
          <p:nvPr/>
        </p:nvCxnSpPr>
        <p:spPr>
          <a:xfrm rot="16200000" flipH="1">
            <a:off x="685800" y="3048000"/>
            <a:ext cx="1828800" cy="762000"/>
          </a:xfrm>
          <a:prstGeom prst="bentConnector3">
            <a:avLst>
              <a:gd name="adj1" fmla="val 12821"/>
            </a:avLst>
          </a:prstGeom>
          <a:ln>
            <a:solidFill>
              <a:schemeClr val="bg2">
                <a:lumMod val="50000"/>
              </a:schemeClr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B9D4A819-F992-4B24-B716-2107945756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400" y="4720299"/>
            <a:ext cx="3075686" cy="154296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872D5E8-02D4-4B40-9976-3188F7E8DC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18543" y="2948654"/>
            <a:ext cx="2617893" cy="153255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5C8128C-2A07-4258-B7A1-DA0B1212E5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28800" y="4756340"/>
            <a:ext cx="4288692" cy="153496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A1E6661-E042-4DD4-A9FF-103D910C3EDF}"/>
              </a:ext>
            </a:extLst>
          </p:cNvPr>
          <p:cNvPicPr/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086" y="813726"/>
            <a:ext cx="2255520" cy="120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9999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BB78D-F7F2-4DC6-AA16-7E3C4BF3C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" y="53970"/>
            <a:ext cx="7886700" cy="554831"/>
          </a:xfrm>
        </p:spPr>
        <p:txBody>
          <a:bodyPr>
            <a:normAutofit fontScale="90000"/>
          </a:bodyPr>
          <a:lstStyle/>
          <a:p>
            <a:r>
              <a:rPr lang="en-US" dirty="0"/>
              <a:t>Acoustical Design </a:t>
            </a:r>
            <a:endParaRPr 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>
          <a:xfrm>
            <a:off x="10719158" y="5687917"/>
            <a:ext cx="812800" cy="521208"/>
          </a:xfrm>
        </p:spPr>
        <p:txBody>
          <a:bodyPr/>
          <a:lstStyle/>
          <a:p>
            <a:pPr algn="r"/>
            <a:fld id="{4C1E9354-613C-49C2-A1B8-B6C4F2A805A2}" type="slidenum">
              <a:rPr lang="x-none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23</a:t>
            </a:fld>
            <a:endParaRPr lang="x-none" sz="2400" dirty="0">
              <a:ln w="10160">
                <a:solidFill>
                  <a:schemeClr val="accent5"/>
                </a:solidFill>
                <a:prstDash val="solid"/>
              </a:ln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EC9EA4-BE33-4EDA-93DD-E34FFD5728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95" r="28645"/>
          <a:stretch/>
        </p:blipFill>
        <p:spPr>
          <a:xfrm>
            <a:off x="7065109" y="533400"/>
            <a:ext cx="3654049" cy="2762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59C132C-CB3E-443F-A7E4-198D1BBBD9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639" t="31310" r="-80" b="28974"/>
          <a:stretch/>
        </p:blipFill>
        <p:spPr>
          <a:xfrm>
            <a:off x="10632337" y="533399"/>
            <a:ext cx="599090" cy="23874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CB55E9E-AB51-49E4-AD0E-FC7B8EB5723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" t="3034" r="28632" b="4087"/>
          <a:stretch/>
        </p:blipFill>
        <p:spPr>
          <a:xfrm>
            <a:off x="228600" y="4066484"/>
            <a:ext cx="3813810" cy="276218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88060A-0EBB-4253-A898-7BBF5BA607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33" t="33348" r="-1667" b="30320"/>
          <a:stretch/>
        </p:blipFill>
        <p:spPr>
          <a:xfrm>
            <a:off x="3956368" y="4066483"/>
            <a:ext cx="685800" cy="235131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FCEB704-879A-4A92-95DB-06153AB11E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523" y="512659"/>
            <a:ext cx="2120369" cy="20554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992B20-0E09-4ED5-A2BD-98C3894DED9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44" r="29665"/>
          <a:stretch/>
        </p:blipFill>
        <p:spPr>
          <a:xfrm>
            <a:off x="7069017" y="3801539"/>
            <a:ext cx="3303587" cy="27891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0B77729-9D92-40ED-99CF-CAEF797B1B6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50" t="33096" b="30389"/>
          <a:stretch/>
        </p:blipFill>
        <p:spPr>
          <a:xfrm>
            <a:off x="10372604" y="3903025"/>
            <a:ext cx="425451" cy="2288514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EB91F12-B31F-40C3-B4BA-9D808B1AC65A}"/>
              </a:ext>
            </a:extLst>
          </p:cNvPr>
          <p:cNvSpPr txBox="1">
            <a:spLocks/>
          </p:cNvSpPr>
          <p:nvPr/>
        </p:nvSpPr>
        <p:spPr>
          <a:xfrm>
            <a:off x="99060" y="596330"/>
            <a:ext cx="7886700" cy="554831"/>
          </a:xfrm>
          <a:prstGeom prst="rect">
            <a:avLst/>
          </a:prstGeom>
        </p:spPr>
        <p:txBody>
          <a:bodyPr vert="horz" anchor="b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Loudspeakers </a:t>
            </a:r>
            <a:endParaRPr lang="x-none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25F8DFE-04A9-4AE9-AF6E-9278FC805FE1}"/>
              </a:ext>
            </a:extLst>
          </p:cNvPr>
          <p:cNvSpPr/>
          <p:nvPr/>
        </p:nvSpPr>
        <p:spPr>
          <a:xfrm>
            <a:off x="265248" y="1178085"/>
            <a:ext cx="13906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500" dirty="0">
                <a:latin typeface="Calibri" panose="020F0502020204030204"/>
                <a:cs typeface="Times New Roman" panose="02020603050405020304" pitchFamily="18" charset="0"/>
              </a:rPr>
              <a:t>Classroom</a:t>
            </a:r>
            <a:r>
              <a:rPr lang="en-US" sz="1500" dirty="0">
                <a:solidFill>
                  <a:prstClr val="white">
                    <a:lumMod val="85000"/>
                  </a:prstClr>
                </a:solidFill>
                <a:latin typeface="Calibri" panose="020F0502020204030204"/>
                <a:cs typeface="Times New Roman" panose="02020603050405020304" pitchFamily="18" charset="0"/>
              </a:rPr>
              <a:t> </a:t>
            </a: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500" dirty="0">
                <a:solidFill>
                  <a:prstClr val="white">
                    <a:lumMod val="85000"/>
                  </a:prstClr>
                </a:solidFill>
                <a:latin typeface="Calibri" panose="020F0502020204030204"/>
                <a:cs typeface="Times New Roman" panose="02020603050405020304" pitchFamily="18" charset="0"/>
              </a:rPr>
              <a:t>Entrance</a:t>
            </a:r>
            <a:r>
              <a:rPr lang="en-US" sz="15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500" dirty="0">
              <a:latin typeface="Calibri" panose="020F0502020204030204"/>
              <a:ea typeface="Calibri" panose="020F0502020204030204" pitchFamily="34" charset="0"/>
            </a:endParaRP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500" dirty="0">
                <a:solidFill>
                  <a:prstClr val="white">
                    <a:lumMod val="85000"/>
                  </a:prstClr>
                </a:solidFill>
                <a:latin typeface="Calibri" panose="020F0502020204030204"/>
                <a:cs typeface="Times New Roman" panose="02020603050405020304" pitchFamily="18" charset="0"/>
              </a:rPr>
              <a:t>Outside</a:t>
            </a:r>
            <a:r>
              <a:rPr lang="en-US" sz="15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en-US" sz="1500" dirty="0">
              <a:latin typeface="Calibri" panose="020F0502020204030204"/>
              <a:ea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88255B3-3B1B-4DD5-B029-E915F05E29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696" y="2460146"/>
            <a:ext cx="4114863" cy="156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8622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0896600" y="5791200"/>
            <a:ext cx="640869" cy="304800"/>
          </a:xfrm>
        </p:spPr>
        <p:txBody>
          <a:bodyPr/>
          <a:lstStyle/>
          <a:p>
            <a:pPr algn="r"/>
            <a:fld id="{4C1E9354-613C-49C2-A1B8-B6C4F2A805A2}" type="slidenum">
              <a:rPr lang="x-none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24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FCEB704-879A-4A92-95DB-06153AB11E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1922" y="2782862"/>
            <a:ext cx="2022217" cy="155526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55E288B-AA41-4856-8D75-8C45B7348F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8014" y="4503614"/>
            <a:ext cx="2379241" cy="22990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5657BFB-FC72-4914-B2EE-93CFE617DB4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6" t="3011" r="19651" b="7117"/>
          <a:stretch/>
        </p:blipFill>
        <p:spPr>
          <a:xfrm>
            <a:off x="6215522" y="3525095"/>
            <a:ext cx="4418776" cy="27513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D19709-C29E-411E-9FDF-7A3DA881F9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33" t="30928" b="29663"/>
          <a:stretch/>
        </p:blipFill>
        <p:spPr>
          <a:xfrm>
            <a:off x="10634298" y="3525095"/>
            <a:ext cx="471700" cy="219372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85AF366-A0A9-4222-A857-293BC2DA633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" r="24740" b="-1"/>
          <a:stretch/>
        </p:blipFill>
        <p:spPr>
          <a:xfrm>
            <a:off x="6375905" y="254817"/>
            <a:ext cx="4006626" cy="285688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F4E312-DDA4-43E8-B9A6-0419B0F6981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66" t="31545" b="29544"/>
          <a:stretch/>
        </p:blipFill>
        <p:spPr>
          <a:xfrm>
            <a:off x="10382531" y="247002"/>
            <a:ext cx="414552" cy="1927941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B3950EE8-8B1A-46E7-964A-85683B45E368}"/>
              </a:ext>
            </a:extLst>
          </p:cNvPr>
          <p:cNvSpPr/>
          <p:nvPr/>
        </p:nvSpPr>
        <p:spPr>
          <a:xfrm>
            <a:off x="285748" y="624923"/>
            <a:ext cx="13906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500" dirty="0">
                <a:solidFill>
                  <a:prstClr val="white">
                    <a:lumMod val="85000"/>
                  </a:prstClr>
                </a:solidFill>
                <a:latin typeface="Calibri" panose="020F0502020204030204"/>
                <a:cs typeface="Times New Roman" panose="02020603050405020304" pitchFamily="18" charset="0"/>
              </a:rPr>
              <a:t>Classroom </a:t>
            </a: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5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Entrance </a:t>
            </a:r>
            <a:endParaRPr lang="en-US" sz="1500" dirty="0">
              <a:latin typeface="Calibri" panose="020F0502020204030204"/>
              <a:ea typeface="Calibri" panose="020F0502020204030204" pitchFamily="34" charset="0"/>
            </a:endParaRP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5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Outside  </a:t>
            </a:r>
            <a:endParaRPr lang="en-US" sz="1500" dirty="0">
              <a:latin typeface="Calibri" panose="020F0502020204030204"/>
              <a:ea typeface="Calibri" panose="020F0502020204030204" pitchFamily="34" charset="0"/>
            </a:endParaRPr>
          </a:p>
        </p:txBody>
      </p: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68704417-B49A-4409-A457-1A0CCBE4F843}"/>
              </a:ext>
            </a:extLst>
          </p:cNvPr>
          <p:cNvCxnSpPr>
            <a:cxnSpLocks/>
          </p:cNvCxnSpPr>
          <p:nvPr/>
        </p:nvCxnSpPr>
        <p:spPr>
          <a:xfrm>
            <a:off x="1524000" y="1132754"/>
            <a:ext cx="3886200" cy="1450953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50000"/>
              </a:schemeClr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10ECCD1F-E4B6-4105-9B6A-A3BAE59793F8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5458" y="1801774"/>
            <a:ext cx="1831135" cy="1594111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50000"/>
              </a:schemeClr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F78A1902-E3F2-452F-8BEE-22469420164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787" y="202063"/>
            <a:ext cx="2120369" cy="20554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55DD7C-2163-4A1C-8507-A4C84513FA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422" y="4030185"/>
            <a:ext cx="3551169" cy="238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2672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94946"/>
            <a:ext cx="5867400" cy="111861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Loud speaker for ground floor </a:t>
            </a:r>
            <a:br>
              <a:rPr lang="x-none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0" y="762000"/>
            <a:ext cx="4419600" cy="5155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>
          <a:xfrm>
            <a:off x="10838688" y="5734051"/>
            <a:ext cx="667512" cy="514349"/>
          </a:xfrm>
        </p:spPr>
        <p:txBody>
          <a:bodyPr/>
          <a:lstStyle/>
          <a:p>
            <a:pPr algn="r"/>
            <a:fld id="{4C1E9354-613C-49C2-A1B8-B6C4F2A805A2}" type="slidenum">
              <a:rPr lang="x-none" sz="28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25</a:t>
            </a:fld>
            <a:endParaRPr lang="x-none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C35AB9-9E2D-4B77-BD0C-4CD663DBD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828799"/>
            <a:ext cx="3401797" cy="3190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" name="Elbow Connector 5">
            <a:extLst>
              <a:ext uri="{FF2B5EF4-FFF2-40B4-BE49-F238E27FC236}">
                <a16:creationId xmlns:a16="http://schemas.microsoft.com/office/drawing/2014/main" id="{7835E7E5-4989-4402-B9FA-34305017CA3B}"/>
              </a:ext>
            </a:extLst>
          </p:cNvPr>
          <p:cNvCxnSpPr>
            <a:cxnSpLocks/>
          </p:cNvCxnSpPr>
          <p:nvPr/>
        </p:nvCxnSpPr>
        <p:spPr>
          <a:xfrm rot="10800000" flipV="1">
            <a:off x="4953000" y="1524000"/>
            <a:ext cx="3937254" cy="2057400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FF0000"/>
            </a:solidFill>
            <a:prstDash val="solid"/>
            <a:tailEnd type="arrow"/>
          </a:ln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rgbClr val="629DD1">
                <a:shade val="30000"/>
                <a:satMod val="150000"/>
              </a:srgbClr>
            </a:contourClr>
          </a:sp3d>
        </p:spPr>
      </p:cxnSp>
    </p:spTree>
    <p:extLst>
      <p:ext uri="{BB962C8B-B14F-4D97-AF65-F5344CB8AC3E}">
        <p14:creationId xmlns:p14="http://schemas.microsoft.com/office/powerpoint/2010/main" val="42429954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2743200" cy="650665"/>
          </a:xfrm>
        </p:spPr>
        <p:txBody>
          <a:bodyPr/>
          <a:lstStyle/>
          <a:p>
            <a:pPr algn="ctr"/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STC &amp; OITC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>
          <a:xfrm>
            <a:off x="10838688" y="5734051"/>
            <a:ext cx="667512" cy="514349"/>
          </a:xfrm>
        </p:spPr>
        <p:txBody>
          <a:bodyPr/>
          <a:lstStyle/>
          <a:p>
            <a:pPr algn="r"/>
            <a:fld id="{4C1E9354-613C-49C2-A1B8-B6C4F2A805A2}" type="slidenum">
              <a:rPr lang="x-none" sz="28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26</a:t>
            </a:fld>
            <a:endParaRPr lang="x-none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3A85550-891E-499F-B71F-2FD6D6C75E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54219"/>
            <a:ext cx="4343400" cy="3766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F99CD3C-0741-4E2C-BB50-0261485F3B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990600"/>
            <a:ext cx="4859314" cy="38727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60B8D60-CA33-4311-9613-E665870EEF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23" y="4648200"/>
            <a:ext cx="4206605" cy="1988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576375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E1BFA-2B91-4DF0-A2D5-07E69DEB9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Structural Design </a:t>
            </a:r>
            <a:endParaRPr lang="x-none" b="1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B1062AA-1670-43BA-BCC8-183EBA1EC191}"/>
              </a:ext>
            </a:extLst>
          </p:cNvPr>
          <p:cNvGraphicFramePr>
            <a:graphicFrameLocks noGrp="1"/>
          </p:cNvGraphicFramePr>
          <p:nvPr>
            <p:ph sz="quarter" idx="1"/>
          </p:nvPr>
        </p:nvGraphicFramePr>
        <p:xfrm>
          <a:off x="2152650" y="1825627"/>
          <a:ext cx="8134350" cy="4530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83555-8ABD-485F-9B8A-690342B600D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838688" y="5734051"/>
            <a:ext cx="667512" cy="438149"/>
          </a:xfrm>
        </p:spPr>
        <p:txBody>
          <a:bodyPr/>
          <a:lstStyle/>
          <a:p>
            <a:pPr algn="r"/>
            <a:fld id="{ACA4DDD2-8F98-46A6-8536-ED672330C616}" type="slidenum"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27</a:t>
            </a:fld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7003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BB78D-F7F2-4DC6-AA16-7E3C4BF3C82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04800" y="153864"/>
            <a:ext cx="7886700" cy="762000"/>
          </a:xfrm>
        </p:spPr>
        <p:txBody>
          <a:bodyPr>
            <a:normAutofit/>
          </a:bodyPr>
          <a:lstStyle/>
          <a:p>
            <a:r>
              <a:rPr lang="en-US" sz="2800" b="1" dirty="0"/>
              <a:t>Structural Design </a:t>
            </a:r>
            <a:endParaRPr lang="x-none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F1EAA-9CFC-4DD8-961D-5587ECCD3E1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4800" y="1110272"/>
            <a:ext cx="7219950" cy="2527300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250" b="1" dirty="0"/>
              <a:t> Codes</a:t>
            </a:r>
            <a:r>
              <a:rPr lang="en-US" sz="2250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/>
              <a:t>ACI 318M-14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/>
              <a:t>ASCE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/>
              <a:t>UBC 97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/>
              <a:t>AISC LRFD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325" b="1" dirty="0"/>
              <a:t> </a:t>
            </a:r>
            <a:r>
              <a:rPr lang="en-US" sz="2250" b="1" dirty="0"/>
              <a:t>Material Properties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/>
              <a:t> Reinforced Concrete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3300" b="1" dirty="0"/>
          </a:p>
          <a:p>
            <a:endParaRPr lang="x-none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ECE617D-0E16-4C01-AFEB-8BA04FE62184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3913910"/>
          <a:ext cx="3427757" cy="20635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19349">
                  <a:extLst>
                    <a:ext uri="{9D8B030D-6E8A-4147-A177-3AD203B41FA5}">
                      <a16:colId xmlns:a16="http://schemas.microsoft.com/office/drawing/2014/main" val="1639380242"/>
                    </a:ext>
                  </a:extLst>
                </a:gridCol>
                <a:gridCol w="1008408">
                  <a:extLst>
                    <a:ext uri="{9D8B030D-6E8A-4147-A177-3AD203B41FA5}">
                      <a16:colId xmlns:a16="http://schemas.microsoft.com/office/drawing/2014/main" val="3195337559"/>
                    </a:ext>
                  </a:extLst>
                </a:gridCol>
              </a:tblGrid>
              <a:tr h="34534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Property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Value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236445"/>
                  </a:ext>
                </a:extLst>
              </a:tr>
              <a:tr h="7976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Compressive strength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fʹc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for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substructure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28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MPa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1320715"/>
                  </a:ext>
                </a:extLst>
              </a:tr>
              <a:tr h="8067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Compressive strength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fʹc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for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super structure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MPa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0D87EE3D-3666-4388-BB2E-60A0B07D7B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3657600"/>
            <a:ext cx="3477487" cy="2316474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8E19E9F4-6042-4576-B634-781D7B2B9FD7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28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0444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6C127-5D04-48F9-8057-7CA575FFBD2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72366" y="256090"/>
            <a:ext cx="7886700" cy="23530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sz="1800" dirty="0"/>
              <a:t>Reinforcing Steel</a:t>
            </a:r>
            <a:r>
              <a:rPr lang="en-US" sz="1400" dirty="0"/>
              <a:t>                          </a:t>
            </a:r>
            <a:r>
              <a:rPr lang="en-US" sz="1800" dirty="0"/>
              <a:t>Structural Steel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x-none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25579A3-3AD5-4A32-A45F-6496F5BA63A4}"/>
              </a:ext>
            </a:extLst>
          </p:cNvPr>
          <p:cNvGraphicFramePr>
            <a:graphicFrameLocks noGrp="1"/>
          </p:cNvGraphicFramePr>
          <p:nvPr/>
        </p:nvGraphicFramePr>
        <p:xfrm>
          <a:off x="533400" y="914400"/>
          <a:ext cx="2971800" cy="23622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2235">
                  <a:extLst>
                    <a:ext uri="{9D8B030D-6E8A-4147-A177-3AD203B41FA5}">
                      <a16:colId xmlns:a16="http://schemas.microsoft.com/office/drawing/2014/main" val="4126224705"/>
                    </a:ext>
                  </a:extLst>
                </a:gridCol>
                <a:gridCol w="1419565">
                  <a:extLst>
                    <a:ext uri="{9D8B030D-6E8A-4147-A177-3AD203B41FA5}">
                      <a16:colId xmlns:a16="http://schemas.microsoft.com/office/drawing/2014/main" val="4149636400"/>
                    </a:ext>
                  </a:extLst>
                </a:gridCol>
              </a:tblGrid>
              <a:tr h="33745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Property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Value 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262381"/>
                  </a:ext>
                </a:extLst>
              </a:tr>
              <a:tr h="33745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Grade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Grade 60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118277"/>
                  </a:ext>
                </a:extLst>
              </a:tr>
              <a:tr h="6749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Modulus of elasticity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200 GPa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9021037"/>
                  </a:ext>
                </a:extLst>
              </a:tr>
              <a:tr h="33745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Yielding strength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420 MPa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9450510"/>
                  </a:ext>
                </a:extLst>
              </a:tr>
              <a:tr h="6749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Ultimate strength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620 MPa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6253125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966F79A-91D0-42AD-A1C2-50BC2BA4AE2A}"/>
              </a:ext>
            </a:extLst>
          </p:cNvPr>
          <p:cNvGraphicFramePr>
            <a:graphicFrameLocks noGrp="1"/>
          </p:cNvGraphicFramePr>
          <p:nvPr/>
        </p:nvGraphicFramePr>
        <p:xfrm>
          <a:off x="3869347" y="914400"/>
          <a:ext cx="2528764" cy="2367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4126224705"/>
                    </a:ext>
                  </a:extLst>
                </a:gridCol>
                <a:gridCol w="1080964">
                  <a:extLst>
                    <a:ext uri="{9D8B030D-6E8A-4147-A177-3AD203B41FA5}">
                      <a16:colId xmlns:a16="http://schemas.microsoft.com/office/drawing/2014/main" val="4149636400"/>
                    </a:ext>
                  </a:extLst>
                </a:gridCol>
              </a:tblGrid>
              <a:tr h="2381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Property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Value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26238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Grade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Grade 50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118277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Modulus of elasticity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200 GPa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9021037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Yielding strength 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250 MPa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9450510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Ultimate strength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450 MPa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6253125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2B23C60C-351B-4CAA-BEEF-67BEE6B1ED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877" y="311508"/>
            <a:ext cx="3349487" cy="1651054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2A4217B-D323-4645-AA5D-8A78AE2A68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062" y="2289176"/>
            <a:ext cx="3349486" cy="1560444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3943A47-94AF-4CFC-B8F2-A286E40CC393}"/>
              </a:ext>
            </a:extLst>
          </p:cNvPr>
          <p:cNvGraphicFramePr>
            <a:graphicFrameLocks noGrp="1"/>
          </p:cNvGraphicFramePr>
          <p:nvPr/>
        </p:nvGraphicFramePr>
        <p:xfrm>
          <a:off x="533400" y="3958590"/>
          <a:ext cx="3287635" cy="18057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44136343"/>
                    </a:ext>
                  </a:extLst>
                </a:gridCol>
                <a:gridCol w="1458835">
                  <a:extLst>
                    <a:ext uri="{9D8B030D-6E8A-4147-A177-3AD203B41FA5}">
                      <a16:colId xmlns:a16="http://schemas.microsoft.com/office/drawing/2014/main" val="3210994620"/>
                    </a:ext>
                  </a:extLst>
                </a:gridCol>
              </a:tblGrid>
              <a:tr h="1714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Load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Value 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35992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Live load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5 </a:t>
                      </a:r>
                      <a:r>
                        <a:rPr lang="en-US" sz="1500" dirty="0" err="1">
                          <a:solidFill>
                            <a:schemeClr val="tx1"/>
                          </a:solidFill>
                          <a:effectLst/>
                        </a:rPr>
                        <a:t>kN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/m²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458362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Super imposed dead load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4.5 </a:t>
                      </a:r>
                      <a:r>
                        <a:rPr lang="en-US" sz="1500" dirty="0" err="1">
                          <a:solidFill>
                            <a:schemeClr val="tx1"/>
                          </a:solidFill>
                          <a:effectLst/>
                        </a:rPr>
                        <a:t>kN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/m²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4181106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Snow load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0.5 </a:t>
                      </a:r>
                      <a:r>
                        <a:rPr lang="en-US" sz="1500" dirty="0" err="1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r>
                        <a:rPr lang="en-US" sz="15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US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/m²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3926698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Wind load 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 </a:t>
                      </a:r>
                      <a:r>
                        <a:rPr lang="en-US" sz="15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</a:t>
                      </a:r>
                      <a:r>
                        <a:rPr lang="en-US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/m²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488949"/>
                  </a:ext>
                </a:extLst>
              </a:tr>
            </a:tbl>
          </a:graphicData>
        </a:graphic>
      </p:graphicFrame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1505407-B9C6-4182-8BDA-03CFEA86E7EB}"/>
              </a:ext>
            </a:extLst>
          </p:cNvPr>
          <p:cNvSpPr txBox="1">
            <a:spLocks/>
          </p:cNvSpPr>
          <p:nvPr/>
        </p:nvSpPr>
        <p:spPr>
          <a:xfrm>
            <a:off x="7239000" y="4750491"/>
            <a:ext cx="2495550" cy="4050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US" sz="2400" dirty="0"/>
              <a:t>Designed Loads </a:t>
            </a:r>
          </a:p>
          <a:p>
            <a:pPr marL="0" indent="0">
              <a:buNone/>
            </a:pPr>
            <a:endParaRPr lang="x-none" dirty="0"/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2A1A308A-C158-48F2-9401-5FBE66BF462E}"/>
              </a:ext>
            </a:extLst>
          </p:cNvPr>
          <p:cNvCxnSpPr>
            <a:cxnSpLocks/>
          </p:cNvCxnSpPr>
          <p:nvPr/>
        </p:nvCxnSpPr>
        <p:spPr>
          <a:xfrm rot="10800000" flipV="1">
            <a:off x="5133730" y="4750491"/>
            <a:ext cx="1952870" cy="781051"/>
          </a:xfrm>
          <a:prstGeom prst="bentConnector3">
            <a:avLst/>
          </a:prstGeom>
          <a:ln w="57150">
            <a:solidFill>
              <a:schemeClr val="bg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C1BAC7CD-CF15-452A-9030-187986F28E2F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29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631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2607" y="1143000"/>
            <a:ext cx="7329544" cy="381000"/>
          </a:xfrm>
        </p:spPr>
        <p:txBody>
          <a:bodyPr>
            <a:noAutofit/>
          </a:bodyPr>
          <a:lstStyle/>
          <a:p>
            <a:br>
              <a:rPr lang="en-US" sz="4000" b="1" dirty="0">
                <a:latin typeface="+mn-lt"/>
              </a:rPr>
            </a:br>
            <a:r>
              <a:rPr lang="en-US" sz="4000" b="1" dirty="0">
                <a:latin typeface="+mn-lt"/>
              </a:rPr>
              <a:t>Introduction </a:t>
            </a:r>
            <a:br>
              <a:rPr lang="en-US" sz="4000" b="1" dirty="0">
                <a:latin typeface="+mn-lt"/>
              </a:rPr>
            </a:br>
            <a:r>
              <a:rPr lang="en-US" sz="4000" b="1" dirty="0">
                <a:latin typeface="+mn-lt"/>
              </a:rPr>
              <a:t>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998E629-5B6F-4EA9-8BA7-1A2DC62855BC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905000" y="1828800"/>
            <a:ext cx="8229600" cy="4480560"/>
          </a:xfrm>
        </p:spPr>
        <p:txBody>
          <a:bodyPr>
            <a:normAutofit/>
          </a:bodyPr>
          <a:lstStyle/>
          <a:p>
            <a:pPr indent="45720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2400" dirty="0"/>
              <a:t>The school environment is a part of the general environment, and has its own characteristics that are different from other environments. </a:t>
            </a:r>
          </a:p>
          <a:p>
            <a:r>
              <a:rPr lang="en-US" sz="2400" dirty="0"/>
              <a:t>Statistics indicate an increase in the number of students year after year and the need for new schools continuously to provide a good educational environment for children.</a:t>
            </a:r>
            <a:endParaRPr lang="ar-EG" sz="2400" dirty="0"/>
          </a:p>
          <a:p>
            <a:r>
              <a:rPr lang="en-US" sz="2400" dirty="0"/>
              <a:t>Total number of students is 288 ( 2019/2020).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Total number of employees is 12 .</a:t>
            </a:r>
          </a:p>
          <a:p>
            <a:endParaRPr lang="x-non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7AC5F9-150B-4A5F-984C-1E7D8DA49A3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49000" y="5728580"/>
            <a:ext cx="373888" cy="575309"/>
          </a:xfrm>
        </p:spPr>
        <p:txBody>
          <a:bodyPr/>
          <a:lstStyle/>
          <a:p>
            <a:pPr algn="r"/>
            <a:fld id="{ACA4DDD2-8F98-46A6-8536-ED672330C616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</a:t>
            </a:fld>
            <a:endParaRPr lang="en-US" sz="2400" dirty="0">
              <a:ln w="10160">
                <a:solidFill>
                  <a:schemeClr val="accent5"/>
                </a:solidFill>
                <a:prstDash val="solid"/>
              </a:ln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1913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4547F8-639F-43E0-B1B1-404750B4894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117090" y="1143000"/>
            <a:ext cx="8515350" cy="5105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seismic load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  <a:p>
            <a:pPr>
              <a:buFont typeface="Wingdings" pitchFamily="2" charset="2"/>
              <a:buChar char="§"/>
            </a:pPr>
            <a:r>
              <a:rPr lang="en-US" sz="2800" dirty="0"/>
              <a:t>Seismic zone factor  Z = 2B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/>
              <a:t>Soli profile: Stiff soil with site classification C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/>
              <a:t>Seismic coefficient </a:t>
            </a:r>
            <a:r>
              <a:rPr lang="en-US" sz="2800" dirty="0" err="1"/>
              <a:t>Ca</a:t>
            </a:r>
            <a:r>
              <a:rPr lang="en-US" sz="2800" dirty="0"/>
              <a:t> =0.24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/>
              <a:t>Seismic coefficient </a:t>
            </a:r>
            <a:r>
              <a:rPr lang="en-US" sz="2800" dirty="0" err="1"/>
              <a:t>Cv</a:t>
            </a:r>
            <a:r>
              <a:rPr lang="en-US" sz="2800" dirty="0"/>
              <a:t> = 0.32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>
                <a:latin typeface="+mj-lt"/>
                <a:cs typeface="Times New Roman" panose="02020603050405020304" pitchFamily="18" charset="0"/>
              </a:rPr>
              <a:t>Force reduction factor R=5.5 </a:t>
            </a:r>
          </a:p>
          <a:p>
            <a:pPr marL="0" indent="0">
              <a:buNone/>
            </a:pPr>
            <a:endParaRPr lang="x-non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C92C53-BC25-444D-B992-F3E00F873BE2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30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7149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F312073-7B11-4F9F-A87D-ED02F9B8E795}"/>
              </a:ext>
            </a:extLst>
          </p:cNvPr>
          <p:cNvSpPr txBox="1"/>
          <p:nvPr/>
        </p:nvSpPr>
        <p:spPr>
          <a:xfrm>
            <a:off x="2133600" y="685801"/>
            <a:ext cx="27432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prstClr val="black"/>
                </a:solidFill>
                <a:latin typeface="Calibri" panose="020F0502020204030204"/>
              </a:rPr>
              <a:t>Structural blocks </a:t>
            </a:r>
            <a:endParaRPr lang="x-none" sz="24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295400"/>
            <a:ext cx="4945042" cy="5078994"/>
          </a:xfrm>
          <a:prstGeom prst="rect">
            <a:avLst/>
          </a:prstGeom>
        </p:spPr>
      </p:pic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514B3640-0FB9-424F-9CE0-3F97700D547A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31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4221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F312073-7B11-4F9F-A87D-ED02F9B8E795}"/>
              </a:ext>
            </a:extLst>
          </p:cNvPr>
          <p:cNvSpPr txBox="1"/>
          <p:nvPr/>
        </p:nvSpPr>
        <p:spPr>
          <a:xfrm>
            <a:off x="228600" y="23446"/>
            <a:ext cx="27432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Columns center</a:t>
            </a:r>
            <a:endParaRPr lang="x-none" sz="24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6000" y="520280"/>
            <a:ext cx="6705600" cy="5997465"/>
          </a:xfrm>
          <a:prstGeom prst="rect">
            <a:avLst/>
          </a:prstGeom>
        </p:spPr>
      </p:pic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514B3640-0FB9-424F-9CE0-3F97700D547A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32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4082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7BCC88E-EF7A-485B-9EC9-5A6766D8408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968777" y="482622"/>
            <a:ext cx="7251423" cy="4927578"/>
          </a:xfrm>
        </p:spPr>
        <p:txBody>
          <a:bodyPr>
            <a:normAutofit/>
          </a:bodyPr>
          <a:lstStyle/>
          <a:p>
            <a:pPr marL="428625" indent="-342900">
              <a:buFont typeface="Wingdings" panose="05000000000000000000" pitchFamily="2" charset="2"/>
              <a:buChar char="v"/>
            </a:pPr>
            <a:endParaRPr lang="en-US" sz="2400" b="1" dirty="0"/>
          </a:p>
          <a:p>
            <a:pPr marL="428625" indent="-342900">
              <a:buFont typeface="Wingdings" panose="05000000000000000000" pitchFamily="2" charset="2"/>
              <a:buChar char="v"/>
            </a:pPr>
            <a:r>
              <a:rPr lang="en-US" sz="2400" b="1" dirty="0"/>
              <a:t>Verifications checks </a:t>
            </a:r>
          </a:p>
          <a:p>
            <a:pPr marL="85725" indent="0">
              <a:buNone/>
            </a:pPr>
            <a:endParaRPr lang="en-US" sz="1200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1800" dirty="0"/>
              <a:t>Compatibility  check   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1800" dirty="0"/>
              <a:t>Equilibrium  check    </a:t>
            </a:r>
            <a:endParaRPr lang="ar-JO" sz="1800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1800" dirty="0"/>
              <a:t>Internal Forces check</a:t>
            </a:r>
            <a:endParaRPr lang="ar-JO" sz="1800" dirty="0"/>
          </a:p>
          <a:p>
            <a:pPr marL="0" indent="0">
              <a:buNone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endParaRPr lang="ar-JO" sz="1200" dirty="0"/>
          </a:p>
          <a:p>
            <a:pPr marL="85725" indent="0">
              <a:buNone/>
            </a:pPr>
            <a:endParaRPr lang="ar-JO" sz="1200" dirty="0"/>
          </a:p>
          <a:p>
            <a:pPr>
              <a:buFont typeface="Wingdings" panose="05000000000000000000" pitchFamily="2" charset="2"/>
              <a:buChar char="Ø"/>
            </a:pPr>
            <a:endParaRPr lang="en-US" sz="900" dirty="0"/>
          </a:p>
          <a:p>
            <a:pPr>
              <a:buFont typeface="Wingdings" panose="05000000000000000000" pitchFamily="2" charset="2"/>
              <a:buChar char="Ø"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endParaRPr lang="ar-JO" sz="1200" dirty="0"/>
          </a:p>
          <a:p>
            <a:pPr marL="85725" indent="0">
              <a:buNone/>
            </a:pPr>
            <a:endParaRPr lang="en-US" sz="1200" dirty="0"/>
          </a:p>
          <a:p>
            <a:pPr marL="85725" indent="0">
              <a:buNone/>
            </a:pPr>
            <a:endParaRPr lang="en-US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D569C8-00A4-4CBA-B825-F5C03C250551}"/>
              </a:ext>
            </a:extLst>
          </p:cNvPr>
          <p:cNvSpPr txBox="1"/>
          <p:nvPr/>
        </p:nvSpPr>
        <p:spPr>
          <a:xfrm>
            <a:off x="5486401" y="4693466"/>
            <a:ext cx="1073427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Block 2</a:t>
            </a:r>
            <a:endParaRPr lang="x-none" sz="15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A0B1B-A346-496A-A6D5-0BB8838B2355}"/>
              </a:ext>
            </a:extLst>
          </p:cNvPr>
          <p:cNvSpPr txBox="1"/>
          <p:nvPr/>
        </p:nvSpPr>
        <p:spPr>
          <a:xfrm>
            <a:off x="8758758" y="4684215"/>
            <a:ext cx="1073427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Block 1</a:t>
            </a:r>
            <a:endParaRPr lang="x-none" sz="15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10861E-312A-4D52-9AF4-FAA8F1DAD9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354" t="9644" r="4060" b="15062"/>
          <a:stretch/>
        </p:blipFill>
        <p:spPr>
          <a:xfrm>
            <a:off x="8415682" y="2507651"/>
            <a:ext cx="2545868" cy="21583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4193446-D5B1-4D02-B0B1-4FF9F829E8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726" t="3368" r="2053" b="20850"/>
          <a:stretch/>
        </p:blipFill>
        <p:spPr>
          <a:xfrm>
            <a:off x="5257800" y="2507651"/>
            <a:ext cx="2984051" cy="2158366"/>
          </a:xfrm>
          <a:prstGeom prst="rect">
            <a:avLst/>
          </a:prstGeom>
        </p:spPr>
      </p:pic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E3805537-0C01-482B-AE16-835499970B3E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33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7235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7BCC88E-EF7A-485B-9EC9-5A6766D8408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968777" y="482622"/>
            <a:ext cx="7251423" cy="4927578"/>
          </a:xfrm>
        </p:spPr>
        <p:txBody>
          <a:bodyPr>
            <a:normAutofit/>
          </a:bodyPr>
          <a:lstStyle/>
          <a:p>
            <a:pPr marL="428625" indent="-342900">
              <a:buFont typeface="Wingdings" panose="05000000000000000000" pitchFamily="2" charset="2"/>
              <a:buChar char="v"/>
            </a:pPr>
            <a:endParaRPr lang="en-US" sz="2400" b="1" dirty="0"/>
          </a:p>
          <a:p>
            <a:pPr marL="428625" indent="-342900">
              <a:buFont typeface="Wingdings" panose="05000000000000000000" pitchFamily="2" charset="2"/>
              <a:buChar char="v"/>
            </a:pPr>
            <a:r>
              <a:rPr lang="en-US" sz="2400" b="1" dirty="0"/>
              <a:t>Verifications checks </a:t>
            </a:r>
          </a:p>
          <a:p>
            <a:pPr marL="85725" indent="0">
              <a:buNone/>
            </a:pPr>
            <a:endParaRPr lang="en-US" sz="1200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1800" dirty="0"/>
              <a:t>Equilibrium  check    </a:t>
            </a:r>
            <a:endParaRPr lang="ar-JO" sz="1800" dirty="0"/>
          </a:p>
          <a:p>
            <a:pPr marL="0" indent="0">
              <a:buNone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endParaRPr lang="ar-JO" sz="1200" dirty="0"/>
          </a:p>
          <a:p>
            <a:pPr marL="85725" indent="0">
              <a:buNone/>
            </a:pPr>
            <a:endParaRPr lang="ar-JO" sz="1200" dirty="0"/>
          </a:p>
          <a:p>
            <a:pPr>
              <a:buFont typeface="Wingdings" panose="05000000000000000000" pitchFamily="2" charset="2"/>
              <a:buChar char="Ø"/>
            </a:pPr>
            <a:endParaRPr lang="en-US" sz="900" dirty="0"/>
          </a:p>
          <a:p>
            <a:pPr>
              <a:buFont typeface="Wingdings" panose="05000000000000000000" pitchFamily="2" charset="2"/>
              <a:buChar char="Ø"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endParaRPr lang="ar-JO" sz="1200" dirty="0"/>
          </a:p>
          <a:p>
            <a:pPr marL="85725" indent="0">
              <a:buNone/>
            </a:pPr>
            <a:endParaRPr lang="en-US" sz="1200" dirty="0"/>
          </a:p>
          <a:p>
            <a:pPr marL="85725" indent="0">
              <a:buNone/>
            </a:pPr>
            <a:endParaRPr lang="en-US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D569C8-00A4-4CBA-B825-F5C03C250551}"/>
              </a:ext>
            </a:extLst>
          </p:cNvPr>
          <p:cNvSpPr txBox="1"/>
          <p:nvPr/>
        </p:nvSpPr>
        <p:spPr>
          <a:xfrm>
            <a:off x="7239000" y="2560090"/>
            <a:ext cx="1073427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Block 2</a:t>
            </a:r>
            <a:endParaRPr lang="x-none" sz="15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A0B1B-A346-496A-A6D5-0BB8838B2355}"/>
              </a:ext>
            </a:extLst>
          </p:cNvPr>
          <p:cNvSpPr txBox="1"/>
          <p:nvPr/>
        </p:nvSpPr>
        <p:spPr>
          <a:xfrm>
            <a:off x="2057400" y="2556763"/>
            <a:ext cx="1073427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Block 1</a:t>
            </a:r>
            <a:endParaRPr lang="x-none" sz="15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54" y="3011487"/>
            <a:ext cx="4297362" cy="296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52818" y="3022599"/>
            <a:ext cx="4261464" cy="29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F32DE6C5-82B8-4268-A5DA-53C665C95A1B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34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9074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7BCC88E-EF7A-485B-9EC9-5A6766D8408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914400" y="152400"/>
            <a:ext cx="7251423" cy="1498578"/>
          </a:xfrm>
        </p:spPr>
        <p:txBody>
          <a:bodyPr>
            <a:normAutofit lnSpcReduction="10000"/>
          </a:bodyPr>
          <a:lstStyle/>
          <a:p>
            <a:pPr marL="428625" indent="-342900">
              <a:buFont typeface="Wingdings" panose="05000000000000000000" pitchFamily="2" charset="2"/>
              <a:buChar char="v"/>
            </a:pPr>
            <a:endParaRPr lang="en-US" sz="2400" b="1" dirty="0"/>
          </a:p>
          <a:p>
            <a:pPr marL="428625" indent="-342900">
              <a:buFont typeface="Wingdings" panose="05000000000000000000" pitchFamily="2" charset="2"/>
              <a:buChar char="v"/>
            </a:pPr>
            <a:r>
              <a:rPr lang="en-US" sz="2400" b="1" dirty="0"/>
              <a:t>Verifications checks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1800" dirty="0"/>
              <a:t>Internal Forces check</a:t>
            </a:r>
            <a:endParaRPr lang="ar-JO" sz="1800" dirty="0"/>
          </a:p>
          <a:p>
            <a:pPr marL="0" indent="0">
              <a:buNone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endParaRPr lang="ar-JO" sz="1200" dirty="0"/>
          </a:p>
          <a:p>
            <a:pPr marL="85725" indent="0">
              <a:buNone/>
            </a:pPr>
            <a:endParaRPr lang="ar-JO" sz="1200" dirty="0"/>
          </a:p>
          <a:p>
            <a:pPr>
              <a:buFont typeface="Wingdings" panose="05000000000000000000" pitchFamily="2" charset="2"/>
              <a:buChar char="Ø"/>
            </a:pPr>
            <a:endParaRPr lang="en-US" sz="900" dirty="0"/>
          </a:p>
          <a:p>
            <a:pPr>
              <a:buFont typeface="Wingdings" panose="05000000000000000000" pitchFamily="2" charset="2"/>
              <a:buChar char="Ø"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endParaRPr lang="ar-JO" sz="1200" dirty="0"/>
          </a:p>
          <a:p>
            <a:pPr marL="85725" indent="0">
              <a:buNone/>
            </a:pPr>
            <a:endParaRPr lang="en-US" sz="1200" dirty="0"/>
          </a:p>
          <a:p>
            <a:pPr marL="85725" indent="0">
              <a:buNone/>
            </a:pPr>
            <a:endParaRPr lang="en-US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D569C8-00A4-4CBA-B825-F5C03C250551}"/>
              </a:ext>
            </a:extLst>
          </p:cNvPr>
          <p:cNvSpPr txBox="1"/>
          <p:nvPr/>
        </p:nvSpPr>
        <p:spPr>
          <a:xfrm>
            <a:off x="8991600" y="1819617"/>
            <a:ext cx="1073427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Block 2</a:t>
            </a:r>
            <a:endParaRPr lang="x-none" sz="15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A0B1B-A346-496A-A6D5-0BB8838B2355}"/>
              </a:ext>
            </a:extLst>
          </p:cNvPr>
          <p:cNvSpPr txBox="1"/>
          <p:nvPr/>
        </p:nvSpPr>
        <p:spPr>
          <a:xfrm>
            <a:off x="1828800" y="1981200"/>
            <a:ext cx="1073427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Block 1</a:t>
            </a:r>
            <a:endParaRPr lang="x-none" sz="15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B41AEEA-ED30-4CB4-A7B9-97BB9E00EE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350" y="2402768"/>
            <a:ext cx="5373399" cy="12763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3CAAD3A-BB0A-4DB7-ABFE-A1E352030A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977" y="3922851"/>
            <a:ext cx="5371608" cy="21690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B34E56-0870-4836-B3AF-D17682C0D7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2402768"/>
            <a:ext cx="5209927" cy="12763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BE10A44-5742-44B8-96A0-6420A6C51EF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33" b="13119"/>
          <a:stretch/>
        </p:blipFill>
        <p:spPr>
          <a:xfrm>
            <a:off x="6205183" y="3922851"/>
            <a:ext cx="5176944" cy="2169058"/>
          </a:xfrm>
          <a:prstGeom prst="rect">
            <a:avLst/>
          </a:prstGeom>
        </p:spPr>
      </p:pic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8E12209C-9D13-48C2-988D-677CD1CAE440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35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7365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7BCC88E-EF7A-485B-9EC9-5A6766D8408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111726" y="213284"/>
            <a:ext cx="6604552" cy="820696"/>
          </a:xfrm>
        </p:spPr>
        <p:txBody>
          <a:bodyPr>
            <a:normAutofit lnSpcReduction="10000"/>
          </a:bodyPr>
          <a:lstStyle/>
          <a:p>
            <a:pPr marL="428625" indent="-342900">
              <a:buFont typeface="Wingdings" panose="05000000000000000000" pitchFamily="2" charset="2"/>
              <a:buChar char="v"/>
            </a:pPr>
            <a:r>
              <a:rPr lang="en-US" sz="2400" b="1" dirty="0"/>
              <a:t>Seismic load checks </a:t>
            </a:r>
            <a:endParaRPr lang="en-US" b="1" dirty="0"/>
          </a:p>
          <a:p>
            <a:pPr marL="428625" indent="-342900">
              <a:buFont typeface="Wingdings" panose="05000000000000000000" pitchFamily="2" charset="2"/>
              <a:buChar char="ü"/>
            </a:pPr>
            <a:r>
              <a:rPr lang="en-US" sz="1800" dirty="0"/>
              <a:t>Mass participation ratio for modal analysis check</a:t>
            </a:r>
          </a:p>
          <a:p>
            <a:pPr marL="85725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endParaRPr lang="ar-JO" sz="1200" dirty="0"/>
          </a:p>
          <a:p>
            <a:pPr marL="85725" indent="0">
              <a:buNone/>
            </a:pPr>
            <a:endParaRPr lang="ar-JO" sz="1200" dirty="0"/>
          </a:p>
          <a:p>
            <a:pPr>
              <a:buFont typeface="Wingdings" panose="05000000000000000000" pitchFamily="2" charset="2"/>
              <a:buChar char="Ø"/>
            </a:pPr>
            <a:endParaRPr lang="en-US" sz="900" dirty="0"/>
          </a:p>
          <a:p>
            <a:pPr>
              <a:buFont typeface="Wingdings" panose="05000000000000000000" pitchFamily="2" charset="2"/>
              <a:buChar char="Ø"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endParaRPr lang="ar-JO" sz="1200" dirty="0"/>
          </a:p>
          <a:p>
            <a:pPr marL="85725" indent="0">
              <a:buNone/>
            </a:pPr>
            <a:endParaRPr lang="en-US" sz="1200" dirty="0"/>
          </a:p>
          <a:p>
            <a:pPr marL="85725" indent="0">
              <a:buNone/>
            </a:pPr>
            <a:endParaRPr lang="en-US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E0D918-003C-47D2-A600-4511353A4D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040" y="1752600"/>
            <a:ext cx="3189773" cy="30980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7CC39-F393-44ED-933F-E04867C8BB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1" y="1797204"/>
            <a:ext cx="3124199" cy="3053428"/>
          </a:xfrm>
          <a:prstGeom prst="rect">
            <a:avLst/>
          </a:prstGeom>
        </p:spPr>
      </p:pic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0A086F2A-5157-4498-BE25-FACC9A18B820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36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5335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7BCC88E-EF7A-485B-9EC9-5A6766D8408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905000" y="304801"/>
            <a:ext cx="3733800" cy="1447800"/>
          </a:xfrm>
        </p:spPr>
        <p:txBody>
          <a:bodyPr>
            <a:normAutofit/>
          </a:bodyPr>
          <a:lstStyle/>
          <a:p>
            <a:pPr marL="428625" indent="-342900">
              <a:buFont typeface="Wingdings" panose="05000000000000000000" pitchFamily="2" charset="2"/>
              <a:buChar char="v"/>
            </a:pPr>
            <a:r>
              <a:rPr lang="en-US" sz="2400" b="1" dirty="0"/>
              <a:t>Seismic load checks </a:t>
            </a:r>
          </a:p>
          <a:p>
            <a:pPr marL="85725" indent="0">
              <a:buNone/>
            </a:pPr>
            <a:endParaRPr lang="en-US" b="1" dirty="0"/>
          </a:p>
          <a:p>
            <a:pPr marL="428625" indent="-342900">
              <a:buFont typeface="Wingdings" panose="05000000000000000000" pitchFamily="2" charset="2"/>
              <a:buChar char="ü"/>
            </a:pPr>
            <a:r>
              <a:rPr lang="en-US" sz="1800" dirty="0"/>
              <a:t>Drift check </a:t>
            </a:r>
          </a:p>
          <a:p>
            <a:pPr marL="85725" indent="0">
              <a:buNone/>
            </a:pPr>
            <a:endParaRPr lang="en-US" sz="1800" dirty="0"/>
          </a:p>
          <a:p>
            <a:pPr marL="85725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endParaRPr lang="ar-JO" sz="1200" dirty="0"/>
          </a:p>
          <a:p>
            <a:pPr marL="85725" indent="0">
              <a:buNone/>
            </a:pPr>
            <a:endParaRPr lang="ar-JO" sz="1200" dirty="0"/>
          </a:p>
          <a:p>
            <a:pPr>
              <a:buFont typeface="Wingdings" panose="05000000000000000000" pitchFamily="2" charset="2"/>
              <a:buChar char="Ø"/>
            </a:pPr>
            <a:endParaRPr lang="en-US" sz="900" dirty="0"/>
          </a:p>
          <a:p>
            <a:pPr marL="0" indent="0">
              <a:buNone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endParaRPr lang="ar-JO" sz="1200" dirty="0"/>
          </a:p>
          <a:p>
            <a:pPr marL="85725" indent="0">
              <a:buNone/>
            </a:pPr>
            <a:endParaRPr lang="en-US" sz="1200" dirty="0"/>
          </a:p>
          <a:p>
            <a:pPr marL="85725" indent="0">
              <a:buNone/>
            </a:pPr>
            <a:endParaRPr lang="en-US" sz="1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41F5F8-FDC5-433B-8BB1-08F53BD0BF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1" y="2156071"/>
            <a:ext cx="5944115" cy="11034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72932D-35CE-4E01-A3CE-44E6498A25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6943" y="4084996"/>
            <a:ext cx="5944115" cy="11829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5AA379-9911-45B2-9207-33229BD3DBBC}"/>
              </a:ext>
            </a:extLst>
          </p:cNvPr>
          <p:cNvSpPr txBox="1"/>
          <p:nvPr/>
        </p:nvSpPr>
        <p:spPr>
          <a:xfrm>
            <a:off x="2133600" y="1801804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 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7B83A5-A9E1-4A56-A9A2-5D15FB138F11}"/>
              </a:ext>
            </a:extLst>
          </p:cNvPr>
          <p:cNvSpPr txBox="1"/>
          <p:nvPr/>
        </p:nvSpPr>
        <p:spPr>
          <a:xfrm>
            <a:off x="2126942" y="3705141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 2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7285189F-027B-477B-A89A-B6D8BB3A5DCE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37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5337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0166" y="1056258"/>
            <a:ext cx="22072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Checks</a:t>
            </a:r>
          </a:p>
        </p:txBody>
      </p:sp>
      <p:sp>
        <p:nvSpPr>
          <p:cNvPr id="6" name="Rectangle 5"/>
          <p:cNvSpPr/>
          <p:nvPr/>
        </p:nvSpPr>
        <p:spPr>
          <a:xfrm>
            <a:off x="1180258" y="1542471"/>
            <a:ext cx="23391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</a:t>
            </a:r>
            <a:endParaRPr 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139697" y="164638"/>
            <a:ext cx="9161349" cy="76808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ko-KR" altLang="en-US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80258" y="1969063"/>
            <a:ext cx="106074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25"/>
              </a:spcBef>
            </a:pP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For this check make sure base shear from response spectrum cases </a:t>
            </a:r>
            <a:r>
              <a:rPr lang="en-US" sz="16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equal or more than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base shear from equivalent static method through modifying scale factor.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917501" y="4661222"/>
            <a:ext cx="2621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</a:t>
            </a:r>
            <a:r>
              <a:rPr lang="en-U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Block 2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730982" y="2792618"/>
            <a:ext cx="2621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</a:t>
            </a:r>
            <a:r>
              <a:rPr lang="en-U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Block 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9" y="3224695"/>
            <a:ext cx="5181601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199" y="5156768"/>
            <a:ext cx="5181601" cy="1159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B45ADF7-CE31-43D1-8B24-11A169960D0E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38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9331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3F05244-6AA0-442E-A872-0EF36372A6DF}"/>
              </a:ext>
            </a:extLst>
          </p:cNvPr>
          <p:cNvSpPr txBox="1"/>
          <p:nvPr/>
        </p:nvSpPr>
        <p:spPr>
          <a:xfrm>
            <a:off x="228600" y="76200"/>
            <a:ext cx="227205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Slab system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580E65-A452-456E-A7CC-03B89C5DF352}"/>
              </a:ext>
            </a:extLst>
          </p:cNvPr>
          <p:cNvSpPr txBox="1"/>
          <p:nvPr/>
        </p:nvSpPr>
        <p:spPr>
          <a:xfrm>
            <a:off x="4800600" y="5297254"/>
            <a:ext cx="23622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Block 1 – one-way ribbed slab 20 cm – Drop beams  </a:t>
            </a:r>
            <a:endParaRPr lang="x-none" sz="16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39662383-7749-435C-92CC-24DBBC0EC1D2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39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3A3D5B-0CF7-473D-89E0-596AD89E26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43000"/>
            <a:ext cx="10608685" cy="392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461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304800"/>
            <a:ext cx="4423117" cy="6858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+mn-lt"/>
              </a:rPr>
              <a:t>Site Description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67436" y="1794478"/>
            <a:ext cx="3720353" cy="4530123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Located to the east of Qalqilya. </a:t>
            </a:r>
          </a:p>
          <a:p>
            <a:pPr>
              <a:lnSpc>
                <a:spcPct val="150000"/>
              </a:lnSpc>
            </a:pPr>
            <a:r>
              <a:rPr lang="en-US" dirty="0"/>
              <a:t>Total area of the site is 2052 m².</a:t>
            </a:r>
          </a:p>
          <a:p>
            <a:pPr>
              <a:lnSpc>
                <a:spcPct val="110000"/>
              </a:lnSpc>
            </a:pPr>
            <a:r>
              <a:rPr lang="en-US" dirty="0">
                <a:ea typeface="Calibri" panose="020F0502020204030204" pitchFamily="34" charset="0"/>
              </a:rPr>
              <a:t>It is surrounded by Secondary school from west, and </a:t>
            </a:r>
            <a:r>
              <a:rPr lang="en-US" dirty="0">
                <a:solidFill>
                  <a:srgbClr val="222222"/>
                </a:solidFill>
                <a:ea typeface="Calibri" panose="020F0502020204030204" pitchFamily="34" charset="0"/>
              </a:rPr>
              <a:t>there are houses at east </a:t>
            </a:r>
            <a:r>
              <a:rPr lang="en-US" dirty="0">
                <a:ea typeface="Calibri" panose="020F0502020204030204" pitchFamily="34" charset="0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0000"/>
                </a:solidFill>
                <a:ea typeface="Calibri" panose="020F0502020204030204" pitchFamily="34" charset="0"/>
              </a:rPr>
              <a:t>The facility is reached by one road has an entrance leading inside, the road has a width of 6 m.</a:t>
            </a:r>
            <a:endParaRPr lang="en-US" dirty="0"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Clr>
                <a:srgbClr val="070909"/>
              </a:buClr>
              <a:buNone/>
            </a:pPr>
            <a:endParaRPr lang="en-US" sz="16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AE189-9E21-4203-BC8E-2D75C0FD3F2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838688" y="5734051"/>
            <a:ext cx="591312" cy="514349"/>
          </a:xfrm>
        </p:spPr>
        <p:txBody>
          <a:bodyPr/>
          <a:lstStyle/>
          <a:p>
            <a:pPr algn="r"/>
            <a:fld id="{ACA4DDD2-8F98-46A6-8536-ED672330C616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pPr algn="r"/>
              <a:t>4</a:t>
            </a:fld>
            <a:endParaRPr lang="en-US" sz="2400" dirty="0">
              <a:ln w="10160">
                <a:solidFill>
                  <a:schemeClr val="accent5"/>
                </a:solidFill>
                <a:prstDash val="solid"/>
              </a:ln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6CCCD12B-2E4B-41A2-B698-45E8842AAC7C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7789" y="1965565"/>
            <a:ext cx="5118847" cy="3799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450358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3F05244-6AA0-442E-A872-0EF36372A6DF}"/>
              </a:ext>
            </a:extLst>
          </p:cNvPr>
          <p:cNvSpPr txBox="1"/>
          <p:nvPr/>
        </p:nvSpPr>
        <p:spPr>
          <a:xfrm>
            <a:off x="228600" y="76200"/>
            <a:ext cx="227205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Slab system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90E06F-1ED4-4D94-A6BE-79A309021A9D}"/>
              </a:ext>
            </a:extLst>
          </p:cNvPr>
          <p:cNvSpPr txBox="1"/>
          <p:nvPr/>
        </p:nvSpPr>
        <p:spPr>
          <a:xfrm>
            <a:off x="4267200" y="5986915"/>
            <a:ext cx="23622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Block 2 – one-way ribbed slab 20 cm – Drop beams  </a:t>
            </a:r>
            <a:endParaRPr lang="x-none" sz="16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39662383-7749-435C-92CC-24DBBC0EC1D2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40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3A3D5B-0CF7-473D-89E0-596AD89E26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92841" y="207439"/>
            <a:ext cx="6238050" cy="5663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68601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A0523D6-B05F-40D7-AD79-14C9E160A67C}"/>
              </a:ext>
            </a:extLst>
          </p:cNvPr>
          <p:cNvSpPr txBox="1"/>
          <p:nvPr/>
        </p:nvSpPr>
        <p:spPr>
          <a:xfrm>
            <a:off x="4572001" y="4343400"/>
            <a:ext cx="321033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One-way ribbed slab section </a:t>
            </a:r>
            <a:endParaRPr lang="x-none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C56042-7BB0-4D90-9A7D-AECDED9095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125" y="1219201"/>
            <a:ext cx="7143750" cy="29241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64F8CC6-F810-4032-B9CC-601F8A0CDEEF}"/>
              </a:ext>
            </a:extLst>
          </p:cNvPr>
          <p:cNvSpPr txBox="1"/>
          <p:nvPr/>
        </p:nvSpPr>
        <p:spPr>
          <a:xfrm>
            <a:off x="2362200" y="1042850"/>
            <a:ext cx="457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Slab Section </a:t>
            </a:r>
            <a:endParaRPr lang="en-US" sz="3200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70DE859-004A-4027-B18F-0C8CC8602225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41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5505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7376A84-9726-4C88-BC05-4BDD2ED0D3F8}"/>
              </a:ext>
            </a:extLst>
          </p:cNvPr>
          <p:cNvSpPr txBox="1"/>
          <p:nvPr/>
        </p:nvSpPr>
        <p:spPr>
          <a:xfrm>
            <a:off x="1828800" y="76201"/>
            <a:ext cx="227205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Beams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3886200"/>
            <a:ext cx="5758507" cy="24305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50" y="3962400"/>
            <a:ext cx="5581750" cy="2532296"/>
          </a:xfrm>
          <a:prstGeom prst="rect">
            <a:avLst/>
          </a:prstGeom>
        </p:spPr>
      </p:pic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4A463318-057D-4DF8-9B67-39B02038AF4A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42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51D6DF-78B7-435F-861D-3013F1B300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742087"/>
            <a:ext cx="8654107" cy="319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14075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3F05244-6AA0-442E-A872-0EF36372A6DF}"/>
              </a:ext>
            </a:extLst>
          </p:cNvPr>
          <p:cNvSpPr txBox="1"/>
          <p:nvPr/>
        </p:nvSpPr>
        <p:spPr>
          <a:xfrm>
            <a:off x="1828800" y="385696"/>
            <a:ext cx="329984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Columns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2B05F7-A92B-48D1-961F-3F141D5EE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8426" y="1143000"/>
            <a:ext cx="3785780" cy="4800600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A8B81EA-E2CB-4084-BF3C-ADC1B1C7F152}"/>
              </a:ext>
            </a:extLst>
          </p:cNvPr>
          <p:cNvGraphicFramePr>
            <a:graphicFrameLocks noGrp="1"/>
          </p:cNvGraphicFramePr>
          <p:nvPr/>
        </p:nvGraphicFramePr>
        <p:xfrm>
          <a:off x="6093725" y="1294890"/>
          <a:ext cx="5014722" cy="19444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8075">
                  <a:extLst>
                    <a:ext uri="{9D8B030D-6E8A-4147-A177-3AD203B41FA5}">
                      <a16:colId xmlns:a16="http://schemas.microsoft.com/office/drawing/2014/main" val="1088508634"/>
                    </a:ext>
                  </a:extLst>
                </a:gridCol>
                <a:gridCol w="669047">
                  <a:extLst>
                    <a:ext uri="{9D8B030D-6E8A-4147-A177-3AD203B41FA5}">
                      <a16:colId xmlns:a16="http://schemas.microsoft.com/office/drawing/2014/main" val="45332941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6749092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91462744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874807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205337956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951509187"/>
                    </a:ext>
                  </a:extLst>
                </a:gridCol>
              </a:tblGrid>
              <a:tr h="454391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Column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Rebar %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Width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Depth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As used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Middle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 (stirrups)</a:t>
                      </a: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6394648"/>
                  </a:ext>
                </a:extLst>
              </a:tr>
              <a:tr h="220689">
                <a:tc v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mm²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bars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mm</a:t>
                      </a: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7507262"/>
                  </a:ext>
                </a:extLst>
              </a:tr>
              <a:tr h="3230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1.00%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1000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8Ø14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Ø10/200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2119944"/>
                  </a:ext>
                </a:extLst>
              </a:tr>
              <a:tr h="3230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1.00%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1250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10Ø14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Ø10/200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2886053"/>
                  </a:ext>
                </a:extLst>
              </a:tr>
              <a:tr h="3230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C3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1.00%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10Ø16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Ø10/200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301" marR="49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940170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123FFB3E-5C5D-4C96-A92D-19DB5D41BAF4}"/>
              </a:ext>
            </a:extLst>
          </p:cNvPr>
          <p:cNvSpPr txBox="1"/>
          <p:nvPr/>
        </p:nvSpPr>
        <p:spPr>
          <a:xfrm>
            <a:off x="6096000" y="569697"/>
            <a:ext cx="398849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Longitudinal reinforcement steel design</a:t>
            </a:r>
            <a:endParaRPr lang="x-none" sz="16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530" y="3657600"/>
            <a:ext cx="4859652" cy="2656609"/>
          </a:xfrm>
          <a:prstGeom prst="rect">
            <a:avLst/>
          </a:prstGeom>
        </p:spPr>
      </p:pic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DD302472-9F73-4C24-8197-2E5D8143F967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43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3774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3F05244-6AA0-442E-A872-0EF36372A6DF}"/>
              </a:ext>
            </a:extLst>
          </p:cNvPr>
          <p:cNvSpPr txBox="1"/>
          <p:nvPr/>
        </p:nvSpPr>
        <p:spPr>
          <a:xfrm>
            <a:off x="1895831" y="458191"/>
            <a:ext cx="310803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Shear wall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1000" y="1143000"/>
            <a:ext cx="10611130" cy="2438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3920" y="3738671"/>
            <a:ext cx="11339865" cy="2661138"/>
          </a:xfrm>
          <a:prstGeom prst="rect">
            <a:avLst/>
          </a:prstGeom>
        </p:spPr>
      </p:pic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F75D7051-DAE6-4E29-851C-5EBB6B90481C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44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5153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AD78259-D7EE-4062-B7E4-90E8C048AD34}"/>
              </a:ext>
            </a:extLst>
          </p:cNvPr>
          <p:cNvSpPr txBox="1"/>
          <p:nvPr/>
        </p:nvSpPr>
        <p:spPr>
          <a:xfrm>
            <a:off x="1896136" y="557423"/>
            <a:ext cx="303426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Footing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955" y="2007157"/>
            <a:ext cx="4689134" cy="3277004"/>
          </a:xfrm>
          <a:prstGeom prst="rect">
            <a:avLst/>
          </a:prstGeom>
        </p:spPr>
      </p:pic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E9FD4E0-485B-4488-8F2D-1B952139B0F5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45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5F3302-290E-4C68-B39B-3D9A9A3316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143000"/>
            <a:ext cx="4654643" cy="438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51976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AD78259-D7EE-4062-B7E4-90E8C048AD34}"/>
              </a:ext>
            </a:extLst>
          </p:cNvPr>
          <p:cNvSpPr txBox="1"/>
          <p:nvPr/>
        </p:nvSpPr>
        <p:spPr>
          <a:xfrm>
            <a:off x="1896136" y="557423"/>
            <a:ext cx="303426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Footing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E9FD4E0-485B-4488-8F2D-1B952139B0F5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46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C8B98E-3AF8-44B1-B335-31303111FC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02312"/>
            <a:ext cx="6124102" cy="29970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6FEA570-4730-4F71-AC2D-0197F1ED25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302" y="1102312"/>
            <a:ext cx="3508203" cy="32634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37B344-AB70-4F90-A094-1AEA6B0204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4102242"/>
            <a:ext cx="5057302" cy="239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51265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AD78259-D7EE-4062-B7E4-90E8C048AD34}"/>
              </a:ext>
            </a:extLst>
          </p:cNvPr>
          <p:cNvSpPr txBox="1"/>
          <p:nvPr/>
        </p:nvSpPr>
        <p:spPr>
          <a:xfrm>
            <a:off x="1896136" y="557423"/>
            <a:ext cx="303426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Footing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19200"/>
            <a:ext cx="8014236" cy="3296826"/>
          </a:xfrm>
          <a:prstGeom prst="rect">
            <a:avLst/>
          </a:prstGeom>
        </p:spPr>
      </p:pic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E9FD4E0-485B-4488-8F2D-1B952139B0F5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47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C11C32C-3B6A-4608-B94A-82BD54208D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113" y="2324100"/>
            <a:ext cx="3076575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35282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AD78259-D7EE-4062-B7E4-90E8C048AD34}"/>
              </a:ext>
            </a:extLst>
          </p:cNvPr>
          <p:cNvSpPr txBox="1"/>
          <p:nvPr/>
        </p:nvSpPr>
        <p:spPr>
          <a:xfrm>
            <a:off x="248138" y="76200"/>
            <a:ext cx="303426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Water tank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E9FD4E0-485B-4488-8F2D-1B952139B0F5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48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DD497C-D610-4F69-AE29-B9EA2E7C9A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0353" y="526142"/>
            <a:ext cx="4903651" cy="30621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A24599-009F-47A2-90E7-D76DC80BBE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4600" y="307032"/>
            <a:ext cx="5289981" cy="622803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9DFDBC-D8F4-4897-8829-3B8C09D4F3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5477" y="3810000"/>
            <a:ext cx="5802923" cy="283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61492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AD78259-D7EE-4062-B7E4-90E8C048AD34}"/>
              </a:ext>
            </a:extLst>
          </p:cNvPr>
          <p:cNvSpPr txBox="1"/>
          <p:nvPr/>
        </p:nvSpPr>
        <p:spPr>
          <a:xfrm>
            <a:off x="76200" y="0"/>
            <a:ext cx="227205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Steel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C93DBD1A-6DC6-4185-8BAC-BB1C4729A351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49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740A7F-63F1-4E71-8A0E-712C395439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297486"/>
            <a:ext cx="7192179" cy="379699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8CC1610-C8AA-4CD3-AAAC-1B894BE137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1981200"/>
            <a:ext cx="3352800" cy="242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792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6723C-CD39-4470-9FD0-9BDF82966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32396"/>
            <a:ext cx="7886700" cy="9144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+mn-lt"/>
              </a:rPr>
              <a:t>Architectural Modifications </a:t>
            </a:r>
            <a:br>
              <a:rPr lang="en-US" b="1" dirty="0">
                <a:latin typeface="+mn-lt"/>
              </a:rPr>
            </a:br>
            <a:endParaRPr lang="x-none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93B51-15F1-46B0-B1C7-EAF5661ECE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838688" y="5734051"/>
            <a:ext cx="591312" cy="514349"/>
          </a:xfrm>
        </p:spPr>
        <p:txBody>
          <a:bodyPr/>
          <a:lstStyle/>
          <a:p>
            <a:pPr algn="r"/>
            <a:fld id="{ACA4DDD2-8F98-46A6-8536-ED672330C616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5</a:t>
            </a:fld>
            <a:endParaRPr lang="en-US" sz="2400" dirty="0">
              <a:ln w="10160">
                <a:solidFill>
                  <a:schemeClr val="accent5"/>
                </a:solidFill>
                <a:prstDash val="solid"/>
              </a:ln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354A1A-DCCA-4589-A250-A4CC24FF30CC}"/>
              </a:ext>
            </a:extLst>
          </p:cNvPr>
          <p:cNvSpPr/>
          <p:nvPr/>
        </p:nvSpPr>
        <p:spPr>
          <a:xfrm>
            <a:off x="304800" y="718396"/>
            <a:ext cx="2433423" cy="5868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Emergency stairs </a:t>
            </a:r>
            <a:endParaRPr lang="en-US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9BA1432-AE03-4F63-BA8A-29F81C9F54A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800" y="1453706"/>
            <a:ext cx="2433423" cy="24556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B262E87-D0A2-4345-967A-7C1B8F6B6A6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71800" y="1399536"/>
            <a:ext cx="2433423" cy="25640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4F93AE7-C2C8-4E85-804F-F8B0D27056A1}"/>
              </a:ext>
            </a:extLst>
          </p:cNvPr>
          <p:cNvSpPr/>
          <p:nvPr/>
        </p:nvSpPr>
        <p:spPr>
          <a:xfrm>
            <a:off x="6553200" y="718396"/>
            <a:ext cx="2280753" cy="5868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Recourses Room</a:t>
            </a:r>
            <a:endParaRPr lang="en-US" sz="2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DEABFD6-B74D-487A-BD1F-1DB54FF8E1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5808" y="1369239"/>
            <a:ext cx="2115536" cy="25127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F630FA6-8777-4D8D-9A23-BB19F27B38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43741" y="1453706"/>
            <a:ext cx="1991218" cy="24133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63D507B-4857-4002-AEF7-2C8EEB576EE3}"/>
              </a:ext>
            </a:extLst>
          </p:cNvPr>
          <p:cNvSpPr/>
          <p:nvPr/>
        </p:nvSpPr>
        <p:spPr>
          <a:xfrm>
            <a:off x="7178435" y="4495800"/>
            <a:ext cx="1030282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Before</a:t>
            </a:r>
            <a:endParaRPr lang="en-US" sz="24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D4C0E36-9125-4078-9490-06BE95DF04DF}"/>
              </a:ext>
            </a:extLst>
          </p:cNvPr>
          <p:cNvSpPr/>
          <p:nvPr/>
        </p:nvSpPr>
        <p:spPr>
          <a:xfrm>
            <a:off x="9829800" y="4493846"/>
            <a:ext cx="836511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After</a:t>
            </a:r>
            <a:endParaRPr lang="en-US" sz="24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6AB31D7-9D84-4A76-A430-2255708AF1E8}"/>
              </a:ext>
            </a:extLst>
          </p:cNvPr>
          <p:cNvSpPr/>
          <p:nvPr/>
        </p:nvSpPr>
        <p:spPr>
          <a:xfrm>
            <a:off x="838200" y="4493846"/>
            <a:ext cx="1030282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Before</a:t>
            </a:r>
            <a:endParaRPr lang="en-US" sz="24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1980AA9-58AA-43C1-B657-AC0DCEB78E24}"/>
              </a:ext>
            </a:extLst>
          </p:cNvPr>
          <p:cNvSpPr/>
          <p:nvPr/>
        </p:nvSpPr>
        <p:spPr>
          <a:xfrm>
            <a:off x="3489565" y="4493846"/>
            <a:ext cx="836511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After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2768800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AD78259-D7EE-4062-B7E4-90E8C048AD34}"/>
              </a:ext>
            </a:extLst>
          </p:cNvPr>
          <p:cNvSpPr txBox="1"/>
          <p:nvPr/>
        </p:nvSpPr>
        <p:spPr>
          <a:xfrm>
            <a:off x="1905000" y="457201"/>
            <a:ext cx="227205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Steel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5F6ADAC3-9896-4B5C-BBAA-96AD7722B823}"/>
              </a:ext>
            </a:extLst>
          </p:cNvPr>
          <p:cNvGraphicFramePr>
            <a:graphicFrameLocks noGrp="1"/>
          </p:cNvGraphicFramePr>
          <p:nvPr/>
        </p:nvGraphicFramePr>
        <p:xfrm>
          <a:off x="7354289" y="4116453"/>
          <a:ext cx="2923680" cy="20557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4880">
                  <a:extLst>
                    <a:ext uri="{9D8B030D-6E8A-4147-A177-3AD203B41FA5}">
                      <a16:colId xmlns:a16="http://schemas.microsoft.com/office/drawing/2014/main" val="287261336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382853859"/>
                    </a:ext>
                  </a:extLst>
                </a:gridCol>
              </a:tblGrid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Group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Section (mm)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002585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Purlins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TUBO 30×60×3.6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119852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Beams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TUBO 600×600×5.9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5934752"/>
                  </a:ext>
                </a:extLst>
              </a:tr>
              <a:tr h="60794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columns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TUBO 600×600×5.9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9626662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92" y="1219200"/>
            <a:ext cx="3960605" cy="32390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77" y="4477440"/>
            <a:ext cx="4305901" cy="19528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877953"/>
            <a:ext cx="3384875" cy="2493052"/>
          </a:xfrm>
          <a:prstGeom prst="rect">
            <a:avLst/>
          </a:prstGeom>
        </p:spPr>
      </p:pic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C93DBD1A-6DC6-4185-8BAC-BB1C4729A351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50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61180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8A6120E-41E0-4838-9B17-EBC5D00957C5}"/>
              </a:ext>
            </a:extLst>
          </p:cNvPr>
          <p:cNvSpPr txBox="1"/>
          <p:nvPr/>
        </p:nvSpPr>
        <p:spPr>
          <a:xfrm>
            <a:off x="1860966" y="381001"/>
            <a:ext cx="316823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Connection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61197"/>
            <a:ext cx="3780103" cy="4876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176" y="611833"/>
            <a:ext cx="5638800" cy="24018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352800"/>
            <a:ext cx="5393257" cy="30855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CD48D5B2-32A7-47B8-BB9B-BE1408045F0C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51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31288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2C36840C-5BFF-49C4-91A1-EB2AFE1D24E5}"/>
              </a:ext>
            </a:extLst>
          </p:cNvPr>
          <p:cNvSpPr txBox="1"/>
          <p:nvPr/>
        </p:nvSpPr>
        <p:spPr>
          <a:xfrm>
            <a:off x="1860966" y="381001"/>
            <a:ext cx="316823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Connection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36840C-5BFF-49C4-91A1-EB2AFE1D24E5}"/>
              </a:ext>
            </a:extLst>
          </p:cNvPr>
          <p:cNvSpPr txBox="1"/>
          <p:nvPr/>
        </p:nvSpPr>
        <p:spPr>
          <a:xfrm>
            <a:off x="1860966" y="1219200"/>
            <a:ext cx="316823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Base plate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828800"/>
            <a:ext cx="3528060" cy="238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980" y="611832"/>
            <a:ext cx="4320074" cy="28171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3581400"/>
            <a:ext cx="3243513" cy="3002616"/>
          </a:xfrm>
          <a:prstGeom prst="rect">
            <a:avLst/>
          </a:prstGeom>
        </p:spPr>
      </p:pic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0F8C8775-568B-4442-BAF5-9B9A9FCFC141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52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19219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AFA7CC25-98C3-42CB-99D9-F33E7487CDDD}"/>
              </a:ext>
            </a:extLst>
          </p:cNvPr>
          <p:cNvSpPr txBox="1"/>
          <p:nvPr/>
        </p:nvSpPr>
        <p:spPr>
          <a:xfrm>
            <a:off x="381000" y="76200"/>
            <a:ext cx="313965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57175" indent="-257175" defTabSz="685800">
              <a:buFont typeface="Wingdings" panose="05000000000000000000" pitchFamily="2" charset="2"/>
              <a:buChar char="v"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Stairs Design </a:t>
            </a:r>
            <a:endParaRPr lang="x-none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6800" y="762000"/>
            <a:ext cx="9372600" cy="5698708"/>
          </a:xfrm>
          <a:prstGeom prst="rect">
            <a:avLst/>
          </a:prstGeom>
        </p:spPr>
      </p:pic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78E08034-4657-4E85-88EB-C4BECD91E979}"/>
              </a:ext>
            </a:extLst>
          </p:cNvPr>
          <p:cNvSpPr txBox="1">
            <a:spLocks/>
          </p:cNvSpPr>
          <p:nvPr/>
        </p:nvSpPr>
        <p:spPr>
          <a:xfrm>
            <a:off x="10838688" y="5734051"/>
            <a:ext cx="667512" cy="4381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CA4DDD2-8F98-46A6-8536-ED672330C616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53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01730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0744200" y="5867400"/>
            <a:ext cx="973137" cy="274638"/>
          </a:xfrm>
        </p:spPr>
        <p:txBody>
          <a:bodyPr/>
          <a:lstStyle/>
          <a:p>
            <a:fld id="{3752D0E0-F798-4CCC-8BFC-AB46E00BD074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54</a:t>
            </a:fld>
            <a:endParaRPr lang="en-US" sz="2400" dirty="0">
              <a:ln w="10160">
                <a:solidFill>
                  <a:schemeClr val="accent5"/>
                </a:solidFill>
                <a:prstDash val="solid"/>
              </a:ln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28600" y="228600"/>
            <a:ext cx="6858000" cy="542925"/>
          </a:xfrm>
        </p:spPr>
        <p:txBody>
          <a:bodyPr>
            <a:noAutofit/>
          </a:bodyPr>
          <a:lstStyle/>
          <a:p>
            <a:r>
              <a:rPr lang="en-US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sz="33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5181600" y="1905000"/>
            <a:ext cx="4267200" cy="364966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Water system </a:t>
            </a:r>
          </a:p>
          <a:p>
            <a:pPr lvl="0"/>
            <a:endParaRPr lang="en-US" sz="3600" dirty="0"/>
          </a:p>
          <a:p>
            <a:pPr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Drainage system </a:t>
            </a:r>
          </a:p>
          <a:p>
            <a:pPr marL="0" lv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Central Heating system</a:t>
            </a:r>
          </a:p>
          <a:p>
            <a:pPr lvl="0"/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Fire Fighting </a:t>
            </a:r>
          </a:p>
          <a:p>
            <a:pPr marL="0" lvl="0" indent="0">
              <a:buNone/>
            </a:pPr>
            <a:r>
              <a:rPr lang="en-US" sz="4400" dirty="0"/>
              <a:t> </a:t>
            </a:r>
          </a:p>
          <a:p>
            <a:endParaRPr lang="en-US" sz="3600" dirty="0"/>
          </a:p>
        </p:txBody>
      </p:sp>
      <p:sp>
        <p:nvSpPr>
          <p:cNvPr id="5" name="Oval 4"/>
          <p:cNvSpPr/>
          <p:nvPr/>
        </p:nvSpPr>
        <p:spPr>
          <a:xfrm>
            <a:off x="4151885" y="1649070"/>
            <a:ext cx="838200" cy="81967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457" y="1650685"/>
            <a:ext cx="840098" cy="819679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4144771" y="2577050"/>
            <a:ext cx="838200" cy="84739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Oval 9"/>
          <p:cNvSpPr/>
          <p:nvPr/>
        </p:nvSpPr>
        <p:spPr>
          <a:xfrm>
            <a:off x="4154493" y="3472466"/>
            <a:ext cx="838200" cy="84739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164272" y="4426212"/>
            <a:ext cx="838200" cy="84739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7245" y="2575435"/>
            <a:ext cx="847278" cy="81967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4272" y="4426212"/>
            <a:ext cx="840098" cy="8473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0D3EAE-850A-4531-84AF-0A513FA9D6A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r="1072" b="51340"/>
          <a:stretch/>
        </p:blipFill>
        <p:spPr>
          <a:xfrm>
            <a:off x="4267200" y="3583084"/>
            <a:ext cx="609600" cy="59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4137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2819400" cy="533400"/>
          </a:xfrm>
        </p:spPr>
        <p:txBody>
          <a:bodyPr>
            <a:normAutofit/>
          </a:bodyPr>
          <a:lstStyle/>
          <a:p>
            <a:pPr algn="ctr"/>
            <a: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system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76600" y="657315"/>
            <a:ext cx="4482503" cy="53373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52D0E0-F798-4CCC-8BFC-AB46E00BD074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55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45692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505199" cy="675766"/>
          </a:xfrm>
        </p:spPr>
        <p:txBody>
          <a:bodyPr>
            <a:normAutofit/>
          </a:bodyPr>
          <a:lstStyle/>
          <a:p>
            <a:pPr algn="ctr"/>
            <a: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system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29401" y="861461"/>
            <a:ext cx="3962399" cy="47041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52D0E0-F798-4CCC-8BFC-AB46E00BD074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56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Elbow Connector 4"/>
          <p:cNvCxnSpPr>
            <a:cxnSpLocks/>
          </p:cNvCxnSpPr>
          <p:nvPr/>
        </p:nvCxnSpPr>
        <p:spPr>
          <a:xfrm rot="10800000">
            <a:off x="4716098" y="2866192"/>
            <a:ext cx="4808902" cy="2010608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FF0000"/>
            </a:solidFill>
            <a:prstDash val="solid"/>
            <a:tailEnd type="arrow"/>
          </a:ln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rgbClr val="629DD1">
                <a:shade val="30000"/>
                <a:satMod val="150000"/>
              </a:srgbClr>
            </a:contourClr>
          </a:sp3d>
        </p:spPr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8299" y="1616539"/>
            <a:ext cx="3470674" cy="2499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Rectangle 9"/>
          <p:cNvSpPr/>
          <p:nvPr/>
        </p:nvSpPr>
        <p:spPr>
          <a:xfrm>
            <a:off x="1981200" y="5415581"/>
            <a:ext cx="164660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GB" sz="135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Diameter Of Pipes 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838295"/>
              </p:ext>
            </p:extLst>
          </p:nvPr>
        </p:nvGraphicFramePr>
        <p:xfrm>
          <a:off x="1357736" y="5734051"/>
          <a:ext cx="2971800" cy="636483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041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73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29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7531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Vertical </a:t>
                      </a: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Horizontal</a:t>
                      </a:r>
                      <a:endParaRPr lang="en-GB" sz="800" dirty="0"/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Branch</a:t>
                      </a:r>
                      <a:endParaRPr lang="en-GB" sz="1000" dirty="0"/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952"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kern="1200" dirty="0">
                          <a:effectLst/>
                        </a:rPr>
                        <a:t>2 ''</a:t>
                      </a:r>
                      <a:endParaRPr lang="en-GB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kern="1200" dirty="0">
                          <a:effectLst/>
                        </a:rPr>
                        <a:t>1.25''</a:t>
                      </a:r>
                      <a:endParaRPr lang="en-GB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kern="1200" dirty="0">
                          <a:effectLst/>
                        </a:rPr>
                        <a:t>0.75''</a:t>
                      </a:r>
                      <a:endParaRPr lang="en-GB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25594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152400"/>
            <a:ext cx="3936237" cy="4321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15000" y="1009857"/>
            <a:ext cx="4443046" cy="48382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52D0E0-F798-4CCC-8BFC-AB46E00BD074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57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Elbow Connector 5"/>
          <p:cNvCxnSpPr>
            <a:cxnSpLocks/>
            <a:endCxn id="11" idx="3"/>
          </p:cNvCxnSpPr>
          <p:nvPr/>
        </p:nvCxnSpPr>
        <p:spPr>
          <a:xfrm rot="10800000">
            <a:off x="4603250" y="3296598"/>
            <a:ext cx="4312151" cy="1885003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FF0000"/>
            </a:solidFill>
            <a:prstDash val="solid"/>
            <a:tailEnd type="arrow"/>
          </a:ln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rgbClr val="629DD1">
                <a:shade val="30000"/>
                <a:satMod val="150000"/>
              </a:srgbClr>
            </a:contourClr>
          </a:sp3d>
        </p:spPr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6800" y="2112839"/>
            <a:ext cx="3536449" cy="2367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2721361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-304800"/>
            <a:ext cx="3803904" cy="941832"/>
          </a:xfrm>
        </p:spPr>
        <p:txBody>
          <a:bodyPr>
            <a:normAutofit/>
          </a:bodyPr>
          <a:lstStyle/>
          <a:p>
            <a:pPr algn="ctr"/>
            <a: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  <a:endParaRPr lang="en-US" sz="27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0200" y="990600"/>
            <a:ext cx="5110451" cy="45579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52D0E0-F798-4CCC-8BFC-AB46E00BD074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58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762000"/>
            <a:ext cx="228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Rain water drainage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4A3B6A-62D3-4D38-89E8-7F7B72D3B7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315" y="1905367"/>
            <a:ext cx="3996970" cy="3009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8" name="Elbow Connector 5">
            <a:extLst>
              <a:ext uri="{FF2B5EF4-FFF2-40B4-BE49-F238E27FC236}">
                <a16:creationId xmlns:a16="http://schemas.microsoft.com/office/drawing/2014/main" id="{1389E6B7-BA95-4870-AC88-151246953CEF}"/>
              </a:ext>
            </a:extLst>
          </p:cNvPr>
          <p:cNvCxnSpPr>
            <a:cxnSpLocks/>
          </p:cNvCxnSpPr>
          <p:nvPr/>
        </p:nvCxnSpPr>
        <p:spPr>
          <a:xfrm rot="10800000">
            <a:off x="4800600" y="3048000"/>
            <a:ext cx="4267200" cy="1981200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FF0000"/>
            </a:solidFill>
            <a:prstDash val="solid"/>
            <a:tailEnd type="arrow"/>
          </a:ln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rgbClr val="629DD1">
                <a:shade val="30000"/>
                <a:satMod val="150000"/>
              </a:srgbClr>
            </a:contourClr>
          </a:sp3d>
        </p:spPr>
      </p:cxnSp>
    </p:spTree>
    <p:extLst>
      <p:ext uri="{BB962C8B-B14F-4D97-AF65-F5344CB8AC3E}">
        <p14:creationId xmlns:p14="http://schemas.microsoft.com/office/powerpoint/2010/main" val="30160214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9248720-33A7-412C-A9CF-A3265657612F}"/>
              </a:ext>
            </a:extLst>
          </p:cNvPr>
          <p:cNvSpPr txBox="1"/>
          <p:nvPr/>
        </p:nvSpPr>
        <p:spPr>
          <a:xfrm>
            <a:off x="304800" y="762000"/>
            <a:ext cx="3277552" cy="7411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14313" indent="-214313" defTabSz="6858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Total Design Heating load = 50 kW </a:t>
            </a:r>
            <a:endParaRPr lang="en-US" sz="135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marL="214313" indent="-214313" defTabSz="6858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sz="135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18F0B00-2765-44AE-A5BD-86CE813E40A6}"/>
              </a:ext>
            </a:extLst>
          </p:cNvPr>
          <p:cNvSpPr/>
          <p:nvPr/>
        </p:nvSpPr>
        <p:spPr>
          <a:xfrm>
            <a:off x="228600" y="76200"/>
            <a:ext cx="3278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 Heating system</a:t>
            </a:r>
            <a:endParaRPr lang="x-none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10838688" y="5734051"/>
            <a:ext cx="667512" cy="514349"/>
          </a:xfrm>
        </p:spPr>
        <p:txBody>
          <a:bodyPr/>
          <a:lstStyle/>
          <a:p>
            <a:pPr algn="r"/>
            <a:fld id="{4C1E9354-613C-49C2-A1B8-B6C4F2A805A2}" type="slidenum">
              <a:rPr lang="x-none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59</a:t>
            </a:fld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01D85C-BA60-4356-A1AD-33101BE865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160"/>
          <a:stretch/>
        </p:blipFill>
        <p:spPr>
          <a:xfrm>
            <a:off x="5841917" y="271467"/>
            <a:ext cx="5245249" cy="26442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E0CE6E9-BB46-4294-A517-FAE437841F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016" y="1624860"/>
            <a:ext cx="3277552" cy="3277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BFD015-18FA-43BE-92F0-9780F9BBF7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425" y="3962401"/>
            <a:ext cx="2770234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64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6723C-CD39-4470-9FD0-9BDF82966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847" y="273609"/>
            <a:ext cx="7886700" cy="9144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+mn-lt"/>
              </a:rPr>
              <a:t>Architectural Modifications </a:t>
            </a:r>
            <a:br>
              <a:rPr lang="en-US" b="1" dirty="0">
                <a:latin typeface="+mn-lt"/>
              </a:rPr>
            </a:br>
            <a:endParaRPr lang="x-none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93B51-15F1-46B0-B1C7-EAF5661ECE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838688" y="5734051"/>
            <a:ext cx="591312" cy="514349"/>
          </a:xfrm>
        </p:spPr>
        <p:txBody>
          <a:bodyPr/>
          <a:lstStyle/>
          <a:p>
            <a:pPr algn="r"/>
            <a:fld id="{ACA4DDD2-8F98-46A6-8536-ED672330C616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6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354A1A-DCCA-4589-A250-A4CC24FF30CC}"/>
              </a:ext>
            </a:extLst>
          </p:cNvPr>
          <p:cNvSpPr/>
          <p:nvPr/>
        </p:nvSpPr>
        <p:spPr>
          <a:xfrm>
            <a:off x="466491" y="787473"/>
            <a:ext cx="993542" cy="5868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Toilets</a:t>
            </a:r>
            <a:endParaRPr lang="en-US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33FB86E-F771-4DCA-B2B9-5A599D8B605E}"/>
              </a:ext>
            </a:extLst>
          </p:cNvPr>
          <p:cNvSpPr/>
          <p:nvPr/>
        </p:nvSpPr>
        <p:spPr>
          <a:xfrm>
            <a:off x="1219200" y="4370498"/>
            <a:ext cx="1030282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Before</a:t>
            </a:r>
            <a:endParaRPr lang="en-US" sz="2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9B1BC2C-D808-4445-848B-3E71DF5B4D77}"/>
              </a:ext>
            </a:extLst>
          </p:cNvPr>
          <p:cNvSpPr/>
          <p:nvPr/>
        </p:nvSpPr>
        <p:spPr>
          <a:xfrm>
            <a:off x="4648200" y="4370498"/>
            <a:ext cx="836511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After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38FE75-5FAE-453C-A1DC-C1F7EBE656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441" y="1981200"/>
            <a:ext cx="3021800" cy="20397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9EE3BC5-D315-4124-9B73-246BE2CC85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5554" y="2080967"/>
            <a:ext cx="3021801" cy="19873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3915B49-9B74-4066-B9F8-A65AABDEB2C7}"/>
              </a:ext>
            </a:extLst>
          </p:cNvPr>
          <p:cNvSpPr/>
          <p:nvPr/>
        </p:nvSpPr>
        <p:spPr>
          <a:xfrm>
            <a:off x="7311082" y="787473"/>
            <a:ext cx="2366802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Storage</a:t>
            </a:r>
            <a:endParaRPr lang="en-US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B4ECAE-7354-45BB-96C4-DACA14ACF7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5237" y="1410646"/>
            <a:ext cx="1336621" cy="31808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7B9F4A-8DFB-46CF-A82D-2F19DEC6B1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82740" y="1639821"/>
            <a:ext cx="2199211" cy="28696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C893BFF-E7CC-4C6F-9975-7ABF22A4FD2B}"/>
              </a:ext>
            </a:extLst>
          </p:cNvPr>
          <p:cNvSpPr/>
          <p:nvPr/>
        </p:nvSpPr>
        <p:spPr>
          <a:xfrm>
            <a:off x="7436472" y="5447354"/>
            <a:ext cx="1470552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Before</a:t>
            </a:r>
            <a:endParaRPr lang="en-US" sz="2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4F5696-6990-43F7-9655-7E1748343F04}"/>
              </a:ext>
            </a:extLst>
          </p:cNvPr>
          <p:cNvSpPr/>
          <p:nvPr/>
        </p:nvSpPr>
        <p:spPr>
          <a:xfrm>
            <a:off x="9864091" y="5430983"/>
            <a:ext cx="836511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After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1591828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CE28806-AA70-465D-BC75-BBFD34DE0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631" y="357216"/>
            <a:ext cx="5791200" cy="542925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100" b="1" dirty="0"/>
              <a:t>Distribution of Radiator for the ground floor</a:t>
            </a:r>
            <a:endParaRPr lang="x-none" sz="21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10838688" y="5734051"/>
            <a:ext cx="667512" cy="514349"/>
          </a:xfrm>
        </p:spPr>
        <p:txBody>
          <a:bodyPr/>
          <a:lstStyle/>
          <a:p>
            <a:pPr algn="r"/>
            <a:fld id="{4C1E9354-613C-49C2-A1B8-B6C4F2A805A2}" type="slidenum">
              <a:rPr lang="x-none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60</a:t>
            </a:fld>
            <a:endParaRPr lang="x-none" sz="2400" dirty="0">
              <a:ln w="10160">
                <a:solidFill>
                  <a:schemeClr val="accent5"/>
                </a:solidFill>
                <a:prstDash val="solid"/>
              </a:ln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14A24C-D1C9-4AAF-A891-745BFD5B6F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0800" y="762000"/>
            <a:ext cx="4361688" cy="5154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137C02-36B3-4AB2-9ECD-A9B90D851E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133264"/>
            <a:ext cx="3807142" cy="25914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8" name="Elbow Connector 5">
            <a:extLst>
              <a:ext uri="{FF2B5EF4-FFF2-40B4-BE49-F238E27FC236}">
                <a16:creationId xmlns:a16="http://schemas.microsoft.com/office/drawing/2014/main" id="{10CB959F-39F3-4623-8624-C6EB10CA9D93}"/>
              </a:ext>
            </a:extLst>
          </p:cNvPr>
          <p:cNvCxnSpPr>
            <a:cxnSpLocks/>
            <a:endCxn id="5" idx="3"/>
          </p:cNvCxnSpPr>
          <p:nvPr/>
        </p:nvCxnSpPr>
        <p:spPr>
          <a:xfrm rot="10800000" flipV="1">
            <a:off x="4416742" y="1447800"/>
            <a:ext cx="3508058" cy="1981200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FF0000"/>
            </a:solidFill>
            <a:prstDash val="solid"/>
            <a:tailEnd type="arrow"/>
          </a:ln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rgbClr val="629DD1">
                <a:shade val="30000"/>
                <a:satMod val="150000"/>
              </a:srgbClr>
            </a:contourClr>
          </a:sp3d>
        </p:spPr>
      </p:cxnSp>
    </p:spTree>
    <p:extLst>
      <p:ext uri="{BB962C8B-B14F-4D97-AF65-F5344CB8AC3E}">
        <p14:creationId xmlns:p14="http://schemas.microsoft.com/office/powerpoint/2010/main" val="126994879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CE28806-AA70-465D-BC75-BBFD34DE0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307968"/>
            <a:ext cx="5791200" cy="542925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100" b="1" dirty="0"/>
              <a:t>Distribution of Radiator for the first floor</a:t>
            </a:r>
            <a:endParaRPr lang="x-none" sz="21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10838688" y="5734051"/>
            <a:ext cx="667512" cy="514349"/>
          </a:xfrm>
        </p:spPr>
        <p:txBody>
          <a:bodyPr/>
          <a:lstStyle/>
          <a:p>
            <a:pPr algn="r"/>
            <a:fld id="{4C1E9354-613C-49C2-A1B8-B6C4F2A805A2}" type="slidenum">
              <a:rPr lang="x-none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61</a:t>
            </a:fld>
            <a:endParaRPr lang="x-none" sz="2400" dirty="0">
              <a:ln w="10160">
                <a:solidFill>
                  <a:schemeClr val="accent5"/>
                </a:solidFill>
                <a:prstDash val="solid"/>
              </a:ln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14A24C-D1C9-4AAF-A891-745BFD5B6F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97070" y="569949"/>
            <a:ext cx="4341617" cy="51850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137C02-36B3-4AB2-9ECD-A9B90D851E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5800" y="1831968"/>
            <a:ext cx="3464208" cy="31940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8" name="Elbow Connector 5">
            <a:extLst>
              <a:ext uri="{FF2B5EF4-FFF2-40B4-BE49-F238E27FC236}">
                <a16:creationId xmlns:a16="http://schemas.microsoft.com/office/drawing/2014/main" id="{10CB959F-39F3-4623-8624-C6EB10CA9D93}"/>
              </a:ext>
            </a:extLst>
          </p:cNvPr>
          <p:cNvCxnSpPr>
            <a:cxnSpLocks/>
            <a:endCxn id="5" idx="3"/>
          </p:cNvCxnSpPr>
          <p:nvPr/>
        </p:nvCxnSpPr>
        <p:spPr>
          <a:xfrm rot="10800000" flipV="1">
            <a:off x="4150008" y="1219200"/>
            <a:ext cx="3012792" cy="2209800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FF0000"/>
            </a:solidFill>
            <a:prstDash val="solid"/>
            <a:tailEnd type="arrow"/>
          </a:ln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rgbClr val="629DD1">
                <a:shade val="30000"/>
                <a:satMod val="150000"/>
              </a:srgbClr>
            </a:contourClr>
          </a:sp3d>
        </p:spPr>
      </p:cxnSp>
    </p:spTree>
    <p:extLst>
      <p:ext uri="{BB962C8B-B14F-4D97-AF65-F5344CB8AC3E}">
        <p14:creationId xmlns:p14="http://schemas.microsoft.com/office/powerpoint/2010/main" val="219781949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381000"/>
            <a:ext cx="2819400" cy="228599"/>
          </a:xfrm>
        </p:spPr>
        <p:txBody>
          <a:bodyPr>
            <a:noAutofit/>
          </a:bodyPr>
          <a:lstStyle/>
          <a:p>
            <a:pPr algn="ctr"/>
            <a:r>
              <a:rPr lang="en-US" sz="2800" dirty="0">
                <a:cs typeface="Times New Roman" panose="02020603050405020304" pitchFamily="18" charset="0"/>
              </a:rPr>
              <a:t>Fire Fighting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52D0E0-F798-4CCC-8BFC-AB46E00BD074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62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8A72F0E-6DA5-433E-8F89-EB351C73CE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02" y="914400"/>
            <a:ext cx="4776248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00FF442-3423-4611-B014-B835CBA671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954" y="648482"/>
            <a:ext cx="1725246" cy="1616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CD0169-7FB9-42BA-AF23-194E34A067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9852" y="762000"/>
            <a:ext cx="1316827" cy="13168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117A3C-D1C5-48C2-A56D-B7C48E9680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646" y="3342054"/>
            <a:ext cx="1725246" cy="17252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E8F4AC-20A1-4D08-8A7F-0A72F6C1D01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6190" y="5045873"/>
            <a:ext cx="1316828" cy="13168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824485A-B144-40CB-91F9-459DFF89E0B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0705" y="2962272"/>
            <a:ext cx="1552577" cy="1552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90083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3200400" cy="533399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cs typeface="Times New Roman" panose="02020603050405020304" pitchFamily="18" charset="0"/>
              </a:rPr>
              <a:t>Fire Fighting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52D0E0-F798-4CCC-8BFC-AB46E00BD074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63</a:t>
            </a:fld>
            <a:endParaRPr lang="en-US" sz="2400" dirty="0">
              <a:ln w="10160">
                <a:solidFill>
                  <a:schemeClr val="accent5"/>
                </a:solidFill>
                <a:prstDash val="solid"/>
              </a:ln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4600" y="711825"/>
            <a:ext cx="4419600" cy="52167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B2D1F99-D9FC-4D7C-B748-B767AEA73F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" y="711825"/>
            <a:ext cx="4572000" cy="49870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5840701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1012"/>
            <a:ext cx="2800350" cy="556512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800" dirty="0">
                <a:cs typeface="Times New Roman" panose="02020603050405020304" pitchFamily="18" charset="0"/>
              </a:rPr>
              <a:t>Emergency Exits </a:t>
            </a:r>
            <a:endParaRPr lang="en-US" sz="2800" dirty="0">
              <a:cs typeface="Times New Roman" panose="02020603050405020304" pitchFamily="18" charset="0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0377" y="879480"/>
            <a:ext cx="4543054" cy="5335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52D0E0-F798-4CCC-8BFC-AB46E00BD074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64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3A986F-D663-4CA4-8D4B-51FE72E85B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190" y="879480"/>
            <a:ext cx="4466852" cy="53463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609E9D-FE6F-479A-AAB8-3E8459B52AA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5580" r="2850" b="59735"/>
          <a:stretch/>
        </p:blipFill>
        <p:spPr>
          <a:xfrm>
            <a:off x="5376964" y="2913818"/>
            <a:ext cx="2110394" cy="7437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7C271B-DBE1-483A-A4ED-861F4C7E3DB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2" t="69444" r="-1123" b="11110"/>
          <a:stretch/>
        </p:blipFill>
        <p:spPr>
          <a:xfrm>
            <a:off x="5486400" y="3657600"/>
            <a:ext cx="2110395" cy="984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21506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164" y="1009773"/>
            <a:ext cx="7886700" cy="835538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876800" y="2209801"/>
            <a:ext cx="2743200" cy="381000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Socket distribution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sz="1200" dirty="0"/>
          </a:p>
          <a:p>
            <a:pPr marL="0" indent="0" algn="ctr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Artificial lighting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marL="0" indent="0" algn="ctr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Low Voltage System</a:t>
            </a:r>
          </a:p>
          <a:p>
            <a:pPr marL="0" indent="0" algn="ctr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PV system</a:t>
            </a:r>
          </a:p>
          <a:p>
            <a:pPr marL="0" indent="0" algn="ctr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52D0E0-F798-4CCC-8BFC-AB46E00BD074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fld>
            <a:endParaRPr lang="en-US" sz="2400" dirty="0">
              <a:ln w="10160">
                <a:solidFill>
                  <a:schemeClr val="accent5"/>
                </a:solidFill>
                <a:prstDash val="solid"/>
              </a:ln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5710" y="1974336"/>
            <a:ext cx="914480" cy="91448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095711" y="3132852"/>
            <a:ext cx="911711" cy="791967"/>
          </a:xfrm>
          <a:prstGeom prst="ellipse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000" r="-7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2941" y="4105296"/>
            <a:ext cx="914480" cy="9144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8A62BC-A075-4EF4-95E8-89AB2C1F60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587" y="5148801"/>
            <a:ext cx="1017032" cy="10170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89933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7558"/>
            <a:ext cx="3943350" cy="991966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Electrical design </a:t>
            </a:r>
            <a:br>
              <a:rPr lang="en-US" sz="2800" dirty="0"/>
            </a:br>
            <a:r>
              <a:rPr lang="en-US" sz="2800" dirty="0"/>
              <a:t>Socket distribution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52D0E0-F798-4CCC-8BFC-AB46E00BD074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66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7462" y="1315612"/>
            <a:ext cx="3697833" cy="44184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Oval 9"/>
          <p:cNvSpPr/>
          <p:nvPr/>
        </p:nvSpPr>
        <p:spPr>
          <a:xfrm>
            <a:off x="2743200" y="3352800"/>
            <a:ext cx="705971" cy="6858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676958">
            <a:off x="3032768" y="4368398"/>
            <a:ext cx="3156818" cy="103087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59197" y="1447800"/>
            <a:ext cx="3320178" cy="44188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1344222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D0DA6-35A2-4840-85DB-EA0B7800F8A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C38771F-209D-4D88-AF00-213258C98BC7}" type="slidenum">
              <a:rPr lang="en-US" smtClean="0"/>
              <a:t>67</a:t>
            </a:fld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16C6990-C5A5-4545-A14B-1759D7A82BE3}"/>
              </a:ext>
            </a:extLst>
          </p:cNvPr>
          <p:cNvSpPr txBox="1"/>
          <p:nvPr/>
        </p:nvSpPr>
        <p:spPr>
          <a:xfrm>
            <a:off x="374929" y="644223"/>
            <a:ext cx="4243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Wingdings" panose="05000000000000000000" pitchFamily="2" charset="2"/>
              <a:buChar char="v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selected Luminaires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38901" y="1143001"/>
            <a:ext cx="4229099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346230" y="169901"/>
            <a:ext cx="3906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Wingdings" pitchFamily="2" charset="2"/>
              <a:buChar char="q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Artificial lighting </a:t>
            </a:r>
          </a:p>
        </p:txBody>
      </p:sp>
      <p:sp>
        <p:nvSpPr>
          <p:cNvPr id="20" name="مربع نص 19"/>
          <p:cNvSpPr txBox="1"/>
          <p:nvPr/>
        </p:nvSpPr>
        <p:spPr>
          <a:xfrm>
            <a:off x="6356565" y="625931"/>
            <a:ext cx="487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Wingdings" pitchFamily="2" charset="2"/>
              <a:buChar char="q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Lighting with switches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B1D9D6-A5F7-41CA-B501-5D8FE90359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610" t="15710" r="64769" b="62594"/>
          <a:stretch/>
        </p:blipFill>
        <p:spPr>
          <a:xfrm>
            <a:off x="1595852" y="1044934"/>
            <a:ext cx="988178" cy="9196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2F0E7D-43E0-43DA-922C-FB44C16146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033" t="9542" r="65167" b="61835"/>
          <a:stretch/>
        </p:blipFill>
        <p:spPr>
          <a:xfrm>
            <a:off x="457199" y="972812"/>
            <a:ext cx="988179" cy="10163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C602E04-151A-4CE2-A2B2-BA7176D092B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468" t="10626" r="63895" b="61051"/>
          <a:stretch/>
        </p:blipFill>
        <p:spPr>
          <a:xfrm>
            <a:off x="1591944" y="2108123"/>
            <a:ext cx="1066800" cy="9881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FDED6E-87F8-4C90-8A3B-C2460EB170F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8185" t="11737" r="64783" b="55400"/>
          <a:stretch/>
        </p:blipFill>
        <p:spPr>
          <a:xfrm>
            <a:off x="428364" y="2108123"/>
            <a:ext cx="988179" cy="9881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FBF99C-BAA6-468E-B681-6B7294962A9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8277" t="11404" r="64803" b="56662"/>
          <a:stretch/>
        </p:blipFill>
        <p:spPr>
          <a:xfrm>
            <a:off x="2726455" y="972812"/>
            <a:ext cx="988178" cy="9881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A4BF6E-AB47-4323-8E17-179238A15E7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8153" t="10907" r="64347" b="61458"/>
          <a:stretch/>
        </p:blipFill>
        <p:spPr>
          <a:xfrm>
            <a:off x="2687143" y="2079922"/>
            <a:ext cx="1066801" cy="10163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B111543-5CE0-473A-9511-780C4062A11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4275" y="3962400"/>
            <a:ext cx="5297669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67196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C38771F-209D-4D88-AF00-213258C98BC7}" type="slidenum">
              <a:rPr lang="en-US" smtClean="0"/>
              <a:t>68</a:t>
            </a:fld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304800" y="177800"/>
            <a:ext cx="67928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buFont typeface="Wingdings" pitchFamily="2" charset="2"/>
              <a:buChar char="q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Illuminance result from DIALux evo for the classroom 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4" b="9694"/>
          <a:stretch/>
        </p:blipFill>
        <p:spPr>
          <a:xfrm>
            <a:off x="540512" y="1131601"/>
            <a:ext cx="4696600" cy="4953913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8" r="-90" b="46034"/>
          <a:stretch/>
        </p:blipFill>
        <p:spPr>
          <a:xfrm>
            <a:off x="5966767" y="1030823"/>
            <a:ext cx="5090574" cy="110563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" b="333"/>
          <a:stretch/>
        </p:blipFill>
        <p:spPr>
          <a:xfrm>
            <a:off x="6717708" y="2342768"/>
            <a:ext cx="1145240" cy="114523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3" b="1223"/>
          <a:stretch/>
        </p:blipFill>
        <p:spPr>
          <a:xfrm>
            <a:off x="8512054" y="2243992"/>
            <a:ext cx="1188293" cy="12570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ECC12C6-C6B2-4747-8267-8DC6A20A98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7000" y="3608558"/>
            <a:ext cx="3745487" cy="28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46445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C38771F-209D-4D88-AF00-213258C98BC7}" type="slidenum">
              <a:rPr lang="en-US" smtClean="0"/>
              <a:t>69</a:t>
            </a:fld>
            <a:endParaRPr lang="en-US"/>
          </a:p>
        </p:txBody>
      </p:sp>
      <p:pic>
        <p:nvPicPr>
          <p:cNvPr id="7" name="صورة 2312">
            <a:extLst>
              <a:ext uri="{FF2B5EF4-FFF2-40B4-BE49-F238E27FC236}">
                <a16:creationId xmlns:a16="http://schemas.microsoft.com/office/drawing/2014/main" id="{6A2D5589-7C4B-4880-827C-82A9447345E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34200" y="218147"/>
            <a:ext cx="4117828" cy="2663237"/>
          </a:xfrm>
          <a:prstGeom prst="rect">
            <a:avLst/>
          </a:prstGeom>
        </p:spPr>
      </p:pic>
      <p:pic>
        <p:nvPicPr>
          <p:cNvPr id="8" name="صورة 214">
            <a:extLst>
              <a:ext uri="{FF2B5EF4-FFF2-40B4-BE49-F238E27FC236}">
                <a16:creationId xmlns:a16="http://schemas.microsoft.com/office/drawing/2014/main" id="{39583427-6625-4E68-88B9-2A14AAC137A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07733" y="3046506"/>
            <a:ext cx="2590800" cy="32087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3499C75-2D04-4807-B0B3-FD9FBD5B6222}"/>
              </a:ext>
            </a:extLst>
          </p:cNvPr>
          <p:cNvSpPr txBox="1"/>
          <p:nvPr/>
        </p:nvSpPr>
        <p:spPr>
          <a:xfrm>
            <a:off x="8112272" y="6301299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Library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صورة 2325">
            <a:extLst>
              <a:ext uri="{FF2B5EF4-FFF2-40B4-BE49-F238E27FC236}">
                <a16:creationId xmlns:a16="http://schemas.microsoft.com/office/drawing/2014/main" id="{C442F797-D8CB-4CBA-B491-5D6FD6CA912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6666" y="3586447"/>
            <a:ext cx="2949933" cy="2408208"/>
          </a:xfrm>
          <a:prstGeom prst="rect">
            <a:avLst/>
          </a:prstGeom>
        </p:spPr>
      </p:pic>
      <p:pic>
        <p:nvPicPr>
          <p:cNvPr id="13" name="صورة 218">
            <a:extLst>
              <a:ext uri="{FF2B5EF4-FFF2-40B4-BE49-F238E27FC236}">
                <a16:creationId xmlns:a16="http://schemas.microsoft.com/office/drawing/2014/main" id="{4CA309DB-02DC-4832-A235-4F47E8968611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32238" y="3586446"/>
            <a:ext cx="3403087" cy="240820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3499C75-2D04-4807-B0B3-FD9FBD5B6222}"/>
              </a:ext>
            </a:extLst>
          </p:cNvPr>
          <p:cNvSpPr txBox="1"/>
          <p:nvPr/>
        </p:nvSpPr>
        <p:spPr>
          <a:xfrm>
            <a:off x="2626868" y="6132022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Headmaster room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406400" y="162453"/>
            <a:ext cx="690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Wingdings" pitchFamily="2" charset="2"/>
              <a:buChar char="q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Result from DIALux evo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C37BAE-DFB9-4970-89AF-9022B53B89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2710" y="756531"/>
            <a:ext cx="5659642" cy="206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064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6723C-CD39-4470-9FD0-9BDF82966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61943"/>
            <a:ext cx="5638800" cy="102373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+mn-lt"/>
              </a:rPr>
              <a:t>Architectural Plans </a:t>
            </a:r>
            <a:br>
              <a:rPr lang="en-US" b="1" dirty="0">
                <a:latin typeface="+mn-lt"/>
              </a:rPr>
            </a:br>
            <a:endParaRPr lang="x-none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93B51-15F1-46B0-B1C7-EAF5661ECE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838688" y="5734051"/>
            <a:ext cx="591312" cy="514349"/>
          </a:xfrm>
        </p:spPr>
        <p:txBody>
          <a:bodyPr/>
          <a:lstStyle/>
          <a:p>
            <a:pPr algn="r"/>
            <a:fld id="{ACA4DDD2-8F98-46A6-8536-ED672330C616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7</a:t>
            </a:fld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354A1A-DCCA-4589-A250-A4CC24FF30CC}"/>
              </a:ext>
            </a:extLst>
          </p:cNvPr>
          <p:cNvSpPr/>
          <p:nvPr/>
        </p:nvSpPr>
        <p:spPr>
          <a:xfrm>
            <a:off x="228600" y="534474"/>
            <a:ext cx="449580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Ground Floor plan 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336977-6CF3-46E1-A8C1-75AAEC8F9E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" r="3297" b="1330"/>
          <a:stretch/>
        </p:blipFill>
        <p:spPr>
          <a:xfrm>
            <a:off x="1905000" y="1115731"/>
            <a:ext cx="7239000" cy="54366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3762655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7707"/>
            <a:ext cx="5181600" cy="370416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2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>
                <a:solidFill>
                  <a:prstClr val="black"/>
                </a:solidFill>
                <a:cs typeface="Times New Roman" panose="02020603050405020304" pitchFamily="18" charset="0"/>
              </a:rPr>
              <a:t>Light and switch distribution </a:t>
            </a:r>
            <a:endParaRPr lang="en-US" sz="31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47800" y="506928"/>
            <a:ext cx="9296400" cy="61224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52D0E0-F798-4CCC-8BFC-AB46E00BD074}" type="slidenum">
              <a:rPr lang="en-US" sz="2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29000" y="3148007"/>
            <a:ext cx="1600200" cy="84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0537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33826"/>
            <a:ext cx="5352078" cy="417522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2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>
                <a:solidFill>
                  <a:prstClr val="black"/>
                </a:solidFill>
                <a:cs typeface="Times New Roman" panose="02020603050405020304" pitchFamily="18" charset="0"/>
              </a:rPr>
              <a:t>Light and switch distribution </a:t>
            </a:r>
            <a:endParaRPr lang="en-US" sz="31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8000" y="551348"/>
            <a:ext cx="5733288" cy="5798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52D0E0-F798-4CCC-8BFC-AB46E00BD074}" type="slidenum">
              <a:rPr lang="en-US" sz="2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71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201" y="3048000"/>
            <a:ext cx="1766528" cy="9276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3682578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5199678" cy="491711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2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>
                <a:solidFill>
                  <a:prstClr val="black"/>
                </a:solidFill>
                <a:cs typeface="Times New Roman" panose="02020603050405020304" pitchFamily="18" charset="0"/>
              </a:rPr>
              <a:t>Low voltage distribution </a:t>
            </a:r>
            <a:endParaRPr lang="en-US" sz="31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69670" y="465039"/>
            <a:ext cx="5474530" cy="59178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52D0E0-F798-4CCC-8BFC-AB46E00BD074}" type="slidenum">
              <a:rPr lang="en-US" sz="2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72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B86A48-8775-4E6C-8E7E-E677843C0F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764589"/>
            <a:ext cx="3352800" cy="3010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8" name="Elbow Connector 5">
            <a:extLst>
              <a:ext uri="{FF2B5EF4-FFF2-40B4-BE49-F238E27FC236}">
                <a16:creationId xmlns:a16="http://schemas.microsoft.com/office/drawing/2014/main" id="{6AABB78D-9541-4863-B622-FF477B2DF53E}"/>
              </a:ext>
            </a:extLst>
          </p:cNvPr>
          <p:cNvCxnSpPr>
            <a:cxnSpLocks/>
          </p:cNvCxnSpPr>
          <p:nvPr/>
        </p:nvCxnSpPr>
        <p:spPr>
          <a:xfrm rot="10800000" flipV="1">
            <a:off x="4114802" y="1676400"/>
            <a:ext cx="2362198" cy="1747544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FF0000"/>
            </a:solidFill>
            <a:prstDash val="solid"/>
            <a:tailEnd type="arrow"/>
          </a:ln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rgbClr val="629DD1">
                <a:shade val="30000"/>
                <a:satMod val="150000"/>
              </a:srgbClr>
            </a:contourClr>
          </a:sp3d>
        </p:spPr>
      </p:cxnSp>
    </p:spTree>
    <p:extLst>
      <p:ext uri="{BB962C8B-B14F-4D97-AF65-F5344CB8AC3E}">
        <p14:creationId xmlns:p14="http://schemas.microsoft.com/office/powerpoint/2010/main" val="163830693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93CA6AB-0429-496B-BFF0-0F14167AEC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49144"/>
            <a:ext cx="3657600" cy="27725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63A238F-80A7-4468-A5B5-09529B3A8D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344092"/>
            <a:ext cx="5140592" cy="9614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FD12DC-9E8D-4B4E-B746-F7A78CE54F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9895" y="609600"/>
            <a:ext cx="2792210" cy="142049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8F8A26E-BD7A-48F8-A677-192DB510CB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3395" y="2030091"/>
            <a:ext cx="2728710" cy="33134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E152466-4CA4-406F-B64B-C679AD537AED}"/>
              </a:ext>
            </a:extLst>
          </p:cNvPr>
          <p:cNvSpPr txBox="1"/>
          <p:nvPr/>
        </p:nvSpPr>
        <p:spPr>
          <a:xfrm>
            <a:off x="228600" y="228600"/>
            <a:ext cx="1784399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lvl="0"/>
            <a:r>
              <a:rPr lang="en-US" sz="2800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PV system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1339CA09-640A-4D56-B114-69067A9436E1}"/>
              </a:ext>
            </a:extLst>
          </p:cNvPr>
          <p:cNvSpPr txBox="1">
            <a:spLocks/>
          </p:cNvSpPr>
          <p:nvPr/>
        </p:nvSpPr>
        <p:spPr>
          <a:xfrm>
            <a:off x="10972800" y="5791200"/>
            <a:ext cx="576822" cy="514349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52D0E0-F798-4CCC-8BFC-AB46E00BD074}" type="slidenum">
              <a:rPr lang="en-US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73</a:t>
            </a:fld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927FA65-ACD4-44F4-BEB6-A26DFF67025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35" t="23317" r="15231" b="17021"/>
          <a:stretch/>
        </p:blipFill>
        <p:spPr>
          <a:xfrm>
            <a:off x="8305800" y="1524000"/>
            <a:ext cx="2728711" cy="32372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13DB8D3-BF29-40DE-BE7B-1A161A4EE7D0}"/>
              </a:ext>
            </a:extLst>
          </p:cNvPr>
          <p:cNvSpPr txBox="1"/>
          <p:nvPr/>
        </p:nvSpPr>
        <p:spPr>
          <a:xfrm>
            <a:off x="1524000" y="3798041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lvl="0"/>
            <a:r>
              <a:rPr lang="en-US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Cash flow chart</a:t>
            </a:r>
          </a:p>
        </p:txBody>
      </p:sp>
    </p:spTree>
    <p:extLst>
      <p:ext uri="{BB962C8B-B14F-4D97-AF65-F5344CB8AC3E}">
        <p14:creationId xmlns:p14="http://schemas.microsoft.com/office/powerpoint/2010/main" val="372086966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6ECF6-A95B-4676-A2E7-A8111A666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76200"/>
            <a:ext cx="6400800" cy="533401"/>
          </a:xfrm>
        </p:spPr>
        <p:txBody>
          <a:bodyPr>
            <a:normAutofit fontScale="90000"/>
          </a:bodyPr>
          <a:lstStyle/>
          <a:p>
            <a:r>
              <a:rPr lang="en-US" sz="2800" b="1" dirty="0"/>
              <a:t>Quantity surveying and cost estimation </a:t>
            </a:r>
            <a:endParaRPr lang="x-none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A09EE-544E-49D3-97F4-E5F59897918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48138" y="990600"/>
            <a:ext cx="8133862" cy="304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900" dirty="0"/>
              <a:t>1. Total project cost is ILS </a:t>
            </a:r>
            <a:r>
              <a:rPr lang="en-US" sz="23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2260000</a:t>
            </a:r>
            <a:endParaRPr lang="en-US" sz="2900" dirty="0"/>
          </a:p>
          <a:p>
            <a:pPr marL="0" indent="0">
              <a:buNone/>
            </a:pPr>
            <a:r>
              <a:rPr lang="en-US" dirty="0"/>
              <a:t>2. Unit cost for project ILS </a:t>
            </a:r>
            <a:r>
              <a:rPr lang="en-US" sz="2300" dirty="0">
                <a:solidFill>
                  <a:srgbClr val="00B050"/>
                </a:solidFill>
                <a:latin typeface="Times New Roman" panose="02020603050405020304" pitchFamily="18" charset="0"/>
              </a:rPr>
              <a:t>1350 per m² </a:t>
            </a:r>
          </a:p>
          <a:p>
            <a:pPr marL="0" indent="0">
              <a:buNone/>
            </a:pPr>
            <a:r>
              <a:rPr lang="en-US" dirty="0"/>
              <a:t>3. Unit cost for structural work ILS </a:t>
            </a:r>
            <a:r>
              <a:rPr lang="en-US" sz="2300" dirty="0">
                <a:solidFill>
                  <a:srgbClr val="00B050"/>
                </a:solidFill>
                <a:latin typeface="Times New Roman" panose="02020603050405020304" pitchFamily="18" charset="0"/>
              </a:rPr>
              <a:t>960 per m²</a:t>
            </a:r>
          </a:p>
          <a:p>
            <a:pPr marL="0" indent="0">
              <a:buNone/>
            </a:pPr>
            <a:r>
              <a:rPr lang="en-US" dirty="0"/>
              <a:t>4. Unit cost for mechanical work ILS </a:t>
            </a:r>
            <a:r>
              <a:rPr lang="en-US" sz="2300" dirty="0">
                <a:solidFill>
                  <a:srgbClr val="00B050"/>
                </a:solidFill>
                <a:latin typeface="Times New Roman" panose="02020603050405020304" pitchFamily="18" charset="0"/>
              </a:rPr>
              <a:t>50 per m²</a:t>
            </a:r>
          </a:p>
          <a:p>
            <a:pPr marL="0" indent="0">
              <a:buNone/>
            </a:pPr>
            <a:r>
              <a:rPr lang="en-US" dirty="0"/>
              <a:t>5. Unit cost for electrical work ILS </a:t>
            </a:r>
            <a:r>
              <a:rPr lang="en-US" sz="2200" dirty="0">
                <a:solidFill>
                  <a:srgbClr val="00B050"/>
                </a:solidFill>
                <a:latin typeface="Times New Roman" panose="02020603050405020304" pitchFamily="18" charset="0"/>
              </a:rPr>
              <a:t>120 per m² </a:t>
            </a:r>
          </a:p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>
          <a:xfrm>
            <a:off x="10838688" y="5734051"/>
            <a:ext cx="667512" cy="514349"/>
          </a:xfrm>
        </p:spPr>
        <p:txBody>
          <a:bodyPr/>
          <a:lstStyle/>
          <a:p>
            <a:pPr algn="r"/>
            <a:fld id="{4C1E9354-613C-49C2-A1B8-B6C4F2A805A2}" type="slidenum">
              <a:rPr lang="x-none" sz="2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74</a:t>
            </a:fld>
            <a:endParaRPr lang="x-none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89974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529D3D3-3597-4517-8CFC-471332669C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4150014"/>
              </p:ext>
            </p:extLst>
          </p:nvPr>
        </p:nvGraphicFramePr>
        <p:xfrm>
          <a:off x="1752600" y="304800"/>
          <a:ext cx="8077200" cy="624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10838688" y="5734051"/>
            <a:ext cx="667512" cy="514349"/>
          </a:xfrm>
        </p:spPr>
        <p:txBody>
          <a:bodyPr/>
          <a:lstStyle/>
          <a:p>
            <a:pPr algn="r"/>
            <a:fld id="{4C1E9354-613C-49C2-A1B8-B6C4F2A805A2}" type="slidenum">
              <a:rPr lang="x-none" sz="2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75</a:t>
            </a:fld>
            <a:endParaRPr lang="x-none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72139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BBD4E5-13B7-4E11-BDF4-C187465005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87" r="18187"/>
          <a:stretch/>
        </p:blipFill>
        <p:spPr>
          <a:xfrm>
            <a:off x="2438400" y="495300"/>
            <a:ext cx="7715250" cy="5867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0896600" y="5791200"/>
            <a:ext cx="592137" cy="387350"/>
          </a:xfrm>
        </p:spPr>
        <p:txBody>
          <a:bodyPr/>
          <a:lstStyle/>
          <a:p>
            <a:pPr algn="r"/>
            <a:fld id="{4C1E9354-613C-49C2-A1B8-B6C4F2A805A2}" type="slidenum">
              <a:rPr lang="x-none" sz="2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76</a:t>
            </a:fld>
            <a:endParaRPr lang="x-none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194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6723C-CD39-4470-9FD0-9BDF82966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71670"/>
            <a:ext cx="7886700" cy="914400"/>
          </a:xfrm>
        </p:spPr>
        <p:txBody>
          <a:bodyPr>
            <a:normAutofit fontScale="90000"/>
          </a:bodyPr>
          <a:lstStyle/>
          <a:p>
            <a:br>
              <a:rPr lang="en-US" b="1" dirty="0">
                <a:latin typeface="+mn-lt"/>
              </a:rPr>
            </a:br>
            <a:endParaRPr lang="x-none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93B51-15F1-46B0-B1C7-EAF5661ECE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838688" y="5734051"/>
            <a:ext cx="591312" cy="514349"/>
          </a:xfrm>
        </p:spPr>
        <p:txBody>
          <a:bodyPr/>
          <a:lstStyle/>
          <a:p>
            <a:pPr algn="r"/>
            <a:fld id="{ACA4DDD2-8F98-46A6-8536-ED672330C616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8</a:t>
            </a:fld>
            <a:endParaRPr lang="en-US" sz="2400" dirty="0">
              <a:ln w="10160">
                <a:solidFill>
                  <a:schemeClr val="accent5"/>
                </a:solidFill>
                <a:prstDash val="solid"/>
              </a:ln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354A1A-DCCA-4589-A250-A4CC24FF30CC}"/>
              </a:ext>
            </a:extLst>
          </p:cNvPr>
          <p:cNvSpPr/>
          <p:nvPr/>
        </p:nvSpPr>
        <p:spPr>
          <a:xfrm>
            <a:off x="228600" y="27354"/>
            <a:ext cx="342900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First Floor plan</a:t>
            </a:r>
            <a:endParaRPr lang="en-US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3598D4-15CD-4C40-975A-B175447F6C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57450" y="228600"/>
            <a:ext cx="7277100" cy="62549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89154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6723C-CD39-4470-9FD0-9BDF82966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71670"/>
            <a:ext cx="7886700" cy="914400"/>
          </a:xfrm>
        </p:spPr>
        <p:txBody>
          <a:bodyPr>
            <a:normAutofit fontScale="90000"/>
          </a:bodyPr>
          <a:lstStyle/>
          <a:p>
            <a:br>
              <a:rPr lang="en-US" b="1" dirty="0">
                <a:latin typeface="+mn-lt"/>
              </a:rPr>
            </a:br>
            <a:endParaRPr lang="x-none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93B51-15F1-46B0-B1C7-EAF5661ECE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838688" y="5734051"/>
            <a:ext cx="591312" cy="521208"/>
          </a:xfrm>
        </p:spPr>
        <p:txBody>
          <a:bodyPr/>
          <a:lstStyle/>
          <a:p>
            <a:pPr algn="r"/>
            <a:fld id="{ACA4DDD2-8F98-46A6-8536-ED672330C616}" type="slidenum">
              <a:rPr lang="en-US" sz="240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9</a:t>
            </a:fld>
            <a:endParaRPr lang="en-US" sz="2400" dirty="0">
              <a:ln w="10160">
                <a:solidFill>
                  <a:schemeClr val="accent5"/>
                </a:solidFill>
                <a:prstDash val="solid"/>
              </a:ln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354A1A-DCCA-4589-A250-A4CC24FF30CC}"/>
              </a:ext>
            </a:extLst>
          </p:cNvPr>
          <p:cNvSpPr/>
          <p:nvPr/>
        </p:nvSpPr>
        <p:spPr>
          <a:xfrm>
            <a:off x="228600" y="-22866"/>
            <a:ext cx="342900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Site plan</a:t>
            </a:r>
            <a:endParaRPr lang="en-US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3598D4-15CD-4C40-975A-B175447F6C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6000" y="378246"/>
            <a:ext cx="7353300" cy="58770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02605B2C-1058-4C48-AAFA-528C8A608405}"/>
              </a:ext>
            </a:extLst>
          </p:cNvPr>
          <p:cNvSpPr/>
          <p:nvPr/>
        </p:nvSpPr>
        <p:spPr>
          <a:xfrm>
            <a:off x="3200400" y="3312844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D3D4B52C-0B6B-46EC-A958-D041E5752A84}"/>
              </a:ext>
            </a:extLst>
          </p:cNvPr>
          <p:cNvSpPr/>
          <p:nvPr/>
        </p:nvSpPr>
        <p:spPr>
          <a:xfrm>
            <a:off x="7315200" y="1066800"/>
            <a:ext cx="3048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70B12324-838D-4328-8E96-4F7C695BA3A3}"/>
              </a:ext>
            </a:extLst>
          </p:cNvPr>
          <p:cNvSpPr/>
          <p:nvPr/>
        </p:nvSpPr>
        <p:spPr>
          <a:xfrm>
            <a:off x="6623538" y="5413630"/>
            <a:ext cx="8382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2799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 كلاسيكي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13255</TotalTime>
  <Words>1105</Words>
  <Application>Microsoft Office PowerPoint</Application>
  <PresentationFormat>Widescreen</PresentationFormat>
  <Paragraphs>467</Paragraphs>
  <Slides>76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84" baseType="lpstr">
      <vt:lpstr>Arial</vt:lpstr>
      <vt:lpstr>Calibri</vt:lpstr>
      <vt:lpstr>Times New Roman</vt:lpstr>
      <vt:lpstr>TimesNewRomanPSMT</vt:lpstr>
      <vt:lpstr>Tw Cen MT</vt:lpstr>
      <vt:lpstr>Wingdings</vt:lpstr>
      <vt:lpstr>Wingdings 2</vt:lpstr>
      <vt:lpstr>مشربية</vt:lpstr>
      <vt:lpstr>PowerPoint Presentation</vt:lpstr>
      <vt:lpstr>Contents</vt:lpstr>
      <vt:lpstr> Introduction   </vt:lpstr>
      <vt:lpstr>Site Description  </vt:lpstr>
      <vt:lpstr>Architectural Modifications  </vt:lpstr>
      <vt:lpstr>Architectural Modifications  </vt:lpstr>
      <vt:lpstr>Architectural Plans  </vt:lpstr>
      <vt:lpstr> </vt:lpstr>
      <vt:lpstr> </vt:lpstr>
      <vt:lpstr>Elevations</vt:lpstr>
      <vt:lpstr>Elevations</vt:lpstr>
      <vt:lpstr>Sections</vt:lpstr>
      <vt:lpstr>Environmental design </vt:lpstr>
      <vt:lpstr>PowerPoint Presentation</vt:lpstr>
      <vt:lpstr> Thermal Analysis </vt:lpstr>
      <vt:lpstr>PowerPoint Presentation</vt:lpstr>
      <vt:lpstr>PowerPoint Presentation</vt:lpstr>
      <vt:lpstr>Ventilation </vt:lpstr>
      <vt:lpstr>Shading </vt:lpstr>
      <vt:lpstr>PowerPoint Presentation</vt:lpstr>
      <vt:lpstr>PowerPoint Presentation</vt:lpstr>
      <vt:lpstr>Acoustical Design </vt:lpstr>
      <vt:lpstr>Acoustical Design </vt:lpstr>
      <vt:lpstr>PowerPoint Presentation</vt:lpstr>
      <vt:lpstr>Loud speaker for ground floor  </vt:lpstr>
      <vt:lpstr>STC &amp; OITC </vt:lpstr>
      <vt:lpstr>Structural Design </vt:lpstr>
      <vt:lpstr>Structural Design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Mechanical design </vt:lpstr>
      <vt:lpstr>Water system </vt:lpstr>
      <vt:lpstr>Water system </vt:lpstr>
      <vt:lpstr>Drainage system</vt:lpstr>
      <vt:lpstr>Drainage system</vt:lpstr>
      <vt:lpstr>PowerPoint Presentation</vt:lpstr>
      <vt:lpstr>Distribution of Radiator for the ground floor</vt:lpstr>
      <vt:lpstr>Distribution of Radiator for the first floor</vt:lpstr>
      <vt:lpstr>Fire Fighting </vt:lpstr>
      <vt:lpstr>Fire Fighting </vt:lpstr>
      <vt:lpstr>Emergency Exits </vt:lpstr>
      <vt:lpstr>Electrical design </vt:lpstr>
      <vt:lpstr>Electrical design  Socket distribution</vt:lpstr>
      <vt:lpstr>PowerPoint Presentation</vt:lpstr>
      <vt:lpstr>PowerPoint Presentation</vt:lpstr>
      <vt:lpstr>PowerPoint Presentation</vt:lpstr>
      <vt:lpstr> Light and switch distribution </vt:lpstr>
      <vt:lpstr> Light and switch distribution </vt:lpstr>
      <vt:lpstr> Low voltage distribution </vt:lpstr>
      <vt:lpstr>PowerPoint Presentation</vt:lpstr>
      <vt:lpstr>Quantity surveying and cost estimation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hostel design</dc:title>
  <dc:creator>Administrator</dc:creator>
  <cp:lastModifiedBy>kawther jlol</cp:lastModifiedBy>
  <cp:revision>758</cp:revision>
  <dcterms:created xsi:type="dcterms:W3CDTF">2019-05-12T07:53:35Z</dcterms:created>
  <dcterms:modified xsi:type="dcterms:W3CDTF">2021-01-05T20:10:59Z</dcterms:modified>
</cp:coreProperties>
</file>