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Default Extension="avi" ContentType="video/x-msvideo"/>
  <Default Extension="xlsx" ContentType="application/vnd.openxmlformats-officedocument.spreadsheetml.sheet"/>
  <Override PartName="/ppt/charts/chart3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charts/style1.xml" ContentType="application/vnd.ms-office.chartstyl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charts/colors1.xml" ContentType="application/vnd.ms-office.chartcolor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96" r:id="rId1"/>
    <p:sldMasterId id="2147483732" r:id="rId2"/>
  </p:sldMasterIdLst>
  <p:notesMasterIdLst>
    <p:notesMasterId r:id="rId21"/>
  </p:notesMasterIdLst>
  <p:sldIdLst>
    <p:sldId id="256" r:id="rId3"/>
    <p:sldId id="257" r:id="rId4"/>
    <p:sldId id="258" r:id="rId5"/>
    <p:sldId id="262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67" r:id="rId14"/>
    <p:sldId id="268" r:id="rId15"/>
    <p:sldId id="272" r:id="rId16"/>
    <p:sldId id="269" r:id="rId17"/>
    <p:sldId id="270" r:id="rId18"/>
    <p:sldId id="271" r:id="rId19"/>
    <p:sldId id="273" r:id="rId20"/>
  </p:sldIdLst>
  <p:sldSz cx="9144000" cy="6858000" type="screen4x3"/>
  <p:notesSz cx="6858000" cy="9144000"/>
  <p:defaultTextStyle>
    <a:defPPr>
      <a:defRPr lang="ar-SA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38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microsoft.com/office/2011/relationships/chartStyle" Target="style1.xml"/><Relationship Id="rId2" Type="http://schemas.microsoft.com/office/2011/relationships/chartColorStyle" Target="colors1.xml"/><Relationship Id="rId1" Type="http://schemas.openxmlformats.org/officeDocument/2006/relationships/package" Target="../embeddings/Microsoft_Office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J:\fianl%20documents\thickness%20vs%20floor%20number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G:\fianl%20documents\thickness%20vs%20floor%20number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600" dirty="0"/>
              <a:t>Dead Sea Earthquake Response Spectra </a:t>
            </a:r>
          </a:p>
        </c:rich>
      </c:tx>
      <c:layout/>
      <c:spPr>
        <a:noFill/>
        <a:ln>
          <a:noFill/>
        </a:ln>
        <a:effectLst/>
      </c:spPr>
    </c:title>
    <c:plotArea>
      <c:layout/>
      <c:scatterChart>
        <c:scatterStyle val="smoothMarker"/>
        <c:ser>
          <c:idx val="0"/>
          <c:order val="0"/>
          <c:tx>
            <c:v>Dead Sea Earthquake Response Spectra </c:v>
          </c:tx>
          <c:spPr>
            <a:ln w="9525" cap="rnd">
              <a:solidFill>
                <a:schemeClr val="accent1"/>
              </a:solidFill>
              <a:round/>
            </a:ln>
            <a:effectLst>
              <a:outerShdw blurRad="63500" dist="38100" dir="5400000" rotWithShape="0">
                <a:srgbClr val="000000">
                  <a:alpha val="65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1">
                      <a:tint val="98000"/>
                      <a:lumMod val="100000"/>
                    </a:schemeClr>
                  </a:gs>
                  <a:gs pos="100000">
                    <a:schemeClr val="accent1">
                      <a:shade val="88000"/>
                      <a:lumMod val="88000"/>
                    </a:schemeClr>
                  </a:gs>
                </a:gsLst>
                <a:lin ang="5400000" scaled="1"/>
              </a:gradFill>
              <a:ln w="9525" cap="rnd">
                <a:solidFill>
                  <a:schemeClr val="accent1"/>
                </a:solidFill>
                <a:round/>
              </a:ln>
              <a:effectLst>
                <a:outerShdw blurRad="63500" dist="38100" dir="5400000" rotWithShape="0">
                  <a:srgbClr val="000000">
                    <a:alpha val="6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l">
                  <a:rot lat="0" lon="0" rev="1200000"/>
                </a:lightRig>
              </a:scene3d>
              <a:sp3d>
                <a:bevelT w="38100" h="12700"/>
              </a:sp3d>
            </c:spPr>
          </c:marker>
          <c:xVal>
            <c:numRef>
              <c:f>Sheet1!$C$5:$C$75</c:f>
              <c:numCache>
                <c:formatCode>General</c:formatCode>
                <c:ptCount val="71"/>
                <c:pt idx="0">
                  <c:v>1.0000000000000015E-3</c:v>
                </c:pt>
                <c:pt idx="1">
                  <c:v>1.0000000000000005E-2</c:v>
                </c:pt>
                <c:pt idx="2">
                  <c:v>2.0000000000000011E-2</c:v>
                </c:pt>
                <c:pt idx="3">
                  <c:v>4.0000000000000022E-2</c:v>
                </c:pt>
                <c:pt idx="4">
                  <c:v>6.0000000000000032E-2</c:v>
                </c:pt>
                <c:pt idx="5">
                  <c:v>8.0000000000000043E-2</c:v>
                </c:pt>
                <c:pt idx="6">
                  <c:v>0.1</c:v>
                </c:pt>
                <c:pt idx="7">
                  <c:v>0.12000000000000002</c:v>
                </c:pt>
                <c:pt idx="8">
                  <c:v>0.14000000000000001</c:v>
                </c:pt>
                <c:pt idx="9">
                  <c:v>0.16</c:v>
                </c:pt>
                <c:pt idx="10">
                  <c:v>0.18000000000000019</c:v>
                </c:pt>
                <c:pt idx="11">
                  <c:v>0.2</c:v>
                </c:pt>
                <c:pt idx="12">
                  <c:v>0.22</c:v>
                </c:pt>
                <c:pt idx="13">
                  <c:v>0.24000000000000019</c:v>
                </c:pt>
                <c:pt idx="14">
                  <c:v>0.26</c:v>
                </c:pt>
                <c:pt idx="15">
                  <c:v>0.28000000000000008</c:v>
                </c:pt>
                <c:pt idx="16">
                  <c:v>0.30000000000000032</c:v>
                </c:pt>
                <c:pt idx="17">
                  <c:v>0.32000000000000045</c:v>
                </c:pt>
                <c:pt idx="18">
                  <c:v>0.34</c:v>
                </c:pt>
                <c:pt idx="19">
                  <c:v>0.36000000000000032</c:v>
                </c:pt>
                <c:pt idx="20">
                  <c:v>0.38000010000000045</c:v>
                </c:pt>
                <c:pt idx="21">
                  <c:v>0.40000010000000008</c:v>
                </c:pt>
                <c:pt idx="22">
                  <c:v>0.42000010000000032</c:v>
                </c:pt>
                <c:pt idx="23">
                  <c:v>0.44000010000000001</c:v>
                </c:pt>
                <c:pt idx="24">
                  <c:v>0.46000010000000002</c:v>
                </c:pt>
                <c:pt idx="25">
                  <c:v>0.48000010000000032</c:v>
                </c:pt>
                <c:pt idx="26">
                  <c:v>0.5000000999999995</c:v>
                </c:pt>
                <c:pt idx="27">
                  <c:v>0.55000009999999999</c:v>
                </c:pt>
                <c:pt idx="28">
                  <c:v>0.60000010000000004</c:v>
                </c:pt>
                <c:pt idx="29">
                  <c:v>0.65000020000000103</c:v>
                </c:pt>
                <c:pt idx="30">
                  <c:v>0.75000020000000089</c:v>
                </c:pt>
                <c:pt idx="31">
                  <c:v>0.80000020000000005</c:v>
                </c:pt>
                <c:pt idx="32">
                  <c:v>0.85000019999999998</c:v>
                </c:pt>
                <c:pt idx="33">
                  <c:v>0.90000020000000003</c:v>
                </c:pt>
                <c:pt idx="34">
                  <c:v>0.95000019999999996</c:v>
                </c:pt>
                <c:pt idx="35">
                  <c:v>1</c:v>
                </c:pt>
                <c:pt idx="36">
                  <c:v>1.05</c:v>
                </c:pt>
                <c:pt idx="37">
                  <c:v>1.1000000000000001</c:v>
                </c:pt>
                <c:pt idx="38">
                  <c:v>1.1499999999999984</c:v>
                </c:pt>
                <c:pt idx="39">
                  <c:v>1.2</c:v>
                </c:pt>
                <c:pt idx="40">
                  <c:v>1.25</c:v>
                </c:pt>
                <c:pt idx="41">
                  <c:v>1.3</c:v>
                </c:pt>
                <c:pt idx="42">
                  <c:v>1.35</c:v>
                </c:pt>
                <c:pt idx="43">
                  <c:v>1.4</c:v>
                </c:pt>
                <c:pt idx="44">
                  <c:v>1.45</c:v>
                </c:pt>
                <c:pt idx="45">
                  <c:v>1.5</c:v>
                </c:pt>
                <c:pt idx="46">
                  <c:v>1.55</c:v>
                </c:pt>
                <c:pt idx="47">
                  <c:v>1.6</c:v>
                </c:pt>
                <c:pt idx="48">
                  <c:v>1.6500000000000001</c:v>
                </c:pt>
                <c:pt idx="49">
                  <c:v>1.7</c:v>
                </c:pt>
                <c:pt idx="50">
                  <c:v>1.75</c:v>
                </c:pt>
                <c:pt idx="51">
                  <c:v>1.7999989999999984</c:v>
                </c:pt>
                <c:pt idx="52">
                  <c:v>1.8499989999999984</c:v>
                </c:pt>
                <c:pt idx="53">
                  <c:v>1.8999989999999998</c:v>
                </c:pt>
                <c:pt idx="54">
                  <c:v>1.9499989999999998</c:v>
                </c:pt>
                <c:pt idx="55">
                  <c:v>1.9999989999999999</c:v>
                </c:pt>
                <c:pt idx="56">
                  <c:v>2.199999</c:v>
                </c:pt>
                <c:pt idx="57">
                  <c:v>2.3999989999999971</c:v>
                </c:pt>
                <c:pt idx="58">
                  <c:v>2.5999989999999977</c:v>
                </c:pt>
                <c:pt idx="59">
                  <c:v>2.7999990000000001</c:v>
                </c:pt>
                <c:pt idx="60">
                  <c:v>3</c:v>
                </c:pt>
                <c:pt idx="61">
                  <c:v>3.2</c:v>
                </c:pt>
                <c:pt idx="62">
                  <c:v>3.4</c:v>
                </c:pt>
                <c:pt idx="63">
                  <c:v>3.6</c:v>
                </c:pt>
                <c:pt idx="64">
                  <c:v>3.8</c:v>
                </c:pt>
                <c:pt idx="65">
                  <c:v>4</c:v>
                </c:pt>
                <c:pt idx="66">
                  <c:v>4.2</c:v>
                </c:pt>
                <c:pt idx="67">
                  <c:v>4.4000000000000004</c:v>
                </c:pt>
                <c:pt idx="68">
                  <c:v>4.5999990000000004</c:v>
                </c:pt>
                <c:pt idx="69">
                  <c:v>4.7999989999999997</c:v>
                </c:pt>
                <c:pt idx="70">
                  <c:v>4.9999989999999999</c:v>
                </c:pt>
              </c:numCache>
            </c:numRef>
          </c:xVal>
          <c:yVal>
            <c:numRef>
              <c:f>Sheet1!$D$5:$D$75</c:f>
              <c:numCache>
                <c:formatCode>General</c:formatCode>
                <c:ptCount val="71"/>
                <c:pt idx="0">
                  <c:v>0.15710040000000022</c:v>
                </c:pt>
                <c:pt idx="1">
                  <c:v>0.15729610000000033</c:v>
                </c:pt>
                <c:pt idx="2">
                  <c:v>0.15846640000000045</c:v>
                </c:pt>
                <c:pt idx="3">
                  <c:v>0.15691690000000039</c:v>
                </c:pt>
                <c:pt idx="4">
                  <c:v>0.1581786</c:v>
                </c:pt>
                <c:pt idx="5">
                  <c:v>0.15866310000000022</c:v>
                </c:pt>
                <c:pt idx="6">
                  <c:v>0.16210630000000001</c:v>
                </c:pt>
                <c:pt idx="7">
                  <c:v>0.16820830000000025</c:v>
                </c:pt>
                <c:pt idx="8">
                  <c:v>0.18190390000000026</c:v>
                </c:pt>
                <c:pt idx="9">
                  <c:v>0.20708509999999999</c:v>
                </c:pt>
                <c:pt idx="10">
                  <c:v>0.23105819999999999</c:v>
                </c:pt>
                <c:pt idx="11">
                  <c:v>0.19648330000000022</c:v>
                </c:pt>
                <c:pt idx="12">
                  <c:v>0.20009410000000019</c:v>
                </c:pt>
                <c:pt idx="13">
                  <c:v>0.22948969999999999</c:v>
                </c:pt>
                <c:pt idx="14">
                  <c:v>0.2742057</c:v>
                </c:pt>
                <c:pt idx="15">
                  <c:v>0.33014240000000039</c:v>
                </c:pt>
                <c:pt idx="16">
                  <c:v>0.38084310000000032</c:v>
                </c:pt>
                <c:pt idx="17">
                  <c:v>0.40431520000000032</c:v>
                </c:pt>
                <c:pt idx="18">
                  <c:v>0.41987840000000065</c:v>
                </c:pt>
                <c:pt idx="19">
                  <c:v>0.45740610000000032</c:v>
                </c:pt>
                <c:pt idx="20">
                  <c:v>0.48975540000000001</c:v>
                </c:pt>
                <c:pt idx="21">
                  <c:v>0.4624318</c:v>
                </c:pt>
                <c:pt idx="22">
                  <c:v>0.43784540000000038</c:v>
                </c:pt>
                <c:pt idx="23">
                  <c:v>0.39646980000000065</c:v>
                </c:pt>
                <c:pt idx="24">
                  <c:v>0.33961810000000053</c:v>
                </c:pt>
                <c:pt idx="25">
                  <c:v>0.30163880000000032</c:v>
                </c:pt>
                <c:pt idx="26">
                  <c:v>0.30691720000000039</c:v>
                </c:pt>
                <c:pt idx="27">
                  <c:v>0.36977850000000045</c:v>
                </c:pt>
                <c:pt idx="28">
                  <c:v>0.49202140000000039</c:v>
                </c:pt>
                <c:pt idx="29">
                  <c:v>0.6584744000000009</c:v>
                </c:pt>
                <c:pt idx="30">
                  <c:v>0.69080120000000089</c:v>
                </c:pt>
                <c:pt idx="31">
                  <c:v>0.58737819999999896</c:v>
                </c:pt>
                <c:pt idx="32">
                  <c:v>0.49095820000000046</c:v>
                </c:pt>
                <c:pt idx="33">
                  <c:v>0.40728570000000008</c:v>
                </c:pt>
                <c:pt idx="34">
                  <c:v>0.3394089000000009</c:v>
                </c:pt>
                <c:pt idx="35">
                  <c:v>0.30788000000000076</c:v>
                </c:pt>
                <c:pt idx="36">
                  <c:v>0.28709380000000001</c:v>
                </c:pt>
                <c:pt idx="37">
                  <c:v>0.25401360000000001</c:v>
                </c:pt>
                <c:pt idx="38">
                  <c:v>0.22541690000000023</c:v>
                </c:pt>
                <c:pt idx="39">
                  <c:v>0.2076221</c:v>
                </c:pt>
                <c:pt idx="40">
                  <c:v>0.19512389999999988</c:v>
                </c:pt>
                <c:pt idx="41">
                  <c:v>0.20119699999999999</c:v>
                </c:pt>
                <c:pt idx="42">
                  <c:v>0.21685340000000022</c:v>
                </c:pt>
                <c:pt idx="43">
                  <c:v>0.25274609999999997</c:v>
                </c:pt>
                <c:pt idx="44">
                  <c:v>0.28547810000000046</c:v>
                </c:pt>
                <c:pt idx="45">
                  <c:v>0.31283650000000052</c:v>
                </c:pt>
                <c:pt idx="46">
                  <c:v>0.33401090000000078</c:v>
                </c:pt>
                <c:pt idx="47">
                  <c:v>0.34533490000000039</c:v>
                </c:pt>
                <c:pt idx="48">
                  <c:v>0.34458570000000038</c:v>
                </c:pt>
                <c:pt idx="49">
                  <c:v>0.33501130000000046</c:v>
                </c:pt>
                <c:pt idx="50">
                  <c:v>0.32158430000000077</c:v>
                </c:pt>
                <c:pt idx="51">
                  <c:v>0.30655420000000039</c:v>
                </c:pt>
                <c:pt idx="52">
                  <c:v>0.29200360000000031</c:v>
                </c:pt>
                <c:pt idx="53">
                  <c:v>0.27893610000000002</c:v>
                </c:pt>
                <c:pt idx="54">
                  <c:v>0.26765620000000001</c:v>
                </c:pt>
                <c:pt idx="55">
                  <c:v>0.25982320000000031</c:v>
                </c:pt>
                <c:pt idx="56">
                  <c:v>0.24491090000000026</c:v>
                </c:pt>
                <c:pt idx="57">
                  <c:v>0.22859430000000022</c:v>
                </c:pt>
                <c:pt idx="58">
                  <c:v>0.19896469999999999</c:v>
                </c:pt>
                <c:pt idx="59">
                  <c:v>0.17396820000000032</c:v>
                </c:pt>
                <c:pt idx="60">
                  <c:v>0.15513310000000019</c:v>
                </c:pt>
                <c:pt idx="61">
                  <c:v>0.1245734000000001</c:v>
                </c:pt>
                <c:pt idx="62">
                  <c:v>0.10387299999999998</c:v>
                </c:pt>
                <c:pt idx="63">
                  <c:v>8.6119870000000001E-2</c:v>
                </c:pt>
                <c:pt idx="64">
                  <c:v>7.2068800000000002E-2</c:v>
                </c:pt>
                <c:pt idx="65">
                  <c:v>6.1111230000000023E-2</c:v>
                </c:pt>
                <c:pt idx="66">
                  <c:v>5.1848989999999977E-2</c:v>
                </c:pt>
                <c:pt idx="67">
                  <c:v>4.3637139999999998E-2</c:v>
                </c:pt>
                <c:pt idx="68">
                  <c:v>4.0220199999999956E-2</c:v>
                </c:pt>
                <c:pt idx="69">
                  <c:v>3.6812440000000002E-2</c:v>
                </c:pt>
                <c:pt idx="70">
                  <c:v>3.3455890000000002E-2</c:v>
                </c:pt>
              </c:numCache>
            </c:numRef>
          </c:yVal>
          <c:smooth val="1"/>
        </c:ser>
        <c:axId val="108432768"/>
        <c:axId val="106103936"/>
      </c:scatterChart>
      <c:valAx>
        <c:axId val="108432768"/>
        <c:scaling>
          <c:orientation val="minMax"/>
        </c:scaling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Period (sec)</a:t>
                </a:r>
              </a:p>
            </c:rich>
          </c:tx>
          <c:layout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tickLblPos val="nextTo"/>
        <c:spPr>
          <a:noFill/>
          <a:ln>
            <a:noFill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6103936"/>
        <c:crosses val="autoZero"/>
        <c:crossBetween val="midCat"/>
      </c:valAx>
      <c:valAx>
        <c:axId val="106103936"/>
        <c:scaling>
          <c:orientation val="minMax"/>
        </c:scaling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Spectral Acceleration (g)</a:t>
                </a:r>
              </a:p>
            </c:rich>
          </c:tx>
          <c:layout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843276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style val="33"/>
  <c:chart>
    <c:title>
      <c:tx>
        <c:rich>
          <a:bodyPr rot="0" vert="horz"/>
          <a:lstStyle/>
          <a:p>
            <a:pPr>
              <a:defRPr/>
            </a:pPr>
            <a:r>
              <a:rPr lang="en-US" sz="1600" dirty="0"/>
              <a:t>Thickness Vs. # Floors </a:t>
            </a:r>
          </a:p>
        </c:rich>
      </c:tx>
      <c:layout>
        <c:manualLayout>
          <c:xMode val="edge"/>
          <c:yMode val="edge"/>
          <c:x val="0.28114498163737356"/>
          <c:y val="4.6296296296296544E-2"/>
        </c:manualLayout>
      </c:layout>
    </c:title>
    <c:plotArea>
      <c:layout/>
      <c:scatterChart>
        <c:scatterStyle val="smoothMarker"/>
        <c:ser>
          <c:idx val="0"/>
          <c:order val="0"/>
          <c:tx>
            <c:v>Thickness Vs. Number of Floors Static Case </c:v>
          </c:tx>
          <c:xVal>
            <c:numRef>
              <c:f>Sheet1!$C$3:$C$5</c:f>
              <c:numCache>
                <c:formatCode>General</c:formatCode>
                <c:ptCount val="3"/>
                <c:pt idx="0">
                  <c:v>4</c:v>
                </c:pt>
                <c:pt idx="1">
                  <c:v>8</c:v>
                </c:pt>
                <c:pt idx="2">
                  <c:v>12</c:v>
                </c:pt>
              </c:numCache>
            </c:numRef>
          </c:xVal>
          <c:yVal>
            <c:numRef>
              <c:f>Sheet1!$D$3:$D$5</c:f>
              <c:numCache>
                <c:formatCode>General</c:formatCode>
                <c:ptCount val="3"/>
                <c:pt idx="0">
                  <c:v>1.3</c:v>
                </c:pt>
                <c:pt idx="1">
                  <c:v>1.35</c:v>
                </c:pt>
                <c:pt idx="2">
                  <c:v>1.700000000000002</c:v>
                </c:pt>
              </c:numCache>
            </c:numRef>
          </c:yVal>
          <c:smooth val="1"/>
        </c:ser>
        <c:ser>
          <c:idx val="1"/>
          <c:order val="1"/>
          <c:tx>
            <c:v>Thickness Vs. # Floors Dynamic Case </c:v>
          </c:tx>
          <c:xVal>
            <c:numRef>
              <c:f>Sheet1!$C$13:$C$15</c:f>
              <c:numCache>
                <c:formatCode>General</c:formatCode>
                <c:ptCount val="3"/>
                <c:pt idx="0">
                  <c:v>4</c:v>
                </c:pt>
                <c:pt idx="1">
                  <c:v>8</c:v>
                </c:pt>
                <c:pt idx="2">
                  <c:v>12</c:v>
                </c:pt>
              </c:numCache>
            </c:numRef>
          </c:xVal>
          <c:yVal>
            <c:numRef>
              <c:f>Sheet1!$D$13:$D$15</c:f>
              <c:numCache>
                <c:formatCode>General</c:formatCode>
                <c:ptCount val="3"/>
                <c:pt idx="0">
                  <c:v>0.96000000000000063</c:v>
                </c:pt>
                <c:pt idx="1">
                  <c:v>1</c:v>
                </c:pt>
                <c:pt idx="2">
                  <c:v>1.5</c:v>
                </c:pt>
              </c:numCache>
            </c:numRef>
          </c:yVal>
          <c:smooth val="1"/>
        </c:ser>
        <c:axId val="87245952"/>
        <c:axId val="87247872"/>
      </c:scatterChart>
      <c:valAx>
        <c:axId val="87245952"/>
        <c:scaling>
          <c:orientation val="minMax"/>
        </c:scaling>
        <c:axPos val="b"/>
        <c:majorGridlines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en-US" sz="1400" dirty="0"/>
                  <a:t>Number of Floors </a:t>
                </a:r>
              </a:p>
            </c:rich>
          </c:tx>
          <c:layout/>
        </c:title>
        <c:numFmt formatCode="General" sourceLinked="1"/>
        <c:majorTickMark val="none"/>
        <c:tickLblPos val="nextTo"/>
        <c:txPr>
          <a:bodyPr rot="-60000000" vert="horz"/>
          <a:lstStyle/>
          <a:p>
            <a:pPr>
              <a:defRPr/>
            </a:pPr>
            <a:endParaRPr lang="en-US"/>
          </a:p>
        </c:txPr>
        <c:crossAx val="87247872"/>
        <c:crossesAt val="0"/>
        <c:crossBetween val="midCat"/>
      </c:valAx>
      <c:valAx>
        <c:axId val="87247872"/>
        <c:scaling>
          <c:orientation val="minMax"/>
          <c:min val="0.5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 sz="1400" dirty="0"/>
                  <a:t>Raft Thickness in M </a:t>
                </a:r>
              </a:p>
            </c:rich>
          </c:tx>
          <c:layout/>
        </c:title>
        <c:numFmt formatCode="General" sourceLinked="1"/>
        <c:majorTickMark val="none"/>
        <c:tickLblPos val="nextTo"/>
        <c:txPr>
          <a:bodyPr rot="-60000000" vert="horz"/>
          <a:lstStyle/>
          <a:p>
            <a:pPr>
              <a:defRPr/>
            </a:pPr>
            <a:endParaRPr lang="en-US"/>
          </a:p>
        </c:txPr>
        <c:crossAx val="87245952"/>
        <c:crosses val="autoZero"/>
        <c:crossBetween val="midCat"/>
      </c:valAx>
    </c:plotArea>
    <c:legend>
      <c:legendPos val="b"/>
      <c:layout/>
      <c:txPr>
        <a:bodyPr rot="0" vert="horz"/>
        <a:lstStyle/>
        <a:p>
          <a:pPr>
            <a:defRPr sz="1400">
              <a:cs typeface="+mj-cs"/>
            </a:defRPr>
          </a:pPr>
          <a:endParaRPr lang="en-US"/>
        </a:p>
      </c:txPr>
    </c:legend>
    <c:plotVisOnly val="1"/>
    <c:dispBlanksAs val="gap"/>
  </c:chart>
  <c:txPr>
    <a:bodyPr/>
    <a:lstStyle/>
    <a:p>
      <a:pPr>
        <a:defRPr sz="1800"/>
      </a:pPr>
      <a:endParaRPr lang="en-US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style val="33"/>
  <c:chart>
    <c:title>
      <c:tx>
        <c:rich>
          <a:bodyPr rot="0" vert="horz"/>
          <a:lstStyle/>
          <a:p>
            <a:pPr>
              <a:defRPr sz="1600"/>
            </a:pPr>
            <a:r>
              <a:rPr lang="en-US" sz="1600"/>
              <a:t>Concrete Quantity vs # Floors</a:t>
            </a:r>
          </a:p>
        </c:rich>
      </c:tx>
      <c:layout/>
    </c:title>
    <c:plotArea>
      <c:layout/>
      <c:scatterChart>
        <c:scatterStyle val="smoothMarker"/>
        <c:ser>
          <c:idx val="0"/>
          <c:order val="0"/>
          <c:tx>
            <c:v>concrete quantity vs # floors static case </c:v>
          </c:tx>
          <c:xVal>
            <c:numRef>
              <c:f>Sheet1!$G$26:$G$28</c:f>
              <c:numCache>
                <c:formatCode>General</c:formatCode>
                <c:ptCount val="3"/>
                <c:pt idx="0">
                  <c:v>4</c:v>
                </c:pt>
                <c:pt idx="1">
                  <c:v>8</c:v>
                </c:pt>
                <c:pt idx="2">
                  <c:v>12</c:v>
                </c:pt>
              </c:numCache>
            </c:numRef>
          </c:xVal>
          <c:yVal>
            <c:numRef>
              <c:f>Sheet1!$H$26:$H$28</c:f>
              <c:numCache>
                <c:formatCode>General</c:formatCode>
                <c:ptCount val="3"/>
                <c:pt idx="0">
                  <c:v>1047.17</c:v>
                </c:pt>
                <c:pt idx="1">
                  <c:v>1146.7170000000001</c:v>
                </c:pt>
                <c:pt idx="2">
                  <c:v>2028.3541499999999</c:v>
                </c:pt>
              </c:numCache>
            </c:numRef>
          </c:yVal>
          <c:smooth val="1"/>
        </c:ser>
        <c:ser>
          <c:idx val="1"/>
          <c:order val="1"/>
          <c:tx>
            <c:v>Concrete vs # Floors dynamic case </c:v>
          </c:tx>
          <c:xVal>
            <c:numRef>
              <c:f>Sheet1!$G$32:$G$34</c:f>
              <c:numCache>
                <c:formatCode>General</c:formatCode>
                <c:ptCount val="3"/>
                <c:pt idx="0">
                  <c:v>4</c:v>
                </c:pt>
                <c:pt idx="1">
                  <c:v>8</c:v>
                </c:pt>
                <c:pt idx="2">
                  <c:v>12</c:v>
                </c:pt>
              </c:numCache>
            </c:numRef>
          </c:xVal>
          <c:yVal>
            <c:numRef>
              <c:f>Sheet1!$H$32:$H$34</c:f>
              <c:numCache>
                <c:formatCode>General</c:formatCode>
                <c:ptCount val="3"/>
                <c:pt idx="0">
                  <c:v>777.4</c:v>
                </c:pt>
                <c:pt idx="1">
                  <c:v>809.79309999999998</c:v>
                </c:pt>
                <c:pt idx="2">
                  <c:v>1394.5</c:v>
                </c:pt>
              </c:numCache>
            </c:numRef>
          </c:yVal>
          <c:smooth val="1"/>
        </c:ser>
        <c:axId val="102102144"/>
        <c:axId val="115634944"/>
      </c:scatterChart>
      <c:valAx>
        <c:axId val="102102144"/>
        <c:scaling>
          <c:orientation val="minMax"/>
        </c:scaling>
        <c:axPos val="b"/>
        <c:majorGridlines/>
        <c:title>
          <c:tx>
            <c:rich>
              <a:bodyPr rot="0" vert="horz"/>
              <a:lstStyle/>
              <a:p>
                <a:pPr>
                  <a:defRPr sz="1400"/>
                </a:pPr>
                <a:r>
                  <a:rPr lang="en-US" sz="1400"/>
                  <a:t>Number of Floors </a:t>
                </a:r>
              </a:p>
            </c:rich>
          </c:tx>
          <c:layout/>
        </c:title>
        <c:numFmt formatCode="General" sourceLinked="1"/>
        <c:majorTickMark val="none"/>
        <c:tickLblPos val="nextTo"/>
        <c:txPr>
          <a:bodyPr rot="-60000000" vert="horz"/>
          <a:lstStyle/>
          <a:p>
            <a:pPr>
              <a:defRPr/>
            </a:pPr>
            <a:endParaRPr lang="en-US"/>
          </a:p>
        </c:txPr>
        <c:crossAx val="115634944"/>
        <c:crosses val="autoZero"/>
        <c:crossBetween val="midCat"/>
      </c:valAx>
      <c:valAx>
        <c:axId val="115634944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 sz="1400"/>
                </a:pPr>
                <a:r>
                  <a:rPr lang="en-US" sz="1400"/>
                  <a:t>Concrete Quantity m3</a:t>
                </a:r>
              </a:p>
            </c:rich>
          </c:tx>
          <c:layout/>
        </c:title>
        <c:numFmt formatCode="General" sourceLinked="1"/>
        <c:majorTickMark val="none"/>
        <c:tickLblPos val="nextTo"/>
        <c:txPr>
          <a:bodyPr rot="-60000000" vert="horz"/>
          <a:lstStyle/>
          <a:p>
            <a:pPr>
              <a:defRPr/>
            </a:pPr>
            <a:endParaRPr lang="en-US"/>
          </a:p>
        </c:txPr>
        <c:crossAx val="102102144"/>
        <c:crosses val="autoZero"/>
        <c:crossBetween val="midCat"/>
      </c:valAx>
    </c:plotArea>
    <c:legend>
      <c:legendPos val="b"/>
      <c:layout/>
      <c:txPr>
        <a:bodyPr rot="0" vert="horz"/>
        <a:lstStyle/>
        <a:p>
          <a:pPr>
            <a:defRPr sz="1400"/>
          </a:pPr>
          <a:endParaRPr lang="en-US"/>
        </a:p>
      </c:txPr>
    </c:legend>
    <c:plotVisOnly val="1"/>
    <c:dispBlanksAs val="gap"/>
  </c:chart>
  <c:txPr>
    <a:bodyPr/>
    <a:lstStyle/>
    <a:p>
      <a:pPr>
        <a:defRPr sz="1800"/>
      </a:pPr>
      <a:endParaRPr lang="en-US"/>
    </a:p>
  </c:txPr>
  <c:externalData r:id="rId1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4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4468CD7F-EA29-488C-8B24-F875DF313B89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SA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B35CAB34-1B3F-4190-A07B-DFEF500D849F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15595886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5CAB34-1B3F-4190-A07B-DFEF500D849F}" type="slidenum">
              <a:rPr lang="ar-SA" smtClean="0"/>
              <a:pPr/>
              <a:t>7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2856318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xmlns="" val="819303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2028956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2245532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2523440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3553364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470898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1581305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813595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3188476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367459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21964941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23262883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38924225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33262838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36120682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39107447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2749207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Title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739775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973" y="1964267"/>
            <a:ext cx="5714228" cy="2421464"/>
          </a:xfrm>
        </p:spPr>
        <p:txBody>
          <a:bodyPr anchor="b">
            <a:normAutofit/>
          </a:bodyPr>
          <a:lstStyle>
            <a:lvl1pPr algn="r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973" y="4385733"/>
            <a:ext cx="5714228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52311" y="5870576"/>
            <a:ext cx="1212173" cy="377825"/>
          </a:xfrm>
        </p:spPr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743973" y="5870576"/>
            <a:ext cx="3932137" cy="377825"/>
          </a:xfrm>
        </p:spPr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40685" y="5870576"/>
            <a:ext cx="417516" cy="377825"/>
          </a:xfrm>
        </p:spPr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4017617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10998141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3308581"/>
            <a:ext cx="77724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4777381"/>
            <a:ext cx="777240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28140433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2142068"/>
            <a:ext cx="3813048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6553" y="2142068"/>
            <a:ext cx="3813048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30383038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480" y="2218267"/>
            <a:ext cx="354060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1120" y="2218267"/>
            <a:ext cx="35184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6552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28616003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609601"/>
            <a:ext cx="7772400" cy="145626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186315705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28520686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18" y="1557868"/>
            <a:ext cx="2862910" cy="1439332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6144" y="609601"/>
            <a:ext cx="4627975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1718" y="2997200"/>
            <a:ext cx="2862910" cy="184573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37702091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128" y="1735672"/>
            <a:ext cx="4097204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29200" y="914400"/>
            <a:ext cx="3200400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 dirty="0"/>
            </a:lvl1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2128" y="3107272"/>
            <a:ext cx="4097204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33061287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4732865"/>
            <a:ext cx="7772400" cy="566738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4401" y="932112"/>
            <a:ext cx="6858000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/>
            </a:lvl1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5299603"/>
            <a:ext cx="77724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122977522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609602"/>
            <a:ext cx="7772399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2" y="4343400"/>
            <a:ext cx="7772399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45534753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671" y="3352800"/>
            <a:ext cx="6876133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2266" y="4343400"/>
            <a:ext cx="77724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339849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3291648"/>
            <a:ext cx="7772401" cy="1468800"/>
          </a:xfrm>
        </p:spPr>
        <p:txBody>
          <a:bodyPr anchor="b">
            <a:normAutofit/>
          </a:bodyPr>
          <a:lstStyle>
            <a:lvl1pPr algn="l">
              <a:defRPr sz="2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60448"/>
            <a:ext cx="7772402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426307569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3886200"/>
            <a:ext cx="7772401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75200"/>
            <a:ext cx="7772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419824995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440" y="609602"/>
            <a:ext cx="7772401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64440" y="3505200"/>
            <a:ext cx="777240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4439" y="4343400"/>
            <a:ext cx="7772401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99114829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354938778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2978" y="609600"/>
            <a:ext cx="1676621" cy="5181601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990184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3613147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117587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457200" rtl="1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rtl="1" eaLnBrk="1" hangingPunct="1">
        <a:defRPr>
          <a:solidFill>
            <a:schemeClr val="tx2"/>
          </a:solidFill>
        </a:defRPr>
      </a:lvl2pPr>
      <a:lvl3pPr rtl="1" eaLnBrk="1" hangingPunct="1">
        <a:defRPr>
          <a:solidFill>
            <a:schemeClr val="tx2"/>
          </a:solidFill>
        </a:defRPr>
      </a:lvl3pPr>
      <a:lvl4pPr rtl="1" eaLnBrk="1" hangingPunct="1">
        <a:defRPr>
          <a:solidFill>
            <a:schemeClr val="tx2"/>
          </a:solidFill>
        </a:defRPr>
      </a:lvl4pPr>
      <a:lvl5pPr rtl="1" eaLnBrk="1" hangingPunct="1">
        <a:defRPr>
          <a:solidFill>
            <a:schemeClr val="tx2"/>
          </a:solidFill>
        </a:defRPr>
      </a:lvl5pPr>
      <a:lvl6pPr rtl="1" eaLnBrk="1" hangingPunct="1">
        <a:defRPr>
          <a:solidFill>
            <a:schemeClr val="tx2"/>
          </a:solidFill>
        </a:defRPr>
      </a:lvl6pPr>
      <a:lvl7pPr rtl="1" eaLnBrk="1" hangingPunct="1">
        <a:defRPr>
          <a:solidFill>
            <a:schemeClr val="tx2"/>
          </a:solidFill>
        </a:defRPr>
      </a:lvl7pPr>
      <a:lvl8pPr rtl="1" eaLnBrk="1" hangingPunct="1">
        <a:defRPr>
          <a:solidFill>
            <a:schemeClr val="tx2"/>
          </a:solidFill>
        </a:defRPr>
      </a:lvl8pPr>
      <a:lvl9pPr rtl="1" eaLnBrk="1" hangingPunct="1">
        <a:defRPr>
          <a:solidFill>
            <a:schemeClr val="tx2"/>
          </a:solidFill>
        </a:defRPr>
      </a:lvl9pPr>
    </p:titleStyle>
    <p:bodyStyle>
      <a:lvl1pPr marL="285750" indent="-285750" algn="r" defTabSz="457200" rtl="1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r" defTabSz="457200" rtl="1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r" defTabSz="457200" rtl="1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r" defTabSz="457200" rtl="1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r" defTabSz="457200" rtl="1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r" defTabSz="457200" rtl="1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r" defTabSz="457200" rtl="1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r" defTabSz="457200" rtl="1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r" defTabSz="457200" rtl="1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42068"/>
            <a:ext cx="7772400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23712" y="5870576"/>
            <a:ext cx="1212173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FB9858F-A79B-4045-9B79-222686D4C0BF}" type="datetimeFigureOut">
              <a:rPr lang="ar-SA" smtClean="0"/>
              <a:pPr/>
              <a:t>7/11/1434</a:t>
            </a:fld>
            <a:endParaRPr lang="ar-S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5870576"/>
            <a:ext cx="5990311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ar-S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12085" y="5870576"/>
            <a:ext cx="417516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FBD8DA9-CB88-4D6C-B438-2455F355DE4C}" type="slidenum">
              <a:rPr lang="ar-SA" smtClean="0"/>
              <a:pPr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xmlns="" val="24900601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1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rtl="1" eaLnBrk="1" hangingPunct="1">
        <a:defRPr>
          <a:solidFill>
            <a:schemeClr val="tx2"/>
          </a:solidFill>
        </a:defRPr>
      </a:lvl2pPr>
      <a:lvl3pPr rtl="1" eaLnBrk="1" hangingPunct="1">
        <a:defRPr>
          <a:solidFill>
            <a:schemeClr val="tx2"/>
          </a:solidFill>
        </a:defRPr>
      </a:lvl3pPr>
      <a:lvl4pPr rtl="1" eaLnBrk="1" hangingPunct="1">
        <a:defRPr>
          <a:solidFill>
            <a:schemeClr val="tx2"/>
          </a:solidFill>
        </a:defRPr>
      </a:lvl4pPr>
      <a:lvl5pPr rtl="1" eaLnBrk="1" hangingPunct="1">
        <a:defRPr>
          <a:solidFill>
            <a:schemeClr val="tx2"/>
          </a:solidFill>
        </a:defRPr>
      </a:lvl5pPr>
      <a:lvl6pPr rtl="1" eaLnBrk="1" hangingPunct="1">
        <a:defRPr>
          <a:solidFill>
            <a:schemeClr val="tx2"/>
          </a:solidFill>
        </a:defRPr>
      </a:lvl6pPr>
      <a:lvl7pPr rtl="1" eaLnBrk="1" hangingPunct="1">
        <a:defRPr>
          <a:solidFill>
            <a:schemeClr val="tx2"/>
          </a:solidFill>
        </a:defRPr>
      </a:lvl7pPr>
      <a:lvl8pPr rtl="1" eaLnBrk="1" hangingPunct="1">
        <a:defRPr>
          <a:solidFill>
            <a:schemeClr val="tx2"/>
          </a:solidFill>
        </a:defRPr>
      </a:lvl8pPr>
      <a:lvl9pPr rtl="1" eaLnBrk="1" hangingPunct="1">
        <a:defRPr>
          <a:solidFill>
            <a:schemeClr val="tx2"/>
          </a:solidFill>
        </a:defRPr>
      </a:lvl9pPr>
    </p:titleStyle>
    <p:bodyStyle>
      <a:lvl1pPr marL="285750" indent="-285750" algn="r" defTabSz="457200" rtl="1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r" defTabSz="457200" rtl="1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r" defTabSz="457200" rtl="1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r" defTabSz="457200" rtl="1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r" defTabSz="457200" rtl="1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r" defTabSz="457200" rtl="1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r" defTabSz="457200" rtl="1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r" defTabSz="457200" rtl="1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r" defTabSz="457200" rtl="1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9.xml"/><Relationship Id="rId1" Type="http://schemas.openxmlformats.org/officeDocument/2006/relationships/video" Target="../media/media1.avi"/><Relationship Id="rId6" Type="http://schemas.openxmlformats.org/officeDocument/2006/relationships/image" Target="../media/image9.png"/><Relationship Id="rId5" Type="http://schemas.microsoft.com/office/2007/relationships/media" Target="../media/media1.avi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19.xml"/><Relationship Id="rId1" Type="http://schemas.openxmlformats.org/officeDocument/2006/relationships/video" Target="../media/media2.avi"/><Relationship Id="rId5" Type="http://schemas.openxmlformats.org/officeDocument/2006/relationships/image" Target="../media/image17.png"/><Relationship Id="rId4" Type="http://schemas.microsoft.com/office/2007/relationships/media" Target="../media/media2.avi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628800"/>
            <a:ext cx="7772400" cy="1470025"/>
          </a:xfrm>
        </p:spPr>
        <p:txBody>
          <a:bodyPr>
            <a:normAutofit fontScale="90000"/>
          </a:bodyPr>
          <a:lstStyle/>
          <a:p>
            <a:pPr algn="ctr" rtl="0"/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Effects of Static and </a:t>
            </a:r>
            <a:r>
              <a:rPr lang="en-US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Dynamic</a:t>
            </a:r>
            <a:br>
              <a:rPr lang="en-US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Loads on </a:t>
            </a:r>
            <a:r>
              <a:rPr lang="en-US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analysis </a:t>
            </a:r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design of footings</a:t>
            </a:r>
            <a:endParaRPr lang="ar-SA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423120"/>
          </a:xfrm>
        </p:spPr>
        <p:txBody>
          <a:bodyPr>
            <a:normAutofit/>
          </a:bodyPr>
          <a:lstStyle/>
          <a:p>
            <a:pPr algn="ctr"/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Prepared by </a:t>
            </a:r>
          </a:p>
          <a:p>
            <a:pPr algn="ctr" rtl="0"/>
            <a:r>
              <a:rPr lang="ar-SA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 </a:t>
            </a:r>
            <a:r>
              <a:rPr lang="en-US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Ala’a</a:t>
            </a:r>
            <a:r>
              <a:rPr lang="en-US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Abd</a:t>
            </a:r>
            <a:r>
              <a:rPr lang="en-US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 El-</a:t>
            </a:r>
            <a:r>
              <a:rPr lang="en-US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Haq</a:t>
            </a:r>
            <a:endParaRPr lang="en-US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+mj-cs"/>
            </a:endParaRPr>
          </a:p>
          <a:p>
            <a:pPr algn="ctr" rtl="0"/>
            <a:r>
              <a:rPr lang="en-US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Majdi</a:t>
            </a:r>
            <a:r>
              <a:rPr lang="en-US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 Al-</a:t>
            </a:r>
            <a:r>
              <a:rPr lang="en-US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Ghouj</a:t>
            </a:r>
            <a:endParaRPr lang="en-US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+mj-cs"/>
            </a:endParaRPr>
          </a:p>
          <a:p>
            <a:pPr algn="ctr" rtl="0"/>
            <a:r>
              <a:rPr lang="en-US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Montaser</a:t>
            </a:r>
            <a:r>
              <a:rPr lang="en-US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 Abu </a:t>
            </a:r>
            <a:r>
              <a:rPr lang="en-US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Khaled</a:t>
            </a:r>
            <a:endParaRPr lang="en-US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+mj-cs"/>
            </a:endParaRPr>
          </a:p>
          <a:p>
            <a:pPr algn="ctr" rtl="0"/>
            <a:r>
              <a:rPr lang="en-US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Rawan</a:t>
            </a:r>
            <a:r>
              <a:rPr lang="en-US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Shakarneh</a:t>
            </a:r>
            <a:r>
              <a:rPr lang="en-US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 </a:t>
            </a:r>
            <a:endParaRPr lang="ar-SA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0120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600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Presentation Outlines</a:t>
            </a:r>
            <a:endParaRPr lang="ar-SA" sz="3600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772816"/>
            <a:ext cx="7772400" cy="3649133"/>
          </a:xfrm>
        </p:spPr>
        <p:txBody>
          <a:bodyPr/>
          <a:lstStyle/>
          <a:p>
            <a:pPr algn="l" rtl="0"/>
            <a:r>
              <a:rPr lang="en-US" sz="3200" dirty="0" smtClean="0"/>
              <a:t>Review of Project 1.</a:t>
            </a:r>
          </a:p>
          <a:p>
            <a:pPr algn="l" rtl="0"/>
            <a:r>
              <a:rPr lang="en-US" sz="3200" dirty="0" smtClean="0"/>
              <a:t>Why Mat Foundation System?</a:t>
            </a:r>
          </a:p>
          <a:p>
            <a:pPr algn="l" rtl="0"/>
            <a:r>
              <a:rPr lang="en-US" sz="3200" dirty="0" smtClean="0"/>
              <a:t>Design of foundation for static loads.</a:t>
            </a:r>
          </a:p>
          <a:p>
            <a:pPr algn="l" rtl="0"/>
            <a:r>
              <a:rPr lang="en-US" sz="3200" dirty="0" smtClean="0"/>
              <a:t>Design of foundation for dynamic loads.</a:t>
            </a:r>
          </a:p>
          <a:p>
            <a:pPr algn="l" rtl="0"/>
            <a:r>
              <a:rPr lang="en-US" sz="3200" dirty="0" smtClean="0"/>
              <a:t>Conclusion and Recommendations.</a:t>
            </a:r>
          </a:p>
          <a:p>
            <a:pPr marL="0" indent="0" algn="l" rtl="0">
              <a:buNone/>
            </a:pP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xmlns="" val="418202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343" y="316549"/>
            <a:ext cx="7772400" cy="1456267"/>
          </a:xfrm>
        </p:spPr>
        <p:txBody>
          <a:bodyPr>
            <a:normAutofit/>
          </a:bodyPr>
          <a:lstStyle/>
          <a:p>
            <a:r>
              <a:rPr lang="en-US" sz="3200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Review Of Project 1</a:t>
            </a:r>
            <a:endParaRPr lang="ar-SA" sz="3200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139952" y="2082298"/>
            <a:ext cx="2287702" cy="2073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4437112"/>
            <a:ext cx="2358206" cy="20197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2244966"/>
            <a:ext cx="2393609" cy="38207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/>
          <p:cNvSpPr txBox="1"/>
          <p:nvPr/>
        </p:nvSpPr>
        <p:spPr>
          <a:xfrm>
            <a:off x="251520" y="1484784"/>
            <a:ext cx="3798366" cy="313932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marL="285750" indent="-285750" algn="l" rtl="0">
              <a:buFont typeface="Arial" panose="020B0604020202020204" pitchFamily="34" charset="0"/>
              <a:buChar char="•"/>
            </a:pPr>
            <a:r>
              <a:rPr lang="en-US" dirty="0" smtClean="0"/>
              <a:t>Commercial  Multistory building with </a:t>
            </a:r>
            <a:r>
              <a:rPr lang="en-US" dirty="0"/>
              <a:t>Symmetric </a:t>
            </a:r>
            <a:r>
              <a:rPr lang="en-US" dirty="0" smtClean="0"/>
              <a:t>layout.</a:t>
            </a:r>
          </a:p>
          <a:p>
            <a:pPr marL="285750" indent="-285750" algn="l" rtl="0">
              <a:buFont typeface="Arial" panose="020B0604020202020204" pitchFamily="34" charset="0"/>
              <a:buChar char="•"/>
            </a:pPr>
            <a:r>
              <a:rPr lang="en-US" dirty="0"/>
              <a:t>Located in </a:t>
            </a:r>
            <a:r>
              <a:rPr lang="en-US" dirty="0" smtClean="0"/>
              <a:t>the downtown </a:t>
            </a:r>
            <a:r>
              <a:rPr lang="en-US" dirty="0"/>
              <a:t>of Nablus </a:t>
            </a:r>
            <a:r>
              <a:rPr lang="en-US" dirty="0" smtClean="0"/>
              <a:t>city.</a:t>
            </a:r>
          </a:p>
          <a:p>
            <a:pPr marL="285750" indent="-285750" algn="l" rtl="0">
              <a:buFont typeface="Arial" panose="020B0604020202020204" pitchFamily="34" charset="0"/>
              <a:buChar char="•"/>
            </a:pPr>
            <a:r>
              <a:rPr lang="en-US" dirty="0"/>
              <a:t>Structural system : Frame – Shear wall Interaction System, which consists of beams, shear wall, one way and two way ribbed slab</a:t>
            </a:r>
            <a:r>
              <a:rPr lang="en-US" dirty="0" smtClean="0"/>
              <a:t>.</a:t>
            </a:r>
          </a:p>
          <a:p>
            <a:pPr marL="285750" indent="-285750" algn="l" rtl="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l" rtl="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285750" indent="-285750" algn="l" rtl="0">
              <a:buFont typeface="Arial" panose="020B0604020202020204" pitchFamily="34" charset="0"/>
              <a:buChar char="•"/>
            </a:pPr>
            <a:endParaRPr lang="ar-SA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29131101"/>
              </p:ext>
            </p:extLst>
          </p:nvPr>
        </p:nvGraphicFramePr>
        <p:xfrm>
          <a:off x="251520" y="3992581"/>
          <a:ext cx="3583846" cy="2464284"/>
        </p:xfrm>
        <a:graphic>
          <a:graphicData uri="http://schemas.openxmlformats.org/drawingml/2006/table">
            <a:tbl>
              <a:tblPr rtl="1" firstRow="1" bandRow="1">
                <a:tableStyleId>{5940675A-B579-460E-94D1-54222C63F5DA}</a:tableStyleId>
              </a:tblPr>
              <a:tblGrid>
                <a:gridCol w="1791923"/>
                <a:gridCol w="1791923"/>
              </a:tblGrid>
              <a:tr h="456051">
                <a:tc>
                  <a:txBody>
                    <a:bodyPr/>
                    <a:lstStyle/>
                    <a:p>
                      <a:pPr algn="ctr" rtl="1"/>
                      <a:r>
                        <a:rPr lang="en-US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Value </a:t>
                      </a:r>
                      <a:endParaRPr lang="ar-SA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Loads Type </a:t>
                      </a:r>
                      <a:endParaRPr lang="ar-SA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456051">
                <a:tc>
                  <a:txBody>
                    <a:bodyPr/>
                    <a:lstStyle/>
                    <a:p>
                      <a:pPr algn="ctr" rtl="1"/>
                      <a:r>
                        <a:rPr lang="en-US" b="1" dirty="0" smtClean="0"/>
                        <a:t>Own weight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dirty="0" smtClean="0"/>
                        <a:t>Dead </a:t>
                      </a:r>
                      <a:endParaRPr lang="ar-SA" dirty="0"/>
                    </a:p>
                  </a:txBody>
                  <a:tcPr/>
                </a:tc>
              </a:tr>
              <a:tr h="456051">
                <a:tc>
                  <a:txBody>
                    <a:bodyPr/>
                    <a:lstStyle/>
                    <a:p>
                      <a:pPr algn="ctr" rtl="1"/>
                      <a:r>
                        <a:rPr lang="en-US" b="1" dirty="0" smtClean="0"/>
                        <a:t>4 </a:t>
                      </a:r>
                      <a:r>
                        <a:rPr lang="en-US" b="1" dirty="0" err="1" smtClean="0"/>
                        <a:t>kN</a:t>
                      </a:r>
                      <a:r>
                        <a:rPr lang="en-US" b="1" dirty="0" smtClean="0"/>
                        <a:t>/m</a:t>
                      </a:r>
                      <a:r>
                        <a:rPr lang="en-US" b="1" baseline="30000" dirty="0" smtClean="0"/>
                        <a:t>2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dirty="0" smtClean="0"/>
                        <a:t>Live</a:t>
                      </a:r>
                      <a:endParaRPr lang="ar-SA" dirty="0"/>
                    </a:p>
                  </a:txBody>
                  <a:tcPr/>
                </a:tc>
              </a:tr>
              <a:tr h="456051">
                <a:tc>
                  <a:txBody>
                    <a:bodyPr/>
                    <a:lstStyle/>
                    <a:p>
                      <a:pPr algn="ctr" rtl="1"/>
                      <a:r>
                        <a:rPr lang="en-US" b="1" dirty="0" smtClean="0"/>
                        <a:t>4 </a:t>
                      </a:r>
                      <a:r>
                        <a:rPr lang="en-US" b="1" dirty="0" err="1" smtClean="0"/>
                        <a:t>kN</a:t>
                      </a:r>
                      <a:r>
                        <a:rPr lang="en-US" b="1" dirty="0" smtClean="0"/>
                        <a:t>/m</a:t>
                      </a:r>
                      <a:r>
                        <a:rPr lang="en-US" b="1" baseline="30000" dirty="0" smtClean="0"/>
                        <a:t>2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dirty="0" smtClean="0"/>
                        <a:t>Superimposed</a:t>
                      </a:r>
                      <a:endParaRPr lang="ar-SA" dirty="0"/>
                    </a:p>
                  </a:txBody>
                  <a:tcPr/>
                </a:tc>
              </a:tr>
              <a:tr h="456051">
                <a:tc>
                  <a:txBody>
                    <a:bodyPr/>
                    <a:lstStyle/>
                    <a:p>
                      <a:pPr algn="ctr" rtl="1"/>
                      <a:r>
                        <a:rPr lang="en-US" dirty="0" smtClean="0"/>
                        <a:t>Response spectrum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dirty="0" smtClean="0"/>
                        <a:t>Seismic </a:t>
                      </a:r>
                      <a:endParaRPr lang="ar-SA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4339543" y="4111559"/>
            <a:ext cx="180020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dirty="0" smtClean="0"/>
              <a:t>4 floors</a:t>
            </a:r>
            <a:endParaRPr lang="ar-SA" dirty="0"/>
          </a:p>
        </p:txBody>
      </p:sp>
      <p:sp>
        <p:nvSpPr>
          <p:cNvPr id="10" name="TextBox 9"/>
          <p:cNvSpPr txBox="1"/>
          <p:nvPr/>
        </p:nvSpPr>
        <p:spPr>
          <a:xfrm>
            <a:off x="4145835" y="6401442"/>
            <a:ext cx="180020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dirty="0" smtClean="0"/>
              <a:t>8 floors</a:t>
            </a:r>
            <a:endParaRPr lang="ar-SA" dirty="0"/>
          </a:p>
        </p:txBody>
      </p:sp>
      <p:sp>
        <p:nvSpPr>
          <p:cNvPr id="11" name="TextBox 10"/>
          <p:cNvSpPr txBox="1"/>
          <p:nvPr/>
        </p:nvSpPr>
        <p:spPr>
          <a:xfrm>
            <a:off x="6884928" y="6032110"/>
            <a:ext cx="180020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dirty="0" smtClean="0"/>
              <a:t>12 floors</a:t>
            </a: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xmlns="" val="1430763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772400" cy="1456267"/>
          </a:xfrm>
        </p:spPr>
        <p:txBody>
          <a:bodyPr/>
          <a:lstStyle/>
          <a:p>
            <a:pPr algn="ctr"/>
            <a:r>
              <a:rPr lang="en-US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Design Earthquake &amp; Response Spectra </a:t>
            </a:r>
            <a:endParaRPr lang="ar-SA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09683260"/>
              </p:ext>
            </p:extLst>
          </p:nvPr>
        </p:nvGraphicFramePr>
        <p:xfrm>
          <a:off x="1331640" y="1916832"/>
          <a:ext cx="6552728" cy="1584175"/>
        </p:xfrm>
        <a:graphic>
          <a:graphicData uri="http://schemas.openxmlformats.org/drawingml/2006/table">
            <a:tbl>
              <a:tblPr rtl="1" firstRow="1" firstCol="1" bandRow="1">
                <a:tableStyleId>{72833802-FEF1-4C79-8D5D-14CF1EAF98D9}</a:tableStyleId>
              </a:tblPr>
              <a:tblGrid>
                <a:gridCol w="1028898"/>
                <a:gridCol w="1182944"/>
                <a:gridCol w="1556506"/>
                <a:gridCol w="1109131"/>
                <a:gridCol w="1675249"/>
              </a:tblGrid>
              <a:tr h="311546">
                <a:tc gridSpan="5">
                  <a:txBody>
                    <a:bodyPr/>
                    <a:lstStyle/>
                    <a:p>
                      <a:pPr marL="0" algn="ctr" rtl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1100" dirty="0">
                          <a:effectLst/>
                        </a:rPr>
                        <a:t>Table 4.1: Earthquakes characteristics at the bedrock.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</a:tr>
              <a:tr h="872660">
                <a:tc>
                  <a:txBody>
                    <a:bodyPr/>
                    <a:lstStyle/>
                    <a:p>
                      <a:pPr marL="0" algn="ctr" rtl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1100" dirty="0">
                          <a:effectLst/>
                        </a:rPr>
                        <a:t>Predominant period (sec)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rtl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1100">
                          <a:effectLst/>
                        </a:rPr>
                        <a:t>Maximum acceleration (g)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rtl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1100">
                          <a:effectLst/>
                        </a:rPr>
                        <a:t>Duration</a:t>
                      </a:r>
                    </a:p>
                    <a:p>
                      <a:pPr marL="0" algn="ctr" rtl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1100">
                          <a:effectLst/>
                        </a:rPr>
                        <a:t>(sec)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rtl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1100">
                          <a:effectLst/>
                        </a:rPr>
                        <a:t>Earthquake magnitude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r" rtl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1100">
                          <a:effectLst/>
                        </a:rPr>
                        <a:t>Predominant Fault name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399969">
                <a:tc>
                  <a:txBody>
                    <a:bodyPr/>
                    <a:lstStyle/>
                    <a:p>
                      <a:pPr marL="0" algn="ctr" rtl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1100" dirty="0">
                          <a:effectLst/>
                        </a:rPr>
                        <a:t>0.37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rtl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1100" dirty="0">
                          <a:effectLst/>
                        </a:rPr>
                        <a:t>0.16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rtl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1100">
                          <a:effectLst/>
                        </a:rPr>
                        <a:t>45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1100">
                          <a:effectLst/>
                        </a:rPr>
                        <a:t>7.4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rtl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1100" dirty="0">
                          <a:effectLst/>
                        </a:rPr>
                        <a:t>Dead Sea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681746841"/>
              </p:ext>
            </p:extLst>
          </p:nvPr>
        </p:nvGraphicFramePr>
        <p:xfrm>
          <a:off x="2123728" y="3933056"/>
          <a:ext cx="4591050" cy="27527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xmlns="" val="739086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Mat (Raft) Foundation?</a:t>
            </a:r>
            <a:endParaRPr lang="ar-SA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022671"/>
            <a:ext cx="7772400" cy="3649133"/>
          </a:xfrm>
        </p:spPr>
        <p:txBody>
          <a:bodyPr>
            <a:normAutofit fontScale="92500" lnSpcReduction="10000"/>
          </a:bodyPr>
          <a:lstStyle/>
          <a:p>
            <a:pPr algn="l" rtl="0"/>
            <a:r>
              <a:rPr lang="en-US" sz="2400" dirty="0"/>
              <a:t>If a single square footing need to be designed under the maximum axial load </a:t>
            </a:r>
            <a:r>
              <a:rPr lang="en-US" sz="2400" dirty="0" smtClean="0"/>
              <a:t>which </a:t>
            </a:r>
            <a:r>
              <a:rPr lang="en-US" sz="2400" dirty="0"/>
              <a:t>is occurred in column 9, this column has a maximum service load of 3337.115 KN, computing the area of square single footing which is equal to </a:t>
            </a:r>
            <a:r>
              <a:rPr lang="en-US" sz="2400" dirty="0" err="1" smtClean="0"/>
              <a:t>A</a:t>
            </a:r>
            <a:r>
              <a:rPr lang="en-US" sz="2400" baseline="-25000" dirty="0" err="1" smtClean="0"/>
              <a:t>f</a:t>
            </a:r>
            <a:r>
              <a:rPr lang="en-US" sz="2400" baseline="-25000" dirty="0" smtClean="0"/>
              <a:t> </a:t>
            </a:r>
            <a:r>
              <a:rPr lang="en-US" sz="2400" dirty="0" smtClean="0"/>
              <a:t>= </a:t>
            </a:r>
            <a:r>
              <a:rPr lang="en-US" sz="2400" dirty="0"/>
              <a:t>(Ps/</a:t>
            </a:r>
            <a:r>
              <a:rPr lang="en-US" sz="2400" dirty="0" err="1"/>
              <a:t>q</a:t>
            </a:r>
            <a:r>
              <a:rPr lang="en-US" sz="2400" baseline="-25000" dirty="0" err="1"/>
              <a:t>all</a:t>
            </a:r>
            <a:r>
              <a:rPr lang="en-US" sz="2400" dirty="0"/>
              <a:t>) = (3337.115/150) = 22.25 m</a:t>
            </a:r>
            <a:r>
              <a:rPr lang="en-US" sz="2400" baseline="30000" dirty="0"/>
              <a:t>2</a:t>
            </a:r>
            <a:r>
              <a:rPr lang="en-US" sz="2400" dirty="0" smtClean="0"/>
              <a:t>.</a:t>
            </a:r>
            <a:endParaRPr lang="en-US" sz="2400" dirty="0"/>
          </a:p>
          <a:p>
            <a:pPr algn="l" rtl="0"/>
            <a:r>
              <a:rPr lang="en-US" sz="2400" dirty="0"/>
              <a:t>B= (22.25)</a:t>
            </a:r>
            <a:r>
              <a:rPr lang="en-US" sz="2400" baseline="30000" dirty="0"/>
              <a:t>1/2</a:t>
            </a:r>
            <a:r>
              <a:rPr lang="en-US" sz="2400" dirty="0"/>
              <a:t> = 4.72 x 4.72, this area is considered to be very big to be </a:t>
            </a:r>
            <a:r>
              <a:rPr lang="en-US" sz="2400" dirty="0" smtClean="0"/>
              <a:t>constructed </a:t>
            </a:r>
            <a:r>
              <a:rPr lang="en-US" sz="2400" dirty="0"/>
              <a:t>under one column. Therefore, the raft foundation will be much efficient and more economical for this structure</a:t>
            </a:r>
            <a:r>
              <a:rPr lang="en-US" sz="2400" dirty="0" smtClean="0"/>
              <a:t>.</a:t>
            </a:r>
          </a:p>
          <a:p>
            <a:pPr algn="l" rtl="0"/>
            <a:r>
              <a:rPr lang="en-US" sz="2400" dirty="0" smtClean="0"/>
              <a:t>SAFE V12.3 as design software .</a:t>
            </a:r>
            <a:endParaRPr lang="en-US" sz="2400" dirty="0"/>
          </a:p>
          <a:p>
            <a:pPr algn="l" rtl="0"/>
            <a:endParaRPr lang="ar-SA" sz="2400" dirty="0"/>
          </a:p>
        </p:txBody>
      </p:sp>
    </p:spTree>
    <p:extLst>
      <p:ext uri="{BB962C8B-B14F-4D97-AF65-F5344CB8AC3E}">
        <p14:creationId xmlns:p14="http://schemas.microsoft.com/office/powerpoint/2010/main" xmlns="" val="351470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4198"/>
            <a:ext cx="7772400" cy="1456267"/>
          </a:xfrm>
        </p:spPr>
        <p:txBody>
          <a:bodyPr/>
          <a:lstStyle/>
          <a:p>
            <a:r>
              <a:rPr lang="en-US" cap="none" dirty="0" smtClean="0"/>
              <a:t>Design Of Mat Foundation For Static Loads</a:t>
            </a:r>
            <a:endParaRPr lang="ar-SA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370126"/>
            <a:ext cx="7772400" cy="4513229"/>
          </a:xfrm>
        </p:spPr>
        <p:txBody>
          <a:bodyPr>
            <a:noAutofit/>
          </a:bodyPr>
          <a:lstStyle/>
          <a:p>
            <a:pPr algn="l" rtl="0"/>
            <a:r>
              <a:rPr lang="en-US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Checking of soil pressure </a:t>
            </a:r>
            <a:r>
              <a:rPr lang="en-US" sz="2400" dirty="0" smtClean="0"/>
              <a:t>:</a:t>
            </a:r>
          </a:p>
          <a:p>
            <a:pPr marL="0" indent="0" algn="l" rtl="0">
              <a:buNone/>
            </a:pPr>
            <a:r>
              <a:rPr lang="en-US" sz="2000" dirty="0" smtClean="0"/>
              <a:t>Soil bearing capacity 150 KN/m</a:t>
            </a:r>
            <a:r>
              <a:rPr lang="en-US" sz="2000" baseline="30000" dirty="0" smtClean="0"/>
              <a:t>2 </a:t>
            </a:r>
          </a:p>
          <a:p>
            <a:pPr marL="0" indent="0" algn="l" rtl="0">
              <a:buNone/>
            </a:pPr>
            <a:r>
              <a:rPr lang="en-US" sz="2000" dirty="0"/>
              <a:t>Calculating </a:t>
            </a:r>
            <a:r>
              <a:rPr lang="en-US" sz="2000" dirty="0" smtClean="0"/>
              <a:t>the pressure under mat using this formula </a:t>
            </a:r>
          </a:p>
          <a:p>
            <a:pPr marL="0" indent="0" algn="l" rtl="0">
              <a:buNone/>
            </a:pPr>
            <a:r>
              <a:rPr lang="en-US" sz="2000" dirty="0"/>
              <a:t>Q = -P/A ± (</a:t>
            </a:r>
            <a:r>
              <a:rPr lang="en-US" sz="2000" dirty="0" err="1"/>
              <a:t>Mx</a:t>
            </a:r>
            <a:r>
              <a:rPr lang="en-US" sz="2000" dirty="0"/>
              <a:t>/</a:t>
            </a:r>
            <a:r>
              <a:rPr lang="en-US" sz="2000" dirty="0" err="1"/>
              <a:t>Ixx</a:t>
            </a:r>
            <a:r>
              <a:rPr lang="en-US" sz="2000" dirty="0"/>
              <a:t>)*y ± (My/</a:t>
            </a:r>
            <a:r>
              <a:rPr lang="en-US" sz="2000" dirty="0" err="1"/>
              <a:t>Iyy</a:t>
            </a:r>
            <a:r>
              <a:rPr lang="en-US" sz="2000" dirty="0"/>
              <a:t>)*x </a:t>
            </a:r>
          </a:p>
          <a:p>
            <a:pPr marL="0" indent="0" algn="l" rtl="0">
              <a:buNone/>
            </a:pPr>
            <a:r>
              <a:rPr lang="en-US" sz="2000" dirty="0" smtClean="0"/>
              <a:t>Q1 = 69.07KN/m</a:t>
            </a:r>
            <a:r>
              <a:rPr lang="en-US" sz="2000" baseline="30000" dirty="0" smtClean="0"/>
              <a:t>2</a:t>
            </a:r>
            <a:r>
              <a:rPr lang="en-US" sz="2000" dirty="0" smtClean="0"/>
              <a:t>  , Q2 = 73.24KN/m</a:t>
            </a:r>
            <a:r>
              <a:rPr lang="en-US" sz="2000" baseline="30000" dirty="0" smtClean="0"/>
              <a:t>2  </a:t>
            </a:r>
            <a:r>
              <a:rPr lang="en-US" sz="2000" dirty="0" smtClean="0"/>
              <a:t>compare them with soil bearing capacity the pressure is ok .</a:t>
            </a:r>
            <a:r>
              <a:rPr lang="en-US" sz="2000" baseline="30000" dirty="0" smtClean="0"/>
              <a:t> </a:t>
            </a:r>
          </a:p>
          <a:p>
            <a:pPr algn="l" rtl="0"/>
            <a:r>
              <a:rPr lang="en-US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Footing thickness :</a:t>
            </a:r>
          </a:p>
          <a:p>
            <a:pPr marL="0" indent="0" algn="l" rtl="0">
              <a:buNone/>
            </a:pPr>
            <a:r>
              <a:rPr lang="en-US" sz="2000" dirty="0" smtClean="0"/>
              <a:t>Preliminary assumed thickness of 800 mm.</a:t>
            </a:r>
          </a:p>
          <a:p>
            <a:pPr marL="457200" indent="-457200" algn="l" rtl="0">
              <a:buAutoNum type="alphaLcParenR"/>
            </a:pPr>
            <a:r>
              <a:rPr lang="en-US" sz="2000" dirty="0" smtClean="0"/>
              <a:t>Wide beam shear </a:t>
            </a:r>
          </a:p>
          <a:p>
            <a:pPr marL="0" indent="0" algn="l" rtl="0">
              <a:buNone/>
            </a:pPr>
            <a:r>
              <a:rPr lang="en-US" sz="2000" dirty="0" err="1" smtClean="0"/>
              <a:t>ØVc</a:t>
            </a:r>
            <a:r>
              <a:rPr lang="en-US" sz="2000" dirty="0" smtClean="0"/>
              <a:t> = </a:t>
            </a:r>
            <a:r>
              <a:rPr lang="en-US" sz="2000" dirty="0"/>
              <a:t>489.897 KN </a:t>
            </a:r>
            <a:r>
              <a:rPr lang="en-US" sz="2000" dirty="0" smtClean="0"/>
              <a:t>&gt; Vu = </a:t>
            </a:r>
            <a:r>
              <a:rPr lang="en-US" sz="2000" dirty="0"/>
              <a:t>388.89 KN </a:t>
            </a:r>
            <a:r>
              <a:rPr lang="en-US" sz="2000" dirty="0" smtClean="0"/>
              <a:t>……….. ok.</a:t>
            </a:r>
          </a:p>
          <a:p>
            <a:pPr marL="0" indent="0" algn="l" rtl="0">
              <a:buNone/>
            </a:pPr>
            <a:r>
              <a:rPr lang="en-US" sz="2000" dirty="0" smtClean="0"/>
              <a:t>b) Punching shear  for column 12( critical column ).</a:t>
            </a:r>
          </a:p>
          <a:p>
            <a:pPr marL="0" indent="0" algn="l" rtl="0">
              <a:buNone/>
            </a:pPr>
            <a:r>
              <a:rPr lang="en-US" sz="2000" dirty="0" err="1" smtClean="0"/>
              <a:t>ØVc</a:t>
            </a:r>
            <a:r>
              <a:rPr lang="en-US" sz="2000" dirty="0" smtClean="0"/>
              <a:t> = </a:t>
            </a:r>
            <a:r>
              <a:rPr lang="en-US" sz="2000" dirty="0"/>
              <a:t>3135.345 </a:t>
            </a:r>
            <a:r>
              <a:rPr lang="en-US" sz="2000" dirty="0" smtClean="0"/>
              <a:t>KN &gt; </a:t>
            </a:r>
            <a:r>
              <a:rPr lang="en-US" sz="2000" dirty="0" err="1"/>
              <a:t>Pu</a:t>
            </a:r>
            <a:r>
              <a:rPr lang="en-US" sz="2000" dirty="0"/>
              <a:t> = 3076.946 KN </a:t>
            </a:r>
            <a:r>
              <a:rPr lang="en-US" sz="2000" dirty="0" smtClean="0"/>
              <a:t> ………… ok. </a:t>
            </a:r>
          </a:p>
          <a:p>
            <a:pPr marL="0" indent="0" algn="l" rtl="0">
              <a:buNone/>
            </a:pPr>
            <a:r>
              <a:rPr lang="en-US" sz="2000" dirty="0" smtClean="0"/>
              <a:t>Cover of 50mm , H= 850mm.</a:t>
            </a:r>
          </a:p>
          <a:p>
            <a:pPr marL="0" indent="0" algn="l" rtl="0">
              <a:buNone/>
            </a:pPr>
            <a:endParaRPr lang="en-US" sz="2000" dirty="0" smtClean="0"/>
          </a:p>
          <a:p>
            <a:pPr marL="0" indent="0" algn="l" rtl="0">
              <a:buNone/>
            </a:pPr>
            <a:endParaRPr lang="en-US" sz="2000" dirty="0" smtClean="0"/>
          </a:p>
          <a:p>
            <a:pPr marL="0" indent="0" algn="l" rtl="0">
              <a:buNone/>
            </a:pPr>
            <a:endParaRPr lang="en-US" sz="2000" dirty="0" smtClean="0"/>
          </a:p>
          <a:p>
            <a:pPr marL="0" indent="0" algn="l" rtl="0">
              <a:buNone/>
            </a:pP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390974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cap="none" dirty="0" smtClean="0"/>
              <a:t>Model Layout &amp; Deformed Shape </a:t>
            </a:r>
            <a:endParaRPr lang="ar-SA" cap="none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611560" y="2007449"/>
            <a:ext cx="3515816" cy="2176113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80237816"/>
              </p:ext>
            </p:extLst>
          </p:nvPr>
        </p:nvGraphicFramePr>
        <p:xfrm>
          <a:off x="755576" y="4365104"/>
          <a:ext cx="3205174" cy="1920240"/>
        </p:xfrm>
        <a:graphic>
          <a:graphicData uri="http://schemas.openxmlformats.org/drawingml/2006/table">
            <a:tbl>
              <a:tblPr rtl="1" firstRow="1" bandRow="1">
                <a:tableStyleId>{5940675A-B579-460E-94D1-54222C63F5DA}</a:tableStyleId>
              </a:tblPr>
              <a:tblGrid>
                <a:gridCol w="1084582"/>
                <a:gridCol w="1076145"/>
                <a:gridCol w="1044447"/>
              </a:tblGrid>
              <a:tr h="468052">
                <a:tc>
                  <a:txBody>
                    <a:bodyPr/>
                    <a:lstStyle/>
                    <a:p>
                      <a:pPr algn="ctr" rtl="1"/>
                      <a:r>
                        <a:rPr lang="en-US" dirty="0" smtClean="0"/>
                        <a:t>Soil subgrade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US" dirty="0" smtClean="0"/>
                        <a:t>Design</a:t>
                      </a:r>
                      <a:r>
                        <a:rPr lang="en-US" baseline="0" dirty="0" smtClean="0"/>
                        <a:t> thickness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r>
                        <a:rPr lang="en-US" dirty="0" smtClean="0"/>
                        <a:t>Material</a:t>
                      </a:r>
                      <a:r>
                        <a:rPr lang="en-US" baseline="0" dirty="0" smtClean="0"/>
                        <a:t> </a:t>
                      </a:r>
                      <a:endParaRPr lang="ar-SA" dirty="0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pPr rtl="1"/>
                      <a:r>
                        <a:rPr lang="en-US" dirty="0" smtClean="0"/>
                        <a:t>1.5*10^4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r>
                        <a:rPr lang="en-US" dirty="0" smtClean="0"/>
                        <a:t>1300 mm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r>
                        <a:rPr lang="en-US" dirty="0" smtClean="0"/>
                        <a:t>Concrete</a:t>
                      </a:r>
                    </a:p>
                    <a:p>
                      <a:pPr rtl="1"/>
                      <a:r>
                        <a:rPr lang="en-US" dirty="0" smtClean="0"/>
                        <a:t>24 MPA</a:t>
                      </a:r>
                      <a:r>
                        <a:rPr lang="en-US" baseline="0" dirty="0" smtClean="0"/>
                        <a:t> </a:t>
                      </a:r>
                      <a:endParaRPr lang="ar-SA" dirty="0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pPr rtl="1"/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1"/>
                      <a:r>
                        <a:rPr lang="en-US" dirty="0" smtClean="0"/>
                        <a:t>Rebar</a:t>
                      </a:r>
                      <a:r>
                        <a:rPr lang="en-US" baseline="0" dirty="0" smtClean="0"/>
                        <a:t> </a:t>
                      </a:r>
                    </a:p>
                    <a:p>
                      <a:pPr rtl="1"/>
                      <a:r>
                        <a:rPr lang="en-US" baseline="0" dirty="0" smtClean="0"/>
                        <a:t>420MPA</a:t>
                      </a:r>
                      <a:endParaRPr lang="ar-SA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4499992" y="6165304"/>
            <a:ext cx="417646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 smtClean="0"/>
              <a:t>Max. deflection of 13 mm &lt; 100 mm …ok</a:t>
            </a:r>
            <a:endParaRPr lang="ar-SA" dirty="0"/>
          </a:p>
        </p:txBody>
      </p:sp>
      <p:pic>
        <p:nvPicPr>
          <p:cNvPr id="3" name="hhfhfhdfh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810116" y="2007449"/>
            <a:ext cx="3891087" cy="3630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77249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697" y="-99392"/>
            <a:ext cx="7772400" cy="1456267"/>
          </a:xfrm>
        </p:spPr>
        <p:txBody>
          <a:bodyPr/>
          <a:lstStyle/>
          <a:p>
            <a:pPr algn="ctr"/>
            <a:r>
              <a:rPr lang="en-US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Strip Design </a:t>
            </a:r>
            <a:endParaRPr lang="ar-SA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94807" y="1746104"/>
            <a:ext cx="7456507" cy="16561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00809" y="3626446"/>
            <a:ext cx="7450505" cy="286557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577697" y="1052736"/>
            <a:ext cx="766671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 smtClean="0"/>
              <a:t>Strip CSA5  with 3.4m width and 24.1 m length </a:t>
            </a: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xmlns="" val="522008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5367536" cy="20162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" name="Picture 2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744924"/>
            <a:ext cx="5871592" cy="19442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Picture 3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013176"/>
            <a:ext cx="4982344" cy="164685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958877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96295" y="2113759"/>
            <a:ext cx="3490519" cy="34905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188640"/>
            <a:ext cx="7772400" cy="1456267"/>
          </a:xfrm>
        </p:spPr>
        <p:txBody>
          <a:bodyPr/>
          <a:lstStyle/>
          <a:p>
            <a:r>
              <a:rPr lang="en-US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Punching Shear Check and Design </a:t>
            </a:r>
            <a:endParaRPr lang="ar-SA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06849" y="1196752"/>
            <a:ext cx="4464496" cy="532453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sz="1400" dirty="0" smtClean="0"/>
              <a:t>• </a:t>
            </a:r>
            <a:r>
              <a:rPr lang="en-US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Geometric 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Properties</a:t>
            </a:r>
          </a:p>
          <a:p>
            <a:pPr algn="l" rtl="0"/>
            <a:endParaRPr lang="en-US" sz="1100" dirty="0"/>
          </a:p>
          <a:p>
            <a:pPr algn="l" rtl="0"/>
            <a:r>
              <a:rPr lang="en-US" sz="1600" dirty="0"/>
              <a:t>Column number 12</a:t>
            </a:r>
          </a:p>
          <a:p>
            <a:pPr algn="l" rtl="0"/>
            <a:r>
              <a:rPr lang="en-US" sz="1600" dirty="0"/>
              <a:t>Column Shape = Rectangular</a:t>
            </a:r>
          </a:p>
          <a:p>
            <a:pPr algn="l" rtl="0"/>
            <a:r>
              <a:rPr lang="en-US" sz="1600" dirty="0"/>
              <a:t>Column Location = Edge</a:t>
            </a:r>
          </a:p>
          <a:p>
            <a:pPr algn="l" rtl="0"/>
            <a:endParaRPr lang="en-US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 rtl="0"/>
            <a:r>
              <a:rPr lang="en-US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</a:t>
            </a:r>
            <a:r>
              <a:rPr lang="en-US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Column 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Punching Check</a:t>
            </a:r>
          </a:p>
          <a:p>
            <a:pPr algn="l" rtl="0"/>
            <a:endParaRPr lang="en-US" sz="1100" dirty="0"/>
          </a:p>
          <a:p>
            <a:pPr algn="l" rtl="0"/>
            <a:r>
              <a:rPr lang="en-US" sz="1600" dirty="0"/>
              <a:t>Avg. Eff. Slab Thickness = 1267 mm</a:t>
            </a:r>
          </a:p>
          <a:p>
            <a:pPr algn="l" rtl="0"/>
            <a:r>
              <a:rPr lang="en-US" sz="1600" dirty="0"/>
              <a:t>Eff. Punching Perimeter = 7434.2 mm</a:t>
            </a:r>
          </a:p>
          <a:p>
            <a:pPr algn="l" rtl="0"/>
            <a:r>
              <a:rPr lang="en-US" sz="1600" dirty="0"/>
              <a:t>Cover = 33 mm</a:t>
            </a:r>
          </a:p>
          <a:p>
            <a:pPr algn="l" rtl="0"/>
            <a:r>
              <a:rPr lang="en-US" sz="1600" dirty="0"/>
              <a:t>Conc. Comp. Strength = 24 N/mm2</a:t>
            </a:r>
          </a:p>
          <a:p>
            <a:pPr algn="l" rtl="0"/>
            <a:r>
              <a:rPr lang="en-US" sz="1600" dirty="0"/>
              <a:t>Reinforcement Ratio = 0.0000</a:t>
            </a:r>
          </a:p>
          <a:p>
            <a:pPr algn="l" rtl="0"/>
            <a:r>
              <a:rPr lang="en-US" sz="1600" dirty="0"/>
              <a:t>Section Inertia I22 = 7.849E+12 mm4</a:t>
            </a:r>
          </a:p>
          <a:p>
            <a:pPr algn="l" rtl="0"/>
            <a:r>
              <a:rPr lang="en-US" sz="1600" dirty="0"/>
              <a:t>Section Inertia I33 = 1.003E+13 mm4</a:t>
            </a:r>
          </a:p>
          <a:p>
            <a:pPr algn="l" rtl="0"/>
            <a:r>
              <a:rPr lang="en-US" sz="1600" dirty="0"/>
              <a:t>Section Inertia I23 = 0 mm4</a:t>
            </a:r>
          </a:p>
          <a:p>
            <a:pPr algn="l" rtl="0"/>
            <a:r>
              <a:rPr lang="en-US" sz="1600" dirty="0"/>
              <a:t>Shear Force = -7186.086 </a:t>
            </a:r>
            <a:r>
              <a:rPr lang="en-US" sz="1600" dirty="0" err="1"/>
              <a:t>kN</a:t>
            </a:r>
            <a:endParaRPr lang="en-US" sz="1600" dirty="0"/>
          </a:p>
          <a:p>
            <a:pPr algn="l" rtl="0"/>
            <a:r>
              <a:rPr lang="en-US" sz="1600" dirty="0"/>
              <a:t>Moment Mu2 = -599.592 </a:t>
            </a:r>
            <a:r>
              <a:rPr lang="en-US" sz="1600" dirty="0" err="1"/>
              <a:t>kN</a:t>
            </a:r>
            <a:r>
              <a:rPr lang="en-US" sz="1600" dirty="0"/>
              <a:t>-m</a:t>
            </a:r>
          </a:p>
          <a:p>
            <a:pPr algn="l" rtl="0"/>
            <a:r>
              <a:rPr lang="en-US" sz="1600" dirty="0"/>
              <a:t>Moment Mu3= -73.8554 </a:t>
            </a:r>
            <a:r>
              <a:rPr lang="en-US" sz="1600" dirty="0" err="1"/>
              <a:t>kN</a:t>
            </a:r>
            <a:r>
              <a:rPr lang="en-US" sz="1600" dirty="0"/>
              <a:t>-m</a:t>
            </a:r>
          </a:p>
          <a:p>
            <a:pPr algn="l" rtl="0"/>
            <a:r>
              <a:rPr lang="en-US" sz="1600" dirty="0"/>
              <a:t>Max Design Shear Stress = 0.839864 N/mm2</a:t>
            </a:r>
          </a:p>
          <a:p>
            <a:pPr algn="l" rtl="0"/>
            <a:r>
              <a:rPr lang="en-US" sz="1600" dirty="0"/>
              <a:t>Conc. Shear Stress Capacity = 0.976284 N/mm2</a:t>
            </a:r>
          </a:p>
          <a:p>
            <a:pPr algn="l" rtl="0"/>
            <a:r>
              <a:rPr lang="en-US" sz="1600" dirty="0"/>
              <a:t>Punching Shear Ratio = </a:t>
            </a:r>
            <a:r>
              <a:rPr lang="en-US" sz="1600" dirty="0" smtClean="0"/>
              <a:t>0.86 &lt; 1 …….. Ok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xmlns="" val="37734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95536" y="476672"/>
            <a:ext cx="7772400" cy="2578225"/>
          </a:xfrm>
        </p:spPr>
        <p:txBody>
          <a:bodyPr/>
          <a:lstStyle/>
          <a:p>
            <a:pPr algn="l" rtl="0"/>
            <a:r>
              <a:rPr lang="en-US" dirty="0" smtClean="0"/>
              <a:t>Model of raft  is premade using SAP2000 with a trial thickness of 800mm.</a:t>
            </a:r>
          </a:p>
          <a:p>
            <a:pPr algn="l" rtl="0"/>
            <a:r>
              <a:rPr lang="en-US" dirty="0" smtClean="0"/>
              <a:t>Model is exported to SAFE to be designed .</a:t>
            </a:r>
          </a:p>
          <a:p>
            <a:pPr algn="l" rtl="0"/>
            <a:r>
              <a:rPr lang="en-US" dirty="0" smtClean="0"/>
              <a:t>Design thickness of 960 mm.</a:t>
            </a:r>
          </a:p>
          <a:p>
            <a:pPr algn="l" rtl="0"/>
            <a:r>
              <a:rPr lang="en-US" dirty="0" smtClean="0"/>
              <a:t>Model layout and deformed shape are as follow :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3568" y="-171400"/>
            <a:ext cx="7772400" cy="1456267"/>
          </a:xfrm>
        </p:spPr>
        <p:txBody>
          <a:bodyPr/>
          <a:lstStyle/>
          <a:p>
            <a:pPr algn="ctr"/>
            <a:r>
              <a:rPr lang="en-US" b="1" cap="none" dirty="0" smtClean="0"/>
              <a:t>Design Of Mat Foundation For dynamic (seismic) Loads</a:t>
            </a:r>
            <a:endParaRPr lang="ar-SA" b="1" cap="none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80928"/>
            <a:ext cx="3267075" cy="2408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539552" y="5589240"/>
            <a:ext cx="3168352" cy="92333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 smtClean="0"/>
              <a:t>The maximum deflection is  7mm which is less than 100 mm so its ok </a:t>
            </a:r>
            <a:endParaRPr lang="ar-SA" dirty="0"/>
          </a:p>
        </p:txBody>
      </p:sp>
      <p:pic>
        <p:nvPicPr>
          <p:cNvPr id="2" name="dynamic with 4 floorkkkkk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4258816" y="2765005"/>
            <a:ext cx="4633664" cy="3544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89056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9802" y="2132856"/>
            <a:ext cx="6172200" cy="1371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9802" y="3933056"/>
            <a:ext cx="6444591" cy="246087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755576" y="332656"/>
            <a:ext cx="7200800" cy="138499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Strip design </a:t>
            </a:r>
          </a:p>
          <a:p>
            <a:pPr algn="ctr" rtl="0"/>
            <a:endParaRPr lang="en-US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 rtl="0"/>
            <a:r>
              <a:rPr lang="en-US" sz="2000" dirty="0" smtClean="0"/>
              <a:t>Strip CSA9 with width of 3.4 m  and length of 23.3m length </a:t>
            </a:r>
            <a:endParaRPr lang="ar-SA" sz="2000" dirty="0"/>
          </a:p>
        </p:txBody>
      </p:sp>
    </p:spTree>
    <p:extLst>
      <p:ext uri="{BB962C8B-B14F-4D97-AF65-F5344CB8AC3E}">
        <p14:creationId xmlns:p14="http://schemas.microsoft.com/office/powerpoint/2010/main" xmlns="" val="2826019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5727576" cy="216024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708920"/>
            <a:ext cx="5799584" cy="180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797152"/>
            <a:ext cx="5583560" cy="18813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45848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7772400" cy="1456267"/>
          </a:xfrm>
        </p:spPr>
        <p:txBody>
          <a:bodyPr/>
          <a:lstStyle/>
          <a:p>
            <a:pPr algn="ctr"/>
            <a:r>
              <a:rPr lang="en-US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Punching Shear Check And Design </a:t>
            </a:r>
            <a:endParaRPr lang="ar-SA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l" rtl="0"/>
            <a:r>
              <a:rPr lang="en-US" sz="1600" b="1" u="sng" dirty="0"/>
              <a:t>Geometric Properties</a:t>
            </a:r>
            <a:endParaRPr lang="en-US" sz="1600" dirty="0"/>
          </a:p>
          <a:p>
            <a:pPr algn="l" rtl="0"/>
            <a:r>
              <a:rPr lang="en-US" sz="1600" dirty="0"/>
              <a:t>Column Shape = Rectangular</a:t>
            </a:r>
          </a:p>
          <a:p>
            <a:pPr algn="l" rtl="0"/>
            <a:r>
              <a:rPr lang="en-US" sz="1600" dirty="0"/>
              <a:t>Column Location = </a:t>
            </a:r>
            <a:r>
              <a:rPr lang="en-US" sz="1600" dirty="0" smtClean="0"/>
              <a:t>Corner</a:t>
            </a:r>
            <a:endParaRPr lang="en-US" sz="1600" dirty="0"/>
          </a:p>
          <a:p>
            <a:pPr algn="l" rtl="0"/>
            <a:r>
              <a:rPr lang="en-US" sz="1600" b="1" u="sng" dirty="0"/>
              <a:t>Column Punching </a:t>
            </a:r>
            <a:r>
              <a:rPr lang="en-US" sz="1600" b="1" u="sng" dirty="0" smtClean="0"/>
              <a:t>Check</a:t>
            </a:r>
            <a:endParaRPr lang="en-US" sz="1600" dirty="0"/>
          </a:p>
          <a:p>
            <a:pPr algn="l" rtl="0"/>
            <a:r>
              <a:rPr lang="en-US" sz="1600" dirty="0"/>
              <a:t>Avg. Eff. Slab Thickness = 927 mm</a:t>
            </a:r>
          </a:p>
          <a:p>
            <a:pPr algn="l" rtl="0"/>
            <a:r>
              <a:rPr lang="en-US" sz="1600" dirty="0"/>
              <a:t>Eff. Punching Perimeter = 8057.2 mm</a:t>
            </a:r>
          </a:p>
          <a:p>
            <a:pPr algn="l" rtl="0"/>
            <a:r>
              <a:rPr lang="en-US" sz="1600" dirty="0"/>
              <a:t>Cover = 33 </a:t>
            </a:r>
            <a:r>
              <a:rPr lang="en-US" sz="1600" dirty="0" smtClean="0"/>
              <a:t>mm</a:t>
            </a:r>
          </a:p>
          <a:p>
            <a:pPr algn="l" rtl="0"/>
            <a:r>
              <a:rPr lang="en-US" sz="1600" dirty="0" smtClean="0"/>
              <a:t>Conc</a:t>
            </a:r>
            <a:r>
              <a:rPr lang="en-US" sz="1600" dirty="0"/>
              <a:t>. Comp. Strength = 24 N/mm2 </a:t>
            </a:r>
            <a:endParaRPr lang="en-US" sz="1600" dirty="0" smtClean="0"/>
          </a:p>
          <a:p>
            <a:pPr algn="l" rtl="0"/>
            <a:r>
              <a:rPr lang="en-US" sz="1600" dirty="0" smtClean="0"/>
              <a:t>Shear </a:t>
            </a:r>
            <a:r>
              <a:rPr lang="en-US" sz="1600" dirty="0"/>
              <a:t>Force = 167.47 </a:t>
            </a:r>
            <a:r>
              <a:rPr lang="en-US" sz="1600" dirty="0" err="1"/>
              <a:t>kN</a:t>
            </a:r>
            <a:endParaRPr lang="en-US" sz="1600" dirty="0"/>
          </a:p>
          <a:p>
            <a:pPr algn="l" rtl="0"/>
            <a:r>
              <a:rPr lang="en-US" sz="1600" dirty="0"/>
              <a:t>Moment Mu2 = 315.464 </a:t>
            </a:r>
            <a:r>
              <a:rPr lang="en-US" sz="1600" dirty="0" err="1"/>
              <a:t>kN</a:t>
            </a:r>
            <a:r>
              <a:rPr lang="en-US" sz="1600" dirty="0"/>
              <a:t>-m</a:t>
            </a:r>
          </a:p>
          <a:p>
            <a:pPr algn="l" rtl="0"/>
            <a:r>
              <a:rPr lang="en-US" sz="1600" dirty="0"/>
              <a:t>Moment Mu3= 282.9157 </a:t>
            </a:r>
            <a:r>
              <a:rPr lang="en-US" sz="1600" dirty="0" err="1"/>
              <a:t>kN</a:t>
            </a:r>
            <a:r>
              <a:rPr lang="en-US" sz="1600" dirty="0"/>
              <a:t>-m</a:t>
            </a:r>
          </a:p>
          <a:p>
            <a:pPr algn="l" rtl="0"/>
            <a:r>
              <a:rPr lang="en-US" sz="1600" dirty="0"/>
              <a:t>Max Design Shear Stress = 0.35054 N/mm2</a:t>
            </a:r>
          </a:p>
          <a:p>
            <a:pPr algn="l" rtl="0"/>
            <a:r>
              <a:rPr lang="en-US" sz="1600" dirty="0"/>
              <a:t>Conc. Shear Stress Capacity = 1.133187 N/mm2</a:t>
            </a:r>
          </a:p>
          <a:p>
            <a:pPr algn="l" rtl="0"/>
            <a:r>
              <a:rPr lang="en-US" sz="1600" dirty="0"/>
              <a:t>Punching Shear Ratio = 0.31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04864"/>
            <a:ext cx="3456384" cy="34563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67192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772400" cy="1456267"/>
          </a:xfrm>
        </p:spPr>
        <p:txBody>
          <a:bodyPr/>
          <a:lstStyle/>
          <a:p>
            <a:pPr algn="ctr"/>
            <a:r>
              <a:rPr lang="en-US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 </a:t>
            </a:r>
            <a:endParaRPr lang="ar-SA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xmlns="" val="4058213177"/>
              </p:ext>
            </p:extLst>
          </p:nvPr>
        </p:nvGraphicFramePr>
        <p:xfrm>
          <a:off x="323528" y="1628800"/>
          <a:ext cx="4114800" cy="48878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8" name="Chart 7"/>
          <p:cNvGraphicFramePr/>
          <p:nvPr/>
        </p:nvGraphicFramePr>
        <p:xfrm>
          <a:off x="4427984" y="1628800"/>
          <a:ext cx="4320480" cy="48965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xmlns="" val="177656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088"/>
            <a:ext cx="7772400" cy="1456267"/>
          </a:xfrm>
        </p:spPr>
        <p:txBody>
          <a:bodyPr/>
          <a:lstStyle/>
          <a:p>
            <a:pPr algn="ctr"/>
            <a:r>
              <a:rPr lang="en-US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 </a:t>
            </a:r>
            <a:endParaRPr lang="ar-SA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39292687"/>
              </p:ext>
            </p:extLst>
          </p:nvPr>
        </p:nvGraphicFramePr>
        <p:xfrm>
          <a:off x="467545" y="4797152"/>
          <a:ext cx="8136902" cy="1919350"/>
        </p:xfrm>
        <a:graphic>
          <a:graphicData uri="http://schemas.openxmlformats.org/drawingml/2006/table">
            <a:tbl>
              <a:tblPr firstRow="1" firstCol="1" bandRow="1">
                <a:tableStyleId>{ED083AE6-46FA-4A59-8FB0-9F97EB10719F}</a:tableStyleId>
              </a:tblPr>
              <a:tblGrid>
                <a:gridCol w="1720571"/>
                <a:gridCol w="1835147"/>
                <a:gridCol w="1354877"/>
                <a:gridCol w="969133"/>
                <a:gridCol w="1396889"/>
                <a:gridCol w="860285"/>
              </a:tblGrid>
              <a:tr h="580015"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Moment value </a:t>
                      </a:r>
                      <a:r>
                        <a:rPr lang="en-US" sz="1400" dirty="0" err="1">
                          <a:effectLst/>
                        </a:rPr>
                        <a:t>KN.m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Manual Design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SAFE Design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</a:tr>
              <a:tr h="292873"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Strip CSA5</a:t>
                      </a:r>
                      <a:endParaRPr lang="en-US" sz="160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</a:tr>
              <a:tr h="319497"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top As</a:t>
                      </a:r>
                      <a:endParaRPr lang="en-US" sz="160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b="1">
                          <a:effectLst/>
                        </a:rPr>
                        <a:t>3075.78</a:t>
                      </a:r>
                      <a:endParaRPr lang="en-US" sz="1100" b="1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b="1" dirty="0">
                          <a:effectLst/>
                        </a:rPr>
                        <a:t>2280.6 mm</a:t>
                      </a:r>
                      <a:r>
                        <a:rPr lang="en-US" sz="1200" b="1" baseline="30000" dirty="0">
                          <a:effectLst/>
                        </a:rPr>
                        <a:t>2</a:t>
                      </a:r>
                      <a:endParaRPr lang="en-US" sz="1100" b="1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b="1">
                          <a:effectLst/>
                        </a:rPr>
                        <a:t>12Ø16</a:t>
                      </a:r>
                      <a:endParaRPr lang="en-US" sz="1100" b="1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 b="1">
                          <a:effectLst/>
                        </a:rPr>
                        <a:t>2340 mm</a:t>
                      </a:r>
                      <a:r>
                        <a:rPr lang="en-US" sz="1100" b="1" baseline="30000">
                          <a:effectLst/>
                        </a:rPr>
                        <a:t>2</a:t>
                      </a:r>
                      <a:endParaRPr lang="en-US" sz="1100" b="1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b="1">
                          <a:effectLst/>
                        </a:rPr>
                        <a:t>12Ø16</a:t>
                      </a:r>
                      <a:endParaRPr lang="en-US" sz="1100" b="1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</a:tr>
              <a:tr h="607815"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Bottom As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b="1">
                          <a:effectLst/>
                        </a:rPr>
                        <a:t>3567.27</a:t>
                      </a:r>
                      <a:endParaRPr lang="en-US" sz="1100" b="1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b="1">
                          <a:effectLst/>
                        </a:rPr>
                        <a:t>7754.04</a:t>
                      </a:r>
                      <a:r>
                        <a:rPr lang="en-US" sz="1100" b="1">
                          <a:effectLst/>
                        </a:rPr>
                        <a:t>mm</a:t>
                      </a:r>
                      <a:r>
                        <a:rPr lang="en-US" sz="1100" b="1" baseline="30000">
                          <a:effectLst/>
                        </a:rPr>
                        <a:t>2</a:t>
                      </a:r>
                      <a:endParaRPr lang="en-US" sz="1100" b="1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b="1">
                          <a:effectLst/>
                        </a:rPr>
                        <a:t>15Ø25</a:t>
                      </a:r>
                      <a:endParaRPr lang="en-US" sz="1100" b="1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 b="1">
                          <a:effectLst/>
                        </a:rPr>
                        <a:t>9194.39 mm</a:t>
                      </a:r>
                      <a:r>
                        <a:rPr lang="en-US" sz="1100" b="1" baseline="30000">
                          <a:effectLst/>
                        </a:rPr>
                        <a:t>2</a:t>
                      </a:r>
                      <a:endParaRPr lang="en-US" sz="1100" b="1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b="1" dirty="0">
                          <a:effectLst/>
                        </a:rPr>
                        <a:t>18Ø25</a:t>
                      </a:r>
                      <a:endParaRPr lang="en-US" sz="1100" b="1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7969" y="1052736"/>
            <a:ext cx="6628407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739441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772400" cy="1456267"/>
          </a:xfrm>
        </p:spPr>
        <p:txBody>
          <a:bodyPr/>
          <a:lstStyle/>
          <a:p>
            <a:pPr algn="ctr"/>
            <a:r>
              <a:rPr lang="en-US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Recommendations </a:t>
            </a:r>
            <a:endParaRPr lang="ar-SA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l" rtl="0"/>
            <a:r>
              <a:rPr lang="en-US" sz="2400" dirty="0"/>
              <a:t>1)	It is essential to make an earthquake analysis for the site where the structure to be constructed by evaluating response spectra for the targeted area.</a:t>
            </a:r>
          </a:p>
          <a:p>
            <a:pPr algn="l" rtl="0"/>
            <a:r>
              <a:rPr lang="en-US" sz="2400" dirty="0"/>
              <a:t>2)	The use of concrete with higher compressive strength which will lead to reduce of the thickness of mat foundation.</a:t>
            </a:r>
          </a:p>
          <a:p>
            <a:pPr algn="l" rtl="0"/>
            <a:r>
              <a:rPr lang="en-US" sz="2400" dirty="0"/>
              <a:t>3)	Prefers to build the building up to 8 floors as maximum.</a:t>
            </a:r>
          </a:p>
          <a:p>
            <a:pPr algn="l" rtl="0"/>
            <a:r>
              <a:rPr lang="en-US" sz="2400" dirty="0"/>
              <a:t>4)	Analysis should be done for number of stories higher than 12 to figure out the variation of thickness of mat with number of stories. </a:t>
            </a:r>
          </a:p>
          <a:p>
            <a:pPr algn="l" rtl="0"/>
            <a:endParaRPr lang="ar-SA" sz="2400" dirty="0"/>
          </a:p>
        </p:txBody>
      </p:sp>
    </p:spTree>
    <p:extLst>
      <p:ext uri="{BB962C8B-B14F-4D97-AF65-F5344CB8AC3E}">
        <p14:creationId xmlns:p14="http://schemas.microsoft.com/office/powerpoint/2010/main" xmlns="" val="1939119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47664" y="2708920"/>
            <a:ext cx="635515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Thanks for </a:t>
            </a:r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</a:t>
            </a:r>
            <a:r>
              <a:rPr lang="en-US" sz="54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ttention </a:t>
            </a:r>
            <a:endParaRPr lang="en-US" sz="54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909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04C7E"/>
      </a:dk2>
      <a:lt2>
        <a:srgbClr val="EBEBEB"/>
      </a:lt2>
      <a:accent1>
        <a:srgbClr val="94CE67"/>
      </a:accent1>
      <a:accent2>
        <a:srgbClr val="49D1CD"/>
      </a:accent2>
      <a:accent3>
        <a:srgbClr val="61A5D6"/>
      </a:accent3>
      <a:accent4>
        <a:srgbClr val="9D8CD3"/>
      </a:accent4>
      <a:accent5>
        <a:srgbClr val="E45C8A"/>
      </a:accent5>
      <a:accent6>
        <a:srgbClr val="F98C61"/>
      </a:accent6>
      <a:hlink>
        <a:srgbClr val="AAF172"/>
      </a:hlink>
      <a:folHlink>
        <a:srgbClr val="E7F19A"/>
      </a:folHlink>
    </a:clrScheme>
    <a:fontScheme name="Celestial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elestial" id="{C4BB2A3D-0E93-4C5F-B0D2-9D3FCE089CC5}" vid="{E44E6A2F-09CD-4BE0-B42D-107FF03CEED6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TC103457491[[fn=Metropolitan]]</Template>
  <TotalTime>253</TotalTime>
  <Words>759</Words>
  <Application>Microsoft Office PowerPoint</Application>
  <PresentationFormat>On-screen Show (4:3)</PresentationFormat>
  <Paragraphs>160</Paragraphs>
  <Slides>18</Slides>
  <Notes>1</Notes>
  <HiddenSlides>0</HiddenSlides>
  <MMClips>2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Parallax</vt:lpstr>
      <vt:lpstr>Celestial</vt:lpstr>
      <vt:lpstr>Effects of Static and Dynamic  Loads on  analysis and design of footings</vt:lpstr>
      <vt:lpstr>Presentation Outlines</vt:lpstr>
      <vt:lpstr>Review Of Project 1</vt:lpstr>
      <vt:lpstr>Design Earthquake &amp; Response Spectra </vt:lpstr>
      <vt:lpstr>Why Mat (Raft) Foundation?</vt:lpstr>
      <vt:lpstr>Design Of Mat Foundation For Static Loads</vt:lpstr>
      <vt:lpstr>Model Layout &amp; Deformed Shape </vt:lpstr>
      <vt:lpstr>Strip Design </vt:lpstr>
      <vt:lpstr>Slide 9</vt:lpstr>
      <vt:lpstr>Punching Shear Check and Design </vt:lpstr>
      <vt:lpstr>Design Of Mat Foundation For dynamic (seismic) Loads</vt:lpstr>
      <vt:lpstr>Slide 12</vt:lpstr>
      <vt:lpstr>Slide 13</vt:lpstr>
      <vt:lpstr>Punching Shear Check And Design </vt:lpstr>
      <vt:lpstr>Conclusion </vt:lpstr>
      <vt:lpstr>Conclusion </vt:lpstr>
      <vt:lpstr>Recommendations </vt:lpstr>
      <vt:lpstr>Slide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Effects of Static and Dynamic Loads on analysis and design of footings</dc:title>
  <dc:creator>jawad</dc:creator>
  <cp:lastModifiedBy>Click-team</cp:lastModifiedBy>
  <cp:revision>33</cp:revision>
  <dcterms:created xsi:type="dcterms:W3CDTF">2013-05-14T08:05:58Z</dcterms:created>
  <dcterms:modified xsi:type="dcterms:W3CDTF">2013-05-20T07:29:01Z</dcterms:modified>
</cp:coreProperties>
</file>