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58" r:id="rId5"/>
    <p:sldId id="306" r:id="rId6"/>
    <p:sldId id="307" r:id="rId7"/>
    <p:sldId id="308" r:id="rId8"/>
    <p:sldId id="263" r:id="rId9"/>
    <p:sldId id="262" r:id="rId10"/>
    <p:sldId id="305" r:id="rId11"/>
    <p:sldId id="261" r:id="rId12"/>
    <p:sldId id="264" r:id="rId13"/>
    <p:sldId id="266" r:id="rId14"/>
    <p:sldId id="267" r:id="rId15"/>
    <p:sldId id="260" r:id="rId16"/>
    <p:sldId id="259" r:id="rId17"/>
    <p:sldId id="269" r:id="rId18"/>
    <p:sldId id="270" r:id="rId19"/>
    <p:sldId id="275" r:id="rId20"/>
    <p:sldId id="271" r:id="rId21"/>
    <p:sldId id="272" r:id="rId22"/>
    <p:sldId id="273" r:id="rId23"/>
    <p:sldId id="280" r:id="rId24"/>
    <p:sldId id="274" r:id="rId25"/>
    <p:sldId id="276" r:id="rId26"/>
    <p:sldId id="281" r:id="rId27"/>
    <p:sldId id="282" r:id="rId28"/>
    <p:sldId id="278" r:id="rId29"/>
    <p:sldId id="310" r:id="rId30"/>
    <p:sldId id="284" r:id="rId31"/>
    <p:sldId id="309" r:id="rId32"/>
    <p:sldId id="283" r:id="rId33"/>
    <p:sldId id="285" r:id="rId34"/>
    <p:sldId id="289" r:id="rId35"/>
    <p:sldId id="288" r:id="rId36"/>
    <p:sldId id="311" r:id="rId37"/>
    <p:sldId id="286" r:id="rId38"/>
    <p:sldId id="290" r:id="rId39"/>
    <p:sldId id="287" r:id="rId40"/>
    <p:sldId id="291" r:id="rId41"/>
    <p:sldId id="292" r:id="rId42"/>
    <p:sldId id="293" r:id="rId43"/>
    <p:sldId id="294" r:id="rId44"/>
    <p:sldId id="303" r:id="rId45"/>
    <p:sldId id="304" r:id="rId46"/>
    <p:sldId id="295" r:id="rId47"/>
    <p:sldId id="297" r:id="rId48"/>
    <p:sldId id="296" r:id="rId49"/>
    <p:sldId id="300" r:id="rId50"/>
    <p:sldId id="298" r:id="rId51"/>
    <p:sldId id="302"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85" autoAdjust="0"/>
    <p:restoredTop sz="94615" autoAdjust="0"/>
  </p:normalViewPr>
  <p:slideViewPr>
    <p:cSldViewPr>
      <p:cViewPr>
        <p:scale>
          <a:sx n="75" d="100"/>
          <a:sy n="75" d="100"/>
        </p:scale>
        <p:origin x="-1044" y="-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910680-500F-4B60-BC53-F7FEE5DA6180}"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1618636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910680-500F-4B60-BC53-F7FEE5DA6180}"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23444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910680-500F-4B60-BC53-F7FEE5DA6180}"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2325067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910680-500F-4B60-BC53-F7FEE5DA6180}"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3014672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910680-500F-4B60-BC53-F7FEE5DA6180}"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359476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910680-500F-4B60-BC53-F7FEE5DA6180}"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6327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910680-500F-4B60-BC53-F7FEE5DA6180}" type="datetimeFigureOut">
              <a:rPr lang="en-US" smtClean="0"/>
              <a:t>12/21/2016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1365438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910680-500F-4B60-BC53-F7FEE5DA6180}" type="datetimeFigureOut">
              <a:rPr lang="en-US" smtClean="0"/>
              <a:t>12/21/2016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1040332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10680-500F-4B60-BC53-F7FEE5DA6180}" type="datetimeFigureOut">
              <a:rPr lang="en-US" smtClean="0"/>
              <a:t>12/21/2016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423216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910680-500F-4B60-BC53-F7FEE5DA6180}"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2583395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910680-500F-4B60-BC53-F7FEE5DA6180}"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7BD86-DF04-49F0-8A4E-1046F8B369AA}" type="slidenum">
              <a:rPr lang="en-US" smtClean="0"/>
              <a:t>‹#›</a:t>
            </a:fld>
            <a:endParaRPr lang="en-US"/>
          </a:p>
        </p:txBody>
      </p:sp>
    </p:spTree>
    <p:extLst>
      <p:ext uri="{BB962C8B-B14F-4D97-AF65-F5344CB8AC3E}">
        <p14:creationId xmlns:p14="http://schemas.microsoft.com/office/powerpoint/2010/main" val="1404877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910680-500F-4B60-BC53-F7FEE5DA6180}" type="datetimeFigureOut">
              <a:rPr lang="en-US" smtClean="0"/>
              <a:t>12/21/2016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7BD86-DF04-49F0-8A4E-1046F8B369AA}" type="slidenum">
              <a:rPr lang="en-US" smtClean="0"/>
              <a:t>‹#›</a:t>
            </a:fld>
            <a:endParaRPr lang="en-US"/>
          </a:p>
        </p:txBody>
      </p:sp>
    </p:spTree>
    <p:extLst>
      <p:ext uri="{BB962C8B-B14F-4D97-AF65-F5344CB8AC3E}">
        <p14:creationId xmlns:p14="http://schemas.microsoft.com/office/powerpoint/2010/main" val="691370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27.JPG"/><Relationship Id="rId4" Type="http://schemas.openxmlformats.org/officeDocument/2006/relationships/image" Target="../media/image26.JPG"/></Relationships>
</file>

<file path=ppt/slides/_rels/slide3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لا يتوفر نص بديل تلقائي."/>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38400" y="5383452"/>
            <a:ext cx="4464295" cy="369332"/>
          </a:xfrm>
          <a:prstGeom prst="rect">
            <a:avLst/>
          </a:prstGeom>
          <a:noFill/>
        </p:spPr>
        <p:txBody>
          <a:bodyPr wrap="square" rtlCol="0">
            <a:spAutoFit/>
          </a:bodyPr>
          <a:lstStyle/>
          <a:p>
            <a:r>
              <a:rPr lang="en-US" b="1" dirty="0">
                <a:solidFill>
                  <a:srgbClr val="FFC000"/>
                </a:solidFill>
              </a:rPr>
              <a:t>Prepared by </a:t>
            </a:r>
            <a:r>
              <a:rPr lang="en-US" b="1" dirty="0" smtClean="0">
                <a:solidFill>
                  <a:srgbClr val="FFC000"/>
                </a:solidFill>
              </a:rPr>
              <a:t>:  </a:t>
            </a:r>
            <a:r>
              <a:rPr lang="en-US" dirty="0" err="1" smtClean="0">
                <a:solidFill>
                  <a:schemeClr val="bg1"/>
                </a:solidFill>
              </a:rPr>
              <a:t>Anhar</a:t>
            </a:r>
            <a:r>
              <a:rPr lang="en-US" dirty="0" smtClean="0">
                <a:solidFill>
                  <a:schemeClr val="bg1"/>
                </a:solidFill>
              </a:rPr>
              <a:t> </a:t>
            </a:r>
            <a:r>
              <a:rPr lang="en-US" dirty="0" err="1" smtClean="0">
                <a:solidFill>
                  <a:schemeClr val="bg1"/>
                </a:solidFill>
              </a:rPr>
              <a:t>Dwaikat</a:t>
            </a:r>
            <a:r>
              <a:rPr lang="en-US" dirty="0" smtClean="0">
                <a:solidFill>
                  <a:schemeClr val="bg1"/>
                </a:solidFill>
              </a:rPr>
              <a:t> &amp; Haya </a:t>
            </a:r>
            <a:r>
              <a:rPr lang="en-US" dirty="0" err="1" smtClean="0">
                <a:solidFill>
                  <a:schemeClr val="bg1"/>
                </a:solidFill>
              </a:rPr>
              <a:t>Taqatqa</a:t>
            </a:r>
            <a:endParaRPr lang="en-US" dirty="0">
              <a:solidFill>
                <a:schemeClr val="bg1"/>
              </a:solidFill>
            </a:endParaRPr>
          </a:p>
        </p:txBody>
      </p:sp>
      <p:sp>
        <p:nvSpPr>
          <p:cNvPr id="4" name="TextBox 3"/>
          <p:cNvSpPr txBox="1"/>
          <p:nvPr/>
        </p:nvSpPr>
        <p:spPr>
          <a:xfrm>
            <a:off x="2178295" y="5992020"/>
            <a:ext cx="4948149" cy="369332"/>
          </a:xfrm>
          <a:prstGeom prst="rect">
            <a:avLst/>
          </a:prstGeom>
          <a:noFill/>
        </p:spPr>
        <p:txBody>
          <a:bodyPr wrap="none" rtlCol="0">
            <a:spAutoFit/>
          </a:bodyPr>
          <a:lstStyle/>
          <a:p>
            <a:r>
              <a:rPr lang="en-US" b="1" dirty="0" smtClean="0">
                <a:solidFill>
                  <a:srgbClr val="FFC000"/>
                </a:solidFill>
              </a:rPr>
              <a:t>Supervisors : </a:t>
            </a:r>
            <a:r>
              <a:rPr lang="en-US" dirty="0" smtClean="0">
                <a:solidFill>
                  <a:schemeClr val="bg1"/>
                </a:solidFill>
              </a:rPr>
              <a:t>Dr. </a:t>
            </a:r>
            <a:r>
              <a:rPr lang="en-US" dirty="0" err="1" smtClean="0">
                <a:solidFill>
                  <a:schemeClr val="bg1"/>
                </a:solidFill>
              </a:rPr>
              <a:t>Samer</a:t>
            </a:r>
            <a:r>
              <a:rPr lang="en-US" dirty="0" smtClean="0">
                <a:solidFill>
                  <a:schemeClr val="bg1"/>
                </a:solidFill>
              </a:rPr>
              <a:t> </a:t>
            </a:r>
            <a:r>
              <a:rPr lang="en-US" dirty="0" err="1" smtClean="0">
                <a:solidFill>
                  <a:schemeClr val="bg1"/>
                </a:solidFill>
              </a:rPr>
              <a:t>Arandi</a:t>
            </a:r>
            <a:r>
              <a:rPr lang="en-US" dirty="0">
                <a:solidFill>
                  <a:schemeClr val="bg1"/>
                </a:solidFill>
              </a:rPr>
              <a:t> </a:t>
            </a:r>
            <a:r>
              <a:rPr lang="en-US" dirty="0" smtClean="0">
                <a:solidFill>
                  <a:schemeClr val="bg1"/>
                </a:solidFill>
              </a:rPr>
              <a:t>&amp; Dr. Emad </a:t>
            </a:r>
            <a:r>
              <a:rPr lang="en-US" dirty="0" err="1" smtClean="0">
                <a:solidFill>
                  <a:schemeClr val="bg1"/>
                </a:solidFill>
              </a:rPr>
              <a:t>Natsheh</a:t>
            </a:r>
            <a:endParaRPr lang="en-US" dirty="0">
              <a:solidFill>
                <a:schemeClr val="bg1"/>
              </a:solidFill>
            </a:endParaRPr>
          </a:p>
        </p:txBody>
      </p:sp>
    </p:spTree>
    <p:extLst>
      <p:ext uri="{BB962C8B-B14F-4D97-AF65-F5344CB8AC3E}">
        <p14:creationId xmlns:p14="http://schemas.microsoft.com/office/powerpoint/2010/main" val="429227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04800"/>
            <a:ext cx="7848600" cy="5915011"/>
          </a:xfrm>
          <a:prstGeom prst="rect">
            <a:avLst/>
          </a:prstGeom>
        </p:spPr>
      </p:pic>
    </p:spTree>
    <p:extLst>
      <p:ext uri="{BB962C8B-B14F-4D97-AF65-F5344CB8AC3E}">
        <p14:creationId xmlns:p14="http://schemas.microsoft.com/office/powerpoint/2010/main" val="2320999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 y="-6928"/>
            <a:ext cx="9150928" cy="6884403"/>
          </a:xfrm>
          <a:prstGeom prst="rect">
            <a:avLst/>
          </a:prstGeom>
        </p:spPr>
      </p:pic>
    </p:spTree>
    <p:extLst>
      <p:ext uri="{BB962C8B-B14F-4D97-AF65-F5344CB8AC3E}">
        <p14:creationId xmlns:p14="http://schemas.microsoft.com/office/powerpoint/2010/main" val="2653962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52266" cy="65532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400"/>
            <a:ext cx="9144000" cy="6527800"/>
          </a:xfrm>
          <a:prstGeom prst="rect">
            <a:avLst/>
          </a:prstGeom>
        </p:spPr>
      </p:pic>
    </p:spTree>
    <p:extLst>
      <p:ext uri="{BB962C8B-B14F-4D97-AF65-F5344CB8AC3E}">
        <p14:creationId xmlns:p14="http://schemas.microsoft.com/office/powerpoint/2010/main" val="2171423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076" t="10317" r="12305" b="8811"/>
          <a:stretch/>
        </p:blipFill>
        <p:spPr bwMode="auto">
          <a:xfrm>
            <a:off x="21771" y="0"/>
            <a:ext cx="9122229"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813" t="10069" r="15764" b="14757"/>
          <a:stretch/>
        </p:blipFill>
        <p:spPr bwMode="auto">
          <a:xfrm>
            <a:off x="0" y="0"/>
            <a:ext cx="914400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0020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726" y="0"/>
            <a:ext cx="7602710" cy="6858000"/>
          </a:xfrm>
          <a:prstGeom prst="rect">
            <a:avLst/>
          </a:prstGeom>
        </p:spPr>
      </p:pic>
    </p:spTree>
    <p:extLst>
      <p:ext uri="{BB962C8B-B14F-4D97-AF65-F5344CB8AC3E}">
        <p14:creationId xmlns:p14="http://schemas.microsoft.com/office/powerpoint/2010/main" val="406215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399" t="9723" r="13882" b="10117"/>
          <a:stretch/>
        </p:blipFill>
        <p:spPr bwMode="auto">
          <a:xfrm>
            <a:off x="0" y="0"/>
            <a:ext cx="9144000" cy="5863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036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TextBox 2"/>
          <p:cNvSpPr txBox="1"/>
          <p:nvPr/>
        </p:nvSpPr>
        <p:spPr>
          <a:xfrm>
            <a:off x="3276600" y="2667000"/>
            <a:ext cx="2412776" cy="369332"/>
          </a:xfrm>
          <a:prstGeom prst="rect">
            <a:avLst/>
          </a:prstGeom>
          <a:noFill/>
        </p:spPr>
        <p:txBody>
          <a:bodyPr wrap="none" rtlCol="0">
            <a:spAutoFit/>
          </a:bodyPr>
          <a:lstStyle/>
          <a:p>
            <a:r>
              <a:rPr lang="en-US" dirty="0" smtClean="0"/>
              <a:t>Train Order before send</a:t>
            </a:r>
            <a:endParaRPr lang="en-US" dirty="0"/>
          </a:p>
        </p:txBody>
      </p:sp>
    </p:spTree>
    <p:extLst>
      <p:ext uri="{BB962C8B-B14F-4D97-AF65-F5344CB8AC3E}">
        <p14:creationId xmlns:p14="http://schemas.microsoft.com/office/powerpoint/2010/main" val="6208760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TextBox 2"/>
          <p:cNvSpPr txBox="1"/>
          <p:nvPr/>
        </p:nvSpPr>
        <p:spPr>
          <a:xfrm>
            <a:off x="3276600" y="2667000"/>
            <a:ext cx="2247346" cy="369332"/>
          </a:xfrm>
          <a:prstGeom prst="rect">
            <a:avLst/>
          </a:prstGeom>
          <a:noFill/>
        </p:spPr>
        <p:txBody>
          <a:bodyPr wrap="none" rtlCol="0">
            <a:spAutoFit/>
          </a:bodyPr>
          <a:lstStyle/>
          <a:p>
            <a:r>
              <a:rPr lang="en-US" dirty="0" smtClean="0"/>
              <a:t>Train Order after send</a:t>
            </a:r>
            <a:endParaRPr lang="en-US" dirty="0"/>
          </a:p>
        </p:txBody>
      </p:sp>
    </p:spTree>
    <p:extLst>
      <p:ext uri="{BB962C8B-B14F-4D97-AF65-F5344CB8AC3E}">
        <p14:creationId xmlns:p14="http://schemas.microsoft.com/office/powerpoint/2010/main" val="1302562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044" t="9659" r="16671" b="28572"/>
          <a:stretch/>
        </p:blipFill>
        <p:spPr bwMode="auto">
          <a:xfrm>
            <a:off x="-13856" y="0"/>
            <a:ext cx="9157855" cy="4518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7610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2667000"/>
            <a:ext cx="1563570" cy="369332"/>
          </a:xfrm>
          <a:prstGeom prst="rect">
            <a:avLst/>
          </a:prstGeom>
          <a:noFill/>
        </p:spPr>
        <p:txBody>
          <a:bodyPr wrap="none" rtlCol="0">
            <a:spAutoFit/>
          </a:bodyPr>
          <a:lstStyle/>
          <a:p>
            <a:r>
              <a:rPr lang="en-US" dirty="0" smtClean="0"/>
              <a:t>Weekly Report</a:t>
            </a:r>
            <a:endParaRPr lang="en-US"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Tree>
    <p:extLst>
      <p:ext uri="{BB962C8B-B14F-4D97-AF65-F5344CB8AC3E}">
        <p14:creationId xmlns:p14="http://schemas.microsoft.com/office/powerpoint/2010/main" val="4237312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1143000" y="1676399"/>
            <a:ext cx="6629400" cy="4278094"/>
          </a:xfrm>
          <a:prstGeom prst="rect">
            <a:avLst/>
          </a:prstGeom>
        </p:spPr>
        <p:txBody>
          <a:bodyPr wrap="square">
            <a:spAutoFit/>
          </a:bodyPr>
          <a:lstStyle/>
          <a:p>
            <a:pPr algn="ctr" rtl="1"/>
            <a:r>
              <a:rPr lang="en-US" sz="2800" i="1" dirty="0" smtClean="0">
                <a:solidFill>
                  <a:srgbClr val="FFC000"/>
                </a:solidFill>
                <a:latin typeface="Adobe Caslon Pro Bold" pitchFamily="18" charset="0"/>
              </a:rPr>
              <a:t>Acknowledgments</a:t>
            </a:r>
            <a:endParaRPr lang="en-US" sz="2800" dirty="0" smtClean="0">
              <a:solidFill>
                <a:srgbClr val="FFC000"/>
              </a:solidFill>
              <a:latin typeface="Adobe Caslon Pro Bold" pitchFamily="18" charset="0"/>
            </a:endParaRPr>
          </a:p>
          <a:p>
            <a:pPr algn="ctr" rtl="1"/>
            <a:endParaRPr lang="en-US" sz="2800" i="1" dirty="0" smtClean="0">
              <a:solidFill>
                <a:srgbClr val="FFC000"/>
              </a:solidFill>
            </a:endParaRPr>
          </a:p>
          <a:p>
            <a:pPr rtl="1"/>
            <a:r>
              <a:rPr lang="en-US" dirty="0" smtClean="0"/>
              <a:t>First </a:t>
            </a:r>
            <a:r>
              <a:rPr lang="en-US" dirty="0"/>
              <a:t>and foremost , we would like to thank almighty God, to reconcile us at each step and for giving us everything to make our </a:t>
            </a:r>
            <a:endParaRPr lang="en-US" dirty="0" smtClean="0"/>
          </a:p>
          <a:p>
            <a:pPr rtl="1"/>
            <a:r>
              <a:rPr lang="en-US" dirty="0" smtClean="0"/>
              <a:t>work </a:t>
            </a:r>
            <a:r>
              <a:rPr lang="en-US" dirty="0"/>
              <a:t>continuous without laziness and foil</a:t>
            </a:r>
            <a:r>
              <a:rPr lang="ar-SA" dirty="0"/>
              <a:t>.</a:t>
            </a:r>
            <a:endParaRPr lang="en-US" dirty="0"/>
          </a:p>
          <a:p>
            <a:pPr rtl="1"/>
            <a:endParaRPr lang="en-US" dirty="0" smtClean="0"/>
          </a:p>
          <a:p>
            <a:pPr rtl="1"/>
            <a:r>
              <a:rPr lang="en-US" dirty="0" smtClean="0"/>
              <a:t>We </a:t>
            </a:r>
            <a:r>
              <a:rPr lang="en-US" dirty="0"/>
              <a:t>also thank our supervisor </a:t>
            </a:r>
            <a:r>
              <a:rPr lang="en-US" b="1" dirty="0" err="1"/>
              <a:t>Dr.Samer</a:t>
            </a:r>
            <a:r>
              <a:rPr lang="en-US" b="1" dirty="0"/>
              <a:t> </a:t>
            </a:r>
            <a:r>
              <a:rPr lang="en-US" b="1" dirty="0" err="1"/>
              <a:t>Arandi</a:t>
            </a:r>
            <a:r>
              <a:rPr lang="en-US" b="1" dirty="0"/>
              <a:t> </a:t>
            </a:r>
            <a:r>
              <a:rPr lang="en-US" dirty="0"/>
              <a:t>and</a:t>
            </a:r>
            <a:r>
              <a:rPr lang="en-US" b="1" dirty="0"/>
              <a:t> </a:t>
            </a:r>
            <a:r>
              <a:rPr lang="en-US" b="1" dirty="0" err="1"/>
              <a:t>Dr.Emad</a:t>
            </a:r>
            <a:r>
              <a:rPr lang="en-US" b="1" dirty="0"/>
              <a:t> </a:t>
            </a:r>
            <a:r>
              <a:rPr lang="en-US" b="1" dirty="0" err="1"/>
              <a:t>Natsheh</a:t>
            </a:r>
            <a:r>
              <a:rPr lang="en-US" dirty="0"/>
              <a:t> who did his at most, by their advice, encouragement and guidelines to helped us and followed-up the project until the end.</a:t>
            </a:r>
          </a:p>
          <a:p>
            <a:pPr rtl="1"/>
            <a:endParaRPr lang="en-US" dirty="0" smtClean="0"/>
          </a:p>
          <a:p>
            <a:pPr rtl="1"/>
            <a:r>
              <a:rPr lang="en-US" dirty="0" smtClean="0"/>
              <a:t>Last </a:t>
            </a:r>
            <a:r>
              <a:rPr lang="en-US" dirty="0"/>
              <a:t>and not least; we convey our warmest thanks to our families, friends and all the people who helped, supported and encouraged us to successfully finish the graduated project whether they were in the university or in our special lives.</a:t>
            </a:r>
          </a:p>
        </p:txBody>
      </p:sp>
    </p:spTree>
    <p:extLst>
      <p:ext uri="{BB962C8B-B14F-4D97-AF65-F5344CB8AC3E}">
        <p14:creationId xmlns:p14="http://schemas.microsoft.com/office/powerpoint/2010/main" val="17453976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861" t="9945" r="14860" b="5586"/>
          <a:stretch/>
        </p:blipFill>
        <p:spPr bwMode="auto">
          <a:xfrm>
            <a:off x="0" y="0"/>
            <a:ext cx="9144000" cy="6179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31011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278" t="9848" r="16002" b="6250"/>
          <a:stretch/>
        </p:blipFill>
        <p:spPr bwMode="auto">
          <a:xfrm>
            <a:off x="0" y="0"/>
            <a:ext cx="9144000" cy="613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387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5" name="TextBox 4"/>
          <p:cNvSpPr txBox="1"/>
          <p:nvPr/>
        </p:nvSpPr>
        <p:spPr>
          <a:xfrm>
            <a:off x="1676400" y="1676400"/>
            <a:ext cx="3066865" cy="369332"/>
          </a:xfrm>
          <a:prstGeom prst="rect">
            <a:avLst/>
          </a:prstGeom>
          <a:noFill/>
        </p:spPr>
        <p:txBody>
          <a:bodyPr wrap="none" rtlCol="0">
            <a:spAutoFit/>
          </a:bodyPr>
          <a:lstStyle/>
          <a:p>
            <a:r>
              <a:rPr lang="ar-SA" dirty="0" smtClean="0"/>
              <a:t>عرض أسماء المتقدمين بطلبات التدريب</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700"/>
            <a:ext cx="9144000" cy="5741585"/>
          </a:xfrm>
          <a:prstGeom prst="rect">
            <a:avLst/>
          </a:prstGeom>
        </p:spPr>
      </p:pic>
    </p:spTree>
    <p:extLst>
      <p:ext uri="{BB962C8B-B14F-4D97-AF65-F5344CB8AC3E}">
        <p14:creationId xmlns:p14="http://schemas.microsoft.com/office/powerpoint/2010/main" val="8597070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76400" y="1676400"/>
            <a:ext cx="1712328" cy="369332"/>
          </a:xfrm>
          <a:prstGeom prst="rect">
            <a:avLst/>
          </a:prstGeom>
          <a:noFill/>
        </p:spPr>
        <p:txBody>
          <a:bodyPr wrap="none" rtlCol="0">
            <a:spAutoFit/>
          </a:bodyPr>
          <a:lstStyle/>
          <a:p>
            <a:r>
              <a:rPr lang="ar-SA" dirty="0" smtClean="0"/>
              <a:t>عرض طلب التدريب</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0"/>
            <a:ext cx="5867400" cy="6862064"/>
          </a:xfrm>
          <a:prstGeom prst="rect">
            <a:avLst/>
          </a:prstGeom>
        </p:spPr>
      </p:pic>
    </p:spTree>
    <p:extLst>
      <p:ext uri="{BB962C8B-B14F-4D97-AF65-F5344CB8AC3E}">
        <p14:creationId xmlns:p14="http://schemas.microsoft.com/office/powerpoint/2010/main" val="6808124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490" t="9469" r="16112" b="9848"/>
          <a:stretch/>
        </p:blipFill>
        <p:spPr bwMode="auto">
          <a:xfrm>
            <a:off x="-13855" y="0"/>
            <a:ext cx="9144000" cy="59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0742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398" t="11175" r="14662" b="6250"/>
          <a:stretch/>
        </p:blipFill>
        <p:spPr bwMode="auto">
          <a:xfrm>
            <a:off x="1" y="6927"/>
            <a:ext cx="9144000" cy="6040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5832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TextBox 2"/>
          <p:cNvSpPr txBox="1"/>
          <p:nvPr/>
        </p:nvSpPr>
        <p:spPr>
          <a:xfrm>
            <a:off x="2768461" y="2895600"/>
            <a:ext cx="3607078" cy="1107996"/>
          </a:xfrm>
          <a:prstGeom prst="rect">
            <a:avLst/>
          </a:prstGeom>
          <a:noFill/>
        </p:spPr>
        <p:txBody>
          <a:bodyPr wrap="none" rtlCol="0">
            <a:spAutoFit/>
          </a:bodyPr>
          <a:lstStyle/>
          <a:p>
            <a:r>
              <a:rPr lang="en-US" sz="6600" dirty="0" smtClean="0">
                <a:solidFill>
                  <a:srgbClr val="FFC000"/>
                </a:solidFill>
                <a:latin typeface="Matura MT Script Capitals" panose="03020802060602070202" pitchFamily="66" charset="0"/>
              </a:rPr>
              <a:t>Company</a:t>
            </a:r>
            <a:endParaRPr lang="en-US" sz="6600" dirty="0">
              <a:solidFill>
                <a:srgbClr val="FFC000"/>
              </a:solidFill>
              <a:latin typeface="Matura MT Script Capitals" panose="03020802060602070202" pitchFamily="66"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700"/>
            <a:ext cx="9144000" cy="6845300"/>
          </a:xfrm>
          <a:prstGeom prst="rect">
            <a:avLst/>
          </a:prstGeom>
        </p:spPr>
      </p:pic>
    </p:spTree>
    <p:extLst>
      <p:ext uri="{BB962C8B-B14F-4D97-AF65-F5344CB8AC3E}">
        <p14:creationId xmlns:p14="http://schemas.microsoft.com/office/powerpoint/2010/main" val="38753158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911" y="2438400"/>
            <a:ext cx="7496175"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62" y="2209800"/>
            <a:ext cx="7077075" cy="2438400"/>
          </a:xfrm>
          <a:prstGeom prst="rect">
            <a:avLst/>
          </a:prstGeom>
        </p:spPr>
      </p:pic>
    </p:spTree>
    <p:extLst>
      <p:ext uri="{BB962C8B-B14F-4D97-AF65-F5344CB8AC3E}">
        <p14:creationId xmlns:p14="http://schemas.microsoft.com/office/powerpoint/2010/main" val="6407293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TextBox 2"/>
          <p:cNvSpPr txBox="1"/>
          <p:nvPr/>
        </p:nvSpPr>
        <p:spPr>
          <a:xfrm>
            <a:off x="1981200" y="2667000"/>
            <a:ext cx="2497800" cy="369332"/>
          </a:xfrm>
          <a:prstGeom prst="rect">
            <a:avLst/>
          </a:prstGeom>
          <a:noFill/>
        </p:spPr>
        <p:txBody>
          <a:bodyPr wrap="none" rtlCol="0">
            <a:spAutoFit/>
          </a:bodyPr>
          <a:lstStyle/>
          <a:p>
            <a:r>
              <a:rPr lang="ar-SA" dirty="0" smtClean="0"/>
              <a:t>عرض المتقدمين بطلبات تدريب</a:t>
            </a:r>
            <a:endParaRPr lang="en-US" dirty="0"/>
          </a:p>
        </p:txBody>
      </p:sp>
    </p:spTree>
    <p:extLst>
      <p:ext uri="{BB962C8B-B14F-4D97-AF65-F5344CB8AC3E}">
        <p14:creationId xmlns:p14="http://schemas.microsoft.com/office/powerpoint/2010/main" val="12830929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Tree>
    <p:extLst>
      <p:ext uri="{BB962C8B-B14F-4D97-AF65-F5344CB8AC3E}">
        <p14:creationId xmlns:p14="http://schemas.microsoft.com/office/powerpoint/2010/main" val="1480655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266700" y="990599"/>
            <a:ext cx="8610600" cy="5786199"/>
          </a:xfrm>
          <a:prstGeom prst="rect">
            <a:avLst/>
          </a:prstGeom>
        </p:spPr>
        <p:txBody>
          <a:bodyPr wrap="square">
            <a:spAutoFit/>
          </a:bodyPr>
          <a:lstStyle/>
          <a:p>
            <a:pPr rtl="1"/>
            <a:r>
              <a:rPr lang="en-US" sz="2800" b="1" dirty="0" smtClean="0">
                <a:solidFill>
                  <a:srgbClr val="FFC000"/>
                </a:solidFill>
                <a:latin typeface="Adobe Caslon Pro Bold" pitchFamily="18" charset="0"/>
              </a:rPr>
              <a:t>Introduction</a:t>
            </a:r>
            <a:r>
              <a:rPr lang="ar-SA" dirty="0"/>
              <a:t> </a:t>
            </a:r>
            <a:endParaRPr lang="en-US" dirty="0"/>
          </a:p>
          <a:p>
            <a:pPr rtl="1"/>
            <a:r>
              <a:rPr lang="en-US" dirty="0"/>
              <a:t>Practical training is part of the most complete degrees at universities. Practical training means studying which takes place in a company or business, and offers the student the opportunity to adapt to what she or he has learned in practice and develop professionally. Since the practical training is part of a student's studies, it must be planned well and supervision</a:t>
            </a:r>
            <a:r>
              <a:rPr lang="ar-SA" dirty="0"/>
              <a:t>.</a:t>
            </a:r>
            <a:endParaRPr lang="en-US" dirty="0"/>
          </a:p>
          <a:p>
            <a:pPr rtl="1"/>
            <a:r>
              <a:rPr lang="ar-SA" dirty="0"/>
              <a:t> </a:t>
            </a:r>
            <a:endParaRPr lang="en-US" dirty="0"/>
          </a:p>
          <a:p>
            <a:pPr rtl="1"/>
            <a:r>
              <a:rPr lang="en-US" dirty="0"/>
              <a:t>When the student wishes to train may face difficulties in some cases to obtain information on training views</a:t>
            </a:r>
          </a:p>
          <a:p>
            <a:pPr rtl="1"/>
            <a:r>
              <a:rPr lang="en-US" dirty="0"/>
              <a:t>And the type of training provided by the company as well as the need to organize training and follow-up of trainees students</a:t>
            </a:r>
            <a:r>
              <a:rPr lang="ar-SA" dirty="0"/>
              <a:t> . </a:t>
            </a:r>
            <a:endParaRPr lang="en-US" dirty="0"/>
          </a:p>
          <a:p>
            <a:pPr rtl="1"/>
            <a:r>
              <a:rPr lang="en-US" dirty="0"/>
              <a:t>also the supervisor of academic training needed to determine the views and follow-up students and take an impression of their training and how they benefit from it and communicate with their fields supervisors</a:t>
            </a:r>
            <a:r>
              <a:rPr lang="ar-SA" dirty="0"/>
              <a:t>.</a:t>
            </a:r>
            <a:endParaRPr lang="en-US" dirty="0"/>
          </a:p>
          <a:p>
            <a:pPr rtl="1"/>
            <a:r>
              <a:rPr lang="ar-SA" dirty="0"/>
              <a:t> </a:t>
            </a:r>
            <a:endParaRPr lang="en-US" dirty="0"/>
          </a:p>
          <a:p>
            <a:pPr rtl="1"/>
            <a:r>
              <a:rPr lang="en-US" dirty="0"/>
              <a:t>The idea of this project which is online Practical Training Website and mobile application that we are going to make an easier and efficient way to control the management of the practical training and other details about who control them and then main work of them</a:t>
            </a:r>
            <a:r>
              <a:rPr lang="ar-SA" dirty="0"/>
              <a:t>.</a:t>
            </a:r>
            <a:endParaRPr lang="en-US" dirty="0"/>
          </a:p>
          <a:p>
            <a:pPr rtl="1"/>
            <a:r>
              <a:rPr lang="en-US" dirty="0"/>
              <a:t>Then after we get that idea we start add new features to it, in order to make more efficient and reliable for them to make their management easier</a:t>
            </a:r>
            <a:r>
              <a:rPr lang="ar-SA" dirty="0"/>
              <a:t>.</a:t>
            </a:r>
            <a:endParaRPr lang="en-US" dirty="0"/>
          </a:p>
        </p:txBody>
      </p:sp>
    </p:spTree>
    <p:extLst>
      <p:ext uri="{BB962C8B-B14F-4D97-AF65-F5344CB8AC3E}">
        <p14:creationId xmlns:p14="http://schemas.microsoft.com/office/powerpoint/2010/main" val="899022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352" t="29340" r="27476" b="15278"/>
          <a:stretch/>
        </p:blipFill>
        <p:spPr bwMode="auto">
          <a:xfrm>
            <a:off x="1320800" y="1600200"/>
            <a:ext cx="6527800" cy="405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57974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187" y="1676400"/>
            <a:ext cx="6143625" cy="4019550"/>
          </a:xfrm>
          <a:prstGeom prst="rect">
            <a:avLst/>
          </a:prstGeom>
        </p:spPr>
      </p:pic>
    </p:spTree>
    <p:extLst>
      <p:ext uri="{BB962C8B-B14F-4D97-AF65-F5344CB8AC3E}">
        <p14:creationId xmlns:p14="http://schemas.microsoft.com/office/powerpoint/2010/main" val="35866732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TextBox 2"/>
          <p:cNvSpPr txBox="1"/>
          <p:nvPr/>
        </p:nvSpPr>
        <p:spPr>
          <a:xfrm>
            <a:off x="1981200" y="2667000"/>
            <a:ext cx="1202573" cy="369332"/>
          </a:xfrm>
          <a:prstGeom prst="rect">
            <a:avLst/>
          </a:prstGeom>
          <a:noFill/>
        </p:spPr>
        <p:txBody>
          <a:bodyPr wrap="none" rtlCol="0">
            <a:spAutoFit/>
          </a:bodyPr>
          <a:lstStyle/>
          <a:p>
            <a:r>
              <a:rPr lang="ar-SA" dirty="0" smtClean="0"/>
              <a:t>إضافة مشرف</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990600"/>
            <a:ext cx="7162800" cy="54578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224" y="817419"/>
            <a:ext cx="8579552" cy="604058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968" y="840189"/>
            <a:ext cx="7885464" cy="5995042"/>
          </a:xfrm>
          <a:prstGeom prst="rect">
            <a:avLst/>
          </a:prstGeom>
        </p:spPr>
      </p:pic>
    </p:spTree>
    <p:extLst>
      <p:ext uri="{BB962C8B-B14F-4D97-AF65-F5344CB8AC3E}">
        <p14:creationId xmlns:p14="http://schemas.microsoft.com/office/powerpoint/2010/main" val="12272749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1" cy="4953000"/>
          </a:xfrm>
          <a:prstGeom prst="rect">
            <a:avLst/>
          </a:prstGeom>
        </p:spPr>
      </p:pic>
    </p:spTree>
    <p:extLst>
      <p:ext uri="{BB962C8B-B14F-4D97-AF65-F5344CB8AC3E}">
        <p14:creationId xmlns:p14="http://schemas.microsoft.com/office/powerpoint/2010/main" val="15198322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424" t="10590" r="11469" b="13541"/>
          <a:stretch/>
        </p:blipFill>
        <p:spPr bwMode="auto">
          <a:xfrm>
            <a:off x="-12700" y="228600"/>
            <a:ext cx="9156700" cy="554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62985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398" t="9896" r="15178" b="26042"/>
          <a:stretch/>
        </p:blipFill>
        <p:spPr bwMode="auto">
          <a:xfrm>
            <a:off x="0" y="0"/>
            <a:ext cx="91440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38143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00"/>
            <a:ext cx="9144000" cy="3948112"/>
          </a:xfrm>
          <a:prstGeom prst="rect">
            <a:avLst/>
          </a:prstGeom>
        </p:spPr>
      </p:pic>
    </p:spTree>
    <p:extLst>
      <p:ext uri="{BB962C8B-B14F-4D97-AF65-F5344CB8AC3E}">
        <p14:creationId xmlns:p14="http://schemas.microsoft.com/office/powerpoint/2010/main" val="21753843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93" t="10069" r="19668" b="32466"/>
          <a:stretch/>
        </p:blipFill>
        <p:spPr bwMode="auto">
          <a:xfrm>
            <a:off x="0" y="12700"/>
            <a:ext cx="9144000" cy="420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3952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TextBox 2"/>
          <p:cNvSpPr txBox="1"/>
          <p:nvPr/>
        </p:nvSpPr>
        <p:spPr>
          <a:xfrm>
            <a:off x="1676400" y="1676400"/>
            <a:ext cx="1782860" cy="369332"/>
          </a:xfrm>
          <a:prstGeom prst="rect">
            <a:avLst/>
          </a:prstGeom>
          <a:noFill/>
        </p:spPr>
        <p:txBody>
          <a:bodyPr wrap="none" rtlCol="0">
            <a:spAutoFit/>
          </a:bodyPr>
          <a:lstStyle/>
          <a:p>
            <a:r>
              <a:rPr lang="ar-SA" dirty="0" smtClean="0"/>
              <a:t>عرض التقرير النهائي</a:t>
            </a:r>
            <a:endParaRPr lang="en-US" dirty="0"/>
          </a:p>
        </p:txBody>
      </p:sp>
    </p:spTree>
    <p:extLst>
      <p:ext uri="{BB962C8B-B14F-4D97-AF65-F5344CB8AC3E}">
        <p14:creationId xmlns:p14="http://schemas.microsoft.com/office/powerpoint/2010/main" val="32409219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t="3791"/>
          <a:stretch/>
        </p:blipFill>
        <p:spPr bwMode="auto">
          <a:xfrm>
            <a:off x="2897505" y="1524000"/>
            <a:ext cx="3348990" cy="5127625"/>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838200" y="939225"/>
            <a:ext cx="2576346" cy="584775"/>
          </a:xfrm>
          <a:prstGeom prst="rect">
            <a:avLst/>
          </a:prstGeom>
          <a:noFill/>
        </p:spPr>
        <p:txBody>
          <a:bodyPr wrap="none" rtlCol="0">
            <a:spAutoFit/>
          </a:bodyPr>
          <a:lstStyle/>
          <a:p>
            <a:r>
              <a:rPr lang="en-US" sz="3200" dirty="0" smtClean="0">
                <a:solidFill>
                  <a:srgbClr val="FFC000"/>
                </a:solidFill>
                <a:latin typeface="Harlow Solid Italic" panose="04030604020F02020D02" pitchFamily="82" charset="0"/>
              </a:rPr>
              <a:t>Android Part</a:t>
            </a:r>
            <a:endParaRPr lang="en-US" sz="3200" dirty="0">
              <a:solidFill>
                <a:srgbClr val="FFC000"/>
              </a:solidFill>
              <a:latin typeface="Harlow Solid Italic" panose="04030604020F02020D02" pitchFamily="82"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Tree>
    <p:extLst>
      <p:ext uri="{BB962C8B-B14F-4D97-AF65-F5344CB8AC3E}">
        <p14:creationId xmlns:p14="http://schemas.microsoft.com/office/powerpoint/2010/main" val="4255572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1066800" y="1523999"/>
            <a:ext cx="7315200" cy="4031873"/>
          </a:xfrm>
          <a:prstGeom prst="rect">
            <a:avLst/>
          </a:prstGeom>
        </p:spPr>
        <p:txBody>
          <a:bodyPr wrap="square">
            <a:spAutoFit/>
          </a:bodyPr>
          <a:lstStyle/>
          <a:p>
            <a:pPr rtl="1"/>
            <a:r>
              <a:rPr lang="en-US" sz="4000" dirty="0">
                <a:solidFill>
                  <a:srgbClr val="FFC000"/>
                </a:solidFill>
                <a:latin typeface="Adobe Caslon Pro Bold" pitchFamily="18" charset="0"/>
              </a:rPr>
              <a:t>Abstract</a:t>
            </a:r>
          </a:p>
          <a:p>
            <a:pPr rtl="1"/>
            <a:r>
              <a:rPr lang="ar-SA" i="1" dirty="0"/>
              <a:t> </a:t>
            </a:r>
            <a:endParaRPr lang="en-US" dirty="0"/>
          </a:p>
          <a:p>
            <a:pPr rtl="1"/>
            <a:r>
              <a:rPr lang="en-US" dirty="0"/>
              <a:t>The system is a web-site project that represents online Practical Training site. we prepared the system to include many activities, in our project we design and implement the system with five sides: Administration, Company, Field supervisor, Academic Supervisor and Student.</a:t>
            </a:r>
          </a:p>
          <a:p>
            <a:pPr rtl="1"/>
            <a:r>
              <a:rPr lang="ar-SA" dirty="0"/>
              <a:t> </a:t>
            </a:r>
            <a:endParaRPr lang="en-US" dirty="0"/>
          </a:p>
          <a:p>
            <a:pPr rtl="1"/>
            <a:r>
              <a:rPr lang="en-US" dirty="0"/>
              <a:t>The student needs to register to web-site and then he can send a request Practical training and wait for administrator  to accept his request. Then he can send a report every week and send the finally report. also he can upload files and send them.</a:t>
            </a:r>
          </a:p>
          <a:p>
            <a:pPr rtl="1"/>
            <a:r>
              <a:rPr lang="en-US" dirty="0"/>
              <a:t> Field supervisor added by company .he can see the report and modified it before the student send it. Also he can evaluate the students. </a:t>
            </a:r>
          </a:p>
        </p:txBody>
      </p:sp>
    </p:spTree>
    <p:extLst>
      <p:ext uri="{BB962C8B-B14F-4D97-AF65-F5344CB8AC3E}">
        <p14:creationId xmlns:p14="http://schemas.microsoft.com/office/powerpoint/2010/main" val="33774110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330200" y="1524000"/>
            <a:ext cx="8839200" cy="3447098"/>
          </a:xfrm>
          <a:prstGeom prst="rect">
            <a:avLst/>
          </a:prstGeom>
        </p:spPr>
        <p:txBody>
          <a:bodyPr wrap="square">
            <a:spAutoFit/>
          </a:bodyPr>
          <a:lstStyle/>
          <a:p>
            <a:r>
              <a:rPr lang="en-US" dirty="0"/>
              <a:t>  </a:t>
            </a:r>
          </a:p>
          <a:p>
            <a:endParaRPr lang="en-US" dirty="0"/>
          </a:p>
          <a:p>
            <a:r>
              <a:rPr lang="en-US" sz="2000" dirty="0">
                <a:solidFill>
                  <a:srgbClr val="FFC000"/>
                </a:solidFill>
                <a:latin typeface="Harlow Solid Italic" panose="04030604020F02020D02" pitchFamily="82" charset="0"/>
              </a:rPr>
              <a:t>Practical Training Android App in presentation:</a:t>
            </a:r>
          </a:p>
          <a:p>
            <a:endParaRPr lang="en-US" dirty="0" smtClean="0"/>
          </a:p>
          <a:p>
            <a:r>
              <a:rPr lang="en-US" dirty="0" smtClean="0"/>
              <a:t>- </a:t>
            </a:r>
            <a:r>
              <a:rPr lang="en-US" dirty="0"/>
              <a:t>Android Studio v2.3.3 the latest version.</a:t>
            </a:r>
          </a:p>
          <a:p>
            <a:r>
              <a:rPr lang="en-US" dirty="0"/>
              <a:t>- Build on Latest android API 5 Lollipop and above.</a:t>
            </a:r>
          </a:p>
          <a:p>
            <a:r>
              <a:rPr lang="en-US" dirty="0"/>
              <a:t>- Photoshop for designing and build UI screens, Sketch App for design mockup and Layout</a:t>
            </a:r>
          </a:p>
          <a:p>
            <a:r>
              <a:rPr lang="en-US" dirty="0"/>
              <a:t>- Use the latest technologies API like GSM fire base notification and more.</a:t>
            </a:r>
          </a:p>
          <a:p>
            <a:r>
              <a:rPr lang="en-US" dirty="0"/>
              <a:t>- Use Material design theme and follow the Android UI Guidelines </a:t>
            </a:r>
          </a:p>
          <a:p>
            <a:r>
              <a:rPr lang="en-US" dirty="0"/>
              <a:t>- For coding and development we use OOP, Design patterns and best practices.</a:t>
            </a:r>
          </a:p>
          <a:p>
            <a:r>
              <a:rPr lang="en-US" dirty="0"/>
              <a:t>- Support all screens resolution like phones and tablets.</a:t>
            </a:r>
          </a:p>
          <a:p>
            <a:r>
              <a:rPr lang="en-US" dirty="0"/>
              <a:t>- We Considered App performance and smooth UI</a:t>
            </a:r>
          </a:p>
        </p:txBody>
      </p:sp>
    </p:spTree>
    <p:extLst>
      <p:ext uri="{BB962C8B-B14F-4D97-AF65-F5344CB8AC3E}">
        <p14:creationId xmlns:p14="http://schemas.microsoft.com/office/powerpoint/2010/main" val="19926539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1066800" y="1752600"/>
            <a:ext cx="6096000" cy="3416320"/>
          </a:xfrm>
          <a:prstGeom prst="rect">
            <a:avLst/>
          </a:prstGeom>
        </p:spPr>
        <p:txBody>
          <a:bodyPr wrap="square">
            <a:spAutoFit/>
          </a:bodyPr>
          <a:lstStyle/>
          <a:p>
            <a:r>
              <a:rPr lang="en-US" dirty="0" smtClean="0">
                <a:solidFill>
                  <a:srgbClr val="FFC000"/>
                </a:solidFill>
                <a:latin typeface="Harlow Solid Italic" panose="04030604020F02020D02" pitchFamily="82" charset="0"/>
              </a:rPr>
              <a:t>Android </a:t>
            </a:r>
            <a:r>
              <a:rPr lang="en-US" dirty="0">
                <a:solidFill>
                  <a:srgbClr val="FFC000"/>
                </a:solidFill>
                <a:latin typeface="Harlow Solid Italic" panose="04030604020F02020D02" pitchFamily="82" charset="0"/>
              </a:rPr>
              <a:t>App </a:t>
            </a:r>
            <a:r>
              <a:rPr lang="en-US" dirty="0" smtClean="0">
                <a:solidFill>
                  <a:srgbClr val="FFC000"/>
                </a:solidFill>
                <a:latin typeface="Harlow Solid Italic" panose="04030604020F02020D02" pitchFamily="82" charset="0"/>
              </a:rPr>
              <a:t>:</a:t>
            </a:r>
          </a:p>
          <a:p>
            <a:endParaRPr lang="en-US" dirty="0">
              <a:solidFill>
                <a:srgbClr val="FFC000"/>
              </a:solidFill>
              <a:latin typeface="Harlow Solid Italic" panose="04030604020F02020D02" pitchFamily="82" charset="0"/>
            </a:endParaRPr>
          </a:p>
          <a:p>
            <a:r>
              <a:rPr lang="en-US" dirty="0"/>
              <a:t>- Login </a:t>
            </a:r>
          </a:p>
          <a:p>
            <a:r>
              <a:rPr lang="en-US" dirty="0"/>
              <a:t>- Home : Student basic information </a:t>
            </a:r>
          </a:p>
          <a:p>
            <a:r>
              <a:rPr lang="en-US" dirty="0"/>
              <a:t>- Messages : Badge messages , incoming and outgoing and send messages</a:t>
            </a:r>
          </a:p>
          <a:p>
            <a:r>
              <a:rPr lang="en-US" dirty="0"/>
              <a:t>- Training order :Submit, edit.</a:t>
            </a:r>
          </a:p>
          <a:p>
            <a:r>
              <a:rPr lang="en-US" dirty="0"/>
              <a:t>- Weekly report : Show all weekly report, add , edit ,delete weekly report</a:t>
            </a:r>
          </a:p>
          <a:p>
            <a:r>
              <a:rPr lang="en-US" dirty="0"/>
              <a:t>- Final report : Submit, Edit </a:t>
            </a:r>
          </a:p>
          <a:p>
            <a:r>
              <a:rPr lang="en-US" dirty="0"/>
              <a:t>- About us : Information and contact us </a:t>
            </a:r>
          </a:p>
          <a:p>
            <a:r>
              <a:rPr lang="en-US" dirty="0"/>
              <a:t>- Setting : logout and </a:t>
            </a:r>
            <a:r>
              <a:rPr lang="en-US" dirty="0" err="1"/>
              <a:t>and</a:t>
            </a:r>
            <a:r>
              <a:rPr lang="en-US" dirty="0"/>
              <a:t> change profile picture </a:t>
            </a:r>
          </a:p>
        </p:txBody>
      </p:sp>
    </p:spTree>
    <p:extLst>
      <p:ext uri="{BB962C8B-B14F-4D97-AF65-F5344CB8AC3E}">
        <p14:creationId xmlns:p14="http://schemas.microsoft.com/office/powerpoint/2010/main" val="32959891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3" name="Picture 2"/>
          <p:cNvPicPr/>
          <p:nvPr/>
        </p:nvPicPr>
        <p:blipFill rotWithShape="1">
          <a:blip r:embed="rId3">
            <a:extLst>
              <a:ext uri="{28A0092B-C50C-407E-A947-70E740481C1C}">
                <a14:useLocalDpi xmlns:a14="http://schemas.microsoft.com/office/drawing/2010/main" val="0"/>
              </a:ext>
            </a:extLst>
          </a:blip>
          <a:srcRect t="3695"/>
          <a:stretch/>
        </p:blipFill>
        <p:spPr bwMode="auto">
          <a:xfrm>
            <a:off x="3179445" y="1447800"/>
            <a:ext cx="2785110" cy="47218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127631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4" name="Rectangle 3"/>
          <p:cNvSpPr/>
          <p:nvPr/>
        </p:nvSpPr>
        <p:spPr>
          <a:xfrm>
            <a:off x="381000" y="1002084"/>
            <a:ext cx="3429000" cy="369332"/>
          </a:xfrm>
          <a:prstGeom prst="rect">
            <a:avLst/>
          </a:prstGeom>
        </p:spPr>
        <p:txBody>
          <a:bodyPr wrap="square">
            <a:spAutoFit/>
          </a:bodyPr>
          <a:lstStyle/>
          <a:p>
            <a:pPr rtl="1"/>
            <a:r>
              <a:rPr lang="en-US" b="1" dirty="0">
                <a:solidFill>
                  <a:srgbClr val="FFC000"/>
                </a:solidFill>
              </a:rPr>
              <a:t>Student Account in Android</a:t>
            </a:r>
            <a:r>
              <a:rPr lang="en-US" b="1" dirty="0" smtClean="0">
                <a:solidFill>
                  <a:srgbClr val="FFC000"/>
                </a:solidFill>
              </a:rPr>
              <a:t>:</a:t>
            </a:r>
            <a:endParaRPr lang="en-US" b="1" dirty="0">
              <a:solidFill>
                <a:srgbClr val="FFC000"/>
              </a:solidFill>
            </a:endParaRPr>
          </a:p>
        </p:txBody>
      </p:sp>
      <p:grpSp>
        <p:nvGrpSpPr>
          <p:cNvPr id="5" name="Group 4"/>
          <p:cNvGrpSpPr/>
          <p:nvPr/>
        </p:nvGrpSpPr>
        <p:grpSpPr>
          <a:xfrm>
            <a:off x="1520507" y="1534632"/>
            <a:ext cx="6102985" cy="4933315"/>
            <a:chOff x="0" y="0"/>
            <a:chExt cx="6103089" cy="4933507"/>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3781"/>
            <a:stretch/>
          </p:blipFill>
          <p:spPr bwMode="auto">
            <a:xfrm>
              <a:off x="0" y="10632"/>
              <a:ext cx="2870791" cy="4912242"/>
            </a:xfrm>
            <a:prstGeom prst="rect">
              <a:avLst/>
            </a:prstGeom>
            <a:ln>
              <a:solidFill>
                <a:schemeClr val="tx2">
                  <a:lumMod val="50000"/>
                </a:schemeClr>
              </a:solidFill>
            </a:ln>
            <a:extLst>
              <a:ext uri="{53640926-AAD7-44D8-BBD7-CCE9431645EC}">
                <a14:shadowObscured xmlns:a14="http://schemas.microsoft.com/office/drawing/2010/main"/>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3726"/>
            <a:stretch/>
          </p:blipFill>
          <p:spPr bwMode="auto">
            <a:xfrm>
              <a:off x="3211033" y="0"/>
              <a:ext cx="2892056" cy="4933507"/>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3670175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2050" name="Picture 2" descr="https://scontent-amt2-1.xx.fbcdn.net/v/t34.0-12/15645249_738458296317777_995212790_n.png?oh=bfb5e4a2c930e3a55c211abc96d38542&amp;oe=585C67A8"/>
          <p:cNvPicPr>
            <a:picLocks noChangeAspect="1" noChangeArrowheads="1"/>
          </p:cNvPicPr>
          <p:nvPr/>
        </p:nvPicPr>
        <p:blipFill rotWithShape="1">
          <a:blip r:embed="rId3">
            <a:extLst>
              <a:ext uri="{28A0092B-C50C-407E-A947-70E740481C1C}">
                <a14:useLocalDpi xmlns:a14="http://schemas.microsoft.com/office/drawing/2010/main" val="0"/>
              </a:ext>
            </a:extLst>
          </a:blip>
          <a:srcRect t="4306" b="14606"/>
          <a:stretch/>
        </p:blipFill>
        <p:spPr bwMode="auto">
          <a:xfrm>
            <a:off x="2743200" y="990600"/>
            <a:ext cx="3200400" cy="5544283"/>
          </a:xfrm>
          <a:prstGeom prst="rect">
            <a:avLst/>
          </a:prstGeom>
          <a:noFill/>
          <a:ln>
            <a:solidFill>
              <a:schemeClr val="tx2">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13763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3074" name="Picture 2" descr="https://scontent-amt2-1.xx.fbcdn.net/v/t34.0-12/15644831_738458306317776_459016930_n.png?oh=7890ad51f2c9211fb32c2003ec85efb6&amp;oe=585C5B83"/>
          <p:cNvPicPr>
            <a:picLocks noChangeAspect="1" noChangeArrowheads="1"/>
          </p:cNvPicPr>
          <p:nvPr/>
        </p:nvPicPr>
        <p:blipFill rotWithShape="1">
          <a:blip r:embed="rId3">
            <a:extLst>
              <a:ext uri="{28A0092B-C50C-407E-A947-70E740481C1C}">
                <a14:useLocalDpi xmlns:a14="http://schemas.microsoft.com/office/drawing/2010/main" val="0"/>
              </a:ext>
            </a:extLst>
          </a:blip>
          <a:srcRect t="4028" r="1975" b="15694"/>
          <a:stretch/>
        </p:blipFill>
        <p:spPr bwMode="auto">
          <a:xfrm>
            <a:off x="2766337" y="990600"/>
            <a:ext cx="3377919" cy="5334000"/>
          </a:xfrm>
          <a:prstGeom prst="rect">
            <a:avLst/>
          </a:prstGeom>
          <a:noFill/>
          <a:ln>
            <a:solidFill>
              <a:schemeClr val="tx2">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02423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3" name="Picture 2"/>
          <p:cNvPicPr/>
          <p:nvPr/>
        </p:nvPicPr>
        <p:blipFill rotWithShape="1">
          <a:blip r:embed="rId3" cstate="print">
            <a:extLst>
              <a:ext uri="{28A0092B-C50C-407E-A947-70E740481C1C}">
                <a14:useLocalDpi xmlns:a14="http://schemas.microsoft.com/office/drawing/2010/main" val="0"/>
              </a:ext>
            </a:extLst>
          </a:blip>
          <a:srcRect t="4567"/>
          <a:stretch/>
        </p:blipFill>
        <p:spPr bwMode="auto">
          <a:xfrm>
            <a:off x="2819400" y="1143000"/>
            <a:ext cx="3201987" cy="5016096"/>
          </a:xfrm>
          <a:prstGeom prst="rect">
            <a:avLst/>
          </a:prstGeom>
          <a:ln>
            <a:solidFill>
              <a:schemeClr val="tx2">
                <a:lumMod val="75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579486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grpSp>
        <p:nvGrpSpPr>
          <p:cNvPr id="3" name="Group 2"/>
          <p:cNvGrpSpPr/>
          <p:nvPr/>
        </p:nvGrpSpPr>
        <p:grpSpPr>
          <a:xfrm>
            <a:off x="1793398" y="1143000"/>
            <a:ext cx="5557203" cy="5210406"/>
            <a:chOff x="0" y="0"/>
            <a:chExt cx="5018568" cy="4380614"/>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3726"/>
            <a:stretch/>
          </p:blipFill>
          <p:spPr bwMode="auto">
            <a:xfrm>
              <a:off x="0" y="0"/>
              <a:ext cx="2392326" cy="4380614"/>
            </a:xfrm>
            <a:prstGeom prst="rect">
              <a:avLst/>
            </a:prstGeom>
            <a:ln>
              <a:solidFill>
                <a:schemeClr val="tx2">
                  <a:lumMod val="75000"/>
                </a:schemeClr>
              </a:solidFill>
            </a:ln>
            <a:extLst>
              <a:ext uri="{53640926-AAD7-44D8-BBD7-CCE9431645EC}">
                <a14:shadowObscured xmlns:a14="http://schemas.microsoft.com/office/drawing/2010/main"/>
              </a:ext>
            </a:ex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3957"/>
            <a:stretch/>
          </p:blipFill>
          <p:spPr bwMode="auto">
            <a:xfrm>
              <a:off x="2551814" y="0"/>
              <a:ext cx="2466754" cy="4380614"/>
            </a:xfrm>
            <a:prstGeom prst="rect">
              <a:avLst/>
            </a:prstGeom>
            <a:ln w="9525" cap="flat" cmpd="sng" algn="ctr">
              <a:solidFill>
                <a:srgbClr val="1F497D">
                  <a:lumMod val="75000"/>
                </a:srgbClr>
              </a:solidFill>
              <a:prstDash val="solid"/>
              <a:round/>
              <a:headEnd type="none" w="med" len="med"/>
              <a:tailEnd type="none" w="med" len="med"/>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35582598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grpSp>
        <p:nvGrpSpPr>
          <p:cNvPr id="3" name="Group 2"/>
          <p:cNvGrpSpPr/>
          <p:nvPr/>
        </p:nvGrpSpPr>
        <p:grpSpPr>
          <a:xfrm>
            <a:off x="1855540" y="1206654"/>
            <a:ext cx="5502275" cy="4892675"/>
            <a:chOff x="0" y="0"/>
            <a:chExt cx="5061098" cy="4146698"/>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3966"/>
            <a:stretch/>
          </p:blipFill>
          <p:spPr bwMode="auto">
            <a:xfrm>
              <a:off x="0" y="10633"/>
              <a:ext cx="2424224" cy="4136065"/>
            </a:xfrm>
            <a:prstGeom prst="rect">
              <a:avLst/>
            </a:prstGeom>
            <a:ln>
              <a:solidFill>
                <a:schemeClr val="tx2">
                  <a:lumMod val="75000"/>
                </a:schemeClr>
              </a:solidFill>
            </a:ln>
            <a:extLst>
              <a:ext uri="{53640926-AAD7-44D8-BBD7-CCE9431645EC}">
                <a14:shadowObscured xmlns:a14="http://schemas.microsoft.com/office/drawing/2010/main"/>
              </a:ext>
            </a:ex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3846"/>
            <a:stretch/>
          </p:blipFill>
          <p:spPr bwMode="auto">
            <a:xfrm>
              <a:off x="2562447" y="0"/>
              <a:ext cx="2498651" cy="4125433"/>
            </a:xfrm>
            <a:prstGeom prst="rect">
              <a:avLst/>
            </a:prstGeom>
            <a:ln>
              <a:solidFill>
                <a:schemeClr val="tx2">
                  <a:lumMod val="75000"/>
                </a:schemeClr>
              </a:solid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30442037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grpSp>
        <p:nvGrpSpPr>
          <p:cNvPr id="3" name="Group 2"/>
          <p:cNvGrpSpPr/>
          <p:nvPr/>
        </p:nvGrpSpPr>
        <p:grpSpPr>
          <a:xfrm>
            <a:off x="1752600" y="1295400"/>
            <a:ext cx="5410200" cy="5029749"/>
            <a:chOff x="0" y="0"/>
            <a:chExt cx="4880344" cy="4019107"/>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3966"/>
            <a:stretch/>
          </p:blipFill>
          <p:spPr bwMode="auto">
            <a:xfrm>
              <a:off x="0" y="10633"/>
              <a:ext cx="2349795" cy="4008474"/>
            </a:xfrm>
            <a:prstGeom prst="rect">
              <a:avLst/>
            </a:prstGeom>
            <a:ln>
              <a:solidFill>
                <a:schemeClr val="tx2">
                  <a:lumMod val="75000"/>
                </a:schemeClr>
              </a:solidFill>
            </a:ln>
            <a:extLst>
              <a:ext uri="{53640926-AAD7-44D8-BBD7-CCE9431645EC}">
                <a14:shadowObscured xmlns:a14="http://schemas.microsoft.com/office/drawing/2010/main"/>
              </a:ext>
            </a:ex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3966"/>
            <a:stretch/>
          </p:blipFill>
          <p:spPr bwMode="auto">
            <a:xfrm>
              <a:off x="2530549" y="0"/>
              <a:ext cx="2349795" cy="4008475"/>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2846410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114300" y="1066800"/>
            <a:ext cx="8915400" cy="5355312"/>
          </a:xfrm>
          <a:prstGeom prst="rect">
            <a:avLst/>
          </a:prstGeom>
        </p:spPr>
        <p:txBody>
          <a:bodyPr wrap="square">
            <a:spAutoFit/>
          </a:bodyPr>
          <a:lstStyle/>
          <a:p>
            <a:pPr rtl="1"/>
            <a:r>
              <a:rPr lang="en-US" b="1" dirty="0">
                <a:solidFill>
                  <a:srgbClr val="FFC000"/>
                </a:solidFill>
              </a:rPr>
              <a:t>In our website have many pages , with the following content :</a:t>
            </a:r>
            <a:endParaRPr lang="en-US" dirty="0">
              <a:solidFill>
                <a:srgbClr val="FFC000"/>
              </a:solidFill>
            </a:endParaRPr>
          </a:p>
          <a:p>
            <a:pPr rtl="1"/>
            <a:r>
              <a:rPr lang="en-US" b="1" dirty="0"/>
              <a:t> </a:t>
            </a:r>
            <a:endParaRPr lang="en-US" dirty="0"/>
          </a:p>
          <a:p>
            <a:pPr rtl="1"/>
            <a:r>
              <a:rPr lang="en-US" dirty="0"/>
              <a:t>The admin page which can accept or remove the user , delete a supervisor or update supervisor's information. Also can determine the training destinations for students , see the  training of the students requests and see the  training company and their supervisors and the student who training at them .</a:t>
            </a:r>
          </a:p>
          <a:p>
            <a:pPr rtl="1"/>
            <a:r>
              <a:rPr lang="en-US" dirty="0"/>
              <a:t> </a:t>
            </a:r>
          </a:p>
          <a:p>
            <a:pPr rtl="1"/>
            <a:r>
              <a:rPr lang="en-US" dirty="0"/>
              <a:t>The academic supervisor page which can show the train orders for their student and assign train place to them. In addition he follow-up reports and display field supervisors information to facilitate communication.</a:t>
            </a:r>
          </a:p>
          <a:p>
            <a:pPr rtl="1"/>
            <a:r>
              <a:rPr lang="en-US" dirty="0"/>
              <a:t> </a:t>
            </a:r>
          </a:p>
          <a:p>
            <a:pPr rtl="1"/>
            <a:r>
              <a:rPr lang="en-US" dirty="0"/>
              <a:t>The student page which can introduce the order and fill the reports , also he can see the companies that related to his specialization and information about it .</a:t>
            </a:r>
          </a:p>
          <a:p>
            <a:pPr rtl="1"/>
            <a:r>
              <a:rPr lang="en-US" dirty="0"/>
              <a:t> </a:t>
            </a:r>
          </a:p>
          <a:p>
            <a:pPr rtl="1"/>
            <a:r>
              <a:rPr lang="en-US" dirty="0"/>
              <a:t>The company page which can update  her information and accept the orders of training for student and assign field supervisor to them.</a:t>
            </a:r>
          </a:p>
          <a:p>
            <a:pPr rtl="1"/>
            <a:r>
              <a:rPr lang="en-US" dirty="0"/>
              <a:t> </a:t>
            </a:r>
          </a:p>
          <a:p>
            <a:pPr rtl="1"/>
            <a:r>
              <a:rPr lang="en-US" dirty="0"/>
              <a:t>The field supervisors page which can update  his information and follow-up to his students and  reports and assessment their at the end of training.</a:t>
            </a:r>
          </a:p>
        </p:txBody>
      </p:sp>
    </p:spTree>
    <p:extLst>
      <p:ext uri="{BB962C8B-B14F-4D97-AF65-F5344CB8AC3E}">
        <p14:creationId xmlns:p14="http://schemas.microsoft.com/office/powerpoint/2010/main" val="16641445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3" name="Rectangle 2"/>
          <p:cNvSpPr/>
          <p:nvPr/>
        </p:nvSpPr>
        <p:spPr>
          <a:xfrm>
            <a:off x="990600" y="1676400"/>
            <a:ext cx="6248400" cy="3293209"/>
          </a:xfrm>
          <a:prstGeom prst="rect">
            <a:avLst/>
          </a:prstGeom>
        </p:spPr>
        <p:txBody>
          <a:bodyPr wrap="square">
            <a:spAutoFit/>
          </a:bodyPr>
          <a:lstStyle/>
          <a:p>
            <a:pPr rtl="1"/>
            <a:r>
              <a:rPr lang="en-US" sz="2800" b="1" dirty="0" smtClean="0">
                <a:solidFill>
                  <a:srgbClr val="FFC000"/>
                </a:solidFill>
                <a:latin typeface="Harlow Solid Italic" panose="04030604020F02020D02" pitchFamily="82" charset="0"/>
              </a:rPr>
              <a:t>Future </a:t>
            </a:r>
            <a:r>
              <a:rPr lang="en-US" sz="2800" b="1" dirty="0">
                <a:solidFill>
                  <a:srgbClr val="FFC000"/>
                </a:solidFill>
                <a:latin typeface="Harlow Solid Italic" panose="04030604020F02020D02" pitchFamily="82" charset="0"/>
              </a:rPr>
              <a:t>Work:</a:t>
            </a:r>
          </a:p>
          <a:p>
            <a:pPr rtl="1"/>
            <a:endParaRPr lang="en-US" dirty="0" smtClean="0"/>
          </a:p>
          <a:p>
            <a:pPr rtl="1"/>
            <a:r>
              <a:rPr lang="en-US" dirty="0" smtClean="0"/>
              <a:t>We </a:t>
            </a:r>
            <a:r>
              <a:rPr lang="en-US" dirty="0"/>
              <a:t>hope to complete and expand this project after we finish this semester. There is a future </a:t>
            </a:r>
            <a:r>
              <a:rPr lang="en-US" dirty="0" smtClean="0"/>
              <a:t>can </a:t>
            </a:r>
            <a:r>
              <a:rPr lang="en-US" dirty="0"/>
              <a:t>added to our project in future which is:</a:t>
            </a:r>
          </a:p>
          <a:p>
            <a:pPr rtl="1"/>
            <a:endParaRPr lang="en-US" dirty="0" smtClean="0"/>
          </a:p>
          <a:p>
            <a:pPr rtl="1"/>
            <a:r>
              <a:rPr lang="en-US" dirty="0" smtClean="0"/>
              <a:t>-</a:t>
            </a:r>
            <a:r>
              <a:rPr lang="en-US" dirty="0"/>
              <a:t>The possibility of the use of the </a:t>
            </a:r>
            <a:r>
              <a:rPr lang="en-US" dirty="0" smtClean="0"/>
              <a:t>mobile application </a:t>
            </a:r>
            <a:r>
              <a:rPr lang="en-US" dirty="0"/>
              <a:t>by the supervisor to facilitate the process.</a:t>
            </a:r>
          </a:p>
          <a:p>
            <a:pPr rtl="1"/>
            <a:endParaRPr lang="en-US" dirty="0" smtClean="0"/>
          </a:p>
          <a:p>
            <a:pPr rtl="1"/>
            <a:r>
              <a:rPr lang="en-US" dirty="0" smtClean="0"/>
              <a:t>-</a:t>
            </a:r>
            <a:r>
              <a:rPr lang="en-US" dirty="0"/>
              <a:t>Chat In addition to facilitating communication between the student and the academic &amp; field supervisor</a:t>
            </a:r>
          </a:p>
        </p:txBody>
      </p:sp>
    </p:spTree>
    <p:extLst>
      <p:ext uri="{BB962C8B-B14F-4D97-AF65-F5344CB8AC3E}">
        <p14:creationId xmlns:p14="http://schemas.microsoft.com/office/powerpoint/2010/main" val="34374519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pic>
        <p:nvPicPr>
          <p:cNvPr id="1026" name="Picture 2" descr="نتيجة بحث الصور عن ‪thank yo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750" y="1066800"/>
            <a:ext cx="8324499" cy="54182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611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
        <p:nvSpPr>
          <p:cNvPr id="4" name="Rectangle 3"/>
          <p:cNvSpPr/>
          <p:nvPr/>
        </p:nvSpPr>
        <p:spPr>
          <a:xfrm>
            <a:off x="1600200" y="1582341"/>
            <a:ext cx="4572000" cy="3970318"/>
          </a:xfrm>
          <a:prstGeom prst="rect">
            <a:avLst/>
          </a:prstGeom>
        </p:spPr>
        <p:txBody>
          <a:bodyPr>
            <a:spAutoFit/>
          </a:bodyPr>
          <a:lstStyle/>
          <a:p>
            <a:pPr rtl="1"/>
            <a:r>
              <a:rPr lang="en-US" b="1" dirty="0" smtClean="0">
                <a:solidFill>
                  <a:srgbClr val="FFC000"/>
                </a:solidFill>
              </a:rPr>
              <a:t>The </a:t>
            </a:r>
            <a:r>
              <a:rPr lang="en-US" b="1" dirty="0">
                <a:solidFill>
                  <a:srgbClr val="FFC000"/>
                </a:solidFill>
              </a:rPr>
              <a:t>Environment:</a:t>
            </a:r>
          </a:p>
          <a:p>
            <a:pPr rtl="1"/>
            <a:r>
              <a:rPr lang="en-US" b="1" dirty="0"/>
              <a:t>Actually, we have used many languages in building this system and there are :</a:t>
            </a:r>
            <a:endParaRPr lang="en-US" dirty="0"/>
          </a:p>
          <a:p>
            <a:pPr lvl="0"/>
            <a:r>
              <a:rPr lang="en-US" dirty="0"/>
              <a:t>HTML, JavaScript, CSS.</a:t>
            </a:r>
          </a:p>
          <a:p>
            <a:pPr lvl="0"/>
            <a:r>
              <a:rPr lang="en-US" dirty="0"/>
              <a:t>PHP language.</a:t>
            </a:r>
          </a:p>
          <a:p>
            <a:pPr lvl="0"/>
            <a:r>
              <a:rPr lang="en-US" dirty="0" err="1"/>
              <a:t>Wamp</a:t>
            </a:r>
            <a:r>
              <a:rPr lang="en-US" dirty="0"/>
              <a:t> Server.</a:t>
            </a:r>
          </a:p>
          <a:p>
            <a:pPr lvl="0"/>
            <a:r>
              <a:rPr lang="en-US" dirty="0"/>
              <a:t>Dreamweaver.</a:t>
            </a:r>
          </a:p>
          <a:p>
            <a:pPr rtl="1"/>
            <a:endParaRPr lang="en-US" b="1" dirty="0" smtClean="0"/>
          </a:p>
          <a:p>
            <a:pPr rtl="1"/>
            <a:r>
              <a:rPr lang="en-US" b="1" dirty="0" smtClean="0">
                <a:solidFill>
                  <a:srgbClr val="FFC000"/>
                </a:solidFill>
              </a:rPr>
              <a:t>Applications </a:t>
            </a:r>
            <a:r>
              <a:rPr lang="en-US" b="1" dirty="0">
                <a:solidFill>
                  <a:srgbClr val="FFC000"/>
                </a:solidFill>
              </a:rPr>
              <a:t>Used:</a:t>
            </a:r>
          </a:p>
          <a:p>
            <a:pPr lvl="0"/>
            <a:r>
              <a:rPr lang="en-US" dirty="0"/>
              <a:t>Microsoft Expression Web 4.</a:t>
            </a:r>
          </a:p>
          <a:p>
            <a:pPr lvl="0"/>
            <a:r>
              <a:rPr lang="en-US" dirty="0"/>
              <a:t>Adobe Dreamweaver .</a:t>
            </a:r>
          </a:p>
          <a:p>
            <a:pPr lvl="0"/>
            <a:r>
              <a:rPr lang="en-US" dirty="0"/>
              <a:t>Android Studio.</a:t>
            </a:r>
          </a:p>
          <a:p>
            <a:pPr lvl="0"/>
            <a:r>
              <a:rPr lang="en-US" dirty="0"/>
              <a:t>PHP </a:t>
            </a:r>
            <a:r>
              <a:rPr lang="en-US" dirty="0" err="1"/>
              <a:t>storrm</a:t>
            </a:r>
            <a:r>
              <a:rPr lang="en-US" dirty="0"/>
              <a:t>.</a:t>
            </a:r>
          </a:p>
          <a:p>
            <a:pPr lvl="0"/>
            <a:r>
              <a:rPr lang="en-US" dirty="0"/>
              <a:t>Notepad++.</a:t>
            </a:r>
            <a:endParaRPr lang="en-US" dirty="0"/>
          </a:p>
        </p:txBody>
      </p:sp>
    </p:spTree>
    <p:extLst>
      <p:ext uri="{BB962C8B-B14F-4D97-AF65-F5344CB8AC3E}">
        <p14:creationId xmlns:p14="http://schemas.microsoft.com/office/powerpoint/2010/main" val="3990830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4225"/>
          <a:stretch/>
        </p:blipFill>
        <p:spPr>
          <a:xfrm>
            <a:off x="0" y="0"/>
            <a:ext cx="9144000" cy="817418"/>
          </a:xfrm>
          <a:prstGeom prst="rect">
            <a:avLst/>
          </a:prstGeom>
        </p:spPr>
      </p:pic>
    </p:spTree>
    <p:extLst>
      <p:ext uri="{BB962C8B-B14F-4D97-AF65-F5344CB8AC3E}">
        <p14:creationId xmlns:p14="http://schemas.microsoft.com/office/powerpoint/2010/main" val="1921121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0" y="0"/>
            <a:ext cx="9144000" cy="4648200"/>
          </a:xfrm>
          <a:prstGeom prst="rect">
            <a:avLst/>
          </a:prstGeom>
        </p:spPr>
      </p:pic>
    </p:spTree>
    <p:extLst>
      <p:ext uri="{BB962C8B-B14F-4D97-AF65-F5344CB8AC3E}">
        <p14:creationId xmlns:p14="http://schemas.microsoft.com/office/powerpoint/2010/main" val="1947321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589216"/>
          </a:xfrm>
          <a:prstGeom prst="rect">
            <a:avLst/>
          </a:prstGeom>
        </p:spPr>
      </p:pic>
    </p:spTree>
    <p:extLst>
      <p:ext uri="{BB962C8B-B14F-4D97-AF65-F5344CB8AC3E}">
        <p14:creationId xmlns:p14="http://schemas.microsoft.com/office/powerpoint/2010/main" val="3730173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1260</TotalTime>
  <Words>367</Words>
  <Application>Microsoft Office PowerPoint</Application>
  <PresentationFormat>On-screen Show (4:3)</PresentationFormat>
  <Paragraphs>89</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Ms</dc:creator>
  <cp:lastModifiedBy>Ms</cp:lastModifiedBy>
  <cp:revision>41</cp:revision>
  <dcterms:created xsi:type="dcterms:W3CDTF">2016-12-19T22:50:25Z</dcterms:created>
  <dcterms:modified xsi:type="dcterms:W3CDTF">2016-12-21T05:33:02Z</dcterms:modified>
</cp:coreProperties>
</file>