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Economica"/>
      <p:regular r:id="rId20"/>
      <p:bold r:id="rId21"/>
      <p:italic r:id="rId22"/>
      <p:boldItalic r:id="rId23"/>
    </p:embeddedFont>
    <p:embeddedFont>
      <p:font typeface="PT Sans Narrow"/>
      <p:regular r:id="rId24"/>
      <p:bold r:id="rId25"/>
    </p:embeddedFont>
    <p:embeddedFont>
      <p:font typeface="Open Sans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Economica-regular.fntdata"/><Relationship Id="rId22" Type="http://schemas.openxmlformats.org/officeDocument/2006/relationships/font" Target="fonts/Economica-italic.fntdata"/><Relationship Id="rId21" Type="http://schemas.openxmlformats.org/officeDocument/2006/relationships/font" Target="fonts/Economica-bold.fntdata"/><Relationship Id="rId24" Type="http://schemas.openxmlformats.org/officeDocument/2006/relationships/font" Target="fonts/PTSansNarrow-regular.fntdata"/><Relationship Id="rId23" Type="http://schemas.openxmlformats.org/officeDocument/2006/relationships/font" Target="fonts/Economica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regular.fntdata"/><Relationship Id="rId25" Type="http://schemas.openxmlformats.org/officeDocument/2006/relationships/font" Target="fonts/PTSansNarrow-bold.fntdata"/><Relationship Id="rId28" Type="http://schemas.openxmlformats.org/officeDocument/2006/relationships/font" Target="fonts/OpenSans-italic.fntdata"/><Relationship Id="rId27" Type="http://schemas.openxmlformats.org/officeDocument/2006/relationships/font" Target="fonts/Open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93606a21d5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93606a21d5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3606a21d5_0_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3606a21d5_0_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93606a21d5_0_3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93606a21d5_0_3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93606a21d5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93606a21d5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93606a21d5_0_3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93606a21d5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93606a21d5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93606a21d5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3606a21d5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3606a21d5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93606a21d5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93606a21d5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93606a21d5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93606a21d5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93606a21d5_0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93606a21d5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93606a21d5_0_9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93606a21d5_0_9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93606a21d5_0_5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93606a21d5_0_5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93606a21d5_0_3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93606a21d5_0_3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8.png"/><Relationship Id="rId5" Type="http://schemas.openxmlformats.org/officeDocument/2006/relationships/image" Target="../media/image14.png"/><Relationship Id="rId6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jpg"/><Relationship Id="rId4" Type="http://schemas.openxmlformats.org/officeDocument/2006/relationships/image" Target="../media/image2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4.png"/><Relationship Id="rId6" Type="http://schemas.openxmlformats.org/officeDocument/2006/relationships/image" Target="../media/image15.png"/><Relationship Id="rId7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11" Type="http://schemas.openxmlformats.org/officeDocument/2006/relationships/image" Target="../media/image19.jpg"/><Relationship Id="rId10" Type="http://schemas.openxmlformats.org/officeDocument/2006/relationships/image" Target="../media/image11.jpg"/><Relationship Id="rId9" Type="http://schemas.openxmlformats.org/officeDocument/2006/relationships/image" Target="../media/image16.png"/><Relationship Id="rId5" Type="http://schemas.openxmlformats.org/officeDocument/2006/relationships/image" Target="../media/image13.png"/><Relationship Id="rId6" Type="http://schemas.openxmlformats.org/officeDocument/2006/relationships/image" Target="../media/image7.png"/><Relationship Id="rId7" Type="http://schemas.openxmlformats.org/officeDocument/2006/relationships/image" Target="../media/image5.png"/><Relationship Id="rId8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72675" y="1093750"/>
            <a:ext cx="8520600" cy="8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5800">
                <a:latin typeface="Arial"/>
                <a:ea typeface="Arial"/>
                <a:cs typeface="Arial"/>
                <a:sym typeface="Arial"/>
              </a:rPr>
              <a:t>Aurora</a:t>
            </a:r>
            <a:endParaRPr sz="5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372675" y="19535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/>
              <a:t>self-driving car</a:t>
            </a:r>
            <a:endParaRPr sz="2000"/>
          </a:p>
        </p:txBody>
      </p:sp>
      <p:sp>
        <p:nvSpPr>
          <p:cNvPr id="64" name="Google Shape;64;p13"/>
          <p:cNvSpPr txBox="1"/>
          <p:nvPr/>
        </p:nvSpPr>
        <p:spPr>
          <a:xfrm>
            <a:off x="2661200" y="2537200"/>
            <a:ext cx="3710100" cy="9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/>
              <a:t>Rola Khatatba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/>
              <a:t>Salaheddin Badawi</a:t>
            </a:r>
            <a:endParaRPr sz="1600"/>
          </a:p>
        </p:txBody>
      </p:sp>
      <p:sp>
        <p:nvSpPr>
          <p:cNvPr id="65" name="Google Shape;65;p13"/>
          <p:cNvSpPr txBox="1"/>
          <p:nvPr/>
        </p:nvSpPr>
        <p:spPr>
          <a:xfrm>
            <a:off x="3169400" y="3391075"/>
            <a:ext cx="2693700" cy="9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/>
              <a:t>Supervisors: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/>
              <a:t>DR. Emad Natsheh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/>
              <a:t>DR. Anas Tomah</a:t>
            </a:r>
            <a:endParaRPr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Car Movement flowchart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40" name="Google Shape;140;p2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Economica"/>
              <a:ea typeface="Economica"/>
              <a:cs typeface="Economica"/>
              <a:sym typeface="Economica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10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141" name="Google Shape;1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6000" y="1566473"/>
            <a:ext cx="4552000" cy="26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2"/>
          <p:cNvSpPr txBox="1"/>
          <p:nvPr/>
        </p:nvSpPr>
        <p:spPr>
          <a:xfrm>
            <a:off x="2875125" y="4141775"/>
            <a:ext cx="27390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>
                <a:solidFill>
                  <a:schemeClr val="dk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Figure-7:System flowchart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Hardware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48" name="Google Shape;148;p2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  <a:t>I</a:t>
            </a:r>
            <a: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  <a:t>mplemented using raspberry pi as a controller, with a mini-model of a car skeleton and 4-DC motors for each wheel,plus a camera and an ultrasonic sensor.</a:t>
            </a:r>
            <a:endParaRPr sz="19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Economica"/>
              <a:ea typeface="Economica"/>
              <a:cs typeface="Economica"/>
              <a:sym typeface="Economica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149" name="Google Shape;149;p23"/>
          <p:cNvPicPr preferRelativeResize="0"/>
          <p:nvPr/>
        </p:nvPicPr>
        <p:blipFill rotWithShape="1">
          <a:blip r:embed="rId3">
            <a:alphaModFix/>
          </a:blip>
          <a:srcRect b="-17409" l="0" r="0" t="17410"/>
          <a:stretch/>
        </p:blipFill>
        <p:spPr>
          <a:xfrm>
            <a:off x="311700" y="2571188"/>
            <a:ext cx="2546950" cy="169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4125" y="2254300"/>
            <a:ext cx="1308425" cy="214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21150" y="2112000"/>
            <a:ext cx="2467620" cy="261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64500" y="2571713"/>
            <a:ext cx="1954700" cy="15101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3"/>
          <p:cNvSpPr txBox="1"/>
          <p:nvPr/>
        </p:nvSpPr>
        <p:spPr>
          <a:xfrm>
            <a:off x="600125" y="4347100"/>
            <a:ext cx="18111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Figure-8:Raspberry PI model 3 b+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54" name="Google Shape;154;p23"/>
          <p:cNvSpPr txBox="1"/>
          <p:nvPr/>
        </p:nvSpPr>
        <p:spPr>
          <a:xfrm>
            <a:off x="2760900" y="4347100"/>
            <a:ext cx="18111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Figure-9:Raspberry PI camera </a:t>
            </a: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module</a:t>
            </a: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 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55" name="Google Shape;155;p23"/>
          <p:cNvSpPr txBox="1"/>
          <p:nvPr/>
        </p:nvSpPr>
        <p:spPr>
          <a:xfrm>
            <a:off x="4641025" y="4399275"/>
            <a:ext cx="18111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Figure-10:Ultrasonic sensor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56" name="Google Shape;156;p23"/>
          <p:cNvSpPr txBox="1"/>
          <p:nvPr/>
        </p:nvSpPr>
        <p:spPr>
          <a:xfrm>
            <a:off x="6849413" y="4399275"/>
            <a:ext cx="18111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Figure-11: Car </a:t>
            </a: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chassis kit</a:t>
            </a: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 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software : angle detection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62" name="Google Shape;162;p2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PT Sans Narrow"/>
              <a:buAutoNum type="arabicPeriod"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Image </a:t>
            </a: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preprocessing.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PT Sans Narrow"/>
              <a:buAutoNum type="arabicPeriod"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Detecting lanes or lane (beside on angle of movement)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PT Sans Narrow"/>
              <a:buAutoNum type="arabicPeriod"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Compare it to the ideal case (straight street)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PT Sans Narrow"/>
              <a:buAutoNum type="arabicPeriod"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Subtract</a:t>
            </a: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 the angle of the lane from the angle of comparing 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163" name="Google Shape;16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9575" y="3369650"/>
            <a:ext cx="3301226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0900" y="3382575"/>
            <a:ext cx="3798574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4"/>
          <p:cNvSpPr txBox="1"/>
          <p:nvPr/>
        </p:nvSpPr>
        <p:spPr>
          <a:xfrm>
            <a:off x="1292163" y="4730250"/>
            <a:ext cx="18111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>
                <a:latin typeface="PT Sans Narrow"/>
                <a:ea typeface="PT Sans Narrow"/>
                <a:cs typeface="PT Sans Narrow"/>
                <a:sym typeface="PT Sans Narrow"/>
              </a:rPr>
              <a:t>Figure-12: case 1 </a:t>
            </a:r>
            <a:endParaRPr sz="150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66" name="Google Shape;166;p24"/>
          <p:cNvSpPr txBox="1"/>
          <p:nvPr/>
        </p:nvSpPr>
        <p:spPr>
          <a:xfrm>
            <a:off x="5483163" y="4730250"/>
            <a:ext cx="18111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>
                <a:latin typeface="PT Sans Narrow"/>
                <a:ea typeface="PT Sans Narrow"/>
                <a:cs typeface="PT Sans Narrow"/>
                <a:sym typeface="PT Sans Narrow"/>
              </a:rPr>
              <a:t>Figure-13: case 2 </a:t>
            </a:r>
            <a:endParaRPr sz="150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Path construction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72" name="Google Shape;172;p2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3" name="Google Shape;17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850" y="1225225"/>
            <a:ext cx="3569300" cy="33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9000" y="1225225"/>
            <a:ext cx="3141000" cy="33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Future Work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80" name="Google Shape;180;p2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PT Sans Narrow"/>
              <a:buChar char="●"/>
            </a:pPr>
            <a: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  <a:t>Improve </a:t>
            </a:r>
            <a: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  <a:t>movement</a:t>
            </a:r>
            <a: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  <a:t> ( speed and smoothness).</a:t>
            </a:r>
            <a:endParaRPr sz="19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PT Sans Narrow"/>
              <a:buChar char="●"/>
            </a:pPr>
            <a: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  <a:t>Add more traffic signs (more signs).</a:t>
            </a:r>
            <a:endParaRPr sz="19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PT Sans Narrow"/>
              <a:buChar char="●"/>
            </a:pPr>
            <a: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  <a:t>Add destination feature and GPS.</a:t>
            </a:r>
            <a:endParaRPr sz="19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PT Sans Narrow"/>
              <a:buChar char="●"/>
            </a:pPr>
            <a: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  <a:t>Improve angle detection by using AI </a:t>
            </a:r>
            <a:b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ar" sz="1900">
                <a:latin typeface="PT Sans Narrow"/>
                <a:ea typeface="PT Sans Narrow"/>
                <a:cs typeface="PT Sans Narrow"/>
                <a:sym typeface="PT Sans Narrow"/>
              </a:rPr>
              <a:t>and machine learning!</a:t>
            </a:r>
            <a:endParaRPr sz="190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Outline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727650" y="144120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PT Sans Narrow"/>
              <a:buChar char="●"/>
            </a:pPr>
            <a:r>
              <a:rPr lang="ar" sz="2300">
                <a:latin typeface="PT Sans Narrow"/>
                <a:ea typeface="PT Sans Narrow"/>
                <a:cs typeface="PT Sans Narrow"/>
                <a:sym typeface="PT Sans Narrow"/>
              </a:rPr>
              <a:t>Introduction</a:t>
            </a:r>
            <a:endParaRPr sz="23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PT Sans Narrow"/>
              <a:buChar char="●"/>
            </a:pPr>
            <a:r>
              <a:rPr lang="ar" sz="2300">
                <a:latin typeface="PT Sans Narrow"/>
                <a:ea typeface="PT Sans Narrow"/>
                <a:cs typeface="PT Sans Narrow"/>
                <a:sym typeface="PT Sans Narrow"/>
              </a:rPr>
              <a:t>Motivation &amp; Importance</a:t>
            </a:r>
            <a:endParaRPr sz="23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PT Sans Narrow"/>
              <a:buChar char="●"/>
            </a:pPr>
            <a:r>
              <a:rPr lang="ar" sz="2300">
                <a:latin typeface="PT Sans Narrow"/>
                <a:ea typeface="PT Sans Narrow"/>
                <a:cs typeface="PT Sans Narrow"/>
                <a:sym typeface="PT Sans Narrow"/>
              </a:rPr>
              <a:t>Features</a:t>
            </a:r>
            <a:endParaRPr sz="23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PT Sans Narrow"/>
              <a:buChar char="●"/>
            </a:pPr>
            <a:r>
              <a:rPr lang="ar" sz="2300">
                <a:latin typeface="PT Sans Narrow"/>
                <a:ea typeface="PT Sans Narrow"/>
                <a:cs typeface="PT Sans Narrow"/>
                <a:sym typeface="PT Sans Narrow"/>
              </a:rPr>
              <a:t>Technologies</a:t>
            </a:r>
            <a:endParaRPr sz="23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PT Sans Narrow"/>
              <a:buChar char="●"/>
            </a:pPr>
            <a:r>
              <a:rPr lang="ar" sz="2300">
                <a:latin typeface="PT Sans Narrow"/>
                <a:ea typeface="PT Sans Narrow"/>
                <a:cs typeface="PT Sans Narrow"/>
                <a:sym typeface="PT Sans Narrow"/>
              </a:rPr>
              <a:t>Methodology</a:t>
            </a:r>
            <a:endParaRPr sz="23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PT Sans Narrow"/>
              <a:buChar char="●"/>
            </a:pPr>
            <a:r>
              <a:rPr lang="ar" sz="2300">
                <a:latin typeface="PT Sans Narrow"/>
                <a:ea typeface="PT Sans Narrow"/>
                <a:cs typeface="PT Sans Narrow"/>
                <a:sym typeface="PT Sans Narrow"/>
              </a:rPr>
              <a:t>Results</a:t>
            </a:r>
            <a:endParaRPr sz="23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PT Sans Narrow"/>
              <a:buChar char="●"/>
            </a:pPr>
            <a:r>
              <a:rPr lang="ar" sz="2300">
                <a:latin typeface="PT Sans Narrow"/>
                <a:ea typeface="PT Sans Narrow"/>
                <a:cs typeface="PT Sans Narrow"/>
                <a:sym typeface="PT Sans Narrow"/>
              </a:rPr>
              <a:t>Future Work</a:t>
            </a:r>
            <a:endParaRPr sz="230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What is Aurora?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2100">
                <a:latin typeface="PT Sans Narrow"/>
                <a:ea typeface="PT Sans Narrow"/>
                <a:cs typeface="PT Sans Narrow"/>
                <a:sym typeface="PT Sans Narrow"/>
              </a:rPr>
              <a:t>It is a self-driving vehicle, that uses image processing for detecting the angle of the road, recognise traffic signs and traffic lights, and act accordingly.</a:t>
            </a:r>
            <a:endParaRPr sz="21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4075" y="2064650"/>
            <a:ext cx="3212928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3060725" y="4636400"/>
            <a:ext cx="2363400" cy="3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>
                <a:latin typeface="PT Sans Narrow"/>
                <a:ea typeface="PT Sans Narrow"/>
                <a:cs typeface="PT Sans Narrow"/>
                <a:sym typeface="PT Sans Narrow"/>
              </a:rPr>
              <a:t>Figure 1: Aurora image</a:t>
            </a:r>
            <a:br>
              <a:rPr lang="ar" sz="1500">
                <a:latin typeface="PT Sans Narrow"/>
                <a:ea typeface="PT Sans Narrow"/>
                <a:cs typeface="PT Sans Narrow"/>
                <a:sym typeface="PT Sans Narrow"/>
              </a:rPr>
            </a:br>
            <a:endParaRPr sz="150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Motivation and Importance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255700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A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dvances in 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autonomous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 cars industry, ex: tesla.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Reduce car accidents.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Control traffic.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Reduce air pollution.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T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ransportation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 without driver or a licence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Features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Angle detection of the road.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Detection 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and recognition 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of some Road signs and traffic lights.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Decision making (moving in the right direction and angle).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O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bstacle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 detection and collision avoidance.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PT Sans Narrow"/>
              <a:buChar char="●"/>
            </a:pP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C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ommit</a:t>
            </a:r>
            <a:r>
              <a:rPr lang="ar" sz="2200">
                <a:latin typeface="PT Sans Narrow"/>
                <a:ea typeface="PT Sans Narrow"/>
                <a:cs typeface="PT Sans Narrow"/>
                <a:sym typeface="PT Sans Narrow"/>
              </a:rPr>
              <a:t> to traffic laws.</a:t>
            </a:r>
            <a:endParaRPr sz="220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182400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Technologies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97" name="Google Shape;97;p18"/>
          <p:cNvPicPr preferRelativeResize="0"/>
          <p:nvPr/>
        </p:nvPicPr>
        <p:blipFill rotWithShape="1">
          <a:blip r:embed="rId3">
            <a:alphaModFix/>
          </a:blip>
          <a:srcRect b="20779" l="0" r="0" t="0"/>
          <a:stretch/>
        </p:blipFill>
        <p:spPr>
          <a:xfrm>
            <a:off x="3505200" y="917925"/>
            <a:ext cx="1974500" cy="1564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NC Server v.6.7.1 | Mutaz.net"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1675" y="3066875"/>
            <a:ext cx="1622575" cy="162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9950" y="838600"/>
            <a:ext cx="1682501" cy="16759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aspberry Pi Logo transparent PNG - StickPNG" id="100" name="Google Shape;10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85475" y="917928"/>
            <a:ext cx="1353650" cy="172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8"/>
          <p:cNvSpPr txBox="1"/>
          <p:nvPr/>
        </p:nvSpPr>
        <p:spPr>
          <a:xfrm>
            <a:off x="6875200" y="2646275"/>
            <a:ext cx="18111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/>
              <a:t>Figure-4:Python</a:t>
            </a:r>
            <a:endParaRPr sz="1500"/>
          </a:p>
        </p:txBody>
      </p:sp>
      <p:sp>
        <p:nvSpPr>
          <p:cNvPr id="102" name="Google Shape;102;p18"/>
          <p:cNvSpPr txBox="1"/>
          <p:nvPr/>
        </p:nvSpPr>
        <p:spPr>
          <a:xfrm>
            <a:off x="717475" y="2564025"/>
            <a:ext cx="20355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/>
              <a:t>Figure-2:Raspberry PI</a:t>
            </a:r>
            <a:endParaRPr sz="1500"/>
          </a:p>
        </p:txBody>
      </p:sp>
      <p:sp>
        <p:nvSpPr>
          <p:cNvPr id="103" name="Google Shape;103;p18"/>
          <p:cNvSpPr txBox="1"/>
          <p:nvPr/>
        </p:nvSpPr>
        <p:spPr>
          <a:xfrm>
            <a:off x="3689275" y="2564025"/>
            <a:ext cx="18111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/>
              <a:t>Figure-3:OpenCV</a:t>
            </a:r>
            <a:endParaRPr sz="1500"/>
          </a:p>
        </p:txBody>
      </p:sp>
      <p:sp>
        <p:nvSpPr>
          <p:cNvPr id="104" name="Google Shape;104;p18"/>
          <p:cNvSpPr txBox="1"/>
          <p:nvPr/>
        </p:nvSpPr>
        <p:spPr>
          <a:xfrm>
            <a:off x="1877850" y="4651900"/>
            <a:ext cx="20355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/>
              <a:t>Figure-5:VNC viewer</a:t>
            </a:r>
            <a:endParaRPr sz="1500"/>
          </a:p>
        </p:txBody>
      </p:sp>
      <p:pic>
        <p:nvPicPr>
          <p:cNvPr descr="www.takistmr.com/wp-content/uploads/2019/09/put..." id="105" name="Google Shape;105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60650" y="3029325"/>
            <a:ext cx="1622574" cy="1622574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8"/>
          <p:cNvSpPr txBox="1"/>
          <p:nvPr/>
        </p:nvSpPr>
        <p:spPr>
          <a:xfrm>
            <a:off x="5629325" y="4651900"/>
            <a:ext cx="18111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/>
              <a:t>Figure-6:Putty</a:t>
            </a:r>
            <a:endParaRPr sz="1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Methodology</a:t>
            </a:r>
            <a:endParaRPr/>
          </a:p>
        </p:txBody>
      </p:sp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Sign detection and Recognition.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Hardware.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Angle detection.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Path construction.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260875" y="0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Signs Flow Chart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18" name="Google Shape;118;p2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875" y="831300"/>
            <a:ext cx="8661975" cy="3942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latin typeface="PT Sans Narrow"/>
                <a:ea typeface="PT Sans Narrow"/>
                <a:cs typeface="PT Sans Narrow"/>
                <a:sym typeface="PT Sans Narrow"/>
              </a:rPr>
              <a:t>Software : sign recognition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25" name="Google Shape;125;p21"/>
          <p:cNvSpPr txBox="1"/>
          <p:nvPr>
            <p:ph idx="1" type="body"/>
          </p:nvPr>
        </p:nvSpPr>
        <p:spPr>
          <a:xfrm>
            <a:off x="311700" y="12867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86725"/>
            <a:ext cx="989525" cy="26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98100" y="1286694"/>
            <a:ext cx="896875" cy="26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88725" y="1310271"/>
            <a:ext cx="989525" cy="26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91850" y="1310300"/>
            <a:ext cx="896875" cy="26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01225" y="1286725"/>
            <a:ext cx="896875" cy="26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094975" y="1286700"/>
            <a:ext cx="896875" cy="26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878250" y="1286700"/>
            <a:ext cx="989525" cy="26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867775" y="1286700"/>
            <a:ext cx="896875" cy="26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764650" y="1286726"/>
            <a:ext cx="944750" cy="26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