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74" r:id="rId15"/>
    <p:sldId id="275" r:id="rId16"/>
    <p:sldId id="270" r:id="rId17"/>
    <p:sldId id="271" r:id="rId18"/>
    <p:sldId id="277" r:id="rId19"/>
    <p:sldId id="272" r:id="rId20"/>
  </p:sldIdLst>
  <p:sldSz cx="9144000" cy="5143500" type="screen16x9"/>
  <p:notesSz cx="6858000" cy="9144000"/>
  <p:embeddedFontLst>
    <p:embeddedFont>
      <p:font typeface="Oswald" panose="020B0604020202020204" charset="0"/>
      <p:regular r:id="rId22"/>
      <p:bold r:id="rId23"/>
    </p:embeddedFont>
    <p:embeddedFont>
      <p:font typeface="Average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47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b380cbc5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b380cbc5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b3f4f889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b3f4f889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b380cbc5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b380cbc5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7972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b380cbc5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b380cbc5a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b380cbc5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b380cbc5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69328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b380cbc5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b380cbc5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0341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b380cbc5a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b380cbc5a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b380cbc5a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b380cbc5a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Monitoring based on feedback sensors.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b380cbc5a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b380cbc5a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83162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b380cbc5a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b380cbc5a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b3f4f889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b3f4f889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b3792ceba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b3792ceba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b3792ceba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b3792ceba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tbc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b380cbc5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b380cbc5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4b3792ceba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4b3792ceba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tbc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b3792ceba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b3792ceba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b380cbc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b380cbc5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Lack of hardware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Lack of time to inquiry hardware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b380cbc5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b380cbc5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Picture for the whole project here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our design? - you may separate them into two designs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 rtl="0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Farmbot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112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/>
              <a:t>by: Adli Mousa&amp; Mohammad Barakat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Supervisors: Ashraf Armoush&amp; Aladdin Masri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Microcontroller</a:t>
            </a:r>
            <a:endParaRPr dirty="0"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Arduino Mega - 2560</a:t>
            </a:r>
            <a:br>
              <a:rPr lang="en-GB" dirty="0">
                <a:solidFill>
                  <a:srgbClr val="FFFFFF"/>
                </a:solidFill>
              </a:rPr>
            </a:b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The main controller of the project.</a:t>
            </a: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It controls the stepper motors.</a:t>
            </a: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It reads sensors data and process them.</a:t>
            </a: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It controls the Vacuum pump and the Water pump.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11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7400" y="1577650"/>
            <a:ext cx="2454225" cy="1587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Hardware</a:t>
            </a:r>
            <a:endParaRPr dirty="0"/>
          </a:p>
        </p:txBody>
      </p:sp>
      <p:sp>
        <p:nvSpPr>
          <p:cNvPr id="121" name="Google Shape;121;p2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Stepper Motors</a:t>
            </a:r>
            <a:br>
              <a:rPr lang="en-GB" dirty="0">
                <a:solidFill>
                  <a:srgbClr val="FFFFFF"/>
                </a:solidFill>
              </a:rPr>
            </a:b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4 Stepper motors to move the </a:t>
            </a:r>
            <a:r>
              <a:rPr lang="en-GB" dirty="0" err="1">
                <a:solidFill>
                  <a:srgbClr val="FFFFFF"/>
                </a:solidFill>
              </a:rPr>
              <a:t>Farmbot</a:t>
            </a:r>
            <a:r>
              <a:rPr lang="en-GB" dirty="0">
                <a:solidFill>
                  <a:srgbClr val="FFFFFF"/>
                </a:solidFill>
              </a:rPr>
              <a:t>.</a:t>
            </a: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2 for x-axis, 1 for y-axis, 1 for z-axis.</a:t>
            </a:r>
            <a:br>
              <a:rPr lang="en-GB" dirty="0">
                <a:solidFill>
                  <a:srgbClr val="FFFFFF"/>
                </a:solidFill>
              </a:rPr>
            </a:br>
            <a:endParaRPr dirty="0">
              <a:solidFill>
                <a:srgbClr val="FFFFFF"/>
              </a:solidFill>
            </a:endParaRPr>
          </a:p>
          <a:p>
            <a:pPr>
              <a:buClr>
                <a:srgbClr val="FFFFFF"/>
              </a:buClr>
            </a:pPr>
            <a:r>
              <a:rPr lang="en-GB" dirty="0">
                <a:solidFill>
                  <a:srgbClr val="FFFFFF"/>
                </a:solidFill>
              </a:rPr>
              <a:t>Stepper Motor Drivers:</a:t>
            </a:r>
            <a:br>
              <a:rPr lang="en-GB" dirty="0">
                <a:solidFill>
                  <a:srgbClr val="FFFFFF"/>
                </a:solidFill>
              </a:rPr>
            </a:br>
            <a:endParaRPr lang="en-GB" dirty="0" smtClean="0">
              <a:solidFill>
                <a:srgbClr val="FFFFFF"/>
              </a:solidFill>
            </a:endParaRPr>
          </a:p>
          <a:p>
            <a:pPr marL="914400" lvl="0">
              <a:buClr>
                <a:srgbClr val="FFFFFF"/>
              </a:buClr>
            </a:pPr>
            <a:r>
              <a:rPr lang="en-GB" dirty="0">
                <a:solidFill>
                  <a:srgbClr val="FFFFFF"/>
                </a:solidFill>
              </a:rPr>
              <a:t>Provide adjustable current control</a:t>
            </a:r>
            <a:r>
              <a:rPr lang="en-GB" dirty="0" smtClean="0">
                <a:solidFill>
                  <a:srgbClr val="FFFFFF"/>
                </a:solidFill>
              </a:rPr>
              <a:t>.</a:t>
            </a:r>
          </a:p>
          <a:p>
            <a:pPr marL="914400" lvl="0">
              <a:buClr>
                <a:srgbClr val="FFFFFF"/>
              </a:buClr>
            </a:pPr>
            <a:r>
              <a:rPr lang="en-GB" dirty="0">
                <a:solidFill>
                  <a:srgbClr val="FFFFFF"/>
                </a:solidFill>
              </a:rPr>
              <a:t>Provide multiple steps resolution</a:t>
            </a:r>
            <a:r>
              <a:rPr lang="en-GB" dirty="0" smtClean="0">
                <a:solidFill>
                  <a:srgbClr val="FFFFFF"/>
                </a:solidFill>
              </a:rPr>
              <a:t>.</a:t>
            </a:r>
          </a:p>
          <a:p>
            <a:pPr marL="914400">
              <a:buClr>
                <a:srgbClr val="FFFFFF"/>
              </a:buClr>
            </a:pPr>
            <a:r>
              <a:rPr lang="en-US" dirty="0">
                <a:solidFill>
                  <a:srgbClr val="FFFFFF"/>
                </a:solidFill>
              </a:rPr>
              <a:t>Built-in translators to allow the motor to be controlled with simple step and direction inputs.</a:t>
            </a:r>
          </a:p>
          <a:p>
            <a:pPr marL="609600" lvl="0" indent="0">
              <a:buClr>
                <a:srgbClr val="FFFFFF"/>
              </a:buClr>
              <a:buNone/>
            </a:pPr>
            <a:r>
              <a:rPr lang="en-GB" dirty="0">
                <a:solidFill>
                  <a:srgbClr val="FFFFFF"/>
                </a:solidFill>
              </a:rPr>
              <a:t/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smtClean="0">
                <a:solidFill>
                  <a:srgbClr val="FFFFFF"/>
                </a:solidFill>
              </a:rPr>
              <a:t> </a:t>
            </a:r>
            <a:endParaRPr dirty="0">
              <a:solidFill>
                <a:srgbClr val="FFFFFF"/>
              </a:solidFill>
            </a:endParaRPr>
          </a:p>
          <a:p>
            <a:pPr marL="9144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3408" y="2979300"/>
            <a:ext cx="1653975" cy="165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8593" y="1311300"/>
            <a:ext cx="2203604" cy="165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Hardware – cont.</a:t>
            </a:r>
            <a:endParaRPr dirty="0"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 smtClean="0">
                <a:solidFill>
                  <a:srgbClr val="FFFFFF"/>
                </a:solidFill>
              </a:rPr>
              <a:t>Z-axis</a:t>
            </a:r>
            <a:r>
              <a:rPr lang="en-GB" dirty="0">
                <a:solidFill>
                  <a:srgbClr val="FFFFFF"/>
                </a:solidFill>
              </a:rPr>
              <a:t/>
            </a:r>
            <a:br>
              <a:rPr lang="en-GB" dirty="0">
                <a:solidFill>
                  <a:srgbClr val="FFFFFF"/>
                </a:solidFill>
              </a:rPr>
            </a:br>
            <a:endParaRPr lang="en-GB" dirty="0" smtClean="0">
              <a:solidFill>
                <a:srgbClr val="FFFFFF"/>
              </a:solidFill>
            </a:endParaRPr>
          </a:p>
          <a:p>
            <a:pPr marL="914400" lvl="0"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4 Base components.</a:t>
            </a:r>
            <a:endParaRPr lang="en-US" dirty="0">
              <a:solidFill>
                <a:srgbClr val="FFFFFF"/>
              </a:solidFill>
            </a:endParaRPr>
          </a:p>
          <a:p>
            <a:pPr marL="914400" lvl="0"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2 supporting rods.</a:t>
            </a:r>
          </a:p>
          <a:p>
            <a:pPr marL="914400" lvl="0"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1 Screw rod.</a:t>
            </a:r>
            <a:endParaRPr lang="en-US" dirty="0">
              <a:solidFill>
                <a:srgbClr val="FFFFFF"/>
              </a:solidFill>
            </a:endParaRPr>
          </a:p>
          <a:p>
            <a:pPr marL="914400" lvl="0">
              <a:buClr>
                <a:srgbClr val="FFFFFF"/>
              </a:buClr>
            </a:pPr>
            <a:r>
              <a:rPr lang="en-US" dirty="0" smtClean="0">
                <a:solidFill>
                  <a:srgbClr val="FFFFFF"/>
                </a:solidFill>
              </a:rPr>
              <a:t>Base for the universal mount tool.</a:t>
            </a:r>
          </a:p>
        </p:txBody>
      </p:sp>
      <p:pic>
        <p:nvPicPr>
          <p:cNvPr id="6" name="Picture 5" descr="https://scontent.fjrs1-1.fna.fbcdn.net/v/t1.15752-9/48419299_369037027185371_3906579394902097920_n.jpg?_nc_cat=111&amp;_nc_ht=scontent.fjrs1-1.fna&amp;oh=ce5d6edfd900cb153e0bdb7e14c5ed4e&amp;oe=5CA1D3F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2" y="844550"/>
            <a:ext cx="3038475" cy="3944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3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H</a:t>
            </a:r>
            <a:r>
              <a:rPr lang="en-GB" dirty="0" smtClean="0"/>
              <a:t>ardware</a:t>
            </a:r>
            <a:r>
              <a:rPr lang="en-US" dirty="0" smtClean="0"/>
              <a:t> – cont.</a:t>
            </a:r>
            <a:endParaRPr dirty="0"/>
          </a:p>
        </p:txBody>
      </p:sp>
      <p:sp>
        <p:nvSpPr>
          <p:cNvPr id="129" name="Google Shape;129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sz="1200" dirty="0" smtClean="0">
                <a:solidFill>
                  <a:srgbClr val="FFFFFF"/>
                </a:solidFill>
              </a:rPr>
              <a:t>Vacuum Pump</a:t>
            </a:r>
            <a:br>
              <a:rPr lang="en-GB" sz="1200" dirty="0" smtClean="0">
                <a:solidFill>
                  <a:srgbClr val="FFFFFF"/>
                </a:solidFill>
              </a:rPr>
            </a:br>
            <a:endParaRPr lang="en-US" sz="1200" dirty="0">
              <a:solidFill>
                <a:srgbClr val="FFFFFF"/>
              </a:solidFill>
            </a:endParaRPr>
          </a:p>
          <a:p>
            <a:pPr marL="914400" lvl="0" indent="-304800">
              <a:buClr>
                <a:srgbClr val="FFFFFF"/>
              </a:buClr>
              <a:buSzPts val="1200"/>
            </a:pPr>
            <a:r>
              <a:rPr lang="en-US" sz="1200" dirty="0" smtClean="0">
                <a:solidFill>
                  <a:srgbClr val="FFFFFF"/>
                </a:solidFill>
              </a:rPr>
              <a:t>Vacuum </a:t>
            </a:r>
            <a:r>
              <a:rPr lang="en-US" sz="1200" dirty="0">
                <a:solidFill>
                  <a:srgbClr val="FFFFFF"/>
                </a:solidFill>
              </a:rPr>
              <a:t>Pump is used to suction-hold a single seed.</a:t>
            </a:r>
          </a:p>
          <a:p>
            <a:pPr marL="914400" lvl="0" indent="-304800">
              <a:buClr>
                <a:srgbClr val="FFFFFF"/>
              </a:buClr>
              <a:buSzPts val="1200"/>
            </a:pPr>
            <a:r>
              <a:rPr lang="en-US" sz="1200" dirty="0">
                <a:solidFill>
                  <a:srgbClr val="FFFFFF"/>
                </a:solidFill>
              </a:rPr>
              <a:t>Used by the seed injector </a:t>
            </a:r>
            <a:r>
              <a:rPr lang="en-US" sz="1200" dirty="0" smtClean="0">
                <a:solidFill>
                  <a:srgbClr val="FFFFFF"/>
                </a:solidFill>
              </a:rPr>
              <a:t>in the planting seed.</a:t>
            </a:r>
            <a:endParaRPr lang="en-US" sz="1200" dirty="0">
              <a:solidFill>
                <a:srgbClr val="FFFFFF"/>
              </a:solidFill>
            </a:endParaRPr>
          </a:p>
          <a:p>
            <a:pPr marL="609600" lvl="0" indent="0">
              <a:buClr>
                <a:srgbClr val="FFFFFF"/>
              </a:buClr>
              <a:buSzPts val="1200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sz="1200" dirty="0" smtClean="0">
              <a:solidFill>
                <a:srgbClr val="FFFFFF"/>
              </a:solidFill>
            </a:endParaRPr>
          </a:p>
        </p:txBody>
      </p:sp>
      <p:pic>
        <p:nvPicPr>
          <p:cNvPr id="6" name="Picture 5" descr="ÙØªÙØ¬Ø© Ø¨Ø­Ø« Ø§ÙØµÙØ± Ø¹Ù âªvacuum pumpsâ¬â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1555750"/>
            <a:ext cx="3355657" cy="23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Hardware – cont.</a:t>
            </a:r>
            <a:endParaRPr dirty="0"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 smtClean="0">
                <a:solidFill>
                  <a:srgbClr val="FFFFFF"/>
                </a:solidFill>
              </a:rPr>
              <a:t>Water Pump</a:t>
            </a:r>
            <a:r>
              <a:rPr lang="en-GB" dirty="0">
                <a:solidFill>
                  <a:srgbClr val="FFFFFF"/>
                </a:solidFill>
              </a:rPr>
              <a:t/>
            </a:r>
            <a:br>
              <a:rPr lang="en-GB" dirty="0">
                <a:solidFill>
                  <a:srgbClr val="FFFFFF"/>
                </a:solidFill>
              </a:rPr>
            </a:b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US" dirty="0" smtClean="0">
                <a:solidFill>
                  <a:srgbClr val="FFFFFF"/>
                </a:solidFill>
              </a:rPr>
              <a:t>It is used in the water irrigation process.</a:t>
            </a:r>
            <a:endParaRPr dirty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>
                <a:solidFill>
                  <a:srgbClr val="FFFFFF"/>
                </a:solidFill>
              </a:rPr>
              <a:t>It </a:t>
            </a:r>
            <a:r>
              <a:rPr lang="en-GB" dirty="0" smtClean="0">
                <a:solidFill>
                  <a:srgbClr val="FFFFFF"/>
                </a:solidFill>
              </a:rPr>
              <a:t>will draw water from </a:t>
            </a:r>
            <a:r>
              <a:rPr lang="en-GB" dirty="0" smtClean="0">
                <a:solidFill>
                  <a:srgbClr val="FFFFFF"/>
                </a:solidFill>
              </a:rPr>
              <a:t>fresh source.</a:t>
            </a: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US" dirty="0" err="1" smtClean="0">
                <a:solidFill>
                  <a:srgbClr val="FFFFFF"/>
                </a:solidFill>
              </a:rPr>
              <a:t>Farmbot</a:t>
            </a:r>
            <a:r>
              <a:rPr lang="en-US" dirty="0" smtClean="0">
                <a:solidFill>
                  <a:srgbClr val="FFFFFF"/>
                </a:solidFill>
              </a:rPr>
              <a:t> will transfer </a:t>
            </a:r>
            <a:r>
              <a:rPr lang="en-US" dirty="0" smtClean="0">
                <a:solidFill>
                  <a:srgbClr val="FFFFFF"/>
                </a:solidFill>
              </a:rPr>
              <a:t>the drawn water to the needed location.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1026" name="Picture 2" descr="https://scontent.fjrs1-1.fna.fbcdn.net/v/t1.15752-9/48385538_379619422791638_5731010510728462336_n.jpg?_nc_cat=104&amp;_nc_ht=scontent.fjrs1-1.fna&amp;oh=2d5f3fa0d6d4634f629f77afcc15fc43&amp;oe=5C9192B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900" y="1465800"/>
            <a:ext cx="3035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0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Hardware – cont.</a:t>
            </a:r>
            <a:endParaRPr dirty="0"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04800" algn="l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US" dirty="0" smtClean="0">
                <a:solidFill>
                  <a:srgbClr val="FFFFFF"/>
                </a:solidFill>
              </a:rPr>
              <a:t>Humidity Sensor</a:t>
            </a:r>
            <a:br>
              <a:rPr lang="en-US" dirty="0" smtClean="0">
                <a:solidFill>
                  <a:srgbClr val="FFFFFF"/>
                </a:solidFill>
              </a:rPr>
            </a:br>
            <a:endParaRPr lang="en-US" dirty="0" smtClean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US" dirty="0" smtClean="0">
                <a:solidFill>
                  <a:srgbClr val="FFFFFF"/>
                </a:solidFill>
              </a:rPr>
              <a:t>It is used before the irrigation process.</a:t>
            </a:r>
            <a:endParaRPr dirty="0" smtClean="0">
              <a:solidFill>
                <a:srgbClr val="FFFFFF"/>
              </a:solidFill>
            </a:endParaRP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 err="1" smtClean="0">
                <a:solidFill>
                  <a:srgbClr val="FFFFFF"/>
                </a:solidFill>
              </a:rPr>
              <a:t>Farmbot</a:t>
            </a:r>
            <a:r>
              <a:rPr lang="en-GB" dirty="0" smtClean="0">
                <a:solidFill>
                  <a:srgbClr val="FFFFFF"/>
                </a:solidFill>
              </a:rPr>
              <a:t> will read the degree of humidity</a:t>
            </a: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r>
              <a:rPr lang="en-GB" dirty="0" smtClean="0">
                <a:solidFill>
                  <a:srgbClr val="FFFFFF"/>
                </a:solidFill>
              </a:rPr>
              <a:t>Start the irrigation process based on that data.</a:t>
            </a:r>
          </a:p>
          <a:p>
            <a:pPr marL="914400" lvl="0" indent="-3048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</a:pPr>
            <a:endParaRPr lang="en-GB" dirty="0" smtClean="0">
              <a:solidFill>
                <a:srgbClr val="FFFFFF"/>
              </a:solidFill>
            </a:endParaRPr>
          </a:p>
        </p:txBody>
      </p:sp>
      <p:pic>
        <p:nvPicPr>
          <p:cNvPr id="5" name="Picture 4" descr="ÙØªÙØ¬Ø© Ø¨Ø­Ø« Ø§ÙØµÙØ± Ø¹Ù âªhumidity sensorâ¬â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551" y="1951037"/>
            <a:ext cx="3216274" cy="2151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68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Challenges &amp; Constraints</a:t>
            </a:r>
            <a:endParaRPr/>
          </a:p>
        </p:txBody>
      </p:sp>
      <p:sp>
        <p:nvSpPr>
          <p:cNvPr id="147" name="Google Shape;147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600"/>
              </a:spcAft>
            </a:pPr>
            <a:r>
              <a:rPr lang="en-US" dirty="0" smtClean="0"/>
              <a:t>Design problems.</a:t>
            </a:r>
          </a:p>
          <a:p>
            <a:pPr marL="285750" indent="-285750">
              <a:spcAft>
                <a:spcPts val="1600"/>
              </a:spcAft>
            </a:pPr>
            <a:r>
              <a:rPr lang="en-US" dirty="0" smtClean="0"/>
              <a:t>Challenge in total costs.</a:t>
            </a:r>
          </a:p>
          <a:p>
            <a:pPr marL="285750" indent="-285750">
              <a:spcAft>
                <a:spcPts val="1600"/>
              </a:spcAft>
            </a:pPr>
            <a:r>
              <a:rPr lang="en-US" dirty="0" smtClean="0"/>
              <a:t>Challenge in making the Z-axis.</a:t>
            </a:r>
          </a:p>
          <a:p>
            <a:pPr marL="285750" indent="-285750">
              <a:spcAft>
                <a:spcPts val="1600"/>
              </a:spcAft>
            </a:pPr>
            <a:r>
              <a:rPr lang="en-US" dirty="0" smtClean="0"/>
              <a:t>Problems with 3D printer.</a:t>
            </a:r>
          </a:p>
          <a:p>
            <a:pPr marL="285750" indent="-285750">
              <a:spcAft>
                <a:spcPts val="1600"/>
              </a:spcAft>
            </a:pPr>
            <a:r>
              <a:rPr lang="en-US" dirty="0" smtClean="0"/>
              <a:t>Time due to design changes, and 3D printer.</a:t>
            </a:r>
            <a:endParaRPr lang="en-US" dirty="0" smtClean="0"/>
          </a:p>
          <a:p>
            <a:pPr marL="285750" indent="-285750">
              <a:spcAft>
                <a:spcPts val="1600"/>
              </a:spcAft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Work</a:t>
            </a:r>
            <a:endParaRPr/>
          </a:p>
        </p:txBody>
      </p:sp>
      <p:sp>
        <p:nvSpPr>
          <p:cNvPr id="153" name="Google Shape;153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>
              <a:spcBef>
                <a:spcPts val="1600"/>
              </a:spcBef>
            </a:pPr>
            <a:r>
              <a:rPr lang="en-GB" dirty="0" smtClean="0"/>
              <a:t>Centralized </a:t>
            </a:r>
            <a:r>
              <a:rPr lang="en-GB" dirty="0"/>
              <a:t>control panel website that provides:</a:t>
            </a:r>
            <a:endParaRPr dirty="0"/>
          </a:p>
          <a:p>
            <a:pPr lvl="1">
              <a:spcBef>
                <a:spcPts val="0"/>
              </a:spcBef>
            </a:pPr>
            <a:r>
              <a:rPr lang="en-GB" dirty="0"/>
              <a:t>Remote controlling and monitoring.</a:t>
            </a:r>
            <a:endParaRPr dirty="0"/>
          </a:p>
          <a:p>
            <a:pPr lvl="1">
              <a:spcBef>
                <a:spcPts val="0"/>
              </a:spcBef>
            </a:pPr>
            <a:r>
              <a:rPr lang="en-GB" dirty="0"/>
              <a:t>Control the positions of the seed. </a:t>
            </a:r>
            <a:endParaRPr dirty="0"/>
          </a:p>
          <a:p>
            <a:pPr lvl="1">
              <a:spcBef>
                <a:spcPts val="0"/>
              </a:spcBef>
            </a:pPr>
            <a:r>
              <a:rPr lang="en-GB" dirty="0"/>
              <a:t>Advice for the farmers depending on technical knowledge, to utilize the resources.</a:t>
            </a:r>
            <a:endParaRPr dirty="0"/>
          </a:p>
          <a:p>
            <a:r>
              <a:rPr lang="en-GB" dirty="0"/>
              <a:t>Use solar cell to power the robot as it will be always outside.</a:t>
            </a:r>
            <a:endParaRPr dirty="0"/>
          </a:p>
          <a:p>
            <a:r>
              <a:rPr lang="en-GB" dirty="0"/>
              <a:t>Expand the size to be capable of large farming fields.</a:t>
            </a:r>
            <a:endParaRPr dirty="0"/>
          </a:p>
          <a:p>
            <a:r>
              <a:rPr lang="en-GB" dirty="0"/>
              <a:t>Water proofing.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Demo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9241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Farming in Palestine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What’s Farmbot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How does it work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Why FarmBot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Initial Design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Our Design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Hardware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Challenges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Constraints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Future Work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Farming in Palestine</a:t>
            </a:r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>
              <a:spcBef>
                <a:spcPts val="1600"/>
              </a:spcBef>
            </a:pPr>
            <a:r>
              <a:rPr lang="en-GB" dirty="0"/>
              <a:t>Lack of natural resources.</a:t>
            </a:r>
            <a:endParaRPr dirty="0"/>
          </a:p>
          <a:p>
            <a:r>
              <a:rPr lang="en-GB" dirty="0"/>
              <a:t>Lack of technical knowledge.</a:t>
            </a:r>
            <a:endParaRPr baseline="30000" dirty="0"/>
          </a:p>
          <a:p>
            <a:r>
              <a:rPr lang="en-GB" dirty="0"/>
              <a:t>Lack of fund.</a:t>
            </a:r>
            <a:endParaRPr dirty="0"/>
          </a:p>
          <a:p>
            <a:r>
              <a:rPr lang="en-GB" dirty="0"/>
              <a:t>Tiring and needs a lot of effort.</a:t>
            </a:r>
            <a:endParaRPr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What’s Farmbot?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38150">
              <a:buClr>
                <a:srgbClr val="CACACA"/>
              </a:buClr>
              <a:buSzPts val="2100"/>
            </a:pPr>
            <a:r>
              <a:rPr lang="en-GB" sz="2100" dirty="0">
                <a:solidFill>
                  <a:srgbClr val="CACACA"/>
                </a:solidFill>
              </a:rPr>
              <a:t>Agricultural robot.</a:t>
            </a:r>
            <a:endParaRPr sz="2100" dirty="0">
              <a:solidFill>
                <a:srgbClr val="CACACA"/>
              </a:solidFill>
            </a:endParaRPr>
          </a:p>
          <a:p>
            <a:pPr marL="438150">
              <a:buClr>
                <a:srgbClr val="CACACA"/>
              </a:buClr>
              <a:buSzPts val="2100"/>
            </a:pPr>
            <a:r>
              <a:rPr lang="en-GB" sz="2100" dirty="0">
                <a:solidFill>
                  <a:srgbClr val="CACACA"/>
                </a:solidFill>
              </a:rPr>
              <a:t>Space efficient seeding.</a:t>
            </a:r>
            <a:endParaRPr sz="2100" dirty="0">
              <a:solidFill>
                <a:srgbClr val="CACACA"/>
              </a:solidFill>
            </a:endParaRPr>
          </a:p>
          <a:p>
            <a:pPr marL="438150">
              <a:buClr>
                <a:srgbClr val="CACACA"/>
              </a:buClr>
              <a:buSzPts val="2100"/>
            </a:pPr>
            <a:r>
              <a:rPr lang="en-GB" sz="2100" dirty="0">
                <a:solidFill>
                  <a:srgbClr val="CACACA"/>
                </a:solidFill>
              </a:rPr>
              <a:t>Efficient watering system.</a:t>
            </a:r>
            <a:endParaRPr sz="2100" dirty="0">
              <a:solidFill>
                <a:srgbClr val="CACACA"/>
              </a:solidFill>
            </a:endParaRPr>
          </a:p>
          <a:p>
            <a:pPr marL="438150">
              <a:buClr>
                <a:srgbClr val="CACACA"/>
              </a:buClr>
              <a:buSzPts val="2100"/>
            </a:pPr>
            <a:r>
              <a:rPr lang="en-GB" sz="2100" dirty="0">
                <a:solidFill>
                  <a:srgbClr val="CACACA"/>
                </a:solidFill>
              </a:rPr>
              <a:t>Automated farming process.</a:t>
            </a:r>
            <a:endParaRPr sz="2100" dirty="0">
              <a:solidFill>
                <a:srgbClr val="CACACA"/>
              </a:solidFill>
            </a:endParaRPr>
          </a:p>
          <a:p>
            <a:pPr marL="438150">
              <a:buClr>
                <a:srgbClr val="CACACA"/>
              </a:buClr>
              <a:buSzPts val="2100"/>
            </a:pPr>
            <a:r>
              <a:rPr lang="en-GB" sz="2100" dirty="0">
                <a:solidFill>
                  <a:srgbClr val="CACACA"/>
                </a:solidFill>
              </a:rPr>
              <a:t>Remotely controlled.</a:t>
            </a:r>
            <a:endParaRPr sz="2100" dirty="0">
              <a:solidFill>
                <a:srgbClr val="CACAC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How does it work?</a:t>
            </a:r>
            <a:endParaRPr dirty="0"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1600"/>
              </a:spcBef>
            </a:pPr>
            <a:r>
              <a:rPr lang="en-US" dirty="0" err="1" smtClean="0"/>
              <a:t>FarmBot</a:t>
            </a:r>
            <a:r>
              <a:rPr lang="en-US" dirty="0" smtClean="0"/>
              <a:t> </a:t>
            </a:r>
            <a:r>
              <a:rPr lang="en-US" dirty="0"/>
              <a:t>will use the seed injector to grab a seed and start planting at the specified </a:t>
            </a:r>
            <a:r>
              <a:rPr lang="en-US" dirty="0" smtClean="0"/>
              <a:t>locations</a:t>
            </a:r>
            <a:endParaRPr lang="en-US" dirty="0"/>
          </a:p>
          <a:p>
            <a:r>
              <a:rPr lang="en-GB" dirty="0" err="1"/>
              <a:t>FarmBot</a:t>
            </a:r>
            <a:r>
              <a:rPr lang="en-GB" dirty="0"/>
              <a:t> then will read the humidity sensor </a:t>
            </a:r>
            <a:endParaRPr lang="en-GB" dirty="0" smtClean="0"/>
          </a:p>
          <a:p>
            <a:r>
              <a:rPr lang="en-GB" dirty="0"/>
              <a:t>Then it will start the irrigation process based on the humidity</a:t>
            </a:r>
            <a:r>
              <a:rPr lang="en-GB" dirty="0" smtClean="0"/>
              <a:t>.</a:t>
            </a:r>
            <a:endParaRPr lang="en-US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Farmbot?</a:t>
            </a:r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>
              <a:spcBef>
                <a:spcPts val="1600"/>
              </a:spcBef>
            </a:pPr>
            <a:r>
              <a:rPr lang="en-GB" dirty="0" smtClean="0"/>
              <a:t>Efficient </a:t>
            </a:r>
            <a:r>
              <a:rPr lang="en-GB" dirty="0"/>
              <a:t>use for land, water and other resources</a:t>
            </a:r>
            <a:r>
              <a:rPr lang="en-GB" dirty="0" smtClean="0"/>
              <a:t>.</a:t>
            </a:r>
          </a:p>
          <a:p>
            <a:pPr>
              <a:spcBef>
                <a:spcPts val="1600"/>
              </a:spcBef>
            </a:pPr>
            <a:r>
              <a:rPr lang="en-GB" dirty="0"/>
              <a:t>Time and effort saving.</a:t>
            </a:r>
          </a:p>
          <a:p>
            <a:pPr>
              <a:spcBef>
                <a:spcPts val="1600"/>
              </a:spcBef>
            </a:pPr>
            <a:r>
              <a:rPr lang="en-GB" dirty="0"/>
              <a:t>Remote controlling &amp; monitoring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Initial Design</a:t>
            </a:r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400" y="1103925"/>
            <a:ext cx="7503200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/>
        </p:nvSpPr>
        <p:spPr>
          <a:xfrm>
            <a:off x="3072000" y="10326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Cost</a:t>
            </a:r>
            <a:endParaRPr sz="6000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2500$</a:t>
            </a:r>
            <a:endParaRPr sz="6000">
              <a:solidFill>
                <a:srgbClr val="FF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4357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design</a:t>
            </a:r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311700" y="1406875"/>
            <a:ext cx="43572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</a:rPr>
              <a:t>Less Cost</a:t>
            </a:r>
          </a:p>
          <a:p>
            <a:pPr marL="171450" indent="-171450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</a:rPr>
              <a:t>Same features.</a:t>
            </a:r>
          </a:p>
          <a:p>
            <a:pPr marL="171450" indent="-171450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</a:rPr>
              <a:t>Practical </a:t>
            </a:r>
            <a:r>
              <a:rPr lang="en-US" dirty="0" err="1" smtClean="0">
                <a:solidFill>
                  <a:schemeClr val="dk1"/>
                </a:solidFill>
              </a:rPr>
              <a:t>Implemntion</a:t>
            </a:r>
            <a:r>
              <a:rPr lang="en-US" smtClean="0">
                <a:solidFill>
                  <a:schemeClr val="dk1"/>
                </a:solidFill>
              </a:rPr>
              <a:t>.</a:t>
            </a:r>
            <a:endParaRPr lang="en-US" dirty="0" smtClean="0">
              <a:solidFill>
                <a:schemeClr val="dk1"/>
              </a:solidFill>
            </a:endParaRPr>
          </a:p>
          <a:p>
            <a:pPr marL="171450" indent="-171450">
              <a:spcAft>
                <a:spcPts val="1600"/>
              </a:spcAft>
            </a:pPr>
            <a:endParaRPr dirty="0">
              <a:solidFill>
                <a:schemeClr val="dk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50" y="1406875"/>
            <a:ext cx="4057650" cy="317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325</Words>
  <Application>Microsoft Office PowerPoint</Application>
  <PresentationFormat>On-screen Show (16:9)</PresentationFormat>
  <Paragraphs>110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Oswald</vt:lpstr>
      <vt:lpstr>Average</vt:lpstr>
      <vt:lpstr>Arial</vt:lpstr>
      <vt:lpstr>Slate</vt:lpstr>
      <vt:lpstr>Farmbot</vt:lpstr>
      <vt:lpstr>Outline</vt:lpstr>
      <vt:lpstr>Farming in Palestine</vt:lpstr>
      <vt:lpstr>What’s Farmbot?</vt:lpstr>
      <vt:lpstr>How does it work?</vt:lpstr>
      <vt:lpstr>Why Farmbot?</vt:lpstr>
      <vt:lpstr>Initial Design</vt:lpstr>
      <vt:lpstr>PowerPoint Presentation</vt:lpstr>
      <vt:lpstr>Our design</vt:lpstr>
      <vt:lpstr>Microcontroller</vt:lpstr>
      <vt:lpstr>Hardware</vt:lpstr>
      <vt:lpstr>Hardware – cont.</vt:lpstr>
      <vt:lpstr>Hardware – cont.</vt:lpstr>
      <vt:lpstr>Hardware – cont.</vt:lpstr>
      <vt:lpstr>Hardware – cont.</vt:lpstr>
      <vt:lpstr>Challenges &amp; Constraints</vt:lpstr>
      <vt:lpstr>Future Work</vt:lpstr>
      <vt:lpstr>Demo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Farmbot</dc:title>
  <cp:lastModifiedBy>Windows User</cp:lastModifiedBy>
  <cp:revision>14</cp:revision>
  <dcterms:modified xsi:type="dcterms:W3CDTF">2018-12-23T06:41:54Z</dcterms:modified>
</cp:coreProperties>
</file>