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Wellfleet" charset="1" panose="02040503050600060704"/>
      <p:regular r:id="rId24"/>
    </p:embeddedFont>
    <p:embeddedFont>
      <p:font typeface="Pompiere" charset="1" panose="020000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2.jpeg" Type="http://schemas.openxmlformats.org/officeDocument/2006/relationships/image"/><Relationship Id="rId7" Target="../media/image13.jpeg" Type="http://schemas.openxmlformats.org/officeDocument/2006/relationships/image"/><Relationship Id="rId8" Target="../media/image14.jpeg" Type="http://schemas.openxmlformats.org/officeDocument/2006/relationships/image"/><Relationship Id="rId9" Target="../media/image1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jpeg" Type="http://schemas.openxmlformats.org/officeDocument/2006/relationships/image"/><Relationship Id="rId11" Target="../media/image22.jpe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7.jpeg" Type="http://schemas.openxmlformats.org/officeDocument/2006/relationships/image"/><Relationship Id="rId7" Target="../media/image18.jpeg" Type="http://schemas.openxmlformats.org/officeDocument/2006/relationships/image"/><Relationship Id="rId8" Target="../media/image19.jpeg" Type="http://schemas.openxmlformats.org/officeDocument/2006/relationships/image"/><Relationship Id="rId9" Target="../media/image2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3.jpeg" Type="http://schemas.openxmlformats.org/officeDocument/2006/relationships/image"/><Relationship Id="rId5" Target="../media/image24.jpeg" Type="http://schemas.openxmlformats.org/officeDocument/2006/relationships/image"/><Relationship Id="rId6" Target="../media/image25.jpeg" Type="http://schemas.openxmlformats.org/officeDocument/2006/relationships/image"/><Relationship Id="rId7" Target="../media/image2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jpeg" Type="http://schemas.openxmlformats.org/officeDocument/2006/relationships/image"/><Relationship Id="rId11" Target="../media/image31.jpeg" Type="http://schemas.openxmlformats.org/officeDocument/2006/relationships/image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4.png" Type="http://schemas.openxmlformats.org/officeDocument/2006/relationships/image"/><Relationship Id="rId9" Target="../media/image5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svg" Type="http://schemas.openxmlformats.org/officeDocument/2006/relationships/image"/><Relationship Id="rId2" Target="../media/image1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.png" Type="http://schemas.openxmlformats.org/officeDocument/2006/relationships/image"/><Relationship Id="rId9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11322" y="6947018"/>
            <a:ext cx="5666065" cy="4622565"/>
          </a:xfrm>
          <a:custGeom>
            <a:avLst/>
            <a:gdLst/>
            <a:ahLst/>
            <a:cxnLst/>
            <a:rect r="r" b="b" t="t" l="l"/>
            <a:pathLst>
              <a:path h="4622565" w="5666065">
                <a:moveTo>
                  <a:pt x="0" y="0"/>
                </a:moveTo>
                <a:lnTo>
                  <a:pt x="5666065" y="0"/>
                </a:lnTo>
                <a:lnTo>
                  <a:pt x="5666065" y="4622564"/>
                </a:lnTo>
                <a:lnTo>
                  <a:pt x="0" y="4622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53714" y="841643"/>
            <a:ext cx="11482787" cy="5401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35"/>
              </a:lnSpc>
            </a:pPr>
            <a:r>
              <a:rPr lang="en-US" sz="1436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CNC Ca</a:t>
            </a:r>
            <a:r>
              <a:rPr lang="en-US" sz="1436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r Keys Cutting Machine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501402" y="7932184"/>
            <a:ext cx="4342973" cy="4374790"/>
          </a:xfrm>
          <a:custGeom>
            <a:avLst/>
            <a:gdLst/>
            <a:ahLst/>
            <a:cxnLst/>
            <a:rect r="r" b="b" t="t" l="l"/>
            <a:pathLst>
              <a:path h="4374790" w="4342973">
                <a:moveTo>
                  <a:pt x="0" y="0"/>
                </a:moveTo>
                <a:lnTo>
                  <a:pt x="4342974" y="0"/>
                </a:lnTo>
                <a:lnTo>
                  <a:pt x="4342974" y="4374790"/>
                </a:lnTo>
                <a:lnTo>
                  <a:pt x="0" y="43747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410835" y="-261694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8"/>
                </a:lnTo>
                <a:lnTo>
                  <a:pt x="0" y="25807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844376" y="8480997"/>
            <a:ext cx="3657410" cy="2573487"/>
          </a:xfrm>
          <a:custGeom>
            <a:avLst/>
            <a:gdLst/>
            <a:ahLst/>
            <a:cxnLst/>
            <a:rect r="r" b="b" t="t" l="l"/>
            <a:pathLst>
              <a:path h="2573487" w="3657410">
                <a:moveTo>
                  <a:pt x="0" y="0"/>
                </a:moveTo>
                <a:lnTo>
                  <a:pt x="3657410" y="0"/>
                </a:lnTo>
                <a:lnTo>
                  <a:pt x="3657410" y="2573487"/>
                </a:lnTo>
                <a:lnTo>
                  <a:pt x="0" y="25734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6853714" cy="10287000"/>
          </a:xfrm>
          <a:custGeom>
            <a:avLst/>
            <a:gdLst/>
            <a:ahLst/>
            <a:cxnLst/>
            <a:rect r="r" b="b" t="t" l="l"/>
            <a:pathLst>
              <a:path h="10287000" w="6853714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004254" y="4671517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60062" y="1648859"/>
            <a:ext cx="9167876" cy="1381426"/>
            <a:chOff x="0" y="0"/>
            <a:chExt cx="2414585" cy="3638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14585" cy="363832"/>
            </a:xfrm>
            <a:custGeom>
              <a:avLst/>
              <a:gdLst/>
              <a:ahLst/>
              <a:cxnLst/>
              <a:rect r="r" b="b" t="t" l="l"/>
              <a:pathLst>
                <a:path h="363832" w="2414585">
                  <a:moveTo>
                    <a:pt x="0" y="0"/>
                  </a:moveTo>
                  <a:lnTo>
                    <a:pt x="2414585" y="0"/>
                  </a:lnTo>
                  <a:lnTo>
                    <a:pt x="2414585" y="363832"/>
                  </a:lnTo>
                  <a:lnTo>
                    <a:pt x="0" y="363832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14585" cy="4019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292303" y="1628002"/>
            <a:ext cx="7703395" cy="1402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3"/>
              </a:lnSpc>
            </a:pPr>
            <a:r>
              <a:rPr lang="en-US" sz="8167" spc="89">
                <a:solidFill>
                  <a:srgbClr val="C9C9C9"/>
                </a:solidFill>
                <a:latin typeface="Pompiere"/>
                <a:ea typeface="Pompiere"/>
                <a:cs typeface="Pompiere"/>
                <a:sym typeface="Pompiere"/>
              </a:rPr>
              <a:t>Moh</a:t>
            </a:r>
            <a:r>
              <a:rPr lang="en-US" sz="8167" spc="89">
                <a:solidFill>
                  <a:srgbClr val="C9C9C9"/>
                </a:solidFill>
                <a:latin typeface="Pompiere"/>
                <a:ea typeface="Pompiere"/>
                <a:cs typeface="Pompiere"/>
                <a:sym typeface="Pompiere"/>
              </a:rPr>
              <a:t>ammed Alhasoun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2129950" y="7281531"/>
            <a:ext cx="5666065" cy="4622565"/>
          </a:xfrm>
          <a:custGeom>
            <a:avLst/>
            <a:gdLst/>
            <a:ahLst/>
            <a:cxnLst/>
            <a:rect r="r" b="b" t="t" l="l"/>
            <a:pathLst>
              <a:path h="4622565" w="5666065">
                <a:moveTo>
                  <a:pt x="0" y="0"/>
                </a:moveTo>
                <a:lnTo>
                  <a:pt x="5666066" y="0"/>
                </a:lnTo>
                <a:lnTo>
                  <a:pt x="5666066" y="4622565"/>
                </a:lnTo>
                <a:lnTo>
                  <a:pt x="0" y="46225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129950" y="-2985861"/>
            <a:ext cx="7279037" cy="5037700"/>
          </a:xfrm>
          <a:custGeom>
            <a:avLst/>
            <a:gdLst/>
            <a:ahLst/>
            <a:cxnLst/>
            <a:rect r="r" b="b" t="t" l="l"/>
            <a:pathLst>
              <a:path h="5037700" w="7279037">
                <a:moveTo>
                  <a:pt x="0" y="0"/>
                </a:moveTo>
                <a:lnTo>
                  <a:pt x="7279037" y="0"/>
                </a:lnTo>
                <a:lnTo>
                  <a:pt x="7279037" y="5037700"/>
                </a:lnTo>
                <a:lnTo>
                  <a:pt x="0" y="5037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77002" y="-1758958"/>
            <a:ext cx="6964595" cy="5583284"/>
          </a:xfrm>
          <a:custGeom>
            <a:avLst/>
            <a:gdLst/>
            <a:ahLst/>
            <a:cxnLst/>
            <a:rect r="r" b="b" t="t" l="l"/>
            <a:pathLst>
              <a:path h="5583284" w="6964595">
                <a:moveTo>
                  <a:pt x="0" y="0"/>
                </a:moveTo>
                <a:lnTo>
                  <a:pt x="6964596" y="0"/>
                </a:lnTo>
                <a:lnTo>
                  <a:pt x="6964596" y="5583284"/>
                </a:lnTo>
                <a:lnTo>
                  <a:pt x="0" y="55832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480150">
            <a:off x="14552719" y="7811377"/>
            <a:ext cx="5413162" cy="4398194"/>
          </a:xfrm>
          <a:custGeom>
            <a:avLst/>
            <a:gdLst/>
            <a:ahLst/>
            <a:cxnLst/>
            <a:rect r="r" b="b" t="t" l="l"/>
            <a:pathLst>
              <a:path h="4398194" w="5413162">
                <a:moveTo>
                  <a:pt x="0" y="0"/>
                </a:moveTo>
                <a:lnTo>
                  <a:pt x="5413162" y="0"/>
                </a:lnTo>
                <a:lnTo>
                  <a:pt x="5413162" y="4398194"/>
                </a:lnTo>
                <a:lnTo>
                  <a:pt x="0" y="43981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508765" y="2339571"/>
            <a:ext cx="4659650" cy="4693787"/>
          </a:xfrm>
          <a:custGeom>
            <a:avLst/>
            <a:gdLst/>
            <a:ahLst/>
            <a:cxnLst/>
            <a:rect r="r" b="b" t="t" l="l"/>
            <a:pathLst>
              <a:path h="4693787" w="4659650">
                <a:moveTo>
                  <a:pt x="0" y="0"/>
                </a:moveTo>
                <a:lnTo>
                  <a:pt x="4659650" y="0"/>
                </a:lnTo>
                <a:lnTo>
                  <a:pt x="4659650" y="4693787"/>
                </a:lnTo>
                <a:lnTo>
                  <a:pt x="0" y="46937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149087" y="8229600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187606" y="3909700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4523142" y="3365974"/>
            <a:ext cx="9167876" cy="1381426"/>
            <a:chOff x="0" y="0"/>
            <a:chExt cx="2414585" cy="36383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14585" cy="363832"/>
            </a:xfrm>
            <a:custGeom>
              <a:avLst/>
              <a:gdLst/>
              <a:ahLst/>
              <a:cxnLst/>
              <a:rect r="r" b="b" t="t" l="l"/>
              <a:pathLst>
                <a:path h="363832" w="2414585">
                  <a:moveTo>
                    <a:pt x="0" y="0"/>
                  </a:moveTo>
                  <a:lnTo>
                    <a:pt x="2414585" y="0"/>
                  </a:lnTo>
                  <a:lnTo>
                    <a:pt x="2414585" y="363832"/>
                  </a:lnTo>
                  <a:lnTo>
                    <a:pt x="0" y="363832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414585" cy="4019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5020824" y="3290101"/>
            <a:ext cx="8172512" cy="139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433"/>
              </a:lnSpc>
            </a:pPr>
            <a:r>
              <a:rPr lang="en-US" sz="8167" spc="8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Ob</a:t>
            </a:r>
            <a:r>
              <a:rPr lang="en-US" sz="8167" spc="8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ada Huseen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71030" y="459591"/>
            <a:ext cx="6545941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Our Team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560062" y="5150075"/>
            <a:ext cx="9094036" cy="1732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41"/>
              </a:lnSpc>
              <a:spcBef>
                <a:spcPct val="0"/>
              </a:spcBef>
            </a:pPr>
            <a:r>
              <a:rPr lang="en-US" sz="6846" strike="noStrike" u="none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Our TeamSupervisor:</a:t>
            </a:r>
          </a:p>
          <a:p>
            <a:pPr algn="ctr" marL="0" indent="0" lvl="0">
              <a:lnSpc>
                <a:spcPts val="6641"/>
              </a:lnSpc>
              <a:spcBef>
                <a:spcPct val="0"/>
              </a:spcBef>
            </a:pPr>
            <a:r>
              <a:rPr lang="en-US" sz="6846" strike="noStrike" u="none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 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4560062" y="6342645"/>
            <a:ext cx="9167876" cy="1381426"/>
            <a:chOff x="0" y="0"/>
            <a:chExt cx="2414585" cy="36383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414585" cy="363832"/>
            </a:xfrm>
            <a:custGeom>
              <a:avLst/>
              <a:gdLst/>
              <a:ahLst/>
              <a:cxnLst/>
              <a:rect r="r" b="b" t="t" l="l"/>
              <a:pathLst>
                <a:path h="363832" w="2414585">
                  <a:moveTo>
                    <a:pt x="0" y="0"/>
                  </a:moveTo>
                  <a:lnTo>
                    <a:pt x="2414585" y="0"/>
                  </a:lnTo>
                  <a:lnTo>
                    <a:pt x="2414585" y="363832"/>
                  </a:lnTo>
                  <a:lnTo>
                    <a:pt x="0" y="363832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2414585" cy="4019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4560062" y="6251254"/>
            <a:ext cx="9167876" cy="1402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433"/>
              </a:lnSpc>
              <a:spcBef>
                <a:spcPct val="0"/>
              </a:spcBef>
            </a:pPr>
            <a:r>
              <a:rPr lang="en-US" sz="8167" spc="89" strike="noStrike" u="none">
                <a:solidFill>
                  <a:srgbClr val="C9C9C9"/>
                </a:solidFill>
                <a:latin typeface="Pompiere"/>
                <a:ea typeface="Pompiere"/>
                <a:cs typeface="Pompiere"/>
                <a:sym typeface="Pompiere"/>
              </a:rPr>
              <a:t>Dr. Samer Mayala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68229" y="8459831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5"/>
                </a:lnTo>
                <a:lnTo>
                  <a:pt x="0" y="291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294959">
            <a:off x="-749672" y="792059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365382" y="2513920"/>
            <a:ext cx="13389815" cy="3071511"/>
            <a:chOff x="0" y="0"/>
            <a:chExt cx="3526536" cy="80895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526536" cy="808958"/>
            </a:xfrm>
            <a:custGeom>
              <a:avLst/>
              <a:gdLst/>
              <a:ahLst/>
              <a:cxnLst/>
              <a:rect r="r" b="b" t="t" l="l"/>
              <a:pathLst>
                <a:path h="808958" w="3526536">
                  <a:moveTo>
                    <a:pt x="0" y="0"/>
                  </a:moveTo>
                  <a:lnTo>
                    <a:pt x="3526536" y="0"/>
                  </a:lnTo>
                  <a:lnTo>
                    <a:pt x="3526536" y="808958"/>
                  </a:lnTo>
                  <a:lnTo>
                    <a:pt x="0" y="808958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526536" cy="8470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1480150">
            <a:off x="217041" y="-742348"/>
            <a:ext cx="3605065" cy="2929116"/>
          </a:xfrm>
          <a:custGeom>
            <a:avLst/>
            <a:gdLst/>
            <a:ahLst/>
            <a:cxnLst/>
            <a:rect r="r" b="b" t="t" l="l"/>
            <a:pathLst>
              <a:path h="2929116" w="3605065">
                <a:moveTo>
                  <a:pt x="0" y="0"/>
                </a:moveTo>
                <a:lnTo>
                  <a:pt x="3605065" y="0"/>
                </a:lnTo>
                <a:lnTo>
                  <a:pt x="3605065" y="2929115"/>
                </a:lnTo>
                <a:lnTo>
                  <a:pt x="0" y="29291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105415" y="3446349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080404" y="-1552089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871030" y="1185084"/>
            <a:ext cx="6545941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Introduction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485672" y="2482366"/>
            <a:ext cx="15889530" cy="443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6"/>
              </a:lnSpc>
            </a:pPr>
            <a:r>
              <a:rPr lang="en-US" sz="4297" spc="4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Losing or breaking car keys is common</a:t>
            </a:r>
          </a:p>
          <a:p>
            <a:pPr algn="l">
              <a:lnSpc>
                <a:spcPts val="6016"/>
              </a:lnSpc>
            </a:pPr>
            <a:r>
              <a:rPr lang="en-US" sz="4297" spc="4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Car key cutting requires high precision</a:t>
            </a:r>
          </a:p>
          <a:p>
            <a:pPr algn="l">
              <a:lnSpc>
                <a:spcPts val="6016"/>
              </a:lnSpc>
            </a:pPr>
            <a:r>
              <a:rPr lang="en-US" sz="4297" spc="4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Manual machines not high precision</a:t>
            </a:r>
          </a:p>
          <a:p>
            <a:pPr algn="l">
              <a:lnSpc>
                <a:spcPts val="6016"/>
              </a:lnSpc>
            </a:pPr>
            <a:r>
              <a:rPr lang="en-US" sz="4297" spc="4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CNC commercial machines are vary expensive</a:t>
            </a:r>
          </a:p>
          <a:p>
            <a:pPr algn="l">
              <a:lnSpc>
                <a:spcPts val="5596"/>
              </a:lnSpc>
            </a:pPr>
          </a:p>
          <a:p>
            <a:pPr algn="l">
              <a:lnSpc>
                <a:spcPts val="5596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3090874" y="6418562"/>
            <a:ext cx="12106251" cy="1415899"/>
            <a:chOff x="0" y="0"/>
            <a:chExt cx="3188478" cy="37291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88478" cy="372912"/>
            </a:xfrm>
            <a:custGeom>
              <a:avLst/>
              <a:gdLst/>
              <a:ahLst/>
              <a:cxnLst/>
              <a:rect r="r" b="b" t="t" l="l"/>
              <a:pathLst>
                <a:path h="372912" w="3188478">
                  <a:moveTo>
                    <a:pt x="0" y="0"/>
                  </a:moveTo>
                  <a:lnTo>
                    <a:pt x="3188478" y="0"/>
                  </a:lnTo>
                  <a:lnTo>
                    <a:pt x="3188478" y="372912"/>
                  </a:lnTo>
                  <a:lnTo>
                    <a:pt x="0" y="372912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188478" cy="4110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5649248" y="6706141"/>
            <a:ext cx="6822082" cy="75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spc="48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N</a:t>
            </a:r>
            <a:r>
              <a:rPr lang="en-US" sz="4399" spc="48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eed for a low-cost automated solution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029394" y="1181100"/>
            <a:ext cx="8796829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 Problem Statement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296261" y="7908307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3" y="0"/>
                </a:lnTo>
                <a:lnTo>
                  <a:pt x="3568173" y="2911035"/>
                </a:lnTo>
                <a:lnTo>
                  <a:pt x="0" y="291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43882">
            <a:off x="-726449" y="-1228912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2"/>
                </a:lnTo>
                <a:lnTo>
                  <a:pt x="0" y="3412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4959">
            <a:off x="-749672" y="792059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32803" y="2513920"/>
            <a:ext cx="13222394" cy="2885487"/>
            <a:chOff x="0" y="0"/>
            <a:chExt cx="3482441" cy="7599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82441" cy="759964"/>
            </a:xfrm>
            <a:custGeom>
              <a:avLst/>
              <a:gdLst/>
              <a:ahLst/>
              <a:cxnLst/>
              <a:rect r="r" b="b" t="t" l="l"/>
              <a:pathLst>
                <a:path h="759964" w="3482441">
                  <a:moveTo>
                    <a:pt x="0" y="0"/>
                  </a:moveTo>
                  <a:lnTo>
                    <a:pt x="3482441" y="0"/>
                  </a:lnTo>
                  <a:lnTo>
                    <a:pt x="3482441" y="759964"/>
                  </a:lnTo>
                  <a:lnTo>
                    <a:pt x="0" y="759964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482441" cy="7980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480150">
            <a:off x="16414992" y="-435858"/>
            <a:ext cx="3605065" cy="2929116"/>
          </a:xfrm>
          <a:custGeom>
            <a:avLst/>
            <a:gdLst/>
            <a:ahLst/>
            <a:cxnLst/>
            <a:rect r="r" b="b" t="t" l="l"/>
            <a:pathLst>
              <a:path h="2929116" w="3605065">
                <a:moveTo>
                  <a:pt x="0" y="0"/>
                </a:moveTo>
                <a:lnTo>
                  <a:pt x="3605065" y="0"/>
                </a:lnTo>
                <a:lnTo>
                  <a:pt x="3605065" y="2929116"/>
                </a:lnTo>
                <a:lnTo>
                  <a:pt x="0" y="29291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821997" y="2412382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2375493" y="4594533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957072" y="-3082116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470867" y="8763226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036161" y="2437720"/>
            <a:ext cx="12719036" cy="3463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4" indent="-410207" lvl="1">
              <a:lnSpc>
                <a:spcPts val="5319"/>
              </a:lnSpc>
              <a:buFont typeface="Arial"/>
              <a:buChar char="•"/>
            </a:pPr>
            <a:r>
              <a:rPr lang="en-US" sz="3799" spc="41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The P</a:t>
            </a:r>
            <a:r>
              <a:rPr lang="en-US" sz="3799" spc="41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roblem:</a:t>
            </a:r>
          </a:p>
          <a:p>
            <a:pPr algn="l" marL="690877" indent="-345439" lvl="1">
              <a:lnSpc>
                <a:spcPts val="4479"/>
              </a:lnSpc>
              <a:buFont typeface="Arial"/>
              <a:buChar char="•"/>
            </a:pPr>
            <a:r>
              <a:rPr lang="en-US" sz="3199" spc="35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Manual car key cutting depends on operator skill and leads to inconsistent accuracy.</a:t>
            </a:r>
          </a:p>
          <a:p>
            <a:pPr algn="l" marL="690877" indent="-345439" lvl="1">
              <a:lnSpc>
                <a:spcPts val="4479"/>
              </a:lnSpc>
              <a:buFont typeface="Arial"/>
              <a:buChar char="•"/>
            </a:pPr>
            <a:r>
              <a:rPr lang="en-US" sz="3199" spc="35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Commercial CNC key cutting machines are expensive and not easily accessible.</a:t>
            </a:r>
          </a:p>
          <a:p>
            <a:pPr algn="l" marL="690877" indent="-345439" lvl="1">
              <a:lnSpc>
                <a:spcPts val="4479"/>
              </a:lnSpc>
              <a:buFont typeface="Arial"/>
              <a:buChar char="•"/>
            </a:pPr>
            <a:r>
              <a:rPr lang="en-US" sz="3199" spc="35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Students, technicians, and small workshops lack access to affordable and precise key duplication tools</a:t>
            </a:r>
          </a:p>
          <a:p>
            <a:pPr algn="l">
              <a:lnSpc>
                <a:spcPts val="4479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2532803" y="5636480"/>
            <a:ext cx="13222394" cy="2755270"/>
            <a:chOff x="0" y="0"/>
            <a:chExt cx="3482441" cy="72566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82441" cy="725668"/>
            </a:xfrm>
            <a:custGeom>
              <a:avLst/>
              <a:gdLst/>
              <a:ahLst/>
              <a:cxnLst/>
              <a:rect r="r" b="b" t="t" l="l"/>
              <a:pathLst>
                <a:path h="725668" w="3482441">
                  <a:moveTo>
                    <a:pt x="0" y="0"/>
                  </a:moveTo>
                  <a:lnTo>
                    <a:pt x="3482441" y="0"/>
                  </a:lnTo>
                  <a:lnTo>
                    <a:pt x="3482441" y="725668"/>
                  </a:lnTo>
                  <a:lnTo>
                    <a:pt x="0" y="725668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3482441" cy="7637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3036161" y="5770882"/>
            <a:ext cx="13041337" cy="2973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1203" indent="-420602" lvl="1">
              <a:lnSpc>
                <a:spcPts val="5454"/>
              </a:lnSpc>
              <a:buFont typeface="Arial"/>
              <a:buChar char="•"/>
            </a:pPr>
            <a:r>
              <a:rPr lang="en-US" sz="3896" spc="42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Ou</a:t>
            </a:r>
            <a:r>
              <a:rPr lang="en-US" sz="3896" spc="42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r Solution:</a:t>
            </a:r>
          </a:p>
          <a:p>
            <a:pPr algn="l" marL="708384" indent="-354192" lvl="1">
              <a:lnSpc>
                <a:spcPts val="4593"/>
              </a:lnSpc>
              <a:buFont typeface="Arial"/>
              <a:buChar char="•"/>
            </a:pPr>
            <a:r>
              <a:rPr lang="en-US" sz="3281" spc="36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Develop a low-cost Arduino-based CNC key cutting machine.</a:t>
            </a:r>
          </a:p>
          <a:p>
            <a:pPr algn="l" marL="708384" indent="-354192" lvl="1">
              <a:lnSpc>
                <a:spcPts val="4593"/>
              </a:lnSpc>
              <a:buFont typeface="Arial"/>
              <a:buChar char="•"/>
            </a:pPr>
            <a:r>
              <a:rPr lang="en-US" sz="3281" spc="36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Use digital G-code files to automate cutting and eliminate human error.</a:t>
            </a:r>
          </a:p>
          <a:p>
            <a:pPr algn="l" marL="708384" indent="-354192" lvl="1">
              <a:lnSpc>
                <a:spcPts val="4593"/>
              </a:lnSpc>
              <a:buFont typeface="Arial"/>
              <a:buChar char="•"/>
            </a:pPr>
            <a:r>
              <a:rPr lang="en-US" sz="3281" spc="36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Provide an educational, precise, and accessible key manufacturing platform.</a:t>
            </a:r>
          </a:p>
          <a:p>
            <a:pPr algn="l">
              <a:lnSpc>
                <a:spcPts val="4593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85241" y="1185084"/>
            <a:ext cx="10517519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Project Objectives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470329" y="-426817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3" y="0"/>
                </a:lnTo>
                <a:lnTo>
                  <a:pt x="3568173" y="2911034"/>
                </a:lnTo>
                <a:lnTo>
                  <a:pt x="0" y="291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4959">
            <a:off x="-785076" y="7170026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19" y="0"/>
                </a:lnTo>
                <a:lnTo>
                  <a:pt x="4976519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644417" y="2472046"/>
            <a:ext cx="13222394" cy="5342907"/>
            <a:chOff x="0" y="0"/>
            <a:chExt cx="3482441" cy="14071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82441" cy="1407185"/>
            </a:xfrm>
            <a:custGeom>
              <a:avLst/>
              <a:gdLst/>
              <a:ahLst/>
              <a:cxnLst/>
              <a:rect r="r" b="b" t="t" l="l"/>
              <a:pathLst>
                <a:path h="1407185" w="3482441">
                  <a:moveTo>
                    <a:pt x="0" y="0"/>
                  </a:moveTo>
                  <a:lnTo>
                    <a:pt x="3482441" y="0"/>
                  </a:lnTo>
                  <a:lnTo>
                    <a:pt x="3482441" y="1407185"/>
                  </a:lnTo>
                  <a:lnTo>
                    <a:pt x="0" y="1407185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482441" cy="14452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0496968">
            <a:off x="11839013" y="8516357"/>
            <a:ext cx="7100743" cy="5769354"/>
          </a:xfrm>
          <a:custGeom>
            <a:avLst/>
            <a:gdLst/>
            <a:ahLst/>
            <a:cxnLst/>
            <a:rect r="r" b="b" t="t" l="l"/>
            <a:pathLst>
              <a:path h="5769354" w="7100743">
                <a:moveTo>
                  <a:pt x="0" y="0"/>
                </a:moveTo>
                <a:lnTo>
                  <a:pt x="7100743" y="0"/>
                </a:lnTo>
                <a:lnTo>
                  <a:pt x="7100743" y="5769354"/>
                </a:lnTo>
                <a:lnTo>
                  <a:pt x="0" y="57693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105415" y="3446349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06813" y="835435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2676381" y="2513920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3" y="0"/>
                </a:lnTo>
                <a:lnTo>
                  <a:pt x="426203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365921" y="-1776705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568964" y="3030173"/>
            <a:ext cx="12719036" cy="622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3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Design a CNC machine for cutting car keys.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568964" y="3948384"/>
            <a:ext cx="12719036" cy="622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3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Convert digital key designs into real keys.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568964" y="4793932"/>
            <a:ext cx="12719036" cy="622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3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Achieve good accuracy and repeatability.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097844" y="5708240"/>
            <a:ext cx="12719036" cy="622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35" indent="-388618" lvl="1">
              <a:lnSpc>
                <a:spcPts val="5039"/>
              </a:lnSpc>
              <a:buFont typeface="Arial"/>
              <a:buChar char="•"/>
            </a:pPr>
            <a:r>
              <a:rPr lang="en-US" sz="3599" spc="3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Provide a low-cost, educational CNC platform for students and small workshops.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55825" y="1181100"/>
            <a:ext cx="9176351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Project </a:t>
            </a: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Process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596182" y="7802783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3" y="0"/>
                </a:lnTo>
                <a:lnTo>
                  <a:pt x="3568173" y="2911034"/>
                </a:lnTo>
                <a:lnTo>
                  <a:pt x="0" y="291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884655">
            <a:off x="13566726" y="-1290274"/>
            <a:ext cx="7385148" cy="5111138"/>
          </a:xfrm>
          <a:custGeom>
            <a:avLst/>
            <a:gdLst/>
            <a:ahLst/>
            <a:cxnLst/>
            <a:rect r="r" b="b" t="t" l="l"/>
            <a:pathLst>
              <a:path h="5111138" w="7385148">
                <a:moveTo>
                  <a:pt x="0" y="0"/>
                </a:moveTo>
                <a:lnTo>
                  <a:pt x="7385148" y="0"/>
                </a:lnTo>
                <a:lnTo>
                  <a:pt x="7385148" y="5111137"/>
                </a:lnTo>
                <a:lnTo>
                  <a:pt x="0" y="51111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4959">
            <a:off x="1915477" y="-2800758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19" y="0"/>
                </a:lnTo>
                <a:lnTo>
                  <a:pt x="4976519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4208444">
            <a:off x="-3939058" y="4692099"/>
            <a:ext cx="6778474" cy="5507510"/>
          </a:xfrm>
          <a:custGeom>
            <a:avLst/>
            <a:gdLst/>
            <a:ahLst/>
            <a:cxnLst/>
            <a:rect r="r" b="b" t="t" l="l"/>
            <a:pathLst>
              <a:path h="5507510" w="6778474">
                <a:moveTo>
                  <a:pt x="0" y="0"/>
                </a:moveTo>
                <a:lnTo>
                  <a:pt x="6778474" y="0"/>
                </a:lnTo>
                <a:lnTo>
                  <a:pt x="6778474" y="5507509"/>
                </a:lnTo>
                <a:lnTo>
                  <a:pt x="0" y="55075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687396" y="-792105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6818370" y="8656417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4262034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262034" y="0"/>
                </a:lnTo>
                <a:lnTo>
                  <a:pt x="4262034" y="411480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80404" y="-1552089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702738" y="2481945"/>
            <a:ext cx="11105753" cy="6097415"/>
            <a:chOff x="0" y="0"/>
            <a:chExt cx="2924972" cy="16059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24972" cy="1605903"/>
            </a:xfrm>
            <a:custGeom>
              <a:avLst/>
              <a:gdLst/>
              <a:ahLst/>
              <a:cxnLst/>
              <a:rect r="r" b="b" t="t" l="l"/>
              <a:pathLst>
                <a:path h="1605903" w="2924972">
                  <a:moveTo>
                    <a:pt x="0" y="0"/>
                  </a:moveTo>
                  <a:lnTo>
                    <a:pt x="2924972" y="0"/>
                  </a:lnTo>
                  <a:lnTo>
                    <a:pt x="2924972" y="1605903"/>
                  </a:lnTo>
                  <a:lnTo>
                    <a:pt x="0" y="1605903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924972" cy="1644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046689" y="2677590"/>
            <a:ext cx="10417850" cy="5500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39710" indent="-419855" lvl="1">
              <a:lnSpc>
                <a:spcPts val="5445"/>
              </a:lnSpc>
              <a:buFont typeface="Arial"/>
              <a:buChar char="•"/>
            </a:pPr>
            <a:r>
              <a:rPr lang="en-US" sz="3889" spc="42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Syst</a:t>
            </a:r>
            <a:r>
              <a:rPr lang="en-US" sz="3889" spc="42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em Workflow:</a:t>
            </a:r>
          </a:p>
          <a:p>
            <a:pPr algn="l">
              <a:lnSpc>
                <a:spcPts val="5445"/>
              </a:lnSpc>
            </a:pPr>
          </a:p>
          <a:p>
            <a:pPr algn="l" marL="726238" indent="-363119" lvl="1">
              <a:lnSpc>
                <a:spcPts val="4709"/>
              </a:lnSpc>
              <a:buFont typeface="Arial"/>
              <a:buChar char="•"/>
            </a:pPr>
            <a:r>
              <a:rPr lang="en-US" sz="3363" spc="3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The car key profile is designed digitally.</a:t>
            </a:r>
          </a:p>
          <a:p>
            <a:pPr algn="l">
              <a:lnSpc>
                <a:spcPts val="4709"/>
              </a:lnSpc>
            </a:pPr>
          </a:p>
          <a:p>
            <a:pPr algn="l" marL="726238" indent="-363119" lvl="1">
              <a:lnSpc>
                <a:spcPts val="4709"/>
              </a:lnSpc>
              <a:buFont typeface="Arial"/>
              <a:buChar char="•"/>
            </a:pPr>
            <a:r>
              <a:rPr lang="en-US" sz="3363" spc="3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The digital model is converted into a G-code toolpath.</a:t>
            </a:r>
          </a:p>
          <a:p>
            <a:pPr algn="l">
              <a:lnSpc>
                <a:spcPts val="4709"/>
              </a:lnSpc>
            </a:pPr>
          </a:p>
          <a:p>
            <a:pPr algn="l" marL="726238" indent="-363119" lvl="1">
              <a:lnSpc>
                <a:spcPts val="4709"/>
              </a:lnSpc>
              <a:buFont typeface="Arial"/>
              <a:buChar char="•"/>
            </a:pPr>
            <a:r>
              <a:rPr lang="en-US" sz="3363" spc="3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The G-code is uploaded to the LaserGRBL.</a:t>
            </a:r>
          </a:p>
          <a:p>
            <a:pPr algn="l">
              <a:lnSpc>
                <a:spcPts val="4709"/>
              </a:lnSpc>
            </a:pPr>
          </a:p>
          <a:p>
            <a:pPr algn="l" marL="726238" indent="-363119" lvl="1">
              <a:lnSpc>
                <a:spcPts val="4709"/>
              </a:lnSpc>
              <a:buFont typeface="Arial"/>
              <a:buChar char="•"/>
            </a:pPr>
            <a:r>
              <a:rPr lang="en-US" sz="3363" spc="37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The machine automatically cuts the key based on the generated toolpath.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45635" y="1197431"/>
            <a:ext cx="8685214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S</a:t>
            </a: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ystem Overview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5968229" y="8459831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5"/>
                </a:lnTo>
                <a:lnTo>
                  <a:pt x="0" y="291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43882">
            <a:off x="13168116" y="1364045"/>
            <a:ext cx="6289968" cy="4353182"/>
          </a:xfrm>
          <a:custGeom>
            <a:avLst/>
            <a:gdLst/>
            <a:ahLst/>
            <a:cxnLst/>
            <a:rect r="r" b="b" t="t" l="l"/>
            <a:pathLst>
              <a:path h="4353182" w="6289968">
                <a:moveTo>
                  <a:pt x="0" y="0"/>
                </a:moveTo>
                <a:lnTo>
                  <a:pt x="6289968" y="0"/>
                </a:lnTo>
                <a:lnTo>
                  <a:pt x="6289968" y="4353182"/>
                </a:lnTo>
                <a:lnTo>
                  <a:pt x="0" y="4353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4959">
            <a:off x="-502117" y="6468341"/>
            <a:ext cx="6592700" cy="5285147"/>
          </a:xfrm>
          <a:custGeom>
            <a:avLst/>
            <a:gdLst/>
            <a:ahLst/>
            <a:cxnLst/>
            <a:rect r="r" b="b" t="t" l="l"/>
            <a:pathLst>
              <a:path h="5285147" w="6592700">
                <a:moveTo>
                  <a:pt x="0" y="0"/>
                </a:moveTo>
                <a:lnTo>
                  <a:pt x="6592699" y="0"/>
                </a:lnTo>
                <a:lnTo>
                  <a:pt x="6592699" y="5285147"/>
                </a:lnTo>
                <a:lnTo>
                  <a:pt x="0" y="52851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429918" y="3338051"/>
            <a:ext cx="10405034" cy="3990863"/>
            <a:chOff x="0" y="0"/>
            <a:chExt cx="2740420" cy="10510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40421" cy="1051092"/>
            </a:xfrm>
            <a:custGeom>
              <a:avLst/>
              <a:gdLst/>
              <a:ahLst/>
              <a:cxnLst/>
              <a:rect r="r" b="b" t="t" l="l"/>
              <a:pathLst>
                <a:path h="1051092" w="2740421">
                  <a:moveTo>
                    <a:pt x="0" y="0"/>
                  </a:moveTo>
                  <a:lnTo>
                    <a:pt x="2740421" y="0"/>
                  </a:lnTo>
                  <a:lnTo>
                    <a:pt x="2740421" y="1051092"/>
                  </a:lnTo>
                  <a:lnTo>
                    <a:pt x="0" y="1051092"/>
                  </a:lnTo>
                  <a:close/>
                </a:path>
              </a:pathLst>
            </a:custGeom>
            <a:solidFill>
              <a:srgbClr val="103A2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2740420" cy="1117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4759"/>
                </a:lnSpc>
                <a:spcBef>
                  <a:spcPct val="0"/>
                </a:spcBef>
              </a:pPr>
            </a:p>
            <a:p>
              <a:pPr algn="just" marL="734056" indent="-367028" lvl="1">
                <a:lnSpc>
                  <a:spcPts val="47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399" spc="37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Electronic control subsystem.</a:t>
              </a:r>
            </a:p>
            <a:p>
              <a:pPr algn="just" marL="734056" indent="-367028" lvl="1">
                <a:lnSpc>
                  <a:spcPts val="47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399" spc="37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Mechanical subsystem.</a:t>
              </a:r>
            </a:p>
            <a:p>
              <a:pPr algn="just" marL="734056" indent="-367028" lvl="1">
                <a:lnSpc>
                  <a:spcPts val="47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399" spc="37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Software &amp; G-code subsystem.</a:t>
              </a:r>
            </a:p>
            <a:p>
              <a:pPr algn="just">
                <a:lnSpc>
                  <a:spcPts val="47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480150">
            <a:off x="-1124935" y="-1464558"/>
            <a:ext cx="3605065" cy="2929116"/>
          </a:xfrm>
          <a:custGeom>
            <a:avLst/>
            <a:gdLst/>
            <a:ahLst/>
            <a:cxnLst/>
            <a:rect r="r" b="b" t="t" l="l"/>
            <a:pathLst>
              <a:path h="2929116" w="3605065">
                <a:moveTo>
                  <a:pt x="0" y="0"/>
                </a:moveTo>
                <a:lnTo>
                  <a:pt x="3605065" y="0"/>
                </a:lnTo>
                <a:lnTo>
                  <a:pt x="3605065" y="2929116"/>
                </a:lnTo>
                <a:lnTo>
                  <a:pt x="0" y="29291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906171" y="-2057400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5" y="0"/>
                </a:lnTo>
                <a:lnTo>
                  <a:pt x="40848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123043" y="-1995780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4" y="0"/>
                </a:lnTo>
                <a:lnTo>
                  <a:pt x="2673134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429918" y="3619760"/>
            <a:ext cx="8853726" cy="596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46" indent="-377823" lvl="1">
              <a:lnSpc>
                <a:spcPts val="4899"/>
              </a:lnSpc>
              <a:buFont typeface="Arial"/>
              <a:buChar char="•"/>
            </a:pPr>
            <a:r>
              <a:rPr lang="en-US" sz="3499" spc="38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The system consists of: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105415" y="-1024392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3" y="0"/>
                </a:lnTo>
                <a:lnTo>
                  <a:pt x="3568173" y="2911035"/>
                </a:lnTo>
                <a:lnTo>
                  <a:pt x="0" y="291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515632">
            <a:off x="14618201" y="7263545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19" y="0"/>
                </a:lnTo>
                <a:lnTo>
                  <a:pt x="4976519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5415" y="3446349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99859" y="-1619668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70046" y="1609623"/>
            <a:ext cx="5267973" cy="3860500"/>
          </a:xfrm>
          <a:custGeom>
            <a:avLst/>
            <a:gdLst/>
            <a:ahLst/>
            <a:cxnLst/>
            <a:rect r="r" b="b" t="t" l="l"/>
            <a:pathLst>
              <a:path h="3860500" w="5267973">
                <a:moveTo>
                  <a:pt x="0" y="0"/>
                </a:moveTo>
                <a:lnTo>
                  <a:pt x="5267973" y="0"/>
                </a:lnTo>
                <a:lnTo>
                  <a:pt x="5267973" y="3860499"/>
                </a:lnTo>
                <a:lnTo>
                  <a:pt x="0" y="38604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584284" y="1609623"/>
            <a:ext cx="3143093" cy="4621196"/>
          </a:xfrm>
          <a:custGeom>
            <a:avLst/>
            <a:gdLst/>
            <a:ahLst/>
            <a:cxnLst/>
            <a:rect r="r" b="b" t="t" l="l"/>
            <a:pathLst>
              <a:path h="4621196" w="3143093">
                <a:moveTo>
                  <a:pt x="0" y="0"/>
                </a:moveTo>
                <a:lnTo>
                  <a:pt x="3143093" y="0"/>
                </a:lnTo>
                <a:lnTo>
                  <a:pt x="3143093" y="4621196"/>
                </a:lnTo>
                <a:lnTo>
                  <a:pt x="0" y="46211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647944" y="1609623"/>
            <a:ext cx="4917702" cy="4917702"/>
          </a:xfrm>
          <a:custGeom>
            <a:avLst/>
            <a:gdLst/>
            <a:ahLst/>
            <a:cxnLst/>
            <a:rect r="r" b="b" t="t" l="l"/>
            <a:pathLst>
              <a:path h="4917702" w="4917702">
                <a:moveTo>
                  <a:pt x="0" y="0"/>
                </a:moveTo>
                <a:lnTo>
                  <a:pt x="4917702" y="0"/>
                </a:lnTo>
                <a:lnTo>
                  <a:pt x="4917702" y="4917702"/>
                </a:lnTo>
                <a:lnTo>
                  <a:pt x="0" y="49177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798938" y="7177605"/>
            <a:ext cx="3928439" cy="3928439"/>
          </a:xfrm>
          <a:custGeom>
            <a:avLst/>
            <a:gdLst/>
            <a:ahLst/>
            <a:cxnLst/>
            <a:rect r="r" b="b" t="t" l="l"/>
            <a:pathLst>
              <a:path h="3928439" w="3928439">
                <a:moveTo>
                  <a:pt x="0" y="0"/>
                </a:moveTo>
                <a:lnTo>
                  <a:pt x="3928439" y="0"/>
                </a:lnTo>
                <a:lnTo>
                  <a:pt x="3928439" y="3928439"/>
                </a:lnTo>
                <a:lnTo>
                  <a:pt x="0" y="39284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70046" y="6635239"/>
            <a:ext cx="4029876" cy="3753147"/>
          </a:xfrm>
          <a:custGeom>
            <a:avLst/>
            <a:gdLst/>
            <a:ahLst/>
            <a:cxnLst/>
            <a:rect r="r" b="b" t="t" l="l"/>
            <a:pathLst>
              <a:path h="3753147" w="4029876">
                <a:moveTo>
                  <a:pt x="0" y="0"/>
                </a:moveTo>
                <a:lnTo>
                  <a:pt x="4029876" y="0"/>
                </a:lnTo>
                <a:lnTo>
                  <a:pt x="4029876" y="3753147"/>
                </a:lnTo>
                <a:lnTo>
                  <a:pt x="0" y="37531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871030" y="241209"/>
            <a:ext cx="6545941" cy="456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Electronic Compon</a:t>
            </a: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ents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05026" y="762531"/>
            <a:ext cx="4146588" cy="880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 spc="56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A</a:t>
            </a:r>
            <a:r>
              <a:rPr lang="en-US" sz="5099" spc="56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rduino Uno: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073102" y="762531"/>
            <a:ext cx="4335899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Stepper motor drivers: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697760" y="762531"/>
            <a:ext cx="4815602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DC step-down converter: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677261" y="6330514"/>
            <a:ext cx="3941683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Power supply (12V):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4620" y="5578598"/>
            <a:ext cx="5847398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A4899 Stepper Motor Driver: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6647944" y="7858694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63765" y="-1140018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4"/>
                </a:lnTo>
                <a:lnTo>
                  <a:pt x="0" y="291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515632">
            <a:off x="-1919315" y="713886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5415" y="2962687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99859" y="-1619668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65056" y="2571751"/>
            <a:ext cx="3426526" cy="3162947"/>
          </a:xfrm>
          <a:custGeom>
            <a:avLst/>
            <a:gdLst/>
            <a:ahLst/>
            <a:cxnLst/>
            <a:rect r="r" b="b" t="t" l="l"/>
            <a:pathLst>
              <a:path h="3162947" w="3426526">
                <a:moveTo>
                  <a:pt x="0" y="0"/>
                </a:moveTo>
                <a:lnTo>
                  <a:pt x="3426526" y="0"/>
                </a:lnTo>
                <a:lnTo>
                  <a:pt x="3426526" y="3162947"/>
                </a:lnTo>
                <a:lnTo>
                  <a:pt x="0" y="3162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54540" y="1886643"/>
            <a:ext cx="3778919" cy="3762124"/>
          </a:xfrm>
          <a:custGeom>
            <a:avLst/>
            <a:gdLst/>
            <a:ahLst/>
            <a:cxnLst/>
            <a:rect r="r" b="b" t="t" l="l"/>
            <a:pathLst>
              <a:path h="3762124" w="3778919">
                <a:moveTo>
                  <a:pt x="0" y="0"/>
                </a:moveTo>
                <a:lnTo>
                  <a:pt x="3778920" y="0"/>
                </a:lnTo>
                <a:lnTo>
                  <a:pt x="3778920" y="3762124"/>
                </a:lnTo>
                <a:lnTo>
                  <a:pt x="0" y="37621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757728" y="1886643"/>
            <a:ext cx="3762124" cy="3762124"/>
          </a:xfrm>
          <a:custGeom>
            <a:avLst/>
            <a:gdLst/>
            <a:ahLst/>
            <a:cxnLst/>
            <a:rect r="r" b="b" t="t" l="l"/>
            <a:pathLst>
              <a:path h="3762124" w="3762124">
                <a:moveTo>
                  <a:pt x="0" y="0"/>
                </a:moveTo>
                <a:lnTo>
                  <a:pt x="3762124" y="0"/>
                </a:lnTo>
                <a:lnTo>
                  <a:pt x="3762124" y="3762124"/>
                </a:lnTo>
                <a:lnTo>
                  <a:pt x="0" y="37621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057886" y="6638939"/>
            <a:ext cx="4334372" cy="3895448"/>
          </a:xfrm>
          <a:custGeom>
            <a:avLst/>
            <a:gdLst/>
            <a:ahLst/>
            <a:cxnLst/>
            <a:rect r="r" b="b" t="t" l="l"/>
            <a:pathLst>
              <a:path h="3895448" w="4334372">
                <a:moveTo>
                  <a:pt x="0" y="0"/>
                </a:moveTo>
                <a:lnTo>
                  <a:pt x="4334371" y="0"/>
                </a:lnTo>
                <a:lnTo>
                  <a:pt x="4334371" y="3895448"/>
                </a:lnTo>
                <a:lnTo>
                  <a:pt x="0" y="38954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254540" y="6513002"/>
            <a:ext cx="3992075" cy="4147322"/>
          </a:xfrm>
          <a:custGeom>
            <a:avLst/>
            <a:gdLst/>
            <a:ahLst/>
            <a:cxnLst/>
            <a:rect r="r" b="b" t="t" l="l"/>
            <a:pathLst>
              <a:path h="4147322" w="3992075">
                <a:moveTo>
                  <a:pt x="0" y="0"/>
                </a:moveTo>
                <a:lnTo>
                  <a:pt x="3992075" y="0"/>
                </a:lnTo>
                <a:lnTo>
                  <a:pt x="3992075" y="4147322"/>
                </a:lnTo>
                <a:lnTo>
                  <a:pt x="0" y="41473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512141" y="6972314"/>
            <a:ext cx="6635711" cy="3077311"/>
          </a:xfrm>
          <a:custGeom>
            <a:avLst/>
            <a:gdLst/>
            <a:ahLst/>
            <a:cxnLst/>
            <a:rect r="r" b="b" t="t" l="l"/>
            <a:pathLst>
              <a:path h="3077311" w="6635711">
                <a:moveTo>
                  <a:pt x="0" y="0"/>
                </a:moveTo>
                <a:lnTo>
                  <a:pt x="6635711" y="0"/>
                </a:lnTo>
                <a:lnTo>
                  <a:pt x="6635711" y="3077311"/>
                </a:lnTo>
                <a:lnTo>
                  <a:pt x="0" y="30773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871030" y="241209"/>
            <a:ext cx="6545941" cy="456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Mechanical D</a:t>
            </a: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esign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5026" y="762531"/>
            <a:ext cx="4146588" cy="1784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 spc="56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Mechan</a:t>
            </a:r>
            <a:r>
              <a:rPr lang="en-US" sz="5099" spc="56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ical V-slot aluminum frame: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62399" y="923925"/>
            <a:ext cx="4818697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Lin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e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a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r 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bea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ri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ng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s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 (12 mm):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871030" y="952500"/>
            <a:ext cx="5572244" cy="712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79"/>
              </a:lnSpc>
              <a:spcBef>
                <a:spcPct val="0"/>
              </a:spcBef>
            </a:pPr>
            <a:r>
              <a:rPr lang="en-US" sz="4199" spc="46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Lead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 s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cr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ew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s (8 mm,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 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2 mm pi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t</a:t>
            </a: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ch):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33248" y="5791848"/>
            <a:ext cx="4459010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Rubb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er 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whee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l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s &amp;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 </a:t>
            </a:r>
            <a:r>
              <a:rPr lang="en-US" sz="4899" spc="53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belts: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928502" y="5665911"/>
            <a:ext cx="4644152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Mechanical  Key Clamp: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07348" y="5791848"/>
            <a:ext cx="4018955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859"/>
              </a:lnSpc>
              <a:spcBef>
                <a:spcPct val="0"/>
              </a:spcBef>
            </a:pPr>
            <a:r>
              <a:rPr lang="en-US" sz="4899" spc="53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 Crankshaft(12 mm):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58496" y="-758275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5"/>
                </a:lnTo>
                <a:lnTo>
                  <a:pt x="0" y="291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515632">
            <a:off x="14618201" y="7263545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19" y="0"/>
                </a:lnTo>
                <a:lnTo>
                  <a:pt x="4976519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5415" y="2962687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99859" y="-1619668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97619" y="1028700"/>
            <a:ext cx="7044069" cy="9038619"/>
            <a:chOff x="0" y="0"/>
            <a:chExt cx="1855228" cy="238054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55228" cy="2380542"/>
            </a:xfrm>
            <a:custGeom>
              <a:avLst/>
              <a:gdLst/>
              <a:ahLst/>
              <a:cxnLst/>
              <a:rect r="r" b="b" t="t" l="l"/>
              <a:pathLst>
                <a:path h="2380542" w="1855228">
                  <a:moveTo>
                    <a:pt x="0" y="0"/>
                  </a:moveTo>
                  <a:lnTo>
                    <a:pt x="1855228" y="0"/>
                  </a:lnTo>
                  <a:lnTo>
                    <a:pt x="1855228" y="2380542"/>
                  </a:lnTo>
                  <a:lnTo>
                    <a:pt x="0" y="2380542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855228" cy="2418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19697" y="1028700"/>
            <a:ext cx="7044069" cy="9038619"/>
            <a:chOff x="0" y="0"/>
            <a:chExt cx="1855228" cy="23805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55228" cy="2380542"/>
            </a:xfrm>
            <a:custGeom>
              <a:avLst/>
              <a:gdLst/>
              <a:ahLst/>
              <a:cxnLst/>
              <a:rect r="r" b="b" t="t" l="l"/>
              <a:pathLst>
                <a:path h="2380542" w="1855228">
                  <a:moveTo>
                    <a:pt x="0" y="0"/>
                  </a:moveTo>
                  <a:lnTo>
                    <a:pt x="1855228" y="0"/>
                  </a:lnTo>
                  <a:lnTo>
                    <a:pt x="1855228" y="2380542"/>
                  </a:lnTo>
                  <a:lnTo>
                    <a:pt x="0" y="2380542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855228" cy="24186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-1347459" y="732565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871030" y="241209"/>
            <a:ext cx="6545941" cy="456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Mechanical D</a:t>
            </a: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esign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578657" y="1295083"/>
            <a:ext cx="2579727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 spc="53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M</a:t>
            </a:r>
            <a:r>
              <a:rPr lang="en-US" sz="4899" spc="53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otion Axes: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53887" y="2641898"/>
            <a:ext cx="7229268" cy="4435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08514" indent="-454257" lvl="1">
              <a:lnSpc>
                <a:spcPts val="5891"/>
              </a:lnSpc>
              <a:buFont typeface="Arial"/>
              <a:buChar char="•"/>
            </a:pPr>
            <a:r>
              <a:rPr lang="en-US" sz="4208" spc="46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X-axis: Left ↔ Right</a:t>
            </a:r>
          </a:p>
          <a:p>
            <a:pPr algn="ctr" marL="908514" indent="-454257" lvl="1">
              <a:lnSpc>
                <a:spcPts val="5891"/>
              </a:lnSpc>
              <a:spcBef>
                <a:spcPct val="0"/>
              </a:spcBef>
              <a:buFont typeface="Arial"/>
              <a:buChar char="•"/>
            </a:pPr>
            <a:r>
              <a:rPr lang="en-US" sz="4208" spc="46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Y-axis: Forward ↔ Backward</a:t>
            </a:r>
          </a:p>
          <a:p>
            <a:pPr algn="ctr" marL="908514" indent="-454257" lvl="1">
              <a:lnSpc>
                <a:spcPts val="5891"/>
              </a:lnSpc>
              <a:spcBef>
                <a:spcPct val="0"/>
              </a:spcBef>
              <a:buFont typeface="Arial"/>
              <a:buChar char="•"/>
            </a:pPr>
            <a:r>
              <a:rPr lang="en-US" sz="4208" spc="46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Z-axis: Spindle up &amp; down</a:t>
            </a:r>
          </a:p>
          <a:p>
            <a:pPr algn="ctr" marL="908514" indent="-454257" lvl="1">
              <a:lnSpc>
                <a:spcPts val="5891"/>
              </a:lnSpc>
              <a:spcBef>
                <a:spcPct val="0"/>
              </a:spcBef>
              <a:buFont typeface="Arial"/>
              <a:buChar char="•"/>
            </a:pPr>
            <a:r>
              <a:rPr lang="en-US" sz="4208" spc="46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Stepper motors for precise positioning</a:t>
            </a:r>
          </a:p>
          <a:p>
            <a:pPr algn="ctr">
              <a:lnSpc>
                <a:spcPts val="5891"/>
              </a:lnSpc>
              <a:spcBef>
                <a:spcPct val="0"/>
              </a:spcBef>
            </a:pPr>
          </a:p>
          <a:p>
            <a:pPr algn="ctr">
              <a:lnSpc>
                <a:spcPts val="5891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1355771" y="1295083"/>
            <a:ext cx="2971919" cy="847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 spc="53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Cutting System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971677" y="2481547"/>
            <a:ext cx="7280474" cy="4737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73"/>
              </a:lnSpc>
            </a:pPr>
            <a:r>
              <a:rPr lang="en-US" sz="4480" spc="4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8 – Cutting System</a:t>
            </a:r>
          </a:p>
          <a:p>
            <a:pPr algn="ctr" marL="967409" indent="-483705" lvl="1">
              <a:lnSpc>
                <a:spcPts val="6273"/>
              </a:lnSpc>
              <a:spcBef>
                <a:spcPct val="0"/>
              </a:spcBef>
              <a:buFont typeface="Arial"/>
              <a:buChar char="•"/>
            </a:pPr>
            <a:r>
              <a:rPr lang="en-US" sz="4480" spc="4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DC spindle mot</a:t>
            </a:r>
            <a:r>
              <a:rPr lang="en-US" sz="4480" spc="4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or (12V, 120W)</a:t>
            </a:r>
          </a:p>
          <a:p>
            <a:pPr algn="ctr" marL="967409" indent="-483705" lvl="1">
              <a:lnSpc>
                <a:spcPts val="6273"/>
              </a:lnSpc>
              <a:spcBef>
                <a:spcPct val="0"/>
              </a:spcBef>
              <a:buFont typeface="Arial"/>
              <a:buChar char="•"/>
            </a:pPr>
            <a:r>
              <a:rPr lang="en-US" sz="4480" spc="4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Collet size: 3.17 mm</a:t>
            </a:r>
          </a:p>
          <a:p>
            <a:pPr algn="ctr" marL="967409" indent="-483705" lvl="1">
              <a:lnSpc>
                <a:spcPts val="6273"/>
              </a:lnSpc>
              <a:spcBef>
                <a:spcPct val="0"/>
              </a:spcBef>
              <a:buFont typeface="Arial"/>
              <a:buChar char="•"/>
            </a:pPr>
            <a:r>
              <a:rPr lang="en-US" sz="4480" spc="4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Cutting bit diameter: 2 mm</a:t>
            </a:r>
          </a:p>
          <a:p>
            <a:pPr algn="ctr" marL="967409" indent="-483705" lvl="1">
              <a:lnSpc>
                <a:spcPts val="6273"/>
              </a:lnSpc>
              <a:spcBef>
                <a:spcPct val="0"/>
              </a:spcBef>
              <a:buFont typeface="Arial"/>
              <a:buChar char="•"/>
            </a:pPr>
            <a:r>
              <a:rPr lang="en-US" sz="4480" spc="49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Constant cutting depth using Z-axis</a:t>
            </a:r>
          </a:p>
          <a:p>
            <a:pPr algn="ctr">
              <a:lnSpc>
                <a:spcPts val="627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73667" y="8093918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6" y="0"/>
                </a:lnTo>
                <a:lnTo>
                  <a:pt x="3837186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5419" y="6888398"/>
            <a:ext cx="3485319" cy="3485319"/>
          </a:xfrm>
          <a:custGeom>
            <a:avLst/>
            <a:gdLst/>
            <a:ahLst/>
            <a:cxnLst/>
            <a:rect r="r" b="b" t="t" l="l"/>
            <a:pathLst>
              <a:path h="3485319" w="3485319">
                <a:moveTo>
                  <a:pt x="0" y="0"/>
                </a:moveTo>
                <a:lnTo>
                  <a:pt x="3485320" y="0"/>
                </a:lnTo>
                <a:lnTo>
                  <a:pt x="3485320" y="3485319"/>
                </a:lnTo>
                <a:lnTo>
                  <a:pt x="0" y="3485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55951" y="1335068"/>
            <a:ext cx="4449871" cy="6356958"/>
          </a:xfrm>
          <a:custGeom>
            <a:avLst/>
            <a:gdLst/>
            <a:ahLst/>
            <a:cxnLst/>
            <a:rect r="r" b="b" t="t" l="l"/>
            <a:pathLst>
              <a:path h="6356958" w="4449871">
                <a:moveTo>
                  <a:pt x="0" y="0"/>
                </a:moveTo>
                <a:lnTo>
                  <a:pt x="4449871" y="0"/>
                </a:lnTo>
                <a:lnTo>
                  <a:pt x="4449871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57820" y="1028700"/>
            <a:ext cx="3648942" cy="5085633"/>
          </a:xfrm>
          <a:custGeom>
            <a:avLst/>
            <a:gdLst/>
            <a:ahLst/>
            <a:cxnLst/>
            <a:rect r="r" b="b" t="t" l="l"/>
            <a:pathLst>
              <a:path h="5085633" w="3648942">
                <a:moveTo>
                  <a:pt x="0" y="0"/>
                </a:moveTo>
                <a:lnTo>
                  <a:pt x="3648941" y="0"/>
                </a:lnTo>
                <a:lnTo>
                  <a:pt x="3648941" y="5085633"/>
                </a:lnTo>
                <a:lnTo>
                  <a:pt x="0" y="5085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124656" y="1002591"/>
            <a:ext cx="6057388" cy="8117103"/>
          </a:xfrm>
          <a:custGeom>
            <a:avLst/>
            <a:gdLst/>
            <a:ahLst/>
            <a:cxnLst/>
            <a:rect r="r" b="b" t="t" l="l"/>
            <a:pathLst>
              <a:path h="8117103" w="6057388">
                <a:moveTo>
                  <a:pt x="0" y="0"/>
                </a:moveTo>
                <a:lnTo>
                  <a:pt x="6057388" y="0"/>
                </a:lnTo>
                <a:lnTo>
                  <a:pt x="6057388" y="8117103"/>
                </a:lnTo>
                <a:lnTo>
                  <a:pt x="0" y="81171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871030" y="241209"/>
            <a:ext cx="6545941" cy="456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Z-axi</a:t>
            </a:r>
            <a:r>
              <a:rPr lang="en-US" sz="3547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s ( Cutting System 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425799" y="6390558"/>
            <a:ext cx="6416179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spc="31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DC spindle m</a:t>
            </a:r>
            <a:r>
              <a:rPr lang="en-US" sz="2899" spc="31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otor (12V, 120W):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355951" y="255831"/>
            <a:ext cx="4635431" cy="1590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55106" indent="-327553" lvl="1">
              <a:lnSpc>
                <a:spcPts val="4248"/>
              </a:lnSpc>
              <a:buFont typeface="Arial"/>
              <a:buChar char="•"/>
            </a:pPr>
            <a:r>
              <a:rPr lang="en-US" sz="3034" spc="33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Collet size: 3.17 mm</a:t>
            </a:r>
          </a:p>
          <a:p>
            <a:pPr algn="ctr" marL="655106" indent="-327553" lvl="1">
              <a:lnSpc>
                <a:spcPts val="4248"/>
              </a:lnSpc>
              <a:spcBef>
                <a:spcPct val="0"/>
              </a:spcBef>
              <a:buFont typeface="Arial"/>
              <a:buChar char="•"/>
            </a:pPr>
            <a:r>
              <a:rPr lang="en-US" sz="3034" spc="33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Cutting bit diame</a:t>
            </a:r>
            <a:r>
              <a:rPr lang="en-US" sz="3034" spc="33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ter: 2 mm</a:t>
            </a:r>
          </a:p>
          <a:p>
            <a:pPr algn="ctr">
              <a:lnSpc>
                <a:spcPts val="4248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-350011" y="236781"/>
            <a:ext cx="6416179" cy="1455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79"/>
              </a:lnSpc>
              <a:spcBef>
                <a:spcPct val="0"/>
              </a:spcBef>
            </a:pPr>
            <a:r>
              <a:rPr lang="en-US" sz="4199" spc="46" strike="noStrike" u="none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 Design For Z-axis:</a:t>
            </a:r>
          </a:p>
          <a:p>
            <a:pPr algn="ctr" marL="0" indent="0" lvl="0">
              <a:lnSpc>
                <a:spcPts val="587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480150">
            <a:off x="217041" y="-742348"/>
            <a:ext cx="3605065" cy="2929116"/>
          </a:xfrm>
          <a:custGeom>
            <a:avLst/>
            <a:gdLst/>
            <a:ahLst/>
            <a:cxnLst/>
            <a:rect r="r" b="b" t="t" l="l"/>
            <a:pathLst>
              <a:path h="2929116" w="3605065">
                <a:moveTo>
                  <a:pt x="0" y="0"/>
                </a:moveTo>
                <a:lnTo>
                  <a:pt x="3605065" y="0"/>
                </a:lnTo>
                <a:lnTo>
                  <a:pt x="3605065" y="2929115"/>
                </a:lnTo>
                <a:lnTo>
                  <a:pt x="0" y="29291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5415" y="3446349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805896" y="-1552089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4" y="0"/>
                </a:lnTo>
                <a:lnTo>
                  <a:pt x="2673134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17395" y="1937532"/>
            <a:ext cx="14153944" cy="8349468"/>
          </a:xfrm>
          <a:custGeom>
            <a:avLst/>
            <a:gdLst/>
            <a:ahLst/>
            <a:cxnLst/>
            <a:rect r="r" b="b" t="t" l="l"/>
            <a:pathLst>
              <a:path h="8349468" w="14153944">
                <a:moveTo>
                  <a:pt x="0" y="0"/>
                </a:moveTo>
                <a:lnTo>
                  <a:pt x="14153944" y="0"/>
                </a:lnTo>
                <a:lnTo>
                  <a:pt x="14153944" y="8349468"/>
                </a:lnTo>
                <a:lnTo>
                  <a:pt x="0" y="83494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401" r="-744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927601" y="345728"/>
            <a:ext cx="6617137" cy="456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40"/>
              </a:lnSpc>
              <a:spcBef>
                <a:spcPct val="0"/>
              </a:spcBef>
            </a:pPr>
            <a:r>
              <a:rPr lang="en-US" sz="3547" strike="noStrike" u="none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Software &amp; G-code subsystem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35910" y="923925"/>
            <a:ext cx="7183923" cy="896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spc="57">
                <a:solidFill>
                  <a:srgbClr val="103A22"/>
                </a:solidFill>
                <a:latin typeface="Pompiere"/>
                <a:ea typeface="Pompiere"/>
                <a:cs typeface="Pompiere"/>
                <a:sym typeface="Pompiere"/>
              </a:rPr>
              <a:t>LeaserGRBL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562246" y="801761"/>
            <a:ext cx="1018785" cy="1018785"/>
          </a:xfrm>
          <a:custGeom>
            <a:avLst/>
            <a:gdLst/>
            <a:ahLst/>
            <a:cxnLst/>
            <a:rect r="r" b="b" t="t" l="l"/>
            <a:pathLst>
              <a:path h="1018785" w="1018785">
                <a:moveTo>
                  <a:pt x="0" y="0"/>
                </a:moveTo>
                <a:lnTo>
                  <a:pt x="1018785" y="0"/>
                </a:lnTo>
                <a:lnTo>
                  <a:pt x="1018785" y="1018786"/>
                </a:lnTo>
                <a:lnTo>
                  <a:pt x="0" y="10187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68229" y="8459831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5"/>
                </a:lnTo>
                <a:lnTo>
                  <a:pt x="0" y="29110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294959">
            <a:off x="-749672" y="792059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80150">
            <a:off x="217041" y="-742348"/>
            <a:ext cx="3605065" cy="2929116"/>
          </a:xfrm>
          <a:custGeom>
            <a:avLst/>
            <a:gdLst/>
            <a:ahLst/>
            <a:cxnLst/>
            <a:rect r="r" b="b" t="t" l="l"/>
            <a:pathLst>
              <a:path h="2929116" w="3605065">
                <a:moveTo>
                  <a:pt x="0" y="0"/>
                </a:moveTo>
                <a:lnTo>
                  <a:pt x="3605065" y="0"/>
                </a:lnTo>
                <a:lnTo>
                  <a:pt x="3605065" y="2929115"/>
                </a:lnTo>
                <a:lnTo>
                  <a:pt x="0" y="29291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105415" y="3446349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80404" y="-1552089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68169" y="1141361"/>
            <a:ext cx="4934379" cy="8810376"/>
          </a:xfrm>
          <a:custGeom>
            <a:avLst/>
            <a:gdLst/>
            <a:ahLst/>
            <a:cxnLst/>
            <a:rect r="r" b="b" t="t" l="l"/>
            <a:pathLst>
              <a:path h="8810376" w="4934379">
                <a:moveTo>
                  <a:pt x="0" y="0"/>
                </a:moveTo>
                <a:lnTo>
                  <a:pt x="4934379" y="0"/>
                </a:lnTo>
                <a:lnTo>
                  <a:pt x="4934379" y="8810376"/>
                </a:lnTo>
                <a:lnTo>
                  <a:pt x="0" y="88103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77" t="0" r="-1677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195907" y="426884"/>
            <a:ext cx="2668429" cy="714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80"/>
              </a:lnSpc>
              <a:spcBef>
                <a:spcPct val="0"/>
              </a:spcBef>
            </a:pPr>
            <a:r>
              <a:rPr lang="en-US" sz="5546" strike="noStrike" u="none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G-code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994319" y="1141361"/>
            <a:ext cx="5843927" cy="8810376"/>
            <a:chOff x="0" y="0"/>
            <a:chExt cx="1539141" cy="232042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39141" cy="2320428"/>
            </a:xfrm>
            <a:custGeom>
              <a:avLst/>
              <a:gdLst/>
              <a:ahLst/>
              <a:cxnLst/>
              <a:rect r="r" b="b" t="t" l="l"/>
              <a:pathLst>
                <a:path h="2320428" w="1539141">
                  <a:moveTo>
                    <a:pt x="0" y="0"/>
                  </a:moveTo>
                  <a:lnTo>
                    <a:pt x="1539141" y="0"/>
                  </a:lnTo>
                  <a:lnTo>
                    <a:pt x="1539141" y="2320428"/>
                  </a:lnTo>
                  <a:lnTo>
                    <a:pt x="0" y="2320428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76200"/>
              <a:ext cx="1539141" cy="23966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G21-Set Units to Millimeters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G90 - Absolute Positioning Mode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G17-XY Plane Selection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G94-Feed Rate per Minute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GO - Rapid Positioning (Non-Cutting Movement)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G1-Linear Interpolation (Cutting Movement)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Z-axis Depth Control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F - Feed Rate Control</a:t>
              </a:r>
            </a:p>
            <a:p>
              <a:pPr algn="l" marL="712467" indent="-356233" lvl="1">
                <a:lnSpc>
                  <a:spcPts val="4619"/>
                </a:lnSpc>
                <a:buFont typeface="Arial"/>
                <a:buChar char="•"/>
              </a:pPr>
              <a:r>
                <a:rPr lang="en-US" sz="3299" spc="36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M30 - Program End and Reset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55387" y="-737719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4"/>
                </a:lnTo>
                <a:lnTo>
                  <a:pt x="0" y="291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294959">
            <a:off x="-749672" y="792059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700000">
            <a:off x="13758509" y="8404868"/>
            <a:ext cx="5936179" cy="4823145"/>
          </a:xfrm>
          <a:custGeom>
            <a:avLst/>
            <a:gdLst/>
            <a:ahLst/>
            <a:cxnLst/>
            <a:rect r="r" b="b" t="t" l="l"/>
            <a:pathLst>
              <a:path h="4823145" w="5936179">
                <a:moveTo>
                  <a:pt x="0" y="0"/>
                </a:moveTo>
                <a:lnTo>
                  <a:pt x="5936179" y="0"/>
                </a:lnTo>
                <a:lnTo>
                  <a:pt x="5936179" y="4823146"/>
                </a:lnTo>
                <a:lnTo>
                  <a:pt x="0" y="48231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025718" y="2649340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566277" y="2329687"/>
            <a:ext cx="14848137" cy="6813376"/>
            <a:chOff x="0" y="0"/>
            <a:chExt cx="3910620" cy="17944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910620" cy="1794470"/>
            </a:xfrm>
            <a:custGeom>
              <a:avLst/>
              <a:gdLst/>
              <a:ahLst/>
              <a:cxnLst/>
              <a:rect r="r" b="b" t="t" l="l"/>
              <a:pathLst>
                <a:path h="1794470" w="3910620">
                  <a:moveTo>
                    <a:pt x="0" y="0"/>
                  </a:moveTo>
                  <a:lnTo>
                    <a:pt x="3910620" y="0"/>
                  </a:lnTo>
                  <a:lnTo>
                    <a:pt x="3910620" y="1794470"/>
                  </a:lnTo>
                  <a:lnTo>
                    <a:pt x="0" y="1794470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3910620" cy="1832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3356225" y="-1402009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812787" y="2329687"/>
            <a:ext cx="4845079" cy="6813376"/>
          </a:xfrm>
          <a:custGeom>
            <a:avLst/>
            <a:gdLst/>
            <a:ahLst/>
            <a:cxnLst/>
            <a:rect r="r" b="b" t="t" l="l"/>
            <a:pathLst>
              <a:path h="6813376" w="4845079">
                <a:moveTo>
                  <a:pt x="0" y="0"/>
                </a:moveTo>
                <a:lnTo>
                  <a:pt x="4845079" y="0"/>
                </a:lnTo>
                <a:lnTo>
                  <a:pt x="4845079" y="6813376"/>
                </a:lnTo>
                <a:lnTo>
                  <a:pt x="0" y="68133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36" t="0" r="-536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144000" y="2329687"/>
            <a:ext cx="6635994" cy="6740980"/>
          </a:xfrm>
          <a:custGeom>
            <a:avLst/>
            <a:gdLst/>
            <a:ahLst/>
            <a:cxnLst/>
            <a:rect r="r" b="b" t="t" l="l"/>
            <a:pathLst>
              <a:path h="6740980" w="6635994">
                <a:moveTo>
                  <a:pt x="0" y="0"/>
                </a:moveTo>
                <a:lnTo>
                  <a:pt x="6635994" y="0"/>
                </a:lnTo>
                <a:lnTo>
                  <a:pt x="6635994" y="6740980"/>
                </a:lnTo>
                <a:lnTo>
                  <a:pt x="0" y="67409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91" t="0" r="-791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592238" y="1421500"/>
            <a:ext cx="11103524" cy="7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71"/>
              </a:lnSpc>
            </a:pPr>
            <a:r>
              <a:rPr lang="en-US" sz="5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Key Template Design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92238" y="1442794"/>
            <a:ext cx="11103524" cy="1723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Problems &amp; </a:t>
            </a: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Challenges Encountered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755387" y="-737719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4"/>
                </a:lnTo>
                <a:lnTo>
                  <a:pt x="0" y="291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4959">
            <a:off x="-749672" y="792059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700000">
            <a:off x="13758509" y="8404868"/>
            <a:ext cx="5936179" cy="4823145"/>
          </a:xfrm>
          <a:custGeom>
            <a:avLst/>
            <a:gdLst/>
            <a:ahLst/>
            <a:cxnLst/>
            <a:rect r="r" b="b" t="t" l="l"/>
            <a:pathLst>
              <a:path h="4823145" w="5936179">
                <a:moveTo>
                  <a:pt x="0" y="0"/>
                </a:moveTo>
                <a:lnTo>
                  <a:pt x="5936179" y="0"/>
                </a:lnTo>
                <a:lnTo>
                  <a:pt x="5936179" y="4823146"/>
                </a:lnTo>
                <a:lnTo>
                  <a:pt x="0" y="48231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25718" y="2649340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2227031" y="3290248"/>
            <a:ext cx="13833937" cy="5778405"/>
            <a:chOff x="0" y="0"/>
            <a:chExt cx="3643506" cy="15218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43506" cy="1521885"/>
            </a:xfrm>
            <a:custGeom>
              <a:avLst/>
              <a:gdLst/>
              <a:ahLst/>
              <a:cxnLst/>
              <a:rect r="r" b="b" t="t" l="l"/>
              <a:pathLst>
                <a:path h="1521885" w="3643506">
                  <a:moveTo>
                    <a:pt x="0" y="0"/>
                  </a:moveTo>
                  <a:lnTo>
                    <a:pt x="3643506" y="0"/>
                  </a:lnTo>
                  <a:lnTo>
                    <a:pt x="3643506" y="1521885"/>
                  </a:lnTo>
                  <a:lnTo>
                    <a:pt x="0" y="1521885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643506" cy="15599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3356225" y="-1290394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8"/>
                </a:lnTo>
                <a:lnTo>
                  <a:pt x="0" y="2580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448444" y="3963258"/>
            <a:ext cx="13612525" cy="3511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79488" indent="-539744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sz="4999" spc="54" strike="noStrike" u="none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mechanical durability of the plastic support components. </a:t>
            </a:r>
          </a:p>
          <a:p>
            <a:pPr algn="l" marL="1079488" indent="-539744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sz="4999" spc="54" strike="noStrike" u="none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 proper electrical current distribution.</a:t>
            </a:r>
          </a:p>
          <a:p>
            <a:pPr algn="l" marL="1079488" indent="-539744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sz="4999" spc="54" strike="noStrike" u="none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 Heat generation during operation . </a:t>
            </a:r>
          </a:p>
          <a:p>
            <a:pPr algn="l" marL="1079488" indent="-539744" lvl="1">
              <a:lnSpc>
                <a:spcPts val="6999"/>
              </a:lnSpc>
              <a:spcBef>
                <a:spcPct val="0"/>
              </a:spcBef>
              <a:buFont typeface="Arial"/>
              <a:buChar char="•"/>
            </a:pPr>
            <a:r>
              <a:rPr lang="en-US" sz="4999" spc="54" strike="noStrike" u="none">
                <a:solidFill>
                  <a:srgbClr val="FFFFFF"/>
                </a:solidFill>
                <a:latin typeface="Pompiere"/>
                <a:ea typeface="Pompiere"/>
                <a:cs typeface="Pompiere"/>
                <a:sym typeface="Pompiere"/>
              </a:rPr>
              <a:t>vibration and noise during the cutting process.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71030" y="1185084"/>
            <a:ext cx="6545941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Fut</a:t>
            </a: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ure Work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755387" y="-737719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4"/>
                </a:lnTo>
                <a:lnTo>
                  <a:pt x="0" y="291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4959">
            <a:off x="-749672" y="792059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700000">
            <a:off x="13758509" y="8404868"/>
            <a:ext cx="5936179" cy="4823145"/>
          </a:xfrm>
          <a:custGeom>
            <a:avLst/>
            <a:gdLst/>
            <a:ahLst/>
            <a:cxnLst/>
            <a:rect r="r" b="b" t="t" l="l"/>
            <a:pathLst>
              <a:path h="4823145" w="5936179">
                <a:moveTo>
                  <a:pt x="0" y="0"/>
                </a:moveTo>
                <a:lnTo>
                  <a:pt x="5936179" y="0"/>
                </a:lnTo>
                <a:lnTo>
                  <a:pt x="5936179" y="4823146"/>
                </a:lnTo>
                <a:lnTo>
                  <a:pt x="0" y="48231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25718" y="2649340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356225" y="-1290394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8"/>
                </a:lnTo>
                <a:lnTo>
                  <a:pt x="0" y="2580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227031" y="2622561"/>
            <a:ext cx="13833937" cy="5778405"/>
            <a:chOff x="0" y="0"/>
            <a:chExt cx="3643506" cy="152188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43506" cy="1521885"/>
            </a:xfrm>
            <a:custGeom>
              <a:avLst/>
              <a:gdLst/>
              <a:ahLst/>
              <a:cxnLst/>
              <a:rect r="r" b="b" t="t" l="l"/>
              <a:pathLst>
                <a:path h="1521885" w="3643506">
                  <a:moveTo>
                    <a:pt x="0" y="0"/>
                  </a:moveTo>
                  <a:lnTo>
                    <a:pt x="3643506" y="0"/>
                  </a:lnTo>
                  <a:lnTo>
                    <a:pt x="3643506" y="1521885"/>
                  </a:lnTo>
                  <a:lnTo>
                    <a:pt x="0" y="1521885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0"/>
              <a:ext cx="3643506" cy="16171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Support more key types.</a:t>
              </a:r>
            </a:p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Full metal cutting optimization.</a:t>
              </a:r>
            </a:p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Automatic key alignment.</a:t>
              </a:r>
            </a:p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Protective enclosure.</a:t>
              </a:r>
            </a:p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AI-based key shape detection (Raspberry Pi).</a:t>
              </a:r>
            </a:p>
            <a:p>
              <a:pPr algn="l">
                <a:lnSpc>
                  <a:spcPts val="699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71030" y="1185084"/>
            <a:ext cx="6545941" cy="88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Conclusi</a:t>
            </a:r>
            <a:r>
              <a:rPr lang="en-US" sz="6846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on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755387" y="-737719"/>
            <a:ext cx="3568173" cy="2911035"/>
          </a:xfrm>
          <a:custGeom>
            <a:avLst/>
            <a:gdLst/>
            <a:ahLst/>
            <a:cxnLst/>
            <a:rect r="r" b="b" t="t" l="l"/>
            <a:pathLst>
              <a:path h="2911035" w="3568173">
                <a:moveTo>
                  <a:pt x="0" y="0"/>
                </a:moveTo>
                <a:lnTo>
                  <a:pt x="3568174" y="0"/>
                </a:lnTo>
                <a:lnTo>
                  <a:pt x="3568174" y="2911034"/>
                </a:lnTo>
                <a:lnTo>
                  <a:pt x="0" y="291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843882">
            <a:off x="14077487" y="-1170366"/>
            <a:ext cx="4930073" cy="3412022"/>
          </a:xfrm>
          <a:custGeom>
            <a:avLst/>
            <a:gdLst/>
            <a:ahLst/>
            <a:cxnLst/>
            <a:rect r="r" b="b" t="t" l="l"/>
            <a:pathLst>
              <a:path h="3412022" w="4930073">
                <a:moveTo>
                  <a:pt x="0" y="0"/>
                </a:moveTo>
                <a:lnTo>
                  <a:pt x="4930073" y="0"/>
                </a:lnTo>
                <a:lnTo>
                  <a:pt x="4930073" y="3412021"/>
                </a:lnTo>
                <a:lnTo>
                  <a:pt x="0" y="3412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294959">
            <a:off x="-749672" y="7920594"/>
            <a:ext cx="4976519" cy="3989510"/>
          </a:xfrm>
          <a:custGeom>
            <a:avLst/>
            <a:gdLst/>
            <a:ahLst/>
            <a:cxnLst/>
            <a:rect r="r" b="b" t="t" l="l"/>
            <a:pathLst>
              <a:path h="3989510" w="4976519">
                <a:moveTo>
                  <a:pt x="0" y="0"/>
                </a:moveTo>
                <a:lnTo>
                  <a:pt x="4976520" y="0"/>
                </a:lnTo>
                <a:lnTo>
                  <a:pt x="4976520" y="3989510"/>
                </a:lnTo>
                <a:lnTo>
                  <a:pt x="0" y="39895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700000">
            <a:off x="13758509" y="8404868"/>
            <a:ext cx="5936179" cy="4823145"/>
          </a:xfrm>
          <a:custGeom>
            <a:avLst/>
            <a:gdLst/>
            <a:ahLst/>
            <a:cxnLst/>
            <a:rect r="r" b="b" t="t" l="l"/>
            <a:pathLst>
              <a:path h="4823145" w="5936179">
                <a:moveTo>
                  <a:pt x="0" y="0"/>
                </a:moveTo>
                <a:lnTo>
                  <a:pt x="5936179" y="0"/>
                </a:lnTo>
                <a:lnTo>
                  <a:pt x="5936179" y="4823146"/>
                </a:lnTo>
                <a:lnTo>
                  <a:pt x="0" y="48231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25718" y="2649340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817613" y="2622561"/>
            <a:ext cx="3837187" cy="3865298"/>
          </a:xfrm>
          <a:custGeom>
            <a:avLst/>
            <a:gdLst/>
            <a:ahLst/>
            <a:cxnLst/>
            <a:rect r="r" b="b" t="t" l="l"/>
            <a:pathLst>
              <a:path h="3865298" w="3837187">
                <a:moveTo>
                  <a:pt x="0" y="0"/>
                </a:moveTo>
                <a:lnTo>
                  <a:pt x="3837187" y="0"/>
                </a:lnTo>
                <a:lnTo>
                  <a:pt x="3837187" y="3865298"/>
                </a:lnTo>
                <a:lnTo>
                  <a:pt x="0" y="38652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18370" y="8759041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356225" y="-1290394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8"/>
                </a:lnTo>
                <a:lnTo>
                  <a:pt x="0" y="2580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227031" y="2622561"/>
            <a:ext cx="13833937" cy="5778405"/>
            <a:chOff x="0" y="0"/>
            <a:chExt cx="3643506" cy="152188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643506" cy="1521885"/>
            </a:xfrm>
            <a:custGeom>
              <a:avLst/>
              <a:gdLst/>
              <a:ahLst/>
              <a:cxnLst/>
              <a:rect r="r" b="b" t="t" l="l"/>
              <a:pathLst>
                <a:path h="1521885" w="3643506">
                  <a:moveTo>
                    <a:pt x="0" y="0"/>
                  </a:moveTo>
                  <a:lnTo>
                    <a:pt x="3643506" y="0"/>
                  </a:lnTo>
                  <a:lnTo>
                    <a:pt x="3643506" y="1521885"/>
                  </a:lnTo>
                  <a:lnTo>
                    <a:pt x="0" y="1521885"/>
                  </a:lnTo>
                  <a:close/>
                </a:path>
              </a:pathLst>
            </a:custGeom>
            <a:solidFill>
              <a:srgbClr val="103A2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0"/>
              <a:ext cx="3643506" cy="16171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Su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ccessful CNC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 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ca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r key cutting ma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ch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in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e.</a:t>
              </a:r>
            </a:p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Low-c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o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s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t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 &amp;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 e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duc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t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i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o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n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al.</a:t>
              </a:r>
            </a:p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C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o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mb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in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e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s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 ha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r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dw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r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e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,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 s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oftw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r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e 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&amp; au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t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oma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tion.</a:t>
              </a:r>
            </a:p>
            <a:p>
              <a:pPr algn="l" marL="1079488" indent="-539744" lvl="1">
                <a:lnSpc>
                  <a:spcPts val="699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Suit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ab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l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e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 fo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r 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academ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i</a:t>
              </a:r>
              <a:r>
                <a:rPr lang="en-US" sz="4999" spc="54" strike="noStrike" u="none">
                  <a:solidFill>
                    <a:srgbClr val="FFFFFF"/>
                  </a:solidFill>
                  <a:latin typeface="Pompiere"/>
                  <a:ea typeface="Pompiere"/>
                  <a:cs typeface="Pompiere"/>
                  <a:sym typeface="Pompiere"/>
                </a:rPr>
                <a:t>c &amp; small workshops.</a:t>
              </a:r>
            </a:p>
            <a:p>
              <a:pPr algn="l">
                <a:lnSpc>
                  <a:spcPts val="699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DD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71853" y="-932045"/>
            <a:ext cx="5666065" cy="4622565"/>
          </a:xfrm>
          <a:custGeom>
            <a:avLst/>
            <a:gdLst/>
            <a:ahLst/>
            <a:cxnLst/>
            <a:rect r="r" b="b" t="t" l="l"/>
            <a:pathLst>
              <a:path h="4622565" w="5666065">
                <a:moveTo>
                  <a:pt x="0" y="0"/>
                </a:moveTo>
                <a:lnTo>
                  <a:pt x="5666065" y="0"/>
                </a:lnTo>
                <a:lnTo>
                  <a:pt x="5666065" y="4622565"/>
                </a:lnTo>
                <a:lnTo>
                  <a:pt x="0" y="46225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010493" y="6433894"/>
            <a:ext cx="7279037" cy="5037700"/>
          </a:xfrm>
          <a:custGeom>
            <a:avLst/>
            <a:gdLst/>
            <a:ahLst/>
            <a:cxnLst/>
            <a:rect r="r" b="b" t="t" l="l"/>
            <a:pathLst>
              <a:path h="5037700" w="7279037">
                <a:moveTo>
                  <a:pt x="0" y="0"/>
                </a:moveTo>
                <a:lnTo>
                  <a:pt x="7279037" y="0"/>
                </a:lnTo>
                <a:lnTo>
                  <a:pt x="7279037" y="5037700"/>
                </a:lnTo>
                <a:lnTo>
                  <a:pt x="0" y="5037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72729" y="6812692"/>
            <a:ext cx="6964595" cy="5583284"/>
          </a:xfrm>
          <a:custGeom>
            <a:avLst/>
            <a:gdLst/>
            <a:ahLst/>
            <a:cxnLst/>
            <a:rect r="r" b="b" t="t" l="l"/>
            <a:pathLst>
              <a:path h="5583284" w="6964595">
                <a:moveTo>
                  <a:pt x="0" y="0"/>
                </a:moveTo>
                <a:lnTo>
                  <a:pt x="6964595" y="0"/>
                </a:lnTo>
                <a:lnTo>
                  <a:pt x="6964595" y="5583283"/>
                </a:lnTo>
                <a:lnTo>
                  <a:pt x="0" y="55832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80150">
            <a:off x="-94251" y="-1880808"/>
            <a:ext cx="5413162" cy="4398194"/>
          </a:xfrm>
          <a:custGeom>
            <a:avLst/>
            <a:gdLst/>
            <a:ahLst/>
            <a:cxnLst/>
            <a:rect r="r" b="b" t="t" l="l"/>
            <a:pathLst>
              <a:path h="4398194" w="5413162">
                <a:moveTo>
                  <a:pt x="0" y="0"/>
                </a:moveTo>
                <a:lnTo>
                  <a:pt x="5413162" y="0"/>
                </a:lnTo>
                <a:lnTo>
                  <a:pt x="5413162" y="4398194"/>
                </a:lnTo>
                <a:lnTo>
                  <a:pt x="0" y="43981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50901" y="3200442"/>
            <a:ext cx="11482787" cy="4544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26"/>
              </a:lnSpc>
            </a:pPr>
            <a:r>
              <a:rPr lang="en-US" sz="17965">
                <a:solidFill>
                  <a:srgbClr val="103A22"/>
                </a:solidFill>
                <a:latin typeface="Wellfleet"/>
                <a:ea typeface="Wellfleet"/>
                <a:cs typeface="Wellfleet"/>
                <a:sym typeface="Wellfleet"/>
              </a:rPr>
              <a:t>Thank You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473825" y="8648418"/>
            <a:ext cx="3657410" cy="2573487"/>
          </a:xfrm>
          <a:custGeom>
            <a:avLst/>
            <a:gdLst/>
            <a:ahLst/>
            <a:cxnLst/>
            <a:rect r="r" b="b" t="t" l="l"/>
            <a:pathLst>
              <a:path h="2573487" w="3657410">
                <a:moveTo>
                  <a:pt x="0" y="0"/>
                </a:moveTo>
                <a:lnTo>
                  <a:pt x="3657410" y="0"/>
                </a:lnTo>
                <a:lnTo>
                  <a:pt x="3657410" y="2573487"/>
                </a:lnTo>
                <a:lnTo>
                  <a:pt x="0" y="2573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473825" y="-1873145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991866" y="8099605"/>
            <a:ext cx="4342973" cy="4374790"/>
          </a:xfrm>
          <a:custGeom>
            <a:avLst/>
            <a:gdLst/>
            <a:ahLst/>
            <a:cxnLst/>
            <a:rect r="r" b="b" t="t" l="l"/>
            <a:pathLst>
              <a:path h="4374790" w="4342973">
                <a:moveTo>
                  <a:pt x="0" y="0"/>
                </a:moveTo>
                <a:lnTo>
                  <a:pt x="4342974" y="0"/>
                </a:lnTo>
                <a:lnTo>
                  <a:pt x="4342974" y="4374790"/>
                </a:lnTo>
                <a:lnTo>
                  <a:pt x="0" y="43747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2382330" y="2375689"/>
            <a:ext cx="4262034" cy="4114800"/>
          </a:xfrm>
          <a:custGeom>
            <a:avLst/>
            <a:gdLst/>
            <a:ahLst/>
            <a:cxnLst/>
            <a:rect r="r" b="b" t="t" l="l"/>
            <a:pathLst>
              <a:path h="4114800" w="4262034">
                <a:moveTo>
                  <a:pt x="0" y="0"/>
                </a:moveTo>
                <a:lnTo>
                  <a:pt x="4262034" y="0"/>
                </a:lnTo>
                <a:lnTo>
                  <a:pt x="42620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187606" y="3909700"/>
            <a:ext cx="2673133" cy="2580789"/>
          </a:xfrm>
          <a:custGeom>
            <a:avLst/>
            <a:gdLst/>
            <a:ahLst/>
            <a:cxnLst/>
            <a:rect r="r" b="b" t="t" l="l"/>
            <a:pathLst>
              <a:path h="2580789" w="2673133">
                <a:moveTo>
                  <a:pt x="0" y="0"/>
                </a:moveTo>
                <a:lnTo>
                  <a:pt x="2673133" y="0"/>
                </a:lnTo>
                <a:lnTo>
                  <a:pt x="2673133" y="2580789"/>
                </a:lnTo>
                <a:lnTo>
                  <a:pt x="0" y="25807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DAG_JjIi57U</dc:identifier>
  <dcterms:modified xsi:type="dcterms:W3CDTF">2011-08-01T06:04:30Z</dcterms:modified>
  <cp:revision>1</cp:revision>
  <dc:title>Beige Green Playful Computer Hardware Components Group Project Presentation</dc:title>
</cp:coreProperties>
</file>