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4" r:id="rId3"/>
    <p:sldId id="257" r:id="rId4"/>
    <p:sldId id="258" r:id="rId5"/>
    <p:sldId id="259" r:id="rId6"/>
    <p:sldId id="260" r:id="rId7"/>
    <p:sldId id="261" r:id="rId8"/>
    <p:sldId id="262" r:id="rId9"/>
    <p:sldId id="271" r:id="rId10"/>
    <p:sldId id="269" r:id="rId11"/>
    <p:sldId id="273" r:id="rId12"/>
    <p:sldId id="274" r:id="rId13"/>
    <p:sldId id="275" r:id="rId14"/>
    <p:sldId id="276" r:id="rId15"/>
    <p:sldId id="277" r:id="rId16"/>
    <p:sldId id="265" r:id="rId17"/>
    <p:sldId id="266" r:id="rId18"/>
    <p:sldId id="268" r:id="rId19"/>
    <p:sldId id="279" r:id="rId20"/>
    <p:sldId id="263"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1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9401DE83-9350-4B2D-9D0A-04ED8645544B}" type="datetimeFigureOut">
              <a:rPr lang="en-US" smtClean="0"/>
              <a:pPr/>
              <a:t>5/24/2012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5598D9A-BCCA-49B8-B32C-95D89CA0CAEB}"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01DE83-9350-4B2D-9D0A-04ED8645544B}"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598D9A-BCCA-49B8-B32C-95D89CA0CA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01DE83-9350-4B2D-9D0A-04ED8645544B}"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598D9A-BCCA-49B8-B32C-95D89CA0CA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01DE83-9350-4B2D-9D0A-04ED8645544B}"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598D9A-BCCA-49B8-B32C-95D89CA0CA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9401DE83-9350-4B2D-9D0A-04ED8645544B}" type="datetimeFigureOut">
              <a:rPr lang="en-US" smtClean="0"/>
              <a:pPr/>
              <a:t>5/24/2012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5598D9A-BCCA-49B8-B32C-95D89CA0CAEB}"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401DE83-9350-4B2D-9D0A-04ED8645544B}" type="datetimeFigureOut">
              <a:rPr lang="en-US" smtClean="0"/>
              <a:pPr/>
              <a:t>5/24/2012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15598D9A-BCCA-49B8-B32C-95D89CA0CAEB}"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401DE83-9350-4B2D-9D0A-04ED8645544B}" type="datetimeFigureOut">
              <a:rPr lang="en-US" smtClean="0"/>
              <a:pPr/>
              <a:t>5/24/2012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15598D9A-BCCA-49B8-B32C-95D89CA0CA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401DE83-9350-4B2D-9D0A-04ED8645544B}" type="datetimeFigureOut">
              <a:rPr lang="en-US" smtClean="0"/>
              <a:pPr/>
              <a:t>5/24/2012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5598D9A-BCCA-49B8-B32C-95D89CA0CAEB}"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401DE83-9350-4B2D-9D0A-04ED8645544B}" type="datetimeFigureOut">
              <a:rPr lang="en-US" smtClean="0"/>
              <a:pPr/>
              <a:t>5/24/2012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5598D9A-BCCA-49B8-B32C-95D89CA0CA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9401DE83-9350-4B2D-9D0A-04ED8645544B}" type="datetimeFigureOut">
              <a:rPr lang="en-US" smtClean="0"/>
              <a:pPr/>
              <a:t>5/24/2012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5598D9A-BCCA-49B8-B32C-95D89CA0CAEB}"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9401DE83-9350-4B2D-9D0A-04ED8645544B}" type="datetimeFigureOut">
              <a:rPr lang="en-US" smtClean="0"/>
              <a:pPr/>
              <a:t>5/24/2012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5598D9A-BCCA-49B8-B32C-95D89CA0CAEB}"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9401DE83-9350-4B2D-9D0A-04ED8645544B}" type="datetimeFigureOut">
              <a:rPr lang="en-US" smtClean="0"/>
              <a:pPr/>
              <a:t>5/24/2012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5598D9A-BCCA-49B8-B32C-95D89CA0CAEB}"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endParaRPr lang="en-US" dirty="0"/>
          </a:p>
        </p:txBody>
      </p:sp>
      <p:pic>
        <p:nvPicPr>
          <p:cNvPr id="7" name="Picture 6" descr="C:\Users\Home\Desktop\dddddddddddddddddddddddd\408605_2534305635447_1187740689_32296214_1485413491_n.jpg"/>
          <p:cNvPicPr/>
          <p:nvPr/>
        </p:nvPicPr>
        <p:blipFill>
          <a:blip r:embed="rId2" cstate="print">
            <a:lum bright="47000"/>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0" y="0"/>
            <a:ext cx="9144000" cy="6858000"/>
          </a:xfrm>
          <a:prstGeom prst="rect">
            <a:avLst/>
          </a:prstGeom>
          <a:noFill/>
          <a:ln>
            <a:noFill/>
          </a:ln>
        </p:spPr>
      </p:pic>
      <p:sp>
        <p:nvSpPr>
          <p:cNvPr id="10" name="Title 3"/>
          <p:cNvSpPr txBox="1">
            <a:spLocks/>
          </p:cNvSpPr>
          <p:nvPr/>
        </p:nvSpPr>
        <p:spPr>
          <a:xfrm>
            <a:off x="1066800" y="152400"/>
            <a:ext cx="7391400" cy="2460625"/>
          </a:xfrm>
          <a:prstGeom prst="rect">
            <a:avLst/>
          </a:prstGeom>
        </p:spPr>
        <p:txBody>
          <a:bodyPr lIns="45720" rIns="228600" rtlCol="0" anchor="b">
            <a:normAutofit fontScale="97500"/>
            <a:scene3d>
              <a:camera prst="orthographicFront"/>
              <a:lightRig rig="soft" dir="t">
                <a:rot lat="0" lon="0" rev="2400000"/>
              </a:lightRig>
            </a:scene3d>
            <a:sp3d>
              <a:bevelT w="19050" h="127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t>An-</a:t>
            </a:r>
            <a:r>
              <a:rPr kumimoji="0" lang="en-US" sz="3200" b="1" i="0" u="none" strike="noStrike" kern="1200" cap="none" spc="0" normalizeH="0" baseline="0" noProof="0" dirty="0" err="1"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t>Najah</a:t>
            </a:r>
            <a:r>
              <a:rPr kumimoji="0" lang="en-US" sz="3200" b="1" i="0" u="none" strike="noStrike" kern="1200" cap="none" spc="0" normalizeH="0" baseline="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t> National University</a:t>
            </a:r>
            <a:br>
              <a:rPr kumimoji="0" lang="en-US" sz="3200" b="1" i="0" u="none" strike="noStrike" kern="1200" cap="none" spc="0" normalizeH="0" baseline="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br>
            <a:r>
              <a:rPr kumimoji="0" lang="en-US" sz="3200" b="1" i="0" u="none" strike="noStrike" kern="1200" cap="none" spc="0" normalizeH="0" baseline="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t>Faculty  Of Engineering</a:t>
            </a:r>
            <a:br>
              <a:rPr kumimoji="0" lang="en-US" sz="3200" b="1" i="0" u="none" strike="noStrike" kern="1200" cap="none" spc="0" normalizeH="0" baseline="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br>
            <a:r>
              <a:rPr lang="en-US" sz="3200" b="1" dirty="0">
                <a:solidFill>
                  <a:schemeClr val="bg1">
                    <a:lumMod val="95000"/>
                    <a:lumOff val="5000"/>
                  </a:schemeClr>
                </a:solidFill>
                <a:effectLst>
                  <a:outerShdw blurRad="38100" dist="38100" dir="2700000" algn="tl">
                    <a:srgbClr val="000000">
                      <a:alpha val="43137"/>
                    </a:srgbClr>
                  </a:outerShdw>
                </a:effectLst>
                <a:latin typeface="BatangChe" pitchFamily="49" charset="-127"/>
                <a:ea typeface="BatangChe" pitchFamily="49" charset="-127"/>
                <a:cs typeface="Aharoni" pitchFamily="2" charset="-79"/>
              </a:rPr>
              <a:t>civil</a:t>
            </a:r>
            <a:r>
              <a:rPr kumimoji="0" lang="en-US" sz="3200" b="1" i="0" u="none" strike="noStrike" kern="1200" cap="none" spc="0" normalizeH="0" baseline="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t>  Department</a:t>
            </a:r>
            <a:r>
              <a:rPr kumimoji="0" lang="en-US" sz="3200" b="1" i="0" u="none" strike="noStrike" kern="1200" cap="none" spc="0" normalizeH="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t> </a:t>
            </a:r>
            <a:r>
              <a:rPr kumimoji="0" lang="en-US" sz="3200" b="1" i="0" u="none" strike="noStrike" kern="1200" cap="none" spc="0" normalizeH="0" baseline="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t/>
            </a:r>
            <a:br>
              <a:rPr kumimoji="0" lang="en-US" sz="3200" b="1" i="0" u="none" strike="noStrike" kern="1200" cap="none" spc="0" normalizeH="0" baseline="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rPr>
            </a:br>
            <a:endParaRPr kumimoji="0" lang="en-US" sz="3200" b="1" i="0" u="none" strike="noStrike" kern="1200" cap="none" spc="0" normalizeH="0" baseline="0" noProof="0" dirty="0" smtClean="0">
              <a:ln>
                <a:noFill/>
              </a:ln>
              <a:solidFill>
                <a:schemeClr val="bg1">
                  <a:lumMod val="95000"/>
                  <a:lumOff val="5000"/>
                </a:schemeClr>
              </a:solidFill>
              <a:effectLst>
                <a:outerShdw blurRad="38100" dist="38100" dir="2700000" algn="tl">
                  <a:srgbClr val="000000">
                    <a:alpha val="43137"/>
                  </a:srgbClr>
                </a:outerShdw>
              </a:effectLst>
              <a:uLnTx/>
              <a:uFillTx/>
              <a:latin typeface="BatangChe" pitchFamily="49" charset="-127"/>
              <a:ea typeface="BatangChe" pitchFamily="49" charset="-127"/>
              <a:cs typeface="Aharoni" pitchFamily="2" charset="-79"/>
            </a:endParaRPr>
          </a:p>
        </p:txBody>
      </p:sp>
      <p:sp>
        <p:nvSpPr>
          <p:cNvPr id="12" name="TextBox 11"/>
          <p:cNvSpPr txBox="1"/>
          <p:nvPr/>
        </p:nvSpPr>
        <p:spPr>
          <a:xfrm>
            <a:off x="1371600" y="2438400"/>
            <a:ext cx="6918304" cy="523220"/>
          </a:xfrm>
          <a:prstGeom prst="rect">
            <a:avLst/>
          </a:prstGeom>
          <a:noFill/>
        </p:spPr>
        <p:txBody>
          <a:bodyPr wrap="none" rtlCol="0">
            <a:spAutoFit/>
          </a:bodyPr>
          <a:lstStyle/>
          <a:p>
            <a:r>
              <a:rPr lang="en-US" sz="2800" dirty="0" smtClean="0">
                <a:solidFill>
                  <a:schemeClr val="bg1">
                    <a:lumMod val="95000"/>
                    <a:lumOff val="5000"/>
                  </a:schemeClr>
                </a:solidFill>
                <a:latin typeface="Arial Black" pitchFamily="34" charset="0"/>
              </a:rPr>
              <a:t>Construction project management</a:t>
            </a:r>
            <a:endParaRPr lang="en-US" sz="2800" dirty="0">
              <a:solidFill>
                <a:schemeClr val="bg1">
                  <a:lumMod val="95000"/>
                  <a:lumOff val="5000"/>
                </a:schemeClr>
              </a:solidFill>
              <a:latin typeface="Arial Black" pitchFamily="34" charset="0"/>
            </a:endParaRPr>
          </a:p>
        </p:txBody>
      </p:sp>
      <p:sp>
        <p:nvSpPr>
          <p:cNvPr id="13" name="TextBox 12"/>
          <p:cNvSpPr txBox="1"/>
          <p:nvPr/>
        </p:nvSpPr>
        <p:spPr>
          <a:xfrm>
            <a:off x="2286000" y="3962400"/>
            <a:ext cx="4114800" cy="1477328"/>
          </a:xfrm>
          <a:prstGeom prst="rect">
            <a:avLst/>
          </a:prstGeom>
          <a:noFill/>
        </p:spPr>
        <p:txBody>
          <a:bodyPr wrap="square" rtlCol="0">
            <a:spAutoFit/>
          </a:bodyPr>
          <a:lstStyle/>
          <a:p>
            <a:r>
              <a:rPr lang="en-US" b="1" dirty="0" smtClean="0">
                <a:solidFill>
                  <a:schemeClr val="bg1">
                    <a:lumMod val="95000"/>
                    <a:lumOff val="5000"/>
                  </a:schemeClr>
                </a:solidFill>
                <a:effectLst>
                  <a:outerShdw blurRad="38100" dist="38100" dir="2700000" algn="tl">
                    <a:srgbClr val="000000">
                      <a:alpha val="43137"/>
                    </a:srgbClr>
                  </a:outerShdw>
                </a:effectLst>
              </a:rPr>
              <a:t>Prepared by :</a:t>
            </a:r>
          </a:p>
          <a:p>
            <a:r>
              <a:rPr lang="en-US" b="1" dirty="0" smtClean="0">
                <a:solidFill>
                  <a:schemeClr val="bg1">
                    <a:lumMod val="95000"/>
                    <a:lumOff val="5000"/>
                  </a:schemeClr>
                </a:solidFill>
                <a:effectLst>
                  <a:outerShdw blurRad="38100" dist="38100" dir="2700000" algn="tl">
                    <a:srgbClr val="000000">
                      <a:alpha val="43137"/>
                    </a:srgbClr>
                  </a:outerShdw>
                </a:effectLst>
              </a:rPr>
              <a:t>                              Fares </a:t>
            </a:r>
            <a:r>
              <a:rPr lang="en-US" b="1" dirty="0" err="1">
                <a:solidFill>
                  <a:schemeClr val="bg1">
                    <a:lumMod val="95000"/>
                    <a:lumOff val="5000"/>
                  </a:schemeClr>
                </a:solidFill>
                <a:effectLst>
                  <a:outerShdw blurRad="38100" dist="38100" dir="2700000" algn="tl">
                    <a:srgbClr val="000000">
                      <a:alpha val="43137"/>
                    </a:srgbClr>
                  </a:outerShdw>
                </a:effectLst>
              </a:rPr>
              <a:t>O</a:t>
            </a:r>
            <a:r>
              <a:rPr lang="en-US" b="1" dirty="0" err="1" smtClean="0">
                <a:solidFill>
                  <a:schemeClr val="bg1">
                    <a:lumMod val="95000"/>
                    <a:lumOff val="5000"/>
                  </a:schemeClr>
                </a:solidFill>
                <a:effectLst>
                  <a:outerShdw blurRad="38100" dist="38100" dir="2700000" algn="tl">
                    <a:srgbClr val="000000">
                      <a:alpha val="43137"/>
                    </a:srgbClr>
                  </a:outerShdw>
                </a:effectLst>
              </a:rPr>
              <a:t>baid</a:t>
            </a:r>
            <a:endParaRPr lang="en-US" b="1" dirty="0" smtClean="0">
              <a:solidFill>
                <a:schemeClr val="bg1">
                  <a:lumMod val="95000"/>
                  <a:lumOff val="5000"/>
                </a:schemeClr>
              </a:solidFill>
              <a:effectLst>
                <a:outerShdw blurRad="38100" dist="38100" dir="2700000" algn="tl">
                  <a:srgbClr val="000000">
                    <a:alpha val="43137"/>
                  </a:srgbClr>
                </a:outerShdw>
              </a:effectLst>
            </a:endParaRPr>
          </a:p>
          <a:p>
            <a:r>
              <a:rPr lang="en-US" b="1" dirty="0" smtClean="0">
                <a:solidFill>
                  <a:schemeClr val="bg1">
                    <a:lumMod val="95000"/>
                    <a:lumOff val="5000"/>
                  </a:schemeClr>
                </a:solidFill>
                <a:effectLst>
                  <a:outerShdw blurRad="38100" dist="38100" dir="2700000" algn="tl">
                    <a:srgbClr val="000000">
                      <a:alpha val="43137"/>
                    </a:srgbClr>
                  </a:outerShdw>
                </a:effectLst>
              </a:rPr>
              <a:t>                              </a:t>
            </a:r>
            <a:r>
              <a:rPr lang="en-US" b="1" dirty="0" err="1" smtClean="0">
                <a:solidFill>
                  <a:schemeClr val="bg1">
                    <a:lumMod val="95000"/>
                    <a:lumOff val="5000"/>
                  </a:schemeClr>
                </a:solidFill>
                <a:effectLst>
                  <a:outerShdw blurRad="38100" dist="38100" dir="2700000" algn="tl">
                    <a:srgbClr val="000000">
                      <a:alpha val="43137"/>
                    </a:srgbClr>
                  </a:outerShdw>
                </a:effectLst>
              </a:rPr>
              <a:t>Mohamad</a:t>
            </a:r>
            <a:r>
              <a:rPr lang="en-US" b="1" dirty="0" smtClean="0">
                <a:solidFill>
                  <a:schemeClr val="bg1">
                    <a:lumMod val="95000"/>
                    <a:lumOff val="5000"/>
                  </a:schemeClr>
                </a:solidFill>
                <a:effectLst>
                  <a:outerShdw blurRad="38100" dist="38100" dir="2700000" algn="tl">
                    <a:srgbClr val="000000">
                      <a:alpha val="43137"/>
                    </a:srgbClr>
                  </a:outerShdw>
                </a:effectLst>
              </a:rPr>
              <a:t> </a:t>
            </a:r>
            <a:r>
              <a:rPr lang="en-US" b="1" dirty="0" err="1" smtClean="0">
                <a:solidFill>
                  <a:schemeClr val="bg1">
                    <a:lumMod val="95000"/>
                    <a:lumOff val="5000"/>
                  </a:schemeClr>
                </a:solidFill>
                <a:effectLst>
                  <a:outerShdw blurRad="38100" dist="38100" dir="2700000" algn="tl">
                    <a:srgbClr val="000000">
                      <a:alpha val="43137"/>
                    </a:srgbClr>
                  </a:outerShdw>
                </a:effectLst>
              </a:rPr>
              <a:t>Barqawi</a:t>
            </a:r>
            <a:r>
              <a:rPr lang="en-US" b="1" dirty="0" smtClean="0">
                <a:solidFill>
                  <a:schemeClr val="bg1">
                    <a:lumMod val="95000"/>
                    <a:lumOff val="5000"/>
                  </a:schemeClr>
                </a:solidFill>
                <a:effectLst>
                  <a:outerShdw blurRad="38100" dist="38100" dir="2700000" algn="tl">
                    <a:srgbClr val="000000">
                      <a:alpha val="43137"/>
                    </a:srgbClr>
                  </a:outerShdw>
                </a:effectLst>
              </a:rPr>
              <a:t> </a:t>
            </a:r>
          </a:p>
          <a:p>
            <a:r>
              <a:rPr lang="en-US" b="1" dirty="0" smtClean="0">
                <a:solidFill>
                  <a:schemeClr val="bg1">
                    <a:lumMod val="95000"/>
                    <a:lumOff val="5000"/>
                  </a:schemeClr>
                </a:solidFill>
                <a:effectLst>
                  <a:outerShdw blurRad="38100" dist="38100" dir="2700000" algn="tl">
                    <a:srgbClr val="000000">
                      <a:alpha val="43137"/>
                    </a:srgbClr>
                  </a:outerShdw>
                </a:effectLst>
              </a:rPr>
              <a:t>                              </a:t>
            </a:r>
            <a:r>
              <a:rPr lang="en-US" b="1" dirty="0" err="1" smtClean="0">
                <a:solidFill>
                  <a:schemeClr val="bg1">
                    <a:lumMod val="95000"/>
                    <a:lumOff val="5000"/>
                  </a:schemeClr>
                </a:solidFill>
                <a:effectLst>
                  <a:outerShdw blurRad="38100" dist="38100" dir="2700000" algn="tl">
                    <a:srgbClr val="000000">
                      <a:alpha val="43137"/>
                    </a:srgbClr>
                  </a:outerShdw>
                </a:effectLst>
              </a:rPr>
              <a:t>Hisham</a:t>
            </a:r>
            <a:r>
              <a:rPr lang="en-US" b="1" dirty="0" smtClean="0">
                <a:solidFill>
                  <a:schemeClr val="bg1">
                    <a:lumMod val="95000"/>
                    <a:lumOff val="5000"/>
                  </a:schemeClr>
                </a:solidFill>
                <a:effectLst>
                  <a:outerShdw blurRad="38100" dist="38100" dir="2700000" algn="tl">
                    <a:srgbClr val="000000">
                      <a:alpha val="43137"/>
                    </a:srgbClr>
                  </a:outerShdw>
                </a:effectLst>
              </a:rPr>
              <a:t> </a:t>
            </a:r>
            <a:r>
              <a:rPr lang="en-US" b="1" dirty="0" err="1">
                <a:solidFill>
                  <a:schemeClr val="bg1">
                    <a:lumMod val="95000"/>
                    <a:lumOff val="5000"/>
                  </a:schemeClr>
                </a:solidFill>
                <a:effectLst>
                  <a:outerShdw blurRad="38100" dist="38100" dir="2700000" algn="tl">
                    <a:srgbClr val="000000">
                      <a:alpha val="43137"/>
                    </a:srgbClr>
                  </a:outerShdw>
                </a:effectLst>
              </a:rPr>
              <a:t>M</a:t>
            </a:r>
            <a:r>
              <a:rPr lang="en-US" b="1" dirty="0" err="1" smtClean="0">
                <a:solidFill>
                  <a:schemeClr val="bg1">
                    <a:lumMod val="95000"/>
                    <a:lumOff val="5000"/>
                  </a:schemeClr>
                </a:solidFill>
                <a:effectLst>
                  <a:outerShdw blurRad="38100" dist="38100" dir="2700000" algn="tl">
                    <a:srgbClr val="000000">
                      <a:alpha val="43137"/>
                    </a:srgbClr>
                  </a:outerShdw>
                </a:effectLst>
              </a:rPr>
              <a:t>elhim</a:t>
            </a:r>
            <a:r>
              <a:rPr lang="en-US" b="1" dirty="0" smtClean="0">
                <a:solidFill>
                  <a:schemeClr val="bg1">
                    <a:lumMod val="95000"/>
                    <a:lumOff val="5000"/>
                  </a:schemeClr>
                </a:solidFill>
                <a:effectLst>
                  <a:outerShdw blurRad="38100" dist="38100" dir="2700000" algn="tl">
                    <a:srgbClr val="000000">
                      <a:alpha val="43137"/>
                    </a:srgbClr>
                  </a:outerShdw>
                </a:effectLst>
              </a:rPr>
              <a:t> </a:t>
            </a:r>
          </a:p>
          <a:p>
            <a:endParaRPr lang="en-US" dirty="0"/>
          </a:p>
        </p:txBody>
      </p:sp>
      <p:sp>
        <p:nvSpPr>
          <p:cNvPr id="14" name="Rectangle 13"/>
          <p:cNvSpPr/>
          <p:nvPr/>
        </p:nvSpPr>
        <p:spPr>
          <a:xfrm>
            <a:off x="2286000" y="5410200"/>
            <a:ext cx="4953000" cy="646331"/>
          </a:xfrm>
          <a:prstGeom prst="rect">
            <a:avLst/>
          </a:prstGeom>
        </p:spPr>
        <p:txBody>
          <a:bodyPr wrap="square">
            <a:spAutoFit/>
          </a:bodyPr>
          <a:lstStyle/>
          <a:p>
            <a:pPr fontAlgn="auto">
              <a:spcBef>
                <a:spcPts val="0"/>
              </a:spcBef>
              <a:spcAft>
                <a:spcPts val="0"/>
              </a:spcAft>
              <a:defRPr/>
            </a:pPr>
            <a:r>
              <a:rPr lang="en-US" b="1" dirty="0">
                <a:solidFill>
                  <a:schemeClr val="bg1">
                    <a:lumMod val="95000"/>
                    <a:lumOff val="5000"/>
                  </a:schemeClr>
                </a:solidFill>
                <a:effectLst>
                  <a:outerShdw blurRad="38100" dist="38100" dir="2700000" algn="tl">
                    <a:srgbClr val="000000">
                      <a:alpha val="43137"/>
                    </a:srgbClr>
                  </a:outerShdw>
                </a:effectLst>
              </a:rPr>
              <a:t>Supervisor : </a:t>
            </a:r>
          </a:p>
          <a:p>
            <a:pPr algn="ctr" fontAlgn="auto">
              <a:spcBef>
                <a:spcPts val="0"/>
              </a:spcBef>
              <a:spcAft>
                <a:spcPts val="0"/>
              </a:spcAft>
              <a:defRPr/>
            </a:pPr>
            <a:r>
              <a:rPr lang="en-US" b="1" dirty="0" smtClean="0">
                <a:solidFill>
                  <a:schemeClr val="bg1">
                    <a:lumMod val="95000"/>
                    <a:lumOff val="5000"/>
                  </a:schemeClr>
                </a:solidFill>
                <a:effectLst>
                  <a:outerShdw blurRad="38100" dist="38100" dir="2700000" algn="tl">
                    <a:srgbClr val="000000">
                      <a:alpha val="43137"/>
                    </a:srgbClr>
                  </a:outerShdw>
                </a:effectLst>
              </a:rPr>
              <a:t>        Eng. </a:t>
            </a:r>
            <a:r>
              <a:rPr lang="en-US" b="1" dirty="0" err="1" smtClean="0">
                <a:solidFill>
                  <a:schemeClr val="bg1">
                    <a:lumMod val="95000"/>
                    <a:lumOff val="5000"/>
                  </a:schemeClr>
                </a:solidFill>
                <a:effectLst>
                  <a:outerShdw blurRad="38100" dist="38100" dir="2700000" algn="tl">
                    <a:srgbClr val="000000">
                      <a:alpha val="43137"/>
                    </a:srgbClr>
                  </a:outerShdw>
                </a:effectLst>
              </a:rPr>
              <a:t>Rema</a:t>
            </a:r>
            <a:r>
              <a:rPr lang="en-US" b="1" dirty="0" smtClean="0">
                <a:solidFill>
                  <a:schemeClr val="bg1">
                    <a:lumMod val="95000"/>
                    <a:lumOff val="5000"/>
                  </a:schemeClr>
                </a:solidFill>
                <a:effectLst>
                  <a:outerShdw blurRad="38100" dist="38100" dir="2700000" algn="tl">
                    <a:srgbClr val="000000">
                      <a:alpha val="43137"/>
                    </a:srgbClr>
                  </a:outerShdw>
                </a:effectLst>
              </a:rPr>
              <a:t> </a:t>
            </a:r>
            <a:r>
              <a:rPr lang="en-US" b="1" dirty="0" err="1" smtClean="0">
                <a:solidFill>
                  <a:schemeClr val="bg1">
                    <a:lumMod val="95000"/>
                    <a:lumOff val="5000"/>
                  </a:schemeClr>
                </a:solidFill>
                <a:effectLst>
                  <a:outerShdw blurRad="38100" dist="38100" dir="2700000" algn="tl">
                    <a:srgbClr val="000000">
                      <a:alpha val="43137"/>
                    </a:srgbClr>
                  </a:outerShdw>
                </a:effectLst>
              </a:rPr>
              <a:t>Nassar</a:t>
            </a:r>
            <a:endParaRPr lang="en-US" b="1" dirty="0">
              <a:solidFill>
                <a:schemeClr val="bg1">
                  <a:lumMod val="95000"/>
                  <a:lumOff val="5000"/>
                </a:schemeClr>
              </a:solidFill>
              <a:effectLst>
                <a:outerShdw blurRad="38100" dist="38100" dir="2700000" algn="tl">
                  <a:srgbClr val="000000">
                    <a:alpha val="43137"/>
                  </a:srgbClr>
                </a:outerShdw>
              </a:effectLst>
            </a:endParaRPr>
          </a:p>
        </p:txBody>
      </p:sp>
      <p:sp>
        <p:nvSpPr>
          <p:cNvPr id="15" name="Subtitle 14"/>
          <p:cNvSpPr>
            <a:spLocks noGrp="1"/>
          </p:cNvSpPr>
          <p:nvPr>
            <p:ph type="subTitle" idx="1"/>
          </p:nvPr>
        </p:nvSpPr>
        <p:spPr/>
        <p:txBody>
          <a:bodyPr/>
          <a:lstStyle/>
          <a:p>
            <a:endParaRPr lang="en-US" dirty="0"/>
          </a:p>
        </p:txBody>
      </p:sp>
      <p:sp>
        <p:nvSpPr>
          <p:cNvPr id="16"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Cost</a:t>
            </a:r>
            <a:r>
              <a:rPr lang="en-US" dirty="0" smtClean="0"/>
              <a:t> </a:t>
            </a:r>
            <a:r>
              <a:rPr lang="en-US" dirty="0" smtClean="0">
                <a:solidFill>
                  <a:schemeClr val="bg1">
                    <a:lumMod val="95000"/>
                    <a:lumOff val="5000"/>
                  </a:schemeClr>
                </a:solidFill>
              </a:rPr>
              <a:t>estimation</a:t>
            </a:r>
          </a:p>
        </p:txBody>
      </p:sp>
      <p:sp>
        <p:nvSpPr>
          <p:cNvPr id="3" name="Content Placeholder 2"/>
          <p:cNvSpPr>
            <a:spLocks noGrp="1"/>
          </p:cNvSpPr>
          <p:nvPr>
            <p:ph idx="1"/>
          </p:nvPr>
        </p:nvSpPr>
        <p:spPr/>
        <p:txBody>
          <a:bodyPr>
            <a:normAutofit/>
          </a:bodyPr>
          <a:lstStyle/>
          <a:p>
            <a:pPr>
              <a:lnSpc>
                <a:spcPct val="150000"/>
              </a:lnSpc>
            </a:pPr>
            <a:endParaRPr lang="en-US" sz="2800" dirty="0" smtClean="0">
              <a:solidFill>
                <a:schemeClr val="bg1">
                  <a:lumMod val="95000"/>
                  <a:lumOff val="5000"/>
                </a:schemeClr>
              </a:solidFill>
            </a:endParaRPr>
          </a:p>
          <a:p>
            <a:pPr>
              <a:lnSpc>
                <a:spcPct val="150000"/>
              </a:lnSpc>
            </a:pPr>
            <a:r>
              <a:rPr lang="en-US" sz="4000" dirty="0" smtClean="0">
                <a:solidFill>
                  <a:schemeClr val="bg1">
                    <a:lumMod val="95000"/>
                    <a:lumOff val="5000"/>
                  </a:schemeClr>
                </a:solidFill>
              </a:rPr>
              <a:t>Total indirect cost =99211 $</a:t>
            </a:r>
          </a:p>
          <a:p>
            <a:pPr>
              <a:lnSpc>
                <a:spcPct val="150000"/>
              </a:lnSpc>
            </a:pPr>
            <a:r>
              <a:rPr lang="en-US" sz="4000" dirty="0" smtClean="0">
                <a:solidFill>
                  <a:schemeClr val="bg1">
                    <a:lumMod val="95000"/>
                    <a:lumOff val="5000"/>
                  </a:schemeClr>
                </a:solidFill>
              </a:rPr>
              <a:t>Total price = direct cost + indirect cost + profit = 1564850 $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Cost</a:t>
            </a:r>
            <a:r>
              <a:rPr lang="en-US" dirty="0" smtClean="0"/>
              <a:t> </a:t>
            </a:r>
            <a:r>
              <a:rPr lang="en-US" dirty="0" smtClean="0">
                <a:solidFill>
                  <a:schemeClr val="bg1">
                    <a:lumMod val="95000"/>
                    <a:lumOff val="5000"/>
                  </a:schemeClr>
                </a:solidFill>
              </a:rPr>
              <a:t>estimation</a:t>
            </a:r>
            <a:endParaRPr lang="en-US" dirty="0"/>
          </a:p>
        </p:txBody>
      </p:sp>
      <p:sp>
        <p:nvSpPr>
          <p:cNvPr id="3" name="Content Placeholder 2"/>
          <p:cNvSpPr>
            <a:spLocks noGrp="1"/>
          </p:cNvSpPr>
          <p:nvPr>
            <p:ph idx="1"/>
          </p:nvPr>
        </p:nvSpPr>
        <p:spPr>
          <a:xfrm>
            <a:off x="-1143000" y="1600200"/>
            <a:ext cx="8229600" cy="4526280"/>
          </a:xfrm>
        </p:spPr>
        <p:txBody>
          <a:bodyPr/>
          <a:lstStyle/>
          <a:p>
            <a:pPr lvl="7">
              <a:buNone/>
            </a:pPr>
            <a:endParaRPr lang="en-US" sz="4000" dirty="0" smtClean="0">
              <a:solidFill>
                <a:schemeClr val="bg1">
                  <a:lumMod val="95000"/>
                  <a:lumOff val="5000"/>
                </a:schemeClr>
              </a:solidFill>
            </a:endParaRPr>
          </a:p>
          <a:p>
            <a:pPr lvl="7">
              <a:buNone/>
            </a:pPr>
            <a:r>
              <a:rPr lang="en-US" sz="4000" dirty="0" smtClean="0">
                <a:solidFill>
                  <a:schemeClr val="bg1">
                    <a:lumMod val="95000"/>
                    <a:lumOff val="5000"/>
                  </a:schemeClr>
                </a:solidFill>
              </a:rPr>
              <a:t>These calculation obtained from primavera:</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Cost</a:t>
            </a:r>
            <a:r>
              <a:rPr lang="en-US" dirty="0" smtClean="0"/>
              <a:t> </a:t>
            </a:r>
            <a:r>
              <a:rPr lang="en-US" dirty="0" smtClean="0">
                <a:solidFill>
                  <a:schemeClr val="bg1">
                    <a:lumMod val="95000"/>
                    <a:lumOff val="5000"/>
                  </a:schemeClr>
                </a:solidFill>
              </a:rPr>
              <a:t>estimation</a:t>
            </a:r>
            <a:endParaRPr lang="en-US" dirty="0"/>
          </a:p>
        </p:txBody>
      </p:sp>
      <p:sp>
        <p:nvSpPr>
          <p:cNvPr id="3" name="Content Placeholder 2"/>
          <p:cNvSpPr>
            <a:spLocks noGrp="1"/>
          </p:cNvSpPr>
          <p:nvPr>
            <p:ph idx="1"/>
          </p:nvPr>
        </p:nvSpPr>
        <p:spPr/>
        <p:txBody>
          <a:bodyPr/>
          <a:lstStyle/>
          <a:p>
            <a:pPr>
              <a:buNone/>
            </a:pPr>
            <a:r>
              <a:rPr lang="en-US" sz="4000" dirty="0" smtClean="0">
                <a:solidFill>
                  <a:schemeClr val="bg1">
                    <a:lumMod val="95000"/>
                    <a:lumOff val="5000"/>
                  </a:schemeClr>
                </a:solidFill>
              </a:rPr>
              <a:t>Labor cost:</a:t>
            </a:r>
          </a:p>
          <a:p>
            <a:endParaRPr lang="en-US" dirty="0"/>
          </a:p>
        </p:txBody>
      </p:sp>
      <p:pic>
        <p:nvPicPr>
          <p:cNvPr id="4" name="Picture 3"/>
          <p:cNvPicPr>
            <a:picLocks noChangeAspect="1" noChangeArrowheads="1"/>
          </p:cNvPicPr>
          <p:nvPr/>
        </p:nvPicPr>
        <p:blipFill>
          <a:blip r:embed="rId3" cstate="print"/>
          <a:srcRect/>
          <a:stretch>
            <a:fillRect/>
          </a:stretch>
        </p:blipFill>
        <p:spPr bwMode="auto">
          <a:xfrm>
            <a:off x="457200" y="2286000"/>
            <a:ext cx="7781925" cy="4191000"/>
          </a:xfrm>
          <a:prstGeom prst="rect">
            <a:avLst/>
          </a:prstGeom>
          <a:noFill/>
          <a:ln w="9525">
            <a:noFill/>
            <a:miter lim="800000"/>
            <a:headEnd/>
            <a:tailEnd/>
          </a:ln>
        </p:spPr>
      </p:pic>
      <p:sp>
        <p:nvSpPr>
          <p:cNvPr id="5"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chemeClr val="bg1">
                    <a:lumMod val="95000"/>
                    <a:lumOff val="5000"/>
                  </a:schemeClr>
                </a:solidFill>
              </a:rPr>
              <a:t>Cost</a:t>
            </a:r>
            <a:r>
              <a:rPr lang="en-US" dirty="0" smtClean="0"/>
              <a:t> </a:t>
            </a:r>
            <a:r>
              <a:rPr lang="en-US" dirty="0" smtClean="0">
                <a:solidFill>
                  <a:schemeClr val="bg1">
                    <a:lumMod val="95000"/>
                    <a:lumOff val="5000"/>
                  </a:schemeClr>
                </a:solidFill>
              </a:rPr>
              <a:t>estimation</a:t>
            </a:r>
          </a:p>
        </p:txBody>
      </p:sp>
      <p:sp>
        <p:nvSpPr>
          <p:cNvPr id="3" name="Content Placeholder 2"/>
          <p:cNvSpPr>
            <a:spLocks noGrp="1"/>
          </p:cNvSpPr>
          <p:nvPr>
            <p:ph idx="1"/>
          </p:nvPr>
        </p:nvSpPr>
        <p:spPr/>
        <p:txBody>
          <a:bodyPr/>
          <a:lstStyle/>
          <a:p>
            <a:pPr>
              <a:buNone/>
            </a:pPr>
            <a:r>
              <a:rPr lang="en-US" sz="4000" dirty="0" smtClean="0">
                <a:solidFill>
                  <a:schemeClr val="bg1">
                    <a:lumMod val="95000"/>
                    <a:lumOff val="5000"/>
                  </a:schemeClr>
                </a:solidFill>
              </a:rPr>
              <a:t>Material cost:</a:t>
            </a:r>
          </a:p>
          <a:p>
            <a:endParaRPr lang="en-US" dirty="0"/>
          </a:p>
        </p:txBody>
      </p:sp>
      <p:pic>
        <p:nvPicPr>
          <p:cNvPr id="2052" name="Picture 4"/>
          <p:cNvPicPr>
            <a:picLocks noChangeAspect="1" noChangeArrowheads="1"/>
          </p:cNvPicPr>
          <p:nvPr/>
        </p:nvPicPr>
        <p:blipFill>
          <a:blip r:embed="rId2" cstate="print"/>
          <a:srcRect/>
          <a:stretch>
            <a:fillRect/>
          </a:stretch>
        </p:blipFill>
        <p:spPr bwMode="auto">
          <a:xfrm>
            <a:off x="533400" y="2209800"/>
            <a:ext cx="7800975" cy="4114799"/>
          </a:xfrm>
          <a:prstGeom prst="rect">
            <a:avLst/>
          </a:prstGeom>
          <a:noFill/>
          <a:ln w="9525">
            <a:noFill/>
            <a:miter lim="800000"/>
            <a:headEnd/>
            <a:tailEnd/>
          </a:ln>
        </p:spPr>
      </p:pic>
      <p:sp>
        <p:nvSpPr>
          <p:cNvPr id="7"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chemeClr val="bg1">
                    <a:lumMod val="95000"/>
                    <a:lumOff val="5000"/>
                  </a:schemeClr>
                </a:solidFill>
              </a:rPr>
              <a:t>Cost</a:t>
            </a:r>
            <a:r>
              <a:rPr lang="en-US" dirty="0" smtClean="0"/>
              <a:t> </a:t>
            </a:r>
            <a:r>
              <a:rPr lang="en-US" dirty="0" smtClean="0">
                <a:solidFill>
                  <a:schemeClr val="bg1">
                    <a:lumMod val="95000"/>
                    <a:lumOff val="5000"/>
                  </a:schemeClr>
                </a:solidFill>
              </a:rPr>
              <a:t>estimation</a:t>
            </a:r>
          </a:p>
        </p:txBody>
      </p:sp>
      <p:sp>
        <p:nvSpPr>
          <p:cNvPr id="3" name="Content Placeholder 2"/>
          <p:cNvSpPr>
            <a:spLocks noGrp="1"/>
          </p:cNvSpPr>
          <p:nvPr>
            <p:ph idx="1"/>
          </p:nvPr>
        </p:nvSpPr>
        <p:spPr/>
        <p:txBody>
          <a:bodyPr/>
          <a:lstStyle/>
          <a:p>
            <a:pPr>
              <a:buNone/>
            </a:pPr>
            <a:r>
              <a:rPr lang="en-US" sz="4000" dirty="0" smtClean="0">
                <a:solidFill>
                  <a:schemeClr val="bg1">
                    <a:lumMod val="95000"/>
                    <a:lumOff val="5000"/>
                  </a:schemeClr>
                </a:solidFill>
              </a:rPr>
              <a:t>Equipment cost:</a:t>
            </a:r>
          </a:p>
          <a:p>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671513" y="2286000"/>
            <a:ext cx="7800975" cy="4114800"/>
          </a:xfrm>
          <a:prstGeom prst="rect">
            <a:avLst/>
          </a:prstGeom>
          <a:noFill/>
          <a:ln w="9525">
            <a:noFill/>
            <a:miter lim="800000"/>
            <a:headEnd/>
            <a:tailEnd/>
          </a:ln>
        </p:spPr>
      </p:pic>
      <p:sp>
        <p:nvSpPr>
          <p:cNvPr id="5"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chemeClr val="bg1">
                    <a:lumMod val="95000"/>
                    <a:lumOff val="5000"/>
                  </a:schemeClr>
                </a:solidFill>
              </a:rPr>
              <a:t>Cost</a:t>
            </a:r>
            <a:r>
              <a:rPr lang="en-US" dirty="0" smtClean="0"/>
              <a:t> </a:t>
            </a:r>
            <a:r>
              <a:rPr lang="en-US" dirty="0" smtClean="0">
                <a:solidFill>
                  <a:schemeClr val="bg1">
                    <a:lumMod val="95000"/>
                    <a:lumOff val="5000"/>
                  </a:schemeClr>
                </a:solidFill>
              </a:rPr>
              <a:t>estimation</a:t>
            </a:r>
          </a:p>
        </p:txBody>
      </p:sp>
      <p:sp>
        <p:nvSpPr>
          <p:cNvPr id="3" name="Content Placeholder 2"/>
          <p:cNvSpPr>
            <a:spLocks noGrp="1"/>
          </p:cNvSpPr>
          <p:nvPr>
            <p:ph idx="1"/>
          </p:nvPr>
        </p:nvSpPr>
        <p:spPr>
          <a:xfrm>
            <a:off x="457200" y="1646236"/>
            <a:ext cx="8229600" cy="4678363"/>
          </a:xfrm>
        </p:spPr>
        <p:txBody>
          <a:bodyPr>
            <a:normAutofit/>
          </a:bodyPr>
          <a:lstStyle/>
          <a:p>
            <a:pPr>
              <a:buNone/>
            </a:pPr>
            <a:r>
              <a:rPr lang="en-US" sz="4000" dirty="0" smtClean="0">
                <a:solidFill>
                  <a:schemeClr val="bg1">
                    <a:lumMod val="95000"/>
                    <a:lumOff val="5000"/>
                  </a:schemeClr>
                </a:solidFill>
              </a:rPr>
              <a:t>Total direct cost= 901987$ </a:t>
            </a:r>
          </a:p>
        </p:txBody>
      </p:sp>
      <p:pic>
        <p:nvPicPr>
          <p:cNvPr id="4098" name="Picture 2"/>
          <p:cNvPicPr>
            <a:picLocks noChangeAspect="1" noChangeArrowheads="1"/>
          </p:cNvPicPr>
          <p:nvPr/>
        </p:nvPicPr>
        <p:blipFill>
          <a:blip r:embed="rId2" cstate="print"/>
          <a:srcRect/>
          <a:stretch>
            <a:fillRect/>
          </a:stretch>
        </p:blipFill>
        <p:spPr bwMode="auto">
          <a:xfrm>
            <a:off x="661988" y="2209800"/>
            <a:ext cx="7820025" cy="4191000"/>
          </a:xfrm>
          <a:prstGeom prst="rect">
            <a:avLst/>
          </a:prstGeom>
          <a:noFill/>
          <a:ln w="9525">
            <a:noFill/>
            <a:miter lim="800000"/>
            <a:headEnd/>
            <a:tailEnd/>
          </a:ln>
        </p:spPr>
      </p:pic>
      <p:sp>
        <p:nvSpPr>
          <p:cNvPr id="5"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spc="-150" dirty="0" smtClean="0">
              <a:solidFill>
                <a:schemeClr val="bg1">
                  <a:lumMod val="95000"/>
                  <a:lumOff val="5000"/>
                </a:schemeClr>
              </a:solidFill>
            </a:endParaRPr>
          </a:p>
          <a:p>
            <a:pPr>
              <a:buNone/>
            </a:pPr>
            <a:r>
              <a:rPr lang="en-US" spc="-150" dirty="0" smtClean="0">
                <a:solidFill>
                  <a:schemeClr val="bg1">
                    <a:lumMod val="95000"/>
                    <a:lumOff val="5000"/>
                  </a:schemeClr>
                </a:solidFill>
              </a:rPr>
              <a:t>direct  cost from primavera =901987$</a:t>
            </a:r>
          </a:p>
          <a:p>
            <a:pPr>
              <a:buNone/>
            </a:pPr>
            <a:r>
              <a:rPr lang="en-US" spc="-150" dirty="0" smtClean="0">
                <a:solidFill>
                  <a:schemeClr val="bg1">
                    <a:lumMod val="95000"/>
                    <a:lumOff val="5000"/>
                  </a:schemeClr>
                </a:solidFill>
              </a:rPr>
              <a:t>direct cost by using excel = 901923$ </a:t>
            </a:r>
          </a:p>
          <a:p>
            <a:pPr>
              <a:buNone/>
            </a:pPr>
            <a:r>
              <a:rPr lang="en-US" spc="-150" dirty="0" smtClean="0">
                <a:solidFill>
                  <a:schemeClr val="bg1">
                    <a:lumMod val="95000"/>
                    <a:lumOff val="5000"/>
                  </a:schemeClr>
                </a:solidFill>
              </a:rPr>
              <a:t>difference = 63$.    </a:t>
            </a:r>
          </a:p>
          <a:p>
            <a:pPr>
              <a:buNone/>
            </a:pPr>
            <a:r>
              <a:rPr lang="en-US" spc="-150" dirty="0" smtClean="0">
                <a:solidFill>
                  <a:schemeClr val="bg1">
                    <a:lumMod val="95000"/>
                    <a:lumOff val="5000"/>
                  </a:schemeClr>
                </a:solidFill>
              </a:rPr>
              <a:t> </a:t>
            </a:r>
          </a:p>
          <a:p>
            <a:pPr>
              <a:buNone/>
            </a:pPr>
            <a:r>
              <a:rPr lang="en-US" spc="-150" dirty="0" smtClean="0">
                <a:solidFill>
                  <a:schemeClr val="bg1">
                    <a:lumMod val="95000"/>
                    <a:lumOff val="5000"/>
                  </a:schemeClr>
                </a:solidFill>
              </a:rPr>
              <a:t>                                          </a:t>
            </a:r>
            <a:r>
              <a:rPr lang="en-US" sz="4000" spc="-150" dirty="0" smtClean="0">
                <a:solidFill>
                  <a:schemeClr val="bg1">
                    <a:lumMod val="95000"/>
                    <a:lumOff val="5000"/>
                  </a:schemeClr>
                </a:solidFill>
              </a:rPr>
              <a:t>Why ?</a:t>
            </a:r>
          </a:p>
          <a:p>
            <a:endParaRPr lang="en-US" dirty="0"/>
          </a:p>
        </p:txBody>
      </p:sp>
      <p:sp>
        <p:nvSpPr>
          <p:cNvPr id="4" name="Title 3"/>
          <p:cNvSpPr>
            <a:spLocks noGrp="1"/>
          </p:cNvSpPr>
          <p:nvPr>
            <p:ph type="title"/>
          </p:nvPr>
        </p:nvSpPr>
        <p:spPr/>
        <p:txBody>
          <a:bodyPr/>
          <a:lstStyle/>
          <a:p>
            <a:pPr algn="ctr"/>
            <a:r>
              <a:rPr lang="en-US" dirty="0" smtClean="0">
                <a:solidFill>
                  <a:schemeClr val="bg1">
                    <a:lumMod val="95000"/>
                    <a:lumOff val="5000"/>
                  </a:schemeClr>
                </a:solidFill>
              </a:rPr>
              <a:t>Cost</a:t>
            </a:r>
            <a:r>
              <a:rPr lang="en-US" dirty="0" smtClean="0"/>
              <a:t> </a:t>
            </a:r>
            <a:r>
              <a:rPr lang="en-US" dirty="0" smtClean="0">
                <a:solidFill>
                  <a:schemeClr val="bg1">
                    <a:lumMod val="95000"/>
                    <a:lumOff val="5000"/>
                  </a:schemeClr>
                </a:solidFill>
              </a:rPr>
              <a:t>estimation</a:t>
            </a:r>
          </a:p>
        </p:txBody>
      </p:sp>
      <p:sp>
        <p:nvSpPr>
          <p:cNvPr id="5"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Cost calculation</a:t>
            </a:r>
          </a:p>
        </p:txBody>
      </p:sp>
      <p:sp>
        <p:nvSpPr>
          <p:cNvPr id="3" name="Content Placeholder 2"/>
          <p:cNvSpPr>
            <a:spLocks noGrp="1"/>
          </p:cNvSpPr>
          <p:nvPr>
            <p:ph idx="1"/>
          </p:nvPr>
        </p:nvSpPr>
        <p:spPr>
          <a:xfrm>
            <a:off x="457200" y="1752600"/>
            <a:ext cx="8229600" cy="4526280"/>
          </a:xfrm>
        </p:spPr>
        <p:txBody>
          <a:bodyPr>
            <a:normAutofit/>
          </a:bodyPr>
          <a:lstStyle/>
          <a:p>
            <a:pPr>
              <a:buNone/>
            </a:pPr>
            <a:r>
              <a:rPr lang="en-US" spc="-150" dirty="0" smtClean="0">
                <a:solidFill>
                  <a:schemeClr val="bg1">
                    <a:lumMod val="95000"/>
                    <a:lumOff val="5000"/>
                  </a:schemeClr>
                </a:solidFill>
              </a:rPr>
              <a:t>From</a:t>
            </a:r>
            <a:r>
              <a:rPr lang="en-US" u="sng" spc="-150" dirty="0" smtClean="0">
                <a:solidFill>
                  <a:schemeClr val="bg1">
                    <a:lumMod val="95000"/>
                    <a:lumOff val="5000"/>
                  </a:schemeClr>
                </a:solidFill>
              </a:rPr>
              <a:t> </a:t>
            </a:r>
            <a:r>
              <a:rPr lang="en-US" spc="-150" dirty="0" smtClean="0">
                <a:solidFill>
                  <a:schemeClr val="bg1">
                    <a:lumMod val="95000"/>
                    <a:lumOff val="5000"/>
                  </a:schemeClr>
                </a:solidFill>
              </a:rPr>
              <a:t>contractor:</a:t>
            </a:r>
          </a:p>
          <a:p>
            <a:pPr>
              <a:buNone/>
            </a:pPr>
            <a:r>
              <a:rPr lang="en-US" spc="-150" dirty="0" smtClean="0">
                <a:solidFill>
                  <a:schemeClr val="bg1">
                    <a:lumMod val="95000"/>
                    <a:lumOff val="5000"/>
                  </a:schemeClr>
                </a:solidFill>
              </a:rPr>
              <a:t>                                 price = </a:t>
            </a:r>
            <a:r>
              <a:rPr lang="en-US" spc="-150" dirty="0" smtClean="0">
                <a:solidFill>
                  <a:schemeClr val="bg1">
                    <a:lumMod val="95000"/>
                    <a:lumOff val="5000"/>
                  </a:schemeClr>
                </a:solidFill>
              </a:rPr>
              <a:t>1771388</a:t>
            </a:r>
            <a:r>
              <a:rPr lang="en-US" spc="-150" dirty="0" smtClean="0">
                <a:solidFill>
                  <a:schemeClr val="bg1">
                    <a:lumMod val="95000"/>
                    <a:lumOff val="5000"/>
                  </a:schemeClr>
                </a:solidFill>
              </a:rPr>
              <a:t> </a:t>
            </a:r>
            <a:r>
              <a:rPr lang="en-US" spc="-150" dirty="0" smtClean="0">
                <a:solidFill>
                  <a:schemeClr val="bg1">
                    <a:lumMod val="95000"/>
                    <a:lumOff val="5000"/>
                  </a:schemeClr>
                </a:solidFill>
              </a:rPr>
              <a:t>$ </a:t>
            </a:r>
          </a:p>
          <a:p>
            <a:pPr>
              <a:buNone/>
            </a:pPr>
            <a:r>
              <a:rPr lang="en-US" spc="-150" dirty="0" smtClean="0">
                <a:solidFill>
                  <a:schemeClr val="bg1">
                    <a:lumMod val="95000"/>
                    <a:lumOff val="5000"/>
                  </a:schemeClr>
                </a:solidFill>
              </a:rPr>
              <a:t>Our calculation:</a:t>
            </a:r>
          </a:p>
          <a:p>
            <a:pPr>
              <a:buNone/>
            </a:pPr>
            <a:r>
              <a:rPr lang="en-US" spc="-150" dirty="0" smtClean="0">
                <a:solidFill>
                  <a:schemeClr val="bg1">
                    <a:lumMod val="95000"/>
                    <a:lumOff val="5000"/>
                  </a:schemeClr>
                </a:solidFill>
              </a:rPr>
              <a:t>                                  price=1564850.86 $</a:t>
            </a:r>
          </a:p>
          <a:p>
            <a:pPr>
              <a:buNone/>
            </a:pPr>
            <a:endParaRPr lang="en-US" spc="-150" dirty="0" smtClean="0">
              <a:solidFill>
                <a:schemeClr val="bg1">
                  <a:lumMod val="95000"/>
                  <a:lumOff val="5000"/>
                </a:schemeClr>
              </a:solidFill>
            </a:endParaRPr>
          </a:p>
          <a:p>
            <a:pPr>
              <a:buNone/>
            </a:pPr>
            <a:r>
              <a:rPr lang="en-US" sz="4800" spc="-150" dirty="0" smtClean="0">
                <a:solidFill>
                  <a:schemeClr val="bg1">
                    <a:lumMod val="95000"/>
                    <a:lumOff val="5000"/>
                  </a:schemeClr>
                </a:solidFill>
              </a:rPr>
              <a:t>                         why ?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Results summary</a:t>
            </a:r>
          </a:p>
        </p:txBody>
      </p:sp>
      <p:pic>
        <p:nvPicPr>
          <p:cNvPr id="3074" name="Picture 2"/>
          <p:cNvPicPr>
            <a:picLocks noChangeAspect="1" noChangeArrowheads="1"/>
          </p:cNvPicPr>
          <p:nvPr/>
        </p:nvPicPr>
        <p:blipFill>
          <a:blip r:embed="rId2" cstate="print"/>
          <a:srcRect/>
          <a:stretch>
            <a:fillRect/>
          </a:stretch>
        </p:blipFill>
        <p:spPr bwMode="auto">
          <a:xfrm>
            <a:off x="609600" y="1981201"/>
            <a:ext cx="8153400" cy="42671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Problems</a:t>
            </a:r>
          </a:p>
        </p:txBody>
      </p:sp>
      <p:sp>
        <p:nvSpPr>
          <p:cNvPr id="3" name="Content Placeholder 2"/>
          <p:cNvSpPr>
            <a:spLocks noGrp="1"/>
          </p:cNvSpPr>
          <p:nvPr>
            <p:ph idx="1"/>
          </p:nvPr>
        </p:nvSpPr>
        <p:spPr/>
        <p:txBody>
          <a:bodyPr/>
          <a:lstStyle/>
          <a:p>
            <a:r>
              <a:rPr lang="en-US" dirty="0" smtClean="0"/>
              <a:t> </a:t>
            </a:r>
            <a:r>
              <a:rPr lang="en-US" spc="-150" dirty="0" smtClean="0">
                <a:solidFill>
                  <a:schemeClr val="bg1">
                    <a:lumMod val="95000"/>
                    <a:lumOff val="5000"/>
                  </a:schemeClr>
                </a:solidFill>
              </a:rPr>
              <a:t>The project faces some problems in funding,  it was funded   by the ministry of finance and some  payments delayed which leaded to delay of the project. This delay causes increasing in the cost of the project.</a:t>
            </a:r>
          </a:p>
          <a:p>
            <a:r>
              <a:rPr lang="en-US" spc="-150" dirty="0" smtClean="0">
                <a:solidFill>
                  <a:schemeClr val="bg1">
                    <a:lumMod val="95000"/>
                    <a:lumOff val="5000"/>
                  </a:schemeClr>
                </a:solidFill>
              </a:rPr>
              <a:t>So, we applied management techniques and programs like primavera to control the time and cost.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Overview</a:t>
            </a:r>
            <a:r>
              <a:rPr lang="en-US" dirty="0" smtClean="0"/>
              <a:t> </a:t>
            </a:r>
            <a:endParaRPr lang="en-US" dirty="0"/>
          </a:p>
        </p:txBody>
      </p:sp>
      <p:sp>
        <p:nvSpPr>
          <p:cNvPr id="3" name="Content Placeholder 2"/>
          <p:cNvSpPr>
            <a:spLocks noGrp="1"/>
          </p:cNvSpPr>
          <p:nvPr>
            <p:ph idx="1"/>
          </p:nvPr>
        </p:nvSpPr>
        <p:spPr/>
        <p:txBody>
          <a:bodyPr/>
          <a:lstStyle/>
          <a:p>
            <a:pPr>
              <a:buNone/>
            </a:pPr>
            <a:r>
              <a:rPr lang="en-US" sz="2800" dirty="0" smtClean="0">
                <a:solidFill>
                  <a:schemeClr val="bg1">
                    <a:lumMod val="95000"/>
                    <a:lumOff val="5000"/>
                  </a:schemeClr>
                </a:solidFill>
              </a:rPr>
              <a:t>Construction project management :</a:t>
            </a:r>
          </a:p>
          <a:p>
            <a:pPr>
              <a:buNone/>
            </a:pPr>
            <a:endParaRPr lang="en-US" sz="2800" dirty="0" smtClean="0">
              <a:solidFill>
                <a:schemeClr val="bg1">
                  <a:lumMod val="95000"/>
                  <a:lumOff val="5000"/>
                </a:schemeClr>
              </a:solidFill>
            </a:endParaRPr>
          </a:p>
          <a:p>
            <a:pPr>
              <a:buNone/>
            </a:pPr>
            <a:r>
              <a:rPr lang="en-US" sz="2800" dirty="0" smtClean="0">
                <a:solidFill>
                  <a:schemeClr val="bg1">
                    <a:lumMod val="95000"/>
                    <a:lumOff val="5000"/>
                  </a:schemeClr>
                </a:solidFill>
              </a:rPr>
              <a:t>Part 1) includes preparing a theoretical research</a:t>
            </a:r>
          </a:p>
          <a:p>
            <a:pPr>
              <a:buNone/>
            </a:pPr>
            <a:endParaRPr lang="en-US" sz="2800" dirty="0" smtClean="0">
              <a:solidFill>
                <a:schemeClr val="bg1">
                  <a:lumMod val="95000"/>
                  <a:lumOff val="5000"/>
                </a:schemeClr>
              </a:solidFill>
            </a:endParaRPr>
          </a:p>
          <a:p>
            <a:pPr>
              <a:buNone/>
            </a:pPr>
            <a:r>
              <a:rPr lang="en-US" sz="2800" dirty="0" smtClean="0">
                <a:solidFill>
                  <a:schemeClr val="bg1">
                    <a:lumMod val="95000"/>
                    <a:lumOff val="5000"/>
                  </a:schemeClr>
                </a:solidFill>
              </a:rPr>
              <a:t>Part 2) includes the application of the principles in construction project management</a:t>
            </a:r>
          </a:p>
          <a:p>
            <a:endParaRPr lang="en-US" dirty="0"/>
          </a:p>
        </p:txBody>
      </p:sp>
      <p:sp>
        <p:nvSpPr>
          <p:cNvPr id="4"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Time calculation</a:t>
            </a:r>
          </a:p>
        </p:txBody>
      </p:sp>
      <p:sp>
        <p:nvSpPr>
          <p:cNvPr id="3" name="Content Placeholder 2"/>
          <p:cNvSpPr>
            <a:spLocks noGrp="1"/>
          </p:cNvSpPr>
          <p:nvPr>
            <p:ph idx="1"/>
          </p:nvPr>
        </p:nvSpPr>
        <p:spPr/>
        <p:txBody>
          <a:bodyPr>
            <a:normAutofit/>
          </a:bodyPr>
          <a:lstStyle/>
          <a:p>
            <a:pPr>
              <a:buNone/>
            </a:pPr>
            <a:endParaRPr lang="en-US" u="sng" spc="-150" dirty="0" smtClean="0">
              <a:solidFill>
                <a:schemeClr val="bg1">
                  <a:lumMod val="95000"/>
                  <a:lumOff val="5000"/>
                </a:schemeClr>
              </a:solidFill>
            </a:endParaRPr>
          </a:p>
          <a:p>
            <a:pPr>
              <a:buNone/>
            </a:pPr>
            <a:r>
              <a:rPr lang="en-US" spc="-150" dirty="0" smtClean="0">
                <a:solidFill>
                  <a:schemeClr val="bg1">
                    <a:lumMod val="95000"/>
                    <a:lumOff val="5000"/>
                  </a:schemeClr>
                </a:solidFill>
              </a:rPr>
              <a:t>1-The planned  duration of the project is 360 calendar day</a:t>
            </a:r>
          </a:p>
          <a:p>
            <a:endParaRPr lang="en-US" spc="-150" dirty="0" smtClean="0">
              <a:solidFill>
                <a:schemeClr val="bg1">
                  <a:lumMod val="95000"/>
                  <a:lumOff val="5000"/>
                </a:schemeClr>
              </a:solidFill>
            </a:endParaRPr>
          </a:p>
          <a:p>
            <a:pPr>
              <a:buNone/>
            </a:pPr>
            <a:r>
              <a:rPr lang="en-US" spc="-150" dirty="0" smtClean="0">
                <a:solidFill>
                  <a:schemeClr val="bg1">
                    <a:lumMod val="95000"/>
                    <a:lumOff val="5000"/>
                  </a:schemeClr>
                </a:solidFill>
              </a:rPr>
              <a:t>2-we obtained that  from primavera we need 240 calendar day to complete the project.</a:t>
            </a:r>
          </a:p>
        </p:txBody>
      </p:sp>
      <p:sp>
        <p:nvSpPr>
          <p:cNvPr id="4"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Recommendation</a:t>
            </a:r>
            <a:r>
              <a:rPr lang="en-US" dirty="0" smtClean="0"/>
              <a:t> </a:t>
            </a:r>
            <a:endParaRPr lang="en-US" dirty="0"/>
          </a:p>
        </p:txBody>
      </p:sp>
      <p:sp>
        <p:nvSpPr>
          <p:cNvPr id="3" name="Content Placeholder 2"/>
          <p:cNvSpPr>
            <a:spLocks noGrp="1"/>
          </p:cNvSpPr>
          <p:nvPr>
            <p:ph idx="1"/>
          </p:nvPr>
        </p:nvSpPr>
        <p:spPr/>
        <p:txBody>
          <a:bodyPr>
            <a:normAutofit/>
          </a:bodyPr>
          <a:lstStyle/>
          <a:p>
            <a:r>
              <a:rPr lang="en-US" spc="-150" dirty="0" smtClean="0">
                <a:solidFill>
                  <a:schemeClr val="bg1">
                    <a:lumMod val="95000"/>
                    <a:lumOff val="5000"/>
                  </a:schemeClr>
                </a:solidFill>
              </a:rPr>
              <a:t>Most of the project in Palestine funded by donor countries ,so these projects faces problems in funding which leads to delay in these projects  because of that ,the using of management program is </a:t>
            </a:r>
            <a:r>
              <a:rPr lang="en-US" spc="-150" dirty="0" smtClean="0">
                <a:solidFill>
                  <a:schemeClr val="bg1">
                    <a:lumMod val="95000"/>
                    <a:lumOff val="5000"/>
                  </a:schemeClr>
                </a:solidFill>
              </a:rPr>
              <a:t>difficult  </a:t>
            </a:r>
            <a:r>
              <a:rPr lang="en-US" spc="-150" dirty="0" smtClean="0">
                <a:solidFill>
                  <a:schemeClr val="bg1">
                    <a:lumMod val="95000"/>
                    <a:lumOff val="5000"/>
                  </a:schemeClr>
                </a:solidFill>
              </a:rPr>
              <a:t>due to the difference between what we planned and what we done in the field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15536"/>
          </a:xfrm>
        </p:spPr>
        <p:txBody>
          <a:bodyPr/>
          <a:lstStyle/>
          <a:p>
            <a:pPr algn="ctr"/>
            <a:r>
              <a:rPr lang="en-US" dirty="0" smtClean="0">
                <a:solidFill>
                  <a:schemeClr val="bg1">
                    <a:lumMod val="95000"/>
                    <a:lumOff val="5000"/>
                  </a:schemeClr>
                </a:solidFill>
              </a:rPr>
              <a:t>Case Study </a:t>
            </a:r>
            <a:endParaRPr lang="en-US" dirty="0">
              <a:solidFill>
                <a:schemeClr val="bg1">
                  <a:lumMod val="95000"/>
                  <a:lumOff val="5000"/>
                </a:schemeClr>
              </a:solidFill>
            </a:endParaRPr>
          </a:p>
        </p:txBody>
      </p:sp>
      <p:sp>
        <p:nvSpPr>
          <p:cNvPr id="4" name="TextBox 3"/>
          <p:cNvSpPr txBox="1"/>
          <p:nvPr/>
        </p:nvSpPr>
        <p:spPr>
          <a:xfrm>
            <a:off x="914400" y="1828800"/>
            <a:ext cx="7929094" cy="3970318"/>
          </a:xfrm>
          <a:prstGeom prst="rect">
            <a:avLst/>
          </a:prstGeom>
          <a:noFill/>
        </p:spPr>
        <p:txBody>
          <a:bodyPr wrap="none" rtlCol="0">
            <a:spAutoFit/>
          </a:bodyPr>
          <a:lstStyle/>
          <a:p>
            <a:pPr>
              <a:lnSpc>
                <a:spcPct val="150000"/>
              </a:lnSpc>
            </a:pPr>
            <a:r>
              <a:rPr lang="en-US" dirty="0">
                <a:solidFill>
                  <a:schemeClr val="bg1">
                    <a:lumMod val="95000"/>
                    <a:lumOff val="5000"/>
                  </a:schemeClr>
                </a:solidFill>
              </a:rPr>
              <a:t> </a:t>
            </a:r>
            <a:r>
              <a:rPr lang="en-US" sz="2800" dirty="0" smtClean="0">
                <a:solidFill>
                  <a:schemeClr val="bg1">
                    <a:lumMod val="95000"/>
                    <a:lumOff val="5000"/>
                  </a:schemeClr>
                </a:solidFill>
              </a:rPr>
              <a:t>Construction </a:t>
            </a:r>
            <a:r>
              <a:rPr lang="en-US" sz="2800" dirty="0">
                <a:solidFill>
                  <a:schemeClr val="bg1">
                    <a:lumMod val="95000"/>
                    <a:lumOff val="5000"/>
                  </a:schemeClr>
                </a:solidFill>
              </a:rPr>
              <a:t>of </a:t>
            </a:r>
            <a:r>
              <a:rPr lang="en-US" sz="2800" dirty="0" smtClean="0">
                <a:solidFill>
                  <a:schemeClr val="bg1">
                    <a:lumMod val="95000"/>
                    <a:lumOff val="5000"/>
                  </a:schemeClr>
                </a:solidFill>
              </a:rPr>
              <a:t>Multipurpose sport </a:t>
            </a:r>
            <a:r>
              <a:rPr lang="en-US" sz="2800" dirty="0">
                <a:solidFill>
                  <a:schemeClr val="bg1">
                    <a:lumMod val="95000"/>
                    <a:lumOff val="5000"/>
                  </a:schemeClr>
                </a:solidFill>
              </a:rPr>
              <a:t>Hall </a:t>
            </a:r>
            <a:endParaRPr lang="en-US" sz="2800" dirty="0" smtClean="0">
              <a:solidFill>
                <a:schemeClr val="bg1">
                  <a:lumMod val="95000"/>
                  <a:lumOff val="5000"/>
                </a:schemeClr>
              </a:solidFill>
            </a:endParaRPr>
          </a:p>
          <a:p>
            <a:pPr>
              <a:lnSpc>
                <a:spcPct val="150000"/>
              </a:lnSpc>
            </a:pPr>
            <a:r>
              <a:rPr lang="en-US" sz="2800" dirty="0" smtClean="0">
                <a:solidFill>
                  <a:schemeClr val="bg1">
                    <a:lumMod val="95000"/>
                    <a:lumOff val="5000"/>
                  </a:schemeClr>
                </a:solidFill>
              </a:rPr>
              <a:t>1-Location: </a:t>
            </a:r>
            <a:r>
              <a:rPr lang="en-US" sz="2800" dirty="0">
                <a:solidFill>
                  <a:schemeClr val="bg1">
                    <a:lumMod val="95000"/>
                    <a:lumOff val="5000"/>
                  </a:schemeClr>
                </a:solidFill>
              </a:rPr>
              <a:t>Sulfite </a:t>
            </a:r>
            <a:r>
              <a:rPr lang="en-US" sz="2800" dirty="0" smtClean="0">
                <a:solidFill>
                  <a:schemeClr val="bg1">
                    <a:lumMod val="95000"/>
                    <a:lumOff val="5000"/>
                  </a:schemeClr>
                </a:solidFill>
              </a:rPr>
              <a:t>City</a:t>
            </a:r>
          </a:p>
          <a:p>
            <a:pPr>
              <a:lnSpc>
                <a:spcPct val="150000"/>
              </a:lnSpc>
            </a:pPr>
            <a:r>
              <a:rPr lang="en-US" sz="2800" dirty="0" smtClean="0">
                <a:solidFill>
                  <a:schemeClr val="bg1">
                    <a:lumMod val="95000"/>
                    <a:lumOff val="5000"/>
                  </a:schemeClr>
                </a:solidFill>
              </a:rPr>
              <a:t>2-Area</a:t>
            </a:r>
            <a:r>
              <a:rPr lang="en-US" sz="2800" dirty="0">
                <a:solidFill>
                  <a:schemeClr val="bg1">
                    <a:lumMod val="95000"/>
                    <a:lumOff val="5000"/>
                  </a:schemeClr>
                </a:solidFill>
              </a:rPr>
              <a:t>:  (2500) m2</a:t>
            </a:r>
          </a:p>
          <a:p>
            <a:pPr>
              <a:lnSpc>
                <a:spcPct val="150000"/>
              </a:lnSpc>
            </a:pPr>
            <a:r>
              <a:rPr lang="en-US" sz="2800" dirty="0" smtClean="0">
                <a:solidFill>
                  <a:schemeClr val="bg1">
                    <a:lumMod val="95000"/>
                    <a:lumOff val="5000"/>
                  </a:schemeClr>
                </a:solidFill>
              </a:rPr>
              <a:t>3-1000 </a:t>
            </a:r>
            <a:r>
              <a:rPr lang="en-US" sz="2800" dirty="0">
                <a:solidFill>
                  <a:schemeClr val="bg1">
                    <a:lumMod val="95000"/>
                    <a:lumOff val="5000"/>
                  </a:schemeClr>
                </a:solidFill>
              </a:rPr>
              <a:t>audience loading capacity</a:t>
            </a:r>
          </a:p>
          <a:p>
            <a:pPr>
              <a:lnSpc>
                <a:spcPct val="150000"/>
              </a:lnSpc>
            </a:pPr>
            <a:r>
              <a:rPr lang="en-US" sz="2800" dirty="0" smtClean="0">
                <a:solidFill>
                  <a:schemeClr val="bg1">
                    <a:lumMod val="95000"/>
                    <a:lumOff val="5000"/>
                  </a:schemeClr>
                </a:solidFill>
              </a:rPr>
              <a:t>4-The </a:t>
            </a:r>
            <a:r>
              <a:rPr lang="en-US" sz="2800" dirty="0">
                <a:solidFill>
                  <a:schemeClr val="bg1">
                    <a:lumMod val="95000"/>
                    <a:lumOff val="5000"/>
                  </a:schemeClr>
                </a:solidFill>
              </a:rPr>
              <a:t>Hall including four Olympic sport Courts</a:t>
            </a:r>
          </a:p>
          <a:p>
            <a:pPr>
              <a:lnSpc>
                <a:spcPct val="150000"/>
              </a:lnSpc>
            </a:pPr>
            <a:r>
              <a:rPr lang="en-US" sz="2800" dirty="0" smtClean="0">
                <a:solidFill>
                  <a:schemeClr val="bg1">
                    <a:lumMod val="95000"/>
                    <a:lumOff val="5000"/>
                  </a:schemeClr>
                </a:solidFill>
              </a:rPr>
              <a:t>Hand</a:t>
            </a:r>
            <a:r>
              <a:rPr lang="en-US" sz="2800" dirty="0">
                <a:solidFill>
                  <a:schemeClr val="bg1">
                    <a:lumMod val="95000"/>
                    <a:lumOff val="5000"/>
                  </a:schemeClr>
                </a:solidFill>
              </a:rPr>
              <a:t>, Basket, Volley ball and Tennis.</a:t>
            </a:r>
          </a:p>
        </p:txBody>
      </p:sp>
      <p:sp>
        <p:nvSpPr>
          <p:cNvPr id="6"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2057400"/>
            <a:ext cx="9144000" cy="4343400"/>
          </a:xfrm>
          <a:prstGeom prst="rect">
            <a:avLst/>
          </a:prstGeom>
          <a:noFill/>
          <a:ln w="9525">
            <a:noFill/>
            <a:miter lim="800000"/>
            <a:headEnd/>
            <a:tailEnd/>
          </a:ln>
        </p:spPr>
      </p:pic>
      <p:sp>
        <p:nvSpPr>
          <p:cNvPr id="5"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
        <p:nvSpPr>
          <p:cNvPr id="6" name="Rectangle 5"/>
          <p:cNvSpPr/>
          <p:nvPr/>
        </p:nvSpPr>
        <p:spPr>
          <a:xfrm>
            <a:off x="609600" y="457200"/>
            <a:ext cx="8001000" cy="800219"/>
          </a:xfrm>
          <a:prstGeom prst="rect">
            <a:avLst/>
          </a:prstGeom>
        </p:spPr>
        <p:txBody>
          <a:bodyPr wrap="square">
            <a:spAutoFit/>
          </a:bodyPr>
          <a:lstStyle/>
          <a:p>
            <a:pPr algn="ctr"/>
            <a:r>
              <a:rPr lang="en-US" sz="4600" dirty="0">
                <a:solidFill>
                  <a:schemeClr val="bg1">
                    <a:lumMod val="95000"/>
                    <a:lumOff val="5000"/>
                  </a:schemeClr>
                </a:solidFill>
                <a:effectLst>
                  <a:outerShdw blurRad="38100" dist="25500" dir="5400000" algn="tl" rotWithShape="0">
                    <a:srgbClr val="000000">
                      <a:satMod val="180000"/>
                      <a:alpha val="75000"/>
                    </a:srgbClr>
                  </a:outerShdw>
                </a:effectLst>
                <a:latin typeface="+mj-lt"/>
                <a:ea typeface="+mj-ea"/>
                <a:cs typeface="+mj-cs"/>
              </a:rPr>
              <a:t>Case</a:t>
            </a:r>
            <a:r>
              <a:rPr lang="en-US" dirty="0" smtClean="0">
                <a:solidFill>
                  <a:schemeClr val="bg1">
                    <a:lumMod val="95000"/>
                    <a:lumOff val="5000"/>
                  </a:schemeClr>
                </a:solidFill>
              </a:rPr>
              <a:t> </a:t>
            </a:r>
            <a:r>
              <a:rPr lang="en-US" sz="4600" dirty="0" smtClean="0">
                <a:solidFill>
                  <a:schemeClr val="bg1">
                    <a:lumMod val="95000"/>
                    <a:lumOff val="5000"/>
                  </a:schemeClr>
                </a:solidFill>
                <a:effectLst>
                  <a:outerShdw blurRad="38100" dist="25500" dir="5400000" algn="tl" rotWithShape="0">
                    <a:srgbClr val="000000">
                      <a:satMod val="180000"/>
                      <a:alpha val="75000"/>
                    </a:srgbClr>
                  </a:outerShdw>
                </a:effectLst>
                <a:latin typeface="+mj-lt"/>
                <a:ea typeface="+mj-ea"/>
                <a:cs typeface="+mj-cs"/>
              </a:rPr>
              <a:t>Study</a:t>
            </a:r>
            <a:r>
              <a:rPr lang="en-US" dirty="0" smtClean="0">
                <a:solidFill>
                  <a:schemeClr val="bg1">
                    <a:lumMod val="95000"/>
                    <a:lumOff val="5000"/>
                  </a:schemeClr>
                </a:solidFill>
              </a:rPr>
              <a:t> </a:t>
            </a:r>
            <a:endParaRPr lang="en-US" dirty="0"/>
          </a:p>
        </p:txBody>
      </p:sp>
      <p:sp>
        <p:nvSpPr>
          <p:cNvPr id="7" name="TextBox 6"/>
          <p:cNvSpPr txBox="1"/>
          <p:nvPr/>
        </p:nvSpPr>
        <p:spPr>
          <a:xfrm>
            <a:off x="609600" y="1447800"/>
            <a:ext cx="2531399" cy="523220"/>
          </a:xfrm>
          <a:prstGeom prst="rect">
            <a:avLst/>
          </a:prstGeom>
          <a:noFill/>
        </p:spPr>
        <p:txBody>
          <a:bodyPr wrap="none" rtlCol="0">
            <a:spAutoFit/>
          </a:bodyPr>
          <a:lstStyle/>
          <a:p>
            <a:r>
              <a:rPr lang="en-US" sz="2800" dirty="0">
                <a:solidFill>
                  <a:schemeClr val="bg1">
                    <a:lumMod val="95000"/>
                    <a:lumOff val="5000"/>
                  </a:schemeClr>
                </a:solidFill>
              </a:rPr>
              <a:t>Shop</a:t>
            </a:r>
            <a:r>
              <a:rPr lang="en-US" dirty="0" smtClean="0">
                <a:solidFill>
                  <a:schemeClr val="bg1">
                    <a:lumMod val="95000"/>
                    <a:lumOff val="5000"/>
                  </a:schemeClr>
                </a:solidFill>
              </a:rPr>
              <a:t> </a:t>
            </a:r>
            <a:r>
              <a:rPr lang="en-US" sz="2800" dirty="0" smtClean="0">
                <a:solidFill>
                  <a:schemeClr val="bg1">
                    <a:lumMod val="95000"/>
                    <a:lumOff val="5000"/>
                  </a:schemeClr>
                </a:solidFill>
              </a:rPr>
              <a:t>drawing:</a:t>
            </a:r>
            <a:endParaRPr lang="en-US" sz="2800"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Assumptions</a:t>
            </a:r>
          </a:p>
        </p:txBody>
      </p:sp>
      <p:sp>
        <p:nvSpPr>
          <p:cNvPr id="3" name="Content Placeholder 2"/>
          <p:cNvSpPr>
            <a:spLocks noGrp="1"/>
          </p:cNvSpPr>
          <p:nvPr>
            <p:ph idx="1"/>
          </p:nvPr>
        </p:nvSpPr>
        <p:spPr/>
        <p:txBody>
          <a:bodyPr>
            <a:normAutofit fontScale="77500" lnSpcReduction="20000"/>
          </a:bodyPr>
          <a:lstStyle/>
          <a:p>
            <a:pPr lvl="0">
              <a:lnSpc>
                <a:spcPct val="150000"/>
              </a:lnSpc>
              <a:buNone/>
            </a:pPr>
            <a:r>
              <a:rPr lang="en-US" sz="2800" dirty="0" smtClean="0">
                <a:solidFill>
                  <a:schemeClr val="bg1">
                    <a:lumMod val="95000"/>
                    <a:lumOff val="5000"/>
                  </a:schemeClr>
                </a:solidFill>
              </a:rPr>
              <a:t>1-Working  days are all days except Friday</a:t>
            </a:r>
          </a:p>
          <a:p>
            <a:pPr>
              <a:lnSpc>
                <a:spcPct val="150000"/>
              </a:lnSpc>
              <a:buNone/>
            </a:pPr>
            <a:r>
              <a:rPr lang="en-US" sz="2800" dirty="0" smtClean="0">
                <a:solidFill>
                  <a:schemeClr val="bg1">
                    <a:lumMod val="95000"/>
                    <a:lumOff val="5000"/>
                  </a:schemeClr>
                </a:solidFill>
              </a:rPr>
              <a:t>2-each working day is full eight hour </a:t>
            </a:r>
          </a:p>
          <a:p>
            <a:pPr>
              <a:lnSpc>
                <a:spcPct val="150000"/>
              </a:lnSpc>
              <a:buNone/>
            </a:pPr>
            <a:r>
              <a:rPr lang="en-US" sz="2800" dirty="0" smtClean="0">
                <a:solidFill>
                  <a:schemeClr val="bg1">
                    <a:lumMod val="95000"/>
                    <a:lumOff val="5000"/>
                  </a:schemeClr>
                </a:solidFill>
              </a:rPr>
              <a:t>3-The electrical and mechanical works will be done by sub contractors.</a:t>
            </a:r>
          </a:p>
          <a:p>
            <a:pPr>
              <a:lnSpc>
                <a:spcPct val="150000"/>
              </a:lnSpc>
              <a:buNone/>
            </a:pPr>
            <a:r>
              <a:rPr lang="en-US" sz="2800" dirty="0" smtClean="0">
                <a:solidFill>
                  <a:schemeClr val="bg1">
                    <a:lumMod val="95000"/>
                    <a:lumOff val="5000"/>
                  </a:schemeClr>
                </a:solidFill>
              </a:rPr>
              <a:t>4-Fixing the value of dollar with</a:t>
            </a:r>
          </a:p>
          <a:p>
            <a:pPr marL="411480" lvl="0" indent="-342900">
              <a:lnSpc>
                <a:spcPct val="150000"/>
              </a:lnSpc>
              <a:spcBef>
                <a:spcPts val="700"/>
              </a:spcBef>
              <a:buClr>
                <a:schemeClr val="accent5">
                  <a:lumMod val="75000"/>
                </a:schemeClr>
              </a:buClr>
              <a:buSzPct val="95000"/>
              <a:buNone/>
              <a:defRPr/>
            </a:pPr>
            <a:r>
              <a:rPr lang="en-US" sz="2800" dirty="0" smtClean="0">
                <a:solidFill>
                  <a:schemeClr val="bg1">
                    <a:lumMod val="95000"/>
                    <a:lumOff val="5000"/>
                  </a:schemeClr>
                </a:solidFill>
              </a:rPr>
              <a:t>  (1dollar =3.7 NIS).</a:t>
            </a:r>
          </a:p>
          <a:p>
            <a:pPr marL="411480" lvl="0" indent="-342900">
              <a:lnSpc>
                <a:spcPct val="150000"/>
              </a:lnSpc>
              <a:spcBef>
                <a:spcPts val="700"/>
              </a:spcBef>
              <a:buClr>
                <a:schemeClr val="accent5">
                  <a:lumMod val="75000"/>
                </a:schemeClr>
              </a:buClr>
              <a:buSzPct val="95000"/>
              <a:buNone/>
              <a:defRPr/>
            </a:pPr>
            <a:r>
              <a:rPr lang="en-US" sz="2800" dirty="0" smtClean="0">
                <a:solidFill>
                  <a:schemeClr val="bg1">
                    <a:lumMod val="95000"/>
                    <a:lumOff val="5000"/>
                  </a:schemeClr>
                </a:solidFill>
              </a:rPr>
              <a:t>5-Labor unit cost:</a:t>
            </a:r>
          </a:p>
          <a:p>
            <a:pPr>
              <a:lnSpc>
                <a:spcPct val="150000"/>
              </a:lnSpc>
              <a:buNone/>
            </a:pPr>
            <a:r>
              <a:rPr lang="en-US" sz="2800" dirty="0" smtClean="0">
                <a:solidFill>
                  <a:schemeClr val="bg1">
                    <a:lumMod val="95000"/>
                    <a:lumOff val="5000"/>
                  </a:schemeClr>
                </a:solidFill>
              </a:rPr>
              <a:t>                               Foreman: 60 $/day</a:t>
            </a:r>
          </a:p>
          <a:p>
            <a:pPr>
              <a:lnSpc>
                <a:spcPct val="150000"/>
              </a:lnSpc>
              <a:buNone/>
            </a:pPr>
            <a:r>
              <a:rPr lang="en-US" sz="2800" dirty="0" smtClean="0">
                <a:solidFill>
                  <a:schemeClr val="bg1">
                    <a:lumMod val="95000"/>
                    <a:lumOff val="5000"/>
                  </a:schemeClr>
                </a:solidFill>
              </a:rPr>
              <a:t>                               Helper: 20 $/day</a:t>
            </a:r>
          </a:p>
        </p:txBody>
      </p:sp>
      <p:sp>
        <p:nvSpPr>
          <p:cNvPr id="4"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lumMod val="95000"/>
                    <a:lumOff val="5000"/>
                  </a:schemeClr>
                </a:solidFill>
              </a:rPr>
              <a:t>Work Breakdown Structure</a:t>
            </a:r>
          </a:p>
        </p:txBody>
      </p:sp>
      <p:pic>
        <p:nvPicPr>
          <p:cNvPr id="2051" name="Picture 3"/>
          <p:cNvPicPr>
            <a:picLocks noChangeAspect="1" noChangeArrowheads="1"/>
          </p:cNvPicPr>
          <p:nvPr/>
        </p:nvPicPr>
        <p:blipFill>
          <a:blip r:embed="rId2" cstate="print"/>
          <a:srcRect/>
          <a:stretch>
            <a:fillRect/>
          </a:stretch>
        </p:blipFill>
        <p:spPr bwMode="auto">
          <a:xfrm>
            <a:off x="0" y="1447800"/>
            <a:ext cx="7924800" cy="4983763"/>
          </a:xfrm>
          <a:prstGeom prst="rect">
            <a:avLst/>
          </a:prstGeom>
          <a:noFill/>
          <a:ln w="9525">
            <a:noFill/>
            <a:miter lim="800000"/>
            <a:headEnd/>
            <a:tailEnd/>
          </a:ln>
        </p:spPr>
      </p:pic>
      <p:sp>
        <p:nvSpPr>
          <p:cNvPr id="6"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lumMod val="95000"/>
                    <a:lumOff val="5000"/>
                  </a:schemeClr>
                </a:solidFill>
              </a:rPr>
              <a:t>Bill of Quantity Preparation</a:t>
            </a:r>
          </a:p>
        </p:txBody>
      </p:sp>
      <p:sp>
        <p:nvSpPr>
          <p:cNvPr id="3" name="Content Placeholder 2"/>
          <p:cNvSpPr>
            <a:spLocks noGrp="1"/>
          </p:cNvSpPr>
          <p:nvPr>
            <p:ph idx="1"/>
          </p:nvPr>
        </p:nvSpPr>
        <p:spPr>
          <a:xfrm>
            <a:off x="457200" y="1646237"/>
            <a:ext cx="8229600" cy="3382963"/>
          </a:xfrm>
        </p:spPr>
        <p:txBody>
          <a:bodyPr/>
          <a:lstStyle/>
          <a:p>
            <a:pPr marL="514350" lvl="0" indent="-514350">
              <a:spcBef>
                <a:spcPts val="700"/>
              </a:spcBef>
              <a:buClrTx/>
              <a:buSzPct val="95000"/>
              <a:buNone/>
              <a:defRPr/>
            </a:pPr>
            <a:endParaRPr lang="en-US" sz="2200" dirty="0" smtClean="0">
              <a:solidFill>
                <a:schemeClr val="bg1">
                  <a:lumMod val="95000"/>
                  <a:lumOff val="5000"/>
                </a:schemeClr>
              </a:solidFill>
            </a:endParaRPr>
          </a:p>
          <a:p>
            <a:pPr marL="514350" lvl="0" indent="-514350">
              <a:spcBef>
                <a:spcPts val="700"/>
              </a:spcBef>
              <a:buClrTx/>
              <a:buSzPct val="95000"/>
              <a:buNone/>
              <a:defRPr/>
            </a:pPr>
            <a:endParaRPr lang="en-US" sz="2400" dirty="0" smtClean="0">
              <a:solidFill>
                <a:schemeClr val="bg1">
                  <a:lumMod val="95000"/>
                  <a:lumOff val="5000"/>
                </a:schemeClr>
              </a:solidFill>
            </a:endParaRPr>
          </a:p>
          <a:p>
            <a:pPr marL="514350" lvl="0" indent="-514350">
              <a:spcBef>
                <a:spcPts val="700"/>
              </a:spcBef>
              <a:buClrTx/>
              <a:buSzPct val="95000"/>
              <a:buNone/>
              <a:defRPr/>
            </a:pPr>
            <a:r>
              <a:rPr lang="en-US" sz="2400" dirty="0" smtClean="0">
                <a:solidFill>
                  <a:schemeClr val="bg1">
                    <a:lumMod val="95000"/>
                    <a:lumOff val="5000"/>
                  </a:schemeClr>
                </a:solidFill>
              </a:rPr>
              <a:t>Calculations were made depending on Drawings to find</a:t>
            </a:r>
          </a:p>
          <a:p>
            <a:pPr marL="514350" lvl="0" indent="-514350">
              <a:spcBef>
                <a:spcPts val="700"/>
              </a:spcBef>
              <a:buClrTx/>
              <a:buSzPct val="95000"/>
              <a:buNone/>
              <a:defRPr/>
            </a:pPr>
            <a:r>
              <a:rPr lang="en-US" sz="2400" dirty="0" smtClean="0">
                <a:solidFill>
                  <a:schemeClr val="bg1">
                    <a:lumMod val="95000"/>
                    <a:lumOff val="5000"/>
                  </a:schemeClr>
                </a:solidFill>
              </a:rPr>
              <a:t>The Quantities  and tabulating it.</a:t>
            </a:r>
          </a:p>
          <a:p>
            <a:endParaRPr lang="en-US" dirty="0"/>
          </a:p>
        </p:txBody>
      </p:sp>
      <p:pic>
        <p:nvPicPr>
          <p:cNvPr id="4" name="Picture 2" descr="C:\Users\Google Tech_2\Desktop\quantities.jpg"/>
          <p:cNvPicPr>
            <a:picLocks noChangeAspect="1" noChangeArrowheads="1"/>
          </p:cNvPicPr>
          <p:nvPr/>
        </p:nvPicPr>
        <p:blipFill>
          <a:blip r:embed="rId2" cstate="print">
            <a:lum bright="27000"/>
          </a:blip>
          <a:srcRect/>
          <a:stretch>
            <a:fillRect/>
          </a:stretch>
        </p:blipFill>
        <p:spPr bwMode="auto">
          <a:xfrm>
            <a:off x="5791200" y="3733800"/>
            <a:ext cx="2819400" cy="2570360"/>
          </a:xfrm>
          <a:prstGeom prst="rect">
            <a:avLst/>
          </a:prstGeom>
          <a:noFill/>
          <a:scene3d>
            <a:camera prst="orthographicFront">
              <a:rot lat="0" lon="0" rev="19499999"/>
            </a:camera>
            <a:lightRig rig="threePt" dir="t"/>
          </a:scene3d>
        </p:spPr>
      </p:pic>
      <p:sp>
        <p:nvSpPr>
          <p:cNvPr id="5"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pricing</a:t>
            </a:r>
          </a:p>
        </p:txBody>
      </p:sp>
      <p:sp>
        <p:nvSpPr>
          <p:cNvPr id="3" name="Content Placeholder 2"/>
          <p:cNvSpPr>
            <a:spLocks noGrp="1"/>
          </p:cNvSpPr>
          <p:nvPr>
            <p:ph idx="1"/>
          </p:nvPr>
        </p:nvSpPr>
        <p:spPr/>
        <p:txBody>
          <a:bodyPr/>
          <a:lstStyle/>
          <a:p>
            <a:pPr>
              <a:lnSpc>
                <a:spcPct val="150000"/>
              </a:lnSpc>
              <a:buClr>
                <a:schemeClr val="accent5">
                  <a:lumMod val="75000"/>
                </a:schemeClr>
              </a:buClr>
              <a:buNone/>
            </a:pPr>
            <a:r>
              <a:rPr lang="en-US" sz="2400" dirty="0" smtClean="0">
                <a:solidFill>
                  <a:schemeClr val="bg1">
                    <a:lumMod val="95000"/>
                    <a:lumOff val="5000"/>
                  </a:schemeClr>
                </a:solidFill>
              </a:rPr>
              <a:t>1-The costing process based upon  past experience for the contractor. </a:t>
            </a:r>
          </a:p>
          <a:p>
            <a:pPr>
              <a:lnSpc>
                <a:spcPct val="150000"/>
              </a:lnSpc>
              <a:buClr>
                <a:schemeClr val="accent5">
                  <a:lumMod val="75000"/>
                </a:schemeClr>
              </a:buClr>
              <a:buNone/>
            </a:pPr>
            <a:r>
              <a:rPr lang="en-US" sz="2400" dirty="0" smtClean="0">
                <a:solidFill>
                  <a:schemeClr val="bg1">
                    <a:lumMod val="95000"/>
                    <a:lumOff val="5000"/>
                  </a:schemeClr>
                </a:solidFill>
              </a:rPr>
              <a:t>2-The pricing for each element of unit was   </a:t>
            </a:r>
          </a:p>
          <a:p>
            <a:pPr>
              <a:lnSpc>
                <a:spcPct val="150000"/>
              </a:lnSpc>
              <a:buClr>
                <a:schemeClr val="accent5">
                  <a:lumMod val="75000"/>
                </a:schemeClr>
              </a:buClr>
              <a:buSzPct val="150000"/>
              <a:buNone/>
            </a:pPr>
            <a:r>
              <a:rPr lang="en-US" sz="2400" dirty="0" smtClean="0">
                <a:solidFill>
                  <a:schemeClr val="bg1">
                    <a:lumMod val="95000"/>
                    <a:lumOff val="5000"/>
                  </a:schemeClr>
                </a:solidFill>
              </a:rPr>
              <a:t>   different from each  other,  some units</a:t>
            </a:r>
          </a:p>
          <a:p>
            <a:pPr>
              <a:lnSpc>
                <a:spcPct val="150000"/>
              </a:lnSpc>
              <a:buClr>
                <a:schemeClr val="accent5">
                  <a:lumMod val="75000"/>
                </a:schemeClr>
              </a:buClr>
              <a:buSzPct val="150000"/>
              <a:buNone/>
            </a:pPr>
            <a:r>
              <a:rPr lang="en-US" sz="2400" dirty="0" smtClean="0">
                <a:solidFill>
                  <a:schemeClr val="bg1">
                    <a:lumMod val="95000"/>
                    <a:lumOff val="5000"/>
                  </a:schemeClr>
                </a:solidFill>
              </a:rPr>
              <a:t>   were priced according to the area, others were </a:t>
            </a:r>
          </a:p>
          <a:p>
            <a:pPr>
              <a:lnSpc>
                <a:spcPct val="150000"/>
              </a:lnSpc>
              <a:buClr>
                <a:schemeClr val="accent5">
                  <a:lumMod val="75000"/>
                </a:schemeClr>
              </a:buClr>
              <a:buSzPct val="150000"/>
              <a:buNone/>
            </a:pPr>
            <a:r>
              <a:rPr lang="en-US" sz="2400" dirty="0" smtClean="0">
                <a:solidFill>
                  <a:schemeClr val="bg1">
                    <a:lumMod val="95000"/>
                    <a:lumOff val="5000"/>
                  </a:schemeClr>
                </a:solidFill>
              </a:rPr>
              <a:t>priced according to the number of units. </a:t>
            </a:r>
          </a:p>
          <a:p>
            <a:endParaRPr lang="en-US" dirty="0">
              <a:solidFill>
                <a:schemeClr val="bg1">
                  <a:lumMod val="95000"/>
                  <a:lumOff val="5000"/>
                </a:schemeClr>
              </a:solidFill>
            </a:endParaRPr>
          </a:p>
        </p:txBody>
      </p:sp>
      <p:pic>
        <p:nvPicPr>
          <p:cNvPr id="4" name="Picture 2" descr="C:\Users\Google Tech_2\Desktop\euro-money.jpg"/>
          <p:cNvPicPr>
            <a:picLocks noChangeAspect="1" noChangeArrowheads="1"/>
          </p:cNvPicPr>
          <p:nvPr/>
        </p:nvPicPr>
        <p:blipFill>
          <a:blip r:embed="rId2" cstate="print"/>
          <a:srcRect/>
          <a:stretch>
            <a:fillRect/>
          </a:stretch>
        </p:blipFill>
        <p:spPr bwMode="auto">
          <a:xfrm>
            <a:off x="6860854" y="4114800"/>
            <a:ext cx="2283146" cy="2007674"/>
          </a:xfrm>
          <a:prstGeom prst="rect">
            <a:avLst/>
          </a:prstGeom>
          <a:noFill/>
          <a:scene3d>
            <a:camera prst="orthographicFront">
              <a:rot lat="0" lon="0" rev="1800000"/>
            </a:camera>
            <a:lightRig rig="threePt" dir="t"/>
          </a:scene3d>
        </p:spPr>
      </p:pic>
      <p:sp>
        <p:nvSpPr>
          <p:cNvPr id="5"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lumMod val="95000"/>
                    <a:lumOff val="5000"/>
                  </a:schemeClr>
                </a:solidFill>
              </a:rPr>
              <a:t>Cost</a:t>
            </a:r>
            <a:r>
              <a:rPr lang="en-US" dirty="0" smtClean="0"/>
              <a:t> </a:t>
            </a:r>
            <a:r>
              <a:rPr lang="en-US" dirty="0" smtClean="0">
                <a:solidFill>
                  <a:schemeClr val="bg1">
                    <a:lumMod val="95000"/>
                    <a:lumOff val="5000"/>
                  </a:schemeClr>
                </a:solidFill>
              </a:rPr>
              <a:t>estimation</a:t>
            </a:r>
          </a:p>
        </p:txBody>
      </p:sp>
      <p:sp>
        <p:nvSpPr>
          <p:cNvPr id="3" name="Content Placeholder 2"/>
          <p:cNvSpPr>
            <a:spLocks noGrp="1"/>
          </p:cNvSpPr>
          <p:nvPr>
            <p:ph idx="1"/>
          </p:nvPr>
        </p:nvSpPr>
        <p:spPr/>
        <p:txBody>
          <a:bodyPr>
            <a:normAutofit/>
          </a:bodyPr>
          <a:lstStyle/>
          <a:p>
            <a:pPr>
              <a:lnSpc>
                <a:spcPct val="150000"/>
              </a:lnSpc>
            </a:pPr>
            <a:r>
              <a:rPr lang="en-US" sz="2400" dirty="0" smtClean="0">
                <a:solidFill>
                  <a:schemeClr val="bg1">
                    <a:lumMod val="95000"/>
                    <a:lumOff val="5000"/>
                  </a:schemeClr>
                </a:solidFill>
              </a:rPr>
              <a:t>These values obtained from filling WBS with each cost of each activity .</a:t>
            </a:r>
          </a:p>
          <a:p>
            <a:pPr>
              <a:lnSpc>
                <a:spcPct val="150000"/>
              </a:lnSpc>
            </a:pPr>
            <a:r>
              <a:rPr lang="en-US" sz="2400" dirty="0" smtClean="0">
                <a:solidFill>
                  <a:schemeClr val="bg1">
                    <a:lumMod val="95000"/>
                    <a:lumOff val="5000"/>
                  </a:schemeClr>
                </a:solidFill>
              </a:rPr>
              <a:t>Labor cost= 72460 $</a:t>
            </a:r>
          </a:p>
          <a:p>
            <a:pPr>
              <a:lnSpc>
                <a:spcPct val="150000"/>
              </a:lnSpc>
            </a:pPr>
            <a:r>
              <a:rPr lang="en-US" sz="2400" dirty="0" smtClean="0">
                <a:solidFill>
                  <a:schemeClr val="bg1">
                    <a:lumMod val="95000"/>
                    <a:lumOff val="5000"/>
                  </a:schemeClr>
                </a:solidFill>
              </a:rPr>
              <a:t>Equipment cost= 91590 $</a:t>
            </a:r>
          </a:p>
          <a:p>
            <a:pPr>
              <a:lnSpc>
                <a:spcPct val="150000"/>
              </a:lnSpc>
            </a:pPr>
            <a:r>
              <a:rPr lang="en-US" sz="2400" dirty="0" smtClean="0">
                <a:solidFill>
                  <a:schemeClr val="bg1">
                    <a:lumMod val="95000"/>
                    <a:lumOff val="5000"/>
                  </a:schemeClr>
                </a:solidFill>
              </a:rPr>
              <a:t>Material cost= 737873 $</a:t>
            </a:r>
          </a:p>
          <a:p>
            <a:pPr>
              <a:lnSpc>
                <a:spcPct val="150000"/>
              </a:lnSpc>
            </a:pPr>
            <a:r>
              <a:rPr lang="en-US" sz="2400" dirty="0" smtClean="0">
                <a:solidFill>
                  <a:schemeClr val="bg1">
                    <a:lumMod val="95000"/>
                    <a:lumOff val="5000"/>
                  </a:schemeClr>
                </a:solidFill>
              </a:rPr>
              <a:t>Total direct cost= labor cost + equipment cost + material cost= </a:t>
            </a:r>
            <a:r>
              <a:rPr lang="en-US" sz="2400" dirty="0" smtClean="0">
                <a:solidFill>
                  <a:schemeClr val="bg1">
                    <a:lumMod val="95000"/>
                    <a:lumOff val="5000"/>
                  </a:schemeClr>
                </a:solidFill>
              </a:rPr>
              <a:t>901923.6 </a:t>
            </a:r>
            <a:r>
              <a:rPr lang="en-US" sz="2400" dirty="0" smtClean="0">
                <a:solidFill>
                  <a:schemeClr val="bg1">
                    <a:lumMod val="95000"/>
                    <a:lumOff val="5000"/>
                  </a:schemeClr>
                </a:solidFill>
              </a:rPr>
              <a:t>$</a:t>
            </a:r>
            <a:endParaRPr lang="en-US" sz="2400" dirty="0" smtClean="0">
              <a:solidFill>
                <a:schemeClr val="bg1">
                  <a:lumMod val="95000"/>
                  <a:lumOff val="5000"/>
                </a:schemeClr>
              </a:solidFill>
            </a:endParaRPr>
          </a:p>
        </p:txBody>
      </p:sp>
      <p:sp>
        <p:nvSpPr>
          <p:cNvPr id="4" name="Subtitle 5"/>
          <p:cNvSpPr txBox="1">
            <a:spLocks/>
          </p:cNvSpPr>
          <p:nvPr/>
        </p:nvSpPr>
        <p:spPr>
          <a:xfrm>
            <a:off x="0" y="6400800"/>
            <a:ext cx="9144000" cy="457200"/>
          </a:xfrm>
          <a:prstGeom prst="rect">
            <a:avLst/>
          </a:prstGeom>
        </p:spPr>
        <p:txBody>
          <a:bodyPr>
            <a:normAutofit fontScale="925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An-</a:t>
            </a:r>
            <a:r>
              <a:rPr kumimoji="0" lang="en-US" sz="1400" b="0" i="0" u="sng" strike="noStrike" kern="1200" cap="none" spc="0" normalizeH="0" baseline="0" noProof="0" dirty="0" err="1" smtClean="0">
                <a:ln>
                  <a:noFill/>
                </a:ln>
                <a:solidFill>
                  <a:schemeClr val="bg1">
                    <a:lumMod val="95000"/>
                    <a:lumOff val="5000"/>
                  </a:schemeClr>
                </a:solidFill>
                <a:effectLst/>
                <a:uLnTx/>
                <a:uFillTx/>
                <a:latin typeface="+mn-lt"/>
                <a:ea typeface="+mn-ea"/>
                <a:cs typeface="+mn-cs"/>
              </a:rPr>
              <a:t>najah</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 national university</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construction project management </a:t>
            </a:r>
            <a:r>
              <a:rPr kumimoji="0" lang="en-US" sz="1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kumimoji="0" lang="en-US" sz="1400" b="0" i="0" u="sng" strike="noStrike" kern="1200" cap="none" spc="0" normalizeH="0" baseline="0" noProof="0" dirty="0" smtClean="0">
                <a:ln>
                  <a:noFill/>
                </a:ln>
                <a:solidFill>
                  <a:schemeClr val="bg1">
                    <a:lumMod val="95000"/>
                    <a:lumOff val="5000"/>
                  </a:schemeClr>
                </a:solidFill>
                <a:effectLst/>
                <a:uLnTx/>
                <a:uFillTx/>
                <a:latin typeface="+mn-lt"/>
                <a:ea typeface="+mn-ea"/>
                <a:cs typeface="+mn-cs"/>
              </a:rPr>
              <a:t>date:   24-5-2012</a:t>
            </a:r>
            <a:endParaRPr kumimoji="0" lang="en-US" sz="1400" b="0" i="0" u="sng" strike="noStrike" kern="1200" cap="none" spc="0" normalizeH="0" baseline="0" noProof="0" dirty="0">
              <a:ln>
                <a:noFill/>
              </a:ln>
              <a:solidFill>
                <a:schemeClr val="bg1">
                  <a:lumMod val="95000"/>
                  <a:lumOff val="5000"/>
                </a:schemeClr>
              </a:solidFill>
              <a:effectLst/>
              <a:uLnTx/>
              <a:uFillTx/>
              <a:latin typeface="+mn-lt"/>
              <a:ea typeface="+mn-ea"/>
              <a:cs typeface="+mn-cs"/>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
  <TotalTime>346</TotalTime>
  <Words>596</Words>
  <Application>Microsoft Office PowerPoint</Application>
  <PresentationFormat>On-screen Show (4:3)</PresentationFormat>
  <Paragraphs>105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Foundry</vt:lpstr>
      <vt:lpstr>Slide 1</vt:lpstr>
      <vt:lpstr>Overview </vt:lpstr>
      <vt:lpstr>Case Study </vt:lpstr>
      <vt:lpstr>Slide 4</vt:lpstr>
      <vt:lpstr>Assumptions</vt:lpstr>
      <vt:lpstr>Work Breakdown Structure</vt:lpstr>
      <vt:lpstr>Bill of Quantity Preparation</vt:lpstr>
      <vt:lpstr>pricing</vt:lpstr>
      <vt:lpstr>Cost estimation</vt:lpstr>
      <vt:lpstr>Cost estimation</vt:lpstr>
      <vt:lpstr>Cost estimation</vt:lpstr>
      <vt:lpstr>Cost estimation</vt:lpstr>
      <vt:lpstr>Cost estimation</vt:lpstr>
      <vt:lpstr>Cost estimation</vt:lpstr>
      <vt:lpstr>Cost estimation</vt:lpstr>
      <vt:lpstr>Cost estimation</vt:lpstr>
      <vt:lpstr>Cost calculation</vt:lpstr>
      <vt:lpstr>Results summary</vt:lpstr>
      <vt:lpstr>Problems</vt:lpstr>
      <vt:lpstr>Time calculation</vt:lpstr>
      <vt:lpstr>Recommendation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ASA</dc:creator>
  <cp:lastModifiedBy>ASA</cp:lastModifiedBy>
  <cp:revision>39</cp:revision>
  <dcterms:created xsi:type="dcterms:W3CDTF">2012-05-23T15:31:23Z</dcterms:created>
  <dcterms:modified xsi:type="dcterms:W3CDTF">2012-05-24T09:17:59Z</dcterms:modified>
</cp:coreProperties>
</file>