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5" r:id="rId7"/>
    <p:sldId id="266" r:id="rId8"/>
    <p:sldId id="267" r:id="rId9"/>
    <p:sldId id="262" r:id="rId10"/>
    <p:sldId id="271" r:id="rId11"/>
    <p:sldId id="272" r:id="rId12"/>
    <p:sldId id="273" r:id="rId13"/>
    <p:sldId id="274" r:id="rId14"/>
    <p:sldId id="275" r:id="rId15"/>
    <p:sldId id="276" r:id="rId16"/>
    <p:sldId id="277" r:id="rId17"/>
    <p:sldId id="278" r:id="rId18"/>
    <p:sldId id="279" r:id="rId19"/>
    <p:sldId id="280" r:id="rId20"/>
    <p:sldId id="284" r:id="rId21"/>
    <p:sldId id="281" r:id="rId22"/>
    <p:sldId id="282" r:id="rId23"/>
    <p:sldId id="283" r:id="rId24"/>
    <p:sldId id="285" r:id="rId25"/>
    <p:sldId id="286" r:id="rId26"/>
    <p:sldId id="287" r:id="rId27"/>
    <p:sldId id="288" r:id="rId28"/>
    <p:sldId id="289" r:id="rId29"/>
    <p:sldId id="290" r:id="rId30"/>
    <p:sldId id="269" r:id="rId31"/>
    <p:sldId id="270" r:id="rId32"/>
    <p:sldId id="263" r:id="rId33"/>
    <p:sldId id="268" r:id="rId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80" d="100"/>
          <a:sy n="80" d="100"/>
        </p:scale>
        <p:origin x="-858"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FED24773-3A94-431D-AAE6-04ABDC6A0FD1}" type="datetimeFigureOut">
              <a:rPr lang="ar-SA" smtClean="0"/>
              <a:pPr/>
              <a:t>21/03/1436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2757DFA-9E51-4531-8183-E9E23C24730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ED24773-3A94-431D-AAE6-04ABDC6A0FD1}" type="datetimeFigureOut">
              <a:rPr lang="ar-SA" smtClean="0"/>
              <a:pPr/>
              <a:t>21/03/1436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2757DFA-9E51-4531-8183-E9E23C24730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ED24773-3A94-431D-AAE6-04ABDC6A0FD1}" type="datetimeFigureOut">
              <a:rPr lang="ar-SA" smtClean="0"/>
              <a:pPr/>
              <a:t>21/03/1436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2757DFA-9E51-4531-8183-E9E23C24730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ED24773-3A94-431D-AAE6-04ABDC6A0FD1}" type="datetimeFigureOut">
              <a:rPr lang="ar-SA" smtClean="0"/>
              <a:pPr/>
              <a:t>21/03/1436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2757DFA-9E51-4531-8183-E9E23C24730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D24773-3A94-431D-AAE6-04ABDC6A0FD1}" type="datetimeFigureOut">
              <a:rPr lang="ar-SA" smtClean="0"/>
              <a:pPr/>
              <a:t>21/03/1436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2757DFA-9E51-4531-8183-E9E23C24730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FED24773-3A94-431D-AAE6-04ABDC6A0FD1}" type="datetimeFigureOut">
              <a:rPr lang="ar-SA" smtClean="0"/>
              <a:pPr/>
              <a:t>21/03/1436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2757DFA-9E51-4531-8183-E9E23C24730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FED24773-3A94-431D-AAE6-04ABDC6A0FD1}" type="datetimeFigureOut">
              <a:rPr lang="ar-SA" smtClean="0"/>
              <a:pPr/>
              <a:t>21/03/1436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2757DFA-9E51-4531-8183-E9E23C24730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FED24773-3A94-431D-AAE6-04ABDC6A0FD1}" type="datetimeFigureOut">
              <a:rPr lang="ar-SA" smtClean="0"/>
              <a:pPr/>
              <a:t>21/03/1436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2757DFA-9E51-4531-8183-E9E23C24730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D24773-3A94-431D-AAE6-04ABDC6A0FD1}" type="datetimeFigureOut">
              <a:rPr lang="ar-SA" smtClean="0"/>
              <a:pPr/>
              <a:t>21/03/1436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2757DFA-9E51-4531-8183-E9E23C24730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D24773-3A94-431D-AAE6-04ABDC6A0FD1}" type="datetimeFigureOut">
              <a:rPr lang="ar-SA" smtClean="0"/>
              <a:pPr/>
              <a:t>21/03/1436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2757DFA-9E51-4531-8183-E9E23C24730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D24773-3A94-431D-AAE6-04ABDC6A0FD1}" type="datetimeFigureOut">
              <a:rPr lang="ar-SA" smtClean="0"/>
              <a:pPr/>
              <a:t>21/03/1436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2757DFA-9E51-4531-8183-E9E23C24730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ED24773-3A94-431D-AAE6-04ABDC6A0FD1}" type="datetimeFigureOut">
              <a:rPr lang="ar-SA" smtClean="0"/>
              <a:pPr/>
              <a:t>21/03/1436</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2757DFA-9E51-4531-8183-E9E23C24730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1472" y="1071546"/>
            <a:ext cx="8229600" cy="3214710"/>
          </a:xfrm>
        </p:spPr>
        <p:txBody>
          <a:bodyPr>
            <a:normAutofit/>
          </a:bodyPr>
          <a:lstStyle/>
          <a:p>
            <a:pPr rtl="0"/>
            <a:r>
              <a:rPr lang="en-US" sz="2800" b="1" dirty="0" smtClean="0">
                <a:solidFill>
                  <a:schemeClr val="tx2">
                    <a:lumMod val="50000"/>
                  </a:schemeClr>
                </a:solidFill>
                <a:latin typeface="+mn-lt"/>
              </a:rPr>
              <a:t>Civil &amp; </a:t>
            </a:r>
            <a:r>
              <a:rPr lang="en-US" sz="2800" b="1" dirty="0" smtClean="0">
                <a:solidFill>
                  <a:schemeClr val="tx2">
                    <a:lumMod val="50000"/>
                  </a:schemeClr>
                </a:solidFill>
                <a:latin typeface="+mn-lt"/>
              </a:rPr>
              <a:t>Chemical </a:t>
            </a:r>
            <a:r>
              <a:rPr lang="en-US" sz="2800" b="1" dirty="0" smtClean="0">
                <a:solidFill>
                  <a:schemeClr val="tx2">
                    <a:lumMod val="50000"/>
                  </a:schemeClr>
                </a:solidFill>
                <a:latin typeface="+mn-lt"/>
              </a:rPr>
              <a:t>Engineering Department</a:t>
            </a:r>
            <a:br>
              <a:rPr lang="en-US" sz="2800" b="1" dirty="0" smtClean="0">
                <a:solidFill>
                  <a:schemeClr val="tx2">
                    <a:lumMod val="50000"/>
                  </a:schemeClr>
                </a:solidFill>
                <a:latin typeface="+mn-lt"/>
              </a:rPr>
            </a:br>
            <a:r>
              <a:rPr lang="en-US" sz="2800" b="1" dirty="0" smtClean="0">
                <a:solidFill>
                  <a:schemeClr val="tx2">
                    <a:lumMod val="50000"/>
                  </a:schemeClr>
                </a:solidFill>
                <a:latin typeface="+mn-lt"/>
              </a:rPr>
              <a:t>Graduation Project </a:t>
            </a:r>
            <a:r>
              <a:rPr lang="en-US" sz="2800" b="1" dirty="0" smtClean="0">
                <a:solidFill>
                  <a:schemeClr val="tx2">
                    <a:lumMod val="50000"/>
                  </a:schemeClr>
                </a:solidFill>
                <a:latin typeface="+mn-lt"/>
              </a:rPr>
              <a:t>2</a:t>
            </a:r>
            <a:r>
              <a:rPr lang="ar-SA" b="1" dirty="0" smtClean="0">
                <a:solidFill>
                  <a:schemeClr val="tx2">
                    <a:lumMod val="50000"/>
                  </a:schemeClr>
                </a:solidFill>
                <a:latin typeface="Monotype Corsiva" pitchFamily="66" charset="0"/>
              </a:rPr>
              <a:t> </a:t>
            </a:r>
            <a:br>
              <a:rPr lang="ar-SA" b="1" dirty="0" smtClean="0">
                <a:solidFill>
                  <a:schemeClr val="tx2">
                    <a:lumMod val="50000"/>
                  </a:schemeClr>
                </a:solidFill>
                <a:latin typeface="Monotype Corsiva" pitchFamily="66" charset="0"/>
              </a:rPr>
            </a:br>
            <a:endParaRPr lang="ar-SA" dirty="0"/>
          </a:p>
        </p:txBody>
      </p:sp>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4744" y="214290"/>
            <a:ext cx="1802480" cy="1614311"/>
          </a:xfrm>
          <a:prstGeom prst="rect">
            <a:avLst/>
          </a:prstGeom>
          <a:noFill/>
        </p:spPr>
      </p:pic>
      <p:sp>
        <p:nvSpPr>
          <p:cNvPr id="9" name="Rectangle 8"/>
          <p:cNvSpPr/>
          <p:nvPr/>
        </p:nvSpPr>
        <p:spPr>
          <a:xfrm>
            <a:off x="2214546" y="4071942"/>
            <a:ext cx="4572000" cy="2585323"/>
          </a:xfrm>
          <a:prstGeom prst="rect">
            <a:avLst/>
          </a:prstGeom>
        </p:spPr>
        <p:txBody>
          <a:bodyPr>
            <a:spAutoFit/>
          </a:bodyPr>
          <a:lstStyle/>
          <a:p>
            <a:pPr algn="ctr"/>
            <a:r>
              <a:rPr lang="en-US" sz="2000" b="1" dirty="0" smtClean="0">
                <a:latin typeface="+mj-lt"/>
              </a:rPr>
              <a:t>Students name:</a:t>
            </a:r>
            <a:endParaRPr lang="en-US" sz="2000" dirty="0" smtClean="0">
              <a:latin typeface="+mj-lt"/>
            </a:endParaRPr>
          </a:p>
          <a:p>
            <a:pPr algn="ctr"/>
            <a:r>
              <a:rPr lang="en-US" sz="2000" dirty="0" smtClean="0">
                <a:latin typeface="+mj-lt"/>
              </a:rPr>
              <a:t>   </a:t>
            </a:r>
            <a:r>
              <a:rPr lang="en-US" sz="2000" dirty="0" err="1" smtClean="0">
                <a:latin typeface="+mj-lt"/>
              </a:rPr>
              <a:t>Ihteda</a:t>
            </a:r>
            <a:r>
              <a:rPr lang="en-US" sz="2000" dirty="0" smtClean="0">
                <a:latin typeface="+mj-lt"/>
              </a:rPr>
              <a:t>’ </a:t>
            </a:r>
            <a:r>
              <a:rPr lang="en-US" sz="2000" dirty="0" err="1" smtClean="0">
                <a:latin typeface="+mj-lt"/>
              </a:rPr>
              <a:t>Hasan</a:t>
            </a:r>
            <a:r>
              <a:rPr lang="en-US" sz="2000" dirty="0" smtClean="0">
                <a:latin typeface="+mj-lt"/>
              </a:rPr>
              <a:t> </a:t>
            </a:r>
          </a:p>
          <a:p>
            <a:pPr algn="ctr"/>
            <a:r>
              <a:rPr lang="en-US" sz="2000" dirty="0" err="1" smtClean="0">
                <a:latin typeface="+mj-lt"/>
              </a:rPr>
              <a:t>Sahar</a:t>
            </a:r>
            <a:r>
              <a:rPr lang="en-US" sz="2000" dirty="0" smtClean="0">
                <a:latin typeface="+mj-lt"/>
              </a:rPr>
              <a:t> </a:t>
            </a:r>
            <a:r>
              <a:rPr lang="en-US" sz="2000" dirty="0" err="1" smtClean="0">
                <a:latin typeface="+mj-lt"/>
              </a:rPr>
              <a:t>Hijjawi</a:t>
            </a:r>
            <a:endParaRPr lang="en-US" sz="2000" dirty="0" smtClean="0">
              <a:latin typeface="+mj-lt"/>
            </a:endParaRPr>
          </a:p>
          <a:p>
            <a:pPr algn="ctr"/>
            <a:r>
              <a:rPr lang="en-US" sz="2000" dirty="0" smtClean="0">
                <a:latin typeface="+mj-lt"/>
              </a:rPr>
              <a:t>  </a:t>
            </a:r>
            <a:r>
              <a:rPr lang="en-US" sz="2000" dirty="0" err="1" smtClean="0">
                <a:latin typeface="+mj-lt"/>
              </a:rPr>
              <a:t>Muna</a:t>
            </a:r>
            <a:r>
              <a:rPr lang="en-US" sz="2000" dirty="0" smtClean="0">
                <a:latin typeface="+mj-lt"/>
              </a:rPr>
              <a:t> </a:t>
            </a:r>
            <a:r>
              <a:rPr lang="en-US" sz="2000" dirty="0" err="1" smtClean="0">
                <a:latin typeface="+mj-lt"/>
              </a:rPr>
              <a:t>Istetiah</a:t>
            </a:r>
            <a:endParaRPr lang="en-US" sz="2000" dirty="0" smtClean="0">
              <a:latin typeface="+mj-lt"/>
            </a:endParaRPr>
          </a:p>
          <a:p>
            <a:pPr algn="ctr"/>
            <a:endParaRPr lang="en-US" sz="2000" dirty="0" smtClean="0">
              <a:latin typeface="+mj-lt"/>
            </a:endParaRPr>
          </a:p>
          <a:p>
            <a:pPr algn="ctr"/>
            <a:r>
              <a:rPr lang="en-US" sz="2000" b="1" dirty="0" smtClean="0">
                <a:latin typeface="+mj-lt"/>
              </a:rPr>
              <a:t>Supervisors name: </a:t>
            </a:r>
          </a:p>
          <a:p>
            <a:pPr algn="ctr"/>
            <a:r>
              <a:rPr lang="en-US" sz="2000" dirty="0" smtClean="0">
                <a:latin typeface="+mj-lt"/>
              </a:rPr>
              <a:t>Abdel </a:t>
            </a:r>
            <a:r>
              <a:rPr lang="en-US" sz="2000" dirty="0" smtClean="0">
                <a:latin typeface="+mj-lt"/>
              </a:rPr>
              <a:t>Fattah </a:t>
            </a:r>
            <a:r>
              <a:rPr lang="en-US" sz="2000" dirty="0" err="1" smtClean="0">
                <a:latin typeface="+mj-lt"/>
              </a:rPr>
              <a:t>Hasan</a:t>
            </a:r>
            <a:r>
              <a:rPr lang="en-US" sz="2000" dirty="0" smtClean="0">
                <a:latin typeface="+mj-lt"/>
              </a:rPr>
              <a:t>, Ph.D.</a:t>
            </a:r>
          </a:p>
          <a:p>
            <a:pPr algn="ctr"/>
            <a:endParaRPr lang="en-US" sz="1100" dirty="0" smtClean="0">
              <a:solidFill>
                <a:schemeClr val="bg1"/>
              </a:solidFill>
            </a:endParaRPr>
          </a:p>
          <a:p>
            <a:pPr algn="ctr"/>
            <a:r>
              <a:rPr lang="en-US" sz="1100" dirty="0" smtClean="0">
                <a:solidFill>
                  <a:schemeClr val="bg1"/>
                </a:solidFill>
                <a:latin typeface="Comic Sans MS" pitchFamily="66" charset="0"/>
              </a:rPr>
              <a:t>Dec,24, 2014, Wednesday</a:t>
            </a:r>
          </a:p>
        </p:txBody>
      </p:sp>
      <p:sp>
        <p:nvSpPr>
          <p:cNvPr id="19457" name="Rectangle 1"/>
          <p:cNvSpPr>
            <a:spLocks noChangeArrowheads="1"/>
          </p:cNvSpPr>
          <p:nvPr/>
        </p:nvSpPr>
        <p:spPr bwMode="auto">
          <a:xfrm>
            <a:off x="241143" y="3000372"/>
            <a:ext cx="8902857"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tabLst>
                <a:tab pos="2971800" algn="ctr"/>
                <a:tab pos="5943600" algn="r"/>
              </a:tabLst>
            </a:pPr>
            <a:r>
              <a:rPr kumimoji="0" lang="en-US" sz="2800" b="1" i="0" u="none" strike="noStrike" cap="none" normalizeH="0" baseline="0" dirty="0" smtClean="0">
                <a:ln>
                  <a:noFill/>
                </a:ln>
                <a:solidFill>
                  <a:srgbClr val="FF0000"/>
                </a:solidFill>
                <a:effectLst/>
                <a:latin typeface="Comic Sans MS" pitchFamily="66" charset="0"/>
                <a:ea typeface="Calibri" pitchFamily="34" charset="0"/>
                <a:cs typeface="Times New Roman" pitchFamily="18" charset="0"/>
              </a:rPr>
              <a:t>A conceptual Design for Rural Wastewater Treatment </a:t>
            </a:r>
            <a:r>
              <a:rPr lang="en-US" sz="2800" b="1" dirty="0" smtClean="0">
                <a:solidFill>
                  <a:srgbClr val="FF0000"/>
                </a:solidFill>
                <a:latin typeface="Comic Sans MS" pitchFamily="66" charset="0"/>
                <a:ea typeface="Calibri" pitchFamily="34" charset="0"/>
                <a:cs typeface="Times New Roman" pitchFamily="18" charset="0"/>
              </a:rPr>
              <a:t>at Household </a:t>
            </a:r>
            <a:r>
              <a:rPr kumimoji="0" lang="en-US" sz="2800" b="1" i="0" u="none" strike="noStrike" cap="none" normalizeH="0" baseline="0" dirty="0" smtClean="0">
                <a:ln>
                  <a:noFill/>
                </a:ln>
                <a:solidFill>
                  <a:srgbClr val="FF0000"/>
                </a:solidFill>
                <a:effectLst/>
                <a:latin typeface="Comic Sans MS" pitchFamily="66" charset="0"/>
                <a:ea typeface="Calibri" pitchFamily="34" charset="0"/>
                <a:cs typeface="Times New Roman" pitchFamily="18" charset="0"/>
              </a:rPr>
              <a:t>Level in Palestine</a:t>
            </a:r>
            <a:endParaRPr kumimoji="0" lang="en-US" sz="2800" b="1" i="0" u="none" strike="noStrike" cap="none" normalizeH="0" baseline="0" dirty="0" smtClean="0">
              <a:ln>
                <a:noFill/>
              </a:ln>
              <a:solidFill>
                <a:srgbClr val="FF0000"/>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971800" algn="ctr"/>
                <a:tab pos="5943600" algn="r"/>
              </a:tabLst>
            </a:pPr>
            <a:endParaRPr kumimoji="0" lang="en-US" sz="24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pPr marL="571500" indent="-571500" rtl="0"/>
            <a:r>
              <a:rPr lang="en-US" dirty="0" smtClean="0">
                <a:solidFill>
                  <a:srgbClr val="FF0000"/>
                </a:solidFill>
              </a:rPr>
              <a:t>Data Collection:</a:t>
            </a:r>
            <a:endParaRPr lang="en-US" dirty="0">
              <a:solidFill>
                <a:srgbClr val="FF0000"/>
              </a:solidFill>
            </a:endParaRPr>
          </a:p>
        </p:txBody>
      </p:sp>
      <p:sp>
        <p:nvSpPr>
          <p:cNvPr id="3" name="Content Placeholder 2"/>
          <p:cNvSpPr>
            <a:spLocks noGrp="1"/>
          </p:cNvSpPr>
          <p:nvPr>
            <p:ph idx="1"/>
          </p:nvPr>
        </p:nvSpPr>
        <p:spPr/>
        <p:txBody>
          <a:bodyPr>
            <a:normAutofit/>
          </a:bodyPr>
          <a:lstStyle/>
          <a:p>
            <a:pPr lvl="0" algn="l" rtl="0"/>
            <a:r>
              <a:rPr lang="en-US" dirty="0" smtClean="0"/>
              <a:t>wastewater </a:t>
            </a:r>
            <a:r>
              <a:rPr lang="en-US" dirty="0"/>
              <a:t>generation= 156 L/c/d </a:t>
            </a:r>
            <a:endParaRPr lang="en-US" dirty="0" smtClean="0"/>
          </a:p>
          <a:p>
            <a:pPr lvl="0" algn="l" rtl="0"/>
            <a:r>
              <a:rPr lang="en-US" dirty="0" smtClean="0"/>
              <a:t>Assume </a:t>
            </a:r>
            <a:r>
              <a:rPr lang="en-US" dirty="0"/>
              <a:t>6 people in a Palestinian family</a:t>
            </a:r>
          </a:p>
          <a:p>
            <a:pPr lvl="0" algn="l" rtl="0"/>
            <a:r>
              <a:rPr lang="en-US" dirty="0"/>
              <a:t>Flow </a:t>
            </a:r>
            <a:r>
              <a:rPr lang="en-US" dirty="0" smtClean="0"/>
              <a:t>95m</a:t>
            </a:r>
            <a:r>
              <a:rPr lang="en-US" baseline="30000" dirty="0" smtClean="0"/>
              <a:t>2</a:t>
            </a:r>
            <a:r>
              <a:rPr lang="en-US" dirty="0" smtClean="0"/>
              <a:t>/d</a:t>
            </a:r>
          </a:p>
          <a:p>
            <a:pPr lvl="0" algn="l" rtl="0"/>
            <a:r>
              <a:rPr lang="en-US" dirty="0" smtClean="0"/>
              <a:t>Total </a:t>
            </a:r>
            <a:r>
              <a:rPr lang="en-US" dirty="0"/>
              <a:t>BOD in wastewater= 500 </a:t>
            </a:r>
            <a:r>
              <a:rPr lang="en-US" dirty="0" smtClean="0"/>
              <a:t>mg/L</a:t>
            </a:r>
          </a:p>
          <a:p>
            <a:pPr lvl="0" algn="l" rtl="0"/>
            <a:r>
              <a:rPr lang="en-US" dirty="0" smtClean="0"/>
              <a:t>Total </a:t>
            </a:r>
            <a:r>
              <a:rPr lang="en-US" dirty="0"/>
              <a:t>suspended solid TSS=650 </a:t>
            </a:r>
            <a:r>
              <a:rPr lang="en-US" dirty="0" smtClean="0"/>
              <a:t>mg/L</a:t>
            </a:r>
            <a:endParaRPr lang="en-US" dirty="0"/>
          </a:p>
          <a:p>
            <a:pPr lvl="0" algn="l" rtl="0"/>
            <a:r>
              <a:rPr lang="en-US" dirty="0"/>
              <a:t>TKN=40 mg/L, NH3-N= 25 mg/L</a:t>
            </a:r>
          </a:p>
          <a:p>
            <a:pPr marL="0" indent="0" algn="l" rtl="0">
              <a:buNone/>
            </a:pPr>
            <a:endParaRPr lang="en-US" dirty="0"/>
          </a:p>
        </p:txBody>
      </p:sp>
    </p:spTree>
    <p:extLst>
      <p:ext uri="{BB962C8B-B14F-4D97-AF65-F5344CB8AC3E}">
        <p14:creationId xmlns:p14="http://schemas.microsoft.com/office/powerpoint/2010/main" val="2515175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29600" cy="1143008"/>
          </a:xfrm>
        </p:spPr>
        <p:style>
          <a:lnRef idx="2">
            <a:schemeClr val="accent1"/>
          </a:lnRef>
          <a:fillRef idx="1">
            <a:schemeClr val="lt1"/>
          </a:fillRef>
          <a:effectRef idx="0">
            <a:schemeClr val="accent1"/>
          </a:effectRef>
          <a:fontRef idx="minor">
            <a:schemeClr val="dk1"/>
          </a:fontRef>
        </p:style>
        <p:txBody>
          <a:bodyPr>
            <a:normAutofit fontScale="90000"/>
          </a:bodyPr>
          <a:lstStyle/>
          <a:p>
            <a:pPr marL="571500" indent="-571500" rtl="0"/>
            <a:r>
              <a:rPr lang="en-US" dirty="0">
                <a:solidFill>
                  <a:srgbClr val="FF0000"/>
                </a:solidFill>
              </a:rPr>
              <a:t>Design &amp; Methodology</a:t>
            </a:r>
            <a:r>
              <a:rPr lang="en-US" dirty="0"/>
              <a:t/>
            </a:r>
            <a:br>
              <a:rPr lang="en-US" dirty="0"/>
            </a:br>
            <a:endParaRPr lang="en-US" dirty="0"/>
          </a:p>
        </p:txBody>
      </p:sp>
      <p:sp>
        <p:nvSpPr>
          <p:cNvPr id="3" name="Content Placeholder 2"/>
          <p:cNvSpPr>
            <a:spLocks noGrp="1"/>
          </p:cNvSpPr>
          <p:nvPr>
            <p:ph idx="1"/>
          </p:nvPr>
        </p:nvSpPr>
        <p:spPr/>
        <p:txBody>
          <a:bodyPr/>
          <a:lstStyle/>
          <a:p>
            <a:pPr marL="0" indent="0" algn="l" rtl="0">
              <a:buNone/>
            </a:pPr>
            <a:r>
              <a:rPr lang="en-US" b="1" u="sng" dirty="0">
                <a:solidFill>
                  <a:srgbClr val="C00000"/>
                </a:solidFill>
              </a:rPr>
              <a:t>Aeration tank </a:t>
            </a:r>
            <a:r>
              <a:rPr lang="en-US" b="1" u="sng" dirty="0" smtClean="0">
                <a:solidFill>
                  <a:srgbClr val="C00000"/>
                </a:solidFill>
              </a:rPr>
              <a:t>design</a:t>
            </a:r>
            <a:endParaRPr lang="en-US" dirty="0">
              <a:solidFill>
                <a:srgbClr val="C00000"/>
              </a:solidFill>
            </a:endParaRPr>
          </a:p>
          <a:p>
            <a:pPr algn="l" rtl="0"/>
            <a:r>
              <a:rPr lang="en-US" dirty="0"/>
              <a:t>Circular cylinder aeration tank</a:t>
            </a:r>
          </a:p>
          <a:p>
            <a:pPr algn="l" rtl="0"/>
            <a:r>
              <a:rPr lang="en-US" dirty="0"/>
              <a:t>Volume of aeration tank=1 m</a:t>
            </a:r>
            <a:r>
              <a:rPr lang="en-US" baseline="30000" dirty="0"/>
              <a:t>3</a:t>
            </a:r>
            <a:r>
              <a:rPr lang="en-US" dirty="0"/>
              <a:t> and the depth of the tank= 1m</a:t>
            </a:r>
          </a:p>
          <a:p>
            <a:pPr algn="l" rtl="0"/>
            <a:r>
              <a:rPr lang="en-US" dirty="0" smtClean="0"/>
              <a:t>diameter=1.12m</a:t>
            </a:r>
            <a:endParaRPr lang="en-US" dirty="0"/>
          </a:p>
        </p:txBody>
      </p:sp>
    </p:spTree>
    <p:extLst>
      <p:ext uri="{BB962C8B-B14F-4D97-AF65-F5344CB8AC3E}">
        <p14:creationId xmlns:p14="http://schemas.microsoft.com/office/powerpoint/2010/main" val="21677977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857232"/>
            <a:ext cx="8229600" cy="4525963"/>
          </a:xfrm>
        </p:spPr>
        <p:txBody>
          <a:bodyPr>
            <a:normAutofit/>
          </a:bodyPr>
          <a:lstStyle/>
          <a:p>
            <a:pPr marL="0" indent="0" algn="l">
              <a:buNone/>
            </a:pPr>
            <a:r>
              <a:rPr lang="en-US" b="1" u="sng" dirty="0" smtClean="0">
                <a:solidFill>
                  <a:srgbClr val="C00000"/>
                </a:solidFill>
              </a:rPr>
              <a:t>Secondary </a:t>
            </a:r>
            <a:r>
              <a:rPr lang="en-US" b="1" u="sng" dirty="0">
                <a:solidFill>
                  <a:srgbClr val="C00000"/>
                </a:solidFill>
              </a:rPr>
              <a:t>sedimentation tank </a:t>
            </a:r>
            <a:r>
              <a:rPr lang="en-US" b="1" u="sng" dirty="0" smtClean="0">
                <a:solidFill>
                  <a:srgbClr val="C00000"/>
                </a:solidFill>
              </a:rPr>
              <a:t>design</a:t>
            </a:r>
            <a:endParaRPr lang="en-US" dirty="0">
              <a:solidFill>
                <a:srgbClr val="C00000"/>
              </a:solidFill>
            </a:endParaRPr>
          </a:p>
          <a:p>
            <a:pPr algn="l" rtl="0"/>
            <a:endParaRPr lang="en-US" dirty="0" smtClean="0"/>
          </a:p>
          <a:p>
            <a:pPr algn="l" rtl="0"/>
            <a:r>
              <a:rPr lang="en-US" dirty="0" smtClean="0"/>
              <a:t>HRT</a:t>
            </a:r>
            <a:r>
              <a:rPr lang="en-US" dirty="0" smtClean="0"/>
              <a:t>= 4 hour </a:t>
            </a:r>
            <a:r>
              <a:rPr lang="en-US" dirty="0"/>
              <a:t>and over flow rate = 20m</a:t>
            </a:r>
            <a:r>
              <a:rPr lang="en-US" baseline="30000" dirty="0"/>
              <a:t>3</a:t>
            </a:r>
            <a:r>
              <a:rPr lang="en-US" dirty="0"/>
              <a:t>/m</a:t>
            </a:r>
            <a:r>
              <a:rPr lang="en-US" baseline="30000" dirty="0"/>
              <a:t>2</a:t>
            </a:r>
            <a:r>
              <a:rPr lang="en-US" dirty="0"/>
              <a:t>.d</a:t>
            </a:r>
          </a:p>
          <a:p>
            <a:pPr algn="l" rtl="0"/>
            <a:r>
              <a:rPr lang="en-US" dirty="0"/>
              <a:t>Volume= </a:t>
            </a:r>
            <a:r>
              <a:rPr lang="en-US" dirty="0" smtClean="0"/>
              <a:t>time*flow= 0.16 </a:t>
            </a:r>
            <a:r>
              <a:rPr lang="en-US" dirty="0"/>
              <a:t>m</a:t>
            </a:r>
            <a:r>
              <a:rPr lang="en-US" baseline="30000" dirty="0"/>
              <a:t>3</a:t>
            </a:r>
            <a:endParaRPr lang="en-US" dirty="0"/>
          </a:p>
          <a:p>
            <a:pPr algn="l" rtl="0"/>
            <a:r>
              <a:rPr lang="en-US" dirty="0"/>
              <a:t>Surface area As= flow /over flow rate                   </a:t>
            </a:r>
            <a:r>
              <a:rPr lang="en-US" dirty="0" smtClean="0"/>
              <a:t>   = 0.0475 </a:t>
            </a:r>
            <a:r>
              <a:rPr lang="en-US" dirty="0"/>
              <a:t>m</a:t>
            </a:r>
            <a:r>
              <a:rPr lang="en-US" baseline="30000" dirty="0"/>
              <a:t>2</a:t>
            </a:r>
            <a:r>
              <a:rPr lang="en-US" dirty="0"/>
              <a:t> </a:t>
            </a:r>
          </a:p>
          <a:p>
            <a:pPr algn="l" rtl="0"/>
            <a:r>
              <a:rPr lang="en-US" dirty="0"/>
              <a:t>Diameter d= (4*As/π)</a:t>
            </a:r>
            <a:r>
              <a:rPr lang="en-US" baseline="30000" dirty="0"/>
              <a:t> ½</a:t>
            </a:r>
            <a:r>
              <a:rPr lang="en-US" dirty="0"/>
              <a:t> </a:t>
            </a:r>
            <a:r>
              <a:rPr lang="en-US" dirty="0" smtClean="0"/>
              <a:t>= 0.24 </a:t>
            </a:r>
            <a:r>
              <a:rPr lang="en-US" dirty="0"/>
              <a:t>m</a:t>
            </a:r>
          </a:p>
          <a:p>
            <a:pPr marL="0" indent="0" algn="l">
              <a:buNone/>
            </a:pPr>
            <a:endParaRPr lang="en-US" dirty="0"/>
          </a:p>
          <a:p>
            <a:pPr marL="0" indent="0" algn="l">
              <a:buNone/>
            </a:pPr>
            <a:endParaRPr lang="en-US" dirty="0"/>
          </a:p>
        </p:txBody>
      </p:sp>
    </p:spTree>
    <p:extLst>
      <p:ext uri="{BB962C8B-B14F-4D97-AF65-F5344CB8AC3E}">
        <p14:creationId xmlns:p14="http://schemas.microsoft.com/office/powerpoint/2010/main" val="32010427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rgbClr val="FF0000"/>
                </a:solidFill>
              </a:rPr>
              <a:t>Programs used in Design  &amp; Results</a:t>
            </a:r>
            <a:endParaRPr lang="en-US" dirty="0">
              <a:solidFill>
                <a:srgbClr val="FF0000"/>
              </a:solidFill>
            </a:endParaRPr>
          </a:p>
        </p:txBody>
      </p:sp>
      <p:sp>
        <p:nvSpPr>
          <p:cNvPr id="3" name="Content Placeholder 2"/>
          <p:cNvSpPr>
            <a:spLocks noGrp="1"/>
          </p:cNvSpPr>
          <p:nvPr>
            <p:ph idx="1"/>
          </p:nvPr>
        </p:nvSpPr>
        <p:spPr/>
        <p:txBody>
          <a:bodyPr/>
          <a:lstStyle/>
          <a:p>
            <a:pPr algn="l" rtl="0"/>
            <a:r>
              <a:rPr lang="en-US" dirty="0" smtClean="0"/>
              <a:t>Steady</a:t>
            </a:r>
          </a:p>
          <a:p>
            <a:pPr algn="l" rtl="0"/>
            <a:r>
              <a:rPr lang="en-US" dirty="0" smtClean="0"/>
              <a:t>STOTA</a:t>
            </a:r>
            <a:endParaRPr lang="en-US" dirty="0"/>
          </a:p>
        </p:txBody>
      </p:sp>
    </p:spTree>
    <p:extLst>
      <p:ext uri="{BB962C8B-B14F-4D97-AF65-F5344CB8AC3E}">
        <p14:creationId xmlns:p14="http://schemas.microsoft.com/office/powerpoint/2010/main" val="9683222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endParaRPr lang="en-US" dirty="0"/>
          </a:p>
        </p:txBody>
      </p:sp>
      <p:sp>
        <p:nvSpPr>
          <p:cNvPr id="3" name="Content Placeholder 2"/>
          <p:cNvSpPr>
            <a:spLocks noGrp="1"/>
          </p:cNvSpPr>
          <p:nvPr>
            <p:ph idx="1"/>
          </p:nvPr>
        </p:nvSpPr>
        <p:spPr>
          <a:xfrm>
            <a:off x="457200" y="381001"/>
            <a:ext cx="8229600" cy="904859"/>
          </a:xfrm>
        </p:spPr>
        <p:style>
          <a:lnRef idx="2">
            <a:schemeClr val="accent1"/>
          </a:lnRef>
          <a:fillRef idx="1">
            <a:schemeClr val="lt1"/>
          </a:fillRef>
          <a:effectRef idx="0">
            <a:schemeClr val="accent1"/>
          </a:effectRef>
          <a:fontRef idx="minor">
            <a:schemeClr val="dk1"/>
          </a:fontRef>
        </p:style>
        <p:txBody>
          <a:bodyPr/>
          <a:lstStyle/>
          <a:p>
            <a:pPr algn="ctr" rtl="0">
              <a:buNone/>
            </a:pPr>
            <a:r>
              <a:rPr lang="en-US" sz="3600" dirty="0" smtClean="0">
                <a:solidFill>
                  <a:srgbClr val="FF0000"/>
                </a:solidFill>
              </a:rPr>
              <a:t>Steady</a:t>
            </a:r>
          </a:p>
          <a:p>
            <a:endParaRPr lang="en-US" dirty="0"/>
          </a:p>
        </p:txBody>
      </p:sp>
      <p:pic>
        <p:nvPicPr>
          <p:cNvPr id="4" name="Picture 3" descr="steady"/>
          <p:cNvPicPr/>
          <p:nvPr/>
        </p:nvPicPr>
        <p:blipFill>
          <a:blip r:embed="rId2">
            <a:extLst>
              <a:ext uri="{28A0092B-C50C-407E-A947-70E740481C1C}">
                <a14:useLocalDpi xmlns:a14="http://schemas.microsoft.com/office/drawing/2010/main" val="0"/>
              </a:ext>
            </a:extLst>
          </a:blip>
          <a:srcRect/>
          <a:stretch>
            <a:fillRect/>
          </a:stretch>
        </p:blipFill>
        <p:spPr bwMode="auto">
          <a:xfrm>
            <a:off x="1000100" y="1643050"/>
            <a:ext cx="7267604" cy="4324368"/>
          </a:xfrm>
          <a:prstGeom prst="rect">
            <a:avLst/>
          </a:prstGeom>
          <a:noFill/>
          <a:ln>
            <a:noFill/>
          </a:ln>
        </p:spPr>
      </p:pic>
    </p:spTree>
    <p:extLst>
      <p:ext uri="{BB962C8B-B14F-4D97-AF65-F5344CB8AC3E}">
        <p14:creationId xmlns:p14="http://schemas.microsoft.com/office/powerpoint/2010/main" val="4180223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steday in 1"/>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0034" y="928670"/>
            <a:ext cx="4071966" cy="5072098"/>
          </a:xfrm>
          <a:prstGeom prst="rect">
            <a:avLst/>
          </a:prstGeom>
          <a:noFill/>
          <a:ln>
            <a:noFill/>
          </a:ln>
        </p:spPr>
      </p:pic>
      <p:pic>
        <p:nvPicPr>
          <p:cNvPr id="5" name="Picture 4" descr="stray in 2"/>
          <p:cNvPicPr/>
          <p:nvPr/>
        </p:nvPicPr>
        <p:blipFill>
          <a:blip r:embed="rId3">
            <a:extLst>
              <a:ext uri="{28A0092B-C50C-407E-A947-70E740481C1C}">
                <a14:useLocalDpi xmlns:a14="http://schemas.microsoft.com/office/drawing/2010/main" val="0"/>
              </a:ext>
            </a:extLst>
          </a:blip>
          <a:srcRect/>
          <a:stretch>
            <a:fillRect/>
          </a:stretch>
        </p:blipFill>
        <p:spPr bwMode="auto">
          <a:xfrm>
            <a:off x="4786314" y="928670"/>
            <a:ext cx="4005290" cy="5000644"/>
          </a:xfrm>
          <a:prstGeom prst="rect">
            <a:avLst/>
          </a:prstGeom>
          <a:noFill/>
          <a:ln>
            <a:noFill/>
          </a:ln>
        </p:spPr>
      </p:pic>
    </p:spTree>
    <p:extLst>
      <p:ext uri="{BB962C8B-B14F-4D97-AF65-F5344CB8AC3E}">
        <p14:creationId xmlns:p14="http://schemas.microsoft.com/office/powerpoint/2010/main" val="39103339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200" dirty="0" smtClean="0">
                <a:solidFill>
                  <a:srgbClr val="FF0000"/>
                </a:solidFill>
              </a:rPr>
              <a:t>Steady Results</a:t>
            </a:r>
            <a:endParaRPr lang="en-US" sz="3200" dirty="0">
              <a:solidFill>
                <a:srgbClr val="FF0000"/>
              </a:solidFill>
            </a:endParaRPr>
          </a:p>
        </p:txBody>
      </p:sp>
      <p:pic>
        <p:nvPicPr>
          <p:cNvPr id="4" name="Content Placeholder 3" descr="steady r 1"/>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57290" y="2000240"/>
            <a:ext cx="6572296" cy="3071834"/>
          </a:xfrm>
          <a:prstGeom prst="rect">
            <a:avLst/>
          </a:prstGeom>
          <a:noFill/>
          <a:ln>
            <a:noFill/>
          </a:ln>
        </p:spPr>
      </p:pic>
    </p:spTree>
    <p:extLst>
      <p:ext uri="{BB962C8B-B14F-4D97-AF65-F5344CB8AC3E}">
        <p14:creationId xmlns:p14="http://schemas.microsoft.com/office/powerpoint/2010/main" val="8323715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Users\UPDATE\Desktop\Untitled1.png"/>
          <p:cNvPicPr>
            <a:picLocks noChangeAspect="1" noChangeArrowheads="1"/>
          </p:cNvPicPr>
          <p:nvPr/>
        </p:nvPicPr>
        <p:blipFill>
          <a:blip r:embed="rId2"/>
          <a:srcRect/>
          <a:stretch>
            <a:fillRect/>
          </a:stretch>
        </p:blipFill>
        <p:spPr bwMode="auto">
          <a:xfrm>
            <a:off x="928662" y="1357298"/>
            <a:ext cx="7657898" cy="4929222"/>
          </a:xfrm>
          <a:prstGeom prst="rect">
            <a:avLst/>
          </a:prstGeom>
          <a:noFill/>
        </p:spPr>
      </p:pic>
      <p:sp>
        <p:nvSpPr>
          <p:cNvPr id="5" name="Rectangle 4"/>
          <p:cNvSpPr/>
          <p:nvPr/>
        </p:nvSpPr>
        <p:spPr>
          <a:xfrm>
            <a:off x="3475234" y="500042"/>
            <a:ext cx="1858457" cy="52322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2800" dirty="0" smtClean="0">
                <a:solidFill>
                  <a:srgbClr val="FF0000"/>
                </a:solidFill>
              </a:rPr>
              <a:t>Recycle TSS</a:t>
            </a:r>
            <a:endParaRPr lang="en-US" sz="2800"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Users\UPDATE\Desktop\Untitled2.png"/>
          <p:cNvPicPr>
            <a:picLocks noChangeAspect="1" noChangeArrowheads="1"/>
          </p:cNvPicPr>
          <p:nvPr/>
        </p:nvPicPr>
        <p:blipFill>
          <a:blip r:embed="rId2"/>
          <a:srcRect/>
          <a:stretch>
            <a:fillRect/>
          </a:stretch>
        </p:blipFill>
        <p:spPr bwMode="auto">
          <a:xfrm>
            <a:off x="1071538" y="1071546"/>
            <a:ext cx="7275244" cy="4786345"/>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Users\UPDATE\Desktop\Untitled3.png"/>
          <p:cNvPicPr>
            <a:picLocks noChangeAspect="1" noChangeArrowheads="1"/>
          </p:cNvPicPr>
          <p:nvPr/>
        </p:nvPicPr>
        <p:blipFill>
          <a:blip r:embed="rId2"/>
          <a:srcRect/>
          <a:stretch>
            <a:fillRect/>
          </a:stretch>
        </p:blipFill>
        <p:spPr bwMode="auto">
          <a:xfrm>
            <a:off x="1428728" y="1214422"/>
            <a:ext cx="7058624" cy="4893980"/>
          </a:xfrm>
          <a:prstGeom prst="rect">
            <a:avLst/>
          </a:prstGeom>
          <a:noFill/>
        </p:spPr>
      </p:pic>
      <p:sp>
        <p:nvSpPr>
          <p:cNvPr id="3" name="Rectangle 2"/>
          <p:cNvSpPr/>
          <p:nvPr/>
        </p:nvSpPr>
        <p:spPr>
          <a:xfrm>
            <a:off x="3286116" y="428604"/>
            <a:ext cx="3505255" cy="52322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r>
              <a:rPr lang="en-US" sz="2800" dirty="0" smtClean="0">
                <a:solidFill>
                  <a:srgbClr val="FF0000"/>
                </a:solidFill>
              </a:rPr>
              <a:t>Sludge production rate</a:t>
            </a:r>
            <a:endParaRPr lang="en-US" sz="28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pPr algn="l"/>
            <a:r>
              <a:rPr lang="en-US" sz="4800" dirty="0" smtClean="0">
                <a:solidFill>
                  <a:srgbClr val="FF0000"/>
                </a:solidFill>
              </a:rPr>
              <a:t>Outline:</a:t>
            </a:r>
            <a:endParaRPr lang="ar-SA" sz="4800" dirty="0">
              <a:solidFill>
                <a:srgbClr val="FF0000"/>
              </a:solidFill>
            </a:endParaRPr>
          </a:p>
        </p:txBody>
      </p:sp>
      <p:sp>
        <p:nvSpPr>
          <p:cNvPr id="4" name="Content Placeholder 3"/>
          <p:cNvSpPr>
            <a:spLocks noGrp="1"/>
          </p:cNvSpPr>
          <p:nvPr>
            <p:ph idx="1"/>
          </p:nvPr>
        </p:nvSpPr>
        <p:spPr/>
        <p:txBody>
          <a:bodyPr>
            <a:normAutofit lnSpcReduction="10000"/>
          </a:bodyPr>
          <a:lstStyle/>
          <a:p>
            <a:pPr algn="l" rtl="0"/>
            <a:r>
              <a:rPr lang="en-US" dirty="0" smtClean="0"/>
              <a:t>Background</a:t>
            </a:r>
          </a:p>
          <a:p>
            <a:pPr algn="l" rtl="0"/>
            <a:r>
              <a:rPr lang="en-US" dirty="0" smtClean="0"/>
              <a:t>Objectives</a:t>
            </a:r>
          </a:p>
          <a:p>
            <a:pPr algn="l" rtl="0"/>
            <a:r>
              <a:rPr lang="en-US" dirty="0" smtClean="0"/>
              <a:t>Rural Palestinian </a:t>
            </a:r>
          </a:p>
          <a:p>
            <a:pPr algn="l" rtl="0"/>
            <a:r>
              <a:rPr lang="en-US" dirty="0" smtClean="0"/>
              <a:t>Septic tank</a:t>
            </a:r>
          </a:p>
          <a:p>
            <a:pPr algn="l" rtl="0"/>
            <a:r>
              <a:rPr lang="en-US" dirty="0" smtClean="0"/>
              <a:t>Steady Analysis</a:t>
            </a:r>
          </a:p>
          <a:p>
            <a:pPr algn="l" rtl="0"/>
            <a:r>
              <a:rPr lang="en-US" dirty="0" smtClean="0"/>
              <a:t>STOAT Analysis</a:t>
            </a:r>
          </a:p>
          <a:p>
            <a:pPr algn="l" rtl="0"/>
            <a:r>
              <a:rPr lang="en-US" dirty="0" smtClean="0"/>
              <a:t>Results</a:t>
            </a:r>
          </a:p>
          <a:p>
            <a:pPr algn="l" rtl="0"/>
            <a:r>
              <a:rPr lang="en-US" dirty="0" smtClean="0"/>
              <a:t>Conclusion &amp; Recommendation</a:t>
            </a:r>
          </a:p>
          <a:p>
            <a:pPr algn="l" rtl="0"/>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Users\UPDATE\Desktop\Untitled.png"/>
          <p:cNvPicPr>
            <a:picLocks noChangeAspect="1" noChangeArrowheads="1"/>
          </p:cNvPicPr>
          <p:nvPr/>
        </p:nvPicPr>
        <p:blipFill>
          <a:blip r:embed="rId2"/>
          <a:srcRect/>
          <a:stretch>
            <a:fillRect/>
          </a:stretch>
        </p:blipFill>
        <p:spPr bwMode="auto">
          <a:xfrm>
            <a:off x="938508" y="1136790"/>
            <a:ext cx="7276829" cy="457822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Users\UPDATE\Desktop\Untitled5.png"/>
          <p:cNvPicPr>
            <a:picLocks noChangeAspect="1" noChangeArrowheads="1"/>
          </p:cNvPicPr>
          <p:nvPr/>
        </p:nvPicPr>
        <p:blipFill>
          <a:blip r:embed="rId2"/>
          <a:srcRect/>
          <a:stretch>
            <a:fillRect/>
          </a:stretch>
        </p:blipFill>
        <p:spPr bwMode="auto">
          <a:xfrm>
            <a:off x="1214414" y="1285860"/>
            <a:ext cx="7304268" cy="4572032"/>
          </a:xfrm>
          <a:prstGeom prst="rect">
            <a:avLst/>
          </a:prstGeom>
          <a:noFill/>
        </p:spPr>
      </p:pic>
      <p:sp>
        <p:nvSpPr>
          <p:cNvPr id="3" name="TextBox 2"/>
          <p:cNvSpPr txBox="1"/>
          <p:nvPr/>
        </p:nvSpPr>
        <p:spPr>
          <a:xfrm>
            <a:off x="4071934" y="428604"/>
            <a:ext cx="1643074"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3200" dirty="0" smtClean="0">
                <a:solidFill>
                  <a:srgbClr val="FF0000"/>
                </a:solidFill>
              </a:rPr>
              <a:t>TBODr</a:t>
            </a:r>
            <a:endParaRPr lang="en-US" sz="2400" dirty="0">
              <a:solidFill>
                <a:srgbClr val="FF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Users\UPDATE\Desktop\Untitled6.png"/>
          <p:cNvPicPr>
            <a:picLocks noChangeAspect="1" noChangeArrowheads="1"/>
          </p:cNvPicPr>
          <p:nvPr/>
        </p:nvPicPr>
        <p:blipFill>
          <a:blip r:embed="rId2"/>
          <a:srcRect/>
          <a:stretch>
            <a:fillRect/>
          </a:stretch>
        </p:blipFill>
        <p:spPr bwMode="auto">
          <a:xfrm>
            <a:off x="828139" y="1142984"/>
            <a:ext cx="7955710" cy="4857783"/>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Users\UPDATE\Desktop\Untitled 7.png"/>
          <p:cNvPicPr>
            <a:picLocks noChangeAspect="1" noChangeArrowheads="1"/>
          </p:cNvPicPr>
          <p:nvPr/>
        </p:nvPicPr>
        <p:blipFill>
          <a:blip r:embed="rId2"/>
          <a:srcRect/>
          <a:stretch>
            <a:fillRect/>
          </a:stretch>
        </p:blipFill>
        <p:spPr bwMode="auto">
          <a:xfrm>
            <a:off x="857224" y="1214422"/>
            <a:ext cx="7696805" cy="5107752"/>
          </a:xfrm>
          <a:prstGeom prst="rect">
            <a:avLst/>
          </a:prstGeom>
          <a:noFill/>
        </p:spPr>
      </p:pic>
      <p:sp>
        <p:nvSpPr>
          <p:cNvPr id="3" name="Rectangle 2"/>
          <p:cNvSpPr/>
          <p:nvPr/>
        </p:nvSpPr>
        <p:spPr>
          <a:xfrm>
            <a:off x="1714480" y="428604"/>
            <a:ext cx="5500726" cy="5232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800" dirty="0" smtClean="0">
                <a:solidFill>
                  <a:srgbClr val="FF0000"/>
                </a:solidFill>
              </a:rPr>
              <a:t>Volatile Suspended Solid in wastage</a:t>
            </a:r>
            <a:endParaRPr lang="en-US" sz="2800" dirty="0">
              <a:solidFill>
                <a:srgbClr val="FF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480" y="274638"/>
            <a:ext cx="5286412" cy="1143000"/>
          </a:xfrm>
        </p:spPr>
        <p:style>
          <a:lnRef idx="2">
            <a:schemeClr val="accent1"/>
          </a:lnRef>
          <a:fillRef idx="1">
            <a:schemeClr val="lt1"/>
          </a:fillRef>
          <a:effectRef idx="0">
            <a:schemeClr val="accent1"/>
          </a:effectRef>
          <a:fontRef idx="minor">
            <a:schemeClr val="dk1"/>
          </a:fontRef>
        </p:style>
        <p:txBody>
          <a:bodyPr>
            <a:normAutofit/>
          </a:bodyPr>
          <a:lstStyle/>
          <a:p>
            <a:pPr marL="457200" indent="-457200" rtl="0"/>
            <a:r>
              <a:rPr lang="en-US" sz="3200" dirty="0" smtClean="0">
                <a:solidFill>
                  <a:srgbClr val="FF0000"/>
                </a:solidFill>
              </a:rPr>
              <a:t>STOAT</a:t>
            </a:r>
            <a:endParaRPr lang="en-US" sz="3200" dirty="0">
              <a:solidFill>
                <a:srgbClr val="FF0000"/>
              </a:solidFill>
            </a:endParaRPr>
          </a:p>
        </p:txBody>
      </p:sp>
      <p:pic>
        <p:nvPicPr>
          <p:cNvPr id="4" name="Content Placeholder 3" descr="C:\Users\Ihteda Hasan\Desktop\last project\model stoat.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57356" y="2214554"/>
            <a:ext cx="5286412" cy="3429024"/>
          </a:xfrm>
          <a:prstGeom prst="rect">
            <a:avLst/>
          </a:prstGeom>
          <a:noFill/>
          <a:ln>
            <a:noFill/>
          </a:ln>
        </p:spPr>
      </p:pic>
    </p:spTree>
    <p:extLst>
      <p:ext uri="{BB962C8B-B14F-4D97-AF65-F5344CB8AC3E}">
        <p14:creationId xmlns:p14="http://schemas.microsoft.com/office/powerpoint/2010/main" val="18344848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BOD</a:t>
            </a:r>
            <a:endParaRPr lang="en-US" sz="3200" dirty="0"/>
          </a:p>
        </p:txBody>
      </p:sp>
      <p:pic>
        <p:nvPicPr>
          <p:cNvPr id="6" name="Content Placeholder 5" descr="C:\Users\Ihteda Hasan\Desktop\bod.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14348" y="1214422"/>
            <a:ext cx="8201052" cy="3298231"/>
          </a:xfrm>
          <a:prstGeom prst="rect">
            <a:avLst/>
          </a:prstGeom>
          <a:noFill/>
          <a:ln>
            <a:noFill/>
          </a:ln>
        </p:spPr>
      </p:pic>
      <p:pic>
        <p:nvPicPr>
          <p:cNvPr id="7" name="Picture 6" descr="C:\Users\Ihteda Hasan\Desktop\bod2.png"/>
          <p:cNvPicPr/>
          <p:nvPr/>
        </p:nvPicPr>
        <p:blipFill>
          <a:blip r:embed="rId3">
            <a:extLst>
              <a:ext uri="{28A0092B-C50C-407E-A947-70E740481C1C}">
                <a14:useLocalDpi xmlns:a14="http://schemas.microsoft.com/office/drawing/2010/main" val="0"/>
              </a:ext>
            </a:extLst>
          </a:blip>
          <a:srcRect/>
          <a:stretch>
            <a:fillRect/>
          </a:stretch>
        </p:blipFill>
        <p:spPr bwMode="auto">
          <a:xfrm>
            <a:off x="3214679" y="4724400"/>
            <a:ext cx="2786082" cy="1704996"/>
          </a:xfrm>
          <a:prstGeom prst="rect">
            <a:avLst/>
          </a:prstGeom>
          <a:noFill/>
          <a:ln>
            <a:noFill/>
          </a:ln>
        </p:spPr>
      </p:pic>
    </p:spTree>
    <p:extLst>
      <p:ext uri="{BB962C8B-B14F-4D97-AF65-F5344CB8AC3E}">
        <p14:creationId xmlns:p14="http://schemas.microsoft.com/office/powerpoint/2010/main" val="36417050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Nitrate</a:t>
            </a:r>
            <a:endParaRPr lang="en-US" dirty="0"/>
          </a:p>
        </p:txBody>
      </p:sp>
      <p:pic>
        <p:nvPicPr>
          <p:cNvPr id="4" name="Content Placeholder 3" descr="C:\Users\Ihteda Hasan\Desktop\nitrate.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1214422"/>
            <a:ext cx="8229600" cy="3309987"/>
          </a:xfrm>
          <a:prstGeom prst="rect">
            <a:avLst/>
          </a:prstGeom>
          <a:noFill/>
          <a:ln>
            <a:noFill/>
          </a:ln>
        </p:spPr>
      </p:pic>
      <p:pic>
        <p:nvPicPr>
          <p:cNvPr id="5" name="Picture 4" descr="C:\Users\Ihteda Hasan\Desktop\ntrate2.png"/>
          <p:cNvPicPr/>
          <p:nvPr/>
        </p:nvPicPr>
        <p:blipFill>
          <a:blip r:embed="rId3">
            <a:extLst>
              <a:ext uri="{28A0092B-C50C-407E-A947-70E740481C1C}">
                <a14:useLocalDpi xmlns:a14="http://schemas.microsoft.com/office/drawing/2010/main" val="0"/>
              </a:ext>
            </a:extLst>
          </a:blip>
          <a:srcRect/>
          <a:stretch>
            <a:fillRect/>
          </a:stretch>
        </p:blipFill>
        <p:spPr bwMode="auto">
          <a:xfrm>
            <a:off x="3438207" y="4876800"/>
            <a:ext cx="2848305" cy="1695472"/>
          </a:xfrm>
          <a:prstGeom prst="rect">
            <a:avLst/>
          </a:prstGeom>
          <a:noFill/>
          <a:ln>
            <a:noFill/>
          </a:ln>
        </p:spPr>
      </p:pic>
    </p:spTree>
    <p:extLst>
      <p:ext uri="{BB962C8B-B14F-4D97-AF65-F5344CB8AC3E}">
        <p14:creationId xmlns:p14="http://schemas.microsoft.com/office/powerpoint/2010/main" val="27234903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Ammonia</a:t>
            </a:r>
            <a:endParaRPr lang="en-US" sz="3200" dirty="0"/>
          </a:p>
        </p:txBody>
      </p:sp>
      <p:pic>
        <p:nvPicPr>
          <p:cNvPr id="4" name="Content Placeholder 3" descr="C:\Users\Ihteda Hasan\Desktop\AMMONIA.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1905000"/>
            <a:ext cx="8229600" cy="2872196"/>
          </a:xfrm>
          <a:prstGeom prst="rect">
            <a:avLst/>
          </a:prstGeom>
          <a:noFill/>
          <a:ln>
            <a:noFill/>
          </a:ln>
        </p:spPr>
      </p:pic>
      <p:pic>
        <p:nvPicPr>
          <p:cNvPr id="5" name="Picture 4" descr="C:\Users\Ihteda Hasan\Desktop\AMMONIA2.png"/>
          <p:cNvPicPr/>
          <p:nvPr/>
        </p:nvPicPr>
        <p:blipFill>
          <a:blip r:embed="rId3">
            <a:extLst>
              <a:ext uri="{28A0092B-C50C-407E-A947-70E740481C1C}">
                <a14:useLocalDpi xmlns:a14="http://schemas.microsoft.com/office/drawing/2010/main" val="0"/>
              </a:ext>
            </a:extLst>
          </a:blip>
          <a:srcRect/>
          <a:stretch>
            <a:fillRect/>
          </a:stretch>
        </p:blipFill>
        <p:spPr bwMode="auto">
          <a:xfrm>
            <a:off x="3472180" y="5000636"/>
            <a:ext cx="2528580" cy="1497954"/>
          </a:xfrm>
          <a:prstGeom prst="rect">
            <a:avLst/>
          </a:prstGeom>
          <a:noFill/>
          <a:ln>
            <a:noFill/>
          </a:ln>
        </p:spPr>
      </p:pic>
    </p:spTree>
    <p:extLst>
      <p:ext uri="{BB962C8B-B14F-4D97-AF65-F5344CB8AC3E}">
        <p14:creationId xmlns:p14="http://schemas.microsoft.com/office/powerpoint/2010/main" val="4156379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Total SS</a:t>
            </a:r>
            <a:endParaRPr lang="en-US" sz="3200" dirty="0"/>
          </a:p>
        </p:txBody>
      </p:sp>
      <p:pic>
        <p:nvPicPr>
          <p:cNvPr id="4" name="Content Placeholder 3" descr="C:\Users\Ihteda Hasan\Desktop\ss.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1428736"/>
            <a:ext cx="8229600" cy="3303870"/>
          </a:xfrm>
          <a:prstGeom prst="rect">
            <a:avLst/>
          </a:prstGeom>
          <a:noFill/>
          <a:ln>
            <a:noFill/>
          </a:ln>
        </p:spPr>
      </p:pic>
      <p:pic>
        <p:nvPicPr>
          <p:cNvPr id="5" name="Picture 4" descr="C:\Users\Ihteda Hasan\Desktop\ss2.png"/>
          <p:cNvPicPr/>
          <p:nvPr/>
        </p:nvPicPr>
        <p:blipFill>
          <a:blip r:embed="rId3">
            <a:extLst>
              <a:ext uri="{28A0092B-C50C-407E-A947-70E740481C1C}">
                <a14:useLocalDpi xmlns:a14="http://schemas.microsoft.com/office/drawing/2010/main" val="0"/>
              </a:ext>
            </a:extLst>
          </a:blip>
          <a:srcRect/>
          <a:stretch>
            <a:fillRect/>
          </a:stretch>
        </p:blipFill>
        <p:spPr bwMode="auto">
          <a:xfrm>
            <a:off x="3441700" y="4953000"/>
            <a:ext cx="2559060" cy="1404958"/>
          </a:xfrm>
          <a:prstGeom prst="rect">
            <a:avLst/>
          </a:prstGeom>
          <a:noFill/>
          <a:ln>
            <a:noFill/>
          </a:ln>
        </p:spPr>
      </p:pic>
    </p:spTree>
    <p:extLst>
      <p:ext uri="{BB962C8B-B14F-4D97-AF65-F5344CB8AC3E}">
        <p14:creationId xmlns:p14="http://schemas.microsoft.com/office/powerpoint/2010/main" val="11513501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071538" y="1571612"/>
          <a:ext cx="7072360" cy="2331728"/>
        </p:xfrm>
        <a:graphic>
          <a:graphicData uri="http://schemas.openxmlformats.org/drawingml/2006/table">
            <a:tbl>
              <a:tblPr>
                <a:tableStyleId>{3C2FFA5D-87B4-456A-9821-1D502468CF0F}</a:tableStyleId>
              </a:tblPr>
              <a:tblGrid>
                <a:gridCol w="1414013"/>
                <a:gridCol w="1414013"/>
                <a:gridCol w="1414778"/>
                <a:gridCol w="1414778"/>
                <a:gridCol w="1414778"/>
              </a:tblGrid>
              <a:tr h="708664">
                <a:tc>
                  <a:txBody>
                    <a:bodyPr/>
                    <a:lstStyle/>
                    <a:p>
                      <a:pPr marL="0" marR="0">
                        <a:lnSpc>
                          <a:spcPct val="150000"/>
                        </a:lnSpc>
                        <a:spcBef>
                          <a:spcPts val="0"/>
                        </a:spcBef>
                        <a:spcAft>
                          <a:spcPts val="600"/>
                        </a:spcAft>
                      </a:pPr>
                      <a:endParaRPr lang="en-US" sz="2000" dirty="0">
                        <a:latin typeface="Calibri"/>
                        <a:ea typeface="Calibri"/>
                        <a:cs typeface="Calibri"/>
                      </a:endParaRPr>
                    </a:p>
                  </a:txBody>
                  <a:tcPr marL="68580" marR="68580" marT="0" marB="0"/>
                </a:tc>
                <a:tc>
                  <a:txBody>
                    <a:bodyPr/>
                    <a:lstStyle/>
                    <a:p>
                      <a:pPr marL="0" marR="0" algn="ctr">
                        <a:lnSpc>
                          <a:spcPct val="150000"/>
                        </a:lnSpc>
                        <a:spcBef>
                          <a:spcPts val="0"/>
                        </a:spcBef>
                        <a:spcAft>
                          <a:spcPts val="600"/>
                        </a:spcAft>
                      </a:pPr>
                      <a:r>
                        <a:rPr lang="en-US" sz="2000" dirty="0"/>
                        <a:t>TBOD mg/l</a:t>
                      </a:r>
                      <a:endParaRPr lang="en-US" sz="2000" dirty="0">
                        <a:latin typeface="Calibri"/>
                        <a:ea typeface="Times New Roman"/>
                        <a:cs typeface="Arial"/>
                      </a:endParaRPr>
                    </a:p>
                  </a:txBody>
                  <a:tcPr marL="68580" marR="68580" marT="0" marB="0"/>
                </a:tc>
                <a:tc>
                  <a:txBody>
                    <a:bodyPr/>
                    <a:lstStyle/>
                    <a:p>
                      <a:pPr marL="0" marR="0" algn="ctr">
                        <a:lnSpc>
                          <a:spcPct val="150000"/>
                        </a:lnSpc>
                        <a:spcBef>
                          <a:spcPts val="0"/>
                        </a:spcBef>
                        <a:spcAft>
                          <a:spcPts val="600"/>
                        </a:spcAft>
                      </a:pPr>
                      <a:r>
                        <a:rPr lang="en-US" sz="2000" dirty="0"/>
                        <a:t>TSS mg/l</a:t>
                      </a:r>
                      <a:endParaRPr lang="en-US" sz="2000" dirty="0">
                        <a:latin typeface="Calibri"/>
                        <a:ea typeface="Times New Roman"/>
                        <a:cs typeface="Arial"/>
                      </a:endParaRPr>
                    </a:p>
                  </a:txBody>
                  <a:tcPr marL="68580" marR="68580" marT="0" marB="0"/>
                </a:tc>
                <a:tc>
                  <a:txBody>
                    <a:bodyPr/>
                    <a:lstStyle/>
                    <a:p>
                      <a:pPr marL="0" marR="0" algn="ctr">
                        <a:lnSpc>
                          <a:spcPct val="150000"/>
                        </a:lnSpc>
                        <a:spcBef>
                          <a:spcPts val="0"/>
                        </a:spcBef>
                        <a:spcAft>
                          <a:spcPts val="600"/>
                        </a:spcAft>
                      </a:pPr>
                      <a:r>
                        <a:rPr lang="en-US" sz="2000" dirty="0"/>
                        <a:t>Nitrate mg/l</a:t>
                      </a:r>
                      <a:endParaRPr lang="en-US" sz="2000" dirty="0">
                        <a:latin typeface="Calibri"/>
                        <a:ea typeface="Times New Roman"/>
                        <a:cs typeface="Arial"/>
                      </a:endParaRPr>
                    </a:p>
                  </a:txBody>
                  <a:tcPr marL="68580" marR="68580" marT="0" marB="0"/>
                </a:tc>
                <a:tc>
                  <a:txBody>
                    <a:bodyPr/>
                    <a:lstStyle/>
                    <a:p>
                      <a:pPr marL="0" marR="0" algn="ctr">
                        <a:lnSpc>
                          <a:spcPct val="150000"/>
                        </a:lnSpc>
                        <a:spcBef>
                          <a:spcPts val="0"/>
                        </a:spcBef>
                        <a:spcAft>
                          <a:spcPts val="600"/>
                        </a:spcAft>
                      </a:pPr>
                      <a:r>
                        <a:rPr lang="en-US" sz="2000"/>
                        <a:t>Ammonia mg/l</a:t>
                      </a:r>
                      <a:endParaRPr lang="en-US" sz="2000">
                        <a:latin typeface="Calibri"/>
                        <a:ea typeface="Times New Roman"/>
                        <a:cs typeface="Arial"/>
                      </a:endParaRPr>
                    </a:p>
                  </a:txBody>
                  <a:tcPr marL="68580" marR="68580" marT="0" marB="0"/>
                </a:tc>
              </a:tr>
              <a:tr h="708664">
                <a:tc>
                  <a:txBody>
                    <a:bodyPr/>
                    <a:lstStyle/>
                    <a:p>
                      <a:pPr marL="0" marR="0">
                        <a:lnSpc>
                          <a:spcPct val="150000"/>
                        </a:lnSpc>
                        <a:spcBef>
                          <a:spcPts val="0"/>
                        </a:spcBef>
                        <a:spcAft>
                          <a:spcPts val="600"/>
                        </a:spcAft>
                      </a:pPr>
                      <a:r>
                        <a:rPr lang="en-US" sz="2000"/>
                        <a:t>STOAT</a:t>
                      </a:r>
                      <a:endParaRPr lang="en-US" sz="2000">
                        <a:latin typeface="Calibri"/>
                        <a:ea typeface="Times New Roman"/>
                        <a:cs typeface="Arial"/>
                      </a:endParaRPr>
                    </a:p>
                  </a:txBody>
                  <a:tcPr marL="68580" marR="68580" marT="0" marB="0"/>
                </a:tc>
                <a:tc>
                  <a:txBody>
                    <a:bodyPr/>
                    <a:lstStyle/>
                    <a:p>
                      <a:pPr marL="0" marR="0" algn="ctr">
                        <a:lnSpc>
                          <a:spcPct val="150000"/>
                        </a:lnSpc>
                        <a:spcBef>
                          <a:spcPts val="0"/>
                        </a:spcBef>
                        <a:spcAft>
                          <a:spcPts val="600"/>
                        </a:spcAft>
                      </a:pPr>
                      <a:r>
                        <a:rPr lang="en-US" sz="2000"/>
                        <a:t>183.18</a:t>
                      </a:r>
                      <a:endParaRPr lang="en-US" sz="2000">
                        <a:latin typeface="Calibri"/>
                        <a:ea typeface="Times New Roman"/>
                        <a:cs typeface="Arial"/>
                      </a:endParaRPr>
                    </a:p>
                  </a:txBody>
                  <a:tcPr marL="68580" marR="68580" marT="0" marB="0"/>
                </a:tc>
                <a:tc>
                  <a:txBody>
                    <a:bodyPr/>
                    <a:lstStyle/>
                    <a:p>
                      <a:pPr marL="0" marR="0" algn="ctr">
                        <a:lnSpc>
                          <a:spcPct val="150000"/>
                        </a:lnSpc>
                        <a:spcBef>
                          <a:spcPts val="0"/>
                        </a:spcBef>
                        <a:spcAft>
                          <a:spcPts val="600"/>
                        </a:spcAft>
                      </a:pPr>
                      <a:r>
                        <a:rPr lang="en-US" sz="2000" dirty="0"/>
                        <a:t>9.23</a:t>
                      </a:r>
                      <a:endParaRPr lang="en-US" sz="2000" dirty="0">
                        <a:latin typeface="Calibri"/>
                        <a:ea typeface="Times New Roman"/>
                        <a:cs typeface="Arial"/>
                      </a:endParaRPr>
                    </a:p>
                  </a:txBody>
                  <a:tcPr marL="68580" marR="68580" marT="0" marB="0"/>
                </a:tc>
                <a:tc>
                  <a:txBody>
                    <a:bodyPr/>
                    <a:lstStyle/>
                    <a:p>
                      <a:pPr marL="0" marR="0" algn="ctr">
                        <a:lnSpc>
                          <a:spcPct val="150000"/>
                        </a:lnSpc>
                        <a:spcBef>
                          <a:spcPts val="0"/>
                        </a:spcBef>
                        <a:spcAft>
                          <a:spcPts val="600"/>
                        </a:spcAft>
                      </a:pPr>
                      <a:r>
                        <a:rPr lang="en-US" sz="2000" dirty="0" smtClean="0"/>
                        <a:t>0.52</a:t>
                      </a:r>
                      <a:endParaRPr lang="en-US" sz="2000" dirty="0">
                        <a:latin typeface="Calibri"/>
                        <a:ea typeface="Times New Roman"/>
                        <a:cs typeface="Arial"/>
                      </a:endParaRPr>
                    </a:p>
                  </a:txBody>
                  <a:tcPr marL="68580" marR="68580" marT="0" marB="0"/>
                </a:tc>
                <a:tc>
                  <a:txBody>
                    <a:bodyPr/>
                    <a:lstStyle/>
                    <a:p>
                      <a:pPr marL="0" marR="0" algn="ctr">
                        <a:lnSpc>
                          <a:spcPct val="150000"/>
                        </a:lnSpc>
                        <a:spcBef>
                          <a:spcPts val="0"/>
                        </a:spcBef>
                        <a:spcAft>
                          <a:spcPts val="600"/>
                        </a:spcAft>
                      </a:pPr>
                      <a:r>
                        <a:rPr lang="en-US" sz="2000"/>
                        <a:t>38.61</a:t>
                      </a:r>
                      <a:endParaRPr lang="en-US" sz="2000">
                        <a:latin typeface="Calibri"/>
                        <a:ea typeface="Times New Roman"/>
                        <a:cs typeface="Arial"/>
                      </a:endParaRPr>
                    </a:p>
                  </a:txBody>
                  <a:tcPr marL="68580" marR="68580" marT="0" marB="0"/>
                </a:tc>
              </a:tr>
              <a:tr h="708664">
                <a:tc>
                  <a:txBody>
                    <a:bodyPr/>
                    <a:lstStyle/>
                    <a:p>
                      <a:pPr marL="0" marR="0">
                        <a:lnSpc>
                          <a:spcPct val="150000"/>
                        </a:lnSpc>
                        <a:spcBef>
                          <a:spcPts val="0"/>
                        </a:spcBef>
                        <a:spcAft>
                          <a:spcPts val="600"/>
                        </a:spcAft>
                      </a:pPr>
                      <a:r>
                        <a:rPr lang="en-US" sz="2000"/>
                        <a:t>Standards</a:t>
                      </a:r>
                      <a:endParaRPr lang="en-US" sz="2000">
                        <a:latin typeface="Calibri"/>
                        <a:ea typeface="Times New Roman"/>
                        <a:cs typeface="Arial"/>
                      </a:endParaRPr>
                    </a:p>
                  </a:txBody>
                  <a:tcPr marL="68580" marR="68580" marT="0" marB="0"/>
                </a:tc>
                <a:tc>
                  <a:txBody>
                    <a:bodyPr/>
                    <a:lstStyle/>
                    <a:p>
                      <a:pPr marL="0" marR="0" algn="ctr">
                        <a:lnSpc>
                          <a:spcPct val="150000"/>
                        </a:lnSpc>
                        <a:spcBef>
                          <a:spcPts val="0"/>
                        </a:spcBef>
                        <a:spcAft>
                          <a:spcPts val="600"/>
                        </a:spcAft>
                      </a:pPr>
                      <a:r>
                        <a:rPr lang="en-US" sz="2000"/>
                        <a:t>40</a:t>
                      </a:r>
                      <a:endParaRPr lang="en-US" sz="2000">
                        <a:latin typeface="Calibri"/>
                        <a:ea typeface="Times New Roman"/>
                        <a:cs typeface="Arial"/>
                      </a:endParaRPr>
                    </a:p>
                  </a:txBody>
                  <a:tcPr marL="68580" marR="68580" marT="0" marB="0"/>
                </a:tc>
                <a:tc>
                  <a:txBody>
                    <a:bodyPr/>
                    <a:lstStyle/>
                    <a:p>
                      <a:pPr marL="0" marR="0" algn="ctr">
                        <a:lnSpc>
                          <a:spcPct val="150000"/>
                        </a:lnSpc>
                        <a:spcBef>
                          <a:spcPts val="0"/>
                        </a:spcBef>
                        <a:spcAft>
                          <a:spcPts val="600"/>
                        </a:spcAft>
                      </a:pPr>
                      <a:r>
                        <a:rPr lang="en-US" sz="2000"/>
                        <a:t>30</a:t>
                      </a:r>
                      <a:endParaRPr lang="en-US" sz="2000">
                        <a:latin typeface="Calibri"/>
                        <a:ea typeface="Times New Roman"/>
                        <a:cs typeface="Arial"/>
                      </a:endParaRPr>
                    </a:p>
                  </a:txBody>
                  <a:tcPr marL="68580" marR="68580" marT="0" marB="0"/>
                </a:tc>
                <a:tc>
                  <a:txBody>
                    <a:bodyPr/>
                    <a:lstStyle/>
                    <a:p>
                      <a:pPr marL="0" marR="0" algn="ctr">
                        <a:lnSpc>
                          <a:spcPct val="150000"/>
                        </a:lnSpc>
                        <a:spcBef>
                          <a:spcPts val="0"/>
                        </a:spcBef>
                        <a:spcAft>
                          <a:spcPts val="600"/>
                        </a:spcAft>
                      </a:pPr>
                      <a:r>
                        <a:rPr lang="en-US" sz="2000" dirty="0"/>
                        <a:t>50</a:t>
                      </a:r>
                      <a:endParaRPr lang="en-US" sz="2000" dirty="0">
                        <a:latin typeface="Calibri"/>
                        <a:ea typeface="Times New Roman"/>
                        <a:cs typeface="Arial"/>
                      </a:endParaRPr>
                    </a:p>
                  </a:txBody>
                  <a:tcPr marL="68580" marR="68580" marT="0" marB="0"/>
                </a:tc>
                <a:tc>
                  <a:txBody>
                    <a:bodyPr/>
                    <a:lstStyle/>
                    <a:p>
                      <a:pPr marL="0" marR="0" algn="ctr">
                        <a:lnSpc>
                          <a:spcPct val="150000"/>
                        </a:lnSpc>
                        <a:spcBef>
                          <a:spcPts val="0"/>
                        </a:spcBef>
                        <a:spcAft>
                          <a:spcPts val="600"/>
                        </a:spcAft>
                      </a:pPr>
                      <a:r>
                        <a:rPr lang="en-US" sz="2000" dirty="0"/>
                        <a:t>50</a:t>
                      </a:r>
                      <a:endParaRPr lang="en-US" sz="2000" dirty="0">
                        <a:latin typeface="Calibri"/>
                        <a:ea typeface="Times New Roman"/>
                        <a:cs typeface="Arial"/>
                      </a:endParaRPr>
                    </a:p>
                  </a:txBody>
                  <a:tcPr marL="68580" marR="68580" marT="0" marB="0"/>
                </a:tc>
              </a:tr>
            </a:tbl>
          </a:graphicData>
        </a:graphic>
      </p:graphicFrame>
      <p:sp>
        <p:nvSpPr>
          <p:cNvPr id="36865" name="Rectangle 1"/>
          <p:cNvSpPr>
            <a:spLocks noChangeArrowheads="1"/>
          </p:cNvSpPr>
          <p:nvPr/>
        </p:nvSpPr>
        <p:spPr bwMode="auto">
          <a:xfrm>
            <a:off x="1071538" y="4786322"/>
            <a:ext cx="6715172"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From table above TBOD from STOAT = 183.18 mg/l which is greater than the standards (40 mg/l). For rest parameters they are satisfied the standards.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6866" name="Rectangle 2"/>
          <p:cNvSpPr>
            <a:spLocks noChangeArrowheads="1"/>
          </p:cNvSpPr>
          <p:nvPr/>
        </p:nvSpPr>
        <p:spPr bwMode="auto">
          <a:xfrm>
            <a:off x="2285984" y="500042"/>
            <a:ext cx="4429156" cy="58477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STOAT discussion</a:t>
            </a:r>
            <a:endParaRPr kumimoji="0" lang="en-US" sz="32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pPr algn="l"/>
            <a:r>
              <a:rPr lang="en-US" dirty="0" smtClean="0">
                <a:solidFill>
                  <a:srgbClr val="FF0000"/>
                </a:solidFill>
              </a:rPr>
              <a:t>Background</a:t>
            </a:r>
            <a:r>
              <a:rPr lang="en-US" dirty="0" smtClean="0">
                <a:solidFill>
                  <a:srgbClr val="FF0000"/>
                </a:solidFill>
              </a:rPr>
              <a:t>:</a:t>
            </a:r>
            <a:endParaRPr lang="ar-SA" dirty="0">
              <a:solidFill>
                <a:srgbClr val="FF0000"/>
              </a:solidFill>
            </a:endParaRPr>
          </a:p>
        </p:txBody>
      </p:sp>
      <p:sp>
        <p:nvSpPr>
          <p:cNvPr id="3" name="Content Placeholder 2"/>
          <p:cNvSpPr>
            <a:spLocks noGrp="1"/>
          </p:cNvSpPr>
          <p:nvPr>
            <p:ph idx="1"/>
          </p:nvPr>
        </p:nvSpPr>
        <p:spPr/>
        <p:txBody>
          <a:bodyPr/>
          <a:lstStyle/>
          <a:p>
            <a:r>
              <a:rPr lang="en-US" sz="2400" dirty="0" smtClean="0"/>
              <a:t> </a:t>
            </a:r>
          </a:p>
          <a:p>
            <a:pPr algn="l" rtl="0"/>
            <a:r>
              <a:rPr lang="en-US" sz="2400" dirty="0" smtClean="0"/>
              <a:t>Wastewater is that part of the water supply to the community or to the industry which has been used for different purposes and has been mixed with solids either suspended or dissolved.</a:t>
            </a:r>
          </a:p>
          <a:p>
            <a:pPr algn="l" rtl="0"/>
            <a:endParaRPr lang="en-US" sz="2400" dirty="0" smtClean="0"/>
          </a:p>
        </p:txBody>
      </p:sp>
      <p:sp>
        <p:nvSpPr>
          <p:cNvPr id="174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7413" name="rectole0000000000"/>
          <p:cNvGraphicFramePr>
            <a:graphicFrameLocks noChangeAspect="1"/>
          </p:cNvGraphicFramePr>
          <p:nvPr>
            <p:extLst>
              <p:ext uri="{D42A27DB-BD31-4B8C-83A1-F6EECF244321}">
                <p14:modId xmlns:p14="http://schemas.microsoft.com/office/powerpoint/2010/main" val="459097775"/>
              </p:ext>
            </p:extLst>
          </p:nvPr>
        </p:nvGraphicFramePr>
        <p:xfrm>
          <a:off x="2699792" y="3501008"/>
          <a:ext cx="4701513" cy="2786082"/>
        </p:xfrm>
        <a:graphic>
          <a:graphicData uri="http://schemas.openxmlformats.org/presentationml/2006/ole">
            <mc:AlternateContent xmlns:mc="http://schemas.openxmlformats.org/markup-compatibility/2006">
              <mc:Choice xmlns:v="urn:schemas-microsoft-com:vml" Requires="v">
                <p:oleObj spid="_x0000_s17416" name="Picture" r:id="rId3" imgW="0" imgH="0" progId="StaticMetafile">
                  <p:embed/>
                </p:oleObj>
              </mc:Choice>
              <mc:Fallback>
                <p:oleObj name="Picture" r:id="rId3" imgW="0" imgH="0" progId="StaticMetafile">
                  <p:embed/>
                  <p:pic>
                    <p:nvPicPr>
                      <p:cNvPr id="0" name="rectole0000000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3501008"/>
                        <a:ext cx="4701513" cy="278608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dirty="0" smtClean="0">
                <a:solidFill>
                  <a:srgbClr val="FF0000"/>
                </a:solidFill>
              </a:rPr>
              <a:t>Suggested solution :</a:t>
            </a:r>
            <a:endParaRPr lang="ar-SA" dirty="0">
              <a:solidFill>
                <a:srgbClr val="FF0000"/>
              </a:solidFill>
            </a:endParaRPr>
          </a:p>
        </p:txBody>
      </p:sp>
      <p:sp>
        <p:nvSpPr>
          <p:cNvPr id="3" name="Content Placeholder 2"/>
          <p:cNvSpPr>
            <a:spLocks noGrp="1"/>
          </p:cNvSpPr>
          <p:nvPr>
            <p:ph idx="1"/>
          </p:nvPr>
        </p:nvSpPr>
        <p:spPr/>
        <p:txBody>
          <a:bodyPr/>
          <a:lstStyle/>
          <a:p>
            <a:pPr lvl="0" algn="l" rtl="0"/>
            <a:r>
              <a:rPr lang="en-US" sz="2800" dirty="0" smtClean="0"/>
              <a:t>In order to decrease the value of TBOD to make it satisfy the standard for re-used; self-clean sand filter can be used.</a:t>
            </a:r>
          </a:p>
          <a:p>
            <a:pPr algn="l" rtl="0"/>
            <a:endParaRPr lang="ar-SA" dirty="0"/>
          </a:p>
        </p:txBody>
      </p:sp>
      <p:pic>
        <p:nvPicPr>
          <p:cNvPr id="4" name="Picture 3"/>
          <p:cNvPicPr/>
          <p:nvPr/>
        </p:nvPicPr>
        <p:blipFill>
          <a:blip r:embed="rId2"/>
          <a:srcRect/>
          <a:stretch>
            <a:fillRect/>
          </a:stretch>
        </p:blipFill>
        <p:spPr bwMode="auto">
          <a:xfrm>
            <a:off x="2071670" y="3929066"/>
            <a:ext cx="2286016" cy="12198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p:nvPr/>
        </p:nvPicPr>
        <p:blipFill>
          <a:blip r:embed="rId3"/>
          <a:srcRect/>
          <a:stretch>
            <a:fillRect/>
          </a:stretch>
        </p:blipFill>
        <p:spPr bwMode="auto">
          <a:xfrm>
            <a:off x="5572132" y="3857628"/>
            <a:ext cx="2000264" cy="12642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2428860" y="5143512"/>
            <a:ext cx="1714512" cy="369332"/>
          </a:xfrm>
          <a:prstGeom prst="rect">
            <a:avLst/>
          </a:prstGeom>
          <a:noFill/>
        </p:spPr>
        <p:txBody>
          <a:bodyPr wrap="square" rtlCol="1">
            <a:spAutoFit/>
          </a:bodyPr>
          <a:lstStyle/>
          <a:p>
            <a:pPr algn="ctr"/>
            <a:r>
              <a:rPr lang="en-US" dirty="0" smtClean="0"/>
              <a:t>manual</a:t>
            </a:r>
            <a:endParaRPr lang="ar-SA" dirty="0"/>
          </a:p>
        </p:txBody>
      </p:sp>
      <p:sp>
        <p:nvSpPr>
          <p:cNvPr id="7" name="TextBox 6"/>
          <p:cNvSpPr txBox="1"/>
          <p:nvPr/>
        </p:nvSpPr>
        <p:spPr>
          <a:xfrm>
            <a:off x="5857884" y="5214950"/>
            <a:ext cx="1428760" cy="369332"/>
          </a:xfrm>
          <a:prstGeom prst="rect">
            <a:avLst/>
          </a:prstGeom>
          <a:noFill/>
        </p:spPr>
        <p:txBody>
          <a:bodyPr wrap="square" rtlCol="1">
            <a:spAutoFit/>
          </a:bodyPr>
          <a:lstStyle/>
          <a:p>
            <a:r>
              <a:rPr lang="en-US" dirty="0" smtClean="0"/>
              <a:t>Automatic </a:t>
            </a:r>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Ihteda Hasan\Desktop\qqq.PNG"/>
          <p:cNvPicPr/>
          <p:nvPr/>
        </p:nvPicPr>
        <p:blipFill>
          <a:blip r:embed="rId2">
            <a:extLst>
              <a:ext uri="{28A0092B-C50C-407E-A947-70E740481C1C}">
                <a14:useLocalDpi xmlns:a14="http://schemas.microsoft.com/office/drawing/2010/main" val="0"/>
              </a:ext>
            </a:extLst>
          </a:blip>
          <a:srcRect/>
          <a:stretch>
            <a:fillRect/>
          </a:stretch>
        </p:blipFill>
        <p:spPr bwMode="auto">
          <a:xfrm>
            <a:off x="428596" y="2000240"/>
            <a:ext cx="8215370" cy="3000396"/>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rgbClr val="FF0000"/>
                </a:solidFill>
              </a:rPr>
              <a:t>Conclusion &amp; Recommendation:-</a:t>
            </a:r>
            <a:endParaRPr lang="ar-SA" dirty="0">
              <a:solidFill>
                <a:srgbClr val="FF0000"/>
              </a:solidFill>
            </a:endParaRPr>
          </a:p>
        </p:txBody>
      </p:sp>
      <p:sp>
        <p:nvSpPr>
          <p:cNvPr id="5" name="Content Placeholder 4"/>
          <p:cNvSpPr>
            <a:spLocks noGrp="1"/>
          </p:cNvSpPr>
          <p:nvPr>
            <p:ph idx="1"/>
          </p:nvPr>
        </p:nvSpPr>
        <p:spPr/>
        <p:txBody>
          <a:bodyPr>
            <a:normAutofit fontScale="85000" lnSpcReduction="20000"/>
          </a:bodyPr>
          <a:lstStyle/>
          <a:p>
            <a:pPr lvl="0" algn="l" rtl="0"/>
            <a:r>
              <a:rPr lang="en-US" dirty="0" smtClean="0"/>
              <a:t>This project solves the problem of effluent discharge.</a:t>
            </a:r>
          </a:p>
          <a:p>
            <a:pPr lvl="0" algn="l" rtl="0"/>
            <a:r>
              <a:rPr lang="en-US" dirty="0" smtClean="0"/>
              <a:t>The volume of the whole tanks is 1.16 m</a:t>
            </a:r>
            <a:r>
              <a:rPr lang="en-US" baseline="30000" dirty="0" smtClean="0"/>
              <a:t>3</a:t>
            </a:r>
            <a:r>
              <a:rPr lang="en-US" dirty="0" smtClean="0"/>
              <a:t>, which means it does not need large spaces or excavations.</a:t>
            </a:r>
          </a:p>
          <a:p>
            <a:pPr lvl="0" algn="l" rtl="0"/>
            <a:r>
              <a:rPr lang="en-US" dirty="0" smtClean="0"/>
              <a:t>The cost of the tanks and the self-clean filter will be adequate.</a:t>
            </a:r>
          </a:p>
          <a:p>
            <a:pPr lvl="0" algn="l" rtl="0"/>
            <a:r>
              <a:rPr lang="en-US" dirty="0" smtClean="0"/>
              <a:t>Treated water can be used for garden, trees and loans irrigation, which means saving the use of potable water in this field.</a:t>
            </a:r>
          </a:p>
          <a:p>
            <a:pPr lvl="0" algn="l" rtl="0"/>
            <a:r>
              <a:rPr lang="en-US" dirty="0" smtClean="0"/>
              <a:t>This design contribute in preventing groundwater and soil pollution that represent a result of septic tanks, also since the design is aerobic; no odors will be produces.</a:t>
            </a:r>
          </a:p>
          <a:p>
            <a:pPr algn="l" rtl="0"/>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596" y="857232"/>
            <a:ext cx="8229600" cy="4500594"/>
          </a:xfrm>
        </p:spPr>
        <p:txBody>
          <a:bodyPr>
            <a:normAutofit/>
          </a:bodyPr>
          <a:lstStyle/>
          <a:p>
            <a:pPr rtl="0"/>
            <a:r>
              <a:rPr lang="en-US" dirty="0" smtClean="0"/>
              <a:t>Great thanks for Dr. Abdel Fattah Al- </a:t>
            </a:r>
            <a:r>
              <a:rPr lang="en-US" dirty="0" err="1" smtClean="0"/>
              <a:t>Mallah</a:t>
            </a:r>
            <a:r>
              <a:rPr lang="en-US" dirty="0" smtClean="0"/>
              <a:t> for his support…….</a:t>
            </a:r>
            <a:br>
              <a:rPr lang="en-US" dirty="0" smtClean="0"/>
            </a:br>
            <a:r>
              <a:rPr lang="en-US" dirty="0" smtClean="0"/>
              <a:t> And we give our thanks for </a:t>
            </a:r>
            <a:r>
              <a:rPr lang="ar-SA" dirty="0" smtClean="0"/>
              <a:t>  </a:t>
            </a:r>
            <a:r>
              <a:rPr lang="en-US" dirty="0" smtClean="0"/>
              <a:t/>
            </a:r>
            <a:br>
              <a:rPr lang="en-US" dirty="0" smtClean="0"/>
            </a:br>
            <a:r>
              <a:rPr lang="en-US" dirty="0" smtClean="0"/>
              <a:t>Dr. </a:t>
            </a:r>
            <a:r>
              <a:rPr lang="en-US" dirty="0" err="1" smtClean="0"/>
              <a:t>Amer</a:t>
            </a:r>
            <a:r>
              <a:rPr lang="en-US" dirty="0" smtClean="0"/>
              <a:t> El-</a:t>
            </a:r>
            <a:r>
              <a:rPr lang="en-US" dirty="0" err="1" smtClean="0"/>
              <a:t>Hamouze</a:t>
            </a:r>
            <a:r>
              <a:rPr lang="en-US" dirty="0" smtClean="0"/>
              <a:t/>
            </a:r>
            <a:br>
              <a:rPr lang="en-US" dirty="0" smtClean="0"/>
            </a:b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style>
          <a:lnRef idx="2">
            <a:schemeClr val="accent1"/>
          </a:lnRef>
          <a:fillRef idx="1">
            <a:schemeClr val="lt1"/>
          </a:fillRef>
          <a:effectRef idx="0">
            <a:schemeClr val="accent1"/>
          </a:effectRef>
          <a:fontRef idx="minor">
            <a:schemeClr val="dk1"/>
          </a:fontRef>
        </p:style>
        <p:txBody>
          <a:bodyPr/>
          <a:lstStyle/>
          <a:p>
            <a:pPr algn="l"/>
            <a:r>
              <a:rPr lang="en-US" dirty="0" smtClean="0">
                <a:solidFill>
                  <a:srgbClr val="FF0000"/>
                </a:solidFill>
              </a:rPr>
              <a:t>Objective</a:t>
            </a:r>
            <a:r>
              <a:rPr lang="en-US" dirty="0" smtClean="0">
                <a:solidFill>
                  <a:srgbClr val="FF0000"/>
                </a:solidFill>
              </a:rPr>
              <a:t>:</a:t>
            </a:r>
            <a:endParaRPr lang="ar-SA" dirty="0">
              <a:solidFill>
                <a:srgbClr val="FF0000"/>
              </a:solidFill>
            </a:endParaRPr>
          </a:p>
        </p:txBody>
      </p:sp>
      <p:sp>
        <p:nvSpPr>
          <p:cNvPr id="3" name="Content Placeholder 2"/>
          <p:cNvSpPr>
            <a:spLocks noGrp="1"/>
          </p:cNvSpPr>
          <p:nvPr>
            <p:ph idx="1"/>
          </p:nvPr>
        </p:nvSpPr>
        <p:spPr/>
        <p:txBody>
          <a:bodyPr>
            <a:normAutofit/>
          </a:bodyPr>
          <a:lstStyle/>
          <a:p>
            <a:pPr algn="l" rtl="0"/>
            <a:r>
              <a:rPr lang="en-US" dirty="0" smtClean="0">
                <a:solidFill>
                  <a:schemeClr val="tx2"/>
                </a:solidFill>
                <a:latin typeface="Comic Sans MS" pitchFamily="66" charset="0"/>
                <a:cs typeface="+mj-cs"/>
              </a:rPr>
              <a:t>General</a:t>
            </a:r>
            <a:r>
              <a:rPr lang="en-US" sz="2400" dirty="0" smtClean="0">
                <a:cs typeface="+mj-cs"/>
              </a:rPr>
              <a:t> wastewater treatment is to allow human and industrial effluents to be disposed of without danger to human health </a:t>
            </a:r>
            <a:r>
              <a:rPr lang="en-US" sz="2400" dirty="0" smtClean="0"/>
              <a:t>or unacceptable damage to the natural environment.</a:t>
            </a:r>
            <a:endParaRPr lang="en-US" sz="2400" dirty="0" smtClean="0">
              <a:cs typeface="+mj-cs"/>
            </a:endParaRPr>
          </a:p>
          <a:p>
            <a:pPr algn="l" rtl="0"/>
            <a:r>
              <a:rPr lang="en-US" dirty="0" smtClean="0">
                <a:solidFill>
                  <a:schemeClr val="accent1">
                    <a:lumMod val="75000"/>
                  </a:schemeClr>
                </a:solidFill>
                <a:latin typeface="Comic Sans MS" pitchFamily="66" charset="0"/>
              </a:rPr>
              <a:t>Specific</a:t>
            </a:r>
            <a:r>
              <a:rPr lang="en-US" sz="2400" dirty="0" smtClean="0"/>
              <a:t> in our project,  to design a household wastewater treatment plant that generates water suitable for garden irrigation.</a:t>
            </a:r>
            <a:endParaRPr lang="en-US" sz="2400" dirty="0" smtClean="0">
              <a:cs typeface="+mj-cs"/>
            </a:endParaRPr>
          </a:p>
        </p:txBody>
      </p:sp>
      <p:pic>
        <p:nvPicPr>
          <p:cNvPr id="37889" name="Picture 1" descr="C:\Users\i3\Desktop\New folder\New folder\images (2).jpg"/>
          <p:cNvPicPr>
            <a:picLocks noChangeAspect="1" noChangeArrowheads="1"/>
          </p:cNvPicPr>
          <p:nvPr/>
        </p:nvPicPr>
        <p:blipFill>
          <a:blip r:embed="rId2"/>
          <a:srcRect/>
          <a:stretch>
            <a:fillRect/>
          </a:stretch>
        </p:blipFill>
        <p:spPr bwMode="auto">
          <a:xfrm>
            <a:off x="642910" y="4786322"/>
            <a:ext cx="7715304" cy="181927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rgbClr val="FF0000"/>
                </a:solidFill>
              </a:rPr>
              <a:t>Rural Palestinian:-</a:t>
            </a:r>
            <a:endParaRPr lang="ar-SA" dirty="0">
              <a:solidFill>
                <a:srgbClr val="FF0000"/>
              </a:solidFill>
            </a:endParaRPr>
          </a:p>
        </p:txBody>
      </p:sp>
      <p:sp>
        <p:nvSpPr>
          <p:cNvPr id="3" name="Content Placeholder 2"/>
          <p:cNvSpPr>
            <a:spLocks noGrp="1"/>
          </p:cNvSpPr>
          <p:nvPr>
            <p:ph idx="1"/>
          </p:nvPr>
        </p:nvSpPr>
        <p:spPr>
          <a:xfrm>
            <a:off x="457200" y="1600201"/>
            <a:ext cx="8229600" cy="1328734"/>
          </a:xfrm>
        </p:spPr>
        <p:txBody>
          <a:bodyPr/>
          <a:lstStyle/>
          <a:p>
            <a:pPr algn="l" rtl="0">
              <a:buFont typeface="Wingdings" pitchFamily="2" charset="2"/>
              <a:buChar char="q"/>
            </a:pPr>
            <a:r>
              <a:rPr lang="en-US" sz="2800" dirty="0" smtClean="0"/>
              <a:t>85 </a:t>
            </a:r>
            <a:r>
              <a:rPr lang="en-US" sz="2800" dirty="0" smtClean="0"/>
              <a:t>localities (16%) are connected to sewage system.</a:t>
            </a:r>
          </a:p>
          <a:p>
            <a:pPr algn="l" rtl="0">
              <a:buFont typeface="Wingdings" pitchFamily="2" charset="2"/>
              <a:buChar char="q"/>
            </a:pPr>
            <a:r>
              <a:rPr lang="en-US" sz="2800" dirty="0" smtClean="0"/>
              <a:t>511 localities use cesspits for wastewater </a:t>
            </a:r>
            <a:r>
              <a:rPr lang="en-US" sz="2800" dirty="0" smtClean="0"/>
              <a:t>disposal. </a:t>
            </a:r>
            <a:endParaRPr lang="en-US" sz="2800" dirty="0" smtClean="0"/>
          </a:p>
        </p:txBody>
      </p:sp>
      <p:graphicFrame>
        <p:nvGraphicFramePr>
          <p:cNvPr id="5" name="Table 4"/>
          <p:cNvGraphicFramePr>
            <a:graphicFrameLocks noGrp="1"/>
          </p:cNvGraphicFramePr>
          <p:nvPr/>
        </p:nvGraphicFramePr>
        <p:xfrm>
          <a:off x="785786" y="3000371"/>
          <a:ext cx="7500989" cy="3286151"/>
        </p:xfrm>
        <a:graphic>
          <a:graphicData uri="http://schemas.openxmlformats.org/drawingml/2006/table">
            <a:tbl>
              <a:tblPr>
                <a:tableStyleId>{3C2FFA5D-87B4-456A-9821-1D502468CF0F}</a:tableStyleId>
              </a:tblPr>
              <a:tblGrid>
                <a:gridCol w="1500041"/>
                <a:gridCol w="1500041"/>
                <a:gridCol w="1500041"/>
                <a:gridCol w="1500041"/>
                <a:gridCol w="1500825"/>
              </a:tblGrid>
              <a:tr h="1095383">
                <a:tc>
                  <a:txBody>
                    <a:bodyPr/>
                    <a:lstStyle/>
                    <a:p>
                      <a:pPr algn="ctr">
                        <a:spcAft>
                          <a:spcPts val="600"/>
                        </a:spcAft>
                      </a:pPr>
                      <a:r>
                        <a:rPr lang="en-US" sz="1800" dirty="0"/>
                        <a:t>Community</a:t>
                      </a:r>
                      <a:endParaRPr lang="en-US" sz="1800" dirty="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Population</a:t>
                      </a:r>
                      <a:endParaRPr lang="en-US" sz="1800" dirty="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No. of cesspits</a:t>
                      </a:r>
                      <a:endParaRPr lang="en-US" sz="1800" dirty="0">
                        <a:solidFill>
                          <a:srgbClr val="000000"/>
                        </a:solidFill>
                        <a:latin typeface="+mn-lt"/>
                        <a:ea typeface="Calibri"/>
                        <a:cs typeface="Arial"/>
                      </a:endParaRPr>
                    </a:p>
                  </a:txBody>
                  <a:tcPr marL="68580" marR="68580" marT="0" marB="0"/>
                </a:tc>
                <a:tc>
                  <a:txBody>
                    <a:bodyPr/>
                    <a:lstStyle/>
                    <a:p>
                      <a:pPr algn="ctr">
                        <a:spcAft>
                          <a:spcPts val="600"/>
                        </a:spcAft>
                      </a:pPr>
                      <a:r>
                        <a:rPr lang="en-US" sz="1800" dirty="0" err="1"/>
                        <a:t>ww</a:t>
                      </a:r>
                      <a:r>
                        <a:rPr lang="en-US" sz="1800" dirty="0"/>
                        <a:t>. flow (m³/hr)</a:t>
                      </a:r>
                    </a:p>
                    <a:p>
                      <a:pPr algn="ctr">
                        <a:spcAft>
                          <a:spcPts val="600"/>
                        </a:spcAft>
                      </a:pPr>
                      <a:r>
                        <a:rPr lang="en-US" sz="1800" dirty="0"/>
                        <a:t>2015</a:t>
                      </a:r>
                      <a:endParaRPr lang="en-US" sz="1800" dirty="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 Connected to wastewater network</a:t>
                      </a:r>
                      <a:endParaRPr lang="en-US" sz="1800" dirty="0">
                        <a:solidFill>
                          <a:srgbClr val="000000"/>
                        </a:solidFill>
                        <a:latin typeface="+mn-lt"/>
                        <a:ea typeface="Calibri"/>
                        <a:cs typeface="Arial"/>
                      </a:endParaRPr>
                    </a:p>
                  </a:txBody>
                  <a:tcPr marL="68580" marR="68580" marT="0" marB="0"/>
                </a:tc>
              </a:tr>
              <a:tr h="365128">
                <a:tc>
                  <a:txBody>
                    <a:bodyPr/>
                    <a:lstStyle/>
                    <a:p>
                      <a:pPr algn="ctr">
                        <a:spcAft>
                          <a:spcPts val="600"/>
                        </a:spcAft>
                      </a:pPr>
                      <a:r>
                        <a:rPr lang="en-US" sz="1800"/>
                        <a:t>Azmout</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a:t>3500</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150</a:t>
                      </a:r>
                      <a:endParaRPr lang="en-US" sz="1800" dirty="0">
                        <a:solidFill>
                          <a:srgbClr val="000000"/>
                        </a:solidFill>
                        <a:latin typeface="+mn-lt"/>
                        <a:ea typeface="Calibri"/>
                        <a:cs typeface="Arial"/>
                      </a:endParaRPr>
                    </a:p>
                  </a:txBody>
                  <a:tcPr marL="68580" marR="68580" marT="0" marB="0"/>
                </a:tc>
                <a:tc>
                  <a:txBody>
                    <a:bodyPr/>
                    <a:lstStyle/>
                    <a:p>
                      <a:pPr algn="ctr">
                        <a:spcAft>
                          <a:spcPts val="600"/>
                        </a:spcAft>
                      </a:pPr>
                      <a:r>
                        <a:rPr lang="en-US" sz="1800"/>
                        <a:t>9.59</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80%</a:t>
                      </a:r>
                      <a:endParaRPr lang="en-US" sz="1800" dirty="0">
                        <a:solidFill>
                          <a:srgbClr val="000000"/>
                        </a:solidFill>
                        <a:latin typeface="+mn-lt"/>
                        <a:ea typeface="Calibri"/>
                        <a:cs typeface="Arial"/>
                      </a:endParaRPr>
                    </a:p>
                  </a:txBody>
                  <a:tcPr marL="68580" marR="68580" marT="0" marB="0"/>
                </a:tc>
              </a:tr>
              <a:tr h="365128">
                <a:tc>
                  <a:txBody>
                    <a:bodyPr/>
                    <a:lstStyle/>
                    <a:p>
                      <a:pPr algn="ctr">
                        <a:spcAft>
                          <a:spcPts val="600"/>
                        </a:spcAft>
                      </a:pPr>
                      <a:r>
                        <a:rPr lang="en-US" sz="1800" dirty="0" err="1"/>
                        <a:t>Deir</a:t>
                      </a:r>
                      <a:r>
                        <a:rPr lang="en-US" sz="1800" dirty="0"/>
                        <a:t> al-</a:t>
                      </a:r>
                      <a:r>
                        <a:rPr lang="en-US" sz="1800" dirty="0" err="1"/>
                        <a:t>Hatab</a:t>
                      </a:r>
                      <a:endParaRPr lang="en-US" sz="1800" dirty="0">
                        <a:solidFill>
                          <a:srgbClr val="000000"/>
                        </a:solidFill>
                        <a:latin typeface="+mn-lt"/>
                        <a:ea typeface="Calibri"/>
                        <a:cs typeface="Arial"/>
                      </a:endParaRPr>
                    </a:p>
                  </a:txBody>
                  <a:tcPr marL="68580" marR="68580" marT="0" marB="0"/>
                </a:tc>
                <a:tc>
                  <a:txBody>
                    <a:bodyPr/>
                    <a:lstStyle/>
                    <a:p>
                      <a:pPr algn="ctr">
                        <a:spcAft>
                          <a:spcPts val="600"/>
                        </a:spcAft>
                      </a:pPr>
                      <a:r>
                        <a:rPr lang="en-US" sz="1800"/>
                        <a:t>3000</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700</a:t>
                      </a:r>
                      <a:endParaRPr lang="en-US" sz="1800" dirty="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5.95</a:t>
                      </a:r>
                      <a:endParaRPr lang="en-US" sz="1800" dirty="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0%</a:t>
                      </a:r>
                      <a:endParaRPr lang="en-US" sz="1800" dirty="0">
                        <a:solidFill>
                          <a:srgbClr val="000000"/>
                        </a:solidFill>
                        <a:latin typeface="+mn-lt"/>
                        <a:ea typeface="Calibri"/>
                        <a:cs typeface="Arial"/>
                      </a:endParaRPr>
                    </a:p>
                  </a:txBody>
                  <a:tcPr marL="68580" marR="68580" marT="0" marB="0"/>
                </a:tc>
              </a:tr>
              <a:tr h="365128">
                <a:tc>
                  <a:txBody>
                    <a:bodyPr/>
                    <a:lstStyle/>
                    <a:p>
                      <a:pPr algn="ctr">
                        <a:spcAft>
                          <a:spcPts val="600"/>
                        </a:spcAft>
                      </a:pPr>
                      <a:r>
                        <a:rPr lang="en-US" sz="1800"/>
                        <a:t>Salem</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a:t>6000</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a:t>400</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19.89</a:t>
                      </a:r>
                      <a:endParaRPr lang="en-US" sz="1800" dirty="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60%</a:t>
                      </a:r>
                      <a:endParaRPr lang="en-US" sz="1800" dirty="0">
                        <a:solidFill>
                          <a:srgbClr val="000000"/>
                        </a:solidFill>
                        <a:latin typeface="+mn-lt"/>
                        <a:ea typeface="Calibri"/>
                        <a:cs typeface="Arial"/>
                      </a:endParaRPr>
                    </a:p>
                  </a:txBody>
                  <a:tcPr marL="68580" marR="68580" marT="0" marB="0"/>
                </a:tc>
              </a:tr>
              <a:tr h="365128">
                <a:tc>
                  <a:txBody>
                    <a:bodyPr/>
                    <a:lstStyle/>
                    <a:p>
                      <a:pPr algn="ctr">
                        <a:spcAft>
                          <a:spcPts val="600"/>
                        </a:spcAft>
                      </a:pPr>
                      <a:r>
                        <a:rPr lang="en-US" sz="1800"/>
                        <a:t>beitFureek</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a:t>14000</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a:t>2000</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30.76</a:t>
                      </a:r>
                      <a:endParaRPr lang="en-US" sz="1800" dirty="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0%</a:t>
                      </a:r>
                      <a:endParaRPr lang="en-US" sz="1800" dirty="0">
                        <a:solidFill>
                          <a:srgbClr val="000000"/>
                        </a:solidFill>
                        <a:latin typeface="+mn-lt"/>
                        <a:ea typeface="Calibri"/>
                        <a:cs typeface="Arial"/>
                      </a:endParaRPr>
                    </a:p>
                  </a:txBody>
                  <a:tcPr marL="68580" marR="68580" marT="0" marB="0"/>
                </a:tc>
              </a:tr>
              <a:tr h="365128">
                <a:tc>
                  <a:txBody>
                    <a:bodyPr/>
                    <a:lstStyle/>
                    <a:p>
                      <a:pPr algn="ctr">
                        <a:spcAft>
                          <a:spcPts val="600"/>
                        </a:spcAft>
                      </a:pPr>
                      <a:r>
                        <a:rPr lang="en-US" sz="1800"/>
                        <a:t>Rujib</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a:t>4750</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a:t>100-150</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a:t>14.83</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70%</a:t>
                      </a:r>
                      <a:endParaRPr lang="en-US" sz="1800" dirty="0">
                        <a:solidFill>
                          <a:srgbClr val="000000"/>
                        </a:solidFill>
                        <a:latin typeface="+mn-lt"/>
                        <a:ea typeface="Calibri"/>
                        <a:cs typeface="Arial"/>
                      </a:endParaRPr>
                    </a:p>
                  </a:txBody>
                  <a:tcPr marL="68580" marR="68580" marT="0" marB="0"/>
                </a:tc>
              </a:tr>
              <a:tr h="365128">
                <a:tc>
                  <a:txBody>
                    <a:bodyPr/>
                    <a:lstStyle/>
                    <a:p>
                      <a:pPr algn="ctr">
                        <a:spcAft>
                          <a:spcPts val="600"/>
                        </a:spcAft>
                      </a:pPr>
                      <a:r>
                        <a:rPr lang="en-US" sz="1800"/>
                        <a:t>Kafrkallil</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a:t>4500</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a:t>200</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a:t>6.56</a:t>
                      </a:r>
                      <a:endParaRPr lang="en-US" sz="1800">
                        <a:solidFill>
                          <a:srgbClr val="000000"/>
                        </a:solidFill>
                        <a:latin typeface="+mn-lt"/>
                        <a:ea typeface="Calibri"/>
                        <a:cs typeface="Arial"/>
                      </a:endParaRPr>
                    </a:p>
                  </a:txBody>
                  <a:tcPr marL="68580" marR="68580" marT="0" marB="0"/>
                </a:tc>
                <a:tc>
                  <a:txBody>
                    <a:bodyPr/>
                    <a:lstStyle/>
                    <a:p>
                      <a:pPr algn="ctr">
                        <a:spcAft>
                          <a:spcPts val="600"/>
                        </a:spcAft>
                      </a:pPr>
                      <a:r>
                        <a:rPr lang="en-US" sz="1800" dirty="0"/>
                        <a:t>80%</a:t>
                      </a:r>
                      <a:endParaRPr lang="en-US" sz="1800" dirty="0">
                        <a:solidFill>
                          <a:srgbClr val="000000"/>
                        </a:solidFill>
                        <a:latin typeface="+mn-lt"/>
                        <a:ea typeface="Calibri"/>
                        <a:cs typeface="Arial"/>
                      </a:endParaRPr>
                    </a:p>
                  </a:txBody>
                  <a:tcPr marL="68580" marR="68580" marT="0" marB="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pPr algn="l"/>
            <a:r>
              <a:rPr lang="en-US" dirty="0" smtClean="0">
                <a:solidFill>
                  <a:srgbClr val="FF0000"/>
                </a:solidFill>
              </a:rPr>
              <a:t>Disadvantages of Cesspits:-</a:t>
            </a:r>
            <a:endParaRPr lang="ar-SA" dirty="0">
              <a:solidFill>
                <a:srgbClr val="FF0000"/>
              </a:solidFill>
            </a:endParaRPr>
          </a:p>
        </p:txBody>
      </p:sp>
      <p:sp>
        <p:nvSpPr>
          <p:cNvPr id="6" name="Subtitle 5"/>
          <p:cNvSpPr>
            <a:spLocks noGrp="1"/>
          </p:cNvSpPr>
          <p:nvPr>
            <p:ph idx="1"/>
          </p:nvPr>
        </p:nvSpPr>
        <p:spPr/>
        <p:txBody>
          <a:bodyPr>
            <a:normAutofit/>
          </a:bodyPr>
          <a:lstStyle/>
          <a:p>
            <a:pPr algn="l" rtl="0">
              <a:buFont typeface="Wingdings" pitchFamily="2" charset="2"/>
              <a:buChar char="v"/>
            </a:pPr>
            <a:r>
              <a:rPr lang="en-US" sz="2400" dirty="0" smtClean="0"/>
              <a:t>Infiltration </a:t>
            </a:r>
            <a:r>
              <a:rPr lang="en-US" sz="2400" dirty="0" smtClean="0"/>
              <a:t>of wastewater into ground water .</a:t>
            </a:r>
          </a:p>
          <a:p>
            <a:pPr algn="l" rtl="0">
              <a:buFont typeface="Wingdings" pitchFamily="2" charset="2"/>
              <a:buChar char="v"/>
            </a:pPr>
            <a:r>
              <a:rPr lang="en-US" sz="2400" dirty="0" smtClean="0"/>
              <a:t>Methane </a:t>
            </a:r>
            <a:r>
              <a:rPr lang="en-US" sz="2400" dirty="0" smtClean="0"/>
              <a:t>produced from cesspits increase the potential of fires and explosions.   </a:t>
            </a:r>
          </a:p>
          <a:p>
            <a:pPr algn="l" rtl="0">
              <a:buFont typeface="Wingdings" pitchFamily="2" charset="2"/>
              <a:buChar char="v"/>
            </a:pPr>
            <a:r>
              <a:rPr lang="en-US" sz="2400" dirty="0" smtClean="0"/>
              <a:t>Evacuation process of cesspits is always accompanied with septic odor nuisance and possibility of surface contamination .</a:t>
            </a:r>
          </a:p>
          <a:p>
            <a:pPr algn="l" rtl="0">
              <a:buFont typeface="Wingdings" pitchFamily="2" charset="2"/>
              <a:buChar char="v"/>
            </a:pPr>
            <a:r>
              <a:rPr lang="en-US" sz="2400" dirty="0"/>
              <a:t>E</a:t>
            </a:r>
            <a:r>
              <a:rPr lang="en-US" sz="2400" dirty="0" smtClean="0"/>
              <a:t>vacuated </a:t>
            </a:r>
            <a:r>
              <a:rPr lang="en-US" sz="2400" dirty="0" smtClean="0"/>
              <a:t>wastewater into </a:t>
            </a:r>
            <a:r>
              <a:rPr lang="en-US" sz="2400" dirty="0" err="1" smtClean="0"/>
              <a:t>wadis</a:t>
            </a:r>
            <a:r>
              <a:rPr lang="en-US" sz="2400" dirty="0" smtClean="0"/>
              <a:t> and remote locations imposes environmental hazards on groundwater.</a:t>
            </a:r>
          </a:p>
          <a:p>
            <a:pPr algn="l" rtl="0">
              <a:buFont typeface="Wingdings" pitchFamily="2" charset="2"/>
              <a:buChar char="v"/>
            </a:pPr>
            <a:r>
              <a:rPr lang="en-US" sz="2400" dirty="0" smtClean="0"/>
              <a:t>Provide </a:t>
            </a:r>
            <a:r>
              <a:rPr lang="en-US" sz="2400" dirty="0" smtClean="0"/>
              <a:t>a suitable environment for growth and spread of flies, mosquitoes, victors and </a:t>
            </a:r>
            <a:r>
              <a:rPr lang="en-US" sz="2400" dirty="0" smtClean="0"/>
              <a:t>rodents.</a:t>
            </a:r>
            <a:endParaRPr lang="ar-SA"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rgbClr val="FF0000"/>
                </a:solidFill>
              </a:rPr>
              <a:t>Septic tank</a:t>
            </a:r>
            <a:r>
              <a:rPr lang="en-US" dirty="0" smtClean="0">
                <a:solidFill>
                  <a:srgbClr val="FF0000"/>
                </a:solidFill>
              </a:rPr>
              <a:t>:</a:t>
            </a:r>
            <a:endParaRPr lang="ar-SA" dirty="0">
              <a:solidFill>
                <a:srgbClr val="FF0000"/>
              </a:solidFill>
            </a:endParaRPr>
          </a:p>
        </p:txBody>
      </p:sp>
      <p:sp>
        <p:nvSpPr>
          <p:cNvPr id="14" name="Content Placeholder 13"/>
          <p:cNvSpPr>
            <a:spLocks noGrp="1"/>
          </p:cNvSpPr>
          <p:nvPr>
            <p:ph idx="1"/>
          </p:nvPr>
        </p:nvSpPr>
        <p:spPr/>
        <p:txBody>
          <a:bodyPr>
            <a:normAutofit/>
          </a:bodyPr>
          <a:lstStyle/>
          <a:p>
            <a:pPr algn="l" rtl="0"/>
            <a:r>
              <a:rPr lang="en-US" sz="2400" dirty="0" smtClean="0"/>
              <a:t>Septic tanks are settling chambers that reduce turbulence and velocity of household wastewater discharges and permit time for physical separation of most floating and </a:t>
            </a:r>
            <a:r>
              <a:rPr lang="en-US" sz="2400" dirty="0" err="1" smtClean="0"/>
              <a:t>settleable</a:t>
            </a:r>
            <a:r>
              <a:rPr lang="en-US" sz="2400" dirty="0" smtClean="0"/>
              <a:t> solids in </a:t>
            </a:r>
            <a:r>
              <a:rPr lang="en-US" sz="2400" dirty="0" smtClean="0"/>
              <a:t>the` </a:t>
            </a:r>
            <a:r>
              <a:rPr lang="en-US" sz="2400" dirty="0" smtClean="0"/>
              <a:t>wastewater</a:t>
            </a:r>
            <a:endParaRPr lang="ar-SA" sz="2400" dirty="0"/>
          </a:p>
        </p:txBody>
      </p:sp>
      <p:pic>
        <p:nvPicPr>
          <p:cNvPr id="40964" name="Picture 4" descr="C:\Users\i3\Desktop\New folder\New folder\onsitesystemcross.jpg"/>
          <p:cNvPicPr>
            <a:picLocks noChangeAspect="1" noChangeArrowheads="1"/>
          </p:cNvPicPr>
          <p:nvPr/>
        </p:nvPicPr>
        <p:blipFill>
          <a:blip r:embed="rId2"/>
          <a:srcRect/>
          <a:stretch>
            <a:fillRect/>
          </a:stretch>
        </p:blipFill>
        <p:spPr bwMode="auto">
          <a:xfrm>
            <a:off x="1643042" y="3143248"/>
            <a:ext cx="5786478" cy="336641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C:\Users\i3\Desktop\New folder\New folder\septic-tank-141900C72593EAEAEB7.jpg"/>
          <p:cNvPicPr>
            <a:picLocks noChangeAspect="1" noChangeArrowheads="1"/>
          </p:cNvPicPr>
          <p:nvPr/>
        </p:nvPicPr>
        <p:blipFill>
          <a:blip r:embed="rId2"/>
          <a:srcRect/>
          <a:stretch>
            <a:fillRect/>
          </a:stretch>
        </p:blipFill>
        <p:spPr bwMode="auto">
          <a:xfrm>
            <a:off x="539552" y="260648"/>
            <a:ext cx="8072494" cy="635798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428596" y="500042"/>
            <a:ext cx="4040188" cy="639762"/>
          </a:xfrm>
        </p:spPr>
        <p:txBody>
          <a:bodyPr>
            <a:noAutofit/>
          </a:bodyPr>
          <a:lstStyle/>
          <a:p>
            <a:pPr algn="ctr"/>
            <a:r>
              <a:rPr lang="en-US" sz="3600" dirty="0" smtClean="0">
                <a:solidFill>
                  <a:srgbClr val="FF0000"/>
                </a:solidFill>
                <a:cs typeface="+mj-cs"/>
              </a:rPr>
              <a:t>Activated Sludge</a:t>
            </a:r>
            <a:endParaRPr lang="ar-SA" sz="3600" dirty="0">
              <a:solidFill>
                <a:srgbClr val="FF0000"/>
              </a:solidFill>
              <a:cs typeface="+mj-cs"/>
            </a:endParaRPr>
          </a:p>
        </p:txBody>
      </p:sp>
      <p:sp>
        <p:nvSpPr>
          <p:cNvPr id="7" name="Content Placeholder 6"/>
          <p:cNvSpPr>
            <a:spLocks noGrp="1"/>
          </p:cNvSpPr>
          <p:nvPr>
            <p:ph sz="half" idx="2"/>
          </p:nvPr>
        </p:nvSpPr>
        <p:spPr>
          <a:xfrm>
            <a:off x="457200" y="1484784"/>
            <a:ext cx="4040188" cy="4625989"/>
          </a:xfrm>
        </p:spPr>
        <p:style>
          <a:lnRef idx="2">
            <a:schemeClr val="accent1"/>
          </a:lnRef>
          <a:fillRef idx="1">
            <a:schemeClr val="lt1"/>
          </a:fillRef>
          <a:effectRef idx="0">
            <a:schemeClr val="accent1"/>
          </a:effectRef>
          <a:fontRef idx="minor">
            <a:schemeClr val="dk1"/>
          </a:fontRef>
        </p:style>
        <p:txBody>
          <a:bodyPr/>
          <a:lstStyle/>
          <a:p>
            <a:pPr algn="l" rtl="0">
              <a:buNone/>
            </a:pPr>
            <a:r>
              <a:rPr lang="en-US" dirty="0" smtClean="0"/>
              <a:t>Suspended growth process for removing organic matter from sewage by saturating it with air and microorganisms</a:t>
            </a:r>
          </a:p>
          <a:p>
            <a:pPr algn="l" rtl="0">
              <a:buNone/>
            </a:pPr>
            <a:r>
              <a:rPr lang="en-US" dirty="0" smtClean="0"/>
              <a:t>      that can break down the organic </a:t>
            </a:r>
            <a:r>
              <a:rPr lang="en-US" dirty="0" smtClean="0"/>
              <a:t>matter (</a:t>
            </a:r>
            <a:r>
              <a:rPr lang="en-US" dirty="0" smtClean="0"/>
              <a:t>aerobic</a:t>
            </a:r>
            <a:r>
              <a:rPr lang="en-US" dirty="0"/>
              <a:t>) .</a:t>
            </a:r>
            <a:endParaRPr lang="en-US" dirty="0" smtClean="0"/>
          </a:p>
          <a:p>
            <a:pPr algn="l" rtl="0">
              <a:buNone/>
            </a:pPr>
            <a:r>
              <a:rPr lang="en-US" dirty="0" smtClean="0"/>
              <a:t>It is an efficient process for BOD,COD and nutrients </a:t>
            </a:r>
            <a:r>
              <a:rPr lang="en-US" dirty="0" smtClean="0"/>
              <a:t>removal.</a:t>
            </a:r>
            <a:endParaRPr lang="en-US" dirty="0" smtClean="0"/>
          </a:p>
        </p:txBody>
      </p:sp>
      <p:sp>
        <p:nvSpPr>
          <p:cNvPr id="8" name="Text Placeholder 7"/>
          <p:cNvSpPr>
            <a:spLocks noGrp="1"/>
          </p:cNvSpPr>
          <p:nvPr>
            <p:ph type="body" sz="quarter" idx="3"/>
          </p:nvPr>
        </p:nvSpPr>
        <p:spPr>
          <a:xfrm>
            <a:off x="4714876" y="571480"/>
            <a:ext cx="4041775" cy="639762"/>
          </a:xfrm>
        </p:spPr>
        <p:txBody>
          <a:bodyPr>
            <a:noAutofit/>
          </a:bodyPr>
          <a:lstStyle/>
          <a:p>
            <a:pPr algn="ctr"/>
            <a:endParaRPr lang="ar-SA" sz="3600" dirty="0" smtClean="0">
              <a:solidFill>
                <a:schemeClr val="accent1">
                  <a:lumMod val="75000"/>
                </a:schemeClr>
              </a:solidFill>
            </a:endParaRPr>
          </a:p>
          <a:p>
            <a:pPr algn="ctr" rtl="0"/>
            <a:r>
              <a:rPr lang="en-US" sz="3600" dirty="0" smtClean="0">
                <a:solidFill>
                  <a:srgbClr val="FF0000"/>
                </a:solidFill>
              </a:rPr>
              <a:t>Septic </a:t>
            </a:r>
            <a:r>
              <a:rPr lang="en-US" sz="4000" dirty="0" smtClean="0">
                <a:solidFill>
                  <a:srgbClr val="FF0000"/>
                </a:solidFill>
              </a:rPr>
              <a:t>Tank</a:t>
            </a:r>
            <a:endParaRPr lang="ar-SA" sz="3600" dirty="0">
              <a:solidFill>
                <a:srgbClr val="FF0000"/>
              </a:solidFill>
            </a:endParaRPr>
          </a:p>
        </p:txBody>
      </p:sp>
      <p:sp>
        <p:nvSpPr>
          <p:cNvPr id="9" name="Content Placeholder 8"/>
          <p:cNvSpPr>
            <a:spLocks noGrp="1"/>
          </p:cNvSpPr>
          <p:nvPr>
            <p:ph sz="quarter" idx="4"/>
          </p:nvPr>
        </p:nvSpPr>
        <p:spPr>
          <a:xfrm>
            <a:off x="4645025" y="1500174"/>
            <a:ext cx="4041775" cy="4625989"/>
          </a:xfrm>
        </p:spPr>
        <p:style>
          <a:lnRef idx="2">
            <a:schemeClr val="accent1"/>
          </a:lnRef>
          <a:fillRef idx="1">
            <a:schemeClr val="lt1"/>
          </a:fillRef>
          <a:effectRef idx="0">
            <a:schemeClr val="accent1"/>
          </a:effectRef>
          <a:fontRef idx="minor">
            <a:schemeClr val="dk1"/>
          </a:fontRef>
        </p:style>
        <p:txBody>
          <a:bodyPr/>
          <a:lstStyle/>
          <a:p>
            <a:pPr algn="l" rtl="0">
              <a:buNone/>
            </a:pPr>
            <a:r>
              <a:rPr lang="en-US" dirty="0" smtClean="0"/>
              <a:t>Is a tank buried  in the ground used to treat sewage without the presence of oxygen (anaerobic). </a:t>
            </a:r>
          </a:p>
          <a:p>
            <a:pPr algn="l" rtl="0">
              <a:buNone/>
            </a:pPr>
            <a:r>
              <a:rPr lang="en-US" dirty="0" smtClean="0"/>
              <a:t>Septic tanks are a type of onsite wastewater treatment system in which the organic waste is decomposed and solid settle out.</a:t>
            </a:r>
          </a:p>
          <a:p>
            <a:pPr algn="l" rtl="0">
              <a:buFont typeface="Courier New" pitchFamily="49" charset="0"/>
              <a:buChar char="o"/>
            </a:pPr>
            <a:endParaRPr lang="en-US" dirty="0" smtClean="0"/>
          </a:p>
          <a:p>
            <a:pPr algn="l" rtl="0">
              <a:buFont typeface="Courier New" pitchFamily="49" charset="0"/>
              <a:buChar char="o"/>
            </a:pPr>
            <a:endParaRPr lang="ar-SA"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934</TotalTime>
  <Words>684</Words>
  <Application>Microsoft Office PowerPoint</Application>
  <PresentationFormat>On-screen Show (4:3)</PresentationFormat>
  <Paragraphs>142</Paragraphs>
  <Slides>33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Office Theme</vt:lpstr>
      <vt:lpstr>Picture</vt:lpstr>
      <vt:lpstr>Civil &amp; Chemical Engineering Department Graduation Project 2  </vt:lpstr>
      <vt:lpstr>Outline:</vt:lpstr>
      <vt:lpstr>Background:</vt:lpstr>
      <vt:lpstr>Objective:</vt:lpstr>
      <vt:lpstr>Rural Palestinian:-</vt:lpstr>
      <vt:lpstr>Disadvantages of Cesspits:-</vt:lpstr>
      <vt:lpstr>Septic tank:</vt:lpstr>
      <vt:lpstr>PowerPoint Presentation</vt:lpstr>
      <vt:lpstr>PowerPoint Presentation</vt:lpstr>
      <vt:lpstr>Data Collection:</vt:lpstr>
      <vt:lpstr>Design &amp; Methodology </vt:lpstr>
      <vt:lpstr>PowerPoint Presentation</vt:lpstr>
      <vt:lpstr>Programs used in Design  &amp; Results</vt:lpstr>
      <vt:lpstr> </vt:lpstr>
      <vt:lpstr>  </vt:lpstr>
      <vt:lpstr>Steady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STOAT</vt:lpstr>
      <vt:lpstr>BOD</vt:lpstr>
      <vt:lpstr>Nitrate</vt:lpstr>
      <vt:lpstr>Ammonia</vt:lpstr>
      <vt:lpstr>Total SS</vt:lpstr>
      <vt:lpstr>PowerPoint Presentation</vt:lpstr>
      <vt:lpstr>Suggested solution :</vt:lpstr>
      <vt:lpstr>PowerPoint Presentation</vt:lpstr>
      <vt:lpstr>Conclusion &amp; Recommendation:-</vt:lpstr>
      <vt:lpstr>Great thanks for Dr. Abdel Fattah Al- Mallah for his support…….  And we give our thanks for    Dr. Amer El-Hamouze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&amp; chemical Engineering Department project 2</dc:title>
  <dc:creator>i3</dc:creator>
  <cp:lastModifiedBy>Ihteda Hasan</cp:lastModifiedBy>
  <cp:revision>80</cp:revision>
  <dcterms:created xsi:type="dcterms:W3CDTF">2014-12-20T17:47:41Z</dcterms:created>
  <dcterms:modified xsi:type="dcterms:W3CDTF">2015-01-11T10:03:00Z</dcterms:modified>
</cp:coreProperties>
</file>