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7" r:id="rId10"/>
    <p:sldId id="263" r:id="rId11"/>
    <p:sldId id="269" r:id="rId12"/>
    <p:sldId id="270" r:id="rId13"/>
    <p:sldId id="271" r:id="rId14"/>
    <p:sldId id="264" r:id="rId15"/>
    <p:sldId id="265" r:id="rId16"/>
    <p:sldId id="268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94660"/>
  </p:normalViewPr>
  <p:slideViewPr>
    <p:cSldViewPr>
      <p:cViewPr varScale="1">
        <p:scale>
          <a:sx n="74" d="100"/>
          <a:sy n="74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B55EE0-B3A6-486F-9A32-2757395ED350}" type="datetimeFigureOut">
              <a:rPr lang="en-US" smtClean="0"/>
              <a:t>5/23/2010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55D703-CAE0-4D15-AA6B-60B634D3A9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571481"/>
            <a:ext cx="81438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en-US" sz="3200" b="1" u="sng" dirty="0" smtClean="0">
                <a:latin typeface="Arial" pitchFamily="34" charset="0"/>
                <a:cs typeface="Arial" pitchFamily="34" charset="0"/>
              </a:rPr>
              <a:t>PROJECT NAME:</a:t>
            </a:r>
          </a:p>
          <a:p>
            <a:pPr algn="ctr" rtl="1"/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 “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Mechanical System for school of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optical”                    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(An-</a:t>
            </a:r>
            <a:r>
              <a:rPr lang="en-US" sz="2800" b="1" dirty="0" err="1">
                <a:latin typeface="Arial" pitchFamily="34" charset="0"/>
                <a:cs typeface="Arial" pitchFamily="34" charset="0"/>
              </a:rPr>
              <a:t>Najah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university College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57158" y="2643182"/>
            <a:ext cx="8634442" cy="34369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Prep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ared by:</a:t>
            </a:r>
          </a:p>
          <a:p>
            <a:pPr algn="ctr">
              <a:buNone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Abdulla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Alawneh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slam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alahat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ctr" rtl="1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Mohammed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Jaber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Majdi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Shwawra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85818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latin typeface="Arial" pitchFamily="34" charset="0"/>
                <a:cs typeface="Arial" pitchFamily="34" charset="0"/>
              </a:rPr>
              <a:t>Demand of  potable water system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6868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/>
                        <a:t>Floor No.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/>
                        <a:t>Fixture Units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Basement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Basement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2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109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Basement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Ground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First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Second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n-US" sz="2000" b="1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601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5786" y="4580453"/>
            <a:ext cx="8080097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b="1" dirty="0" smtClean="0">
                <a:latin typeface="Arial" pitchFamily="34" charset="0"/>
                <a:cs typeface="Arial" pitchFamily="34" charset="0"/>
              </a:rPr>
              <a:t>Total NO of F.U =601 F.U, From table no 3.3 the total demand is 170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gpm</a:t>
            </a:r>
            <a:r>
              <a:rPr lang="en-US" dirty="0" smtClean="0"/>
              <a:t>.</a:t>
            </a:r>
          </a:p>
          <a:p>
            <a:pPr lvl="2" algn="justLow"/>
            <a:r>
              <a:rPr lang="en-US" b="1" dirty="0"/>
              <a:t>The cold water demand = 170 × 0.75 = 127.5 GPM</a:t>
            </a:r>
            <a:endParaRPr lang="en-US" sz="1600" dirty="0"/>
          </a:p>
          <a:p>
            <a:pPr lvl="2" algn="justLow"/>
            <a:r>
              <a:rPr lang="en-US" b="1" dirty="0"/>
              <a:t>The hot water demand = 170 × 0.25 = 42.5 GPM</a:t>
            </a:r>
            <a:r>
              <a:rPr lang="en-US" b="1" dirty="0" smtClean="0"/>
              <a:t>.</a:t>
            </a:r>
          </a:p>
          <a:p>
            <a:r>
              <a:rPr lang="en-US" b="1" dirty="0"/>
              <a:t>-Domestic water =8.7 </a:t>
            </a:r>
            <a:r>
              <a:rPr lang="en-US" b="1" dirty="0" err="1"/>
              <a:t>kw</a:t>
            </a:r>
            <a:r>
              <a:rPr lang="en-US" b="1" dirty="0"/>
              <a:t>.</a:t>
            </a:r>
            <a:endParaRPr lang="en-US" sz="1600" dirty="0"/>
          </a:p>
          <a:p>
            <a:r>
              <a:rPr lang="en-US" b="1" dirty="0"/>
              <a:t>-Flush water tank 380 </a:t>
            </a:r>
            <a:r>
              <a:rPr lang="en-US" b="1" dirty="0" err="1"/>
              <a:t>f.u</a:t>
            </a:r>
            <a:r>
              <a:rPr lang="en-US" b="1" dirty="0"/>
              <a:t>  = 105 </a:t>
            </a:r>
            <a:r>
              <a:rPr lang="en-US" b="1" dirty="0" err="1"/>
              <a:t>gpm</a:t>
            </a:r>
            <a:r>
              <a:rPr lang="en-US" b="1" dirty="0" smtClean="0"/>
              <a:t>.</a:t>
            </a:r>
            <a:endParaRPr lang="en-US" sz="1600" dirty="0" smtClean="0"/>
          </a:p>
          <a:p>
            <a:r>
              <a:rPr lang="en-US" b="1" dirty="0" smtClean="0"/>
              <a:t>-Domestic water tank 221 </a:t>
            </a:r>
            <a:r>
              <a:rPr lang="en-US" b="1" dirty="0" err="1" smtClean="0"/>
              <a:t>f.u</a:t>
            </a:r>
            <a:r>
              <a:rPr lang="en-US" b="1" dirty="0" smtClean="0"/>
              <a:t> =70 </a:t>
            </a:r>
            <a:r>
              <a:rPr lang="en-US" b="1" dirty="0" err="1" smtClean="0"/>
              <a:t>gpm</a:t>
            </a:r>
            <a:r>
              <a:rPr lang="en-US" b="1" dirty="0" smtClean="0"/>
              <a:t> = 70*0.25= </a:t>
            </a:r>
            <a:r>
              <a:rPr lang="en-US" sz="1200" b="1" dirty="0" smtClean="0"/>
              <a:t>17.5  GPM </a:t>
            </a:r>
            <a:r>
              <a:rPr lang="en-US" b="1" dirty="0" smtClean="0"/>
              <a:t>=</a:t>
            </a:r>
            <a:r>
              <a:rPr lang="en-US" sz="1200" b="1" dirty="0" smtClean="0"/>
              <a:t> 3.97  m3/h</a:t>
            </a:r>
            <a:endParaRPr lang="en-US" sz="1600" dirty="0" smtClean="0"/>
          </a:p>
          <a:p>
            <a:r>
              <a:rPr lang="ar-SA" b="1" dirty="0"/>
              <a:t> </a:t>
            </a:r>
            <a:endParaRPr lang="en-US" sz="1600" dirty="0"/>
          </a:p>
          <a:p>
            <a:pPr lvl="2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43042" y="2643182"/>
            <a:ext cx="67238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AUTOCAD DRAWING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Fire system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In our project we use the fire hose cabinet which distributed in each floor such as each cabinet cover (15 m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) with 50 </a:t>
            </a:r>
            <a:r>
              <a:rPr lang="en-US" sz="3000" b="1" dirty="0" err="1" smtClean="0">
                <a:latin typeface="Arial" pitchFamily="34" charset="0"/>
                <a:cs typeface="Arial" pitchFamily="34" charset="0"/>
              </a:rPr>
              <a:t>gpm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lnSpc>
                <a:spcPct val="150000"/>
              </a:lnSpc>
              <a:buNone/>
            </a:pP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 And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we use Carbon Dioxide (CO2) extinguishers Dry chemical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Extinguishers.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 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43042" y="2928934"/>
            <a:ext cx="5971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AUTOCAD DRAWING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EQUIPMENTS SELECTION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300" b="1" dirty="0" smtClean="0">
                <a:latin typeface="Arial" pitchFamily="34" charset="0"/>
                <a:cs typeface="Arial" pitchFamily="34" charset="0"/>
              </a:rPr>
              <a:t>Fan Coil Units </a:t>
            </a:r>
            <a:r>
              <a:rPr lang="en-US" sz="3300" b="1" dirty="0" smtClean="0">
                <a:latin typeface="Arial" pitchFamily="34" charset="0"/>
                <a:cs typeface="Arial" pitchFamily="34" charset="0"/>
              </a:rPr>
              <a:t>Selection</a:t>
            </a:r>
          </a:p>
          <a:p>
            <a:endParaRPr lang="en-US" sz="3300" b="1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en-US" sz="3300" dirty="0" smtClean="0">
                <a:latin typeface="Arial" pitchFamily="34" charset="0"/>
                <a:cs typeface="Arial" pitchFamily="34" charset="0"/>
              </a:rPr>
              <a:t>   In </a:t>
            </a:r>
            <a:r>
              <a:rPr lang="en-US" sz="3300" dirty="0" smtClean="0">
                <a:latin typeface="Arial" pitchFamily="34" charset="0"/>
                <a:cs typeface="Arial" pitchFamily="34" charset="0"/>
              </a:rPr>
              <a:t>Our project we used Ducted FCU or Room air </a:t>
            </a:r>
            <a:r>
              <a:rPr lang="en-US" sz="3300" dirty="0" smtClean="0">
                <a:latin typeface="Arial" pitchFamily="34" charset="0"/>
                <a:cs typeface="Arial" pitchFamily="34" charset="0"/>
              </a:rPr>
              <a:t>from </a:t>
            </a:r>
            <a:r>
              <a:rPr lang="en-US" sz="3300" dirty="0" smtClean="0">
                <a:latin typeface="Arial" pitchFamily="34" charset="0"/>
                <a:cs typeface="Arial" pitchFamily="34" charset="0"/>
              </a:rPr>
              <a:t>Petra catalogs is CBP type or P as shown in the code</a:t>
            </a:r>
            <a:r>
              <a:rPr lang="en-US" sz="3300" b="1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None/>
            </a:pPr>
            <a:endParaRPr lang="en-US" sz="3300" b="1" i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3300" b="1" dirty="0" smtClean="0">
                <a:latin typeface="Arial" pitchFamily="34" charset="0"/>
                <a:cs typeface="Arial" pitchFamily="34" charset="0"/>
              </a:rPr>
              <a:t>Chiller </a:t>
            </a:r>
            <a:r>
              <a:rPr lang="en-US" sz="3300" b="1" dirty="0" smtClean="0">
                <a:latin typeface="Arial" pitchFamily="34" charset="0"/>
                <a:cs typeface="Arial" pitchFamily="34" charset="0"/>
              </a:rPr>
              <a:t>Selection</a:t>
            </a:r>
          </a:p>
          <a:p>
            <a:pPr lvl="0"/>
            <a:endParaRPr lang="en-US" sz="33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3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300" b="1" dirty="0" smtClean="0">
                <a:latin typeface="Arial" pitchFamily="34" charset="0"/>
                <a:cs typeface="Arial" pitchFamily="34" charset="0"/>
              </a:rPr>
              <a:t>  - </a:t>
            </a:r>
            <a:r>
              <a:rPr lang="en-US" sz="3300" b="1" dirty="0" smtClean="0">
                <a:latin typeface="Arial" pitchFamily="34" charset="0"/>
                <a:cs typeface="Arial" pitchFamily="34" charset="0"/>
              </a:rPr>
              <a:t>The Total sum of cooling load =  508 KW = 145 Ton</a:t>
            </a:r>
            <a:endParaRPr lang="en-US" sz="33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300" dirty="0" smtClean="0">
                <a:latin typeface="Arial" pitchFamily="34" charset="0"/>
                <a:cs typeface="Arial" pitchFamily="34" charset="0"/>
              </a:rPr>
              <a:t>    So </a:t>
            </a:r>
            <a:r>
              <a:rPr lang="en-US" sz="3300" dirty="0" smtClean="0">
                <a:latin typeface="Arial" pitchFamily="34" charset="0"/>
                <a:cs typeface="Arial" pitchFamily="34" charset="0"/>
              </a:rPr>
              <a:t>we select 150 ton R 134-a chiller it’s manufactured with three compressors and with the same compressors type. </a:t>
            </a:r>
            <a:endParaRPr lang="en-US" sz="33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3300" dirty="0" smtClean="0">
              <a:latin typeface="Arial" pitchFamily="34" charset="0"/>
              <a:cs typeface="Arial" pitchFamily="34" charset="0"/>
            </a:endParaRPr>
          </a:p>
          <a:p>
            <a:pPr algn="ctr" rtl="1">
              <a:buNone/>
            </a:pPr>
            <a:r>
              <a:rPr lang="en-US" sz="3300" b="1" dirty="0" smtClean="0">
                <a:latin typeface="Arial" pitchFamily="34" charset="0"/>
                <a:cs typeface="Arial" pitchFamily="34" charset="0"/>
              </a:rPr>
              <a:t>The Chiller code is: W     P    S   a    150     2    S</a:t>
            </a:r>
            <a:endParaRPr lang="en-US" sz="33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3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Boiler Selection and Ignition flame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The Boiler is selected from 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Lamborghini 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company, the catalog of 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Lamborghini 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company  is used to selections depending on the Total sum of Heating  load total in KW </a:t>
            </a:r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Total heating = Q)</a:t>
            </a:r>
            <a:r>
              <a:rPr lang="en-US" sz="2600" b="1" i="1" baseline="-25000" dirty="0" smtClean="0">
                <a:latin typeface="Arial" pitchFamily="34" charset="0"/>
                <a:cs typeface="Arial" pitchFamily="34" charset="0"/>
              </a:rPr>
              <a:t>Heating load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 514 </a:t>
            </a:r>
            <a:r>
              <a:rPr lang="en-US" sz="2600" b="1" i="1" dirty="0" err="1" smtClean="0">
                <a:latin typeface="Arial" pitchFamily="34" charset="0"/>
                <a:cs typeface="Arial" pitchFamily="34" charset="0"/>
              </a:rPr>
              <a:t>kw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 +Q)</a:t>
            </a:r>
            <a:r>
              <a:rPr lang="en-US" sz="2600" b="1" i="1" baseline="-25000" dirty="0" smtClean="0">
                <a:latin typeface="Arial" pitchFamily="34" charset="0"/>
                <a:cs typeface="Arial" pitchFamily="34" charset="0"/>
              </a:rPr>
              <a:t>domestic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                     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      =    514+8.7 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= 522 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KW</a:t>
            </a:r>
          </a:p>
          <a:p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) Boiler total </a:t>
            </a:r>
            <a:r>
              <a:rPr lang="en-US" sz="2600" b="1" i="1" dirty="0" smtClean="0">
                <a:latin typeface="Arial" pitchFamily="34" charset="0"/>
                <a:cs typeface="Arial" pitchFamily="34" charset="0"/>
              </a:rPr>
              <a:t>=1.1*522.7= 575 KW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600" b="1" dirty="0" smtClean="0">
                <a:latin typeface="Arial" pitchFamily="34" charset="0"/>
                <a:cs typeface="Arial" pitchFamily="34" charset="0"/>
              </a:rPr>
              <a:t>-from 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Lamborghini 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company catalogs we choose boiler  and ignition flame, are </a:t>
            </a:r>
          </a:p>
          <a:p>
            <a:r>
              <a:rPr lang="en-US" sz="2600" b="1" dirty="0" smtClean="0">
                <a:latin typeface="Arial" pitchFamily="34" charset="0"/>
                <a:cs typeface="Arial" pitchFamily="34" charset="0"/>
              </a:rPr>
              <a:t>1- BIG –FK 650 </a:t>
            </a:r>
          </a:p>
          <a:p>
            <a:r>
              <a:rPr lang="en-US" sz="2600" b="1" dirty="0" smtClean="0">
                <a:latin typeface="Arial" pitchFamily="34" charset="0"/>
                <a:cs typeface="Arial" pitchFamily="34" charset="0"/>
              </a:rPr>
              <a:t>2- ECO70 /2   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714380"/>
          </a:xfrm>
        </p:spPr>
        <p:txBody>
          <a:bodyPr/>
          <a:lstStyle/>
          <a:p>
            <a:r>
              <a:rPr lang="en-US" dirty="0" smtClean="0"/>
              <a:t>PUMP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85860"/>
            <a:ext cx="8686800" cy="450851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The pumps is selected from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WILO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Company, by using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programe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57224" y="2571744"/>
          <a:ext cx="6929486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1190612"/>
                <a:gridCol w="1524000"/>
                <a:gridCol w="23574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Description of  PUMP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Flow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Head</a:t>
                      </a:r>
                    </a:p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 OF PUMP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FLUSH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105(</a:t>
                      </a:r>
                      <a:r>
                        <a:rPr kumimoji="0"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gpm</a:t>
                      </a: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COR-2MVIE5205/VR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DOMESTIC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70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kumimoji="0" lang="en-US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gpm</a:t>
                      </a: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COR-2MVIE9504/ER-PN16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FIRE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600 (L/S)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SCP 400/660DV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  <a:tr h="47849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CHILLER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5.5(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L/S)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</a:p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NL 40/315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HEATING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8.5(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L/S)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NL 50/315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95730" y="3071809"/>
            <a:ext cx="3962220" cy="923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lgerian" pitchFamily="82" charset="0"/>
              </a:rPr>
              <a:t>THE END 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lgerian" pitchFamily="82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rtl="0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INTRODUCTION: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aim of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our project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is to design installation of heating, ventilation and air condition system (HVAC) for the school of optical which will be built in Nablus city / Palestine. The school consist of six floors, two floor up the ground, three basement and aground. There are different rooms inside the building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Building’s</a:t>
            </a:r>
            <a:r>
              <a:rPr lang="en-US" sz="3200" b="1" dirty="0" smtClean="0"/>
              <a:t> Description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Location </a:t>
            </a:r>
            <a:endParaRPr lang="en-US" sz="30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000" b="1" i="1" dirty="0" smtClean="0">
                <a:latin typeface="Arial" pitchFamily="34" charset="0"/>
                <a:cs typeface="Arial" pitchFamily="34" charset="0"/>
              </a:rPr>
              <a:t>Country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: 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Palestine / west bank .</a:t>
            </a:r>
          </a:p>
          <a:p>
            <a:pPr>
              <a:lnSpc>
                <a:spcPct val="120000"/>
              </a:lnSpc>
            </a:pPr>
            <a:r>
              <a:rPr lang="en-US" sz="3000" b="1" i="1" dirty="0" smtClean="0">
                <a:latin typeface="Arial" pitchFamily="34" charset="0"/>
                <a:cs typeface="Arial" pitchFamily="34" charset="0"/>
              </a:rPr>
              <a:t>City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: Nablus. </a:t>
            </a:r>
          </a:p>
          <a:p>
            <a:pPr>
              <a:lnSpc>
                <a:spcPct val="120000"/>
              </a:lnSpc>
            </a:pPr>
            <a:r>
              <a:rPr lang="en-US" sz="3000" b="1" i="1" dirty="0" smtClean="0">
                <a:latin typeface="Arial" pitchFamily="34" charset="0"/>
                <a:cs typeface="Arial" pitchFamily="34" charset="0"/>
              </a:rPr>
              <a:t>Street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b="1" dirty="0" err="1" smtClean="0">
                <a:latin typeface="Arial" pitchFamily="34" charset="0"/>
                <a:cs typeface="Arial" pitchFamily="34" charset="0"/>
              </a:rPr>
              <a:t>Al_Jonead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Nablus .</a:t>
            </a:r>
          </a:p>
          <a:p>
            <a:pPr>
              <a:lnSpc>
                <a:spcPct val="120000"/>
              </a:lnSpc>
            </a:pPr>
            <a:r>
              <a:rPr lang="en-US" sz="3000" b="1" i="1" dirty="0" smtClean="0">
                <a:latin typeface="Arial" pitchFamily="34" charset="0"/>
                <a:cs typeface="Arial" pitchFamily="34" charset="0"/>
              </a:rPr>
              <a:t>Elevation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: 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569.45 m above sea level </a:t>
            </a:r>
          </a:p>
          <a:p>
            <a:pPr>
              <a:lnSpc>
                <a:spcPct val="120000"/>
              </a:lnSpc>
            </a:pPr>
            <a:r>
              <a:rPr lang="en-US" sz="3000" b="1" i="1" dirty="0" smtClean="0">
                <a:latin typeface="Arial" pitchFamily="34" charset="0"/>
                <a:cs typeface="Arial" pitchFamily="34" charset="0"/>
              </a:rPr>
              <a:t>Latitude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:   32N</a:t>
            </a:r>
          </a:p>
          <a:p>
            <a:pPr>
              <a:lnSpc>
                <a:spcPct val="120000"/>
              </a:lnSpc>
            </a:pPr>
            <a:r>
              <a:rPr lang="en-US" sz="3000" b="1" i="1" dirty="0" smtClean="0">
                <a:latin typeface="Arial" pitchFamily="34" charset="0"/>
                <a:cs typeface="Arial" pitchFamily="34" charset="0"/>
              </a:rPr>
              <a:t>Longitude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35 E</a:t>
            </a:r>
          </a:p>
          <a:p>
            <a:pPr>
              <a:lnSpc>
                <a:spcPct val="120000"/>
              </a:lnSpc>
            </a:pPr>
            <a:r>
              <a:rPr lang="en-US" sz="3000" b="1" i="1" dirty="0" smtClean="0">
                <a:latin typeface="Arial" pitchFamily="34" charset="0"/>
                <a:cs typeface="Arial" pitchFamily="34" charset="0"/>
              </a:rPr>
              <a:t>Building face sits at north orientation.</a:t>
            </a:r>
            <a:endParaRPr lang="en-US" sz="30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The wind speed in Nablus above 5 m/s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41248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nORTH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east elevation: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Results:</a:t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>                                 heating </a:t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0" y="928670"/>
          <a:ext cx="9144000" cy="592932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927575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latin typeface="Arial" pitchFamily="34" charset="0"/>
                          <a:cs typeface="Arial" pitchFamily="34" charset="0"/>
                        </a:rPr>
                        <a:t>Floor </a:t>
                      </a:r>
                    </a:p>
                    <a:p>
                      <a:pPr algn="ctr"/>
                      <a:r>
                        <a:rPr kumimoji="0" lang="en-US" sz="1800" kern="1200" dirty="0" smtClean="0">
                          <a:latin typeface="Arial" pitchFamily="34" charset="0"/>
                          <a:cs typeface="Arial" pitchFamily="34" charset="0"/>
                        </a:rPr>
                        <a:t>No.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latin typeface="Arial" pitchFamily="34" charset="0"/>
                          <a:cs typeface="Arial" pitchFamily="34" charset="0"/>
                        </a:rPr>
                        <a:t>Heating  Load </a:t>
                      </a:r>
                    </a:p>
                    <a:p>
                      <a:pPr algn="ctr"/>
                      <a:r>
                        <a:rPr kumimoji="0" lang="en-US" sz="1800" kern="120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-US" sz="1800" kern="1200" dirty="0" err="1" smtClean="0">
                          <a:latin typeface="Arial" pitchFamily="34" charset="0"/>
                          <a:cs typeface="Arial" pitchFamily="34" charset="0"/>
                        </a:rPr>
                        <a:t>Kw</a:t>
                      </a:r>
                      <a:r>
                        <a:rPr kumimoji="0" lang="en-US" sz="1800" kern="12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latin typeface="Arial" pitchFamily="34" charset="0"/>
                          <a:cs typeface="Arial" pitchFamily="34" charset="0"/>
                        </a:rPr>
                        <a:t>Heating  Load </a:t>
                      </a:r>
                    </a:p>
                    <a:p>
                      <a:pPr algn="ctr"/>
                      <a:r>
                        <a:rPr kumimoji="0" lang="en-US" sz="1800" kern="1200" dirty="0" smtClean="0">
                          <a:latin typeface="Arial" pitchFamily="34" charset="0"/>
                          <a:cs typeface="Arial" pitchFamily="34" charset="0"/>
                        </a:rPr>
                        <a:t>(TON)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latin typeface="Arial" pitchFamily="34" charset="0"/>
                          <a:cs typeface="Arial" pitchFamily="34" charset="0"/>
                        </a:rPr>
                        <a:t>Heating  Load </a:t>
                      </a:r>
                    </a:p>
                    <a:p>
                      <a:pPr algn="ctr"/>
                      <a:r>
                        <a:rPr kumimoji="0" lang="en-US" sz="1800" kern="1200" dirty="0" smtClean="0">
                          <a:latin typeface="Arial" pitchFamily="34" charset="0"/>
                          <a:cs typeface="Arial" pitchFamily="34" charset="0"/>
                        </a:rPr>
                        <a:t>(CFM)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331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Basement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3</a:t>
                      </a:r>
                    </a:p>
                    <a:p>
                      <a:pPr algn="ctr"/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73.7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21.0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8422.8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33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Basement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2</a:t>
                      </a:r>
                      <a:endParaRPr lang="en-US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60.9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17.4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6960.0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33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Basement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endParaRPr lang="en-US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79.6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22.7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9097.1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33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Ground Floor</a:t>
                      </a:r>
                    </a:p>
                    <a:p>
                      <a:pPr algn="ctr"/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75.6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8640.0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3313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First Floor</a:t>
                      </a:r>
                    </a:p>
                    <a:p>
                      <a:pPr algn="ctr"/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82.7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23.6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9451.4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33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Second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Floor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95.3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27.2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10891.4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9618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 </a:t>
                      </a:r>
                      <a:r>
                        <a:rPr kumimoji="0" lang="en-US" sz="1800" b="1" kern="1200" dirty="0" smtClean="0">
                          <a:latin typeface="Arial" pitchFamily="34" charset="0"/>
                          <a:cs typeface="Arial" pitchFamily="34" charset="0"/>
                        </a:rPr>
                        <a:t>heating</a:t>
                      </a: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load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467.8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133.6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53462.8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38200"/>
          </a:xfrm>
        </p:spPr>
        <p:txBody>
          <a:bodyPr/>
          <a:lstStyle/>
          <a:p>
            <a:r>
              <a:rPr lang="en-US" dirty="0" smtClean="0"/>
              <a:t>Cooling: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714356"/>
          <a:ext cx="8715436" cy="600079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8859"/>
                <a:gridCol w="2178859"/>
                <a:gridCol w="2178859"/>
                <a:gridCol w="2178859"/>
              </a:tblGrid>
              <a:tr h="1270785"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Floor 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No.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Cooling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Load 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en-US" sz="2400" kern="1200" dirty="0" err="1" smtClean="0">
                          <a:latin typeface="Arial" pitchFamily="34" charset="0"/>
                          <a:cs typeface="Arial" pitchFamily="34" charset="0"/>
                        </a:rPr>
                        <a:t>Kw</a:t>
                      </a:r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Cooling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Load 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(TON)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Cooling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Load 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latin typeface="Arial" pitchFamily="34" charset="0"/>
                          <a:cs typeface="Arial" pitchFamily="34" charset="0"/>
                        </a:rPr>
                        <a:t>(CFM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57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Basement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80.1</a:t>
                      </a:r>
                      <a:endParaRPr lang="en-US" sz="28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22.9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9160.4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57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Basement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2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103.2</a:t>
                      </a:r>
                      <a:endParaRPr lang="en-US" sz="28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29.4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11798.7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57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Basement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116.3</a:t>
                      </a:r>
                      <a:endParaRPr lang="en-US" sz="28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33.2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13293.4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57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Ground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90 .0</a:t>
                      </a:r>
                      <a:endParaRPr lang="en-US" sz="28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25.7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10285.7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57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First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76.0</a:t>
                      </a:r>
                      <a:endParaRPr lang="en-US" sz="28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21.7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8685.7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57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Second</a:t>
                      </a:r>
                      <a:r>
                        <a:rPr lang="en-US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65.0</a:t>
                      </a:r>
                      <a:endParaRPr lang="en-US" sz="28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18.5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7428.5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7571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dirty="0">
                          <a:latin typeface="Arial" pitchFamily="34" charset="0"/>
                          <a:cs typeface="Arial" pitchFamily="34" charset="0"/>
                        </a:rPr>
                        <a:t>Total </a:t>
                      </a:r>
                      <a:r>
                        <a:rPr kumimoji="0" lang="en-US" sz="2000" b="1" kern="1200" dirty="0" smtClean="0">
                          <a:latin typeface="Arial" pitchFamily="34" charset="0"/>
                          <a:cs typeface="Arial" pitchFamily="34" charset="0"/>
                        </a:rPr>
                        <a:t>Cooling</a:t>
                      </a:r>
                    </a:p>
                    <a:p>
                      <a:pPr algn="ctr" fontAlgn="ctr"/>
                      <a:r>
                        <a:rPr lang="en-US" sz="20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u="none" strike="noStrike" dirty="0">
                          <a:latin typeface="Arial" pitchFamily="34" charset="0"/>
                          <a:cs typeface="Arial" pitchFamily="34" charset="0"/>
                        </a:rPr>
                        <a:t>load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507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145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60652.7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85918" y="2786058"/>
            <a:ext cx="5971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AUTOCAD DRAWING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/>
              <a:t>Data of designing drainage system 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85720" y="1571611"/>
          <a:ext cx="8705880" cy="2773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52940"/>
                <a:gridCol w="4352940"/>
              </a:tblGrid>
              <a:tr h="393747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/>
                        <a:t>Floor No.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/>
                        <a:t>Fixture Units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7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Basement</a:t>
                      </a:r>
                      <a:r>
                        <a:rPr lang="en-US" sz="2000" b="1" baseline="0" dirty="0" smtClean="0"/>
                        <a:t> 2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125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7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Basement</a:t>
                      </a:r>
                      <a:r>
                        <a:rPr lang="en-US" sz="2000" b="1" baseline="0" dirty="0" smtClean="0"/>
                        <a:t> 1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158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7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Ground Floor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117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747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First Floor</a:t>
                      </a:r>
                      <a:endParaRPr lang="en-US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120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7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Second</a:t>
                      </a:r>
                      <a:r>
                        <a:rPr lang="en-US" sz="2000" b="1" baseline="0" dirty="0" smtClean="0"/>
                        <a:t> Floor</a:t>
                      </a:r>
                      <a:endParaRPr lang="en-US" sz="2000" b="1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3747"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/>
                        <a:t>Total</a:t>
                      </a:r>
                      <a:endParaRPr lang="en-US" sz="2000" b="1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620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00100" y="4714884"/>
            <a:ext cx="3557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The main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Bulding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Drain is 6 in.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And the size of stack as in table is 4 in 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480" y="2928934"/>
            <a:ext cx="5971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AUTOCAD DRAWING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316</TotalTime>
  <Words>671</Words>
  <Application>Microsoft Office PowerPoint</Application>
  <PresentationFormat>On-screen Show (4:3)</PresentationFormat>
  <Paragraphs>203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Trek</vt:lpstr>
      <vt:lpstr>Slide 1</vt:lpstr>
      <vt:lpstr>INTRODUCTION:</vt:lpstr>
      <vt:lpstr>Building’s Description</vt:lpstr>
      <vt:lpstr>nORTH east elevation:</vt:lpstr>
      <vt:lpstr>Results:                                  heating   </vt:lpstr>
      <vt:lpstr>Cooling:</vt:lpstr>
      <vt:lpstr>Slide 7</vt:lpstr>
      <vt:lpstr>Data of designing drainage system </vt:lpstr>
      <vt:lpstr>Slide 9</vt:lpstr>
      <vt:lpstr>Demand of  potable water system </vt:lpstr>
      <vt:lpstr>Slide 11</vt:lpstr>
      <vt:lpstr>Fire system</vt:lpstr>
      <vt:lpstr>Slide 13</vt:lpstr>
      <vt:lpstr>EQUIPMENTS SELECTION </vt:lpstr>
      <vt:lpstr>Boiler Selection and Ignition flame </vt:lpstr>
      <vt:lpstr>PUMP SELECTION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mohammad</dc:creator>
  <cp:lastModifiedBy>mohammad</cp:lastModifiedBy>
  <cp:revision>38</cp:revision>
  <dcterms:created xsi:type="dcterms:W3CDTF">2010-05-23T11:06:47Z</dcterms:created>
  <dcterms:modified xsi:type="dcterms:W3CDTF">2010-05-23T16:23:36Z</dcterms:modified>
</cp:coreProperties>
</file>