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87" r:id="rId2"/>
    <p:sldId id="257" r:id="rId3"/>
    <p:sldId id="258" r:id="rId4"/>
    <p:sldId id="259" r:id="rId5"/>
    <p:sldId id="274" r:id="rId6"/>
    <p:sldId id="260" r:id="rId7"/>
    <p:sldId id="275" r:id="rId8"/>
    <p:sldId id="262" r:id="rId9"/>
    <p:sldId id="266" r:id="rId10"/>
    <p:sldId id="278" r:id="rId11"/>
    <p:sldId id="279" r:id="rId12"/>
    <p:sldId id="280" r:id="rId13"/>
    <p:sldId id="281" r:id="rId14"/>
    <p:sldId id="282" r:id="rId15"/>
    <p:sldId id="283" r:id="rId16"/>
    <p:sldId id="284" r:id="rId17"/>
    <p:sldId id="264" r:id="rId18"/>
    <p:sldId id="265" r:id="rId19"/>
    <p:sldId id="276" r:id="rId20"/>
    <p:sldId id="277" r:id="rId21"/>
    <p:sldId id="302" r:id="rId22"/>
    <p:sldId id="303" r:id="rId23"/>
    <p:sldId id="304" r:id="rId24"/>
    <p:sldId id="305" r:id="rId25"/>
    <p:sldId id="306" r:id="rId26"/>
    <p:sldId id="307" r:id="rId27"/>
    <p:sldId id="308" r:id="rId28"/>
    <p:sldId id="309" r:id="rId29"/>
    <p:sldId id="311" r:id="rId30"/>
    <p:sldId id="312" r:id="rId31"/>
    <p:sldId id="313" r:id="rId32"/>
    <p:sldId id="314" r:id="rId33"/>
    <p:sldId id="315" r:id="rId34"/>
    <p:sldId id="291" r:id="rId35"/>
    <p:sldId id="292" r:id="rId36"/>
    <p:sldId id="293" r:id="rId37"/>
    <p:sldId id="294" r:id="rId38"/>
    <p:sldId id="295" r:id="rId39"/>
    <p:sldId id="296" r:id="rId40"/>
    <p:sldId id="297" r:id="rId41"/>
    <p:sldId id="298" r:id="rId42"/>
    <p:sldId id="299" r:id="rId43"/>
    <p:sldId id="300" r:id="rId44"/>
    <p:sldId id="301" r:id="rId45"/>
    <p:sldId id="316" r:id="rId46"/>
    <p:sldId id="29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D030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7B80212-CA11-4AD1-A649-032438EF082E}" type="datetimeFigureOut">
              <a:rPr lang="en-US" smtClean="0"/>
              <a:pPr/>
              <a:t>5/13/2015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8B825C3-DE2C-4FC8-ACFC-80589D7B96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B80212-CA11-4AD1-A649-032438EF082E}"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B80212-CA11-4AD1-A649-032438EF082E}"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B80212-CA11-4AD1-A649-032438EF082E}"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7B80212-CA11-4AD1-A649-032438EF082E}"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B825C3-DE2C-4FC8-ACFC-80589D7B96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7B80212-CA11-4AD1-A649-032438EF082E}"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7B80212-CA11-4AD1-A649-032438EF082E}" type="datetimeFigureOut">
              <a:rPr lang="en-US" smtClean="0"/>
              <a:pPr/>
              <a:t>5/13/2015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7B80212-CA11-4AD1-A649-032438EF082E}" type="datetimeFigureOut">
              <a:rPr lang="en-US" smtClean="0"/>
              <a:pPr/>
              <a:t>5/13/2015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B80212-CA11-4AD1-A649-032438EF082E}" type="datetimeFigureOut">
              <a:rPr lang="en-US" smtClean="0"/>
              <a:pPr/>
              <a:t>5/13/2015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7B80212-CA11-4AD1-A649-032438EF082E}"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B825C3-DE2C-4FC8-ACFC-80589D7B96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7B80212-CA11-4AD1-A649-032438EF082E}"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8B825C3-DE2C-4FC8-ACFC-80589D7B96F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7B80212-CA11-4AD1-A649-032438EF082E}" type="datetimeFigureOut">
              <a:rPr lang="en-US" smtClean="0"/>
              <a:pPr/>
              <a:t>5/13/2015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B825C3-DE2C-4FC8-ACFC-80589D7B96F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2984"/>
            <a:ext cx="8305800" cy="5715016"/>
          </a:xfrm>
        </p:spPr>
        <p:txBody>
          <a:bodyPr>
            <a:noAutofit/>
          </a:bodyPr>
          <a:lstStyle/>
          <a:p>
            <a:pPr algn="ct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AN- Najah National University</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Faculty of Engineering</a:t>
            </a: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Electrical Engineering Department</a:t>
            </a: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Introduction to Graduation Project</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Optimum Performance of Tulkarim Governorate Network</a:t>
            </a: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 &amp; Sarra Connection Point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solidFill>
                  <a:srgbClr val="FF0000"/>
                </a:solidFill>
                <a:latin typeface="Times New Roman" panose="02020603050405020304" pitchFamily="18" charset="0"/>
                <a:cs typeface="Times New Roman" panose="02020603050405020304" pitchFamily="18" charset="0"/>
              </a:rPr>
              <a:t> Prepared by:</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Woroud Turabi </a:t>
            </a: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Ahmad Nasralla</a:t>
            </a: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solidFill>
                  <a:srgbClr val="FF0000"/>
                </a:solidFill>
                <a:latin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cs typeface="Times New Roman" panose="02020603050405020304" pitchFamily="18" charset="0"/>
              </a:rPr>
              <a:t>Supervised by:</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Dr. Imad Ibrik </a:t>
            </a: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endParaRPr lang="en-US" sz="2400"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p:nvPr/>
        </p:nvPicPr>
        <p:blipFill>
          <a:blip r:embed="rId2" cstate="print"/>
          <a:srcRect/>
          <a:stretch>
            <a:fillRect/>
          </a:stretch>
        </p:blipFill>
        <p:spPr bwMode="auto">
          <a:xfrm>
            <a:off x="3428992" y="0"/>
            <a:ext cx="1981200" cy="128586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762000" y="533415"/>
          <a:ext cx="3047999" cy="6169152"/>
        </p:xfrm>
        <a:graphic>
          <a:graphicData uri="http://schemas.openxmlformats.org/drawingml/2006/table">
            <a:tbl>
              <a:tblPr/>
              <a:tblGrid>
                <a:gridCol w="764426"/>
                <a:gridCol w="759250"/>
                <a:gridCol w="753424"/>
                <a:gridCol w="770899"/>
              </a:tblGrid>
              <a:tr h="357188">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 of load</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Rated V (KV)</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PF %</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Terminal V (KV)</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33</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32.66</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 </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32.66</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Load6</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Load7</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Load8</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Load9</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Load12</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Load13</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Load16</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Load17</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Load18</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Load19</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0.396</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0.396</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Load22</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Load23</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Load25</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Load26</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Load27</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Load28</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0.394</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Load29</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0.394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3">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Load30</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0.385</a:t>
                      </a:r>
                      <a:endParaRPr lang="en-US" sz="1100" dirty="0">
                        <a:latin typeface="Calibri"/>
                        <a:ea typeface="Calibri"/>
                        <a:cs typeface="Arial"/>
                      </a:endParaRPr>
                    </a:p>
                  </a:txBody>
                  <a:tcPr marL="41413" marR="414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4267201" y="609598"/>
          <a:ext cx="3505198" cy="5638789"/>
        </p:xfrm>
        <a:graphic>
          <a:graphicData uri="http://schemas.openxmlformats.org/drawingml/2006/table">
            <a:tbl>
              <a:tblPr/>
              <a:tblGrid>
                <a:gridCol w="879091"/>
                <a:gridCol w="873136"/>
                <a:gridCol w="866437"/>
                <a:gridCol w="886534"/>
              </a:tblGrid>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Load35</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Load39</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Load45</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Load49</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Load52</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0.375</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Load53</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Load55</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Load56</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Load58</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0.387</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41">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Load59</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90.1</a:t>
                      </a:r>
                      <a:endParaRPr lang="en-US" sz="11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0.387</a:t>
                      </a:r>
                      <a:endParaRPr lang="en-US" sz="11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848600" cy="1066800"/>
          </a:xfrm>
        </p:spPr>
        <p:txBody>
          <a:bodyPr/>
          <a:lstStyle/>
          <a:p>
            <a:pPr algn="ctr"/>
            <a:r>
              <a:rPr lang="en-US" dirty="0" smtClean="0"/>
              <a:t>Tulkarim 1 </a:t>
            </a:r>
            <a:endParaRPr lang="en-US" dirty="0"/>
          </a:p>
        </p:txBody>
      </p:sp>
      <p:graphicFrame>
        <p:nvGraphicFramePr>
          <p:cNvPr id="3" name="Table 2"/>
          <p:cNvGraphicFramePr>
            <a:graphicFrameLocks noGrp="1"/>
          </p:cNvGraphicFramePr>
          <p:nvPr/>
        </p:nvGraphicFramePr>
        <p:xfrm>
          <a:off x="914400" y="1219200"/>
          <a:ext cx="3200400" cy="5608320"/>
        </p:xfrm>
        <a:graphic>
          <a:graphicData uri="http://schemas.openxmlformats.org/drawingml/2006/table">
            <a:tbl>
              <a:tblPr/>
              <a:tblGrid>
                <a:gridCol w="1148413"/>
                <a:gridCol w="520121"/>
                <a:gridCol w="760428"/>
                <a:gridCol w="771438"/>
              </a:tblGrid>
              <a:tr h="336233">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 of Load </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Rated V (KV)</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Power factor  </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Terminal V (KV)</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dirty="0">
                          <a:latin typeface="Calibri"/>
                          <a:ea typeface="Calibri"/>
                          <a:cs typeface="Arial"/>
                        </a:rPr>
                        <a:t>خضوري </a:t>
                      </a:r>
                      <a:r>
                        <a:rPr lang="en-US" sz="1000" b="1" dirty="0">
                          <a:latin typeface="Calibri"/>
                          <a:ea typeface="Calibri"/>
                          <a:cs typeface="Arial"/>
                        </a:rPr>
                        <a:t>1</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dirty="0">
                          <a:solidFill>
                            <a:srgbClr val="000000"/>
                          </a:solidFill>
                          <a:latin typeface="Calibri"/>
                          <a:ea typeface="Calibri"/>
                          <a:cs typeface="Arial"/>
                        </a:rPr>
                        <a:t>0.4</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1">
                        <a:lnSpc>
                          <a:spcPct val="115000"/>
                        </a:lnSpc>
                        <a:spcBef>
                          <a:spcPts val="0"/>
                        </a:spcBef>
                        <a:spcAft>
                          <a:spcPts val="0"/>
                        </a:spcAft>
                      </a:pPr>
                      <a:r>
                        <a:rPr lang="ar-SA" sz="1000" b="1" dirty="0">
                          <a:solidFill>
                            <a:srgbClr val="000000"/>
                          </a:solidFill>
                          <a:latin typeface="Calibri"/>
                          <a:ea typeface="Calibri"/>
                          <a:cs typeface="Arial"/>
                        </a:rPr>
                        <a:t>0</a:t>
                      </a:r>
                      <a:r>
                        <a:rPr lang="en-US" sz="1000" b="1" dirty="0">
                          <a:solidFill>
                            <a:srgbClr val="000000"/>
                          </a:solidFill>
                          <a:latin typeface="Calibri"/>
                          <a:ea typeface="Calibri"/>
                          <a:cs typeface="Arial"/>
                        </a:rPr>
                        <a:t>.396</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بئر رقم </a:t>
                      </a:r>
                      <a:r>
                        <a:rPr lang="en-US" sz="1000" b="1">
                          <a:latin typeface="Calibri"/>
                          <a:ea typeface="Calibri"/>
                          <a:cs typeface="Arial"/>
                        </a:rPr>
                        <a:t>1</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0.396</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خضوري </a:t>
                      </a:r>
                      <a:r>
                        <a:rPr lang="en-US" sz="1000" b="1">
                          <a:latin typeface="Calibri"/>
                          <a:ea typeface="Calibri"/>
                          <a:cs typeface="Arial"/>
                        </a:rPr>
                        <a:t>2</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0.396</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دوار جمال عبد الناصر</a:t>
                      </a:r>
                      <a:r>
                        <a:rPr lang="en-US" sz="1000" b="1">
                          <a:latin typeface="Calibri"/>
                          <a:ea typeface="Calibri"/>
                          <a:cs typeface="Arial"/>
                        </a:rPr>
                        <a:t>1</a:t>
                      </a:r>
                      <a:r>
                        <a:rPr lang="en-US" sz="1000" b="1">
                          <a:latin typeface="Arial"/>
                          <a:ea typeface="Calibri"/>
                          <a:cs typeface="Arial"/>
                        </a:rPr>
                        <a:t> </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0.396</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دوار جمال عبد الناصر</a:t>
                      </a:r>
                      <a:r>
                        <a:rPr lang="en-US" sz="1000" b="1">
                          <a:latin typeface="Calibri"/>
                          <a:ea typeface="Calibri"/>
                          <a:cs typeface="Arial"/>
                        </a:rPr>
                        <a:t>2</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0.396</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بئر رقم </a:t>
                      </a:r>
                      <a:r>
                        <a:rPr lang="en-US" sz="1000" b="1">
                          <a:latin typeface="Calibri"/>
                          <a:ea typeface="Calibri"/>
                          <a:cs typeface="Arial"/>
                        </a:rPr>
                        <a:t>2</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0.396</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دوار خضوري </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0.396</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الدلهوم </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0.395</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د.ثابت</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0.394</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الحي الجنوبي </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0.394</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هواش</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0.393</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ارتاح الغربي</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0.392</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مصنع العاصي</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0.392</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برك المجاري</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0.391</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بئر ابو حسين</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ورشه الميكانيك</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الهوجي</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ارتاح </a:t>
                      </a:r>
                      <a:r>
                        <a:rPr lang="en-US" sz="1000" b="1">
                          <a:latin typeface="Calibri"/>
                          <a:ea typeface="Calibri"/>
                          <a:cs typeface="Arial"/>
                        </a:rPr>
                        <a:t>1</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ارتاح الصباح</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0.39</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المحطه</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0.382</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مستشفى الزكاة</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مفرق السلمان</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0.381</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ديوان الجلاد</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المخبز الفرنسي</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0.39</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دوار السلام</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0.38</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عزبة شوفة</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فرعون</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عزبة ناصر</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0.385</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ابو خضرة</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0.382</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16">
                <a:tc>
                  <a:txBody>
                    <a:bodyPr/>
                    <a:lstStyle/>
                    <a:p>
                      <a:pPr marL="0" marR="0" algn="r">
                        <a:lnSpc>
                          <a:spcPct val="115000"/>
                        </a:lnSpc>
                        <a:spcBef>
                          <a:spcPts val="0"/>
                        </a:spcBef>
                        <a:spcAft>
                          <a:spcPts val="0"/>
                        </a:spcAft>
                      </a:pPr>
                      <a:r>
                        <a:rPr lang="ar-JO" sz="1000" b="1">
                          <a:latin typeface="Calibri"/>
                          <a:ea typeface="Calibri"/>
                          <a:cs typeface="Arial"/>
                        </a:rPr>
                        <a:t>بئر ذياب</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0.381</a:t>
                      </a:r>
                      <a:endParaRPr lang="en-US" sz="1000" dirty="0">
                        <a:latin typeface="Calibri"/>
                        <a:ea typeface="Calibri"/>
                        <a:cs typeface="Arial"/>
                      </a:endParaRPr>
                    </a:p>
                  </a:txBody>
                  <a:tcPr marL="32857" marR="32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4343400" y="1219193"/>
          <a:ext cx="3657600" cy="5403562"/>
        </p:xfrm>
        <a:graphic>
          <a:graphicData uri="http://schemas.openxmlformats.org/drawingml/2006/table">
            <a:tbl>
              <a:tblPr/>
              <a:tblGrid>
                <a:gridCol w="1312471"/>
                <a:gridCol w="594425"/>
                <a:gridCol w="869060"/>
                <a:gridCol w="881644"/>
              </a:tblGrid>
              <a:tr h="166110">
                <a:tc>
                  <a:txBody>
                    <a:bodyPr/>
                    <a:lstStyle/>
                    <a:p>
                      <a:pPr marL="0" marR="0" algn="r">
                        <a:lnSpc>
                          <a:spcPct val="115000"/>
                        </a:lnSpc>
                        <a:spcBef>
                          <a:spcPts val="0"/>
                        </a:spcBef>
                        <a:spcAft>
                          <a:spcPts val="0"/>
                        </a:spcAft>
                      </a:pPr>
                      <a:r>
                        <a:rPr lang="ar-JO" sz="1000" b="1" dirty="0">
                          <a:latin typeface="Calibri"/>
                          <a:ea typeface="Calibri"/>
                          <a:cs typeface="Arial"/>
                        </a:rPr>
                        <a:t>حاره ذياب </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latin typeface="Calibri"/>
                          <a:ea typeface="Calibri"/>
                          <a:cs typeface="Arial"/>
                        </a:rPr>
                        <a:t>0.38</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مدرسه مسقط</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0.382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مصعب بن عمير </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0.378</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ابو صفيه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0.378</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المسلخ</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0.38</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المخابرات</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0.376</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عزبة الجراد</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0.378</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انشراح الددو</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0.374</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بئر الصديق</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0.374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بئر التفال</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0.374</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مقبره التايه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0.374</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اسامه مناصره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0.374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بئر السفاريني</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0.375</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مربعه حنون</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0.373</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البلاونه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0.372</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الميريلاند</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0.371</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المخيم الوكالة </a:t>
                      </a:r>
                      <a:r>
                        <a:rPr lang="en-US" sz="1000" b="1">
                          <a:latin typeface="Calibri"/>
                          <a:ea typeface="Calibri"/>
                          <a:cs typeface="Arial"/>
                        </a:rPr>
                        <a:t>1</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0.371</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المخيم الوكالة </a:t>
                      </a:r>
                      <a:r>
                        <a:rPr lang="en-US" sz="1000" b="1">
                          <a:latin typeface="Calibri"/>
                          <a:ea typeface="Calibri"/>
                          <a:cs typeface="Arial"/>
                        </a:rPr>
                        <a:t>2</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022">
                <a:tc>
                  <a:txBody>
                    <a:bodyPr/>
                    <a:lstStyle/>
                    <a:p>
                      <a:pPr marL="0" marR="0" algn="r">
                        <a:lnSpc>
                          <a:spcPct val="115000"/>
                        </a:lnSpc>
                        <a:spcBef>
                          <a:spcPts val="0"/>
                        </a:spcBef>
                        <a:spcAft>
                          <a:spcPts val="0"/>
                        </a:spcAft>
                      </a:pPr>
                      <a:r>
                        <a:rPr lang="ar-JO" sz="1000" b="1">
                          <a:latin typeface="Calibri"/>
                          <a:ea typeface="Calibri"/>
                          <a:cs typeface="Arial"/>
                        </a:rPr>
                        <a:t>المخيم الوكالة  </a:t>
                      </a:r>
                      <a:r>
                        <a:rPr lang="en-US" sz="1000" b="1">
                          <a:latin typeface="Calibri"/>
                          <a:ea typeface="Calibri"/>
                          <a:cs typeface="Arial"/>
                        </a:rPr>
                        <a:t>3</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القدس المفتوحه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0.371</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الاسكان</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0.371</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ذنابه خريشه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0.371</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بئر </a:t>
                      </a:r>
                      <a:r>
                        <a:rPr lang="en-US" sz="1000" b="1">
                          <a:latin typeface="Calibri"/>
                          <a:ea typeface="Calibri"/>
                          <a:cs typeface="Arial"/>
                        </a:rPr>
                        <a:t>6</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0.388</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الحرباوي</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الحمدلله</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الشرعب</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0.283</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دائره السير</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منشار نور</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منشار نصار</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solidFill>
                            <a:srgbClr val="000000"/>
                          </a:solidFill>
                          <a:latin typeface="Calibri"/>
                          <a:ea typeface="Calibri"/>
                          <a:cs typeface="Arial"/>
                        </a:rPr>
                        <a:t>0.4</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0.372</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10">
                <a:tc>
                  <a:txBody>
                    <a:bodyPr/>
                    <a:lstStyle/>
                    <a:p>
                      <a:pPr marL="0" marR="0" algn="r">
                        <a:lnSpc>
                          <a:spcPct val="115000"/>
                        </a:lnSpc>
                        <a:spcBef>
                          <a:spcPts val="0"/>
                        </a:spcBef>
                        <a:spcAft>
                          <a:spcPts val="0"/>
                        </a:spcAft>
                      </a:pPr>
                      <a:r>
                        <a:rPr lang="ar-JO" sz="1000" b="1">
                          <a:latin typeface="Calibri"/>
                          <a:ea typeface="Calibri"/>
                          <a:cs typeface="Arial"/>
                        </a:rPr>
                        <a:t>منشار الكوكب</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dirty="0">
                          <a:solidFill>
                            <a:srgbClr val="000000"/>
                          </a:solidFill>
                          <a:latin typeface="Calibri"/>
                          <a:ea typeface="Calibri"/>
                          <a:cs typeface="Arial"/>
                        </a:rPr>
                        <a:t>0.4</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a:t>
                      </a:r>
                      <a:endParaRPr lang="en-US" sz="100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0.39</a:t>
                      </a:r>
                      <a:endParaRPr lang="en-US" sz="1000"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924800" cy="1143000"/>
          </a:xfrm>
        </p:spPr>
        <p:txBody>
          <a:bodyPr/>
          <a:lstStyle/>
          <a:p>
            <a:pPr algn="ctr"/>
            <a:r>
              <a:rPr lang="en-US" dirty="0" smtClean="0"/>
              <a:t>Tulkarim 2</a:t>
            </a:r>
            <a:endParaRPr lang="en-US" dirty="0"/>
          </a:p>
        </p:txBody>
      </p:sp>
      <p:graphicFrame>
        <p:nvGraphicFramePr>
          <p:cNvPr id="3" name="Table 2"/>
          <p:cNvGraphicFramePr>
            <a:graphicFrameLocks noGrp="1"/>
          </p:cNvGraphicFramePr>
          <p:nvPr/>
        </p:nvGraphicFramePr>
        <p:xfrm>
          <a:off x="685800" y="1568583"/>
          <a:ext cx="2971800" cy="5398338"/>
        </p:xfrm>
        <a:graphic>
          <a:graphicData uri="http://schemas.openxmlformats.org/drawingml/2006/table">
            <a:tbl>
              <a:tblPr/>
              <a:tblGrid>
                <a:gridCol w="1131579"/>
                <a:gridCol w="468621"/>
                <a:gridCol w="702716"/>
                <a:gridCol w="668884"/>
              </a:tblGrid>
              <a:tr h="385902">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 of Load </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Rated V (KV)</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FF0000"/>
                          </a:solidFill>
                          <a:latin typeface="Calibri"/>
                          <a:ea typeface="Calibri"/>
                          <a:cs typeface="Arial"/>
                        </a:rPr>
                        <a:t>Power factor  </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Terminal V (KV)</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dirty="0">
                          <a:latin typeface="Calibri"/>
                          <a:ea typeface="Calibri"/>
                          <a:cs typeface="Arial"/>
                        </a:rPr>
                        <a:t>اكتابا</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Calibri"/>
                          <a:ea typeface="Calibri"/>
                          <a:cs typeface="Arial"/>
                        </a:rPr>
                        <a:t>0.394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dirty="0">
                          <a:latin typeface="Calibri"/>
                          <a:ea typeface="Calibri"/>
                          <a:cs typeface="Arial"/>
                        </a:rPr>
                        <a:t>بئر ناصر</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0.393</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dirty="0">
                          <a:latin typeface="Calibri"/>
                          <a:ea typeface="Calibri"/>
                          <a:cs typeface="Arial"/>
                        </a:rPr>
                        <a:t>مصنع الاسلاميه </a:t>
                      </a:r>
                      <a:r>
                        <a:rPr lang="en-US" sz="1100" b="1" dirty="0">
                          <a:latin typeface="Calibri"/>
                          <a:ea typeface="Calibri"/>
                          <a:cs typeface="Arial"/>
                        </a:rPr>
                        <a:t>1</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مصنع النور</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dirty="0">
                          <a:solidFill>
                            <a:srgbClr val="000000"/>
                          </a:solidFill>
                          <a:latin typeface="Calibri"/>
                          <a:ea typeface="Calibri"/>
                          <a:cs typeface="Arial"/>
                        </a:rPr>
                        <a:t>0.4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مصنع الاسلاميه </a:t>
                      </a:r>
                      <a:r>
                        <a:rPr lang="en-US" sz="1100" b="1">
                          <a:latin typeface="Calibri"/>
                          <a:ea typeface="Calibri"/>
                          <a:cs typeface="Arial"/>
                        </a:rPr>
                        <a:t>2</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000000"/>
                          </a:solidFill>
                          <a:latin typeface="Calibri"/>
                          <a:ea typeface="Calibri"/>
                          <a:cs typeface="Arial"/>
                        </a:rPr>
                        <a:t>0.4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0.393</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زيد برهم </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dirty="0">
                          <a:solidFill>
                            <a:srgbClr val="000000"/>
                          </a:solidFill>
                          <a:latin typeface="Calibri"/>
                          <a:ea typeface="Calibri"/>
                          <a:cs typeface="Arial"/>
                        </a:rPr>
                        <a:t>0.4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0.395</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مسجد الروضه</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dirty="0">
                          <a:solidFill>
                            <a:srgbClr val="000000"/>
                          </a:solidFill>
                          <a:latin typeface="Calibri"/>
                          <a:ea typeface="Calibri"/>
                          <a:cs typeface="Arial"/>
                        </a:rPr>
                        <a:t>0.4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0.392</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بنك القدس</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0.391</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مجمع الاشقر</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dirty="0">
                          <a:solidFill>
                            <a:srgbClr val="000000"/>
                          </a:solidFill>
                          <a:latin typeface="Calibri"/>
                          <a:ea typeface="Calibri"/>
                          <a:cs typeface="Arial"/>
                        </a:rPr>
                        <a:t>0.4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0.392</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قزمار</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dirty="0">
                          <a:latin typeface="Calibri"/>
                          <a:ea typeface="Calibri"/>
                          <a:cs typeface="Arial"/>
                        </a:rPr>
                        <a:t>90</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0.391</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رقم </a:t>
                      </a:r>
                      <a:r>
                        <a:rPr lang="en-US" sz="1100" b="1">
                          <a:latin typeface="Calibri"/>
                          <a:ea typeface="Calibri"/>
                          <a:cs typeface="Arial"/>
                        </a:rPr>
                        <a:t>3</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dirty="0">
                          <a:latin typeface="Calibri"/>
                          <a:ea typeface="Calibri"/>
                          <a:cs typeface="Arial"/>
                        </a:rPr>
                        <a:t>90</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0.389</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ابو يونس</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dirty="0">
                          <a:latin typeface="Calibri"/>
                          <a:ea typeface="Calibri"/>
                          <a:cs typeface="Arial"/>
                        </a:rPr>
                        <a:t>90</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0.388</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مخمر الموز</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0.389</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ابو صالح</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dirty="0">
                          <a:latin typeface="Calibri"/>
                          <a:ea typeface="Calibri"/>
                          <a:cs typeface="Arial"/>
                        </a:rPr>
                        <a:t>90</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0.39</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ابو ربحي</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dirty="0">
                          <a:latin typeface="Calibri"/>
                          <a:ea typeface="Calibri"/>
                          <a:cs typeface="Arial"/>
                        </a:rPr>
                        <a:t>90</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0.385</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الخواجا</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0.388</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منجره الجعرون</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0.389</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مصنع البرق</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0.388</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ظهره اكباريه</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0.385</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مفرق الجعرون</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0.389</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ملعب شويكه</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0.382</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ابو صالح</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0.39</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المهداوي</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0.385</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الميناوي </a:t>
                      </a:r>
                      <a:r>
                        <a:rPr lang="en-US" sz="1100" b="1">
                          <a:latin typeface="Calibri"/>
                          <a:ea typeface="Calibri"/>
                          <a:cs typeface="Arial"/>
                        </a:rPr>
                        <a:t>1</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Calibri"/>
                          <a:cs typeface="Arial"/>
                        </a:rPr>
                        <a:t>0.389</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بئر الميناوي </a:t>
                      </a:r>
                      <a:r>
                        <a:rPr lang="en-US" sz="1100" b="1">
                          <a:latin typeface="Calibri"/>
                          <a:ea typeface="Calibri"/>
                          <a:cs typeface="Arial"/>
                        </a:rPr>
                        <a:t>2</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0.39</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544">
                <a:tc>
                  <a:txBody>
                    <a:bodyPr/>
                    <a:lstStyle/>
                    <a:p>
                      <a:pPr marL="0" marR="0" algn="r">
                        <a:lnSpc>
                          <a:spcPct val="115000"/>
                        </a:lnSpc>
                        <a:spcBef>
                          <a:spcPts val="0"/>
                        </a:spcBef>
                        <a:spcAft>
                          <a:spcPts val="0"/>
                        </a:spcAft>
                      </a:pPr>
                      <a:r>
                        <a:rPr lang="ar-JO" sz="1100" b="1">
                          <a:latin typeface="Calibri"/>
                          <a:ea typeface="Calibri"/>
                          <a:cs typeface="Arial"/>
                        </a:rPr>
                        <a:t>واد الشام</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100" b="1">
                          <a:solidFill>
                            <a:srgbClr val="000000"/>
                          </a:solidFill>
                          <a:latin typeface="Calibri"/>
                          <a:ea typeface="Calibri"/>
                          <a:cs typeface="Arial"/>
                        </a:rPr>
                        <a:t>0.4</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dirty="0">
                          <a:solidFill>
                            <a:srgbClr val="000000"/>
                          </a:solidFill>
                          <a:latin typeface="Calibri"/>
                          <a:ea typeface="Calibri"/>
                          <a:cs typeface="Arial"/>
                        </a:rPr>
                        <a:t>0.384</a:t>
                      </a:r>
                      <a:endParaRPr lang="en-US" sz="1100" dirty="0">
                        <a:latin typeface="Calibri"/>
                        <a:ea typeface="Calibri"/>
                        <a:cs typeface="Arial"/>
                      </a:endParaRPr>
                    </a:p>
                  </a:txBody>
                  <a:tcPr marL="39757" marR="397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4419600" y="1524000"/>
          <a:ext cx="3298190" cy="3886204"/>
        </p:xfrm>
        <a:graphic>
          <a:graphicData uri="http://schemas.openxmlformats.org/drawingml/2006/table">
            <a:tbl>
              <a:tblPr/>
              <a:tblGrid>
                <a:gridCol w="1239584"/>
                <a:gridCol w="526514"/>
                <a:gridCol w="756621"/>
                <a:gridCol w="775471"/>
              </a:tblGrid>
              <a:tr h="277586">
                <a:tc>
                  <a:txBody>
                    <a:bodyPr/>
                    <a:lstStyle/>
                    <a:p>
                      <a:pPr marL="0" marR="0" algn="r">
                        <a:lnSpc>
                          <a:spcPct val="115000"/>
                        </a:lnSpc>
                        <a:spcBef>
                          <a:spcPts val="0"/>
                        </a:spcBef>
                        <a:spcAft>
                          <a:spcPts val="0"/>
                        </a:spcAft>
                      </a:pPr>
                      <a:r>
                        <a:rPr lang="ar-JO" sz="1400" b="1">
                          <a:latin typeface="Calibri"/>
                          <a:ea typeface="Calibri"/>
                          <a:cs typeface="Arial"/>
                        </a:rPr>
                        <a:t>جمعية شويكه</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دوار شويكه</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بنك القاهرة عمان</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البنك العربي</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بنك فلسطين</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مستشفى ثابت </a:t>
                      </a:r>
                      <a:r>
                        <a:rPr lang="en-US" sz="1400" b="1">
                          <a:latin typeface="Calibri"/>
                          <a:ea typeface="Calibri"/>
                          <a:cs typeface="Arial"/>
                        </a:rPr>
                        <a:t>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0.387</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مستشفى ثابت </a:t>
                      </a:r>
                      <a:r>
                        <a:rPr lang="en-US" sz="1400" b="1">
                          <a:latin typeface="Calibri"/>
                          <a:ea typeface="Calibri"/>
                          <a:cs typeface="Arial"/>
                        </a:rPr>
                        <a:t>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العدويه</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مجمع دعباس</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مجمع التاج</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مجمع الخاروف</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الشاهد</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المحافظه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latin typeface="Calibri"/>
                          <a:ea typeface="Calibri"/>
                          <a:cs typeface="Arial"/>
                        </a:rPr>
                        <a:t>0.389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586">
                <a:tc>
                  <a:txBody>
                    <a:bodyPr/>
                    <a:lstStyle/>
                    <a:p>
                      <a:pPr marL="0" marR="0" algn="r">
                        <a:lnSpc>
                          <a:spcPct val="115000"/>
                        </a:lnSpc>
                        <a:spcBef>
                          <a:spcPts val="0"/>
                        </a:spcBef>
                        <a:spcAft>
                          <a:spcPts val="0"/>
                        </a:spcAft>
                      </a:pPr>
                      <a:r>
                        <a:rPr lang="ar-JO" sz="1400" b="1">
                          <a:latin typeface="Calibri"/>
                          <a:ea typeface="Calibri"/>
                          <a:cs typeface="Arial"/>
                        </a:rPr>
                        <a:t>المقاطعه</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400" b="1">
                          <a:solidFill>
                            <a:srgbClr val="000000"/>
                          </a:solidFill>
                          <a:latin typeface="Calibri"/>
                          <a:ea typeface="Calibri"/>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latin typeface="Calibri"/>
                          <a:ea typeface="Calibri"/>
                          <a:cs typeface="Arial"/>
                        </a:rPr>
                        <a:t>90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solidFill>
                            <a:srgbClr val="000000"/>
                          </a:solidFill>
                          <a:latin typeface="Calibri"/>
                          <a:ea typeface="Calibri"/>
                          <a:cs typeface="Arial"/>
                        </a:rPr>
                        <a:t>0.388</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62400" y="533400"/>
          <a:ext cx="4953000" cy="5932512"/>
        </p:xfrm>
        <a:graphic>
          <a:graphicData uri="http://schemas.openxmlformats.org/drawingml/2006/table">
            <a:tbl>
              <a:tblPr/>
              <a:tblGrid>
                <a:gridCol w="1706604"/>
                <a:gridCol w="1065024"/>
                <a:gridCol w="962371"/>
                <a:gridCol w="1219001"/>
              </a:tblGrid>
              <a:tr h="172114">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Transformer number </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Rated (KVA)</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load (KVA)</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Power factor</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Tr2madakh al- jneed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Tr3 amena saaed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160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80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90.04</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Tr4 khalele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Tr5 jalal yaseen</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Tr6 tayba 1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Tr7 tayba 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Tr8 al ameria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750">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Tr9 eskan almohandesen</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125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376">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Tr10 eskan Shinar</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125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Tr11 bet wazan</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125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446">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Tr12 hajez</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Tr13 jneed</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Tr14 orabee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Tr15 alferdaws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Tr16 khateeb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Tr17 afonneh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Tr18 seha</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Tr19 jaber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27">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Tr20 msjed al makhfeha</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Tr21 kamal jnblat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Tr22 etsalat 1</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Tr23 etsalat 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Tr24 reyada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Tr25 saydleh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Tr26 funon</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1500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750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89.99</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Tr27 tamred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1500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750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89.99</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Tr28 oloom</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1500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750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89.99</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Tr29 hndesah</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1500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750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89.99</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Tr30 sejen jneed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630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315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Tr31 seefe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23">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Tr32  eskan shinar khalf jneed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250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125</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14">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Tr33 al bydar </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400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200</a:t>
                      </a:r>
                      <a:endParaRPr lang="en-US" sz="1000" b="1">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b="1" dirty="0">
                        <a:latin typeface="Calibri"/>
                        <a:ea typeface="Calibri"/>
                        <a:cs typeface="Arial"/>
                      </a:endParaRPr>
                    </a:p>
                  </a:txBody>
                  <a:tcPr marL="36812" marR="3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304800" y="457200"/>
            <a:ext cx="3581400" cy="4524315"/>
          </a:xfrm>
          <a:prstGeom prst="rect">
            <a:avLst/>
          </a:prstGeom>
        </p:spPr>
        <p:txBody>
          <a:bodyPr wrap="square">
            <a:spAutoFit/>
          </a:bodyPr>
          <a:lstStyle/>
          <a:p>
            <a:r>
              <a:rPr lang="en-US" sz="3200" b="1" i="1" u="sng" dirty="0" smtClean="0">
                <a:latin typeface="Times New Roman" panose="02020603050405020304" pitchFamily="18" charset="0"/>
                <a:cs typeface="Times New Roman" panose="02020603050405020304" pitchFamily="18" charset="0"/>
              </a:rPr>
              <a:t>Value of maximum loads in table below:(before improvement)</a:t>
            </a:r>
            <a:endParaRPr lang="ar-SA" sz="3200" b="1" i="1" u="sng" dirty="0" smtClean="0">
              <a:latin typeface="Times New Roman" panose="02020603050405020304" pitchFamily="18" charset="0"/>
              <a:cs typeface="Times New Roman" panose="02020603050405020304" pitchFamily="18" charset="0"/>
            </a:endParaRPr>
          </a:p>
          <a:p>
            <a:endParaRPr lang="ar-SA" sz="3200" b="1" i="1" u="sng" dirty="0" smtClean="0">
              <a:latin typeface="Times New Roman" panose="02020603050405020304" pitchFamily="18" charset="0"/>
              <a:cs typeface="Times New Roman" panose="02020603050405020304" pitchFamily="18" charset="0"/>
            </a:endParaRPr>
          </a:p>
          <a:p>
            <a:endParaRPr lang="ar-SA" sz="3200" b="1" i="1" u="sng" dirty="0" smtClean="0">
              <a:latin typeface="Times New Roman" panose="02020603050405020304" pitchFamily="18" charset="0"/>
              <a:cs typeface="Times New Roman" panose="02020603050405020304" pitchFamily="18" charset="0"/>
            </a:endParaRPr>
          </a:p>
          <a:p>
            <a:endParaRPr lang="ar-SA" sz="3200" b="1" i="1" u="sng" dirty="0" smtClean="0">
              <a:latin typeface="Times New Roman" panose="02020603050405020304" pitchFamily="18" charset="0"/>
              <a:cs typeface="Times New Roman" panose="02020603050405020304" pitchFamily="18" charset="0"/>
            </a:endParaRPr>
          </a:p>
          <a:p>
            <a:r>
              <a:rPr lang="en-US" sz="3200" b="1" i="1" dirty="0" smtClean="0">
                <a:solidFill>
                  <a:srgbClr val="FF0000"/>
                </a:solidFill>
                <a:latin typeface="Times New Roman" panose="02020603050405020304" pitchFamily="18" charset="0"/>
                <a:cs typeface="Times New Roman" panose="02020603050405020304" pitchFamily="18" charset="0"/>
              </a:rPr>
              <a:t>Sarra connection point </a:t>
            </a:r>
            <a:endParaRPr lang="en-US" sz="32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533400"/>
          <a:ext cx="4114799" cy="5949030"/>
        </p:xfrm>
        <a:graphic>
          <a:graphicData uri="http://schemas.openxmlformats.org/drawingml/2006/table">
            <a:tbl>
              <a:tblPr/>
              <a:tblGrid>
                <a:gridCol w="1408923"/>
                <a:gridCol w="1073020"/>
                <a:gridCol w="559836"/>
                <a:gridCol w="1073020"/>
              </a:tblGrid>
              <a:tr h="385397">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Transformers number</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Rated power (KVA)</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FF0000"/>
                          </a:solidFill>
                          <a:latin typeface="Calibri"/>
                          <a:ea typeface="Calibri"/>
                          <a:cs typeface="Arial"/>
                        </a:rPr>
                        <a:t>load (KVA)</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FF0000"/>
                          </a:solidFill>
                          <a:latin typeface="Calibri"/>
                          <a:ea typeface="Calibri"/>
                          <a:cs typeface="Arial"/>
                        </a:rPr>
                        <a:t>Power factor</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Tr3 karakon feeder</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Tr4 heteen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Tr5 yasmeen hotel</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Tr6 bab saha</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Tr7 malhes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Tr8 aqaree bank</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Tr9 Jordan bank</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Tr10 othmanee</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Tr11 revolee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Tr12 Palestine bank</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Tr13 abo salha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Tr14 alkonee</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Tr15 alsook alekhdar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500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89.95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Tr16 alhewaree</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Tr17 tokan</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Tr18 shakaa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Tr19 malhees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Tr20 alenjeehe</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500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89.95</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Tr21 kalbone1</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965">
                <a:tc>
                  <a:txBody>
                    <a:bodyPr/>
                    <a:lstStyle/>
                    <a:p>
                      <a:pPr marL="0" marR="0">
                        <a:lnSpc>
                          <a:spcPct val="115000"/>
                        </a:lnSpc>
                        <a:spcBef>
                          <a:spcPts val="0"/>
                        </a:spcBef>
                        <a:spcAft>
                          <a:spcPts val="0"/>
                        </a:spcAft>
                      </a:pPr>
                      <a:r>
                        <a:rPr lang="en-US" sz="1000" b="1">
                          <a:latin typeface="Calibri"/>
                          <a:ea typeface="Calibri"/>
                          <a:cs typeface="Arial"/>
                        </a:rPr>
                        <a:t>Tr22 ksheka</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Tr23 krom ashoor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Tr24 aeen al asel</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dirty="0">
                          <a:latin typeface="Calibri"/>
                          <a:ea typeface="Calibri"/>
                          <a:cs typeface="Arial"/>
                        </a:rPr>
                        <a:t>Tr25 madakhet </a:t>
                      </a:r>
                      <a:r>
                        <a:rPr lang="en-US" sz="1000" b="1" dirty="0" err="1">
                          <a:latin typeface="Calibri"/>
                          <a:ea typeface="Calibri"/>
                          <a:cs typeface="Arial"/>
                        </a:rPr>
                        <a:t>ras</a:t>
                      </a:r>
                      <a:r>
                        <a:rPr lang="en-US" sz="1000" b="1" dirty="0">
                          <a:latin typeface="Calibri"/>
                          <a:ea typeface="Calibri"/>
                          <a:cs typeface="Arial"/>
                        </a:rPr>
                        <a:t>  </a:t>
                      </a:r>
                      <a:r>
                        <a:rPr lang="en-US" sz="1000" b="1" dirty="0" err="1">
                          <a:latin typeface="Calibri"/>
                          <a:ea typeface="Calibri"/>
                          <a:cs typeface="Arial"/>
                        </a:rPr>
                        <a:t>eleen</a:t>
                      </a:r>
                      <a:r>
                        <a:rPr lang="en-US" sz="1000" b="1" dirty="0">
                          <a:latin typeface="Calibri"/>
                          <a:ea typeface="Calibri"/>
                          <a:cs typeface="Arial"/>
                        </a:rPr>
                        <a:t> </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Tr26 salah deen</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Tr27 Samsung </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Tr28 el basha</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Tr29 omer ben el aas</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98">
                <a:tc>
                  <a:txBody>
                    <a:bodyPr/>
                    <a:lstStyle/>
                    <a:p>
                      <a:pPr marL="0" marR="0">
                        <a:lnSpc>
                          <a:spcPct val="115000"/>
                        </a:lnSpc>
                        <a:spcBef>
                          <a:spcPts val="0"/>
                        </a:spcBef>
                        <a:spcAft>
                          <a:spcPts val="0"/>
                        </a:spcAft>
                      </a:pPr>
                      <a:r>
                        <a:rPr lang="en-US" sz="1000" b="1">
                          <a:latin typeface="Calibri"/>
                          <a:ea typeface="Calibri"/>
                          <a:cs typeface="Arial"/>
                        </a:rPr>
                        <a:t>Tr30 kalboneh 2</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8040" marR="480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5029201" y="609599"/>
          <a:ext cx="3505200" cy="5715001"/>
        </p:xfrm>
        <a:graphic>
          <a:graphicData uri="http://schemas.openxmlformats.org/drawingml/2006/table">
            <a:tbl>
              <a:tblPr/>
              <a:tblGrid>
                <a:gridCol w="1552157"/>
                <a:gridCol w="719543"/>
                <a:gridCol w="616750"/>
                <a:gridCol w="616750"/>
              </a:tblGrid>
              <a:tr h="197069">
                <a:tc>
                  <a:txBody>
                    <a:bodyPr/>
                    <a:lstStyle/>
                    <a:p>
                      <a:pPr marL="0" marR="0">
                        <a:lnSpc>
                          <a:spcPct val="115000"/>
                        </a:lnSpc>
                        <a:spcBef>
                          <a:spcPts val="0"/>
                        </a:spcBef>
                        <a:spcAft>
                          <a:spcPts val="0"/>
                        </a:spcAft>
                      </a:pPr>
                      <a:r>
                        <a:rPr lang="en-US" sz="1000" b="1" dirty="0">
                          <a:latin typeface="Calibri"/>
                          <a:ea typeface="Calibri"/>
                          <a:cs typeface="Arial"/>
                        </a:rPr>
                        <a:t>Tr31 madakhet 24</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Tr32 abo raed</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Tr33 blaza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Tr34 takhasosee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500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Tr35 sharea 24</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1000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Tr36 Kazan janobee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Tr37 jneed janobee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Tr38 karajat el jameaa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90.02</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Tr39 maktabet el jameaa </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Tr40 jameaa nor</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Tr41 eskan naqabat </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Tr42 sharea tel</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Tr43 arade shinar</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Tr44 Nablus jadeeda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315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90.02</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Tr45 Iraq boreen 1</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630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Tr46 Iraq boreen 2</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Tr47 tel sharqee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Tr48 tel lehef </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Tr49 tel el bald</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Tr50 tel gharbee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dirty="0">
                          <a:latin typeface="Calibri"/>
                          <a:ea typeface="Calibri"/>
                          <a:cs typeface="Arial"/>
                        </a:rPr>
                        <a:t>Tr51 tareeq </a:t>
                      </a:r>
                      <a:r>
                        <a:rPr lang="en-US" sz="1000" b="1" dirty="0" err="1">
                          <a:latin typeface="Calibri"/>
                          <a:ea typeface="Calibri"/>
                          <a:cs typeface="Arial"/>
                        </a:rPr>
                        <a:t>sarra</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solidFill>
                            <a:srgbClr val="000000"/>
                          </a:solidFill>
                          <a:latin typeface="Calibri"/>
                          <a:ea typeface="Calibri"/>
                          <a:cs typeface="Arial"/>
                        </a:rPr>
                        <a:t>90.01</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Tr52 tel madakha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Tr53 raze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Tr54 dardok </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Tr55 joharee</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Tr56 shohadaa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400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Tr57 qteshat</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Tr58 el qaser </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latin typeface="Calibri"/>
                          <a:ea typeface="Calibri"/>
                          <a:cs typeface="Arial"/>
                        </a:rPr>
                        <a:t>1000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latin typeface="Calibri"/>
                          <a:ea typeface="Calibri"/>
                          <a:cs typeface="Arial"/>
                        </a:rPr>
                        <a:t>500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dirty="0">
                          <a:solidFill>
                            <a:srgbClr val="000000"/>
                          </a:solidFill>
                          <a:latin typeface="Calibri"/>
                          <a:ea typeface="Calibri"/>
                          <a:cs typeface="Arial"/>
                        </a:rPr>
                        <a:t>90.01</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069">
                <a:tc>
                  <a:txBody>
                    <a:bodyPr/>
                    <a:lstStyle/>
                    <a:p>
                      <a:pPr marL="0" marR="0">
                        <a:lnSpc>
                          <a:spcPct val="115000"/>
                        </a:lnSpc>
                        <a:spcBef>
                          <a:spcPts val="0"/>
                        </a:spcBef>
                        <a:spcAft>
                          <a:spcPts val="0"/>
                        </a:spcAft>
                      </a:pPr>
                      <a:r>
                        <a:rPr lang="en-US" sz="1000" b="1">
                          <a:latin typeface="Calibri"/>
                          <a:ea typeface="Calibri"/>
                          <a:cs typeface="Arial"/>
                        </a:rPr>
                        <a:t>Tr59 shanaa</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latin typeface="Calibri"/>
                          <a:ea typeface="Calibri"/>
                          <a:cs typeface="Arial"/>
                        </a:rPr>
                        <a:t>250</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a:latin typeface="Calibri"/>
                          <a:ea typeface="Calibri"/>
                          <a:cs typeface="Arial"/>
                        </a:rPr>
                        <a:t>125</a:t>
                      </a:r>
                      <a:endParaRPr lang="en-US" sz="100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1000" b="1" dirty="0">
                          <a:solidFill>
                            <a:srgbClr val="000000"/>
                          </a:solidFill>
                          <a:latin typeface="Calibri"/>
                          <a:ea typeface="Calibri"/>
                          <a:cs typeface="Arial"/>
                        </a:rPr>
                        <a:t>90.05</a:t>
                      </a:r>
                      <a:endParaRPr lang="en-US" sz="1000" dirty="0">
                        <a:latin typeface="Calibri"/>
                        <a:ea typeface="Calibri"/>
                        <a:cs typeface="Arial"/>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05800" cy="1143000"/>
          </a:xfrm>
        </p:spPr>
        <p:txBody>
          <a:bodyPr/>
          <a:lstStyle/>
          <a:p>
            <a:pPr algn="ctr"/>
            <a:r>
              <a:rPr lang="en-US" dirty="0" smtClean="0"/>
              <a:t>Tulkarim1 </a:t>
            </a:r>
            <a:endParaRPr lang="en-US" dirty="0"/>
          </a:p>
        </p:txBody>
      </p:sp>
      <p:graphicFrame>
        <p:nvGraphicFramePr>
          <p:cNvPr id="3" name="Table 2"/>
          <p:cNvGraphicFramePr>
            <a:graphicFrameLocks noGrp="1"/>
          </p:cNvGraphicFramePr>
          <p:nvPr/>
        </p:nvGraphicFramePr>
        <p:xfrm>
          <a:off x="1143000" y="1295400"/>
          <a:ext cx="3383030" cy="5181597"/>
        </p:xfrm>
        <a:graphic>
          <a:graphicData uri="http://schemas.openxmlformats.org/drawingml/2006/table">
            <a:tbl>
              <a:tblPr rtl="1"/>
              <a:tblGrid>
                <a:gridCol w="661700"/>
                <a:gridCol w="884387"/>
                <a:gridCol w="702601"/>
                <a:gridCol w="1134342"/>
              </a:tblGrid>
              <a:tr h="383822">
                <a:tc>
                  <a:txBody>
                    <a:bodyPr/>
                    <a:lstStyle/>
                    <a:p>
                      <a:pPr marL="0" marR="0" rtl="0">
                        <a:lnSpc>
                          <a:spcPct val="115000"/>
                        </a:lnSpc>
                        <a:spcBef>
                          <a:spcPts val="0"/>
                        </a:spcBef>
                        <a:spcAft>
                          <a:spcPts val="0"/>
                        </a:spcAft>
                      </a:pPr>
                      <a:r>
                        <a:rPr lang="en-US" sz="900" b="1" dirty="0" err="1">
                          <a:solidFill>
                            <a:srgbClr val="FF0000"/>
                          </a:solidFill>
                          <a:latin typeface="Calibri"/>
                          <a:ea typeface="Calibri"/>
                          <a:cs typeface="Arial"/>
                        </a:rPr>
                        <a:t>Powerfactor</a:t>
                      </a:r>
                      <a:endParaRPr lang="en-US" sz="800" dirty="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900" b="1" dirty="0">
                          <a:solidFill>
                            <a:srgbClr val="FF0000"/>
                          </a:solidFill>
                          <a:latin typeface="Calibri"/>
                          <a:ea typeface="Calibri"/>
                          <a:cs typeface="Arial"/>
                        </a:rPr>
                        <a:t>Load</a:t>
                      </a:r>
                      <a:endParaRPr lang="en-US" sz="800" dirty="0">
                        <a:latin typeface="Calibri"/>
                        <a:ea typeface="Calibri"/>
                        <a:cs typeface="Arial"/>
                      </a:endParaRPr>
                    </a:p>
                    <a:p>
                      <a:pPr marL="0" marR="0" rtl="0">
                        <a:lnSpc>
                          <a:spcPct val="115000"/>
                        </a:lnSpc>
                        <a:spcBef>
                          <a:spcPts val="0"/>
                        </a:spcBef>
                        <a:spcAft>
                          <a:spcPts val="0"/>
                        </a:spcAft>
                      </a:pPr>
                      <a:r>
                        <a:rPr lang="en-US" sz="900" b="1" dirty="0">
                          <a:solidFill>
                            <a:srgbClr val="FF0000"/>
                          </a:solidFill>
                          <a:latin typeface="Calibri"/>
                          <a:ea typeface="Calibri"/>
                          <a:cs typeface="Arial"/>
                        </a:rPr>
                        <a:t> (KVA)</a:t>
                      </a:r>
                      <a:endParaRPr lang="en-US" sz="800" dirty="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900" b="1" dirty="0">
                          <a:solidFill>
                            <a:srgbClr val="FF0000"/>
                          </a:solidFill>
                          <a:latin typeface="Calibri"/>
                          <a:ea typeface="Calibri"/>
                          <a:cs typeface="Arial"/>
                        </a:rPr>
                        <a:t>Rated </a:t>
                      </a:r>
                      <a:endParaRPr lang="en-US" sz="800" dirty="0">
                        <a:latin typeface="Calibri"/>
                        <a:ea typeface="Calibri"/>
                        <a:cs typeface="Arial"/>
                      </a:endParaRPr>
                    </a:p>
                    <a:p>
                      <a:pPr marL="0" marR="0" rtl="0">
                        <a:lnSpc>
                          <a:spcPct val="115000"/>
                        </a:lnSpc>
                        <a:spcBef>
                          <a:spcPts val="0"/>
                        </a:spcBef>
                        <a:spcAft>
                          <a:spcPts val="0"/>
                        </a:spcAft>
                      </a:pPr>
                      <a:r>
                        <a:rPr lang="en-US" sz="900" b="1" dirty="0">
                          <a:solidFill>
                            <a:srgbClr val="FF0000"/>
                          </a:solidFill>
                          <a:latin typeface="Calibri"/>
                          <a:ea typeface="Calibri"/>
                          <a:cs typeface="Arial"/>
                        </a:rPr>
                        <a:t>(KVA)</a:t>
                      </a:r>
                      <a:endParaRPr lang="en-US" sz="800" dirty="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900" b="1" dirty="0">
                          <a:solidFill>
                            <a:srgbClr val="FF0000"/>
                          </a:solidFill>
                          <a:latin typeface="Calibri"/>
                          <a:ea typeface="Calibri"/>
                          <a:cs typeface="Arial"/>
                        </a:rPr>
                        <a:t>Transformers </a:t>
                      </a:r>
                      <a:r>
                        <a:rPr lang="en-US" sz="900" b="1" dirty="0" smtClean="0">
                          <a:solidFill>
                            <a:srgbClr val="FF0000"/>
                          </a:solidFill>
                          <a:latin typeface="Calibri"/>
                          <a:ea typeface="Calibri"/>
                          <a:cs typeface="Arial"/>
                        </a:rPr>
                        <a:t>name</a:t>
                      </a:r>
                      <a:endParaRPr lang="en-US" sz="800" dirty="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436</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خضوري </a:t>
                      </a:r>
                      <a:r>
                        <a:rPr lang="en-US" sz="900" b="1">
                          <a:latin typeface="Calibri"/>
                          <a:ea typeface="Calibri"/>
                          <a:cs typeface="Arial"/>
                        </a:rPr>
                        <a:t>1</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بئر رقم </a:t>
                      </a:r>
                      <a:r>
                        <a:rPr lang="en-US" sz="900" b="1">
                          <a:latin typeface="Calibri"/>
                          <a:ea typeface="Calibri"/>
                          <a:cs typeface="Arial"/>
                        </a:rPr>
                        <a:t>1</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خضوري </a:t>
                      </a:r>
                      <a:r>
                        <a:rPr lang="en-US" sz="900" b="1">
                          <a:latin typeface="Calibri"/>
                          <a:ea typeface="Calibri"/>
                          <a:cs typeface="Arial"/>
                        </a:rPr>
                        <a:t>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544</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دوار جمال عبد الناصر</a:t>
                      </a:r>
                      <a:r>
                        <a:rPr lang="en-US" sz="900" b="1">
                          <a:latin typeface="Calibri"/>
                          <a:ea typeface="Calibri"/>
                          <a:cs typeface="Arial"/>
                        </a:rPr>
                        <a:t>1</a:t>
                      </a:r>
                      <a:r>
                        <a:rPr lang="en-US" sz="900" b="1">
                          <a:latin typeface="Arial"/>
                          <a:ea typeface="Calibri"/>
                          <a:cs typeface="Arial"/>
                        </a:rPr>
                        <a:t> </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544</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دوار جمال عبد الناصر</a:t>
                      </a:r>
                      <a:r>
                        <a:rPr lang="en-US" sz="900" b="1">
                          <a:latin typeface="Calibri"/>
                          <a:ea typeface="Calibri"/>
                          <a:cs typeface="Arial"/>
                        </a:rPr>
                        <a:t>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بئر رقم </a:t>
                      </a:r>
                      <a:r>
                        <a:rPr lang="en-US" sz="900" b="1">
                          <a:latin typeface="Calibri"/>
                          <a:ea typeface="Calibri"/>
                          <a:cs typeface="Arial"/>
                        </a:rPr>
                        <a:t>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دوار خضوري </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الدلهوم </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د.ثابت</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الحي الجنوبي </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هواش</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ارتاح الغربي</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مصنع العاصي</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برك المجاري</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بئر ابو حسين</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ورشه الميكانيك</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242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الهوجي</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ارتاح </a:t>
                      </a:r>
                      <a:r>
                        <a:rPr lang="en-US" sz="900" b="1">
                          <a:latin typeface="Calibri"/>
                          <a:ea typeface="Calibri"/>
                          <a:cs typeface="Arial"/>
                        </a:rPr>
                        <a:t>1</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312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ارتاح الصباح</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242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المحطه</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مستشفى الزكاة</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مفرق السلمان</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312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ديوان الجلاد</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المخبز الفرنسي</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11">
                <a:tc>
                  <a:txBody>
                    <a:bodyPr/>
                    <a:lstStyle/>
                    <a:p>
                      <a:pPr marL="0" marR="0" algn="r" rtl="0">
                        <a:lnSpc>
                          <a:spcPct val="115000"/>
                        </a:lnSpc>
                        <a:spcBef>
                          <a:spcPts val="0"/>
                        </a:spcBef>
                        <a:spcAft>
                          <a:spcPts val="0"/>
                        </a:spcAft>
                      </a:pPr>
                      <a:r>
                        <a:rPr lang="en-US" sz="900" b="1">
                          <a:latin typeface="Calibri"/>
                          <a:ea typeface="Calibri"/>
                          <a:cs typeface="Arial"/>
                        </a:rPr>
                        <a:t>90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242</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endParaRPr lang="en-US" sz="80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دوار السلام</a:t>
                      </a:r>
                      <a:endParaRPr lang="en-US" sz="800" dirty="0">
                        <a:latin typeface="Calibri"/>
                        <a:ea typeface="Calibri"/>
                        <a:cs typeface="Arial"/>
                      </a:endParaRPr>
                    </a:p>
                  </a:txBody>
                  <a:tcPr marL="49082" marR="490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4648200" y="1295396"/>
          <a:ext cx="3581400" cy="5520690"/>
        </p:xfrm>
        <a:graphic>
          <a:graphicData uri="http://schemas.openxmlformats.org/drawingml/2006/table">
            <a:tbl>
              <a:tblPr rtl="1"/>
              <a:tblGrid>
                <a:gridCol w="700499"/>
                <a:gridCol w="936244"/>
                <a:gridCol w="743800"/>
                <a:gridCol w="1200857"/>
              </a:tblGrid>
              <a:tr h="148046">
                <a:tc>
                  <a:txBody>
                    <a:bodyPr/>
                    <a:lstStyle/>
                    <a:p>
                      <a:pPr marL="0" marR="0" algn="r" rtl="0">
                        <a:lnSpc>
                          <a:spcPct val="115000"/>
                        </a:lnSpc>
                        <a:spcBef>
                          <a:spcPts val="0"/>
                        </a:spcBef>
                        <a:spcAft>
                          <a:spcPts val="0"/>
                        </a:spcAft>
                      </a:pPr>
                      <a:r>
                        <a:rPr lang="en-US" sz="900" b="1" dirty="0">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عزبة شوفة</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139</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فرعون</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242</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عزبة ناصر</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ابو خضرة</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بئر ذياب</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حاره ذياب </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360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مدرسه مسقط</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مصعب بن عمير </a:t>
                      </a:r>
                      <a:endParaRPr lang="en-US" sz="900" b="1">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ابو صفيه</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416</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المسلخ</a:t>
                      </a:r>
                      <a:endParaRPr lang="en-US" sz="900" b="1">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139</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المخابرات</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عزبة الجراد</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139</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انشراح الددو</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بئر الصديق</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بئر التفال</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مقبره التايه</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173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اسامه مناصره</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55.4</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160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بئر السفاريني</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554</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مربعه حنون</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dirty="0">
                          <a:latin typeface="Calibri"/>
                          <a:ea typeface="Calibri"/>
                          <a:cs typeface="Arial"/>
                        </a:rPr>
                        <a:t>544</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البلاونه</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139</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الميريلاند</a:t>
                      </a:r>
                      <a:endParaRPr lang="en-US" sz="900" b="1">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544</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المخيم الوكالة </a:t>
                      </a:r>
                      <a:r>
                        <a:rPr lang="en-US" sz="900" b="1">
                          <a:latin typeface="Calibri"/>
                          <a:ea typeface="Calibri"/>
                          <a:cs typeface="Arial"/>
                        </a:rPr>
                        <a:t>1</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544</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المخيم الوكالة </a:t>
                      </a:r>
                      <a:r>
                        <a:rPr lang="en-US" sz="900" b="1">
                          <a:latin typeface="Calibri"/>
                          <a:ea typeface="Calibri"/>
                          <a:cs typeface="Arial"/>
                        </a:rPr>
                        <a:t>2</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416</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المخيم الوكالة  </a:t>
                      </a:r>
                      <a:r>
                        <a:rPr lang="en-US" sz="900" b="1" dirty="0">
                          <a:latin typeface="Calibri"/>
                          <a:ea typeface="Calibri"/>
                          <a:cs typeface="Arial"/>
                        </a:rPr>
                        <a:t>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القدس المفتوحه</a:t>
                      </a:r>
                      <a:endParaRPr lang="en-US" sz="900" b="1">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الاسكان</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a:latin typeface="Calibri"/>
                          <a:ea typeface="Calibri"/>
                          <a:cs typeface="Arial"/>
                        </a:rPr>
                        <a:t>ذنابه خريشه</a:t>
                      </a:r>
                      <a:endParaRPr lang="en-US" sz="900" b="1">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346</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بئر </a:t>
                      </a:r>
                      <a:r>
                        <a:rPr lang="en-US" sz="900" b="1" dirty="0">
                          <a:latin typeface="Calibri"/>
                          <a:ea typeface="Calibri"/>
                          <a:cs typeface="Arial"/>
                        </a:rPr>
                        <a:t>6</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69.3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الحرباوي</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69.3</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250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الحمدلله</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208</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الشرع</a:t>
                      </a:r>
                      <a:r>
                        <a:rPr lang="ar-SA" sz="900" b="1" dirty="0">
                          <a:latin typeface="Calibri"/>
                          <a:ea typeface="Calibri"/>
                          <a:cs typeface="Arial"/>
                        </a:rPr>
                        <a:t>ي</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312</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630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دائره السير</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منشار نور</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منشار نصار</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046">
                <a:tc>
                  <a:txBody>
                    <a:bodyPr/>
                    <a:lstStyle/>
                    <a:p>
                      <a:pPr marL="0" marR="0" algn="r" rtl="0">
                        <a:lnSpc>
                          <a:spcPct val="115000"/>
                        </a:lnSpc>
                        <a:spcBef>
                          <a:spcPts val="0"/>
                        </a:spcBef>
                        <a:spcAft>
                          <a:spcPts val="0"/>
                        </a:spcAft>
                      </a:pPr>
                      <a:r>
                        <a:rPr lang="en-US" sz="900" b="1">
                          <a:latin typeface="Calibri"/>
                          <a:ea typeface="Calibri"/>
                          <a:cs typeface="Arial"/>
                        </a:rPr>
                        <a:t>90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dirty="0">
                          <a:latin typeface="Calibri"/>
                          <a:ea typeface="Calibri"/>
                          <a:cs typeface="Arial"/>
                        </a:rPr>
                        <a:t>277</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900" b="1">
                          <a:latin typeface="Calibri"/>
                          <a:ea typeface="Calibri"/>
                          <a:cs typeface="Arial"/>
                        </a:rPr>
                        <a:t>400</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900" b="1" dirty="0">
                          <a:latin typeface="Calibri"/>
                          <a:ea typeface="Calibri"/>
                          <a:cs typeface="Arial"/>
                        </a:rPr>
                        <a:t>منشار الكوكب</a:t>
                      </a:r>
                      <a:endParaRPr lang="en-US" sz="900" b="1" dirty="0">
                        <a:latin typeface="Calibri"/>
                        <a:ea typeface="Calibri"/>
                        <a:cs typeface="Arial"/>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143000"/>
          </a:xfrm>
        </p:spPr>
        <p:txBody>
          <a:bodyPr/>
          <a:lstStyle/>
          <a:p>
            <a:pPr algn="ctr"/>
            <a:r>
              <a:rPr lang="en-US" dirty="0" smtClean="0"/>
              <a:t>Tulkarim 2</a:t>
            </a:r>
            <a:endParaRPr lang="en-US" dirty="0"/>
          </a:p>
        </p:txBody>
      </p:sp>
      <p:graphicFrame>
        <p:nvGraphicFramePr>
          <p:cNvPr id="4" name="Table 3"/>
          <p:cNvGraphicFramePr>
            <a:graphicFrameLocks noGrp="1"/>
          </p:cNvGraphicFramePr>
          <p:nvPr/>
        </p:nvGraphicFramePr>
        <p:xfrm>
          <a:off x="990600" y="1523993"/>
          <a:ext cx="3581400" cy="4876811"/>
        </p:xfrm>
        <a:graphic>
          <a:graphicData uri="http://schemas.openxmlformats.org/drawingml/2006/table">
            <a:tbl>
              <a:tblPr rtl="1"/>
              <a:tblGrid>
                <a:gridCol w="652326"/>
                <a:gridCol w="836808"/>
                <a:gridCol w="836808"/>
                <a:gridCol w="1255458"/>
              </a:tblGrid>
              <a:tr h="346133">
                <a:tc>
                  <a:txBody>
                    <a:bodyPr/>
                    <a:lstStyle/>
                    <a:p>
                      <a:pPr marL="0" marR="0" rtl="0">
                        <a:lnSpc>
                          <a:spcPct val="115000"/>
                        </a:lnSpc>
                        <a:spcBef>
                          <a:spcPts val="0"/>
                        </a:spcBef>
                        <a:spcAft>
                          <a:spcPts val="0"/>
                        </a:spcAft>
                      </a:pPr>
                      <a:r>
                        <a:rPr lang="en-US" sz="800" b="1" dirty="0">
                          <a:solidFill>
                            <a:srgbClr val="FF0000"/>
                          </a:solidFill>
                          <a:latin typeface="Calibri"/>
                          <a:ea typeface="Calibri"/>
                          <a:cs typeface="Arial"/>
                        </a:rPr>
                        <a:t>Power factor  </a:t>
                      </a:r>
                      <a:endParaRPr lang="en-US" sz="800" dirty="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800" b="1">
                          <a:solidFill>
                            <a:srgbClr val="FF0000"/>
                          </a:solidFill>
                          <a:latin typeface="Calibri"/>
                          <a:ea typeface="Calibri"/>
                          <a:cs typeface="Arial"/>
                        </a:rPr>
                        <a:t>Load(KVA)</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800" b="1">
                          <a:solidFill>
                            <a:srgbClr val="FF0000"/>
                          </a:solidFill>
                          <a:latin typeface="Calibri"/>
                          <a:ea typeface="Calibri"/>
                          <a:cs typeface="Arial"/>
                        </a:rPr>
                        <a:t>Rated </a:t>
                      </a:r>
                      <a:endParaRPr lang="en-US" sz="800">
                        <a:latin typeface="Calibri"/>
                        <a:ea typeface="Calibri"/>
                        <a:cs typeface="Arial"/>
                      </a:endParaRPr>
                    </a:p>
                    <a:p>
                      <a:pPr marL="0" marR="0" rtl="0">
                        <a:lnSpc>
                          <a:spcPct val="115000"/>
                        </a:lnSpc>
                        <a:spcBef>
                          <a:spcPts val="0"/>
                        </a:spcBef>
                        <a:spcAft>
                          <a:spcPts val="0"/>
                        </a:spcAft>
                      </a:pPr>
                      <a:r>
                        <a:rPr lang="en-US" sz="800" b="1">
                          <a:solidFill>
                            <a:srgbClr val="FF0000"/>
                          </a:solidFill>
                          <a:latin typeface="Calibri"/>
                          <a:ea typeface="Calibri"/>
                          <a:cs typeface="Arial"/>
                        </a:rPr>
                        <a:t>(KVA)</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pPr>
                      <a:r>
                        <a:rPr lang="en-US" sz="800" b="1" dirty="0">
                          <a:solidFill>
                            <a:srgbClr val="FF0000"/>
                          </a:solidFill>
                          <a:latin typeface="Calibri"/>
                          <a:ea typeface="Calibri"/>
                          <a:cs typeface="Arial"/>
                        </a:rPr>
                        <a:t>Transformers </a:t>
                      </a:r>
                      <a:r>
                        <a:rPr lang="en-US" sz="800" b="1" dirty="0" smtClean="0">
                          <a:solidFill>
                            <a:srgbClr val="FF0000"/>
                          </a:solidFill>
                          <a:latin typeface="Calibri"/>
                          <a:ea typeface="Calibri"/>
                          <a:cs typeface="Arial"/>
                        </a:rPr>
                        <a:t>name</a:t>
                      </a:r>
                      <a:endParaRPr lang="en-US" sz="800" dirty="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400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اكتابا</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55.4</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160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ناصر</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801">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416</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مصنع الاسلاميه </a:t>
                      </a:r>
                      <a:r>
                        <a:rPr lang="en-US" sz="800" b="1">
                          <a:latin typeface="Calibri"/>
                          <a:ea typeface="Calibri"/>
                          <a:cs typeface="Arial"/>
                        </a:rPr>
                        <a:t>1</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400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مصنع النور</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801">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589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مصنع الاسلاميه </a:t>
                      </a:r>
                      <a:r>
                        <a:rPr lang="en-US" sz="800" b="1">
                          <a:latin typeface="Calibri"/>
                          <a:ea typeface="Calibri"/>
                          <a:cs typeface="Arial"/>
                        </a:rPr>
                        <a:t>2</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208</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زيد برهم </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312</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مسجد الروضه</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208</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400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بنك القدس</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416</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مجمع الاشقر</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69.3</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قزمار</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801">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346</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رقم </a:t>
                      </a:r>
                      <a:r>
                        <a:rPr lang="en-US" sz="800" b="1">
                          <a:latin typeface="Calibri"/>
                          <a:ea typeface="Calibri"/>
                          <a:cs typeface="Arial"/>
                        </a:rPr>
                        <a:t>3</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416</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ابو يونس</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277</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مخمر الموز</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41.6</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ابو صالح</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ابو ربحي</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69.3</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الخواجا</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277</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منجره الجعرون</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277</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مصنع البرق</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ظهره اكباريه</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242</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مفرق الجعرون</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55.4</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100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ملعب شويكه</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69.3</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400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ابو صالح</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250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المهداوي</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801">
                <a:tc>
                  <a:txBody>
                    <a:bodyPr/>
                    <a:lstStyle/>
                    <a:p>
                      <a:pPr marL="0" marR="0" algn="r" rtl="0">
                        <a:lnSpc>
                          <a:spcPct val="115000"/>
                        </a:lnSpc>
                        <a:spcBef>
                          <a:spcPts val="0"/>
                        </a:spcBef>
                        <a:spcAft>
                          <a:spcPts val="0"/>
                        </a:spcAft>
                      </a:pPr>
                      <a:r>
                        <a:rPr lang="en-US" sz="800" b="1" dirty="0">
                          <a:latin typeface="Calibri"/>
                          <a:ea typeface="Calibri"/>
                          <a:cs typeface="Arial"/>
                        </a:rPr>
                        <a:t>90</a:t>
                      </a:r>
                      <a:endParaRPr lang="en-US" sz="800" dirty="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277</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الميناوي </a:t>
                      </a:r>
                      <a:r>
                        <a:rPr lang="en-US" sz="800" b="1">
                          <a:latin typeface="Calibri"/>
                          <a:ea typeface="Calibri"/>
                          <a:cs typeface="Arial"/>
                        </a:rPr>
                        <a:t>1</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630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a:latin typeface="Calibri"/>
                          <a:ea typeface="Calibri"/>
                          <a:cs typeface="Arial"/>
                        </a:rPr>
                        <a:t>بئر الميناوي </a:t>
                      </a:r>
                      <a:r>
                        <a:rPr lang="en-US" sz="800" b="1">
                          <a:latin typeface="Calibri"/>
                          <a:ea typeface="Calibri"/>
                          <a:cs typeface="Arial"/>
                        </a:rPr>
                        <a:t>2</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067">
                <a:tc>
                  <a:txBody>
                    <a:bodyPr/>
                    <a:lstStyle/>
                    <a:p>
                      <a:pPr marL="0" marR="0" algn="r" rtl="0">
                        <a:lnSpc>
                          <a:spcPct val="115000"/>
                        </a:lnSpc>
                        <a:spcBef>
                          <a:spcPts val="0"/>
                        </a:spcBef>
                        <a:spcAft>
                          <a:spcPts val="0"/>
                        </a:spcAft>
                      </a:pPr>
                      <a:r>
                        <a:rPr lang="en-US" sz="800" b="1">
                          <a:latin typeface="Calibri"/>
                          <a:ea typeface="Calibri"/>
                          <a:cs typeface="Arial"/>
                        </a:rPr>
                        <a:t>90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139</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800" b="1">
                          <a:latin typeface="Calibri"/>
                          <a:ea typeface="Calibri"/>
                          <a:cs typeface="Arial"/>
                        </a:rPr>
                        <a:t>160</a:t>
                      </a:r>
                      <a:endParaRPr lang="en-US" sz="80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800" b="1" dirty="0">
                          <a:latin typeface="Calibri"/>
                          <a:ea typeface="Calibri"/>
                          <a:cs typeface="Arial"/>
                        </a:rPr>
                        <a:t>واد الشام</a:t>
                      </a:r>
                      <a:endParaRPr lang="en-US" sz="800" dirty="0">
                        <a:latin typeface="Calibri"/>
                        <a:ea typeface="Calibri"/>
                        <a:cs typeface="Arial"/>
                      </a:endParaRPr>
                    </a:p>
                  </a:txBody>
                  <a:tcPr marL="47029" marR="47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4953000" y="1524000"/>
          <a:ext cx="3403599" cy="2783073"/>
        </p:xfrm>
        <a:graphic>
          <a:graphicData uri="http://schemas.openxmlformats.org/drawingml/2006/table">
            <a:tbl>
              <a:tblPr rtl="1"/>
              <a:tblGrid>
                <a:gridCol w="619941"/>
                <a:gridCol w="795264"/>
                <a:gridCol w="795264"/>
                <a:gridCol w="1193130"/>
              </a:tblGrid>
              <a:tr h="184987">
                <a:tc>
                  <a:txBody>
                    <a:bodyPr/>
                    <a:lstStyle/>
                    <a:p>
                      <a:pPr marL="0" marR="0" algn="r" rtl="0">
                        <a:lnSpc>
                          <a:spcPct val="115000"/>
                        </a:lnSpc>
                        <a:spcBef>
                          <a:spcPts val="0"/>
                        </a:spcBef>
                        <a:spcAft>
                          <a:spcPts val="0"/>
                        </a:spcAft>
                      </a:pPr>
                      <a:r>
                        <a:rPr lang="en-US" sz="1050" b="1" dirty="0">
                          <a:latin typeface="Calibri"/>
                          <a:ea typeface="Calibri"/>
                          <a:cs typeface="Arial"/>
                        </a:rPr>
                        <a:t>90</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69.3</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250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جمعية شويكه</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dirty="0">
                          <a:latin typeface="Calibri"/>
                          <a:ea typeface="Calibri"/>
                          <a:cs typeface="Arial"/>
                        </a:rPr>
                        <a:t>90</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242</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دوار شويكه</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dirty="0">
                          <a:latin typeface="Calibri"/>
                          <a:ea typeface="Calibri"/>
                          <a:cs typeface="Arial"/>
                        </a:rPr>
                        <a:t>90</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346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بنك القاهرة عمان</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dirty="0">
                          <a:latin typeface="Calibri"/>
                          <a:ea typeface="Calibri"/>
                          <a:cs typeface="Arial"/>
                        </a:rPr>
                        <a:t>346</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البنك العربي</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dirty="0">
                          <a:latin typeface="Calibri"/>
                          <a:ea typeface="Calibri"/>
                          <a:cs typeface="Arial"/>
                        </a:rPr>
                        <a:t>242</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400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بنك فلسطين</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254">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dirty="0">
                          <a:latin typeface="Calibri"/>
                          <a:ea typeface="Calibri"/>
                          <a:cs typeface="Arial"/>
                        </a:rPr>
                        <a:t>554</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مستشفى ثابت </a:t>
                      </a:r>
                      <a:r>
                        <a:rPr lang="en-US" sz="1050" b="1">
                          <a:latin typeface="Calibri"/>
                          <a:ea typeface="Calibri"/>
                          <a:cs typeface="Arial"/>
                        </a:rPr>
                        <a:t>1</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975">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346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lnSpc>
                          <a:spcPct val="115000"/>
                        </a:lnSpc>
                        <a:spcBef>
                          <a:spcPts val="0"/>
                        </a:spcBef>
                        <a:spcAft>
                          <a:spcPts val="0"/>
                        </a:spcAft>
                        <a:tabLst>
                          <a:tab pos="471170" algn="ctr"/>
                          <a:tab pos="942975" algn="r"/>
                        </a:tabLst>
                      </a:pPr>
                      <a:r>
                        <a:rPr lang="en-US" sz="1050" b="1" dirty="0">
                          <a:latin typeface="Calibri"/>
                          <a:ea typeface="Calibri"/>
                          <a:cs typeface="Arial"/>
                        </a:rPr>
                        <a:t>		         630</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مستشفى ثابت </a:t>
                      </a:r>
                      <a:r>
                        <a:rPr lang="en-US" sz="1050" b="1">
                          <a:latin typeface="Calibri"/>
                          <a:ea typeface="Calibri"/>
                          <a:cs typeface="Arial"/>
                        </a:rPr>
                        <a:t>2</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173</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dirty="0">
                          <a:latin typeface="Calibri"/>
                          <a:ea typeface="Calibri"/>
                          <a:cs typeface="Arial"/>
                        </a:rPr>
                        <a:t>630</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العدويه</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173</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مجمع دعباس</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346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مجمع التاج</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173</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250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مجمع الخاروف</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416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a:latin typeface="Calibri"/>
                          <a:ea typeface="Calibri"/>
                          <a:cs typeface="Arial"/>
                        </a:rPr>
                        <a:t>الشاهد</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346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المحافظه </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87">
                <a:tc>
                  <a:txBody>
                    <a:bodyPr/>
                    <a:lstStyle/>
                    <a:p>
                      <a:pPr marL="0" marR="0" algn="r" rtl="0">
                        <a:lnSpc>
                          <a:spcPct val="115000"/>
                        </a:lnSpc>
                        <a:spcBef>
                          <a:spcPts val="0"/>
                        </a:spcBef>
                        <a:spcAft>
                          <a:spcPts val="0"/>
                        </a:spcAft>
                      </a:pPr>
                      <a:r>
                        <a:rPr lang="en-US" sz="1050" b="1">
                          <a:latin typeface="Calibri"/>
                          <a:ea typeface="Calibri"/>
                          <a:cs typeface="Arial"/>
                        </a:rPr>
                        <a:t>90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416</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US" sz="1050" b="1">
                          <a:latin typeface="Calibri"/>
                          <a:ea typeface="Calibri"/>
                          <a:cs typeface="Arial"/>
                        </a:rPr>
                        <a:t>630</a:t>
                      </a:r>
                      <a:endParaRPr lang="en-US" sz="105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ar-JO" sz="1050" b="1" dirty="0">
                          <a:latin typeface="Calibri"/>
                          <a:ea typeface="Calibri"/>
                          <a:cs typeface="Arial"/>
                        </a:rPr>
                        <a:t>المقاطعه</a:t>
                      </a:r>
                      <a:endParaRPr lang="en-US" sz="105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a:bodyPr>
          <a:lstStyle/>
          <a:p>
            <a:pPr algn="ctr"/>
            <a:r>
              <a:rPr lang="en-US" sz="3200" b="1" i="1" u="sng" dirty="0" smtClean="0">
                <a:solidFill>
                  <a:srgbClr val="FF0000"/>
                </a:solidFill>
                <a:latin typeface="Times New Roman" panose="02020603050405020304" pitchFamily="18" charset="0"/>
                <a:cs typeface="Times New Roman" panose="02020603050405020304" pitchFamily="18" charset="0"/>
              </a:rPr>
              <a:t>Analysis Summary</a:t>
            </a:r>
            <a:r>
              <a:rPr lang="en-US" sz="3200" dirty="0" smtClean="0">
                <a:latin typeface="Times New Roman" panose="02020603050405020304" pitchFamily="18" charset="0"/>
                <a:cs typeface="Times New Roman" panose="02020603050405020304" pitchFamily="18" charset="0"/>
              </a:rPr>
              <a:t> </a:t>
            </a:r>
            <a:br>
              <a:rPr lang="en-US" sz="3200" dirty="0" smtClean="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We have to summarize the results, total generation, demand, loading, percentage of losses, and the total power factor. </a:t>
            </a:r>
            <a:br>
              <a:rPr lang="en-US" sz="3200"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1143000"/>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Sarra Connection </a:t>
            </a:r>
            <a:r>
              <a:rPr lang="en-US" dirty="0">
                <a:solidFill>
                  <a:srgbClr val="FF0000"/>
                </a:solidFill>
                <a:latin typeface="Times New Roman" panose="02020603050405020304" pitchFamily="18" charset="0"/>
                <a:cs typeface="Times New Roman" panose="02020603050405020304" pitchFamily="18" charset="0"/>
              </a:rPr>
              <a:t>P</a:t>
            </a:r>
            <a:r>
              <a:rPr lang="en-US" dirty="0" smtClean="0">
                <a:solidFill>
                  <a:srgbClr val="FF0000"/>
                </a:solidFill>
                <a:latin typeface="Times New Roman" panose="02020603050405020304" pitchFamily="18" charset="0"/>
                <a:cs typeface="Times New Roman" panose="02020603050405020304" pitchFamily="18" charset="0"/>
              </a:rPr>
              <a:t>oint</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flipV="1">
            <a:off x="685800" y="6126163"/>
            <a:ext cx="45719" cy="46037"/>
          </a:xfrm>
        </p:spPr>
        <p:txBody>
          <a:bodyPr>
            <a:normAutofit fontScale="25000" lnSpcReduction="20000"/>
          </a:bodyPr>
          <a:lstStyle/>
          <a:p>
            <a:endParaRPr lang="en-US" dirty="0"/>
          </a:p>
        </p:txBody>
      </p:sp>
      <p:pic>
        <p:nvPicPr>
          <p:cNvPr id="1026" name="Picture 2" descr="C:\Users\woroud\Desktop\ww\000.PNG"/>
          <p:cNvPicPr>
            <a:picLocks noChangeAspect="1" noChangeArrowheads="1"/>
          </p:cNvPicPr>
          <p:nvPr/>
        </p:nvPicPr>
        <p:blipFill>
          <a:blip r:embed="rId2"/>
          <a:srcRect/>
          <a:stretch>
            <a:fillRect/>
          </a:stretch>
        </p:blipFill>
        <p:spPr bwMode="auto">
          <a:xfrm>
            <a:off x="857224" y="1643050"/>
            <a:ext cx="7516275" cy="445331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(1) Connection Point</a:t>
            </a:r>
            <a:endParaRPr lang="en-US"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descr="D:\woroud\woroud 2\قسم الكهرباء والاتصالات\مشروع التخرج\مشروع تخرج\طولكرم 1.PNG"/>
          <p:cNvPicPr>
            <a:picLocks noGrp="1"/>
          </p:cNvPicPr>
          <p:nvPr>
            <p:ph idx="1"/>
          </p:nvPr>
        </p:nvPicPr>
        <p:blipFill>
          <a:blip r:embed="rId2"/>
          <a:stretch>
            <a:fillRect/>
          </a:stretch>
        </p:blipFill>
        <p:spPr bwMode="auto">
          <a:xfrm>
            <a:off x="1563854" y="1935163"/>
            <a:ext cx="6016291" cy="438943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b="1" dirty="0" smtClean="0">
                <a:solidFill>
                  <a:srgbClr val="FF0000"/>
                </a:solidFill>
                <a:latin typeface="Times New Roman" panose="02020603050405020304" pitchFamily="18" charset="0"/>
                <a:cs typeface="Times New Roman" panose="02020603050405020304" pitchFamily="18" charset="0"/>
              </a:rPr>
              <a:t>Contents </a:t>
            </a:r>
            <a:r>
              <a:rPr lang="ar-SA" b="1" dirty="0" smtClean="0">
                <a:solidFill>
                  <a:srgbClr val="FF0000"/>
                </a:solidFill>
                <a:latin typeface="Times New Roman" panose="02020603050405020304" pitchFamily="18" charset="0"/>
                <a:cs typeface="Times New Roman" panose="02020603050405020304" pitchFamily="18" charset="0"/>
              </a:rPr>
              <a:t>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000" b="1" dirty="0" smtClean="0">
                <a:latin typeface="Times New Roman" panose="02020603050405020304" pitchFamily="18" charset="0"/>
                <a:cs typeface="Times New Roman" panose="02020603050405020304" pitchFamily="18" charset="0"/>
              </a:rPr>
              <a:t>Introduction</a:t>
            </a:r>
            <a:endParaRPr lang="en-US" sz="2000" b="1" u="sng"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S</a:t>
            </a:r>
            <a:r>
              <a:rPr lang="en-US" sz="2000" b="1" dirty="0" smtClean="0">
                <a:latin typeface="Times New Roman" panose="02020603050405020304" pitchFamily="18" charset="0"/>
                <a:cs typeface="Times New Roman" panose="02020603050405020304" pitchFamily="18" charset="0"/>
              </a:rPr>
              <a:t>arra connection point and Tulkarem </a:t>
            </a:r>
            <a:r>
              <a:rPr lang="en-US" sz="2000" b="1" dirty="0">
                <a:latin typeface="Times New Roman" panose="02020603050405020304" pitchFamily="18" charset="0"/>
                <a:cs typeface="Times New Roman" panose="02020603050405020304" pitchFamily="18" charset="0"/>
              </a:rPr>
              <a:t>e</a:t>
            </a:r>
            <a:r>
              <a:rPr lang="en-US" sz="2000" b="1" dirty="0" smtClean="0">
                <a:latin typeface="Times New Roman" panose="02020603050405020304" pitchFamily="18" charset="0"/>
                <a:cs typeface="Times New Roman" panose="02020603050405020304" pitchFamily="18" charset="0"/>
              </a:rPr>
              <a:t>lectricity network </a:t>
            </a:r>
          </a:p>
          <a:p>
            <a:pPr>
              <a:buNone/>
            </a:pPr>
            <a:r>
              <a:rPr lang="en-US" sz="2000" b="1" dirty="0" smtClean="0">
                <a:solidFill>
                  <a:srgbClr val="6D030B"/>
                </a:solidFill>
                <a:latin typeface="Times New Roman" panose="02020603050405020304" pitchFamily="18" charset="0"/>
                <a:cs typeface="Times New Roman" panose="02020603050405020304" pitchFamily="18" charset="0"/>
              </a:rPr>
              <a:t>	- Electrical </a:t>
            </a:r>
            <a:r>
              <a:rPr lang="en-US" sz="2000" b="1" dirty="0">
                <a:solidFill>
                  <a:srgbClr val="6D030B"/>
                </a:solidFill>
                <a:latin typeface="Times New Roman" panose="02020603050405020304" pitchFamily="18" charset="0"/>
                <a:cs typeface="Times New Roman" panose="02020603050405020304" pitchFamily="18" charset="0"/>
              </a:rPr>
              <a:t>s</a:t>
            </a:r>
            <a:r>
              <a:rPr lang="en-US" sz="2000" b="1" dirty="0" smtClean="0">
                <a:solidFill>
                  <a:srgbClr val="6D030B"/>
                </a:solidFill>
                <a:latin typeface="Times New Roman" panose="02020603050405020304" pitchFamily="18" charset="0"/>
                <a:cs typeface="Times New Roman" panose="02020603050405020304" pitchFamily="18" charset="0"/>
              </a:rPr>
              <a:t>upply</a:t>
            </a:r>
          </a:p>
          <a:p>
            <a:pPr>
              <a:buNone/>
            </a:pPr>
            <a:r>
              <a:rPr lang="en-US" sz="2000" b="1" dirty="0" smtClean="0">
                <a:solidFill>
                  <a:srgbClr val="6D030B"/>
                </a:solidFill>
                <a:latin typeface="Times New Roman" panose="02020603050405020304" pitchFamily="18" charset="0"/>
                <a:cs typeface="Times New Roman" panose="02020603050405020304" pitchFamily="18" charset="0"/>
              </a:rPr>
              <a:t>	- Elements </a:t>
            </a:r>
            <a:r>
              <a:rPr lang="en-US" sz="2000" b="1" dirty="0">
                <a:solidFill>
                  <a:srgbClr val="6D030B"/>
                </a:solidFill>
                <a:latin typeface="Times New Roman" panose="02020603050405020304" pitchFamily="18" charset="0"/>
                <a:cs typeface="Times New Roman" panose="02020603050405020304" pitchFamily="18" charset="0"/>
              </a:rPr>
              <a:t>o</a:t>
            </a:r>
            <a:r>
              <a:rPr lang="en-US" sz="2000" b="1" dirty="0" smtClean="0">
                <a:solidFill>
                  <a:srgbClr val="6D030B"/>
                </a:solidFill>
                <a:latin typeface="Times New Roman" panose="02020603050405020304" pitchFamily="18" charset="0"/>
                <a:cs typeface="Times New Roman" panose="02020603050405020304" pitchFamily="18" charset="0"/>
              </a:rPr>
              <a:t>f </a:t>
            </a:r>
            <a:r>
              <a:rPr lang="en-US" sz="2000" b="1" dirty="0">
                <a:solidFill>
                  <a:srgbClr val="6D030B"/>
                </a:solidFill>
                <a:latin typeface="Times New Roman" panose="02020603050405020304" pitchFamily="18" charset="0"/>
                <a:cs typeface="Times New Roman" panose="02020603050405020304" pitchFamily="18" charset="0"/>
              </a:rPr>
              <a:t>t</a:t>
            </a:r>
            <a:r>
              <a:rPr lang="en-US" sz="2000" b="1" dirty="0" smtClean="0">
                <a:solidFill>
                  <a:srgbClr val="6D030B"/>
                </a:solidFill>
                <a:latin typeface="Times New Roman" panose="02020603050405020304" pitchFamily="18" charset="0"/>
                <a:cs typeface="Times New Roman" panose="02020603050405020304" pitchFamily="18" charset="0"/>
              </a:rPr>
              <a:t>he network</a:t>
            </a:r>
          </a:p>
          <a:p>
            <a:pPr>
              <a:buNone/>
            </a:pPr>
            <a:r>
              <a:rPr lang="en-US" sz="2000" b="1" dirty="0" smtClean="0">
                <a:solidFill>
                  <a:srgbClr val="6D030B"/>
                </a:solidFill>
                <a:latin typeface="Times New Roman" panose="02020603050405020304" pitchFamily="18" charset="0"/>
                <a:cs typeface="Times New Roman" panose="02020603050405020304" pitchFamily="18" charset="0"/>
              </a:rPr>
              <a:t>	- Problems in the </a:t>
            </a:r>
            <a:r>
              <a:rPr lang="en-US" sz="2000" b="1" dirty="0" smtClean="0">
                <a:solidFill>
                  <a:srgbClr val="6D030B"/>
                </a:solidFill>
                <a:latin typeface="Times New Roman" panose="02020603050405020304" pitchFamily="18" charset="0"/>
                <a:cs typeface="Times New Roman" panose="02020603050405020304" pitchFamily="18" charset="0"/>
              </a:rPr>
              <a:t>network</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Analysis </a:t>
            </a:r>
            <a:r>
              <a:rPr lang="en-US" sz="2000" b="1" dirty="0" smtClean="0">
                <a:latin typeface="Times New Roman" panose="02020603050405020304" pitchFamily="18" charset="0"/>
                <a:cs typeface="Times New Roman" panose="02020603050405020304" pitchFamily="18" charset="0"/>
              </a:rPr>
              <a:t>Summary</a:t>
            </a:r>
          </a:p>
          <a:p>
            <a:r>
              <a:rPr lang="en-US" sz="2000" b="1" dirty="0" smtClean="0"/>
              <a:t>Analysis of supply Sarra connection point and </a:t>
            </a:r>
            <a:r>
              <a:rPr lang="en-US" sz="2000" b="1" dirty="0" err="1" smtClean="0"/>
              <a:t>Tulkarem</a:t>
            </a:r>
            <a:r>
              <a:rPr lang="en-US" sz="2000" b="1" dirty="0" smtClean="0"/>
              <a:t> from central substation </a:t>
            </a:r>
            <a:endParaRPr lang="en-US" sz="2000" b="1" dirty="0" smtClean="0"/>
          </a:p>
          <a:p>
            <a:r>
              <a:rPr lang="en-US" sz="2000" b="1" dirty="0" smtClean="0"/>
              <a:t>The maximum load case </a:t>
            </a:r>
            <a:r>
              <a:rPr lang="en-US" sz="2000" b="1" dirty="0" smtClean="0"/>
              <a:t>improvement</a:t>
            </a:r>
          </a:p>
          <a:p>
            <a:r>
              <a:rPr lang="en-US" sz="2000" b="1" dirty="0" smtClean="0"/>
              <a:t> overloaded </a:t>
            </a:r>
            <a:r>
              <a:rPr lang="en-US" sz="2000" b="1" dirty="0" smtClean="0"/>
              <a:t>transformers</a:t>
            </a:r>
          </a:p>
          <a:p>
            <a:r>
              <a:rPr lang="en-US" sz="2000" b="1" dirty="0" smtClean="0"/>
              <a:t>Mechanical design of the network</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Conclusion</a:t>
            </a:r>
            <a:endParaRPr lang="en-US" sz="20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(2) Connection Point</a:t>
            </a:r>
            <a:endParaRPr lang="en-US"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descr="D:\woroud\woroud 2\قسم الكهرباء والاتصالات\مشروع التخرج\مشروع تخرج\طولكرم 2.PNG"/>
          <p:cNvPicPr>
            <a:picLocks noGrp="1"/>
          </p:cNvPicPr>
          <p:nvPr>
            <p:ph idx="1"/>
          </p:nvPr>
        </p:nvPicPr>
        <p:blipFill>
          <a:blip r:embed="rId2"/>
          <a:srcRect/>
          <a:stretch>
            <a:fillRect/>
          </a:stretch>
        </p:blipFill>
        <p:spPr bwMode="auto">
          <a:xfrm>
            <a:off x="762000" y="1828800"/>
            <a:ext cx="7543800" cy="4230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rPr>
              <a:t>Analysis of supply Sarra connection point and Tulkarem from central substation </a:t>
            </a:r>
            <a:endParaRPr lang="en-US" sz="3600"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At this stage of our graduation project we will Study the new condition of the two networks (Tulkarem and Sarra connection point) after connecting them to Sarra electricity distribution substation (161\33) KV directly without relying on Israeli national electricity company. Then we will improve the voltage level and decrease the real power losses and increase the reliability of the networks.</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After the analysis of Sarra connection point and Tulkarem networks after we connecting them to Sarra electricity distribution substation (161\33) KV also many problems in the network appears as we mentioned before </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57298"/>
            <a:ext cx="8305800" cy="3571900"/>
          </a:xfrm>
        </p:spPr>
        <p:txBody>
          <a:bodyPr>
            <a:noAutofit/>
          </a:bodyPr>
          <a:lstStyle/>
          <a:p>
            <a:pPr algn="ctr"/>
            <a:r>
              <a:rPr lang="en-US" sz="3600" b="1" i="1" u="sng" dirty="0" smtClean="0">
                <a:solidFill>
                  <a:srgbClr val="FF0000"/>
                </a:solidFill>
                <a:latin typeface="Times New Roman" panose="02020603050405020304" pitchFamily="18" charset="0"/>
                <a:cs typeface="Times New Roman" panose="02020603050405020304" pitchFamily="18" charset="0"/>
              </a:rPr>
              <a:t>Analysis Summary</a:t>
            </a:r>
            <a:r>
              <a:rPr lang="en-US" sz="3600" dirty="0" smtClean="0">
                <a:latin typeface="Times New Roman" panose="02020603050405020304" pitchFamily="18" charset="0"/>
                <a:cs typeface="Times New Roman" panose="02020603050405020304" pitchFamily="18" charset="0"/>
              </a:rPr>
              <a:t> </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en-US" sz="3200" dirty="0" smtClean="0">
                <a:solidFill>
                  <a:schemeClr val="tx1"/>
                </a:solidFill>
                <a:latin typeface="Times New Roman" panose="02020603050405020304" pitchFamily="18" charset="0"/>
                <a:cs typeface="Times New Roman" panose="02020603050405020304" pitchFamily="18" charset="0"/>
              </a:rPr>
              <a:t/>
            </a:r>
            <a:br>
              <a:rPr lang="en-US" sz="3200" dirty="0" smtClean="0">
                <a:solidFill>
                  <a:schemeClr val="tx1"/>
                </a:solidFill>
                <a:latin typeface="Times New Roman" panose="02020603050405020304" pitchFamily="18" charset="0"/>
                <a:cs typeface="Times New Roman" panose="02020603050405020304" pitchFamily="18" charset="0"/>
              </a:rPr>
            </a:br>
            <a:r>
              <a:rPr lang="en-US" sz="3200" dirty="0" smtClean="0">
                <a:solidFill>
                  <a:schemeClr val="tx1"/>
                </a:solidFill>
                <a:latin typeface="Times New Roman" panose="02020603050405020304" pitchFamily="18" charset="0"/>
                <a:cs typeface="Times New Roman" panose="02020603050405020304" pitchFamily="18" charset="0"/>
              </a:rPr>
              <a:t>We have to summarize the results, total generation, demand, loading, percentage of losses, and the total power factor.</a:t>
            </a:r>
            <a:endParaRPr lang="en-US" sz="32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796086"/>
          </a:xfrm>
        </p:spPr>
        <p:txBody>
          <a:bodyPr>
            <a:normAutofit fontScale="90000"/>
          </a:bodyPr>
          <a:lstStyle/>
          <a:p>
            <a:r>
              <a:rPr lang="en-US" dirty="0" smtClean="0">
                <a:solidFill>
                  <a:srgbClr val="FF0000"/>
                </a:solidFill>
                <a:latin typeface="Times New Roman" panose="02020603050405020304" pitchFamily="18" charset="0"/>
                <a:cs typeface="Times New Roman" panose="02020603050405020304" pitchFamily="18" charset="0"/>
              </a:rPr>
              <a:t>Sarra Connection Point</a:t>
            </a:r>
            <a:endParaRPr lang="en-US" dirty="0"/>
          </a:p>
        </p:txBody>
      </p:sp>
      <p:pic>
        <p:nvPicPr>
          <p:cNvPr id="3" name="Picture 2" descr="C:\Users\woroud\Desktop\Capture.PNG"/>
          <p:cNvPicPr/>
          <p:nvPr/>
        </p:nvPicPr>
        <p:blipFill>
          <a:blip r:embed="rId2"/>
          <a:srcRect/>
          <a:stretch>
            <a:fillRect/>
          </a:stretch>
        </p:blipFill>
        <p:spPr bwMode="auto">
          <a:xfrm>
            <a:off x="857224" y="1571612"/>
            <a:ext cx="7215238" cy="495595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867524"/>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(1) Connection Point</a:t>
            </a:r>
            <a:endParaRPr lang="en-US" dirty="0"/>
          </a:p>
        </p:txBody>
      </p:sp>
      <p:pic>
        <p:nvPicPr>
          <p:cNvPr id="3" name="Picture 2" descr="C:\Users\woroud\Desktop\Capture.PNG"/>
          <p:cNvPicPr/>
          <p:nvPr/>
        </p:nvPicPr>
        <p:blipFill>
          <a:blip r:embed="rId2"/>
          <a:srcRect/>
          <a:stretch>
            <a:fillRect/>
          </a:stretch>
        </p:blipFill>
        <p:spPr bwMode="auto">
          <a:xfrm>
            <a:off x="714348" y="1571612"/>
            <a:ext cx="7643866" cy="492922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867524"/>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(2) Connection Point</a:t>
            </a:r>
            <a:endParaRPr lang="en-US" dirty="0"/>
          </a:p>
        </p:txBody>
      </p:sp>
      <p:pic>
        <p:nvPicPr>
          <p:cNvPr id="3" name="Picture 2" descr="C:\Users\woroud\Desktop\Capture.PNG"/>
          <p:cNvPicPr/>
          <p:nvPr/>
        </p:nvPicPr>
        <p:blipFill>
          <a:blip r:embed="rId2"/>
          <a:srcRect/>
          <a:stretch>
            <a:fillRect/>
          </a:stretch>
        </p:blipFill>
        <p:spPr bwMode="auto">
          <a:xfrm>
            <a:off x="714348" y="1643050"/>
            <a:ext cx="7643866" cy="4857784"/>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368118"/>
          </a:xfrm>
        </p:spPr>
        <p:txBody>
          <a:bodyPr>
            <a:normAutofit fontScale="90000"/>
          </a:bodyPr>
          <a:lstStyle/>
          <a:p>
            <a:r>
              <a:rPr lang="en-US" sz="4000" dirty="0" smtClean="0">
                <a:solidFill>
                  <a:srgbClr val="FF0000"/>
                </a:solidFill>
              </a:rPr>
              <a:t>The problems of the two networks</a:t>
            </a:r>
            <a:r>
              <a:rPr lang="en-US" sz="4000" dirty="0" smtClean="0">
                <a:solidFill>
                  <a:srgbClr val="FF0000"/>
                </a:solidFill>
              </a:rPr>
              <a:t> after connection with Sarra main substation </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1</a:t>
            </a:r>
            <a:r>
              <a:rPr lang="en-US" sz="2400" dirty="0" smtClean="0">
                <a:solidFill>
                  <a:schemeClr val="tx1"/>
                </a:solidFill>
              </a:rPr>
              <a:t>. The P.F in the   network is less than  92%  and   this value causes   many problems   specially   paying   banalities   and this value  must be   (0.92-0.95)</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2. The voltages   of   buses  are not   acceptable  and this  voltage will be   less when   it reaches the   consumer</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3. The network have over loaded transformer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4. High losses of power .</a:t>
            </a:r>
            <a:r>
              <a:rPr lang="ar-SA" dirty="0" smtClean="0"/>
              <a:t/>
            </a:r>
            <a:br>
              <a:rPr lang="ar-SA"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The maximum load case improvement</a:t>
            </a:r>
            <a:endParaRPr lang="en-US" dirty="0">
              <a:solidFill>
                <a:srgbClr val="FF0000"/>
              </a:solidFill>
            </a:endParaRPr>
          </a:p>
        </p:txBody>
      </p:sp>
      <p:sp>
        <p:nvSpPr>
          <p:cNvPr id="3" name="Content Placeholder 2"/>
          <p:cNvSpPr>
            <a:spLocks noGrp="1"/>
          </p:cNvSpPr>
          <p:nvPr>
            <p:ph idx="1"/>
          </p:nvPr>
        </p:nvSpPr>
        <p:spPr/>
        <p:txBody>
          <a:bodyPr/>
          <a:lstStyle/>
          <a:p>
            <a:pPr>
              <a:buNone/>
            </a:pPr>
            <a:endParaRPr lang="en-US" dirty="0" smtClean="0"/>
          </a:p>
          <a:p>
            <a:pPr>
              <a:buNone/>
            </a:pPr>
            <a:r>
              <a:rPr lang="en-US" dirty="0" smtClean="0"/>
              <a:t>The methods we used to do that are:</a:t>
            </a:r>
          </a:p>
          <a:p>
            <a:pPr>
              <a:buNone/>
            </a:pPr>
            <a:endParaRPr lang="en-US" dirty="0" smtClean="0"/>
          </a:p>
          <a:p>
            <a:r>
              <a:rPr lang="en-US" dirty="0" smtClean="0"/>
              <a:t>Tab changing in the transformers.</a:t>
            </a:r>
          </a:p>
          <a:p>
            <a:r>
              <a:rPr lang="en-US" dirty="0" smtClean="0"/>
              <a:t>Adding capacitors to produce reactive power.</a:t>
            </a:r>
          </a:p>
          <a:p>
            <a:r>
              <a:rPr lang="en-US" dirty="0" smtClean="0"/>
              <a:t>Changing transformer.</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439028"/>
          </a:xfrm>
        </p:spPr>
        <p:txBody>
          <a:bodyPr>
            <a:noAutofit/>
          </a:bodyPr>
          <a:lstStyle/>
          <a:p>
            <a:r>
              <a:rPr lang="en-US" sz="3600" b="1" dirty="0" smtClean="0">
                <a:solidFill>
                  <a:srgbClr val="FF0000"/>
                </a:solidFill>
              </a:rPr>
              <a:t>Improvement the maximum case using taps changing and power factor improving .</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smtClean="0"/>
              <a:t>The  method  of tab  changing  involves  changing  in the tab ratio on the transformer but in limiting range   which not  accede (5%) .</a:t>
            </a:r>
          </a:p>
          <a:p>
            <a:pPr marL="365760" indent="-283464">
              <a:defRPr/>
            </a:pPr>
            <a:r>
              <a:rPr lang="en-US" dirty="0" smtClean="0"/>
              <a:t>The P.F need to be improved to reduce the penalties on municipalities, reduce the current flows in the network which reduces the losses.  </a:t>
            </a:r>
          </a:p>
          <a:p>
            <a:pPr marL="365760" indent="-283464">
              <a:defRPr/>
            </a:pPr>
            <a:r>
              <a:rPr lang="en-US" dirty="0" smtClean="0"/>
              <a:t>The power factor after the improving must be in the range (0.92- 0.95) lag</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867524"/>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Sarra Connection Point</a:t>
            </a:r>
            <a:endParaRPr lang="en-US" dirty="0"/>
          </a:p>
        </p:txBody>
      </p:sp>
      <p:pic>
        <p:nvPicPr>
          <p:cNvPr id="3" name="Picture 2" descr="C:\Users\woroud\Desktop\Capture.PNG"/>
          <p:cNvPicPr/>
          <p:nvPr/>
        </p:nvPicPr>
        <p:blipFill>
          <a:blip r:embed="rId2"/>
          <a:srcRect/>
          <a:stretch>
            <a:fillRect/>
          </a:stretch>
        </p:blipFill>
        <p:spPr bwMode="auto">
          <a:xfrm>
            <a:off x="357158" y="1785926"/>
            <a:ext cx="8358246" cy="461937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143998" y="457200"/>
            <a:ext cx="45719" cy="838200"/>
          </a:xfrm>
        </p:spPr>
        <p:txBody>
          <a:bodyPr>
            <a:normAutofit/>
          </a:bodyPr>
          <a:lstStyle/>
          <a:p>
            <a:endParaRPr lang="en-US" sz="800" dirty="0"/>
          </a:p>
        </p:txBody>
      </p:sp>
      <p:sp>
        <p:nvSpPr>
          <p:cNvPr id="3" name="Content Placeholder 2"/>
          <p:cNvSpPr>
            <a:spLocks noGrp="1"/>
          </p:cNvSpPr>
          <p:nvPr>
            <p:ph idx="1"/>
          </p:nvPr>
        </p:nvSpPr>
        <p:spPr>
          <a:xfrm>
            <a:off x="457200" y="1285860"/>
            <a:ext cx="8229600" cy="5038740"/>
          </a:xfrm>
        </p:spPr>
        <p:txBody>
          <a:bodyPr>
            <a:normAutofit fontScale="25000" lnSpcReduction="20000"/>
          </a:bodyPr>
          <a:lstStyle/>
          <a:p>
            <a:pPr marL="547688" indent="-411163" rtl="1">
              <a:buClr>
                <a:srgbClr val="F9F9F9"/>
              </a:buClr>
              <a:buSzPct val="65000"/>
            </a:pPr>
            <a:r>
              <a:rPr lang="en-US" sz="8000" b="1" dirty="0" smtClean="0">
                <a:solidFill>
                  <a:srgbClr val="000000"/>
                </a:solidFill>
                <a:latin typeface="Book Antiqua" pitchFamily="18" charset="0"/>
              </a:rPr>
              <a:t>1-Collect all data about T</a:t>
            </a:r>
            <a:r>
              <a:rPr lang="en-US" sz="8000" b="1" dirty="0" smtClean="0">
                <a:solidFill>
                  <a:srgbClr val="000000"/>
                </a:solidFill>
                <a:latin typeface="Book Antiqua" pitchFamily="18" charset="0"/>
              </a:rPr>
              <a:t>ulkarim network and  </a:t>
            </a:r>
            <a:r>
              <a:rPr lang="en-US" sz="8000" b="1" dirty="0" smtClean="0">
                <a:solidFill>
                  <a:srgbClr val="000000"/>
                </a:solidFill>
                <a:latin typeface="Book Antiqua" pitchFamily="18" charset="0"/>
              </a:rPr>
              <a:t>S</a:t>
            </a:r>
            <a:r>
              <a:rPr lang="en-US" sz="8000" b="1" dirty="0" smtClean="0">
                <a:solidFill>
                  <a:srgbClr val="000000"/>
                </a:solidFill>
                <a:latin typeface="Book Antiqua" pitchFamily="18" charset="0"/>
              </a:rPr>
              <a:t>arra connection point </a:t>
            </a:r>
            <a:r>
              <a:rPr lang="en-US" sz="8000" b="1" dirty="0" smtClean="0">
                <a:solidFill>
                  <a:srgbClr val="000000"/>
                </a:solidFill>
                <a:latin typeface="Book Antiqua" pitchFamily="18" charset="0"/>
              </a:rPr>
              <a:t>including all parameters (transformers, transmission lines , load ).</a:t>
            </a:r>
          </a:p>
          <a:p>
            <a:pPr marL="547688" indent="-411163" rtl="1">
              <a:buClr>
                <a:srgbClr val="F9F9F9"/>
              </a:buClr>
              <a:buSzPct val="65000"/>
              <a:buNone/>
            </a:pPr>
            <a:endParaRPr lang="en-US" sz="8000" b="1" dirty="0" smtClean="0">
              <a:solidFill>
                <a:srgbClr val="000000"/>
              </a:solidFill>
              <a:latin typeface="Book Antiqua" pitchFamily="18" charset="0"/>
            </a:endParaRPr>
          </a:p>
          <a:p>
            <a:pPr marL="547688" indent="-411163" rtl="1">
              <a:buClr>
                <a:srgbClr val="F9F9F9"/>
              </a:buClr>
              <a:buSzPct val="65000"/>
            </a:pPr>
            <a:r>
              <a:rPr lang="en-US" sz="8000" b="1" dirty="0" smtClean="0">
                <a:solidFill>
                  <a:srgbClr val="000000"/>
                </a:solidFill>
                <a:latin typeface="Book Antiqua" pitchFamily="18" charset="0"/>
              </a:rPr>
              <a:t>2</a:t>
            </a:r>
            <a:r>
              <a:rPr lang="en-US" sz="8000" b="1" dirty="0" smtClean="0">
                <a:solidFill>
                  <a:srgbClr val="000000"/>
                </a:solidFill>
                <a:latin typeface="Book Antiqua" pitchFamily="18" charset="0"/>
              </a:rPr>
              <a:t>-Analyze </a:t>
            </a:r>
            <a:r>
              <a:rPr lang="en-US" sz="8000" b="1" dirty="0" smtClean="0">
                <a:solidFill>
                  <a:srgbClr val="000000"/>
                </a:solidFill>
                <a:latin typeface="Book Antiqua" pitchFamily="18" charset="0"/>
              </a:rPr>
              <a:t>the unified </a:t>
            </a:r>
            <a:r>
              <a:rPr lang="en-US" sz="8000" b="1" dirty="0" smtClean="0">
                <a:solidFill>
                  <a:srgbClr val="000000"/>
                </a:solidFill>
                <a:latin typeface="Book Antiqua" pitchFamily="18" charset="0"/>
              </a:rPr>
              <a:t>networks </a:t>
            </a:r>
            <a:r>
              <a:rPr lang="en-US" sz="8000" b="1" dirty="0" smtClean="0">
                <a:solidFill>
                  <a:srgbClr val="000000"/>
                </a:solidFill>
                <a:latin typeface="Book Antiqua" pitchFamily="18" charset="0"/>
              </a:rPr>
              <a:t>under </a:t>
            </a:r>
            <a:r>
              <a:rPr lang="en-US" sz="8000" b="1" dirty="0" smtClean="0">
                <a:solidFill>
                  <a:srgbClr val="000000"/>
                </a:solidFill>
                <a:latin typeface="Book Antiqua" pitchFamily="18" charset="0"/>
              </a:rPr>
              <a:t>maximum </a:t>
            </a:r>
            <a:r>
              <a:rPr lang="en-US" sz="8000" b="1" dirty="0" smtClean="0">
                <a:solidFill>
                  <a:srgbClr val="000000"/>
                </a:solidFill>
                <a:latin typeface="Book Antiqua" pitchFamily="18" charset="0"/>
              </a:rPr>
              <a:t>conditions using load flow analyses.</a:t>
            </a:r>
          </a:p>
          <a:p>
            <a:pPr marL="547688" indent="-411163" rtl="1">
              <a:buClr>
                <a:srgbClr val="F9F9F9"/>
              </a:buClr>
              <a:buSzPct val="65000"/>
              <a:buNone/>
            </a:pPr>
            <a:endParaRPr lang="en-US" sz="8000" b="1" dirty="0" smtClean="0">
              <a:solidFill>
                <a:srgbClr val="000000"/>
              </a:solidFill>
              <a:latin typeface="Book Antiqua" pitchFamily="18" charset="0"/>
              <a:cs typeface="Times New Roman" pitchFamily="18" charset="0"/>
            </a:endParaRPr>
          </a:p>
          <a:p>
            <a:pPr marL="547688" indent="-411163" rtl="1">
              <a:buClr>
                <a:srgbClr val="F9F9F9"/>
              </a:buClr>
              <a:buSzPct val="65000"/>
            </a:pPr>
            <a:r>
              <a:rPr lang="en-US" sz="8000" b="1" dirty="0" smtClean="0">
                <a:latin typeface="Times New Roman" pitchFamily="18" charset="0"/>
                <a:cs typeface="Times New Roman" pitchFamily="18" charset="0"/>
              </a:rPr>
              <a:t>3-analysis </a:t>
            </a:r>
            <a:r>
              <a:rPr lang="en-US" sz="8000" b="1" dirty="0" smtClean="0">
                <a:latin typeface="Times New Roman" pitchFamily="18" charset="0"/>
                <a:cs typeface="Times New Roman" pitchFamily="18" charset="0"/>
              </a:rPr>
              <a:t>of Sarra connection point and </a:t>
            </a:r>
            <a:r>
              <a:rPr lang="en-US" sz="8000" b="1" dirty="0" err="1" smtClean="0">
                <a:latin typeface="Times New Roman" pitchFamily="18" charset="0"/>
                <a:cs typeface="Times New Roman" pitchFamily="18" charset="0"/>
              </a:rPr>
              <a:t>Tulkarem</a:t>
            </a:r>
            <a:r>
              <a:rPr lang="en-US" sz="8000" b="1" dirty="0" smtClean="0">
                <a:latin typeface="Times New Roman" pitchFamily="18" charset="0"/>
                <a:cs typeface="Times New Roman" pitchFamily="18" charset="0"/>
              </a:rPr>
              <a:t> networks after we connecting them to Sarra electricity distribution substation (161\33) </a:t>
            </a:r>
            <a:endParaRPr lang="en-US" sz="8000" b="1" dirty="0" smtClean="0">
              <a:latin typeface="Times New Roman" pitchFamily="18" charset="0"/>
              <a:cs typeface="Times New Roman" pitchFamily="18" charset="0"/>
            </a:endParaRPr>
          </a:p>
          <a:p>
            <a:pPr marL="547688" indent="-411163" rtl="1">
              <a:buClr>
                <a:srgbClr val="F9F9F9"/>
              </a:buClr>
              <a:buSzPct val="65000"/>
              <a:buNone/>
            </a:pPr>
            <a:r>
              <a:rPr lang="en-US" sz="8000" b="1" dirty="0" smtClean="0">
                <a:latin typeface="Times New Roman" pitchFamily="18" charset="0"/>
                <a:cs typeface="Times New Roman" pitchFamily="18" charset="0"/>
              </a:rPr>
              <a:t>KV.</a:t>
            </a:r>
          </a:p>
          <a:p>
            <a:pPr marL="547688" indent="-411163" rtl="1">
              <a:buClr>
                <a:srgbClr val="F9F9F9"/>
              </a:buClr>
              <a:buSzPct val="65000"/>
              <a:buFont typeface="Wingdings" pitchFamily="2" charset="2"/>
              <a:buChar char="§"/>
            </a:pPr>
            <a:r>
              <a:rPr lang="en-US" sz="8000" b="1" dirty="0" smtClean="0">
                <a:solidFill>
                  <a:srgbClr val="000000"/>
                </a:solidFill>
                <a:latin typeface="Book Antiqua" pitchFamily="18" charset="0"/>
              </a:rPr>
              <a:t>4-Improve </a:t>
            </a:r>
            <a:r>
              <a:rPr lang="en-US" sz="8000" b="1" dirty="0" smtClean="0">
                <a:solidFill>
                  <a:srgbClr val="000000"/>
                </a:solidFill>
                <a:latin typeface="Book Antiqua" pitchFamily="18" charset="0"/>
              </a:rPr>
              <a:t>the voltage level and the power factor in the </a:t>
            </a:r>
            <a:r>
              <a:rPr lang="en-US" sz="8000" b="1" dirty="0" smtClean="0">
                <a:solidFill>
                  <a:srgbClr val="000000"/>
                </a:solidFill>
                <a:latin typeface="Book Antiqua" pitchFamily="18" charset="0"/>
              </a:rPr>
              <a:t>network.</a:t>
            </a:r>
          </a:p>
          <a:p>
            <a:pPr>
              <a:buNone/>
            </a:pPr>
            <a:endParaRPr lang="en-US" sz="8000" b="1" dirty="0" smtClean="0">
              <a:latin typeface="Times New Roman" panose="02020603050405020304" pitchFamily="18" charset="0"/>
              <a:cs typeface="Times New Roman" panose="02020603050405020304" pitchFamily="18" charset="0"/>
            </a:endParaRPr>
          </a:p>
          <a:p>
            <a:r>
              <a:rPr lang="en-US" sz="8000" b="1" dirty="0" smtClean="0">
                <a:latin typeface="Times New Roman" panose="02020603050405020304" pitchFamily="18" charset="0"/>
                <a:cs typeface="Times New Roman" panose="02020603050405020304" pitchFamily="18" charset="0"/>
              </a:rPr>
              <a:t>Benefits </a:t>
            </a:r>
            <a:r>
              <a:rPr lang="en-US" sz="8000" b="1" dirty="0" smtClean="0">
                <a:latin typeface="Times New Roman" panose="02020603050405020304" pitchFamily="18" charset="0"/>
                <a:cs typeface="Times New Roman" panose="02020603050405020304" pitchFamily="18" charset="0"/>
              </a:rPr>
              <a:t>and advantages to improving the distribution of electrical networks:</a:t>
            </a:r>
          </a:p>
          <a:p>
            <a:pPr marL="850392" lvl="1" indent="-457200">
              <a:buFont typeface="+mj-lt"/>
              <a:buAutoNum type="arabicPeriod"/>
            </a:pPr>
            <a:r>
              <a:rPr lang="en-US" sz="8000" b="1" dirty="0">
                <a:solidFill>
                  <a:srgbClr val="6D030B"/>
                </a:solidFill>
                <a:latin typeface="Times New Roman" panose="02020603050405020304" pitchFamily="18" charset="0"/>
                <a:cs typeface="Times New Roman" panose="02020603050405020304" pitchFamily="18" charset="0"/>
              </a:rPr>
              <a:t>Reduction </a:t>
            </a:r>
            <a:r>
              <a:rPr lang="en-US" sz="8000" b="1" dirty="0" smtClean="0">
                <a:solidFill>
                  <a:srgbClr val="6D030B"/>
                </a:solidFill>
                <a:latin typeface="Times New Roman" panose="02020603050405020304" pitchFamily="18" charset="0"/>
                <a:cs typeface="Times New Roman" panose="02020603050405020304" pitchFamily="18" charset="0"/>
              </a:rPr>
              <a:t>of </a:t>
            </a:r>
            <a:r>
              <a:rPr lang="en-US" sz="8000" b="1" dirty="0">
                <a:solidFill>
                  <a:srgbClr val="6D030B"/>
                </a:solidFill>
                <a:latin typeface="Times New Roman" panose="02020603050405020304" pitchFamily="18" charset="0"/>
                <a:cs typeface="Times New Roman" panose="02020603050405020304" pitchFamily="18" charset="0"/>
              </a:rPr>
              <a:t>power </a:t>
            </a:r>
            <a:r>
              <a:rPr lang="en-US" sz="8000" b="1" dirty="0" smtClean="0">
                <a:solidFill>
                  <a:srgbClr val="6D030B"/>
                </a:solidFill>
                <a:latin typeface="Times New Roman" panose="02020603050405020304" pitchFamily="18" charset="0"/>
                <a:cs typeface="Times New Roman" panose="02020603050405020304" pitchFamily="18" charset="0"/>
              </a:rPr>
              <a:t>losses</a:t>
            </a:r>
            <a:endParaRPr lang="en-US" sz="8000" b="1" dirty="0">
              <a:solidFill>
                <a:srgbClr val="6D030B"/>
              </a:solidFill>
              <a:latin typeface="Times New Roman" panose="02020603050405020304" pitchFamily="18" charset="0"/>
              <a:cs typeface="Times New Roman" panose="02020603050405020304" pitchFamily="18" charset="0"/>
            </a:endParaRPr>
          </a:p>
          <a:p>
            <a:pPr marL="850392" lvl="1" indent="-457200">
              <a:buFont typeface="+mj-lt"/>
              <a:buAutoNum type="arabicPeriod"/>
            </a:pPr>
            <a:r>
              <a:rPr lang="en-US" sz="8000" b="1" dirty="0">
                <a:solidFill>
                  <a:srgbClr val="6D030B"/>
                </a:solidFill>
                <a:latin typeface="Times New Roman" panose="02020603050405020304" pitchFamily="18" charset="0"/>
                <a:cs typeface="Times New Roman" panose="02020603050405020304" pitchFamily="18" charset="0"/>
              </a:rPr>
              <a:t>Increasing </a:t>
            </a:r>
            <a:r>
              <a:rPr lang="en-US" sz="8000" b="1" dirty="0" smtClean="0">
                <a:solidFill>
                  <a:srgbClr val="6D030B"/>
                </a:solidFill>
                <a:latin typeface="Times New Roman" panose="02020603050405020304" pitchFamily="18" charset="0"/>
                <a:cs typeface="Times New Roman" panose="02020603050405020304" pitchFamily="18" charset="0"/>
              </a:rPr>
              <a:t>voltage levels</a:t>
            </a:r>
            <a:endParaRPr lang="en-US" sz="8000" b="1" dirty="0">
              <a:solidFill>
                <a:srgbClr val="6D030B"/>
              </a:solidFill>
              <a:latin typeface="Times New Roman" panose="02020603050405020304" pitchFamily="18" charset="0"/>
              <a:cs typeface="Times New Roman" panose="02020603050405020304" pitchFamily="18" charset="0"/>
            </a:endParaRPr>
          </a:p>
          <a:p>
            <a:pPr marL="850392" lvl="1" indent="-457200">
              <a:buFont typeface="+mj-lt"/>
              <a:buAutoNum type="arabicPeriod"/>
            </a:pPr>
            <a:r>
              <a:rPr lang="en-US" sz="8000" b="1" dirty="0" smtClean="0">
                <a:solidFill>
                  <a:srgbClr val="6D030B"/>
                </a:solidFill>
                <a:latin typeface="Times New Roman" panose="02020603050405020304" pitchFamily="18" charset="0"/>
                <a:cs typeface="Times New Roman" panose="02020603050405020304" pitchFamily="18" charset="0"/>
              </a:rPr>
              <a:t>Power factor correction</a:t>
            </a:r>
            <a:endParaRPr lang="en-US" sz="8000" b="1" dirty="0">
              <a:solidFill>
                <a:srgbClr val="6D030B"/>
              </a:solidFill>
              <a:latin typeface="Times New Roman" panose="02020603050405020304" pitchFamily="18" charset="0"/>
              <a:cs typeface="Times New Roman" panose="02020603050405020304" pitchFamily="18" charset="0"/>
            </a:endParaRPr>
          </a:p>
          <a:p>
            <a:pPr marL="850392" lvl="1" indent="-457200">
              <a:buFont typeface="+mj-lt"/>
              <a:buAutoNum type="arabicPeriod"/>
            </a:pPr>
            <a:r>
              <a:rPr lang="en-US" sz="8000" b="1" dirty="0">
                <a:solidFill>
                  <a:srgbClr val="6D030B"/>
                </a:solidFill>
                <a:latin typeface="Times New Roman" panose="02020603050405020304" pitchFamily="18" charset="0"/>
                <a:cs typeface="Times New Roman" panose="02020603050405020304" pitchFamily="18" charset="0"/>
              </a:rPr>
              <a:t>Increasing the capability of the distribution </a:t>
            </a:r>
            <a:r>
              <a:rPr lang="en-US" sz="8000" b="1" dirty="0" smtClean="0">
                <a:solidFill>
                  <a:srgbClr val="6D030B"/>
                </a:solidFill>
                <a:latin typeface="Times New Roman" panose="02020603050405020304" pitchFamily="18" charset="0"/>
                <a:cs typeface="Times New Roman" panose="02020603050405020304" pitchFamily="18" charset="0"/>
              </a:rPr>
              <a:t>transformer</a:t>
            </a:r>
          </a:p>
          <a:p>
            <a:pPr>
              <a:buNone/>
            </a:pPr>
            <a:r>
              <a:rPr lang="en-US" b="1" dirty="0" smtClean="0">
                <a:solidFill>
                  <a:srgbClr val="6D030B"/>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214282" y="857232"/>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endParaRPr lang="en-US" dirty="0">
              <a:solidFill>
                <a:srgbClr val="FF0000"/>
              </a:solidFill>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457200" y="152400"/>
            <a:ext cx="8229600" cy="843013"/>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5400" b="1" dirty="0" smtClean="0">
                <a:solidFill>
                  <a:srgbClr val="FF0000"/>
                </a:solidFill>
                <a:latin typeface="Times New Roman" panose="02020603050405020304" pitchFamily="18" charset="0"/>
                <a:cs typeface="Times New Roman" panose="02020603050405020304" pitchFamily="18" charset="0"/>
              </a:rPr>
              <a:t>Introduction</a:t>
            </a:r>
            <a:endParaRPr lang="en-US"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938962"/>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(1) Connection Point</a:t>
            </a:r>
            <a:endParaRPr lang="en-US" dirty="0"/>
          </a:p>
        </p:txBody>
      </p:sp>
      <p:pic>
        <p:nvPicPr>
          <p:cNvPr id="3" name="Picture 2" descr="C:\Users\woroud\Desktop\Capture.PNG"/>
          <p:cNvPicPr/>
          <p:nvPr/>
        </p:nvPicPr>
        <p:blipFill>
          <a:blip r:embed="rId2"/>
          <a:srcRect/>
          <a:stretch>
            <a:fillRect/>
          </a:stretch>
        </p:blipFill>
        <p:spPr bwMode="auto">
          <a:xfrm>
            <a:off x="500034" y="1643050"/>
            <a:ext cx="8143932" cy="4857784"/>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867524"/>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Tulkarim (2) Connection Point</a:t>
            </a:r>
            <a:endParaRPr lang="en-US" dirty="0"/>
          </a:p>
        </p:txBody>
      </p:sp>
      <p:pic>
        <p:nvPicPr>
          <p:cNvPr id="3" name="Picture 2" descr="C:\Users\woroud\Desktop\Capture.PNG"/>
          <p:cNvPicPr/>
          <p:nvPr/>
        </p:nvPicPr>
        <p:blipFill>
          <a:blip r:embed="rId2"/>
          <a:srcRect/>
          <a:stretch>
            <a:fillRect/>
          </a:stretch>
        </p:blipFill>
        <p:spPr bwMode="auto">
          <a:xfrm>
            <a:off x="428596" y="1785926"/>
            <a:ext cx="8072494" cy="464347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53210"/>
          </a:xfrm>
        </p:spPr>
        <p:txBody>
          <a:bodyPr>
            <a:normAutofit/>
          </a:bodyPr>
          <a:lstStyle/>
          <a:p>
            <a:r>
              <a:rPr lang="en-US" sz="3600" b="1" dirty="0" smtClean="0">
                <a:solidFill>
                  <a:srgbClr val="FF0000"/>
                </a:solidFill>
              </a:rPr>
              <a:t> overloaded transformers</a:t>
            </a:r>
            <a:endParaRPr lang="en-US" sz="3600" dirty="0">
              <a:solidFill>
                <a:srgbClr val="FF0000"/>
              </a:solidFill>
            </a:endParaRPr>
          </a:p>
        </p:txBody>
      </p:sp>
      <p:sp>
        <p:nvSpPr>
          <p:cNvPr id="3" name="Content Placeholder 2"/>
          <p:cNvSpPr>
            <a:spLocks noGrp="1"/>
          </p:cNvSpPr>
          <p:nvPr>
            <p:ph idx="1"/>
          </p:nvPr>
        </p:nvSpPr>
        <p:spPr>
          <a:xfrm>
            <a:off x="457200" y="1500174"/>
            <a:ext cx="8229600" cy="5143536"/>
          </a:xfrm>
        </p:spPr>
        <p:txBody>
          <a:bodyPr/>
          <a:lstStyle/>
          <a:p>
            <a:r>
              <a:rPr lang="en-US" sz="2400" dirty="0" smtClean="0"/>
              <a:t>After the improvement </a:t>
            </a:r>
            <a:r>
              <a:rPr lang="en-US" sz="2400" dirty="0" smtClean="0"/>
              <a:t>of </a:t>
            </a:r>
            <a:r>
              <a:rPr lang="en-US" sz="2400" dirty="0" smtClean="0"/>
              <a:t>Tulkarem (1) network in the maximum case there is </a:t>
            </a:r>
            <a:r>
              <a:rPr lang="en-US" sz="2400" dirty="0" smtClean="0"/>
              <a:t>some</a:t>
            </a:r>
            <a:r>
              <a:rPr lang="en-US" sz="2400" dirty="0" smtClean="0"/>
              <a:t> problems Where we have the overload transformer and we will increase the capacity of the transformer through changing them with the over size transformer . </a:t>
            </a:r>
            <a:r>
              <a:rPr lang="en-US" sz="2400" dirty="0" smtClean="0"/>
              <a:t>this will need to buy new transformers.</a:t>
            </a:r>
          </a:p>
          <a:p>
            <a:pPr>
              <a:buNone/>
            </a:pPr>
            <a:endParaRPr lang="en-US" sz="900" dirty="0" smtClean="0"/>
          </a:p>
          <a:p>
            <a:endParaRPr lang="en-US" sz="900" dirty="0" smtClean="0"/>
          </a:p>
          <a:p>
            <a:r>
              <a:rPr lang="en-US" sz="2400" dirty="0" smtClean="0"/>
              <a:t>The following table shows the transformers which are needed to be bought:</a:t>
            </a:r>
          </a:p>
        </p:txBody>
      </p:sp>
      <p:graphicFrame>
        <p:nvGraphicFramePr>
          <p:cNvPr id="4" name="Table 3"/>
          <p:cNvGraphicFramePr>
            <a:graphicFrameLocks noGrp="1"/>
          </p:cNvGraphicFramePr>
          <p:nvPr/>
        </p:nvGraphicFramePr>
        <p:xfrm>
          <a:off x="1285852" y="5143512"/>
          <a:ext cx="6096000" cy="10109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Number of transformers</a:t>
                      </a:r>
                    </a:p>
                    <a:p>
                      <a:pPr algn="ctr"/>
                      <a:endParaRPr lang="en-US" dirty="0"/>
                    </a:p>
                  </a:txBody>
                  <a:tcPr/>
                </a:tc>
                <a:tc>
                  <a:txBody>
                    <a:bodyPr/>
                    <a:lstStyle/>
                    <a:p>
                      <a:pPr algn="ctr"/>
                      <a:r>
                        <a:rPr kumimoji="0" lang="en-US" sz="1800" b="1" kern="1200" dirty="0" smtClean="0">
                          <a:solidFill>
                            <a:schemeClr val="lt1"/>
                          </a:solidFill>
                          <a:latin typeface="+mn-lt"/>
                          <a:ea typeface="+mn-ea"/>
                          <a:cs typeface="+mn-cs"/>
                        </a:rPr>
                        <a:t>KVA</a:t>
                      </a:r>
                      <a:endParaRPr lang="en-US" dirty="0"/>
                    </a:p>
                  </a:txBody>
                  <a:tcPr/>
                </a:tc>
              </a:tr>
              <a:tr h="370840">
                <a:tc>
                  <a:txBody>
                    <a:bodyPr/>
                    <a:lstStyle/>
                    <a:p>
                      <a:pPr algn="ctr"/>
                      <a:r>
                        <a:rPr lang="en-US" dirty="0" smtClean="0"/>
                        <a:t>1</a:t>
                      </a:r>
                      <a:endParaRPr lang="en-US" dirty="0"/>
                    </a:p>
                  </a:txBody>
                  <a:tcPr/>
                </a:tc>
                <a:tc>
                  <a:txBody>
                    <a:bodyPr/>
                    <a:lstStyle/>
                    <a:p>
                      <a:pPr algn="ctr"/>
                      <a:r>
                        <a:rPr lang="en-US" dirty="0" smtClean="0"/>
                        <a:t>400</a:t>
                      </a:r>
                      <a:endParaRPr lang="en-US"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546"/>
            <a:ext cx="8305800" cy="1285884"/>
          </a:xfrm>
        </p:spPr>
        <p:txBody>
          <a:bodyPr>
            <a:normAutofit fontScale="90000"/>
          </a:bodyPr>
          <a:lstStyle/>
          <a:p>
            <a:r>
              <a:rPr lang="en-US" sz="4000" dirty="0" smtClean="0">
                <a:solidFill>
                  <a:srgbClr val="FF0000"/>
                </a:solidFill>
              </a:rPr>
              <a:t>The Flowing table summarizes the analysis results after changing transformer</a:t>
            </a: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descr="C:\Users\woroud\Desktop\Capture.PNG"/>
          <p:cNvPicPr/>
          <p:nvPr/>
        </p:nvPicPr>
        <p:blipFill>
          <a:blip r:embed="rId2"/>
          <a:srcRect/>
          <a:stretch>
            <a:fillRect/>
          </a:stretch>
        </p:blipFill>
        <p:spPr bwMode="auto">
          <a:xfrm>
            <a:off x="357158" y="1785926"/>
            <a:ext cx="8286808" cy="489343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642942"/>
          </a:xfrm>
        </p:spPr>
        <p:txBody>
          <a:bodyPr>
            <a:normAutofit fontScale="90000"/>
          </a:bodyPr>
          <a:lstStyle/>
          <a:p>
            <a:r>
              <a:rPr lang="en-US" dirty="0" smtClean="0">
                <a:solidFill>
                  <a:srgbClr val="FF0000"/>
                </a:solidFill>
              </a:rPr>
              <a:t>Mechanical design of the network</a:t>
            </a:r>
            <a:endParaRPr lang="en-US" dirty="0">
              <a:solidFill>
                <a:srgbClr val="FF0000"/>
              </a:solidFill>
            </a:endParaRPr>
          </a:p>
        </p:txBody>
      </p:sp>
      <p:sp>
        <p:nvSpPr>
          <p:cNvPr id="3" name="Content Placeholder 2"/>
          <p:cNvSpPr>
            <a:spLocks noGrp="1"/>
          </p:cNvSpPr>
          <p:nvPr>
            <p:ph idx="1"/>
          </p:nvPr>
        </p:nvSpPr>
        <p:spPr>
          <a:xfrm>
            <a:off x="457200" y="1571612"/>
            <a:ext cx="8229600" cy="4929222"/>
          </a:xfrm>
        </p:spPr>
        <p:txBody>
          <a:bodyPr>
            <a:normAutofit fontScale="25000" lnSpcReduction="20000"/>
          </a:bodyPr>
          <a:lstStyle/>
          <a:p>
            <a:pPr fontAlgn="auto">
              <a:lnSpc>
                <a:spcPct val="115000"/>
              </a:lnSpc>
              <a:spcBef>
                <a:spcPts val="0"/>
              </a:spcBef>
              <a:spcAft>
                <a:spcPts val="1000"/>
              </a:spcAft>
              <a:defRPr/>
            </a:pPr>
            <a:r>
              <a:rPr lang="en-US" sz="8000" b="1" dirty="0" smtClean="0">
                <a:latin typeface="Calibri"/>
                <a:ea typeface="Times New Roman"/>
                <a:cs typeface="Arial"/>
              </a:rPr>
              <a:t>Main Components of overhead lines:</a:t>
            </a:r>
            <a:endParaRPr lang="en-US" sz="8000" dirty="0" smtClean="0">
              <a:latin typeface="Calibri"/>
              <a:ea typeface="Times New Roman"/>
              <a:cs typeface="Arial"/>
            </a:endParaRPr>
          </a:p>
          <a:p>
            <a:pPr fontAlgn="auto">
              <a:lnSpc>
                <a:spcPct val="115000"/>
              </a:lnSpc>
              <a:spcBef>
                <a:spcPts val="0"/>
              </a:spcBef>
              <a:spcAft>
                <a:spcPts val="1000"/>
              </a:spcAft>
              <a:defRPr/>
            </a:pPr>
            <a:r>
              <a:rPr lang="en-US" sz="8000" dirty="0" smtClean="0">
                <a:latin typeface="Calibri"/>
                <a:ea typeface="Times New Roman"/>
                <a:cs typeface="Arial"/>
              </a:rPr>
              <a:t>In general, the main components of overhead lines are:</a:t>
            </a:r>
          </a:p>
          <a:p>
            <a:pPr marL="342900" indent="-342900" fontAlgn="auto">
              <a:lnSpc>
                <a:spcPct val="115000"/>
              </a:lnSpc>
              <a:spcBef>
                <a:spcPts val="0"/>
              </a:spcBef>
              <a:spcAft>
                <a:spcPts val="0"/>
              </a:spcAft>
              <a:buFont typeface="Wingdings"/>
              <a:buChar char=""/>
              <a:defRPr/>
            </a:pPr>
            <a:r>
              <a:rPr lang="en-US" sz="8000" b="1" dirty="0" smtClean="0">
                <a:latin typeface="Calibri"/>
                <a:ea typeface="Times New Roman"/>
                <a:cs typeface="Arial"/>
              </a:rPr>
              <a:t>Conductors: </a:t>
            </a:r>
            <a:br>
              <a:rPr lang="en-US" sz="8000" b="1" dirty="0" smtClean="0">
                <a:latin typeface="Calibri"/>
                <a:ea typeface="Times New Roman"/>
                <a:cs typeface="Arial"/>
              </a:rPr>
            </a:br>
            <a:r>
              <a:rPr lang="en-US" sz="8000" dirty="0" smtClean="0">
                <a:latin typeface="Calibri"/>
                <a:ea typeface="Times New Roman"/>
                <a:cs typeface="Arial"/>
              </a:rPr>
              <a:t>Which carry electric power from the sending end station to receiving end station.</a:t>
            </a:r>
          </a:p>
          <a:p>
            <a:pPr marL="342900" indent="-342900" fontAlgn="auto">
              <a:lnSpc>
                <a:spcPct val="115000"/>
              </a:lnSpc>
              <a:spcBef>
                <a:spcPts val="0"/>
              </a:spcBef>
              <a:spcAft>
                <a:spcPts val="0"/>
              </a:spcAft>
              <a:buFont typeface="Wingdings"/>
              <a:buChar char=""/>
              <a:defRPr/>
            </a:pPr>
            <a:r>
              <a:rPr lang="en-US" sz="8000" b="1" dirty="0" smtClean="0">
                <a:latin typeface="Calibri"/>
                <a:ea typeface="Times New Roman"/>
                <a:cs typeface="Arial"/>
              </a:rPr>
              <a:t>Supports:</a:t>
            </a:r>
            <a:br>
              <a:rPr lang="en-US" sz="8000" b="1" dirty="0" smtClean="0">
                <a:latin typeface="Calibri"/>
                <a:ea typeface="Times New Roman"/>
                <a:cs typeface="Arial"/>
              </a:rPr>
            </a:br>
            <a:r>
              <a:rPr lang="en-US" sz="8000" dirty="0" smtClean="0">
                <a:latin typeface="Calibri"/>
                <a:ea typeface="Times New Roman"/>
                <a:cs typeface="Arial"/>
              </a:rPr>
              <a:t>Which may be poles or towers and keep the conductors at suitable level above the ground.</a:t>
            </a:r>
          </a:p>
          <a:p>
            <a:pPr marL="342900" indent="-342900" fontAlgn="auto">
              <a:lnSpc>
                <a:spcPct val="115000"/>
              </a:lnSpc>
              <a:spcBef>
                <a:spcPts val="0"/>
              </a:spcBef>
              <a:spcAft>
                <a:spcPts val="0"/>
              </a:spcAft>
              <a:buFont typeface="Wingdings"/>
              <a:buChar char=""/>
              <a:defRPr/>
            </a:pPr>
            <a:r>
              <a:rPr lang="en-US" sz="8000" b="1" dirty="0" smtClean="0">
                <a:latin typeface="Calibri"/>
                <a:ea typeface="Times New Roman"/>
                <a:cs typeface="Arial"/>
              </a:rPr>
              <a:t>Insulators:</a:t>
            </a:r>
            <a:br>
              <a:rPr lang="en-US" sz="8000" b="1" dirty="0" smtClean="0">
                <a:latin typeface="Calibri"/>
                <a:ea typeface="Times New Roman"/>
                <a:cs typeface="Arial"/>
              </a:rPr>
            </a:br>
            <a:r>
              <a:rPr lang="en-US" sz="8000" dirty="0" smtClean="0">
                <a:latin typeface="Calibri"/>
                <a:ea typeface="Times New Roman"/>
                <a:cs typeface="Arial"/>
              </a:rPr>
              <a:t>Which are attached to supports and insulate the conductors from the ground. </a:t>
            </a:r>
          </a:p>
          <a:p>
            <a:pPr marL="342900" indent="-342900" fontAlgn="auto">
              <a:lnSpc>
                <a:spcPct val="115000"/>
              </a:lnSpc>
              <a:spcBef>
                <a:spcPts val="0"/>
              </a:spcBef>
              <a:spcAft>
                <a:spcPts val="0"/>
              </a:spcAft>
              <a:buFont typeface="Wingdings"/>
              <a:buChar char=""/>
              <a:defRPr/>
            </a:pPr>
            <a:r>
              <a:rPr lang="en-US" sz="8000" b="1" dirty="0" smtClean="0">
                <a:latin typeface="Calibri"/>
                <a:ea typeface="Times New Roman"/>
                <a:cs typeface="Arial"/>
              </a:rPr>
              <a:t>Cross Arms: </a:t>
            </a:r>
            <a:br>
              <a:rPr lang="en-US" sz="8000" b="1" dirty="0" smtClean="0">
                <a:latin typeface="Calibri"/>
                <a:ea typeface="Times New Roman"/>
                <a:cs typeface="Arial"/>
              </a:rPr>
            </a:br>
            <a:r>
              <a:rPr lang="en-US" sz="8000" dirty="0" smtClean="0">
                <a:latin typeface="Calibri"/>
                <a:ea typeface="Times New Roman"/>
                <a:cs typeface="Arial"/>
              </a:rPr>
              <a:t>Which provide support to the insulators.</a:t>
            </a:r>
          </a:p>
          <a:p>
            <a:pPr marL="342900" indent="-342900" fontAlgn="auto">
              <a:lnSpc>
                <a:spcPct val="115000"/>
              </a:lnSpc>
              <a:spcBef>
                <a:spcPts val="0"/>
              </a:spcBef>
              <a:spcAft>
                <a:spcPts val="1000"/>
              </a:spcAft>
              <a:buFont typeface="Wingdings"/>
              <a:buChar char=""/>
              <a:defRPr/>
            </a:pPr>
            <a:r>
              <a:rPr lang="en-US" sz="8000" b="1" dirty="0" smtClean="0">
                <a:latin typeface="Calibri"/>
                <a:ea typeface="Times New Roman"/>
                <a:cs typeface="Arial"/>
              </a:rPr>
              <a:t>Miscellaneous Items:</a:t>
            </a:r>
            <a:br>
              <a:rPr lang="en-US" sz="8000" b="1" dirty="0" smtClean="0">
                <a:latin typeface="Calibri"/>
                <a:ea typeface="Times New Roman"/>
                <a:cs typeface="Arial"/>
              </a:rPr>
            </a:br>
            <a:r>
              <a:rPr lang="en-US" sz="8000" dirty="0" smtClean="0">
                <a:latin typeface="Calibri"/>
                <a:ea typeface="Times New Roman"/>
                <a:cs typeface="Arial"/>
              </a:rPr>
              <a:t>Such as phase plates, danger plates, lightning arrestors, anti </a:t>
            </a:r>
            <a:r>
              <a:rPr lang="en-US" sz="9600" dirty="0" smtClean="0">
                <a:latin typeface="Calibri"/>
                <a:ea typeface="Times New Roman"/>
                <a:cs typeface="Arial"/>
              </a:rPr>
              <a:t>climbing wires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900"/>
            <a:ext cx="8262966" cy="7000900"/>
          </a:xfrm>
        </p:spPr>
        <p:txBody>
          <a:bodyPr>
            <a:normAutofit/>
          </a:bodyPr>
          <a:lstStyle/>
          <a:p>
            <a:pPr fontAlgn="auto">
              <a:spcBef>
                <a:spcPts val="0"/>
              </a:spcBef>
              <a:spcAft>
                <a:spcPts val="0"/>
              </a:spcAft>
              <a:defRPr/>
            </a:pPr>
            <a:r>
              <a:rPr lang="en-US" sz="2400" b="1" dirty="0" smtClean="0">
                <a:solidFill>
                  <a:srgbClr val="FF0000"/>
                </a:solidFill>
              </a:rPr>
              <a:t>Conductors Material: </a:t>
            </a:r>
            <a:r>
              <a:rPr lang="en-US" sz="2200" b="1" dirty="0" smtClean="0">
                <a:solidFill>
                  <a:srgbClr val="FF0000"/>
                </a:solidFill>
              </a:rPr>
              <a:t/>
            </a:r>
            <a:br>
              <a:rPr lang="en-US" sz="2200" b="1" dirty="0" smtClean="0">
                <a:solidFill>
                  <a:srgbClr val="FF0000"/>
                </a:solidFill>
              </a:rPr>
            </a:br>
            <a:r>
              <a:rPr lang="en-US" sz="2200" b="1" dirty="0" smtClean="0"/>
              <a:t/>
            </a:r>
            <a:br>
              <a:rPr lang="en-US" sz="2200" b="1" dirty="0" smtClean="0"/>
            </a:br>
            <a:r>
              <a:rPr lang="en-US" sz="2200" dirty="0" smtClean="0">
                <a:solidFill>
                  <a:schemeClr val="tx1"/>
                </a:solidFill>
              </a:rPr>
              <a:t>The conductor material used for transmission and distribution of electric power should be have the following properties:</a:t>
            </a:r>
            <a:br>
              <a:rPr lang="en-US" sz="2200" dirty="0" smtClean="0">
                <a:solidFill>
                  <a:schemeClr val="tx1"/>
                </a:solidFill>
              </a:rPr>
            </a:br>
            <a:r>
              <a:rPr lang="en-US" sz="2200" dirty="0" smtClean="0">
                <a:solidFill>
                  <a:schemeClr val="tx1"/>
                </a:solidFill>
              </a:rPr>
              <a:t/>
            </a:r>
            <a:br>
              <a:rPr lang="en-US" sz="2200" dirty="0" smtClean="0">
                <a:solidFill>
                  <a:schemeClr val="tx1"/>
                </a:solidFill>
              </a:rPr>
            </a:br>
            <a:r>
              <a:rPr lang="en-US" sz="2200" dirty="0" smtClean="0">
                <a:solidFill>
                  <a:schemeClr val="tx1"/>
                </a:solidFill>
              </a:rPr>
              <a:t> </a:t>
            </a:r>
            <a:r>
              <a:rPr lang="en-GB" sz="2200" dirty="0" smtClean="0">
                <a:solidFill>
                  <a:schemeClr val="tx1"/>
                </a:solidFill>
              </a:rPr>
              <a:t>High electrical conductivity .</a:t>
            </a:r>
            <a:br>
              <a:rPr lang="en-GB" sz="2200" dirty="0" smtClean="0">
                <a:solidFill>
                  <a:schemeClr val="tx1"/>
                </a:solidFill>
              </a:rPr>
            </a:br>
            <a:r>
              <a:rPr lang="en-GB" sz="2200" dirty="0" smtClean="0">
                <a:solidFill>
                  <a:schemeClr val="tx1"/>
                </a:solidFill>
              </a:rPr>
              <a:t> High tensile strength in order to withstand mechanical stresses.</a:t>
            </a:r>
            <a:r>
              <a:rPr lang="en-US" sz="2200" dirty="0" smtClean="0">
                <a:solidFill>
                  <a:schemeClr val="tx1"/>
                </a:solidFill>
              </a:rPr>
              <a:t/>
            </a:r>
            <a:br>
              <a:rPr lang="en-US" sz="2200" dirty="0" smtClean="0">
                <a:solidFill>
                  <a:schemeClr val="tx1"/>
                </a:solidFill>
              </a:rPr>
            </a:br>
            <a:r>
              <a:rPr lang="en-US" sz="2200" dirty="0" smtClean="0">
                <a:solidFill>
                  <a:schemeClr val="tx1"/>
                </a:solidFill>
              </a:rPr>
              <a:t>Low cost so that it can be used for long distances.</a:t>
            </a:r>
            <a:br>
              <a:rPr lang="en-US" sz="2200" dirty="0" smtClean="0">
                <a:solidFill>
                  <a:schemeClr val="tx1"/>
                </a:solidFill>
              </a:rPr>
            </a:br>
            <a:r>
              <a:rPr lang="en-US" sz="2200" dirty="0" smtClean="0">
                <a:solidFill>
                  <a:schemeClr val="tx1"/>
                </a:solidFill>
              </a:rPr>
              <a:t> </a:t>
            </a:r>
            <a:r>
              <a:rPr lang="en-GB" sz="2200" dirty="0" smtClean="0">
                <a:solidFill>
                  <a:schemeClr val="tx1"/>
                </a:solidFill>
              </a:rPr>
              <a:t>Low specific gravity so that weight per unit volume is small.</a:t>
            </a:r>
            <a:br>
              <a:rPr lang="en-GB" sz="2200" dirty="0" smtClean="0">
                <a:solidFill>
                  <a:schemeClr val="tx1"/>
                </a:solidFill>
              </a:rPr>
            </a:br>
            <a:r>
              <a:rPr lang="en-GB" sz="2200" dirty="0" smtClean="0">
                <a:solidFill>
                  <a:schemeClr val="tx1"/>
                </a:solidFill>
              </a:rPr>
              <a:t/>
            </a:r>
            <a:br>
              <a:rPr lang="en-GB" sz="2200" dirty="0" smtClean="0">
                <a:solidFill>
                  <a:schemeClr val="tx1"/>
                </a:solidFill>
              </a:rPr>
            </a:br>
            <a:r>
              <a:rPr lang="en-GB" sz="2200" dirty="0" smtClean="0">
                <a:solidFill>
                  <a:schemeClr val="tx1"/>
                </a:solidFill>
              </a:rPr>
              <a:t/>
            </a:r>
            <a:br>
              <a:rPr lang="en-GB" sz="2200" dirty="0" smtClean="0">
                <a:solidFill>
                  <a:schemeClr val="tx1"/>
                </a:solidFill>
              </a:rPr>
            </a:br>
            <a:r>
              <a:rPr lang="en-GB" sz="2200" dirty="0" smtClean="0">
                <a:solidFill>
                  <a:schemeClr val="tx1"/>
                </a:solidFill>
              </a:rPr>
              <a:t>The Type of conductor that we used in this project is Steel Cord Aluminium as shown in Figure below :</a:t>
            </a:r>
            <a:r>
              <a:rPr lang="en-GB" sz="2200" dirty="0" smtClean="0"/>
              <a:t/>
            </a:r>
            <a:br>
              <a:rPr lang="en-GB" sz="2200" dirty="0" smtClean="0"/>
            </a:br>
            <a:r>
              <a:rPr lang="en-GB" sz="2200" dirty="0" smtClean="0"/>
              <a:t/>
            </a:r>
            <a:br>
              <a:rPr lang="en-GB" sz="2200" dirty="0" smtClean="0"/>
            </a:br>
            <a:r>
              <a:rPr lang="en-GB" sz="5400" dirty="0" smtClean="0"/>
              <a:t/>
            </a:r>
            <a:br>
              <a:rPr lang="en-GB" sz="5400" dirty="0" smtClean="0"/>
            </a:br>
            <a:endParaRPr lang="en-US" dirty="0"/>
          </a:p>
        </p:txBody>
      </p:sp>
      <p:pic>
        <p:nvPicPr>
          <p:cNvPr id="3" name="Picture 6"/>
          <p:cNvPicPr>
            <a:picLocks noChangeAspect="1" noChangeArrowheads="1"/>
          </p:cNvPicPr>
          <p:nvPr/>
        </p:nvPicPr>
        <p:blipFill>
          <a:blip r:embed="rId2"/>
          <a:srcRect/>
          <a:stretch>
            <a:fillRect/>
          </a:stretch>
        </p:blipFill>
        <p:spPr bwMode="auto">
          <a:xfrm>
            <a:off x="2428860" y="5214950"/>
            <a:ext cx="3643313" cy="14287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334404" cy="5786478"/>
          </a:xfrm>
        </p:spPr>
        <p:txBody>
          <a:bodyPr>
            <a:normAutofit fontScale="90000"/>
          </a:bodyPr>
          <a:lstStyle/>
          <a:p>
            <a:pPr fontAlgn="auto">
              <a:spcBef>
                <a:spcPts val="0"/>
              </a:spcBef>
              <a:spcAft>
                <a:spcPts val="0"/>
              </a:spcAft>
              <a:defRPr/>
            </a:pPr>
            <a:r>
              <a:rPr lang="en-US" sz="9600" dirty="0" smtClean="0"/>
              <a:t>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3600" b="1" dirty="0" smtClean="0">
                <a:solidFill>
                  <a:srgbClr val="FF0000"/>
                </a:solidFill>
              </a:rPr>
              <a:t>Supports :</a:t>
            </a:r>
            <a:r>
              <a:rPr lang="en-US" sz="2700" b="1" dirty="0" smtClean="0"/>
              <a:t/>
            </a:r>
            <a:br>
              <a:rPr lang="en-US" sz="2700" b="1" dirty="0" smtClean="0"/>
            </a:br>
            <a:r>
              <a:rPr lang="en-US" sz="2700" b="1" dirty="0" smtClean="0"/>
              <a:t/>
            </a:r>
            <a:br>
              <a:rPr lang="en-US" sz="2700" b="1" dirty="0" smtClean="0"/>
            </a:br>
            <a:r>
              <a:rPr lang="en-US" sz="2700" dirty="0" smtClean="0">
                <a:solidFill>
                  <a:schemeClr val="tx1"/>
                </a:solidFill>
              </a:rPr>
              <a:t>In general, the line supports should have the following properties:</a:t>
            </a:r>
            <a:br>
              <a:rPr lang="en-US" sz="2700" dirty="0" smtClean="0">
                <a:solidFill>
                  <a:schemeClr val="tx1"/>
                </a:solidFill>
              </a:rPr>
            </a:br>
            <a:r>
              <a:rPr lang="en-US" sz="2700" dirty="0" smtClean="0">
                <a:solidFill>
                  <a:schemeClr val="tx1"/>
                </a:solidFill>
              </a:rPr>
              <a:t> High mechanical strength to withstand the weight of conductors and wind loads.</a:t>
            </a:r>
            <a:br>
              <a:rPr lang="en-US" sz="2700" dirty="0" smtClean="0">
                <a:solidFill>
                  <a:schemeClr val="tx1"/>
                </a:solidFill>
              </a:rPr>
            </a:br>
            <a:r>
              <a:rPr lang="en-US" sz="2700" dirty="0" smtClean="0">
                <a:solidFill>
                  <a:schemeClr val="tx1"/>
                </a:solidFill>
              </a:rPr>
              <a:t> Light in weight without the loss of mechanical strength.</a:t>
            </a:r>
            <a:br>
              <a:rPr lang="en-US" sz="2700" dirty="0" smtClean="0">
                <a:solidFill>
                  <a:schemeClr val="tx1"/>
                </a:solidFill>
              </a:rPr>
            </a:br>
            <a:r>
              <a:rPr lang="en-US" sz="2700" dirty="0" smtClean="0">
                <a:solidFill>
                  <a:schemeClr val="tx1"/>
                </a:solidFill>
              </a:rPr>
              <a:t> Cheap in cost and economical to maintain.</a:t>
            </a:r>
            <a:br>
              <a:rPr lang="en-US" sz="2700" dirty="0" smtClean="0">
                <a:solidFill>
                  <a:schemeClr val="tx1"/>
                </a:solidFill>
              </a:rPr>
            </a:br>
            <a:r>
              <a:rPr lang="en-US" sz="2700" dirty="0" smtClean="0">
                <a:solidFill>
                  <a:schemeClr val="tx1"/>
                </a:solidFill>
              </a:rPr>
              <a:t> Longer life.</a:t>
            </a:r>
            <a:br>
              <a:rPr lang="en-US" sz="2700" dirty="0" smtClean="0">
                <a:solidFill>
                  <a:schemeClr val="tx1"/>
                </a:solidFill>
              </a:rPr>
            </a:br>
            <a:r>
              <a:rPr lang="en-US" sz="2700" dirty="0" smtClean="0">
                <a:solidFill>
                  <a:schemeClr val="tx1"/>
                </a:solidFill>
              </a:rPr>
              <a:t> Easy accessibility of conductors for maintenance.</a:t>
            </a:r>
            <a:br>
              <a:rPr lang="en-US" sz="2700" dirty="0" smtClean="0">
                <a:solidFill>
                  <a:schemeClr val="tx1"/>
                </a:solidFill>
              </a:rPr>
            </a:br>
            <a:r>
              <a:rPr lang="en-US" sz="2700" dirty="0" smtClean="0">
                <a:solidFill>
                  <a:schemeClr val="tx1"/>
                </a:solidFill>
              </a:rPr>
              <a:t/>
            </a:r>
            <a:br>
              <a:rPr lang="en-US" sz="2700" dirty="0" smtClean="0">
                <a:solidFill>
                  <a:schemeClr val="tx1"/>
                </a:solidFill>
              </a:rPr>
            </a:br>
            <a:r>
              <a:rPr lang="en-US" sz="2700" dirty="0" smtClean="0">
                <a:solidFill>
                  <a:schemeClr val="tx1"/>
                </a:solidFill>
              </a:rPr>
              <a:t>W e used Steel Towers Type and Steel Truss  as shown in the figures below :</a:t>
            </a:r>
            <a:r>
              <a:rPr lang="en-US" sz="5400" dirty="0" smtClean="0"/>
              <a:t/>
            </a:r>
            <a:br>
              <a:rPr lang="en-US" sz="5400" dirty="0" smtClean="0"/>
            </a:b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428625" y="571500"/>
            <a:ext cx="3282950" cy="3205163"/>
          </a:xfrm>
          <a:prstGeom prst="rect">
            <a:avLst/>
          </a:prstGeom>
          <a:noFill/>
          <a:ln w="9525">
            <a:noFill/>
            <a:miter lim="800000"/>
            <a:headEnd/>
            <a:tailEnd/>
          </a:ln>
        </p:spPr>
      </p:pic>
      <p:pic>
        <p:nvPicPr>
          <p:cNvPr id="3" name="Picture 3"/>
          <p:cNvPicPr>
            <a:picLocks noChangeAspect="1" noChangeArrowheads="1"/>
          </p:cNvPicPr>
          <p:nvPr/>
        </p:nvPicPr>
        <p:blipFill>
          <a:blip r:embed="rId3"/>
          <a:srcRect/>
          <a:stretch>
            <a:fillRect/>
          </a:stretch>
        </p:blipFill>
        <p:spPr bwMode="auto">
          <a:xfrm>
            <a:off x="4357688" y="571500"/>
            <a:ext cx="3370262" cy="3208338"/>
          </a:xfrm>
          <a:prstGeom prst="rect">
            <a:avLst/>
          </a:prstGeom>
          <a:noFill/>
          <a:ln w="9525">
            <a:noFill/>
            <a:miter lim="800000"/>
            <a:headEnd/>
            <a:tailEnd/>
          </a:ln>
        </p:spPr>
      </p:pic>
      <p:graphicFrame>
        <p:nvGraphicFramePr>
          <p:cNvPr id="4" name="Table 3"/>
          <p:cNvGraphicFramePr>
            <a:graphicFrameLocks noGrp="1"/>
          </p:cNvGraphicFramePr>
          <p:nvPr/>
        </p:nvGraphicFramePr>
        <p:xfrm>
          <a:off x="1214414" y="4857760"/>
          <a:ext cx="5972175" cy="1311275"/>
        </p:xfrm>
        <a:graphic>
          <a:graphicData uri="http://schemas.openxmlformats.org/drawingml/2006/table">
            <a:tbl>
              <a:tblPr/>
              <a:tblGrid>
                <a:gridCol w="2704465"/>
                <a:gridCol w="3267710"/>
              </a:tblGrid>
              <a:tr h="835025">
                <a:tc>
                  <a:txBody>
                    <a:bodyPr/>
                    <a:lstStyle/>
                    <a:p>
                      <a:pPr marL="0" marR="0" algn="ctr">
                        <a:lnSpc>
                          <a:spcPct val="115000"/>
                        </a:lnSpc>
                        <a:spcBef>
                          <a:spcPts val="0"/>
                        </a:spcBef>
                        <a:spcAft>
                          <a:spcPts val="1000"/>
                        </a:spcAft>
                      </a:pPr>
                      <a:r>
                        <a:rPr lang="en-US" sz="1800" b="1" dirty="0">
                          <a:solidFill>
                            <a:srgbClr val="FF0000"/>
                          </a:solidFill>
                          <a:latin typeface="Calibri"/>
                          <a:ea typeface="Calibri"/>
                          <a:cs typeface="Arial"/>
                        </a:rPr>
                        <a:t>Steel tower</a:t>
                      </a:r>
                      <a:endParaRPr lang="en-US" sz="11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FF0000"/>
                          </a:solidFill>
                          <a:latin typeface="Calibri"/>
                          <a:ea typeface="Calibri"/>
                          <a:cs typeface="Arial"/>
                        </a:rPr>
                        <a:t>Steel truss</a:t>
                      </a:r>
                      <a:endParaRPr lang="en-US" sz="11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50">
                <a:tc>
                  <a:txBody>
                    <a:bodyPr/>
                    <a:lstStyle/>
                    <a:p>
                      <a:pPr marL="0" marR="0">
                        <a:lnSpc>
                          <a:spcPct val="115000"/>
                        </a:lnSpc>
                        <a:spcBef>
                          <a:spcPts val="0"/>
                        </a:spcBef>
                        <a:spcAft>
                          <a:spcPts val="1000"/>
                        </a:spcAft>
                      </a:pPr>
                      <a:r>
                        <a:rPr lang="en-US" sz="1800" b="1" dirty="0">
                          <a:solidFill>
                            <a:srgbClr val="1F497D"/>
                          </a:solidFill>
                          <a:latin typeface="Calibri"/>
                          <a:ea typeface="Calibri"/>
                          <a:cs typeface="Arial"/>
                        </a:rPr>
                        <a:t>                     61</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1F497D"/>
                          </a:solidFill>
                          <a:latin typeface="Calibri"/>
                          <a:ea typeface="Calibri"/>
                          <a:cs typeface="Arial"/>
                        </a:rPr>
                        <a:t>182</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428596" y="4071942"/>
            <a:ext cx="6786610" cy="461665"/>
          </a:xfrm>
          <a:prstGeom prst="rect">
            <a:avLst/>
          </a:prstGeom>
        </p:spPr>
        <p:txBody>
          <a:bodyPr wrap="square">
            <a:spAutoFit/>
          </a:bodyPr>
          <a:lstStyle/>
          <a:p>
            <a:r>
              <a:rPr lang="en-US" sz="2400" dirty="0" smtClean="0">
                <a:latin typeface="Franklin Gothic Book" pitchFamily="34" charset="0"/>
              </a:rPr>
              <a:t>Number of steel towers and truss which we need :</a:t>
            </a:r>
            <a:endParaRPr lang="en-US" sz="2400" dirty="0">
              <a:latin typeface="Franklin Gothic Book"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857232"/>
            <a:ext cx="8643998" cy="3416320"/>
          </a:xfrm>
          <a:prstGeom prst="rect">
            <a:avLst/>
          </a:prstGeom>
        </p:spPr>
        <p:txBody>
          <a:bodyPr wrap="square">
            <a:spAutoFit/>
          </a:bodyPr>
          <a:lstStyle/>
          <a:p>
            <a:pPr fontAlgn="auto">
              <a:spcBef>
                <a:spcPts val="0"/>
              </a:spcBef>
              <a:spcAft>
                <a:spcPts val="0"/>
              </a:spcAft>
              <a:buFont typeface="Wingdings" pitchFamily="2" charset="2"/>
              <a:buChar char="Ø"/>
              <a:defRPr/>
            </a:pPr>
            <a:r>
              <a:rPr lang="en-US" sz="2400" b="1" dirty="0" smtClean="0">
                <a:solidFill>
                  <a:srgbClr val="FF0000"/>
                </a:solidFill>
              </a:rPr>
              <a:t>Insulators </a:t>
            </a:r>
            <a:r>
              <a:rPr lang="en-US" sz="2400" dirty="0" smtClean="0">
                <a:solidFill>
                  <a:srgbClr val="FF0000"/>
                </a:solidFill>
              </a:rPr>
              <a:t>:</a:t>
            </a:r>
          </a:p>
          <a:p>
            <a:pPr fontAlgn="auto">
              <a:spcBef>
                <a:spcPts val="0"/>
              </a:spcBef>
              <a:spcAft>
                <a:spcPts val="0"/>
              </a:spcAft>
              <a:defRPr/>
            </a:pPr>
            <a:endParaRPr lang="en-US" sz="2400" dirty="0" smtClean="0"/>
          </a:p>
          <a:p>
            <a:pPr fontAlgn="auto">
              <a:spcBef>
                <a:spcPts val="0"/>
              </a:spcBef>
              <a:spcAft>
                <a:spcPts val="0"/>
              </a:spcAft>
              <a:defRPr/>
            </a:pPr>
            <a:r>
              <a:rPr lang="en-US" sz="2400" dirty="0" smtClean="0"/>
              <a:t>the insulators should have the following properties :</a:t>
            </a:r>
          </a:p>
          <a:p>
            <a:pPr marL="457200" indent="-457200" fontAlgn="auto">
              <a:spcBef>
                <a:spcPts val="0"/>
              </a:spcBef>
              <a:spcAft>
                <a:spcPts val="0"/>
              </a:spcAft>
              <a:buFont typeface="+mj-lt"/>
              <a:buAutoNum type="arabicPeriod"/>
              <a:defRPr/>
            </a:pPr>
            <a:r>
              <a:rPr lang="en-US" sz="2400" dirty="0" smtClean="0"/>
              <a:t> High mechanical strength in order to withstand conductor load, wind load etc.</a:t>
            </a:r>
          </a:p>
          <a:p>
            <a:pPr marL="457200" indent="-457200" fontAlgn="auto">
              <a:spcBef>
                <a:spcPts val="0"/>
              </a:spcBef>
              <a:spcAft>
                <a:spcPts val="0"/>
              </a:spcAft>
              <a:buFont typeface="+mj-lt"/>
              <a:buAutoNum type="arabicPeriod"/>
              <a:defRPr/>
            </a:pPr>
            <a:r>
              <a:rPr lang="en-US" sz="2400" dirty="0" smtClean="0"/>
              <a:t>High electrical resistance of insulator material in order to avoid leakage currents to earth.</a:t>
            </a:r>
          </a:p>
          <a:p>
            <a:pPr marL="457200" indent="-457200" fontAlgn="auto">
              <a:spcBef>
                <a:spcPts val="0"/>
              </a:spcBef>
              <a:spcAft>
                <a:spcPts val="0"/>
              </a:spcAft>
              <a:buFont typeface="+mj-lt"/>
              <a:buAutoNum type="arabicPeriod"/>
              <a:defRPr/>
            </a:pPr>
            <a:r>
              <a:rPr lang="en-US" sz="2400" dirty="0" smtClean="0"/>
              <a:t>High relative permittivity of insulator material in order that dielectric strength is high.</a:t>
            </a:r>
            <a:endParaRPr lang="en-US" sz="2400" dirty="0"/>
          </a:p>
        </p:txBody>
      </p:sp>
      <p:pic>
        <p:nvPicPr>
          <p:cNvPr id="3" name="Picture 2"/>
          <p:cNvPicPr>
            <a:picLocks noChangeAspect="1" noChangeArrowheads="1"/>
          </p:cNvPicPr>
          <p:nvPr/>
        </p:nvPicPr>
        <p:blipFill>
          <a:blip r:embed="rId2"/>
          <a:srcRect/>
          <a:stretch>
            <a:fillRect/>
          </a:stretch>
        </p:blipFill>
        <p:spPr bwMode="auto">
          <a:xfrm>
            <a:off x="5072066" y="3929066"/>
            <a:ext cx="3757613" cy="2309813"/>
          </a:xfrm>
          <a:prstGeom prst="rect">
            <a:avLst/>
          </a:prstGeom>
          <a:noFill/>
          <a:ln w="9525">
            <a:noFill/>
            <a:miter lim="800000"/>
            <a:headEnd/>
            <a:tailEnd/>
          </a:ln>
        </p:spPr>
      </p:pic>
      <p:sp>
        <p:nvSpPr>
          <p:cNvPr id="4" name="Rectangle 3"/>
          <p:cNvSpPr/>
          <p:nvPr/>
        </p:nvSpPr>
        <p:spPr>
          <a:xfrm>
            <a:off x="785786" y="4572008"/>
            <a:ext cx="3000396" cy="1077218"/>
          </a:xfrm>
          <a:prstGeom prst="rect">
            <a:avLst/>
          </a:prstGeom>
        </p:spPr>
        <p:txBody>
          <a:bodyPr wrap="square">
            <a:spAutoFit/>
          </a:bodyPr>
          <a:lstStyle/>
          <a:p>
            <a:pPr marL="457200" indent="-457200" fontAlgn="auto">
              <a:spcBef>
                <a:spcPts val="0"/>
              </a:spcBef>
              <a:spcAft>
                <a:spcPts val="0"/>
              </a:spcAft>
              <a:defRPr/>
            </a:pPr>
            <a:r>
              <a:rPr lang="en-US" sz="2400" dirty="0" smtClean="0"/>
              <a:t>Types of Insulators :</a:t>
            </a:r>
          </a:p>
          <a:p>
            <a:pPr marL="457200" indent="-457200" fontAlgn="auto">
              <a:spcBef>
                <a:spcPts val="0"/>
              </a:spcBef>
              <a:spcAft>
                <a:spcPts val="0"/>
              </a:spcAft>
              <a:defRPr/>
            </a:pPr>
            <a:endParaRPr lang="en-US" sz="2000" dirty="0" smtClean="0"/>
          </a:p>
          <a:p>
            <a:pPr marL="457200" indent="-457200" fontAlgn="auto">
              <a:spcBef>
                <a:spcPts val="0"/>
              </a:spcBef>
              <a:spcAft>
                <a:spcPts val="0"/>
              </a:spcAft>
              <a:buFont typeface="Wingdings" pitchFamily="2" charset="2"/>
              <a:buChar char="v"/>
              <a:defRPr/>
            </a:pPr>
            <a:r>
              <a:rPr lang="en-US" sz="2000" dirty="0" smtClean="0"/>
              <a:t> </a:t>
            </a:r>
            <a:r>
              <a:rPr lang="en-US" sz="2000" b="1" dirty="0" smtClean="0"/>
              <a:t>Pin type insulators</a:t>
            </a:r>
            <a:endParaRPr lang="en-US" sz="20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785794"/>
            <a:ext cx="4500594" cy="400110"/>
          </a:xfrm>
          <a:prstGeom prst="rect">
            <a:avLst/>
          </a:prstGeom>
        </p:spPr>
        <p:txBody>
          <a:bodyPr wrap="square">
            <a:spAutoFit/>
          </a:bodyPr>
          <a:lstStyle/>
          <a:p>
            <a:pPr>
              <a:buFont typeface="Wingdings" pitchFamily="2" charset="2"/>
              <a:buChar char="v"/>
            </a:pPr>
            <a:r>
              <a:rPr lang="en-US" sz="2000" dirty="0" smtClean="0">
                <a:latin typeface="Franklin Gothic Book" pitchFamily="34" charset="0"/>
              </a:rPr>
              <a:t> </a:t>
            </a:r>
            <a:r>
              <a:rPr lang="en-US" sz="2000" b="1" dirty="0" smtClean="0">
                <a:latin typeface="Franklin Gothic Book" pitchFamily="34" charset="0"/>
              </a:rPr>
              <a:t>Suspension type insulators</a:t>
            </a:r>
            <a:endParaRPr lang="en-US" sz="2000" dirty="0">
              <a:latin typeface="Franklin Gothic Book" pitchFamily="34" charset="0"/>
            </a:endParaRPr>
          </a:p>
        </p:txBody>
      </p:sp>
      <p:pic>
        <p:nvPicPr>
          <p:cNvPr id="3" name="Picture 2"/>
          <p:cNvPicPr>
            <a:picLocks noChangeAspect="1" noChangeArrowheads="1"/>
          </p:cNvPicPr>
          <p:nvPr/>
        </p:nvPicPr>
        <p:blipFill>
          <a:blip r:embed="rId2"/>
          <a:srcRect/>
          <a:stretch>
            <a:fillRect/>
          </a:stretch>
        </p:blipFill>
        <p:spPr bwMode="auto">
          <a:xfrm>
            <a:off x="2285984" y="1285860"/>
            <a:ext cx="4165600" cy="2549525"/>
          </a:xfrm>
          <a:prstGeom prst="rect">
            <a:avLst/>
          </a:prstGeom>
          <a:noFill/>
          <a:ln w="9525">
            <a:noFill/>
            <a:miter lim="800000"/>
            <a:headEnd/>
            <a:tailEnd/>
          </a:ln>
        </p:spPr>
      </p:pic>
      <p:sp>
        <p:nvSpPr>
          <p:cNvPr id="4" name="Rectangle 3"/>
          <p:cNvSpPr/>
          <p:nvPr/>
        </p:nvSpPr>
        <p:spPr>
          <a:xfrm>
            <a:off x="571472" y="3929066"/>
            <a:ext cx="3214710" cy="400110"/>
          </a:xfrm>
          <a:prstGeom prst="rect">
            <a:avLst/>
          </a:prstGeom>
        </p:spPr>
        <p:txBody>
          <a:bodyPr wrap="square">
            <a:spAutoFit/>
          </a:bodyPr>
          <a:lstStyle/>
          <a:p>
            <a:pPr>
              <a:buFont typeface="Wingdings" pitchFamily="2" charset="2"/>
              <a:buChar char="v"/>
            </a:pPr>
            <a:r>
              <a:rPr lang="en-US" sz="2000" b="1" dirty="0" smtClean="0">
                <a:latin typeface="Franklin Gothic Book" pitchFamily="34" charset="0"/>
              </a:rPr>
              <a:t>Strain insulators</a:t>
            </a:r>
            <a:endParaRPr lang="en-US" sz="2000" b="1" dirty="0">
              <a:latin typeface="Franklin Gothic Book" pitchFamily="34" charset="0"/>
            </a:endParaRPr>
          </a:p>
        </p:txBody>
      </p:sp>
      <p:pic>
        <p:nvPicPr>
          <p:cNvPr id="5" name="Picture 3"/>
          <p:cNvPicPr>
            <a:picLocks noChangeAspect="1" noChangeArrowheads="1"/>
          </p:cNvPicPr>
          <p:nvPr/>
        </p:nvPicPr>
        <p:blipFill>
          <a:blip r:embed="rId3"/>
          <a:srcRect/>
          <a:stretch>
            <a:fillRect/>
          </a:stretch>
        </p:blipFill>
        <p:spPr bwMode="auto">
          <a:xfrm>
            <a:off x="2285984" y="4500570"/>
            <a:ext cx="4286250" cy="20923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Times New Roman" panose="02020603050405020304" pitchFamily="18" charset="0"/>
                <a:cs typeface="Times New Roman" panose="02020603050405020304" pitchFamily="18" charset="0"/>
              </a:rPr>
              <a:t>Sarra Electrical Supply:</a:t>
            </a:r>
            <a:r>
              <a:rPr lang="ar-SA" dirty="0" smtClean="0">
                <a:solidFill>
                  <a:srgbClr val="FF0000"/>
                </a:solidFill>
                <a:latin typeface="Times New Roman" panose="02020603050405020304" pitchFamily="18" charset="0"/>
                <a:cs typeface="Times New Roman" panose="02020603050405020304" pitchFamily="18" charset="0"/>
              </a:rPr>
              <a:t>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Sarra connection point is provided by Israel Electrical Company (IEC)</a:t>
            </a:r>
          </a:p>
          <a:p>
            <a:r>
              <a:rPr lang="en-US" b="1" dirty="0" smtClean="0">
                <a:latin typeface="Times New Roman" panose="02020603050405020304" pitchFamily="18" charset="0"/>
                <a:cs typeface="Times New Roman" panose="02020603050405020304" pitchFamily="18" charset="0"/>
              </a:rPr>
              <a:t>The </a:t>
            </a:r>
            <a:r>
              <a:rPr lang="en-US" b="1" dirty="0" smtClean="0">
                <a:latin typeface="Times New Roman" panose="02020603050405020304" pitchFamily="18" charset="0"/>
                <a:cs typeface="Times New Roman" panose="02020603050405020304" pitchFamily="18" charset="0"/>
              </a:rPr>
              <a:t>voltage of the </a:t>
            </a:r>
            <a:r>
              <a:rPr lang="en-US" b="1" dirty="0" smtClean="0">
                <a:latin typeface="Times New Roman" panose="02020603050405020304" pitchFamily="18" charset="0"/>
                <a:cs typeface="Times New Roman" panose="02020603050405020304" pitchFamily="18" charset="0"/>
              </a:rPr>
              <a:t>transmission </a:t>
            </a:r>
            <a:r>
              <a:rPr lang="en-US" b="1" dirty="0" smtClean="0">
                <a:latin typeface="Times New Roman" panose="02020603050405020304" pitchFamily="18" charset="0"/>
                <a:cs typeface="Times New Roman" panose="02020603050405020304" pitchFamily="18" charset="0"/>
              </a:rPr>
              <a:t>line is </a:t>
            </a:r>
            <a:r>
              <a:rPr lang="en-US" b="1"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33 kv)</a:t>
            </a:r>
          </a:p>
          <a:p>
            <a:r>
              <a:rPr lang="en-US" b="1" dirty="0" smtClean="0">
                <a:latin typeface="Times New Roman" panose="02020603050405020304" pitchFamily="18" charset="0"/>
                <a:cs typeface="Times New Roman" panose="02020603050405020304" pitchFamily="18" charset="0"/>
              </a:rPr>
              <a:t>The main circuit breaker is rated at (320 A)</a:t>
            </a:r>
          </a:p>
          <a:p>
            <a:r>
              <a:rPr lang="en-US" b="1" dirty="0" smtClean="0">
                <a:latin typeface="Times New Roman" panose="02020603050405020304" pitchFamily="18" charset="0"/>
                <a:cs typeface="Times New Roman" panose="02020603050405020304" pitchFamily="18" charset="0"/>
              </a:rPr>
              <a:t>The maximum demand reached is equal to (20 MVA)</a:t>
            </a:r>
          </a:p>
          <a:p>
            <a:pPr>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642918"/>
            <a:ext cx="7858180" cy="830997"/>
          </a:xfrm>
          <a:prstGeom prst="rect">
            <a:avLst/>
          </a:prstGeom>
        </p:spPr>
        <p:txBody>
          <a:bodyPr wrap="square">
            <a:spAutoFit/>
          </a:bodyPr>
          <a:lstStyle/>
          <a:p>
            <a:pPr fontAlgn="auto">
              <a:spcBef>
                <a:spcPts val="0"/>
              </a:spcBef>
              <a:spcAft>
                <a:spcPts val="0"/>
              </a:spcAft>
              <a:defRPr/>
            </a:pPr>
            <a:r>
              <a:rPr lang="en-US" sz="2400" dirty="0" smtClean="0"/>
              <a:t>Number of insulators that we need in each type as shown in table below :</a:t>
            </a:r>
            <a:endParaRPr lang="en-US" sz="2400" dirty="0"/>
          </a:p>
        </p:txBody>
      </p:sp>
      <p:graphicFrame>
        <p:nvGraphicFramePr>
          <p:cNvPr id="3" name="Table 2"/>
          <p:cNvGraphicFramePr>
            <a:graphicFrameLocks noGrp="1"/>
          </p:cNvGraphicFramePr>
          <p:nvPr/>
        </p:nvGraphicFramePr>
        <p:xfrm>
          <a:off x="571472" y="1643050"/>
          <a:ext cx="7572428" cy="947788"/>
        </p:xfrm>
        <a:graphic>
          <a:graphicData uri="http://schemas.openxmlformats.org/drawingml/2006/table">
            <a:tbl>
              <a:tblPr/>
              <a:tblGrid>
                <a:gridCol w="1893107"/>
                <a:gridCol w="1893107"/>
                <a:gridCol w="1893107"/>
                <a:gridCol w="1893107"/>
              </a:tblGrid>
              <a:tr h="541738">
                <a:tc>
                  <a:txBody>
                    <a:bodyPr/>
                    <a:lstStyle/>
                    <a:p>
                      <a:pPr marL="0" marR="0">
                        <a:lnSpc>
                          <a:spcPct val="115000"/>
                        </a:lnSpc>
                        <a:spcBef>
                          <a:spcPts val="0"/>
                        </a:spcBef>
                        <a:spcAft>
                          <a:spcPts val="0"/>
                        </a:spcAft>
                      </a:pPr>
                      <a:r>
                        <a:rPr lang="en-US" sz="1400" b="1" dirty="0">
                          <a:solidFill>
                            <a:srgbClr val="1F497D"/>
                          </a:solidFill>
                          <a:latin typeface="Calibri"/>
                          <a:ea typeface="Calibri"/>
                          <a:cs typeface="Arial"/>
                        </a:rPr>
                        <a:t> </a:t>
                      </a:r>
                      <a:endParaRPr lang="en-US" sz="1100" dirty="0">
                        <a:latin typeface="Calibri"/>
                        <a:ea typeface="Calibri"/>
                        <a:cs typeface="Arial"/>
                      </a:endParaRPr>
                    </a:p>
                    <a:p>
                      <a:pPr marL="0" marR="0">
                        <a:lnSpc>
                          <a:spcPct val="115000"/>
                        </a:lnSpc>
                        <a:spcBef>
                          <a:spcPts val="0"/>
                        </a:spcBef>
                        <a:spcAft>
                          <a:spcPts val="0"/>
                        </a:spcAft>
                      </a:pPr>
                      <a:r>
                        <a:rPr lang="en-US" sz="1800" b="1" dirty="0">
                          <a:solidFill>
                            <a:srgbClr val="FF0000"/>
                          </a:solidFill>
                          <a:latin typeface="Calibri"/>
                          <a:ea typeface="Calibri"/>
                          <a:cs typeface="Arial"/>
                        </a:rPr>
                        <a:t>Types of insulator</a:t>
                      </a:r>
                      <a:endParaRPr lang="en-US" sz="18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b="1" dirty="0">
                          <a:solidFill>
                            <a:srgbClr val="1F497D"/>
                          </a:solidFill>
                          <a:latin typeface="Calibri"/>
                          <a:ea typeface="Calibri"/>
                          <a:cs typeface="Arial"/>
                        </a:rPr>
                        <a:t> </a:t>
                      </a:r>
                      <a:endParaRPr lang="en-US" sz="1100" dirty="0">
                        <a:latin typeface="Calibri"/>
                        <a:ea typeface="Calibri"/>
                        <a:cs typeface="Arial"/>
                      </a:endParaRPr>
                    </a:p>
                    <a:p>
                      <a:pPr marL="0" marR="0" algn="ctr">
                        <a:lnSpc>
                          <a:spcPct val="115000"/>
                        </a:lnSpc>
                        <a:spcBef>
                          <a:spcPts val="0"/>
                        </a:spcBef>
                        <a:spcAft>
                          <a:spcPts val="0"/>
                        </a:spcAft>
                      </a:pPr>
                      <a:r>
                        <a:rPr lang="en-US" sz="1800" b="1" dirty="0">
                          <a:solidFill>
                            <a:srgbClr val="1F497D"/>
                          </a:solidFill>
                          <a:latin typeface="Calibri"/>
                          <a:ea typeface="Calibri"/>
                          <a:cs typeface="Arial"/>
                        </a:rPr>
                        <a:t>Pin</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Arial"/>
                      </a:endParaRPr>
                    </a:p>
                    <a:p>
                      <a:pPr marL="0" marR="0" algn="ctr">
                        <a:lnSpc>
                          <a:spcPct val="115000"/>
                        </a:lnSpc>
                        <a:spcBef>
                          <a:spcPts val="0"/>
                        </a:spcBef>
                        <a:spcAft>
                          <a:spcPts val="0"/>
                        </a:spcAft>
                      </a:pPr>
                      <a:r>
                        <a:rPr lang="en-US" sz="1800" b="1" dirty="0" smtClean="0">
                          <a:solidFill>
                            <a:srgbClr val="1F497D"/>
                          </a:solidFill>
                          <a:latin typeface="Calibri"/>
                          <a:ea typeface="Calibri"/>
                          <a:cs typeface="Arial"/>
                        </a:rPr>
                        <a:t>Suspension</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Arial"/>
                      </a:endParaRPr>
                    </a:p>
                    <a:p>
                      <a:pPr marL="0" marR="0" algn="ctr">
                        <a:lnSpc>
                          <a:spcPct val="115000"/>
                        </a:lnSpc>
                        <a:spcBef>
                          <a:spcPts val="0"/>
                        </a:spcBef>
                        <a:spcAft>
                          <a:spcPts val="0"/>
                        </a:spcAft>
                      </a:pPr>
                      <a:r>
                        <a:rPr lang="en-US" sz="1800" b="1" dirty="0">
                          <a:solidFill>
                            <a:srgbClr val="1F497D"/>
                          </a:solidFill>
                          <a:latin typeface="Calibri"/>
                          <a:ea typeface="Calibri"/>
                          <a:cs typeface="Arial"/>
                        </a:rPr>
                        <a:t>Strain</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6">
                <a:tc>
                  <a:txBody>
                    <a:bodyPr/>
                    <a:lstStyle/>
                    <a:p>
                      <a:pPr marL="0" marR="0">
                        <a:lnSpc>
                          <a:spcPct val="115000"/>
                        </a:lnSpc>
                        <a:spcBef>
                          <a:spcPts val="0"/>
                        </a:spcBef>
                        <a:spcAft>
                          <a:spcPts val="0"/>
                        </a:spcAft>
                      </a:pPr>
                      <a:r>
                        <a:rPr lang="en-US" sz="1800" b="1" dirty="0">
                          <a:solidFill>
                            <a:srgbClr val="FF0000"/>
                          </a:solidFill>
                          <a:latin typeface="Calibri"/>
                          <a:ea typeface="Calibri"/>
                          <a:cs typeface="Calibri"/>
                        </a:rPr>
                        <a:t>Number</a:t>
                      </a:r>
                      <a:endParaRPr lang="en-US" sz="1800"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1F497D"/>
                          </a:solidFill>
                          <a:latin typeface="Calibri"/>
                          <a:ea typeface="Calibri"/>
                          <a:cs typeface="Arial"/>
                        </a:rPr>
                        <a:t>546</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1F497D"/>
                          </a:solidFill>
                          <a:latin typeface="Calibri"/>
                          <a:ea typeface="Calibri"/>
                          <a:cs typeface="Arial"/>
                        </a:rPr>
                        <a:t>62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1F497D"/>
                          </a:solidFill>
                          <a:latin typeface="Calibri"/>
                          <a:ea typeface="Calibri"/>
                          <a:cs typeface="Arial"/>
                        </a:rPr>
                        <a:t>366</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285720" y="3143248"/>
            <a:ext cx="7786742" cy="2308324"/>
          </a:xfrm>
          <a:prstGeom prst="rect">
            <a:avLst/>
          </a:prstGeom>
        </p:spPr>
        <p:txBody>
          <a:bodyPr wrap="square">
            <a:spAutoFit/>
          </a:bodyPr>
          <a:lstStyle/>
          <a:p>
            <a:pPr fontAlgn="auto">
              <a:spcBef>
                <a:spcPts val="0"/>
              </a:spcBef>
              <a:spcAft>
                <a:spcPts val="0"/>
              </a:spcAft>
              <a:defRPr/>
            </a:pPr>
            <a:r>
              <a:rPr lang="en-US" sz="2400" dirty="0" smtClean="0"/>
              <a:t>There is some of criteria we must take it into account  in mechanical design of medium voltage :</a:t>
            </a:r>
          </a:p>
          <a:p>
            <a:pPr fontAlgn="auto">
              <a:spcBef>
                <a:spcPts val="0"/>
              </a:spcBef>
              <a:spcAft>
                <a:spcPts val="0"/>
              </a:spcAft>
              <a:defRPr/>
            </a:pPr>
            <a:endParaRPr lang="en-US" sz="2400" dirty="0" smtClean="0"/>
          </a:p>
          <a:p>
            <a:pPr marL="457200" indent="-457200" fontAlgn="auto">
              <a:spcBef>
                <a:spcPts val="0"/>
              </a:spcBef>
              <a:spcAft>
                <a:spcPts val="0"/>
              </a:spcAft>
              <a:buFont typeface="+mj-lt"/>
              <a:buAutoNum type="arabicPeriod"/>
              <a:defRPr/>
            </a:pPr>
            <a:r>
              <a:rPr lang="en-US" sz="2400" dirty="0" smtClean="0"/>
              <a:t> </a:t>
            </a:r>
            <a:r>
              <a:rPr lang="en-GB" sz="2400" dirty="0" smtClean="0"/>
              <a:t>Distances between the towers </a:t>
            </a:r>
            <a:endParaRPr lang="en-US" sz="2400" dirty="0" smtClean="0"/>
          </a:p>
          <a:p>
            <a:pPr fontAlgn="auto">
              <a:spcBef>
                <a:spcPts val="0"/>
              </a:spcBef>
              <a:spcAft>
                <a:spcPts val="0"/>
              </a:spcAft>
              <a:defRPr/>
            </a:pPr>
            <a:r>
              <a:rPr lang="en-US" sz="2400" dirty="0" smtClean="0"/>
              <a:t>The distance between each tow towers in the range (90 – 100) meter.</a:t>
            </a:r>
            <a:endParaRPr 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571480"/>
            <a:ext cx="7358114" cy="6001643"/>
          </a:xfrm>
          <a:prstGeom prst="rect">
            <a:avLst/>
          </a:prstGeom>
        </p:spPr>
        <p:txBody>
          <a:bodyPr wrap="square">
            <a:spAutoFit/>
          </a:bodyPr>
          <a:lstStyle/>
          <a:p>
            <a:pPr marL="342900" indent="-342900" fontAlgn="auto">
              <a:spcBef>
                <a:spcPts val="0"/>
              </a:spcBef>
              <a:spcAft>
                <a:spcPts val="0"/>
              </a:spcAft>
              <a:defRPr/>
            </a:pPr>
            <a:r>
              <a:rPr lang="en-US" sz="2400" dirty="0" smtClean="0"/>
              <a:t>2. </a:t>
            </a:r>
            <a:r>
              <a:rPr lang="en-GB" sz="2400" dirty="0" smtClean="0"/>
              <a:t>The high of tower is (12) meter in 33 (KV) voltage level.</a:t>
            </a:r>
          </a:p>
          <a:p>
            <a:pPr marL="342900" indent="-342900" fontAlgn="auto">
              <a:spcBef>
                <a:spcPts val="0"/>
              </a:spcBef>
              <a:spcAft>
                <a:spcPts val="0"/>
              </a:spcAft>
              <a:defRPr/>
            </a:pPr>
            <a:endParaRPr lang="en-GB" sz="2400" dirty="0" smtClean="0"/>
          </a:p>
          <a:p>
            <a:pPr marL="342900" indent="-342900" fontAlgn="auto">
              <a:spcBef>
                <a:spcPts val="0"/>
              </a:spcBef>
              <a:spcAft>
                <a:spcPts val="0"/>
              </a:spcAft>
              <a:defRPr/>
            </a:pPr>
            <a:r>
              <a:rPr lang="en-GB" sz="2400" dirty="0" smtClean="0"/>
              <a:t>3. Thickness of the steel material (80 – 90) mm, 90 mm from the base of tower and 80 mm  toward the top of tower .</a:t>
            </a:r>
          </a:p>
          <a:p>
            <a:pPr marL="342900" indent="-342900" fontAlgn="auto">
              <a:spcBef>
                <a:spcPts val="0"/>
              </a:spcBef>
              <a:spcAft>
                <a:spcPts val="0"/>
              </a:spcAft>
              <a:defRPr/>
            </a:pPr>
            <a:endParaRPr lang="en-US" sz="2400" dirty="0" smtClean="0"/>
          </a:p>
          <a:p>
            <a:pPr marL="342900" indent="-342900" fontAlgn="auto">
              <a:spcBef>
                <a:spcPts val="0"/>
              </a:spcBef>
              <a:spcAft>
                <a:spcPts val="0"/>
              </a:spcAft>
              <a:defRPr/>
            </a:pPr>
            <a:r>
              <a:rPr lang="en-GB" sz="2400" dirty="0" smtClean="0"/>
              <a:t>4. </a:t>
            </a:r>
            <a:r>
              <a:rPr lang="en-US" sz="2400" dirty="0" smtClean="0"/>
              <a:t>Base of tower (2-2-2.5) m, (0.5) m above the ground and each base need about (8) cup of concrete.</a:t>
            </a:r>
          </a:p>
          <a:p>
            <a:pPr marL="342900" indent="-342900" fontAlgn="auto">
              <a:spcBef>
                <a:spcPts val="0"/>
              </a:spcBef>
              <a:spcAft>
                <a:spcPts val="0"/>
              </a:spcAft>
              <a:defRPr/>
            </a:pPr>
            <a:endParaRPr lang="en-US" sz="2400" dirty="0" smtClean="0"/>
          </a:p>
          <a:p>
            <a:pPr marL="342900" indent="-342900" fontAlgn="auto">
              <a:spcBef>
                <a:spcPts val="0"/>
              </a:spcBef>
              <a:spcAft>
                <a:spcPts val="0"/>
              </a:spcAft>
              <a:defRPr/>
            </a:pPr>
            <a:r>
              <a:rPr lang="en-US" sz="2400" dirty="0" smtClean="0"/>
              <a:t>5. </a:t>
            </a:r>
            <a:r>
              <a:rPr lang="en-GB" sz="2400" dirty="0" smtClean="0"/>
              <a:t>The distances between the insulators in the range (0.5-1) m.</a:t>
            </a:r>
          </a:p>
          <a:p>
            <a:pPr marL="342900" indent="-342900" fontAlgn="auto">
              <a:spcBef>
                <a:spcPts val="0"/>
              </a:spcBef>
              <a:spcAft>
                <a:spcPts val="0"/>
              </a:spcAft>
              <a:defRPr/>
            </a:pPr>
            <a:endParaRPr lang="en-GB" sz="2400" dirty="0" smtClean="0"/>
          </a:p>
          <a:p>
            <a:pPr marL="342900" indent="-342900" fontAlgn="auto">
              <a:spcBef>
                <a:spcPts val="0"/>
              </a:spcBef>
              <a:spcAft>
                <a:spcPts val="0"/>
              </a:spcAft>
              <a:defRPr/>
            </a:pPr>
            <a:r>
              <a:rPr lang="en-GB" sz="2400" dirty="0" smtClean="0"/>
              <a:t>6. Number of steel truss which we can put it in series in straight line without need to put the steel towers from 1 to 4 trusses until about 400 m distance.</a:t>
            </a:r>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571480"/>
            <a:ext cx="4572000" cy="6063198"/>
          </a:xfrm>
          <a:prstGeom prst="rect">
            <a:avLst/>
          </a:prstGeom>
        </p:spPr>
        <p:txBody>
          <a:bodyPr wrap="square">
            <a:spAutoFit/>
          </a:bodyPr>
          <a:lstStyle/>
          <a:p>
            <a:pPr>
              <a:buFont typeface="Wingdings" pitchFamily="2" charset="2"/>
              <a:buChar char="Ø"/>
            </a:pPr>
            <a:r>
              <a:rPr lang="en-US" sz="2800" b="1" dirty="0" smtClean="0">
                <a:solidFill>
                  <a:srgbClr val="FF0000"/>
                </a:solidFill>
                <a:latin typeface="Franklin Gothic Book" pitchFamily="34" charset="0"/>
              </a:rPr>
              <a:t>Calculation of Sag</a:t>
            </a:r>
          </a:p>
          <a:p>
            <a:pPr>
              <a:buFont typeface="Wingdings" pitchFamily="2" charset="2"/>
              <a:buChar char="Ø"/>
            </a:pPr>
            <a:endParaRPr lang="en-US" sz="2400" b="1" dirty="0" smtClean="0">
              <a:latin typeface="Franklin Gothic Book" pitchFamily="34" charset="0"/>
            </a:endParaRPr>
          </a:p>
          <a:p>
            <a:pPr>
              <a:buFont typeface="Wingdings" pitchFamily="2" charset="2"/>
              <a:buChar char="v"/>
            </a:pPr>
            <a:r>
              <a:rPr lang="en-US" sz="2400" b="1" dirty="0" smtClean="0">
                <a:latin typeface="Franklin Gothic Book" pitchFamily="34" charset="0"/>
              </a:rPr>
              <a:t> </a:t>
            </a:r>
            <a:r>
              <a:rPr lang="en-US" sz="2400" dirty="0" smtClean="0">
                <a:latin typeface="Franklin Gothic Book" pitchFamily="34" charset="0"/>
              </a:rPr>
              <a:t>When supports are at equal levels:</a:t>
            </a:r>
          </a:p>
          <a:p>
            <a:r>
              <a:rPr lang="en-US" sz="2400" dirty="0" smtClean="0">
                <a:latin typeface="Franklin Gothic Book" pitchFamily="34" charset="0"/>
              </a:rPr>
              <a:t>Consider a conductor between two equivalent supports A and B with O as the lowest point as shown in Fig.</a:t>
            </a:r>
          </a:p>
          <a:p>
            <a:endParaRPr lang="en-US" sz="2400" dirty="0" smtClean="0">
              <a:latin typeface="Franklin Gothic Book" pitchFamily="34" charset="0"/>
            </a:endParaRPr>
          </a:p>
          <a:p>
            <a:r>
              <a:rPr lang="en-US" sz="2400" dirty="0" smtClean="0">
                <a:latin typeface="Franklin Gothic Book" pitchFamily="34" charset="0"/>
              </a:rPr>
              <a:t>Let</a:t>
            </a:r>
          </a:p>
          <a:p>
            <a:r>
              <a:rPr lang="en-US" sz="2400" dirty="0" smtClean="0">
                <a:latin typeface="Franklin Gothic Book" pitchFamily="34" charset="0"/>
              </a:rPr>
              <a:t>l = Length of span</a:t>
            </a:r>
          </a:p>
          <a:p>
            <a:r>
              <a:rPr lang="en-US" sz="2400" dirty="0" smtClean="0">
                <a:latin typeface="Franklin Gothic Book" pitchFamily="34" charset="0"/>
              </a:rPr>
              <a:t>w = Weight per unit length of conductor</a:t>
            </a:r>
          </a:p>
          <a:p>
            <a:r>
              <a:rPr lang="en-US" sz="2400" dirty="0" smtClean="0">
                <a:latin typeface="Franklin Gothic Book" pitchFamily="34" charset="0"/>
              </a:rPr>
              <a:t>T = Tension in the conductor.</a:t>
            </a:r>
          </a:p>
          <a:p>
            <a:endParaRPr lang="en-US" sz="2400" dirty="0" smtClean="0">
              <a:latin typeface="Franklin Gothic Book" pitchFamily="34" charset="0"/>
            </a:endParaRPr>
          </a:p>
          <a:p>
            <a:r>
              <a:rPr lang="en-US" sz="2400" dirty="0" smtClean="0">
                <a:latin typeface="Franklin Gothic Book" pitchFamily="34" charset="0"/>
              </a:rPr>
              <a:t>we get,</a:t>
            </a:r>
            <a:endParaRPr lang="en-US" sz="2400" dirty="0">
              <a:latin typeface="Franklin Gothic Book" pitchFamily="34" charset="0"/>
            </a:endParaRPr>
          </a:p>
        </p:txBody>
      </p:sp>
      <p:pic>
        <p:nvPicPr>
          <p:cNvPr id="3" name="Picture 2"/>
          <p:cNvPicPr>
            <a:picLocks noChangeAspect="1" noChangeArrowheads="1"/>
          </p:cNvPicPr>
          <p:nvPr/>
        </p:nvPicPr>
        <p:blipFill>
          <a:blip r:embed="rId2"/>
          <a:srcRect/>
          <a:stretch>
            <a:fillRect/>
          </a:stretch>
        </p:blipFill>
        <p:spPr bwMode="auto">
          <a:xfrm>
            <a:off x="5072066" y="1285860"/>
            <a:ext cx="3594102" cy="2428892"/>
          </a:xfrm>
          <a:prstGeom prst="rect">
            <a:avLst/>
          </a:prstGeom>
          <a:noFill/>
          <a:ln w="9525">
            <a:noFill/>
            <a:miter lim="800000"/>
            <a:headEnd/>
            <a:tailEnd/>
          </a:ln>
        </p:spPr>
      </p:pic>
      <p:pic>
        <p:nvPicPr>
          <p:cNvPr id="4"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500694" y="5000636"/>
            <a:ext cx="2714644" cy="1266261"/>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428604"/>
            <a:ext cx="8143932" cy="5262979"/>
          </a:xfrm>
          <a:prstGeom prst="rect">
            <a:avLst/>
          </a:prstGeom>
        </p:spPr>
        <p:txBody>
          <a:bodyPr wrap="square">
            <a:spAutoFit/>
          </a:bodyPr>
          <a:lstStyle/>
          <a:p>
            <a:pPr>
              <a:buFont typeface="Wingdings" pitchFamily="2" charset="2"/>
              <a:buChar char="v"/>
            </a:pPr>
            <a:r>
              <a:rPr lang="en-US" sz="2400" b="1" dirty="0" smtClean="0">
                <a:solidFill>
                  <a:srgbClr val="FF0000"/>
                </a:solidFill>
                <a:latin typeface="Franklin Gothic Book" pitchFamily="34" charset="0"/>
              </a:rPr>
              <a:t> </a:t>
            </a:r>
            <a:r>
              <a:rPr lang="en-GB" sz="2400" b="1" dirty="0" smtClean="0">
                <a:solidFill>
                  <a:srgbClr val="FF0000"/>
                </a:solidFill>
                <a:latin typeface="Franklin Gothic Book" pitchFamily="34" charset="0"/>
              </a:rPr>
              <a:t>When supports are at unequal levels:</a:t>
            </a:r>
          </a:p>
          <a:p>
            <a:pPr>
              <a:buFont typeface="Wingdings" pitchFamily="2" charset="2"/>
              <a:buChar char="v"/>
            </a:pPr>
            <a:endParaRPr lang="en-GB" sz="2400" dirty="0" smtClean="0">
              <a:latin typeface="Franklin Gothic Book" pitchFamily="34" charset="0"/>
            </a:endParaRPr>
          </a:p>
          <a:p>
            <a:r>
              <a:rPr lang="en-US" sz="2400" dirty="0" smtClean="0">
                <a:latin typeface="Franklin Gothic Book" pitchFamily="34" charset="0"/>
              </a:rPr>
              <a:t>Fig. below shows a conductor suspended between two supports A and B which are at different levels. The lowest point on the conductor is O.</a:t>
            </a:r>
          </a:p>
          <a:p>
            <a:r>
              <a:rPr lang="en-US" sz="2400" dirty="0" smtClean="0">
                <a:latin typeface="Franklin Gothic Book" pitchFamily="34" charset="0"/>
              </a:rPr>
              <a:t>                                            </a:t>
            </a:r>
          </a:p>
          <a:p>
            <a:endParaRPr lang="en-US" sz="2400" dirty="0" smtClean="0">
              <a:latin typeface="Franklin Gothic Book" pitchFamily="34" charset="0"/>
            </a:endParaRPr>
          </a:p>
          <a:p>
            <a:r>
              <a:rPr lang="en-US" sz="2400" dirty="0" smtClean="0">
                <a:latin typeface="Franklin Gothic Book" pitchFamily="34" charset="0"/>
              </a:rPr>
              <a:t>Let</a:t>
            </a:r>
          </a:p>
          <a:p>
            <a:r>
              <a:rPr lang="en-US" sz="2400" dirty="0" smtClean="0">
                <a:latin typeface="Franklin Gothic Book" pitchFamily="34" charset="0"/>
              </a:rPr>
              <a:t>l = Span length</a:t>
            </a:r>
          </a:p>
          <a:p>
            <a:r>
              <a:rPr lang="en-US" sz="2400" dirty="0" smtClean="0">
                <a:latin typeface="Franklin Gothic Book" pitchFamily="34" charset="0"/>
              </a:rPr>
              <a:t>h = Difference in levels between two supports</a:t>
            </a:r>
          </a:p>
          <a:p>
            <a:r>
              <a:rPr lang="en-US" sz="2400" dirty="0" smtClean="0">
                <a:latin typeface="Franklin Gothic Book" pitchFamily="34" charset="0"/>
              </a:rPr>
              <a:t>x1 = Distance of support at lower level (i.e. A) from O</a:t>
            </a:r>
          </a:p>
          <a:p>
            <a:r>
              <a:rPr lang="en-US" sz="2400" dirty="0" smtClean="0">
                <a:latin typeface="Franklin Gothic Book" pitchFamily="34" charset="0"/>
              </a:rPr>
              <a:t>x2 = Distance of support at higher level (i.e. B) from O</a:t>
            </a:r>
          </a:p>
          <a:p>
            <a:r>
              <a:rPr lang="en-US" sz="2400" dirty="0" smtClean="0">
                <a:latin typeface="Franklin Gothic Book" pitchFamily="34" charset="0"/>
              </a:rPr>
              <a:t>T = Tension in the conductor</a:t>
            </a:r>
          </a:p>
          <a:p>
            <a:r>
              <a:rPr lang="en-US" sz="2400" dirty="0" smtClean="0">
                <a:latin typeface="Franklin Gothic Book" pitchFamily="34" charset="0"/>
              </a:rPr>
              <a:t>We get, </a:t>
            </a:r>
            <a:endParaRPr lang="en-US" sz="2400" dirty="0"/>
          </a:p>
        </p:txBody>
      </p:sp>
      <p:pic>
        <p:nvPicPr>
          <p:cNvPr id="3" name="Picture 2"/>
          <p:cNvPicPr>
            <a:picLocks noChangeAspect="1" noChangeArrowheads="1"/>
          </p:cNvPicPr>
          <p:nvPr/>
        </p:nvPicPr>
        <p:blipFill>
          <a:blip r:embed="rId2"/>
          <a:srcRect/>
          <a:stretch>
            <a:fillRect/>
          </a:stretch>
        </p:blipFill>
        <p:spPr bwMode="auto">
          <a:xfrm>
            <a:off x="4714876" y="2000240"/>
            <a:ext cx="3846512" cy="1714512"/>
          </a:xfrm>
          <a:prstGeom prst="rect">
            <a:avLst/>
          </a:prstGeom>
          <a:noFill/>
          <a:ln w="9525">
            <a:noFill/>
            <a:miter lim="800000"/>
            <a:headEnd/>
            <a:tailEnd/>
          </a:ln>
        </p:spPr>
      </p:pic>
      <p:pic>
        <p:nvPicPr>
          <p:cNvPr id="4"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85875" y="5786438"/>
            <a:ext cx="1952625" cy="800100"/>
          </a:xfrm>
          <a:prstGeom prst="rect">
            <a:avLst/>
          </a:prstGeom>
          <a:noFill/>
          <a:ln w="9525">
            <a:noFill/>
            <a:miter lim="800000"/>
            <a:headEnd/>
            <a:tailEnd/>
          </a:ln>
        </p:spPr>
      </p:pic>
      <p:pic>
        <p:nvPicPr>
          <p:cNvPr id="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929063" y="5786438"/>
            <a:ext cx="1952625" cy="8001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428605"/>
            <a:ext cx="8001056" cy="5355312"/>
          </a:xfrm>
          <a:prstGeom prst="rect">
            <a:avLst/>
          </a:prstGeom>
        </p:spPr>
        <p:txBody>
          <a:bodyPr wrap="square">
            <a:spAutoFit/>
          </a:bodyPr>
          <a:lstStyle/>
          <a:p>
            <a:r>
              <a:rPr lang="en-US" sz="2400" dirty="0" smtClean="0">
                <a:latin typeface="Franklin Gothic Book" pitchFamily="34" charset="0"/>
              </a:rPr>
              <a:t>Where </a:t>
            </a:r>
          </a:p>
          <a:p>
            <a:endParaRPr lang="en-US" sz="2400" dirty="0" smtClean="0">
              <a:latin typeface="Franklin Gothic Book" pitchFamily="34" charset="0"/>
            </a:endParaRPr>
          </a:p>
          <a:p>
            <a:r>
              <a:rPr lang="en-US" sz="2400" dirty="0" smtClean="0">
                <a:latin typeface="Franklin Gothic Book" pitchFamily="34" charset="0"/>
              </a:rPr>
              <a:t> </a:t>
            </a:r>
            <a:r>
              <a:rPr lang="en-US" sz="2400" i="1" dirty="0" smtClean="0">
                <a:latin typeface="Franklin Gothic Book" pitchFamily="34" charset="0"/>
              </a:rPr>
              <a:t>x1 + x2 = l        ,                                 and </a:t>
            </a:r>
          </a:p>
          <a:p>
            <a:endParaRPr lang="en-US" i="1" dirty="0" smtClean="0">
              <a:latin typeface="Franklin Gothic Book" pitchFamily="34" charset="0"/>
            </a:endParaRPr>
          </a:p>
          <a:p>
            <a:endParaRPr lang="en-US" i="1" dirty="0" smtClean="0">
              <a:latin typeface="Franklin Gothic Book" pitchFamily="34" charset="0"/>
            </a:endParaRPr>
          </a:p>
          <a:p>
            <a:pPr>
              <a:buFont typeface="Wingdings" pitchFamily="2" charset="2"/>
              <a:buChar char="v"/>
            </a:pPr>
            <a:r>
              <a:rPr lang="en-US" sz="2400" b="1" i="1" dirty="0" smtClean="0">
                <a:solidFill>
                  <a:srgbClr val="FF0000"/>
                </a:solidFill>
                <a:latin typeface="Franklin Gothic Book" pitchFamily="34" charset="0"/>
              </a:rPr>
              <a:t> </a:t>
            </a:r>
            <a:r>
              <a:rPr lang="en-US" sz="2400" b="1" dirty="0" smtClean="0">
                <a:solidFill>
                  <a:srgbClr val="FF0000"/>
                </a:solidFill>
                <a:latin typeface="Franklin Gothic Book" pitchFamily="34" charset="0"/>
              </a:rPr>
              <a:t>Effect of wind and ice loading:</a:t>
            </a:r>
          </a:p>
          <a:p>
            <a:pPr>
              <a:buFont typeface="Wingdings" pitchFamily="2" charset="2"/>
              <a:buChar char="v"/>
            </a:pPr>
            <a:endParaRPr lang="en-US" b="1" dirty="0" smtClean="0">
              <a:latin typeface="Franklin Gothic Book" pitchFamily="34" charset="0"/>
            </a:endParaRPr>
          </a:p>
          <a:p>
            <a:r>
              <a:rPr lang="en-US" sz="2400" dirty="0" smtClean="0">
                <a:latin typeface="Franklin Gothic Book" pitchFamily="34" charset="0"/>
              </a:rPr>
              <a:t>The above formulae for sag are true only in still air and at normal temperature when the conductor is acted by its weight only.</a:t>
            </a:r>
          </a:p>
          <a:p>
            <a:r>
              <a:rPr lang="en-US" sz="2400" dirty="0" smtClean="0">
                <a:latin typeface="Franklin Gothic Book" pitchFamily="34" charset="0"/>
              </a:rPr>
              <a:t>However, in actual practice, a conductor may have ice coating and simultaneously subjected to wind pressure. </a:t>
            </a:r>
          </a:p>
          <a:p>
            <a:r>
              <a:rPr lang="en-US" sz="2400" dirty="0" smtClean="0">
                <a:latin typeface="Franklin Gothic Book" pitchFamily="34" charset="0"/>
              </a:rPr>
              <a:t>As shown in Figure below :</a:t>
            </a:r>
          </a:p>
          <a:p>
            <a:endParaRPr lang="en-US" sz="2400" dirty="0" smtClean="0">
              <a:latin typeface="Franklin Gothic Book" pitchFamily="34" charset="0"/>
            </a:endParaRPr>
          </a:p>
          <a:p>
            <a:r>
              <a:rPr lang="en-US" sz="2400" dirty="0" smtClean="0">
                <a:latin typeface="Franklin Gothic Book" pitchFamily="34" charset="0"/>
              </a:rPr>
              <a:t>So , we get </a:t>
            </a:r>
            <a:endParaRPr lang="en-US" sz="2400" dirty="0">
              <a:latin typeface="Franklin Gothic Book" pitchFamily="34" charset="0"/>
            </a:endParaRPr>
          </a:p>
        </p:txBody>
      </p:sp>
      <p:pic>
        <p:nvPicPr>
          <p:cNvPr id="3" name="Picture 6"/>
          <p:cNvPicPr>
            <a:picLocks noChangeAspect="1" noChangeArrowheads="1"/>
          </p:cNvPicPr>
          <p:nvPr/>
        </p:nvPicPr>
        <p:blipFill>
          <a:blip r:embed="rId2"/>
          <a:srcRect/>
          <a:stretch>
            <a:fillRect/>
          </a:stretch>
        </p:blipFill>
        <p:spPr bwMode="auto">
          <a:xfrm>
            <a:off x="4264025" y="4572000"/>
            <a:ext cx="4879975" cy="1946275"/>
          </a:xfrm>
          <a:prstGeom prst="rect">
            <a:avLst/>
          </a:prstGeom>
          <a:noFill/>
          <a:ln w="9525">
            <a:noFill/>
            <a:miter lim="800000"/>
            <a:headEnd/>
            <a:tailEnd/>
          </a:ln>
        </p:spPr>
      </p:pic>
      <p:pic>
        <p:nvPicPr>
          <p:cNvPr id="4"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5750" y="5715000"/>
            <a:ext cx="3819525" cy="533400"/>
          </a:xfrm>
          <a:prstGeom prst="rect">
            <a:avLst/>
          </a:prstGeom>
          <a:noFill/>
          <a:ln w="9525">
            <a:noFill/>
            <a:miter lim="800000"/>
            <a:headEnd/>
            <a:tailEnd/>
          </a:ln>
        </p:spPr>
      </p:pic>
      <p:pic>
        <p:nvPicPr>
          <p:cNvPr id="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286500" y="928688"/>
            <a:ext cx="1952625" cy="809625"/>
          </a:xfrm>
          <a:prstGeom prst="rect">
            <a:avLst/>
          </a:prstGeom>
          <a:noFill/>
          <a:ln w="9525">
            <a:noFill/>
            <a:miter lim="800000"/>
            <a:headEnd/>
            <a:tailEnd/>
          </a:ln>
        </p:spPr>
      </p:pic>
      <p:pic>
        <p:nvPicPr>
          <p:cNvPr id="6"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86063" y="1071563"/>
            <a:ext cx="1819275" cy="62865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Conclusion </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After  analyzing the Sarra connection point and </a:t>
            </a:r>
            <a:r>
              <a:rPr lang="en-US" dirty="0" smtClean="0"/>
              <a:t>T</a:t>
            </a:r>
            <a:r>
              <a:rPr lang="en-US" dirty="0" smtClean="0"/>
              <a:t>ulkarim network with anew connection point  with the central substation we found that the parameter of the network are suitable and the system will be stable . And in our study we recommended some measure for improving exciting  network and reduction of electrical losses.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cdn2-b.examiner.com/sites/default/files/styles/image_content_width/hash/19/ab/19abfb305395cfc5e5e78c745ed86836.jpg?itok=xt3NVi8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905000" y="1676400"/>
            <a:ext cx="5010150" cy="333375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371600"/>
            <a:ext cx="8458200" cy="4810548"/>
          </a:xfrm>
          <a:prstGeom prst="rect">
            <a:avLst/>
          </a:prstGeom>
        </p:spPr>
        <p:txBody>
          <a:bodyPr wrap="square">
            <a:spAutoFit/>
          </a:bodyPr>
          <a:lstStyle/>
          <a:p>
            <a:endParaRPr lang="en-US" sz="2800" b="1" dirty="0" smtClean="0">
              <a:effectLst>
                <a:outerShdw blurRad="38100" dist="38100" dir="2700000" algn="tl">
                  <a:srgbClr val="C0C0C0"/>
                </a:outerShdw>
              </a:effectLst>
            </a:endParaRPr>
          </a:p>
          <a:p>
            <a:pPr marL="274320" indent="-274320">
              <a:lnSpc>
                <a:spcPct val="90000"/>
              </a:lnSpc>
              <a:spcBef>
                <a:spcPct val="20000"/>
              </a:spcBef>
              <a:buClr>
                <a:schemeClr val="accent3"/>
              </a:buClr>
              <a:buSzPct val="95000"/>
              <a:buFont typeface="Wingdings 2"/>
              <a:buChar char=""/>
            </a:pPr>
            <a:r>
              <a:rPr lang="en-US" sz="2600" b="1" dirty="0">
                <a:latin typeface="Times New Roman" panose="02020603050405020304" pitchFamily="18" charset="0"/>
                <a:cs typeface="Times New Roman" panose="02020603050405020304" pitchFamily="18" charset="0"/>
              </a:rPr>
              <a:t>Tulkarim is provided by Israel Electrical </a:t>
            </a:r>
            <a:r>
              <a:rPr lang="en-US" sz="2600" b="1" dirty="0" smtClean="0">
                <a:latin typeface="Times New Roman" panose="02020603050405020304" pitchFamily="18" charset="0"/>
                <a:cs typeface="Times New Roman" panose="02020603050405020304" pitchFamily="18" charset="0"/>
              </a:rPr>
              <a:t> Company </a:t>
            </a:r>
            <a:r>
              <a:rPr lang="en-US" sz="2600" b="1" dirty="0">
                <a:latin typeface="Times New Roman" panose="02020603050405020304" pitchFamily="18" charset="0"/>
                <a:cs typeface="Times New Roman" panose="02020603050405020304" pitchFamily="18" charset="0"/>
              </a:rPr>
              <a:t>(IEC) </a:t>
            </a:r>
            <a:endParaRPr lang="en-US" sz="2600" b="1" dirty="0" smtClean="0">
              <a:latin typeface="Times New Roman" panose="02020603050405020304" pitchFamily="18" charset="0"/>
              <a:cs typeface="Times New Roman" panose="02020603050405020304" pitchFamily="18" charset="0"/>
            </a:endParaRPr>
          </a:p>
          <a:p>
            <a:pPr marL="274320"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The </a:t>
            </a:r>
            <a:r>
              <a:rPr lang="en-US" sz="2600" b="1" dirty="0" smtClean="0">
                <a:latin typeface="Times New Roman" panose="02020603050405020304" pitchFamily="18" charset="0"/>
                <a:cs typeface="Times New Roman" panose="02020603050405020304" pitchFamily="18" charset="0"/>
              </a:rPr>
              <a:t>voltage </a:t>
            </a:r>
            <a:r>
              <a:rPr lang="en-US" sz="2600" b="1" dirty="0" smtClean="0">
                <a:latin typeface="Times New Roman" panose="02020603050405020304" pitchFamily="18" charset="0"/>
                <a:cs typeface="Times New Roman" panose="02020603050405020304" pitchFamily="18" charset="0"/>
              </a:rPr>
              <a:t>of the </a:t>
            </a:r>
            <a:r>
              <a:rPr lang="en-US" sz="2600" b="1" dirty="0" smtClean="0">
                <a:latin typeface="Times New Roman" panose="02020603050405020304" pitchFamily="18" charset="0"/>
                <a:cs typeface="Times New Roman" panose="02020603050405020304" pitchFamily="18" charset="0"/>
              </a:rPr>
              <a:t>transmission </a:t>
            </a:r>
            <a:r>
              <a:rPr lang="en-US" sz="2600" b="1" dirty="0" smtClean="0">
                <a:latin typeface="Times New Roman" panose="02020603050405020304" pitchFamily="18" charset="0"/>
                <a:cs typeface="Times New Roman" panose="02020603050405020304" pitchFamily="18" charset="0"/>
              </a:rPr>
              <a:t>line is </a:t>
            </a:r>
            <a:r>
              <a:rPr lang="en-US" sz="2600" b="1" dirty="0" smtClean="0">
                <a:latin typeface="Times New Roman" panose="02020603050405020304" pitchFamily="18" charset="0"/>
                <a:cs typeface="Times New Roman" panose="02020603050405020304" pitchFamily="18" charset="0"/>
              </a:rPr>
              <a:t>(</a:t>
            </a:r>
            <a:r>
              <a:rPr lang="en-US" sz="2600" b="1" dirty="0" smtClean="0">
                <a:latin typeface="Times New Roman" panose="02020603050405020304" pitchFamily="18" charset="0"/>
                <a:cs typeface="Times New Roman" panose="02020603050405020304" pitchFamily="18" charset="0"/>
              </a:rPr>
              <a:t>22 kv)</a:t>
            </a:r>
          </a:p>
          <a:p>
            <a:pPr marL="274320"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main circuit breaker </a:t>
            </a:r>
            <a:r>
              <a:rPr lang="en-US" sz="2600" b="1" dirty="0" smtClean="0">
                <a:latin typeface="Times New Roman" panose="02020603050405020304" pitchFamily="18" charset="0"/>
                <a:cs typeface="Times New Roman" panose="02020603050405020304" pitchFamily="18" charset="0"/>
              </a:rPr>
              <a:t>is rated at: </a:t>
            </a:r>
          </a:p>
          <a:p>
            <a:pPr marL="731520" lvl="1"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a:t>
            </a:r>
            <a:r>
              <a:rPr lang="en-US" sz="2600" b="1" dirty="0">
                <a:latin typeface="Times New Roman" panose="02020603050405020304" pitchFamily="18" charset="0"/>
                <a:cs typeface="Times New Roman" panose="02020603050405020304" pitchFamily="18" charset="0"/>
              </a:rPr>
              <a:t>350 A) for the first </a:t>
            </a:r>
            <a:r>
              <a:rPr lang="en-US" sz="2600" b="1" dirty="0" smtClean="0">
                <a:latin typeface="Times New Roman" panose="02020603050405020304" pitchFamily="18" charset="0"/>
                <a:cs typeface="Times New Roman" panose="02020603050405020304" pitchFamily="18" charset="0"/>
              </a:rPr>
              <a:t>network </a:t>
            </a:r>
          </a:p>
          <a:p>
            <a:pPr marL="731520" lvl="1"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(320A</a:t>
            </a:r>
            <a:r>
              <a:rPr lang="en-US" sz="2600" b="1" dirty="0">
                <a:latin typeface="Times New Roman" panose="02020603050405020304" pitchFamily="18" charset="0"/>
                <a:cs typeface="Times New Roman" panose="02020603050405020304" pitchFamily="18" charset="0"/>
              </a:rPr>
              <a:t>) for the second </a:t>
            </a:r>
            <a:r>
              <a:rPr lang="en-US" sz="2600" b="1" dirty="0" smtClean="0">
                <a:latin typeface="Times New Roman" panose="02020603050405020304" pitchFamily="18" charset="0"/>
                <a:cs typeface="Times New Roman" panose="02020603050405020304" pitchFamily="18" charset="0"/>
              </a:rPr>
              <a:t>network</a:t>
            </a:r>
            <a:endParaRPr lang="en-US" sz="2600" b="1" dirty="0">
              <a:latin typeface="Times New Roman" panose="02020603050405020304" pitchFamily="18" charset="0"/>
              <a:cs typeface="Times New Roman" panose="02020603050405020304" pitchFamily="18" charset="0"/>
            </a:endParaRPr>
          </a:p>
          <a:p>
            <a:pPr marL="274320" indent="-274320">
              <a:lnSpc>
                <a:spcPct val="90000"/>
              </a:lnSpc>
              <a:spcBef>
                <a:spcPct val="20000"/>
              </a:spcBef>
              <a:buClr>
                <a:schemeClr val="accent3"/>
              </a:buClr>
              <a:buSzPct val="95000"/>
              <a:buFont typeface="Wingdings 2"/>
              <a:buChar char=""/>
            </a:pPr>
            <a:r>
              <a:rPr lang="en-US" sz="2600" b="1" dirty="0">
                <a:latin typeface="Times New Roman" panose="02020603050405020304" pitchFamily="18" charset="0"/>
                <a:cs typeface="Times New Roman" panose="02020603050405020304" pitchFamily="18" charset="0"/>
              </a:rPr>
              <a:t>The max demand </a:t>
            </a:r>
            <a:r>
              <a:rPr lang="en-US" sz="2600" b="1" dirty="0" smtClean="0">
                <a:latin typeface="Times New Roman" panose="02020603050405020304" pitchFamily="18" charset="0"/>
                <a:cs typeface="Times New Roman" panose="02020603050405020304" pitchFamily="18" charset="0"/>
              </a:rPr>
              <a:t>reached is equal to:</a:t>
            </a:r>
          </a:p>
          <a:p>
            <a:pPr marL="731520" lvl="1"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(13 MVA) </a:t>
            </a:r>
            <a:r>
              <a:rPr lang="en-US" sz="2600" b="1" dirty="0">
                <a:latin typeface="Times New Roman" panose="02020603050405020304" pitchFamily="18" charset="0"/>
                <a:cs typeface="Times New Roman" panose="02020603050405020304" pitchFamily="18" charset="0"/>
              </a:rPr>
              <a:t>for the first </a:t>
            </a:r>
            <a:r>
              <a:rPr lang="en-US" sz="2600" b="1" dirty="0" smtClean="0">
                <a:latin typeface="Times New Roman" panose="02020603050405020304" pitchFamily="18" charset="0"/>
                <a:cs typeface="Times New Roman" panose="02020603050405020304" pitchFamily="18" charset="0"/>
              </a:rPr>
              <a:t>network</a:t>
            </a:r>
          </a:p>
          <a:p>
            <a:pPr marL="731520" lvl="1" indent="-274320">
              <a:lnSpc>
                <a:spcPct val="90000"/>
              </a:lnSpc>
              <a:spcBef>
                <a:spcPct val="20000"/>
              </a:spcBef>
              <a:buClr>
                <a:schemeClr val="accent3"/>
              </a:buClr>
              <a:buSzPct val="95000"/>
              <a:buFont typeface="Wingdings 2"/>
              <a:buChar char=""/>
            </a:pPr>
            <a:r>
              <a:rPr lang="en-US" sz="2600" b="1" dirty="0" smtClean="0">
                <a:latin typeface="Times New Roman" panose="02020603050405020304" pitchFamily="18" charset="0"/>
                <a:cs typeface="Times New Roman" panose="02020603050405020304" pitchFamily="18" charset="0"/>
              </a:rPr>
              <a:t>(11.968 MVA</a:t>
            </a:r>
            <a:r>
              <a:rPr lang="en-US" sz="2600" b="1" dirty="0">
                <a:latin typeface="Times New Roman" panose="02020603050405020304" pitchFamily="18" charset="0"/>
                <a:cs typeface="Times New Roman" panose="02020603050405020304" pitchFamily="18" charset="0"/>
              </a:rPr>
              <a:t>) for the </a:t>
            </a:r>
            <a:r>
              <a:rPr lang="en-US" sz="2600" b="1" dirty="0" smtClean="0">
                <a:latin typeface="Times New Roman" panose="02020603050405020304" pitchFamily="18" charset="0"/>
                <a:cs typeface="Times New Roman" panose="02020603050405020304" pitchFamily="18" charset="0"/>
              </a:rPr>
              <a:t>second network</a:t>
            </a:r>
            <a:endParaRPr lang="en-US" sz="2600" b="1" dirty="0">
              <a:latin typeface="Times New Roman" panose="02020603050405020304" pitchFamily="18" charset="0"/>
              <a:cs typeface="Times New Roman" panose="02020603050405020304" pitchFamily="18" charset="0"/>
            </a:endParaRPr>
          </a:p>
          <a:p>
            <a:pPr marL="274320" indent="-274320">
              <a:lnSpc>
                <a:spcPct val="90000"/>
              </a:lnSpc>
              <a:spcBef>
                <a:spcPct val="20000"/>
              </a:spcBef>
              <a:buClr>
                <a:schemeClr val="accent3"/>
              </a:buClr>
              <a:buSzPct val="95000"/>
              <a:buFont typeface="Wingdings 2"/>
              <a:buChar char=""/>
            </a:pPr>
            <a:endParaRPr lang="en-US" sz="2400" b="1" dirty="0">
              <a:effectLst>
                <a:outerShdw blurRad="38100" dist="38100" dir="2700000" algn="tl">
                  <a:srgbClr val="C0C0C0"/>
                </a:outerShdw>
              </a:effectLst>
            </a:endParaRPr>
          </a:p>
        </p:txBody>
      </p:sp>
      <p:sp>
        <p:nvSpPr>
          <p:cNvPr id="3" name="Title 1"/>
          <p:cNvSpPr txBox="1">
            <a:spLocks/>
          </p:cNvSpPr>
          <p:nvPr/>
        </p:nvSpPr>
        <p:spPr>
          <a:xfrm>
            <a:off x="457200" y="704088"/>
            <a:ext cx="8229600" cy="114300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rgbClr val="FF0000"/>
                </a:solidFill>
                <a:latin typeface="Times New Roman" panose="02020603050405020304" pitchFamily="18" charset="0"/>
                <a:cs typeface="Times New Roman" panose="02020603050405020304" pitchFamily="18" charset="0"/>
              </a:rPr>
              <a:t>Tulkarim Electrical Supply:</a:t>
            </a:r>
            <a:r>
              <a:rPr lang="ar-SA" dirty="0" smtClean="0">
                <a:solidFill>
                  <a:srgbClr val="FF0000"/>
                </a:solidFill>
                <a:latin typeface="Times New Roman" panose="02020603050405020304" pitchFamily="18" charset="0"/>
                <a:cs typeface="Times New Roman" panose="02020603050405020304" pitchFamily="18" charset="0"/>
              </a:rPr>
              <a:t> </a:t>
            </a:r>
            <a:endParaRPr lang="en-US"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 y="615375"/>
            <a:ext cx="8915400" cy="1008888"/>
          </a:xfrm>
        </p:spPr>
        <p:txBody>
          <a:bodyPr>
            <a:noAutofit/>
          </a:bodyPr>
          <a:lstStyle/>
          <a:p>
            <a: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Elements </a:t>
            </a:r>
            <a:r>
              <a:rPr lang="en-US" b="1"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of The </a:t>
            </a:r>
            <a: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Networks in Sarra</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3400" y="1600200"/>
            <a:ext cx="8229600" cy="4525963"/>
          </a:xfrm>
        </p:spPr>
        <p:txBody>
          <a:bodyPr>
            <a:normAutofit fontScale="85000" lnSpcReduction="20000"/>
          </a:bodyPr>
          <a:lstStyle/>
          <a:p>
            <a:r>
              <a:rPr lang="en-US" b="1" dirty="0">
                <a:solidFill>
                  <a:srgbClr val="061F5B"/>
                </a:solidFill>
                <a:latin typeface="Times New Roman" panose="02020603050405020304" pitchFamily="18" charset="0"/>
                <a:cs typeface="Times New Roman" panose="02020603050405020304" pitchFamily="18" charset="0"/>
              </a:rPr>
              <a:t>N</a:t>
            </a:r>
            <a:r>
              <a:rPr lang="en-US" b="1" dirty="0" smtClean="0">
                <a:solidFill>
                  <a:srgbClr val="061F5B"/>
                </a:solidFill>
                <a:latin typeface="Times New Roman" panose="02020603050405020304" pitchFamily="18" charset="0"/>
                <a:cs typeface="Times New Roman" panose="02020603050405020304" pitchFamily="18" charset="0"/>
              </a:rPr>
              <a:t>umber of transformers in Sarra connection point is equal to: 92 Δ/Υ (33/0.4) KV</a:t>
            </a:r>
            <a:r>
              <a:rPr lang="en-US" b="1" dirty="0" smtClean="0">
                <a:latin typeface="Times New Roman" panose="02020603050405020304" pitchFamily="18" charset="0"/>
                <a:cs typeface="Times New Roman" panose="02020603050405020304" pitchFamily="18" charset="0"/>
              </a:rPr>
              <a:t> </a:t>
            </a:r>
            <a:r>
              <a:rPr lang="en-US" b="1" dirty="0">
                <a:solidFill>
                  <a:srgbClr val="061F5B"/>
                </a:solidFill>
                <a:latin typeface="Times New Roman" panose="02020603050405020304" pitchFamily="18" charset="0"/>
                <a:cs typeface="Times New Roman" panose="02020603050405020304" pitchFamily="18" charset="0"/>
              </a:rPr>
              <a:t>distribution </a:t>
            </a:r>
            <a:r>
              <a:rPr lang="en-US" b="1" dirty="0" smtClean="0">
                <a:solidFill>
                  <a:srgbClr val="061F5B"/>
                </a:solidFill>
                <a:latin typeface="Times New Roman" panose="02020603050405020304" pitchFamily="18" charset="0"/>
                <a:cs typeface="Times New Roman" panose="02020603050405020304" pitchFamily="18" charset="0"/>
              </a:rPr>
              <a:t>transformers</a:t>
            </a:r>
            <a:endParaRPr lang="en-US" b="1" dirty="0">
              <a:solidFill>
                <a:srgbClr val="061F5B"/>
              </a:solidFill>
              <a:latin typeface="Times New Roman" panose="02020603050405020304" pitchFamily="18" charset="0"/>
              <a:cs typeface="Times New Roman" panose="02020603050405020304" pitchFamily="18" charset="0"/>
            </a:endParaRPr>
          </a:p>
          <a:p>
            <a:r>
              <a:rPr lang="en-US" b="1" dirty="0" smtClean="0">
                <a:solidFill>
                  <a:srgbClr val="061F5B"/>
                </a:solidFill>
                <a:latin typeface="Times New Roman" panose="02020603050405020304" pitchFamily="18" charset="0"/>
                <a:cs typeface="Times New Roman" panose="02020603050405020304" pitchFamily="18" charset="0"/>
              </a:rPr>
              <a:t>The table below shows </a:t>
            </a:r>
            <a:r>
              <a:rPr lang="en-US" b="1" dirty="0">
                <a:solidFill>
                  <a:srgbClr val="061F5B"/>
                </a:solidFill>
                <a:latin typeface="Times New Roman" panose="02020603050405020304" pitchFamily="18" charset="0"/>
                <a:cs typeface="Times New Roman" panose="02020603050405020304" pitchFamily="18" charset="0"/>
              </a:rPr>
              <a:t>the number of each of them and the rated </a:t>
            </a:r>
            <a:r>
              <a:rPr lang="en-US" b="1" dirty="0" smtClean="0">
                <a:solidFill>
                  <a:srgbClr val="061F5B"/>
                </a:solidFill>
                <a:latin typeface="Times New Roman" panose="02020603050405020304" pitchFamily="18" charset="0"/>
                <a:cs typeface="Times New Roman" panose="02020603050405020304" pitchFamily="18" charset="0"/>
              </a:rPr>
              <a:t>KVA:</a:t>
            </a:r>
            <a:endParaRPr lang="en-US" b="1" dirty="0">
              <a:solidFill>
                <a:srgbClr val="061F5B"/>
              </a:solidFill>
              <a:latin typeface="Times New Roman" panose="02020603050405020304" pitchFamily="18" charset="0"/>
              <a:cs typeface="Times New Roman" panose="02020603050405020304" pitchFamily="18" charset="0"/>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endParaRPr lang="en-US" b="1" dirty="0" smtClean="0">
              <a:solidFill>
                <a:srgbClr val="061F5B"/>
              </a:solidFill>
              <a:effectLst>
                <a:outerShdw blurRad="38100" dist="38100" dir="2700000" algn="tl">
                  <a:srgbClr val="C0C0C0"/>
                </a:outerShdw>
              </a:effectLst>
            </a:endParaRPr>
          </a:p>
          <a:p>
            <a:pPr>
              <a:buFontTx/>
              <a:buNone/>
            </a:pPr>
            <a:r>
              <a:rPr lang="en-US" b="1" dirty="0" smtClean="0">
                <a:solidFill>
                  <a:srgbClr val="061F5B"/>
                </a:solidFill>
                <a:effectLst>
                  <a:outerShdw blurRad="38100" dist="38100" dir="2700000" algn="tl">
                    <a:srgbClr val="C0C0C0"/>
                  </a:outerShdw>
                </a:effectLst>
              </a:rPr>
              <a:t> </a:t>
            </a:r>
          </a:p>
          <a:p>
            <a:pPr>
              <a:buFontTx/>
              <a:buNone/>
            </a:pPr>
            <a:endParaRPr lang="en-US" b="1" dirty="0" smtClean="0">
              <a:solidFill>
                <a:srgbClr val="061F5B"/>
              </a:solidFill>
              <a:effectLst>
                <a:outerShdw blurRad="38100" dist="38100" dir="2700000" algn="tl">
                  <a:srgbClr val="C0C0C0"/>
                </a:outerShdw>
              </a:effectLst>
            </a:endParaRPr>
          </a:p>
          <a:p>
            <a:endParaRPr lang="en-US" dirty="0"/>
          </a:p>
        </p:txBody>
      </p:sp>
      <p:pic>
        <p:nvPicPr>
          <p:cNvPr id="5" name="Picture 2" descr="C:\Documents and Settings\Jazeere1\Desktop\S9-M-Series-Distribution-Transformer.jpg"/>
          <p:cNvPicPr>
            <a:picLocks noChangeAspect="1" noChangeArrowheads="1"/>
          </p:cNvPicPr>
          <p:nvPr/>
        </p:nvPicPr>
        <p:blipFill>
          <a:blip r:embed="rId2"/>
          <a:srcRect/>
          <a:stretch>
            <a:fillRect/>
          </a:stretch>
        </p:blipFill>
        <p:spPr bwMode="auto">
          <a:xfrm>
            <a:off x="4953000" y="3048000"/>
            <a:ext cx="3455987" cy="2808288"/>
          </a:xfrm>
          <a:prstGeom prst="rect">
            <a:avLst/>
          </a:prstGeom>
          <a:noFill/>
          <a:ln w="9525">
            <a:noFill/>
            <a:miter lim="800000"/>
            <a:headEnd/>
            <a:tailEnd/>
          </a:ln>
        </p:spPr>
      </p:pic>
      <p:graphicFrame>
        <p:nvGraphicFramePr>
          <p:cNvPr id="6" name="Table 5"/>
          <p:cNvGraphicFramePr>
            <a:graphicFrameLocks noGrp="1"/>
          </p:cNvGraphicFramePr>
          <p:nvPr>
            <p:extLst>
              <p:ext uri="{D42A27DB-BD31-4B8C-83A1-F6EECF244321}">
                <p14:modId xmlns="" xmlns:p14="http://schemas.microsoft.com/office/powerpoint/2010/main" val="699513536"/>
              </p:ext>
            </p:extLst>
          </p:nvPr>
        </p:nvGraphicFramePr>
        <p:xfrm>
          <a:off x="762000" y="2971800"/>
          <a:ext cx="4424109" cy="2362200"/>
        </p:xfrm>
        <a:graphic>
          <a:graphicData uri="http://schemas.openxmlformats.org/drawingml/2006/table">
            <a:tbl>
              <a:tblPr/>
              <a:tblGrid>
                <a:gridCol w="2153603"/>
                <a:gridCol w="2270506"/>
              </a:tblGrid>
              <a:tr h="295275">
                <a:tc>
                  <a:txBody>
                    <a:bodyPr/>
                    <a:lstStyle/>
                    <a:p>
                      <a:pPr marL="0" marR="0" rtl="1">
                        <a:lnSpc>
                          <a:spcPct val="115000"/>
                        </a:lnSpc>
                        <a:spcBef>
                          <a:spcPts val="0"/>
                        </a:spcBef>
                        <a:spcAft>
                          <a:spcPts val="0"/>
                        </a:spcAft>
                      </a:pPr>
                      <a:r>
                        <a:rPr lang="en-US" sz="1600" b="1" baseline="0" dirty="0" smtClean="0">
                          <a:latin typeface="Calibri"/>
                          <a:ea typeface="Calibri"/>
                          <a:cs typeface="Arial"/>
                        </a:rPr>
                        <a:t>Number of transformer</a:t>
                      </a:r>
                      <a:endParaRPr lang="en-US" sz="16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smtClean="0">
                          <a:latin typeface="Calibri"/>
                          <a:ea typeface="Calibri"/>
                          <a:cs typeface="Arial"/>
                        </a:rPr>
                        <a:t>Transformer rating (KVA)</a:t>
                      </a:r>
                      <a:endParaRPr lang="en-US" sz="16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160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630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1500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275">
                <a:tc>
                  <a:txBody>
                    <a:bodyPr/>
                    <a:lstStyle/>
                    <a:p>
                      <a:pPr marL="0" marR="0">
                        <a:lnSpc>
                          <a:spcPct val="115000"/>
                        </a:lnSpc>
                        <a:spcBef>
                          <a:spcPts val="0"/>
                        </a:spcBef>
                        <a:spcAft>
                          <a:spcPts val="0"/>
                        </a:spcAft>
                      </a:pPr>
                      <a:r>
                        <a:rPr lang="en-US" sz="1600" b="1" dirty="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1000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066800"/>
            <a:ext cx="7239000" cy="1932837"/>
          </a:xfrm>
          <a:prstGeom prst="rect">
            <a:avLst/>
          </a:prstGeom>
        </p:spPr>
        <p:txBody>
          <a:bodyPr wrap="square">
            <a:spAutoFit/>
          </a:bodyPr>
          <a:lstStyle/>
          <a:p>
            <a:endParaRPr lang="en-US" b="1" dirty="0" smtClean="0">
              <a:solidFill>
                <a:srgbClr val="061F5B"/>
              </a:solidFill>
              <a:effectLst>
                <a:outerShdw blurRad="38100" dist="38100" dir="2700000" algn="tl">
                  <a:srgbClr val="C0C0C0"/>
                </a:outerShdw>
              </a:effectLst>
            </a:endParaRPr>
          </a:p>
          <a:p>
            <a:endParaRPr lang="en-US" b="1" dirty="0">
              <a:solidFill>
                <a:srgbClr val="061F5B"/>
              </a:solidFill>
              <a:effectLst>
                <a:outerShdw blurRad="38100" dist="38100" dir="2700000" algn="tl">
                  <a:srgbClr val="C0C0C0"/>
                </a:outerShdw>
              </a:effectLst>
            </a:endParaRPr>
          </a:p>
          <a:p>
            <a:pPr marL="274320" indent="-274320">
              <a:lnSpc>
                <a:spcPct val="80000"/>
              </a:lnSpc>
              <a:spcBef>
                <a:spcPct val="20000"/>
              </a:spcBef>
              <a:buClr>
                <a:schemeClr val="accent3"/>
              </a:buClr>
              <a:buSzPct val="95000"/>
              <a:buFont typeface="Wingdings 2"/>
              <a:buChar char=""/>
            </a:pPr>
            <a:endParaRPr lang="en-US" sz="2200" b="1" dirty="0" smtClean="0">
              <a:solidFill>
                <a:srgbClr val="061F5B"/>
              </a:solidFill>
              <a:latin typeface="Times New Roman" panose="02020603050405020304" pitchFamily="18" charset="0"/>
              <a:cs typeface="Times New Roman" panose="02020603050405020304" pitchFamily="18" charset="0"/>
            </a:endParaRPr>
          </a:p>
          <a:p>
            <a:pPr marL="274320" indent="-274320">
              <a:lnSpc>
                <a:spcPct val="80000"/>
              </a:lnSpc>
              <a:spcBef>
                <a:spcPct val="20000"/>
              </a:spcBef>
              <a:buClr>
                <a:schemeClr val="accent3"/>
              </a:buClr>
              <a:buSzPct val="95000"/>
              <a:buFont typeface="Wingdings 2"/>
              <a:buChar char=""/>
            </a:pPr>
            <a:endParaRPr lang="en-US" sz="2200" b="1" dirty="0" smtClean="0">
              <a:solidFill>
                <a:srgbClr val="061F5B"/>
              </a:solidFill>
              <a:latin typeface="Times New Roman" panose="02020603050405020304" pitchFamily="18" charset="0"/>
              <a:cs typeface="Times New Roman" panose="02020603050405020304" pitchFamily="18" charset="0"/>
            </a:endParaRPr>
          </a:p>
          <a:p>
            <a:pPr marL="274320" indent="-274320">
              <a:lnSpc>
                <a:spcPct val="80000"/>
              </a:lnSpc>
              <a:spcBef>
                <a:spcPct val="20000"/>
              </a:spcBef>
              <a:buClr>
                <a:schemeClr val="accent3"/>
              </a:buClr>
              <a:buSzPct val="95000"/>
              <a:buFont typeface="Wingdings 2"/>
              <a:buChar char=""/>
            </a:pPr>
            <a:r>
              <a:rPr lang="en-US" sz="2200" b="1" dirty="0" smtClean="0">
                <a:solidFill>
                  <a:srgbClr val="061F5B"/>
                </a:solidFill>
                <a:latin typeface="Times New Roman" panose="02020603050405020304" pitchFamily="18" charset="0"/>
                <a:cs typeface="Times New Roman" panose="02020603050405020304" pitchFamily="18" charset="0"/>
              </a:rPr>
              <a:t>Number </a:t>
            </a:r>
            <a:r>
              <a:rPr lang="en-US" sz="2200" b="1" dirty="0">
                <a:solidFill>
                  <a:srgbClr val="061F5B"/>
                </a:solidFill>
                <a:latin typeface="Times New Roman" panose="02020603050405020304" pitchFamily="18" charset="0"/>
                <a:cs typeface="Times New Roman" panose="02020603050405020304" pitchFamily="18" charset="0"/>
              </a:rPr>
              <a:t>of Transformers in tulkarem  : 101 Δ/Υ (22/0.4) KV distribution transformers. </a:t>
            </a:r>
          </a:p>
        </p:txBody>
      </p:sp>
      <p:pic>
        <p:nvPicPr>
          <p:cNvPr id="3" name="Picture 2" descr="C:\Documents and Settings\Jazeere1\Desktop\S9-M-Series-Distribution-Transformer.jpg"/>
          <p:cNvPicPr>
            <a:picLocks noChangeAspect="1" noChangeArrowheads="1"/>
          </p:cNvPicPr>
          <p:nvPr/>
        </p:nvPicPr>
        <p:blipFill>
          <a:blip r:embed="rId2"/>
          <a:srcRect/>
          <a:stretch>
            <a:fillRect/>
          </a:stretch>
        </p:blipFill>
        <p:spPr bwMode="auto">
          <a:xfrm>
            <a:off x="5410200" y="2999637"/>
            <a:ext cx="3455987" cy="2808288"/>
          </a:xfrm>
          <a:prstGeom prst="rect">
            <a:avLst/>
          </a:prstGeom>
          <a:noFill/>
          <a:ln w="9525">
            <a:noFill/>
            <a:miter lim="800000"/>
            <a:headEnd/>
            <a:tailEnd/>
          </a:ln>
        </p:spPr>
      </p:pic>
      <p:graphicFrame>
        <p:nvGraphicFramePr>
          <p:cNvPr id="5" name="Table 4"/>
          <p:cNvGraphicFramePr>
            <a:graphicFrameLocks noGrp="1"/>
          </p:cNvGraphicFramePr>
          <p:nvPr>
            <p:extLst>
              <p:ext uri="{D42A27DB-BD31-4B8C-83A1-F6EECF244321}">
                <p14:modId xmlns="" xmlns:p14="http://schemas.microsoft.com/office/powerpoint/2010/main" val="2887403540"/>
              </p:ext>
            </p:extLst>
          </p:nvPr>
        </p:nvGraphicFramePr>
        <p:xfrm>
          <a:off x="609600" y="3533037"/>
          <a:ext cx="4470146" cy="1981200"/>
        </p:xfrm>
        <a:graphic>
          <a:graphicData uri="http://schemas.openxmlformats.org/drawingml/2006/table">
            <a:tbl>
              <a:tblPr/>
              <a:tblGrid>
                <a:gridCol w="2199640"/>
                <a:gridCol w="2270506"/>
              </a:tblGrid>
              <a:tr h="330200">
                <a:tc>
                  <a:txBody>
                    <a:bodyPr/>
                    <a:lstStyle/>
                    <a:p>
                      <a:pPr marL="0" marR="0">
                        <a:lnSpc>
                          <a:spcPct val="115000"/>
                        </a:lnSpc>
                        <a:spcBef>
                          <a:spcPts val="0"/>
                        </a:spcBef>
                        <a:spcAft>
                          <a:spcPts val="0"/>
                        </a:spcAft>
                      </a:pPr>
                      <a:r>
                        <a:rPr lang="en-US" sz="1600" b="1" dirty="0" smtClean="0">
                          <a:latin typeface="Calibri"/>
                          <a:ea typeface="Calibri"/>
                          <a:cs typeface="Arial"/>
                        </a:rPr>
                        <a:t>Number </a:t>
                      </a:r>
                      <a:r>
                        <a:rPr lang="en-US" sz="1600" b="1" dirty="0">
                          <a:latin typeface="Calibri"/>
                          <a:ea typeface="Calibri"/>
                          <a:cs typeface="Arial"/>
                        </a:rPr>
                        <a:t>of transformer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Transformer rating (KVA)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0">
                <a:tc>
                  <a:txBody>
                    <a:bodyPr/>
                    <a:lstStyle/>
                    <a:p>
                      <a:pPr marL="0" marR="0">
                        <a:lnSpc>
                          <a:spcPct val="115000"/>
                        </a:lnSpc>
                        <a:spcBef>
                          <a:spcPts val="0"/>
                        </a:spcBef>
                        <a:spcAft>
                          <a:spcPts val="0"/>
                        </a:spcAft>
                      </a:pPr>
                      <a:r>
                        <a:rPr lang="en-US" sz="1600" b="1" dirty="0">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0">
                <a:tc>
                  <a:txBody>
                    <a:bodyPr/>
                    <a:lstStyle/>
                    <a:p>
                      <a:pPr marL="0" marR="0">
                        <a:lnSpc>
                          <a:spcPct val="115000"/>
                        </a:lnSpc>
                        <a:spcBef>
                          <a:spcPts val="0"/>
                        </a:spcBef>
                        <a:spcAft>
                          <a:spcPts val="0"/>
                        </a:spcAft>
                      </a:pPr>
                      <a:r>
                        <a:rPr lang="en-US" sz="1600" b="1" dirty="0">
                          <a:latin typeface="Calibri"/>
                          <a:ea typeface="Calibri"/>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160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0">
                <a:tc>
                  <a:txBody>
                    <a:bodyPr/>
                    <a:lstStyle/>
                    <a:p>
                      <a:pPr marL="0" marR="0">
                        <a:lnSpc>
                          <a:spcPct val="115000"/>
                        </a:lnSpc>
                        <a:spcBef>
                          <a:spcPts val="0"/>
                        </a:spcBef>
                        <a:spcAft>
                          <a:spcPts val="0"/>
                        </a:spcAft>
                      </a:pPr>
                      <a:r>
                        <a:rPr lang="en-US" sz="1600" b="1" dirty="0">
                          <a:latin typeface="Calibri"/>
                          <a:ea typeface="Calibri"/>
                          <a:cs typeface="Arial"/>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0">
                <a:tc>
                  <a:txBody>
                    <a:bodyPr/>
                    <a:lstStyle/>
                    <a:p>
                      <a:pPr marL="0" marR="0">
                        <a:lnSpc>
                          <a:spcPct val="115000"/>
                        </a:lnSpc>
                        <a:spcBef>
                          <a:spcPts val="0"/>
                        </a:spcBef>
                        <a:spcAft>
                          <a:spcPts val="0"/>
                        </a:spcAft>
                      </a:pPr>
                      <a:r>
                        <a:rPr lang="en-US" sz="1600" b="1" dirty="0">
                          <a:latin typeface="Calibri"/>
                          <a:ea typeface="Calibri"/>
                          <a:cs typeface="Arial"/>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200">
                <a:tc>
                  <a:txBody>
                    <a:bodyPr/>
                    <a:lstStyle/>
                    <a:p>
                      <a:pPr marL="0" marR="0">
                        <a:lnSpc>
                          <a:spcPct val="115000"/>
                        </a:lnSpc>
                        <a:spcBef>
                          <a:spcPts val="0"/>
                        </a:spcBef>
                        <a:spcAft>
                          <a:spcPts val="0"/>
                        </a:spcAft>
                      </a:pPr>
                      <a:r>
                        <a:rPr lang="en-US" sz="1600" b="1" dirty="0">
                          <a:latin typeface="Calibri"/>
                          <a:ea typeface="Calibri"/>
                          <a:cs typeface="Arial"/>
                        </a:rPr>
                        <a:t>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dirty="0">
                          <a:latin typeface="Calibri"/>
                          <a:ea typeface="Calibri"/>
                          <a:cs typeface="Arial"/>
                        </a:rPr>
                        <a:t>630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1"/>
          <p:cNvSpPr txBox="1">
            <a:spLocks/>
          </p:cNvSpPr>
          <p:nvPr/>
        </p:nvSpPr>
        <p:spPr>
          <a:xfrm>
            <a:off x="304800" y="533400"/>
            <a:ext cx="8915400" cy="1507363"/>
          </a:xfrm>
          <a:prstGeom prst="rect">
            <a:avLst/>
          </a:prstGeom>
        </p:spPr>
        <p:txBody>
          <a:bodyPr>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Elements of The Networks in Tulkarim</a:t>
            </a:r>
            <a:endParaRPr lang="en-US"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latin typeface="Times New Roman" panose="02020603050405020304" pitchFamily="18" charset="0"/>
                <a:cs typeface="Times New Roman" panose="02020603050405020304" pitchFamily="18" charset="0"/>
              </a:rPr>
              <a:t>Problems in The Network</a:t>
            </a:r>
            <a:r>
              <a:rPr lang="ar-EG" b="1" dirty="0" smtClean="0">
                <a:solidFill>
                  <a:srgbClr val="FF0000"/>
                </a:solidFill>
                <a:latin typeface="Times New Roman" panose="02020603050405020304" pitchFamily="18" charset="0"/>
                <a:cs typeface="Times New Roman" panose="02020603050405020304" pitchFamily="18" charset="0"/>
              </a:rPr>
              <a:t> </a:t>
            </a:r>
            <a:r>
              <a:rPr lang="en-US" b="1" dirty="0" smtClean="0">
                <a:solidFill>
                  <a:srgbClr val="FF0000"/>
                </a:solidFill>
                <a:latin typeface="Times New Roman" panose="02020603050405020304" pitchFamily="18" charset="0"/>
                <a:cs typeface="Times New Roman" panose="02020603050405020304" pitchFamily="18" charset="0"/>
              </a:rPr>
              <a:t>:</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b="1" dirty="0" smtClean="0">
                <a:solidFill>
                  <a:schemeClr val="tx2">
                    <a:lumMod val="50000"/>
                  </a:schemeClr>
                </a:solidFill>
                <a:latin typeface="Times New Roman" panose="02020603050405020304" pitchFamily="18" charset="0"/>
                <a:cs typeface="Times New Roman" panose="02020603050405020304" pitchFamily="18" charset="0"/>
              </a:rPr>
              <a:t>The P.F. (Power Factor) is less than 92 %, this causes penalties and power losses</a:t>
            </a:r>
          </a:p>
          <a:p>
            <a:r>
              <a:rPr lang="en-US" b="1" dirty="0" smtClean="0">
                <a:solidFill>
                  <a:schemeClr val="tx2">
                    <a:lumMod val="50000"/>
                  </a:schemeClr>
                </a:solidFill>
                <a:latin typeface="Times New Roman" panose="02020603050405020304" pitchFamily="18" charset="0"/>
                <a:cs typeface="Times New Roman" panose="02020603050405020304" pitchFamily="18" charset="0"/>
              </a:rPr>
              <a:t>There is a voltage drop</a:t>
            </a:r>
          </a:p>
          <a:p>
            <a:r>
              <a:rPr lang="en-US" b="1" dirty="0" smtClean="0">
                <a:solidFill>
                  <a:schemeClr val="tx2">
                    <a:lumMod val="50000"/>
                  </a:schemeClr>
                </a:solidFill>
                <a:latin typeface="Times New Roman" panose="02020603050405020304" pitchFamily="18" charset="0"/>
                <a:cs typeface="Times New Roman" panose="02020603050405020304" pitchFamily="18" charset="0"/>
              </a:rPr>
              <a:t>There is power losses</a:t>
            </a:r>
          </a:p>
          <a:p>
            <a:r>
              <a:rPr lang="en-US" b="1" dirty="0">
                <a:solidFill>
                  <a:schemeClr val="tx2">
                    <a:lumMod val="50000"/>
                  </a:schemeClr>
                </a:solidFill>
                <a:latin typeface="Times New Roman" panose="02020603050405020304" pitchFamily="18" charset="0"/>
                <a:cs typeface="Times New Roman" panose="02020603050405020304" pitchFamily="18" charset="0"/>
              </a:rPr>
              <a:t>H</a:t>
            </a:r>
            <a:r>
              <a:rPr lang="en-US" b="1" dirty="0" smtClean="0">
                <a:solidFill>
                  <a:schemeClr val="tx2">
                    <a:lumMod val="50000"/>
                  </a:schemeClr>
                </a:solidFill>
                <a:latin typeface="Times New Roman" panose="02020603050405020304" pitchFamily="18" charset="0"/>
                <a:cs typeface="Times New Roman" panose="02020603050405020304" pitchFamily="18" charset="0"/>
              </a:rPr>
              <a:t>igh load factor (L.F. &gt; 1) for some transformer (i.e., T29, T38, T55 in </a:t>
            </a:r>
            <a:r>
              <a:rPr lang="en-US" b="1" dirty="0">
                <a:solidFill>
                  <a:schemeClr val="tx2">
                    <a:lumMod val="50000"/>
                  </a:schemeClr>
                </a:solidFill>
                <a:latin typeface="Times New Roman" panose="02020603050405020304" pitchFamily="18" charset="0"/>
                <a:cs typeface="Times New Roman" panose="02020603050405020304" pitchFamily="18" charset="0"/>
              </a:rPr>
              <a:t>T</a:t>
            </a:r>
            <a:r>
              <a:rPr lang="en-US" b="1" dirty="0" smtClean="0">
                <a:solidFill>
                  <a:schemeClr val="tx2">
                    <a:lumMod val="50000"/>
                  </a:schemeClr>
                </a:solidFill>
                <a:latin typeface="Times New Roman" panose="02020603050405020304" pitchFamily="18" charset="0"/>
                <a:cs typeface="Times New Roman" panose="02020603050405020304" pitchFamily="18" charset="0"/>
              </a:rPr>
              <a:t>ulkarim1</a:t>
            </a:r>
            <a:r>
              <a:rPr lang="en-US" b="1" dirty="0" smtClean="0">
                <a:solidFill>
                  <a:schemeClr val="tx2">
                    <a:lumMod val="50000"/>
                  </a:schemeClr>
                </a:solidFill>
                <a:latin typeface="Times New Roman" panose="02020603050405020304" pitchFamily="18" charset="0"/>
                <a:cs typeface="Times New Roman" panose="02020603050405020304" pitchFamily="18" charset="0"/>
              </a:rPr>
              <a:t>)</a:t>
            </a:r>
          </a:p>
          <a:p>
            <a:r>
              <a:rPr lang="en-US" b="1" dirty="0" smtClean="0">
                <a:solidFill>
                  <a:schemeClr val="tx2">
                    <a:lumMod val="50000"/>
                  </a:schemeClr>
                </a:solidFill>
                <a:latin typeface="Times New Roman" panose="02020603050405020304" pitchFamily="18" charset="0"/>
                <a:cs typeface="Times New Roman" panose="02020603050405020304" pitchFamily="18" charset="0"/>
              </a:rPr>
              <a:t>We analyze the networks before and after the connection with a new main substation 161\33 kV </a:t>
            </a:r>
            <a:endParaRPr lang="en-US" b="1" dirty="0" smtClean="0">
              <a:solidFill>
                <a:schemeClr val="tx2">
                  <a:lumMod val="50000"/>
                </a:schemeClr>
              </a:solidFill>
              <a:latin typeface="Times New Roman" panose="02020603050405020304" pitchFamily="18" charset="0"/>
              <a:cs typeface="Times New Roman" panose="02020603050405020304" pitchFamily="18" charset="0"/>
            </a:endParaRPr>
          </a:p>
          <a:p>
            <a:endParaRPr lang="en-US" b="1" dirty="0" smtClean="0">
              <a:solidFill>
                <a:schemeClr val="tx2">
                  <a:lumMod val="50000"/>
                </a:schemeClr>
              </a:solidFill>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19200"/>
            <a:ext cx="3657600" cy="2739211"/>
          </a:xfrm>
          <a:prstGeom prst="rect">
            <a:avLst/>
          </a:prstGeom>
        </p:spPr>
        <p:txBody>
          <a:bodyPr wrap="square">
            <a:spAutoFit/>
          </a:bodyPr>
          <a:lstStyle/>
          <a:p>
            <a:r>
              <a:rPr lang="en-US" b="1" i="1" u="sng" dirty="0" smtClean="0">
                <a:latin typeface="Times New Roman" panose="02020603050405020304" pitchFamily="18" charset="0"/>
                <a:cs typeface="Times New Roman" panose="02020603050405020304" pitchFamily="18" charset="0"/>
              </a:rPr>
              <a:t>The maximum case</a:t>
            </a:r>
            <a:r>
              <a:rPr lang="en-US" dirty="0" smtClean="0">
                <a:latin typeface="Times New Roman" panose="02020603050405020304" pitchFamily="18" charset="0"/>
                <a:cs typeface="Times New Roman" panose="02020603050405020304" pitchFamily="18" charset="0"/>
              </a:rPr>
              <a:t> </a:t>
            </a:r>
          </a:p>
          <a:p>
            <a:r>
              <a:rPr lang="en-US" b="1" dirty="0" smtClean="0">
                <a:latin typeface="Times New Roman" panose="02020603050405020304" pitchFamily="18" charset="0"/>
                <a:cs typeface="Times New Roman" panose="02020603050405020304" pitchFamily="18" charset="0"/>
              </a:rPr>
              <a:t>The low tension</a:t>
            </a: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voltages</a:t>
            </a:r>
            <a:r>
              <a:rPr lang="en-US" dirty="0" smtClean="0">
                <a:latin typeface="Times New Roman" panose="02020603050405020304" pitchFamily="18" charset="0"/>
                <a:cs typeface="Times New Roman" panose="02020603050405020304" pitchFamily="18" charset="0"/>
              </a:rPr>
              <a:t> </a:t>
            </a:r>
          </a:p>
          <a:p>
            <a:r>
              <a:rPr lang="en-US" dirty="0" smtClean="0">
                <a:latin typeface="Times New Roman" panose="02020603050405020304" pitchFamily="18" charset="0"/>
                <a:cs typeface="Times New Roman" panose="02020603050405020304" pitchFamily="18" charset="0"/>
              </a:rPr>
              <a:t>The actual low voltage on each transformer is shown in the table below : </a:t>
            </a:r>
          </a:p>
          <a:p>
            <a:endParaRPr lang="en-US" dirty="0" smtClean="0">
              <a:latin typeface="Times New Roman" panose="02020603050405020304" pitchFamily="18" charset="0"/>
              <a:cs typeface="Times New Roman" panose="02020603050405020304" pitchFamily="18" charset="0"/>
            </a:endParaRPr>
          </a:p>
          <a:p>
            <a:r>
              <a:rPr lang="en-US" sz="3200" dirty="0" smtClean="0">
                <a:solidFill>
                  <a:srgbClr val="FF0000"/>
                </a:solidFill>
                <a:latin typeface="Times New Roman" panose="02020603050405020304" pitchFamily="18" charset="0"/>
                <a:cs typeface="Times New Roman" panose="02020603050405020304" pitchFamily="18" charset="0"/>
              </a:rPr>
              <a:t>Sarra connection point </a:t>
            </a:r>
            <a:endParaRPr lang="en-US" sz="3200" dirty="0">
              <a:solidFill>
                <a:srgbClr val="FF0000"/>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nvGraphicFramePr>
        <p:xfrm>
          <a:off x="3810000" y="307856"/>
          <a:ext cx="4876800" cy="6550144"/>
        </p:xfrm>
        <a:graphic>
          <a:graphicData uri="http://schemas.openxmlformats.org/drawingml/2006/table">
            <a:tbl>
              <a:tblPr/>
              <a:tblGrid>
                <a:gridCol w="1216872"/>
                <a:gridCol w="1219977"/>
                <a:gridCol w="1205489"/>
                <a:gridCol w="1234462"/>
              </a:tblGrid>
              <a:tr h="308384">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 of Load </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Rated V (KV)</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PF %</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FF0000"/>
                          </a:solidFill>
                          <a:latin typeface="Calibri"/>
                          <a:ea typeface="Calibri"/>
                          <a:cs typeface="Arial"/>
                        </a:rPr>
                        <a:t>Terminal V (KV)</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3</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7</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8</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9</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12</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13</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dirty="0">
                          <a:latin typeface="Calibri"/>
                          <a:ea typeface="Calibri"/>
                          <a:cs typeface="Arial"/>
                        </a:rPr>
                        <a:t>Load 14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17</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18</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19</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0.393</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0.393</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0.394</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22</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23</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25</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0.396</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27</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0.396</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28</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0.396</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29</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0.396</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30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0.396</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31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0.396</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32</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90.1</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055">
                <a:tc>
                  <a:txBody>
                    <a:bodyPr/>
                    <a:lstStyle/>
                    <a:p>
                      <a:pPr marL="0" marR="0">
                        <a:lnSpc>
                          <a:spcPct val="115000"/>
                        </a:lnSpc>
                        <a:spcBef>
                          <a:spcPts val="0"/>
                        </a:spcBef>
                        <a:spcAft>
                          <a:spcPts val="0"/>
                        </a:spcAft>
                      </a:pPr>
                      <a:r>
                        <a:rPr lang="en-US" sz="1100" b="1">
                          <a:latin typeface="Calibri"/>
                          <a:ea typeface="Calibri"/>
                          <a:cs typeface="Arial"/>
                        </a:rPr>
                        <a:t>Load 33</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0.4</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latin typeface="Calibri"/>
                          <a:ea typeface="Calibri"/>
                          <a:cs typeface="Arial"/>
                        </a:rPr>
                        <a:t>90</a:t>
                      </a:r>
                      <a:endParaRPr lang="en-US" sz="110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latin typeface="Calibri"/>
                          <a:ea typeface="Calibri"/>
                          <a:cs typeface="Arial"/>
                        </a:rPr>
                        <a:t>0.395</a:t>
                      </a:r>
                      <a:endParaRPr lang="en-US" sz="1100" dirty="0">
                        <a:latin typeface="Calibri"/>
                        <a:ea typeface="Calibri"/>
                        <a:cs typeface="Arial"/>
                      </a:endParaRPr>
                    </a:p>
                  </a:txBody>
                  <a:tcPr marL="38977" marR="389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1367</TotalTime>
  <Words>3347</Words>
  <Application>Microsoft Office PowerPoint</Application>
  <PresentationFormat>On-screen Show (4:3)</PresentationFormat>
  <Paragraphs>1792</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Flow</vt:lpstr>
      <vt:lpstr>                 AN- Najah National University Faculty of Engineering Electrical Engineering Department Introduction to Graduation Project   Optimum Performance of Tulkarim Governorate Network  &amp; Sarra Connection Point    Prepared by: Woroud Turabi  Ahmad Nasralla   Supervised by: Dr. Imad Ibrik  </vt:lpstr>
      <vt:lpstr>Contents  </vt:lpstr>
      <vt:lpstr>Slide 3</vt:lpstr>
      <vt:lpstr>Sarra Electrical Supply: </vt:lpstr>
      <vt:lpstr>Slide 5</vt:lpstr>
      <vt:lpstr>     Elements of The Networks in Sarra</vt:lpstr>
      <vt:lpstr>Slide 7</vt:lpstr>
      <vt:lpstr>Problems in The Network :</vt:lpstr>
      <vt:lpstr>Slide 9</vt:lpstr>
      <vt:lpstr>Slide 10</vt:lpstr>
      <vt:lpstr>Tulkarim 1 </vt:lpstr>
      <vt:lpstr>Tulkarim 2</vt:lpstr>
      <vt:lpstr>Slide 13</vt:lpstr>
      <vt:lpstr>Slide 14</vt:lpstr>
      <vt:lpstr>Tulkarim1 </vt:lpstr>
      <vt:lpstr>Tulkarim 2</vt:lpstr>
      <vt:lpstr>Analysis Summary   We have to summarize the results, total generation, demand, loading, percentage of losses, and the total power factor.  </vt:lpstr>
      <vt:lpstr>Sarra Connection Point</vt:lpstr>
      <vt:lpstr>Tulkarim (1) Connection Point</vt:lpstr>
      <vt:lpstr>Tulkarim (2) Connection Point</vt:lpstr>
      <vt:lpstr>Analysis of supply Sarra connection point and Tulkarem from central substation </vt:lpstr>
      <vt:lpstr>Analysis Summary    We have to summarize the results, total generation, demand, loading, percentage of losses, and the total power factor.</vt:lpstr>
      <vt:lpstr>Sarra Connection Point</vt:lpstr>
      <vt:lpstr>Tulkarim (1) Connection Point</vt:lpstr>
      <vt:lpstr>Tulkarim (2) Connection Point</vt:lpstr>
      <vt:lpstr>The problems of the two networks after connection with Sarra main substation   1. The P.F in the   network is less than  92%  and   this value causes   many problems   specially   paying   banalities   and this value  must be   (0.92-0.95)  2. The voltages   of   buses  are not   acceptable  and this  voltage will be   less when   it reaches the   consumer   3. The network have over loaded transformer .   4. High losses of power . </vt:lpstr>
      <vt:lpstr>The maximum load case improvement</vt:lpstr>
      <vt:lpstr>Improvement the maximum case using taps changing and power factor improving .</vt:lpstr>
      <vt:lpstr>Sarra Connection Point</vt:lpstr>
      <vt:lpstr>Tulkarim (1) Connection Point</vt:lpstr>
      <vt:lpstr>Tulkarim (2) Connection Point</vt:lpstr>
      <vt:lpstr> overloaded transformers</vt:lpstr>
      <vt:lpstr>The Flowing table summarizes the analysis results after changing transformer </vt:lpstr>
      <vt:lpstr>Mechanical design of the network</vt:lpstr>
      <vt:lpstr>Conductors Material:   The conductor material used for transmission and distribution of electric power should be have the following properties:   High electrical conductivity .  High tensile strength in order to withstand mechanical stresses. Low cost so that it can be used for long distances.  Low specific gravity so that weight per unit volume is small.   The Type of conductor that we used in this project is Steel Cord Aluminium as shown in Figure below :   </vt:lpstr>
      <vt:lpstr>          Supports :  In general, the line supports should have the following properties:  High mechanical strength to withstand the weight of conductors and wind loads.  Light in weight without the loss of mechanical strength.  Cheap in cost and economical to maintain.  Longer life.  Easy accessibility of conductors for maintenance.  W e used Steel Towers Type and Steel Truss  as shown in the figures below : </vt:lpstr>
      <vt:lpstr>Slide 37</vt:lpstr>
      <vt:lpstr>Slide 38</vt:lpstr>
      <vt:lpstr>Slide 39</vt:lpstr>
      <vt:lpstr>Slide 40</vt:lpstr>
      <vt:lpstr>Slide 41</vt:lpstr>
      <vt:lpstr>Slide 42</vt:lpstr>
      <vt:lpstr>Slide 43</vt:lpstr>
      <vt:lpstr>Slide 44</vt:lpstr>
      <vt:lpstr>Conclusion </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woroud</dc:creator>
  <cp:lastModifiedBy>woroud</cp:lastModifiedBy>
  <cp:revision>148</cp:revision>
  <dcterms:created xsi:type="dcterms:W3CDTF">2014-12-07T11:18:39Z</dcterms:created>
  <dcterms:modified xsi:type="dcterms:W3CDTF">2015-05-13T17:50:37Z</dcterms:modified>
</cp:coreProperties>
</file>