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6" r:id="rId19"/>
    <p:sldId id="275" r:id="rId20"/>
    <p:sldId id="281" r:id="rId21"/>
    <p:sldId id="278" r:id="rId22"/>
    <p:sldId id="279" r:id="rId23"/>
    <p:sldId id="285" r:id="rId24"/>
    <p:sldId id="286" r:id="rId25"/>
    <p:sldId id="282" r:id="rId26"/>
    <p:sldId id="287" r:id="rId27"/>
    <p:sldId id="283" r:id="rId28"/>
    <p:sldId id="288" r:id="rId29"/>
    <p:sldId id="289" r:id="rId30"/>
    <p:sldId id="290" r:id="rId31"/>
    <p:sldId id="291" r:id="rId32"/>
    <p:sldId id="292" r:id="rId33"/>
    <p:sldId id="293" r:id="rId34"/>
    <p:sldId id="297" r:id="rId35"/>
    <p:sldId id="294" r:id="rId36"/>
    <p:sldId id="295" r:id="rId37"/>
    <p:sldId id="296" r:id="rId38"/>
    <p:sldId id="298" r:id="rId39"/>
    <p:sldId id="299" r:id="rId40"/>
    <p:sldId id="300" r:id="rId41"/>
    <p:sldId id="301" r:id="rId42"/>
    <p:sldId id="284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03" r:id="rId54"/>
    <p:sldId id="302" r:id="rId5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724A6E2-8535-465D-A6E1-32B16850FB02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3"/>
            <p14:sldId id="276"/>
            <p14:sldId id="275"/>
            <p14:sldId id="281"/>
            <p14:sldId id="278"/>
            <p14:sldId id="279"/>
            <p14:sldId id="285"/>
            <p14:sldId id="286"/>
            <p14:sldId id="282"/>
            <p14:sldId id="287"/>
            <p14:sldId id="283"/>
            <p14:sldId id="288"/>
            <p14:sldId id="289"/>
            <p14:sldId id="290"/>
            <p14:sldId id="291"/>
            <p14:sldId id="292"/>
            <p14:sldId id="293"/>
            <p14:sldId id="297"/>
            <p14:sldId id="294"/>
            <p14:sldId id="295"/>
            <p14:sldId id="296"/>
            <p14:sldId id="298"/>
            <p14:sldId id="299"/>
            <p14:sldId id="300"/>
            <p14:sldId id="301"/>
            <p14:sldId id="284"/>
            <p14:sldId id="304"/>
            <p14:sldId id="305"/>
            <p14:sldId id="306"/>
            <p14:sldId id="307"/>
          </p14:sldIdLst>
        </p14:section>
        <p14:section name="Untitled Section" id="{7C0737F3-41EE-429A-B5E4-1B61AF650B72}">
          <p14:sldIdLst>
            <p14:sldId id="308"/>
            <p14:sldId id="309"/>
            <p14:sldId id="310"/>
            <p14:sldId id="311"/>
            <p14:sldId id="312"/>
            <p14:sldId id="313"/>
            <p14:sldId id="303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>
      <p:cViewPr varScale="1">
        <p:scale>
          <a:sx n="66" d="100"/>
          <a:sy n="66" d="100"/>
        </p:scale>
        <p:origin x="72" y="25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12/18/2017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12/18/2017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 descr="Map of Asia"/>
          <p:cNvSpPr>
            <a:spLocks noEditPoints="1"/>
          </p:cNvSpPr>
          <p:nvPr/>
        </p:nvSpPr>
        <p:spPr bwMode="auto">
          <a:xfrm>
            <a:off x="-3175" y="12700"/>
            <a:ext cx="12192000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12/18/2017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" y="0"/>
            <a:ext cx="12191999" cy="684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66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531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North</a:t>
            </a:r>
            <a:r>
              <a:rPr lang="en-US" cap="none" dirty="0" smtClean="0"/>
              <a:t> </a:t>
            </a:r>
            <a:r>
              <a:rPr lang="en-US" cap="none" dirty="0">
                <a:solidFill>
                  <a:srgbClr val="FFC000"/>
                </a:solidFill>
              </a:rPr>
              <a:t>elevation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188824" cy="68580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17748" y="836713"/>
            <a:ext cx="1728192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N.E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80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88825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17748" y="836713"/>
            <a:ext cx="1728192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S.E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3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88825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0107118" y="1096144"/>
            <a:ext cx="1728192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E.E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952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88824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17748" y="836713"/>
            <a:ext cx="1728192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S.E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63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88824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17748" y="836713"/>
            <a:ext cx="1728192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Sec.A.A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12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908" y="2636912"/>
            <a:ext cx="9753600" cy="1325562"/>
          </a:xfrm>
        </p:spPr>
        <p:txBody>
          <a:bodyPr anchor="ctr"/>
          <a:lstStyle/>
          <a:p>
            <a:pPr algn="ctr"/>
            <a:r>
              <a:rPr lang="en-US" sz="6000" cap="none" dirty="0" smtClean="0">
                <a:solidFill>
                  <a:srgbClr val="00B0F0"/>
                </a:solidFill>
              </a:rPr>
              <a:t>Environmental</a:t>
            </a:r>
            <a:r>
              <a:rPr lang="en-US" cap="none" dirty="0" smtClean="0"/>
              <a:t> </a:t>
            </a:r>
            <a:r>
              <a:rPr lang="en-US" sz="6000" cap="none" dirty="0">
                <a:solidFill>
                  <a:srgbClr val="00B0F0"/>
                </a:solidFill>
              </a:rPr>
              <a:t>design </a:t>
            </a:r>
            <a:endParaRPr lang="en-US" sz="6000" cap="none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3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908" y="2636912"/>
            <a:ext cx="9753600" cy="1325562"/>
          </a:xfrm>
        </p:spPr>
        <p:txBody>
          <a:bodyPr anchor="ctr"/>
          <a:lstStyle/>
          <a:p>
            <a:pPr algn="ctr"/>
            <a:r>
              <a:rPr lang="en-US" sz="6000" cap="none" dirty="0" smtClean="0">
                <a:solidFill>
                  <a:srgbClr val="00B0F0"/>
                </a:solidFill>
              </a:rPr>
              <a:t>Shading analysis</a:t>
            </a:r>
            <a:endParaRPr lang="en-US" sz="6000" cap="none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8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</p:spPr>
      </p:pic>
      <p:sp>
        <p:nvSpPr>
          <p:cNvPr id="5" name="Rounded Rectangle 4"/>
          <p:cNvSpPr/>
          <p:nvPr/>
        </p:nvSpPr>
        <p:spPr>
          <a:xfrm>
            <a:off x="117748" y="836713"/>
            <a:ext cx="2880320" cy="5040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At 21/6. </a:t>
            </a:r>
            <a:r>
              <a:rPr lang="en-US" sz="2400" dirty="0" smtClean="0">
                <a:solidFill>
                  <a:schemeClr val="tx1"/>
                </a:solidFill>
              </a:rPr>
              <a:t>12:00am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060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 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Design Of Orphanage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dirty="0"/>
              <a:t>Prepared by:</a:t>
            </a:r>
          </a:p>
          <a:p>
            <a:pPr marL="45720" indent="0">
              <a:buNone/>
            </a:pPr>
            <a:r>
              <a:rPr lang="en-US" dirty="0"/>
              <a:t>Hassan Anati.</a:t>
            </a:r>
          </a:p>
          <a:p>
            <a:pPr marL="45720" indent="0">
              <a:buNone/>
            </a:pPr>
            <a:r>
              <a:rPr lang="en-US" dirty="0"/>
              <a:t>Mohammad Bheas.</a:t>
            </a:r>
          </a:p>
          <a:p>
            <a:pPr marL="45720" indent="0">
              <a:buNone/>
            </a:pPr>
            <a:endParaRPr lang="en-US" dirty="0"/>
          </a:p>
          <a:p>
            <a:pPr marL="342900" indent="-342900"/>
            <a:r>
              <a:rPr lang="en-US" sz="2800" dirty="0"/>
              <a:t>Supervisor: Eng. </a:t>
            </a:r>
            <a:r>
              <a:rPr lang="en-US" sz="2800" dirty="0" err="1"/>
              <a:t>Haitham</a:t>
            </a:r>
            <a:r>
              <a:rPr lang="en-US" sz="2800" dirty="0"/>
              <a:t> </a:t>
            </a:r>
            <a:r>
              <a:rPr lang="en-US" sz="2800" dirty="0" err="1"/>
              <a:t>Sawalha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677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</p:spPr>
      </p:pic>
      <p:sp>
        <p:nvSpPr>
          <p:cNvPr id="5" name="Rounded Rectangle 4"/>
          <p:cNvSpPr/>
          <p:nvPr/>
        </p:nvSpPr>
        <p:spPr>
          <a:xfrm>
            <a:off x="117748" y="836713"/>
            <a:ext cx="2880320" cy="5040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At 21/1. </a:t>
            </a:r>
            <a:r>
              <a:rPr lang="en-US" sz="2400" dirty="0" smtClean="0">
                <a:solidFill>
                  <a:schemeClr val="tx1"/>
                </a:solidFill>
              </a:rPr>
              <a:t>8:00am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663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908" y="2636912"/>
            <a:ext cx="9753600" cy="1325562"/>
          </a:xfrm>
        </p:spPr>
        <p:txBody>
          <a:bodyPr anchor="ctr"/>
          <a:lstStyle/>
          <a:p>
            <a:pPr algn="ctr"/>
            <a:r>
              <a:rPr lang="en-US" sz="6000" cap="none" dirty="0">
                <a:solidFill>
                  <a:srgbClr val="00B0F0"/>
                </a:solidFill>
              </a:rPr>
              <a:t>D</a:t>
            </a:r>
            <a:r>
              <a:rPr lang="en-US" sz="6000" cap="none" dirty="0" smtClean="0">
                <a:solidFill>
                  <a:srgbClr val="00B0F0"/>
                </a:solidFill>
              </a:rPr>
              <a:t>ay lighting analysis</a:t>
            </a:r>
            <a:endParaRPr lang="en-US" sz="6000" cap="none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8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0"/>
            <a:ext cx="9753600" cy="1052736"/>
          </a:xfrm>
        </p:spPr>
        <p:txBody>
          <a:bodyPr/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Cafeteria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2004" y="1828800"/>
            <a:ext cx="7128792" cy="49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304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0"/>
            <a:ext cx="9753600" cy="1052736"/>
          </a:xfrm>
        </p:spPr>
        <p:txBody>
          <a:bodyPr/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Library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4012" y="1484784"/>
            <a:ext cx="7272808" cy="498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86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0"/>
            <a:ext cx="9753600" cy="1052736"/>
          </a:xfrm>
        </p:spPr>
        <p:txBody>
          <a:bodyPr/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Classroom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8108" y="1828800"/>
            <a:ext cx="5544616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1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956" y="1412776"/>
            <a:ext cx="8250791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59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908" y="2636912"/>
            <a:ext cx="9753600" cy="1325562"/>
          </a:xfrm>
        </p:spPr>
        <p:txBody>
          <a:bodyPr anchor="ctr"/>
          <a:lstStyle/>
          <a:p>
            <a:pPr algn="ctr"/>
            <a:r>
              <a:rPr lang="en-US" sz="6000" cap="none" dirty="0" smtClean="0">
                <a:solidFill>
                  <a:srgbClr val="00B0F0"/>
                </a:solidFill>
              </a:rPr>
              <a:t>Acoustical design</a:t>
            </a:r>
            <a:endParaRPr lang="en-US" sz="6000" cap="none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2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Wall </a:t>
            </a:r>
            <a:r>
              <a:rPr lang="en-US" cap="none" dirty="0">
                <a:solidFill>
                  <a:srgbClr val="FFC000"/>
                </a:solidFill>
              </a:rPr>
              <a:t>layers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5900" y="1988840"/>
            <a:ext cx="9217024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60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Ceiling </a:t>
            </a:r>
            <a:r>
              <a:rPr lang="en-US" cap="none" dirty="0">
                <a:solidFill>
                  <a:srgbClr val="FFC000"/>
                </a:solidFill>
              </a:rPr>
              <a:t>layers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956" y="2132856"/>
            <a:ext cx="7920880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3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Partition </a:t>
            </a:r>
            <a:r>
              <a:rPr lang="en-US" cap="none" dirty="0">
                <a:solidFill>
                  <a:srgbClr val="FFC000"/>
                </a:solidFill>
              </a:rPr>
              <a:t>layers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972" y="2348881"/>
            <a:ext cx="784887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1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rgbClr val="FFC000"/>
                </a:solidFill>
              </a:rPr>
              <a:t>Content</a:t>
            </a:r>
            <a:r>
              <a:rPr lang="en-US" dirty="0" smtClean="0">
                <a:solidFill>
                  <a:srgbClr val="FFC000"/>
                </a:solidFill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Introduction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Site analysis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Architectural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Structural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Electrical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Environmental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Mechanical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Safety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3400" dirty="0">
                <a:solidFill>
                  <a:srgbClr val="00B0F0"/>
                </a:solidFill>
              </a:rPr>
              <a:t>Total Cost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189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Floor </a:t>
            </a:r>
            <a:r>
              <a:rPr lang="en-US" cap="none" dirty="0">
                <a:solidFill>
                  <a:srgbClr val="FFC000"/>
                </a:solidFill>
              </a:rPr>
              <a:t>layers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988" y="2132857"/>
            <a:ext cx="7344816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80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Absorption coefficient for</a:t>
            </a:r>
            <a:r>
              <a:rPr lang="en-US" cap="none" dirty="0" smtClean="0">
                <a:solidFill>
                  <a:srgbClr val="FFC000"/>
                </a:solidFill>
              </a:rPr>
              <a:t> for plaster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034" y="2204864"/>
            <a:ext cx="6840759" cy="392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5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Absorption coefficient for ceiling acoustical tile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980" y="2171484"/>
            <a:ext cx="7776864" cy="392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33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Absorption coefficient </a:t>
            </a:r>
            <a:r>
              <a:rPr lang="en-US" cap="none" dirty="0" smtClean="0">
                <a:solidFill>
                  <a:srgbClr val="FFC000"/>
                </a:solidFill>
              </a:rPr>
              <a:t>for ceramic tiles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972" y="2162437"/>
            <a:ext cx="7920879" cy="421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02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Absorption coefficient </a:t>
            </a:r>
            <a:r>
              <a:rPr lang="en-US" cap="none" dirty="0" smtClean="0">
                <a:solidFill>
                  <a:srgbClr val="FFC000"/>
                </a:solidFill>
              </a:rPr>
              <a:t>for plywood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052" y="2185054"/>
            <a:ext cx="6624736" cy="412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9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RT60 for cafeteria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069" y="2261952"/>
            <a:ext cx="6120679" cy="390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67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8" y="404664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RT60 for library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068" y="2298140"/>
            <a:ext cx="6696744" cy="372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RT60 for classroom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116" y="2343374"/>
            <a:ext cx="5328591" cy="353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33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STC for cafeteria exterior wall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68" y="1637718"/>
            <a:ext cx="9065887" cy="467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3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STC for partition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180" y="2132856"/>
            <a:ext cx="381642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9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0"/>
            <a:ext cx="9753600" cy="1325562"/>
          </a:xfrm>
        </p:spPr>
        <p:txBody>
          <a:bodyPr/>
          <a:lstStyle/>
          <a:p>
            <a:r>
              <a:rPr lang="en-US" cap="none" dirty="0" smtClean="0">
                <a:solidFill>
                  <a:srgbClr val="FFC000"/>
                </a:solidFill>
              </a:rPr>
              <a:t>Introduction: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4" y="1556792"/>
            <a:ext cx="9753600" cy="504056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world is changing and going through difficult times.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1.54% of the children in Gaza strip are orphans, whereas 2.6% in the west bank.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idea of designing an orphanage emerged and developed in this project.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Children will be given more chances to be productive and positive.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project will provide the orphans and the working staff with life essentials and comfort.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653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8" y="260648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STC for ceiling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1408"/>
          <a:stretch/>
        </p:blipFill>
        <p:spPr>
          <a:xfrm>
            <a:off x="3430116" y="2276872"/>
            <a:ext cx="504056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58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STC for computer room exterior wall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156" y="2060848"/>
            <a:ext cx="4248471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0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108" y="2276872"/>
            <a:ext cx="5669245" cy="331236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Noise reduction</a:t>
            </a:r>
            <a:endParaRPr lang="en-US" cap="non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52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57908" y="476672"/>
            <a:ext cx="9753600" cy="922039"/>
          </a:xfrm>
        </p:spPr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Speakers design</a:t>
            </a:r>
            <a:endParaRPr lang="en-US" cap="none" dirty="0">
              <a:solidFill>
                <a:srgbClr val="FFC000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77788" y="1596459"/>
            <a:ext cx="10369152" cy="1472501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The speakers was selection is</a:t>
            </a:r>
            <a:r>
              <a:rPr lang="en-US" dirty="0"/>
              <a:t> </a:t>
            </a:r>
            <a:r>
              <a:rPr lang="en-US" dirty="0"/>
              <a:t>LHM 0606/xx </a:t>
            </a:r>
            <a:r>
              <a:rPr lang="en-US" dirty="0" smtClean="0"/>
              <a:t>ceiling </a:t>
            </a:r>
            <a:r>
              <a:rPr lang="en-US" dirty="0"/>
              <a:t>speaker from BOSCH </a:t>
            </a:r>
            <a:r>
              <a:rPr lang="en-US" dirty="0" smtClean="0"/>
              <a:t>company.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The diameter of coverage area = 7.9 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180" y="3266708"/>
            <a:ext cx="4206571" cy="344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9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9876" y="260648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Speaker distribution in cafeteria and library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045" y="1988840"/>
            <a:ext cx="669674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6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Speaker distribution in </a:t>
            </a:r>
            <a:r>
              <a:rPr lang="en-US" cap="none" dirty="0" smtClean="0">
                <a:solidFill>
                  <a:srgbClr val="FFC000"/>
                </a:solidFill>
              </a:rPr>
              <a:t>computer </a:t>
            </a:r>
            <a:r>
              <a:rPr lang="en-US" cap="none" dirty="0">
                <a:solidFill>
                  <a:srgbClr val="FFC000"/>
                </a:solidFill>
              </a:rPr>
              <a:t>room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042" y="2204864"/>
            <a:ext cx="6696744" cy="393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08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908" y="2636912"/>
            <a:ext cx="9753600" cy="1325562"/>
          </a:xfrm>
        </p:spPr>
        <p:txBody>
          <a:bodyPr anchor="ctr"/>
          <a:lstStyle/>
          <a:p>
            <a:pPr algn="ctr"/>
            <a:r>
              <a:rPr lang="en-US" sz="6000" cap="none" dirty="0" smtClean="0">
                <a:solidFill>
                  <a:srgbClr val="00B0F0"/>
                </a:solidFill>
              </a:rPr>
              <a:t>Thermal analysis</a:t>
            </a:r>
            <a:endParaRPr lang="en-US" sz="6000" cap="none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76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Thermal comfort </a:t>
            </a:r>
            <a:endParaRPr lang="en-US" cap="none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Heating </a:t>
            </a:r>
            <a:r>
              <a:rPr lang="en-US" dirty="0" smtClean="0"/>
              <a:t>design at </a:t>
            </a:r>
            <a:r>
              <a:rPr lang="en-US" dirty="0"/>
              <a:t>20 </a:t>
            </a:r>
            <a:r>
              <a:rPr lang="en-US" dirty="0" err="1"/>
              <a:t>oC</a:t>
            </a:r>
            <a:r>
              <a:rPr lang="en-US" dirty="0"/>
              <a:t> and </a:t>
            </a:r>
            <a:r>
              <a:rPr lang="en-US" dirty="0" smtClean="0"/>
              <a:t>50% </a:t>
            </a:r>
            <a:r>
              <a:rPr lang="en-US" dirty="0"/>
              <a:t>relative humidity </a:t>
            </a:r>
            <a:endParaRPr lang="en-US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Cooling design at 24 </a:t>
            </a:r>
            <a:r>
              <a:rPr lang="en-US" dirty="0" err="1"/>
              <a:t>oC</a:t>
            </a:r>
            <a:r>
              <a:rPr lang="en-US" dirty="0"/>
              <a:t> and </a:t>
            </a:r>
            <a:r>
              <a:rPr lang="en-US" dirty="0" smtClean="0"/>
              <a:t>50% </a:t>
            </a:r>
            <a:r>
              <a:rPr lang="en-US" dirty="0"/>
              <a:t>relative humidity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16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94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3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 smtClean="0">
                <a:solidFill>
                  <a:srgbClr val="FFC000"/>
                </a:solidFill>
              </a:rPr>
              <a:t>U-value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054" y="2636912"/>
            <a:ext cx="6480720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0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64904"/>
            <a:ext cx="9753600" cy="1325562"/>
          </a:xfrm>
        </p:spPr>
        <p:txBody>
          <a:bodyPr anchor="ctr">
            <a:normAutofit/>
          </a:bodyPr>
          <a:lstStyle/>
          <a:p>
            <a:pPr algn="ctr"/>
            <a:r>
              <a:rPr lang="en-US" sz="6000" cap="none" dirty="0" smtClean="0">
                <a:solidFill>
                  <a:srgbClr val="00B0F0"/>
                </a:solidFill>
              </a:rPr>
              <a:t>Site analysis</a:t>
            </a:r>
            <a:endParaRPr lang="en-US" sz="6000" cap="none" dirty="0"/>
          </a:p>
        </p:txBody>
      </p:sp>
    </p:spTree>
    <p:extLst>
      <p:ext uri="{BB962C8B-B14F-4D97-AF65-F5344CB8AC3E}">
        <p14:creationId xmlns:p14="http://schemas.microsoft.com/office/powerpoint/2010/main" val="3355140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Speaker distribution in </a:t>
            </a:r>
            <a:r>
              <a:rPr lang="en-US" cap="none" dirty="0" smtClean="0">
                <a:solidFill>
                  <a:srgbClr val="FFC000"/>
                </a:solidFill>
              </a:rPr>
              <a:t>computer </a:t>
            </a:r>
            <a:r>
              <a:rPr lang="en-US" cap="none" dirty="0">
                <a:solidFill>
                  <a:srgbClr val="FFC000"/>
                </a:solidFill>
              </a:rPr>
              <a:t>room</a:t>
            </a:r>
            <a:endParaRPr lang="en-US" cap="non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5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Speaker distribution in </a:t>
            </a:r>
            <a:r>
              <a:rPr lang="en-US" cap="none" dirty="0" smtClean="0">
                <a:solidFill>
                  <a:srgbClr val="FFC000"/>
                </a:solidFill>
              </a:rPr>
              <a:t>computer </a:t>
            </a:r>
            <a:r>
              <a:rPr lang="en-US" cap="none" dirty="0">
                <a:solidFill>
                  <a:srgbClr val="FFC000"/>
                </a:solidFill>
              </a:rPr>
              <a:t>room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042" y="2204864"/>
            <a:ext cx="6696744" cy="393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>
            <a:normAutofit/>
          </a:bodyPr>
          <a:lstStyle/>
          <a:p>
            <a:pPr algn="ctr"/>
            <a:r>
              <a:rPr lang="en-US" cap="none" dirty="0">
                <a:solidFill>
                  <a:srgbClr val="FFC000"/>
                </a:solidFill>
              </a:rPr>
              <a:t>Speaker distribution in </a:t>
            </a:r>
            <a:r>
              <a:rPr lang="en-US" cap="none" dirty="0" smtClean="0">
                <a:solidFill>
                  <a:srgbClr val="FFC000"/>
                </a:solidFill>
              </a:rPr>
              <a:t>computer </a:t>
            </a:r>
            <a:r>
              <a:rPr lang="en-US" cap="none" dirty="0">
                <a:solidFill>
                  <a:srgbClr val="FFC000"/>
                </a:solidFill>
              </a:rPr>
              <a:t>room</a:t>
            </a:r>
            <a:endParaRPr lang="en-US" cap="none" dirty="0">
              <a:solidFill>
                <a:srgbClr val="FFC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042" y="2204864"/>
            <a:ext cx="6696744" cy="393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52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1360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120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88824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9141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9598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908" y="2636912"/>
            <a:ext cx="9753600" cy="1325562"/>
          </a:xfrm>
        </p:spPr>
        <p:txBody>
          <a:bodyPr anchor="ctr"/>
          <a:lstStyle/>
          <a:p>
            <a:pPr algn="ctr"/>
            <a:r>
              <a:rPr lang="en-US" sz="6000" cap="none" dirty="0">
                <a:solidFill>
                  <a:srgbClr val="00B0F0"/>
                </a:solidFill>
              </a:rPr>
              <a:t>Architectural</a:t>
            </a:r>
            <a:r>
              <a:rPr lang="en-US" cap="none" dirty="0" smtClean="0"/>
              <a:t> </a:t>
            </a:r>
            <a:r>
              <a:rPr lang="en-US" sz="6000" cap="none" dirty="0">
                <a:solidFill>
                  <a:srgbClr val="00B0F0"/>
                </a:solidFill>
              </a:rPr>
              <a:t>design </a:t>
            </a:r>
            <a:endParaRPr lang="en-US" sz="6000" cap="none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93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8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tinental Asia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maps series, Asian continent presentation (widescreen).potx" id="{31FB3925-764B-43EF-9872-B9679BB7E4DF}" vid="{673206A3-E9F7-473E-92E4-819DC3D81381}"/>
    </a:ext>
  </a:extLst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Asian continent presentation (widescreen)</Template>
  <TotalTime>188</TotalTime>
  <Words>273</Words>
  <Application>Microsoft Office PowerPoint</Application>
  <PresentationFormat>Custom</PresentationFormat>
  <Paragraphs>70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Arial</vt:lpstr>
      <vt:lpstr>Century Gothic</vt:lpstr>
      <vt:lpstr>Wingdings</vt:lpstr>
      <vt:lpstr>Continental Asia 16x9</vt:lpstr>
      <vt:lpstr>Title Layout</vt:lpstr>
      <vt:lpstr>Graduation project 2 Integrated Design Of Orphanage</vt:lpstr>
      <vt:lpstr>Content:</vt:lpstr>
      <vt:lpstr>Introduction:</vt:lpstr>
      <vt:lpstr>Site analysis</vt:lpstr>
      <vt:lpstr>PowerPoint Presentation</vt:lpstr>
      <vt:lpstr>PowerPoint Presentation</vt:lpstr>
      <vt:lpstr>Architectural design </vt:lpstr>
      <vt:lpstr>PowerPoint Presentation</vt:lpstr>
      <vt:lpstr>PowerPoint Presentation</vt:lpstr>
      <vt:lpstr>PowerPoint Presentation</vt:lpstr>
      <vt:lpstr>North elevation</vt:lpstr>
      <vt:lpstr>PowerPoint Presentation</vt:lpstr>
      <vt:lpstr>PowerPoint Presentation</vt:lpstr>
      <vt:lpstr>PowerPoint Presentation</vt:lpstr>
      <vt:lpstr>PowerPoint Presentation</vt:lpstr>
      <vt:lpstr>Environmental design </vt:lpstr>
      <vt:lpstr>Shading analysis</vt:lpstr>
      <vt:lpstr>PowerPoint Presentation</vt:lpstr>
      <vt:lpstr>PowerPoint Presentation</vt:lpstr>
      <vt:lpstr>Day lighting analysis</vt:lpstr>
      <vt:lpstr>Cafeteria</vt:lpstr>
      <vt:lpstr>Library</vt:lpstr>
      <vt:lpstr>Classroom</vt:lpstr>
      <vt:lpstr>PowerPoint Presentation</vt:lpstr>
      <vt:lpstr>Acoustical design</vt:lpstr>
      <vt:lpstr>Wall layers</vt:lpstr>
      <vt:lpstr>Ceiling layers</vt:lpstr>
      <vt:lpstr>Partition layers</vt:lpstr>
      <vt:lpstr>Floor layers</vt:lpstr>
      <vt:lpstr>Absorption coefficient for for plaster</vt:lpstr>
      <vt:lpstr>Absorption coefficient for ceiling acoustical tile</vt:lpstr>
      <vt:lpstr>Absorption coefficient for ceramic tiles</vt:lpstr>
      <vt:lpstr>Absorption coefficient for plywood</vt:lpstr>
      <vt:lpstr>RT60 for cafeteria</vt:lpstr>
      <vt:lpstr>RT60 for library</vt:lpstr>
      <vt:lpstr>RT60 for classroom</vt:lpstr>
      <vt:lpstr>STC for cafeteria exterior wall</vt:lpstr>
      <vt:lpstr>STC for partition</vt:lpstr>
      <vt:lpstr>STC for ceiling</vt:lpstr>
      <vt:lpstr>STC for computer room exterior wall</vt:lpstr>
      <vt:lpstr>Noise reduction</vt:lpstr>
      <vt:lpstr>Speakers design</vt:lpstr>
      <vt:lpstr>Speaker distribution in cafeteria and library</vt:lpstr>
      <vt:lpstr>Speaker distribution in computer room</vt:lpstr>
      <vt:lpstr>Thermal analysis</vt:lpstr>
      <vt:lpstr>Thermal comfort </vt:lpstr>
      <vt:lpstr>PowerPoint Presentation</vt:lpstr>
      <vt:lpstr>U-value</vt:lpstr>
      <vt:lpstr>Speaker distribution in computer room</vt:lpstr>
      <vt:lpstr>Speaker distribution in computer room</vt:lpstr>
      <vt:lpstr>Speaker distribution in computer room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mohammad bheas</dc:creator>
  <cp:lastModifiedBy>mohammad bheas</cp:lastModifiedBy>
  <cp:revision>17</cp:revision>
  <dcterms:created xsi:type="dcterms:W3CDTF">2017-12-18T15:33:32Z</dcterms:created>
  <dcterms:modified xsi:type="dcterms:W3CDTF">2017-12-18T18:41:59Z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