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notesMasterIdLst>
    <p:notesMasterId r:id="rId88"/>
  </p:notesMasterIdLst>
  <p:sldIdLst>
    <p:sldId id="372" r:id="rId2"/>
    <p:sldId id="373" r:id="rId3"/>
    <p:sldId id="374" r:id="rId4"/>
    <p:sldId id="375" r:id="rId5"/>
    <p:sldId id="376" r:id="rId6"/>
    <p:sldId id="377" r:id="rId7"/>
    <p:sldId id="395" r:id="rId8"/>
    <p:sldId id="450" r:id="rId9"/>
    <p:sldId id="396" r:id="rId10"/>
    <p:sldId id="397" r:id="rId11"/>
    <p:sldId id="446" r:id="rId12"/>
    <p:sldId id="447" r:id="rId13"/>
    <p:sldId id="448" r:id="rId14"/>
    <p:sldId id="449" r:id="rId15"/>
    <p:sldId id="407" r:id="rId16"/>
    <p:sldId id="402" r:id="rId17"/>
    <p:sldId id="403" r:id="rId18"/>
    <p:sldId id="404" r:id="rId19"/>
    <p:sldId id="405" r:id="rId20"/>
    <p:sldId id="378" r:id="rId21"/>
    <p:sldId id="379" r:id="rId22"/>
    <p:sldId id="380" r:id="rId23"/>
    <p:sldId id="381" r:id="rId24"/>
    <p:sldId id="382" r:id="rId25"/>
    <p:sldId id="383" r:id="rId26"/>
    <p:sldId id="384" r:id="rId27"/>
    <p:sldId id="385" r:id="rId28"/>
    <p:sldId id="386" r:id="rId29"/>
    <p:sldId id="387" r:id="rId30"/>
    <p:sldId id="388" r:id="rId31"/>
    <p:sldId id="390" r:id="rId32"/>
    <p:sldId id="391" r:id="rId33"/>
    <p:sldId id="392" r:id="rId34"/>
    <p:sldId id="393" r:id="rId35"/>
    <p:sldId id="389" r:id="rId36"/>
    <p:sldId id="394" r:id="rId37"/>
    <p:sldId id="398" r:id="rId38"/>
    <p:sldId id="400" r:id="rId39"/>
    <p:sldId id="408" r:id="rId40"/>
    <p:sldId id="399" r:id="rId41"/>
    <p:sldId id="409" r:id="rId42"/>
    <p:sldId id="410" r:id="rId43"/>
    <p:sldId id="411" r:id="rId44"/>
    <p:sldId id="413" r:id="rId45"/>
    <p:sldId id="412" r:id="rId46"/>
    <p:sldId id="414" r:id="rId47"/>
    <p:sldId id="417" r:id="rId48"/>
    <p:sldId id="416" r:id="rId49"/>
    <p:sldId id="415" r:id="rId50"/>
    <p:sldId id="418" r:id="rId51"/>
    <p:sldId id="419" r:id="rId52"/>
    <p:sldId id="315" r:id="rId53"/>
    <p:sldId id="420" r:id="rId54"/>
    <p:sldId id="423" r:id="rId55"/>
    <p:sldId id="422" r:id="rId56"/>
    <p:sldId id="421" r:id="rId57"/>
    <p:sldId id="425" r:id="rId58"/>
    <p:sldId id="426" r:id="rId59"/>
    <p:sldId id="427" r:id="rId60"/>
    <p:sldId id="428" r:id="rId61"/>
    <p:sldId id="429" r:id="rId62"/>
    <p:sldId id="430" r:id="rId63"/>
    <p:sldId id="289" r:id="rId64"/>
    <p:sldId id="437" r:id="rId65"/>
    <p:sldId id="362" r:id="rId66"/>
    <p:sldId id="436" r:id="rId67"/>
    <p:sldId id="363" r:id="rId68"/>
    <p:sldId id="364" r:id="rId69"/>
    <p:sldId id="432" r:id="rId70"/>
    <p:sldId id="438" r:id="rId71"/>
    <p:sldId id="439" r:id="rId72"/>
    <p:sldId id="440" r:id="rId73"/>
    <p:sldId id="441" r:id="rId74"/>
    <p:sldId id="442" r:id="rId75"/>
    <p:sldId id="443" r:id="rId76"/>
    <p:sldId id="445" r:id="rId77"/>
    <p:sldId id="366" r:id="rId78"/>
    <p:sldId id="370" r:id="rId79"/>
    <p:sldId id="367" r:id="rId80"/>
    <p:sldId id="433" r:id="rId81"/>
    <p:sldId id="317" r:id="rId82"/>
    <p:sldId id="359" r:id="rId83"/>
    <p:sldId id="434" r:id="rId84"/>
    <p:sldId id="435" r:id="rId85"/>
    <p:sldId id="361" r:id="rId86"/>
    <p:sldId id="358" r:id="rId8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autoAdjust="0"/>
  </p:normalViewPr>
  <p:slideViewPr>
    <p:cSldViewPr snapToGrid="0">
      <p:cViewPr varScale="1">
        <p:scale>
          <a:sx n="74" d="100"/>
          <a:sy n="74" d="100"/>
        </p:scale>
        <p:origin x="-582"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iagrams/_rels/data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 Id="rId6" Type="http://schemas.openxmlformats.org/officeDocument/2006/relationships/image" Target="../media/image60.png"/><Relationship Id="rId5" Type="http://schemas.openxmlformats.org/officeDocument/2006/relationships/image" Target="../media/image59.jpeg"/><Relationship Id="rId4" Type="http://schemas.openxmlformats.org/officeDocument/2006/relationships/image" Target="../media/image58.png"/></Relationships>
</file>

<file path=ppt/diagrams/_rels/data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598FE8-993E-4951-8D53-993763902D5B}" type="doc">
      <dgm:prSet loTypeId="urn:microsoft.com/office/officeart/2008/layout/AccentedPicture" loCatId="picture" qsTypeId="urn:microsoft.com/office/officeart/2005/8/quickstyle/simple1" qsCatId="simple" csTypeId="urn:microsoft.com/office/officeart/2005/8/colors/accent1_2" csCatId="accent1" phldr="1"/>
      <dgm:spPr/>
      <dgm:t>
        <a:bodyPr/>
        <a:lstStyle/>
        <a:p>
          <a:endParaRPr lang="en-US"/>
        </a:p>
      </dgm:t>
    </dgm:pt>
    <dgm:pt modelId="{6E104495-197C-4C29-B50A-CF1FE6BB90B5}">
      <dgm:prSet phldrT="[Text]" custT="1"/>
      <dgm:spPr/>
      <dgm:t>
        <a:bodyPr/>
        <a:lstStyle/>
        <a:p>
          <a:r>
            <a:rPr lang="en-US" sz="1800" dirty="0"/>
            <a:t>Water system </a:t>
          </a:r>
        </a:p>
      </dgm:t>
    </dgm:pt>
    <dgm:pt modelId="{F5DD4E7D-81D8-40C0-AA62-F54CE17FD319}" type="parTrans" cxnId="{D7BD1DE8-87B1-48B0-A703-BB064A268E43}">
      <dgm:prSet/>
      <dgm:spPr/>
      <dgm:t>
        <a:bodyPr/>
        <a:lstStyle/>
        <a:p>
          <a:endParaRPr lang="en-US"/>
        </a:p>
      </dgm:t>
    </dgm:pt>
    <dgm:pt modelId="{0FA8F0E2-058E-40D4-A516-CA524853399E}" type="sibTrans" cxnId="{D7BD1DE8-87B1-48B0-A703-BB064A268E43}">
      <dgm:prSet/>
      <dgm:spPr/>
      <dgm:t>
        <a:bodyPr/>
        <a:lstStyle/>
        <a:p>
          <a:endParaRPr lang="en-US"/>
        </a:p>
      </dgm:t>
    </dgm:pt>
    <dgm:pt modelId="{7D548B95-0A61-43AB-B06F-532C0E0680FB}">
      <dgm:prSet phldrT="[Text]" custT="1"/>
      <dgm:spPr/>
      <dgm:t>
        <a:bodyPr/>
        <a:lstStyle/>
        <a:p>
          <a:r>
            <a:rPr lang="en-US" sz="2000" dirty="0"/>
            <a:t>Drainage system </a:t>
          </a:r>
        </a:p>
      </dgm:t>
    </dgm:pt>
    <dgm:pt modelId="{2D422D0D-A356-4B8B-866C-F1062DF4858E}" type="parTrans" cxnId="{E885FACF-1907-46A0-A59F-ED1D878D059F}">
      <dgm:prSet/>
      <dgm:spPr/>
      <dgm:t>
        <a:bodyPr/>
        <a:lstStyle/>
        <a:p>
          <a:endParaRPr lang="en-US"/>
        </a:p>
      </dgm:t>
    </dgm:pt>
    <dgm:pt modelId="{76363C35-C443-48E3-8FA8-3F3A75D41FE8}" type="sibTrans" cxnId="{E885FACF-1907-46A0-A59F-ED1D878D059F}">
      <dgm:prSet/>
      <dgm:spPr/>
      <dgm:t>
        <a:bodyPr/>
        <a:lstStyle/>
        <a:p>
          <a:endParaRPr lang="en-US"/>
        </a:p>
      </dgm:t>
    </dgm:pt>
    <dgm:pt modelId="{E516C7A8-7C00-41E0-BABA-331594FECBF3}">
      <dgm:prSet phldrT="[Text]" custT="1"/>
      <dgm:spPr/>
      <dgm:t>
        <a:bodyPr/>
        <a:lstStyle/>
        <a:p>
          <a:r>
            <a:rPr lang="en-US" sz="2000" dirty="0" smtClean="0"/>
            <a:t>Fire </a:t>
          </a:r>
          <a:r>
            <a:rPr lang="en-US" sz="2000" dirty="0" err="1" smtClean="0"/>
            <a:t>Figting</a:t>
          </a:r>
          <a:r>
            <a:rPr lang="en-US" sz="2000" dirty="0" smtClean="0"/>
            <a:t> </a:t>
          </a:r>
          <a:endParaRPr lang="en-US" sz="2000" dirty="0"/>
        </a:p>
      </dgm:t>
    </dgm:pt>
    <dgm:pt modelId="{FA4EC4A5-B4FE-4836-BD41-2739D7511644}" type="parTrans" cxnId="{CD25F2FE-8A5D-4E94-A826-FBB423E2B00D}">
      <dgm:prSet/>
      <dgm:spPr/>
      <dgm:t>
        <a:bodyPr/>
        <a:lstStyle/>
        <a:p>
          <a:endParaRPr lang="en-US"/>
        </a:p>
      </dgm:t>
    </dgm:pt>
    <dgm:pt modelId="{909E22A2-691A-4128-A438-22DC789D337A}" type="sibTrans" cxnId="{CD25F2FE-8A5D-4E94-A826-FBB423E2B00D}">
      <dgm:prSet/>
      <dgm:spPr/>
      <dgm:t>
        <a:bodyPr/>
        <a:lstStyle/>
        <a:p>
          <a:endParaRPr lang="en-US"/>
        </a:p>
      </dgm:t>
    </dgm:pt>
    <dgm:pt modelId="{7A15C880-A463-4C20-8CD0-8E16E654B62A}">
      <dgm:prSet custT="1"/>
      <dgm:spPr/>
      <dgm:t>
        <a:bodyPr/>
        <a:lstStyle/>
        <a:p>
          <a:r>
            <a:rPr lang="en-US" sz="2000" dirty="0"/>
            <a:t>HVAC system</a:t>
          </a:r>
          <a:endParaRPr lang="en-GB" sz="2000" dirty="0"/>
        </a:p>
      </dgm:t>
    </dgm:pt>
    <dgm:pt modelId="{DB4E17EE-FF2A-461B-B0E9-64FA59839518}" type="parTrans" cxnId="{2814BD29-8372-4481-9156-D64ED7CB01A8}">
      <dgm:prSet/>
      <dgm:spPr/>
      <dgm:t>
        <a:bodyPr/>
        <a:lstStyle/>
        <a:p>
          <a:endParaRPr lang="en-GB"/>
        </a:p>
      </dgm:t>
    </dgm:pt>
    <dgm:pt modelId="{AC6BAF16-8F05-455C-B817-1B3296BE289B}" type="sibTrans" cxnId="{2814BD29-8372-4481-9156-D64ED7CB01A8}">
      <dgm:prSet/>
      <dgm:spPr/>
      <dgm:t>
        <a:bodyPr/>
        <a:lstStyle/>
        <a:p>
          <a:endParaRPr lang="en-GB"/>
        </a:p>
      </dgm:t>
    </dgm:pt>
    <dgm:pt modelId="{34E2B666-E7D8-4B13-87FB-1F41DE8BB635}">
      <dgm:prSet/>
      <dgm:spPr/>
      <dgm:t>
        <a:bodyPr/>
        <a:lstStyle/>
        <a:p>
          <a:endParaRPr lang="en-US"/>
        </a:p>
      </dgm:t>
    </dgm:pt>
    <dgm:pt modelId="{A2F7E373-7E72-4859-9B5F-6E6B3364AA37}" type="parTrans" cxnId="{CD7B6420-0224-4846-A90A-2A53435E02DF}">
      <dgm:prSet/>
      <dgm:spPr/>
      <dgm:t>
        <a:bodyPr/>
        <a:lstStyle/>
        <a:p>
          <a:endParaRPr lang="en-US"/>
        </a:p>
      </dgm:t>
    </dgm:pt>
    <dgm:pt modelId="{CAE37FCB-E4C9-486F-8AAE-049CA13982EF}" type="sibTrans" cxnId="{CD7B6420-0224-4846-A90A-2A53435E02DF}">
      <dgm:prSet/>
      <dgm:spPr/>
      <dgm:t>
        <a:bodyPr/>
        <a:lstStyle/>
        <a:p>
          <a:endParaRPr lang="en-US"/>
        </a:p>
      </dgm:t>
    </dgm:pt>
    <dgm:pt modelId="{5ED68472-6CF9-40F0-B09E-24A387BFD13A}">
      <dgm:prSet phldrT="[Text]" custT="1"/>
      <dgm:spPr/>
      <dgm:t>
        <a:bodyPr/>
        <a:lstStyle/>
        <a:p>
          <a:r>
            <a:rPr lang="en-US" sz="1800" dirty="0"/>
            <a:t>Elevators</a:t>
          </a:r>
          <a:r>
            <a:rPr lang="en-US" sz="4200" dirty="0"/>
            <a:t> </a:t>
          </a:r>
        </a:p>
      </dgm:t>
    </dgm:pt>
    <dgm:pt modelId="{114CF184-9125-43E9-B933-B98A467772A8}" type="parTrans" cxnId="{81A0EDF3-8CC5-4479-B3D4-E77172863099}">
      <dgm:prSet/>
      <dgm:spPr/>
      <dgm:t>
        <a:bodyPr/>
        <a:lstStyle/>
        <a:p>
          <a:endParaRPr lang="en-US"/>
        </a:p>
      </dgm:t>
    </dgm:pt>
    <dgm:pt modelId="{74C708CA-4C5E-4182-9481-9276F1ACDAA3}" type="sibTrans" cxnId="{81A0EDF3-8CC5-4479-B3D4-E77172863099}">
      <dgm:prSet/>
      <dgm:spPr/>
      <dgm:t>
        <a:bodyPr/>
        <a:lstStyle/>
        <a:p>
          <a:endParaRPr lang="en-US"/>
        </a:p>
      </dgm:t>
    </dgm:pt>
    <dgm:pt modelId="{3B055C96-C943-44CC-A758-090798E3D98B}">
      <dgm:prSet phldrT="[Text]" phldr="1"/>
      <dgm:spPr/>
      <dgm:t>
        <a:bodyPr/>
        <a:lstStyle/>
        <a:p>
          <a:endParaRPr lang="en-US" dirty="0"/>
        </a:p>
      </dgm:t>
    </dgm:pt>
    <dgm:pt modelId="{8462FC64-E17C-4330-9C06-FCC002760187}" type="sibTrans" cxnId="{A59B9D54-6FD5-4C98-99AA-C907F4FAB57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dgm:spPr>
      <dgm:t>
        <a:bodyPr/>
        <a:lstStyle/>
        <a:p>
          <a:endParaRPr lang="en-US"/>
        </a:p>
      </dgm:t>
    </dgm:pt>
    <dgm:pt modelId="{32B92392-D137-412D-86A9-D84F2BBBE4E9}" type="parTrans" cxnId="{A59B9D54-6FD5-4C98-99AA-C907F4FAB571}">
      <dgm:prSet/>
      <dgm:spPr/>
      <dgm:t>
        <a:bodyPr/>
        <a:lstStyle/>
        <a:p>
          <a:endParaRPr lang="en-US"/>
        </a:p>
      </dgm:t>
    </dgm:pt>
    <dgm:pt modelId="{E857BFD7-F33A-4C10-87BF-3A33C83527FE}" type="pres">
      <dgm:prSet presAssocID="{AB598FE8-993E-4951-8D53-993763902D5B}" presName="Name0" presStyleCnt="0">
        <dgm:presLayoutVars>
          <dgm:dir/>
        </dgm:presLayoutVars>
      </dgm:prSet>
      <dgm:spPr/>
      <dgm:t>
        <a:bodyPr/>
        <a:lstStyle/>
        <a:p>
          <a:endParaRPr lang="en-US"/>
        </a:p>
      </dgm:t>
    </dgm:pt>
    <dgm:pt modelId="{B762CF36-2CF0-427A-B0BB-FCD00281B0CB}" type="pres">
      <dgm:prSet presAssocID="{8462FC64-E17C-4330-9C06-FCC002760187}" presName="picture_1" presStyleLbl="bgImgPlace1" presStyleIdx="0" presStyleCnt="1" custScaleX="85725" custScaleY="86008" custLinFactNeighborX="-26310" custLinFactNeighborY="-4125"/>
      <dgm:spPr/>
      <dgm:t>
        <a:bodyPr/>
        <a:lstStyle/>
        <a:p>
          <a:endParaRPr lang="en-US"/>
        </a:p>
      </dgm:t>
    </dgm:pt>
    <dgm:pt modelId="{93F26DE3-6E0D-4BCC-8282-67BDA71EDBA6}" type="pres">
      <dgm:prSet presAssocID="{3B055C96-C943-44CC-A758-090798E3D98B}" presName="text_1" presStyleLbl="node1" presStyleIdx="0" presStyleCnt="0">
        <dgm:presLayoutVars>
          <dgm:bulletEnabled val="1"/>
        </dgm:presLayoutVars>
      </dgm:prSet>
      <dgm:spPr/>
      <dgm:t>
        <a:bodyPr/>
        <a:lstStyle/>
        <a:p>
          <a:endParaRPr lang="en-US"/>
        </a:p>
      </dgm:t>
    </dgm:pt>
    <dgm:pt modelId="{7AF08139-259E-40E5-A8C0-02084803EB23}" type="pres">
      <dgm:prSet presAssocID="{AB598FE8-993E-4951-8D53-993763902D5B}" presName="linV" presStyleCnt="0"/>
      <dgm:spPr/>
    </dgm:pt>
    <dgm:pt modelId="{72566737-FF55-48AC-96DF-A89B42C9155B}" type="pres">
      <dgm:prSet presAssocID="{6E104495-197C-4C29-B50A-CF1FE6BB90B5}" presName="pair" presStyleCnt="0"/>
      <dgm:spPr/>
    </dgm:pt>
    <dgm:pt modelId="{8FD80386-67F9-46B2-81F4-E3D38AFD72B8}" type="pres">
      <dgm:prSet presAssocID="{6E104495-197C-4C29-B50A-CF1FE6BB90B5}" presName="spaceH" presStyleLbl="node1" presStyleIdx="0" presStyleCnt="0"/>
      <dgm:spPr/>
    </dgm:pt>
    <dgm:pt modelId="{E5A2F0EA-E74E-4051-8F85-D75B90C33EBE}" type="pres">
      <dgm:prSet presAssocID="{6E104495-197C-4C29-B50A-CF1FE6BB90B5}" presName="desPictures" presStyleLbl="alignImgPlace1" presStyleIdx="0" presStyleCnt="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6ACA8A2E-C7D1-4BFF-B82D-215789DE1B84}" type="pres">
      <dgm:prSet presAssocID="{6E104495-197C-4C29-B50A-CF1FE6BB90B5}" presName="desTextWrapper" presStyleCnt="0"/>
      <dgm:spPr/>
    </dgm:pt>
    <dgm:pt modelId="{E8F3E058-17C7-4C64-B389-7ED426E00F93}" type="pres">
      <dgm:prSet presAssocID="{6E104495-197C-4C29-B50A-CF1FE6BB90B5}" presName="desText" presStyleLbl="revTx" presStyleIdx="0" presStyleCnt="6" custScaleX="114878" custScaleY="105389">
        <dgm:presLayoutVars>
          <dgm:bulletEnabled val="1"/>
        </dgm:presLayoutVars>
      </dgm:prSet>
      <dgm:spPr/>
      <dgm:t>
        <a:bodyPr/>
        <a:lstStyle/>
        <a:p>
          <a:endParaRPr lang="en-US"/>
        </a:p>
      </dgm:t>
    </dgm:pt>
    <dgm:pt modelId="{60639865-00AD-4CE9-831C-7681834E41B7}" type="pres">
      <dgm:prSet presAssocID="{0FA8F0E2-058E-40D4-A516-CA524853399E}" presName="spaceV" presStyleCnt="0"/>
      <dgm:spPr/>
    </dgm:pt>
    <dgm:pt modelId="{F951ED97-F644-4F1E-A38E-8FB83316069F}" type="pres">
      <dgm:prSet presAssocID="{7D548B95-0A61-43AB-B06F-532C0E0680FB}" presName="pair" presStyleCnt="0"/>
      <dgm:spPr/>
    </dgm:pt>
    <dgm:pt modelId="{AABE158E-5E2E-47AF-BAA8-5E8A1B426DB8}" type="pres">
      <dgm:prSet presAssocID="{7D548B95-0A61-43AB-B06F-532C0E0680FB}" presName="spaceH" presStyleLbl="node1" presStyleIdx="0" presStyleCnt="0"/>
      <dgm:spPr/>
    </dgm:pt>
    <dgm:pt modelId="{24C223C2-5CD5-4AA9-B685-180F30411C2E}" type="pres">
      <dgm:prSet presAssocID="{7D548B95-0A61-43AB-B06F-532C0E0680FB}" presName="desPictures" presStyleLbl="alignImgPlace1" presStyleIdx="1" presStyleCnt="6"/>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49ED1234-AA6C-411F-B7AA-6639D9A01CBD}" type="pres">
      <dgm:prSet presAssocID="{7D548B95-0A61-43AB-B06F-532C0E0680FB}" presName="desTextWrapper" presStyleCnt="0"/>
      <dgm:spPr/>
    </dgm:pt>
    <dgm:pt modelId="{26A97847-36D3-4BD0-9F53-94990A1011F1}" type="pres">
      <dgm:prSet presAssocID="{7D548B95-0A61-43AB-B06F-532C0E0680FB}" presName="desText" presStyleLbl="revTx" presStyleIdx="1" presStyleCnt="6">
        <dgm:presLayoutVars>
          <dgm:bulletEnabled val="1"/>
        </dgm:presLayoutVars>
      </dgm:prSet>
      <dgm:spPr/>
      <dgm:t>
        <a:bodyPr/>
        <a:lstStyle/>
        <a:p>
          <a:endParaRPr lang="en-US"/>
        </a:p>
      </dgm:t>
    </dgm:pt>
    <dgm:pt modelId="{BC51B066-8C49-4252-B121-9A7C8AA1A6A5}" type="pres">
      <dgm:prSet presAssocID="{76363C35-C443-48E3-8FA8-3F3A75D41FE8}" presName="spaceV" presStyleCnt="0"/>
      <dgm:spPr/>
    </dgm:pt>
    <dgm:pt modelId="{6174A467-D604-48EB-9E57-974E3C35F723}" type="pres">
      <dgm:prSet presAssocID="{E516C7A8-7C00-41E0-BABA-331594FECBF3}" presName="pair" presStyleCnt="0"/>
      <dgm:spPr/>
    </dgm:pt>
    <dgm:pt modelId="{FB49DB2D-143B-4A4B-8286-7C90005FBDBD}" type="pres">
      <dgm:prSet presAssocID="{E516C7A8-7C00-41E0-BABA-331594FECBF3}" presName="spaceH" presStyleLbl="node1" presStyleIdx="0" presStyleCnt="0"/>
      <dgm:spPr/>
    </dgm:pt>
    <dgm:pt modelId="{6D862928-BF90-427B-8835-A909F536AD15}" type="pres">
      <dgm:prSet presAssocID="{E516C7A8-7C00-41E0-BABA-331594FECBF3}" presName="desPictures" presStyleLbl="alignImgPlace1" presStyleIdx="2" presStyleCnt="6" custLinFactY="54527" custLinFactNeighborX="4165" custLinFactNeighborY="100000"/>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874C29C3-4DE4-4B6F-A275-6C5646D1B9F5}" type="pres">
      <dgm:prSet presAssocID="{E516C7A8-7C00-41E0-BABA-331594FECBF3}" presName="desTextWrapper" presStyleCnt="0"/>
      <dgm:spPr/>
    </dgm:pt>
    <dgm:pt modelId="{A57C7115-56E8-4656-9F1B-9BEE7628612D}" type="pres">
      <dgm:prSet presAssocID="{E516C7A8-7C00-41E0-BABA-331594FECBF3}" presName="desText" presStyleLbl="revTx" presStyleIdx="2" presStyleCnt="6" custScaleX="192883" custLinFactY="75959" custLinFactNeighborX="11633" custLinFactNeighborY="100000">
        <dgm:presLayoutVars>
          <dgm:bulletEnabled val="1"/>
        </dgm:presLayoutVars>
      </dgm:prSet>
      <dgm:spPr/>
      <dgm:t>
        <a:bodyPr/>
        <a:lstStyle/>
        <a:p>
          <a:endParaRPr lang="en-US"/>
        </a:p>
      </dgm:t>
    </dgm:pt>
    <dgm:pt modelId="{3492D89A-3192-428D-A430-BC0E392BC19E}" type="pres">
      <dgm:prSet presAssocID="{909E22A2-691A-4128-A438-22DC789D337A}" presName="spaceV" presStyleCnt="0"/>
      <dgm:spPr/>
    </dgm:pt>
    <dgm:pt modelId="{823A711E-0700-406C-8F56-3D49CAAED58A}" type="pres">
      <dgm:prSet presAssocID="{5ED68472-6CF9-40F0-B09E-24A387BFD13A}" presName="pair" presStyleCnt="0"/>
      <dgm:spPr/>
    </dgm:pt>
    <dgm:pt modelId="{3B0FADFC-F734-4FD4-B12B-3D4B8865ADA3}" type="pres">
      <dgm:prSet presAssocID="{5ED68472-6CF9-40F0-B09E-24A387BFD13A}" presName="spaceH" presStyleLbl="node1" presStyleIdx="0" presStyleCnt="0"/>
      <dgm:spPr/>
    </dgm:pt>
    <dgm:pt modelId="{010C2F29-18C7-496E-AC38-634F26369F32}" type="pres">
      <dgm:prSet presAssocID="{5ED68472-6CF9-40F0-B09E-24A387BFD13A}" presName="desPictures" presStyleLbl="alignImgPlace1" presStyleIdx="3" presStyleCnt="6" custLinFactY="-2780" custLinFactNeighborX="14881" custLinFactNeighborY="-100000"/>
      <dgm:spPr/>
    </dgm:pt>
    <dgm:pt modelId="{FDDF3C24-8588-4C8B-9AEB-1C7E0A59C3A7}" type="pres">
      <dgm:prSet presAssocID="{5ED68472-6CF9-40F0-B09E-24A387BFD13A}" presName="desTextWrapper" presStyleCnt="0"/>
      <dgm:spPr/>
    </dgm:pt>
    <dgm:pt modelId="{9964FF57-5527-49D9-871F-71C28BEC1123}" type="pres">
      <dgm:prSet presAssocID="{5ED68472-6CF9-40F0-B09E-24A387BFD13A}" presName="desText" presStyleLbl="revTx" presStyleIdx="3" presStyleCnt="6" custScaleX="192883" custLinFactY="100000" custLinFactNeighborX="22946" custLinFactNeighborY="107983">
        <dgm:presLayoutVars>
          <dgm:bulletEnabled val="1"/>
        </dgm:presLayoutVars>
      </dgm:prSet>
      <dgm:spPr/>
      <dgm:t>
        <a:bodyPr/>
        <a:lstStyle/>
        <a:p>
          <a:endParaRPr lang="en-US"/>
        </a:p>
      </dgm:t>
    </dgm:pt>
    <dgm:pt modelId="{3109751C-7B4C-4E27-88B1-8853C8E38FDF}" type="pres">
      <dgm:prSet presAssocID="{74C708CA-4C5E-4182-9481-9276F1ACDAA3}" presName="spaceV" presStyleCnt="0"/>
      <dgm:spPr/>
    </dgm:pt>
    <dgm:pt modelId="{1CA85E4C-FDCD-406C-B604-34A0EBF1A73A}" type="pres">
      <dgm:prSet presAssocID="{7A15C880-A463-4C20-8CD0-8E16E654B62A}" presName="pair" presStyleCnt="0"/>
      <dgm:spPr/>
    </dgm:pt>
    <dgm:pt modelId="{E63B4BAD-BE20-4C7F-88BE-199A1C74E68B}" type="pres">
      <dgm:prSet presAssocID="{7A15C880-A463-4C20-8CD0-8E16E654B62A}" presName="spaceH" presStyleLbl="node1" presStyleIdx="0" presStyleCnt="0"/>
      <dgm:spPr/>
    </dgm:pt>
    <dgm:pt modelId="{F52FC174-103A-43F6-9C77-0EB9571D367E}" type="pres">
      <dgm:prSet presAssocID="{7A15C880-A463-4C20-8CD0-8E16E654B62A}" presName="desPictures" presStyleLbl="alignImgPlace1" presStyleIdx="4" presStyleCnt="6" custLinFactY="-100000" custLinFactNeighborX="14881" custLinFactNeighborY="-120780"/>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dgm:spPr>
      <dgm:t>
        <a:bodyPr/>
        <a:lstStyle/>
        <a:p>
          <a:endParaRPr lang="en-US"/>
        </a:p>
      </dgm:t>
    </dgm:pt>
    <dgm:pt modelId="{0BFF422F-194D-40C8-B1AD-247B4688A7CA}" type="pres">
      <dgm:prSet presAssocID="{7A15C880-A463-4C20-8CD0-8E16E654B62A}" presName="desTextWrapper" presStyleCnt="0"/>
      <dgm:spPr/>
    </dgm:pt>
    <dgm:pt modelId="{45002CA3-509A-4DA7-9F5D-CD465F9F63EC}" type="pres">
      <dgm:prSet presAssocID="{7A15C880-A463-4C20-8CD0-8E16E654B62A}" presName="desText" presStyleLbl="revTx" presStyleIdx="4" presStyleCnt="6" custScaleX="171488" custLinFactY="-100000" custLinFactNeighborX="22946" custLinFactNeighborY="-131496">
        <dgm:presLayoutVars>
          <dgm:bulletEnabled val="1"/>
        </dgm:presLayoutVars>
      </dgm:prSet>
      <dgm:spPr/>
      <dgm:t>
        <a:bodyPr/>
        <a:lstStyle/>
        <a:p>
          <a:endParaRPr lang="en-US"/>
        </a:p>
      </dgm:t>
    </dgm:pt>
    <dgm:pt modelId="{7E519A58-35DD-4668-B89D-483691FF0638}" type="pres">
      <dgm:prSet presAssocID="{AC6BAF16-8F05-455C-B817-1B3296BE289B}" presName="spaceV" presStyleCnt="0"/>
      <dgm:spPr/>
    </dgm:pt>
    <dgm:pt modelId="{B787CD7E-6D6F-484B-BEF3-9AEE189A4C4B}" type="pres">
      <dgm:prSet presAssocID="{34E2B666-E7D8-4B13-87FB-1F41DE8BB635}" presName="pair" presStyleCnt="0"/>
      <dgm:spPr/>
    </dgm:pt>
    <dgm:pt modelId="{54A8AEED-0B50-445D-A202-4C8C0DB83CE7}" type="pres">
      <dgm:prSet presAssocID="{34E2B666-E7D8-4B13-87FB-1F41DE8BB635}" presName="spaceH" presStyleLbl="node1" presStyleIdx="0" presStyleCnt="0"/>
      <dgm:spPr/>
    </dgm:pt>
    <dgm:pt modelId="{52F044C3-5778-4A34-8864-C5B139338A57}" type="pres">
      <dgm:prSet presAssocID="{34E2B666-E7D8-4B13-87FB-1F41DE8BB635}" presName="desPictures" presStyleLbl="alignImgPlace1" presStyleIdx="5" presStyleCnt="6" custLinFactNeighborX="4165" custLinFactNeighborY="-49449"/>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6000" b="-6000"/>
          </a:stretch>
        </a:blipFill>
      </dgm:spPr>
      <dgm:t>
        <a:bodyPr/>
        <a:lstStyle/>
        <a:p>
          <a:endParaRPr lang="en-US"/>
        </a:p>
      </dgm:t>
    </dgm:pt>
    <dgm:pt modelId="{F64DD605-EF42-4C61-A804-31D46ED9E3CA}" type="pres">
      <dgm:prSet presAssocID="{34E2B666-E7D8-4B13-87FB-1F41DE8BB635}" presName="desTextWrapper" presStyleCnt="0"/>
      <dgm:spPr/>
    </dgm:pt>
    <dgm:pt modelId="{16FFA86D-FB45-491F-BAE3-F963691AD811}" type="pres">
      <dgm:prSet presAssocID="{34E2B666-E7D8-4B13-87FB-1F41DE8BB635}" presName="desText" presStyleLbl="revTx" presStyleIdx="5" presStyleCnt="6">
        <dgm:presLayoutVars>
          <dgm:bulletEnabled val="1"/>
        </dgm:presLayoutVars>
      </dgm:prSet>
      <dgm:spPr/>
      <dgm:t>
        <a:bodyPr/>
        <a:lstStyle/>
        <a:p>
          <a:endParaRPr lang="en-US"/>
        </a:p>
      </dgm:t>
    </dgm:pt>
    <dgm:pt modelId="{BFF3E63F-5747-48AB-A7FD-6D007988BAB6}" type="pres">
      <dgm:prSet presAssocID="{AB598FE8-993E-4951-8D53-993763902D5B}" presName="maxNode" presStyleCnt="0"/>
      <dgm:spPr/>
    </dgm:pt>
    <dgm:pt modelId="{4CDE1403-E5D0-4991-B855-31AFDCBDA172}" type="pres">
      <dgm:prSet presAssocID="{AB598FE8-993E-4951-8D53-993763902D5B}" presName="Name33" presStyleCnt="0"/>
      <dgm:spPr/>
    </dgm:pt>
  </dgm:ptLst>
  <dgm:cxnLst>
    <dgm:cxn modelId="{F65BA2DB-FA0C-4074-99D7-8D657B36C695}" type="presOf" srcId="{8462FC64-E17C-4330-9C06-FCC002760187}" destId="{B762CF36-2CF0-427A-B0BB-FCD00281B0CB}" srcOrd="0" destOrd="0" presId="urn:microsoft.com/office/officeart/2008/layout/AccentedPicture"/>
    <dgm:cxn modelId="{2DD56DEA-171F-4CEB-BAC5-4DE9907AF8BA}" type="presOf" srcId="{E516C7A8-7C00-41E0-BABA-331594FECBF3}" destId="{A57C7115-56E8-4656-9F1B-9BEE7628612D}" srcOrd="0" destOrd="0" presId="urn:microsoft.com/office/officeart/2008/layout/AccentedPicture"/>
    <dgm:cxn modelId="{9B7B519D-6E72-442C-AE59-865E442B648B}" type="presOf" srcId="{34E2B666-E7D8-4B13-87FB-1F41DE8BB635}" destId="{16FFA86D-FB45-491F-BAE3-F963691AD811}" srcOrd="0" destOrd="0" presId="urn:microsoft.com/office/officeart/2008/layout/AccentedPicture"/>
    <dgm:cxn modelId="{81A0EDF3-8CC5-4479-B3D4-E77172863099}" srcId="{AB598FE8-993E-4951-8D53-993763902D5B}" destId="{5ED68472-6CF9-40F0-B09E-24A387BFD13A}" srcOrd="4" destOrd="0" parTransId="{114CF184-9125-43E9-B933-B98A467772A8}" sibTransId="{74C708CA-4C5E-4182-9481-9276F1ACDAA3}"/>
    <dgm:cxn modelId="{6E9CEAD5-1C38-40DB-9D20-833C32950525}" type="presOf" srcId="{5ED68472-6CF9-40F0-B09E-24A387BFD13A}" destId="{9964FF57-5527-49D9-871F-71C28BEC1123}" srcOrd="0" destOrd="0" presId="urn:microsoft.com/office/officeart/2008/layout/AccentedPicture"/>
    <dgm:cxn modelId="{CD25F2FE-8A5D-4E94-A826-FBB423E2B00D}" srcId="{AB598FE8-993E-4951-8D53-993763902D5B}" destId="{E516C7A8-7C00-41E0-BABA-331594FECBF3}" srcOrd="3" destOrd="0" parTransId="{FA4EC4A5-B4FE-4836-BD41-2739D7511644}" sibTransId="{909E22A2-691A-4128-A438-22DC789D337A}"/>
    <dgm:cxn modelId="{9A9E812D-32BD-4105-AB55-E15EA29EE53E}" type="presOf" srcId="{3B055C96-C943-44CC-A758-090798E3D98B}" destId="{93F26DE3-6E0D-4BCC-8282-67BDA71EDBA6}" srcOrd="0" destOrd="0" presId="urn:microsoft.com/office/officeart/2008/layout/AccentedPicture"/>
    <dgm:cxn modelId="{3D5F242A-79CD-45F3-8E4B-41C7E05630C2}" type="presOf" srcId="{7D548B95-0A61-43AB-B06F-532C0E0680FB}" destId="{26A97847-36D3-4BD0-9F53-94990A1011F1}" srcOrd="0" destOrd="0" presId="urn:microsoft.com/office/officeart/2008/layout/AccentedPicture"/>
    <dgm:cxn modelId="{90C43CD9-2AE7-4C12-A20B-212E5E0E1DA7}" type="presOf" srcId="{AB598FE8-993E-4951-8D53-993763902D5B}" destId="{E857BFD7-F33A-4C10-87BF-3A33C83527FE}" srcOrd="0" destOrd="0" presId="urn:microsoft.com/office/officeart/2008/layout/AccentedPicture"/>
    <dgm:cxn modelId="{D7BD1DE8-87B1-48B0-A703-BB064A268E43}" srcId="{AB598FE8-993E-4951-8D53-993763902D5B}" destId="{6E104495-197C-4C29-B50A-CF1FE6BB90B5}" srcOrd="1" destOrd="0" parTransId="{F5DD4E7D-81D8-40C0-AA62-F54CE17FD319}" sibTransId="{0FA8F0E2-058E-40D4-A516-CA524853399E}"/>
    <dgm:cxn modelId="{E885FACF-1907-46A0-A59F-ED1D878D059F}" srcId="{AB598FE8-993E-4951-8D53-993763902D5B}" destId="{7D548B95-0A61-43AB-B06F-532C0E0680FB}" srcOrd="2" destOrd="0" parTransId="{2D422D0D-A356-4B8B-866C-F1062DF4858E}" sibTransId="{76363C35-C443-48E3-8FA8-3F3A75D41FE8}"/>
    <dgm:cxn modelId="{2814BD29-8372-4481-9156-D64ED7CB01A8}" srcId="{AB598FE8-993E-4951-8D53-993763902D5B}" destId="{7A15C880-A463-4C20-8CD0-8E16E654B62A}" srcOrd="5" destOrd="0" parTransId="{DB4E17EE-FF2A-461B-B0E9-64FA59839518}" sibTransId="{AC6BAF16-8F05-455C-B817-1B3296BE289B}"/>
    <dgm:cxn modelId="{A59B9D54-6FD5-4C98-99AA-C907F4FAB571}" srcId="{AB598FE8-993E-4951-8D53-993763902D5B}" destId="{3B055C96-C943-44CC-A758-090798E3D98B}" srcOrd="0" destOrd="0" parTransId="{32B92392-D137-412D-86A9-D84F2BBBE4E9}" sibTransId="{8462FC64-E17C-4330-9C06-FCC002760187}"/>
    <dgm:cxn modelId="{612B46E5-A688-4F16-8921-0EEE390B9C2A}" type="presOf" srcId="{6E104495-197C-4C29-B50A-CF1FE6BB90B5}" destId="{E8F3E058-17C7-4C64-B389-7ED426E00F93}" srcOrd="0" destOrd="0" presId="urn:microsoft.com/office/officeart/2008/layout/AccentedPicture"/>
    <dgm:cxn modelId="{CD7B6420-0224-4846-A90A-2A53435E02DF}" srcId="{AB598FE8-993E-4951-8D53-993763902D5B}" destId="{34E2B666-E7D8-4B13-87FB-1F41DE8BB635}" srcOrd="6" destOrd="0" parTransId="{A2F7E373-7E72-4859-9B5F-6E6B3364AA37}" sibTransId="{CAE37FCB-E4C9-486F-8AAE-049CA13982EF}"/>
    <dgm:cxn modelId="{7E39DB3B-07F5-4FA9-A0D6-386F8DAA7D57}" type="presOf" srcId="{7A15C880-A463-4C20-8CD0-8E16E654B62A}" destId="{45002CA3-509A-4DA7-9F5D-CD465F9F63EC}" srcOrd="0" destOrd="0" presId="urn:microsoft.com/office/officeart/2008/layout/AccentedPicture"/>
    <dgm:cxn modelId="{1B5A3B6F-2A3E-48DB-A71E-5F9242E3BFF8}" type="presParOf" srcId="{E857BFD7-F33A-4C10-87BF-3A33C83527FE}" destId="{B762CF36-2CF0-427A-B0BB-FCD00281B0CB}" srcOrd="0" destOrd="0" presId="urn:microsoft.com/office/officeart/2008/layout/AccentedPicture"/>
    <dgm:cxn modelId="{C86F33CA-54B2-4FDA-901C-EDA7A755CE0C}" type="presParOf" srcId="{E857BFD7-F33A-4C10-87BF-3A33C83527FE}" destId="{93F26DE3-6E0D-4BCC-8282-67BDA71EDBA6}" srcOrd="1" destOrd="0" presId="urn:microsoft.com/office/officeart/2008/layout/AccentedPicture"/>
    <dgm:cxn modelId="{D0DB727B-AAC9-4CD6-9237-87AB313D9BDD}" type="presParOf" srcId="{E857BFD7-F33A-4C10-87BF-3A33C83527FE}" destId="{7AF08139-259E-40E5-A8C0-02084803EB23}" srcOrd="2" destOrd="0" presId="urn:microsoft.com/office/officeart/2008/layout/AccentedPicture"/>
    <dgm:cxn modelId="{C1F8680D-70A0-4157-ACA5-B802D7837B89}" type="presParOf" srcId="{7AF08139-259E-40E5-A8C0-02084803EB23}" destId="{72566737-FF55-48AC-96DF-A89B42C9155B}" srcOrd="0" destOrd="0" presId="urn:microsoft.com/office/officeart/2008/layout/AccentedPicture"/>
    <dgm:cxn modelId="{8C81BB86-CA44-4BB4-93A9-FA4FC5CD8079}" type="presParOf" srcId="{72566737-FF55-48AC-96DF-A89B42C9155B}" destId="{8FD80386-67F9-46B2-81F4-E3D38AFD72B8}" srcOrd="0" destOrd="0" presId="urn:microsoft.com/office/officeart/2008/layout/AccentedPicture"/>
    <dgm:cxn modelId="{76C13FCF-EE8E-4ACD-9E3F-861F4C7A13F0}" type="presParOf" srcId="{72566737-FF55-48AC-96DF-A89B42C9155B}" destId="{E5A2F0EA-E74E-4051-8F85-D75B90C33EBE}" srcOrd="1" destOrd="0" presId="urn:microsoft.com/office/officeart/2008/layout/AccentedPicture"/>
    <dgm:cxn modelId="{47E9AB48-8C1D-428D-BA91-D28B50C5C751}" type="presParOf" srcId="{72566737-FF55-48AC-96DF-A89B42C9155B}" destId="{6ACA8A2E-C7D1-4BFF-B82D-215789DE1B84}" srcOrd="2" destOrd="0" presId="urn:microsoft.com/office/officeart/2008/layout/AccentedPicture"/>
    <dgm:cxn modelId="{31B25E24-23A9-4F7F-81F3-C0D722CDABE0}" type="presParOf" srcId="{6ACA8A2E-C7D1-4BFF-B82D-215789DE1B84}" destId="{E8F3E058-17C7-4C64-B389-7ED426E00F93}" srcOrd="0" destOrd="0" presId="urn:microsoft.com/office/officeart/2008/layout/AccentedPicture"/>
    <dgm:cxn modelId="{84E64AAC-210E-4EB6-95F1-81686C9E02CE}" type="presParOf" srcId="{7AF08139-259E-40E5-A8C0-02084803EB23}" destId="{60639865-00AD-4CE9-831C-7681834E41B7}" srcOrd="1" destOrd="0" presId="urn:microsoft.com/office/officeart/2008/layout/AccentedPicture"/>
    <dgm:cxn modelId="{0E1C811B-77B2-45D9-B01C-688F137AF482}" type="presParOf" srcId="{7AF08139-259E-40E5-A8C0-02084803EB23}" destId="{F951ED97-F644-4F1E-A38E-8FB83316069F}" srcOrd="2" destOrd="0" presId="urn:microsoft.com/office/officeart/2008/layout/AccentedPicture"/>
    <dgm:cxn modelId="{FCE60F4D-0629-4A04-8DB8-F21BC0D295A1}" type="presParOf" srcId="{F951ED97-F644-4F1E-A38E-8FB83316069F}" destId="{AABE158E-5E2E-47AF-BAA8-5E8A1B426DB8}" srcOrd="0" destOrd="0" presId="urn:microsoft.com/office/officeart/2008/layout/AccentedPicture"/>
    <dgm:cxn modelId="{5DDE2ACE-1C7E-48A7-BE79-4ED7672CCD12}" type="presParOf" srcId="{F951ED97-F644-4F1E-A38E-8FB83316069F}" destId="{24C223C2-5CD5-4AA9-B685-180F30411C2E}" srcOrd="1" destOrd="0" presId="urn:microsoft.com/office/officeart/2008/layout/AccentedPicture"/>
    <dgm:cxn modelId="{477376BD-A2CC-43AA-AE64-A51ABBF24794}" type="presParOf" srcId="{F951ED97-F644-4F1E-A38E-8FB83316069F}" destId="{49ED1234-AA6C-411F-B7AA-6639D9A01CBD}" srcOrd="2" destOrd="0" presId="urn:microsoft.com/office/officeart/2008/layout/AccentedPicture"/>
    <dgm:cxn modelId="{308E02F0-5D72-4049-9A67-9871540E0D91}" type="presParOf" srcId="{49ED1234-AA6C-411F-B7AA-6639D9A01CBD}" destId="{26A97847-36D3-4BD0-9F53-94990A1011F1}" srcOrd="0" destOrd="0" presId="urn:microsoft.com/office/officeart/2008/layout/AccentedPicture"/>
    <dgm:cxn modelId="{A02C3D88-6440-4205-A291-16F6B9136D0B}" type="presParOf" srcId="{7AF08139-259E-40E5-A8C0-02084803EB23}" destId="{BC51B066-8C49-4252-B121-9A7C8AA1A6A5}" srcOrd="3" destOrd="0" presId="urn:microsoft.com/office/officeart/2008/layout/AccentedPicture"/>
    <dgm:cxn modelId="{C62619DF-80BF-4895-A2AF-6672A3D08084}" type="presParOf" srcId="{7AF08139-259E-40E5-A8C0-02084803EB23}" destId="{6174A467-D604-48EB-9E57-974E3C35F723}" srcOrd="4" destOrd="0" presId="urn:microsoft.com/office/officeart/2008/layout/AccentedPicture"/>
    <dgm:cxn modelId="{4AC3A8C9-47A8-4E8F-92F0-09DF712980CE}" type="presParOf" srcId="{6174A467-D604-48EB-9E57-974E3C35F723}" destId="{FB49DB2D-143B-4A4B-8286-7C90005FBDBD}" srcOrd="0" destOrd="0" presId="urn:microsoft.com/office/officeart/2008/layout/AccentedPicture"/>
    <dgm:cxn modelId="{D8FE74D7-C9C4-4740-B94E-A1B3A879449A}" type="presParOf" srcId="{6174A467-D604-48EB-9E57-974E3C35F723}" destId="{6D862928-BF90-427B-8835-A909F536AD15}" srcOrd="1" destOrd="0" presId="urn:microsoft.com/office/officeart/2008/layout/AccentedPicture"/>
    <dgm:cxn modelId="{50467B81-CB23-4CFC-8CCE-7496276333AA}" type="presParOf" srcId="{6174A467-D604-48EB-9E57-974E3C35F723}" destId="{874C29C3-4DE4-4B6F-A275-6C5646D1B9F5}" srcOrd="2" destOrd="0" presId="urn:microsoft.com/office/officeart/2008/layout/AccentedPicture"/>
    <dgm:cxn modelId="{DFA17DCF-172E-417D-A2C3-BBBEB4B9BB6A}" type="presParOf" srcId="{874C29C3-4DE4-4B6F-A275-6C5646D1B9F5}" destId="{A57C7115-56E8-4656-9F1B-9BEE7628612D}" srcOrd="0" destOrd="0" presId="urn:microsoft.com/office/officeart/2008/layout/AccentedPicture"/>
    <dgm:cxn modelId="{BE145636-B46B-4FE6-96BC-066B4754D9CC}" type="presParOf" srcId="{7AF08139-259E-40E5-A8C0-02084803EB23}" destId="{3492D89A-3192-428D-A430-BC0E392BC19E}" srcOrd="5" destOrd="0" presId="urn:microsoft.com/office/officeart/2008/layout/AccentedPicture"/>
    <dgm:cxn modelId="{CFB3A146-B987-42EC-B56A-D2A4419B6F13}" type="presParOf" srcId="{7AF08139-259E-40E5-A8C0-02084803EB23}" destId="{823A711E-0700-406C-8F56-3D49CAAED58A}" srcOrd="6" destOrd="0" presId="urn:microsoft.com/office/officeart/2008/layout/AccentedPicture"/>
    <dgm:cxn modelId="{217D6221-BA35-44D0-95DE-EA75CAF3F9E8}" type="presParOf" srcId="{823A711E-0700-406C-8F56-3D49CAAED58A}" destId="{3B0FADFC-F734-4FD4-B12B-3D4B8865ADA3}" srcOrd="0" destOrd="0" presId="urn:microsoft.com/office/officeart/2008/layout/AccentedPicture"/>
    <dgm:cxn modelId="{1AAA5A26-58A4-4979-AD1D-B4EC986C0A25}" type="presParOf" srcId="{823A711E-0700-406C-8F56-3D49CAAED58A}" destId="{010C2F29-18C7-496E-AC38-634F26369F32}" srcOrd="1" destOrd="0" presId="urn:microsoft.com/office/officeart/2008/layout/AccentedPicture"/>
    <dgm:cxn modelId="{D9F93079-DC0E-4D78-B7F6-B095463DFF32}" type="presParOf" srcId="{823A711E-0700-406C-8F56-3D49CAAED58A}" destId="{FDDF3C24-8588-4C8B-9AEB-1C7E0A59C3A7}" srcOrd="2" destOrd="0" presId="urn:microsoft.com/office/officeart/2008/layout/AccentedPicture"/>
    <dgm:cxn modelId="{B23E2CC0-ECC7-45F0-87DC-1E2E1A26F942}" type="presParOf" srcId="{FDDF3C24-8588-4C8B-9AEB-1C7E0A59C3A7}" destId="{9964FF57-5527-49D9-871F-71C28BEC1123}" srcOrd="0" destOrd="0" presId="urn:microsoft.com/office/officeart/2008/layout/AccentedPicture"/>
    <dgm:cxn modelId="{C904CB92-BBC9-4A5E-B352-4CE359A7C95F}" type="presParOf" srcId="{7AF08139-259E-40E5-A8C0-02084803EB23}" destId="{3109751C-7B4C-4E27-88B1-8853C8E38FDF}" srcOrd="7" destOrd="0" presId="urn:microsoft.com/office/officeart/2008/layout/AccentedPicture"/>
    <dgm:cxn modelId="{F6AF6536-7933-4673-A268-19152FC46B0A}" type="presParOf" srcId="{7AF08139-259E-40E5-A8C0-02084803EB23}" destId="{1CA85E4C-FDCD-406C-B604-34A0EBF1A73A}" srcOrd="8" destOrd="0" presId="urn:microsoft.com/office/officeart/2008/layout/AccentedPicture"/>
    <dgm:cxn modelId="{9BE2D247-1288-4F31-B2DC-015FD5E14F92}" type="presParOf" srcId="{1CA85E4C-FDCD-406C-B604-34A0EBF1A73A}" destId="{E63B4BAD-BE20-4C7F-88BE-199A1C74E68B}" srcOrd="0" destOrd="0" presId="urn:microsoft.com/office/officeart/2008/layout/AccentedPicture"/>
    <dgm:cxn modelId="{27101C39-D06B-4E66-A7D7-14D9B81EC628}" type="presParOf" srcId="{1CA85E4C-FDCD-406C-B604-34A0EBF1A73A}" destId="{F52FC174-103A-43F6-9C77-0EB9571D367E}" srcOrd="1" destOrd="0" presId="urn:microsoft.com/office/officeart/2008/layout/AccentedPicture"/>
    <dgm:cxn modelId="{570693AB-29C9-4FEB-97ED-A6A67F9D43C6}" type="presParOf" srcId="{1CA85E4C-FDCD-406C-B604-34A0EBF1A73A}" destId="{0BFF422F-194D-40C8-B1AD-247B4688A7CA}" srcOrd="2" destOrd="0" presId="urn:microsoft.com/office/officeart/2008/layout/AccentedPicture"/>
    <dgm:cxn modelId="{4E60FBCB-FA48-45DA-8C62-D9BEFF8FB6A3}" type="presParOf" srcId="{0BFF422F-194D-40C8-B1AD-247B4688A7CA}" destId="{45002CA3-509A-4DA7-9F5D-CD465F9F63EC}" srcOrd="0" destOrd="0" presId="urn:microsoft.com/office/officeart/2008/layout/AccentedPicture"/>
    <dgm:cxn modelId="{2FBCEC27-4238-4EA9-8985-F6C58183F330}" type="presParOf" srcId="{7AF08139-259E-40E5-A8C0-02084803EB23}" destId="{7E519A58-35DD-4668-B89D-483691FF0638}" srcOrd="9" destOrd="0" presId="urn:microsoft.com/office/officeart/2008/layout/AccentedPicture"/>
    <dgm:cxn modelId="{CB453EF0-519F-457C-AB16-0C637D93F17A}" type="presParOf" srcId="{7AF08139-259E-40E5-A8C0-02084803EB23}" destId="{B787CD7E-6D6F-484B-BEF3-9AEE189A4C4B}" srcOrd="10" destOrd="0" presId="urn:microsoft.com/office/officeart/2008/layout/AccentedPicture"/>
    <dgm:cxn modelId="{69578840-FD00-4551-8F14-15CBC4A2CCCB}" type="presParOf" srcId="{B787CD7E-6D6F-484B-BEF3-9AEE189A4C4B}" destId="{54A8AEED-0B50-445D-A202-4C8C0DB83CE7}" srcOrd="0" destOrd="0" presId="urn:microsoft.com/office/officeart/2008/layout/AccentedPicture"/>
    <dgm:cxn modelId="{2C246D13-F152-47F7-8C89-A542BC139A24}" type="presParOf" srcId="{B787CD7E-6D6F-484B-BEF3-9AEE189A4C4B}" destId="{52F044C3-5778-4A34-8864-C5B139338A57}" srcOrd="1" destOrd="0" presId="urn:microsoft.com/office/officeart/2008/layout/AccentedPicture"/>
    <dgm:cxn modelId="{903E285E-1D1A-4219-BB98-9973BFFBD612}" type="presParOf" srcId="{B787CD7E-6D6F-484B-BEF3-9AEE189A4C4B}" destId="{F64DD605-EF42-4C61-A804-31D46ED9E3CA}" srcOrd="2" destOrd="0" presId="urn:microsoft.com/office/officeart/2008/layout/AccentedPicture"/>
    <dgm:cxn modelId="{2CABB420-C52B-42EC-939C-946E67C29EEC}" type="presParOf" srcId="{F64DD605-EF42-4C61-A804-31D46ED9E3CA}" destId="{16FFA86D-FB45-491F-BAE3-F963691AD811}" srcOrd="0" destOrd="0" presId="urn:microsoft.com/office/officeart/2008/layout/AccentedPicture"/>
    <dgm:cxn modelId="{7FC3550A-1750-4C38-A017-3068842F07B5}" type="presParOf" srcId="{E857BFD7-F33A-4C10-87BF-3A33C83527FE}" destId="{BFF3E63F-5747-48AB-A7FD-6D007988BAB6}" srcOrd="3" destOrd="0" presId="urn:microsoft.com/office/officeart/2008/layout/AccentedPicture"/>
    <dgm:cxn modelId="{BBF6D90A-7DBB-4E8A-888B-B665466C96EB}" type="presParOf" srcId="{BFF3E63F-5747-48AB-A7FD-6D007988BAB6}" destId="{4CDE1403-E5D0-4991-B855-31AFDCBDA172}" srcOrd="0" destOrd="0" presId="urn:microsoft.com/office/officeart/2008/layout/Accented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598FE8-993E-4951-8D53-993763902D5B}" type="doc">
      <dgm:prSet loTypeId="urn:microsoft.com/office/officeart/2008/layout/AccentedPicture" loCatId="picture" qsTypeId="urn:microsoft.com/office/officeart/2005/8/quickstyle/simple1" qsCatId="simple" csTypeId="urn:microsoft.com/office/officeart/2005/8/colors/accent1_2" csCatId="accent1" phldr="1"/>
      <dgm:spPr/>
      <dgm:t>
        <a:bodyPr/>
        <a:lstStyle/>
        <a:p>
          <a:endParaRPr lang="en-US"/>
        </a:p>
      </dgm:t>
    </dgm:pt>
    <dgm:pt modelId="{6E104495-197C-4C29-B50A-CF1FE6BB90B5}">
      <dgm:prSet phldrT="[Text]" custT="1"/>
      <dgm:spPr/>
      <dgm:t>
        <a:bodyPr/>
        <a:lstStyle/>
        <a:p>
          <a:r>
            <a:rPr lang="en-US" sz="1800" dirty="0"/>
            <a:t>Socket distribution </a:t>
          </a:r>
        </a:p>
      </dgm:t>
    </dgm:pt>
    <dgm:pt modelId="{F5DD4E7D-81D8-40C0-AA62-F54CE17FD319}" type="parTrans" cxnId="{D7BD1DE8-87B1-48B0-A703-BB064A268E43}">
      <dgm:prSet/>
      <dgm:spPr/>
      <dgm:t>
        <a:bodyPr/>
        <a:lstStyle/>
        <a:p>
          <a:endParaRPr lang="en-US"/>
        </a:p>
      </dgm:t>
    </dgm:pt>
    <dgm:pt modelId="{0FA8F0E2-058E-40D4-A516-CA524853399E}" type="sibTrans" cxnId="{D7BD1DE8-87B1-48B0-A703-BB064A268E43}">
      <dgm:prSet/>
      <dgm:spPr/>
      <dgm:t>
        <a:bodyPr/>
        <a:lstStyle/>
        <a:p>
          <a:endParaRPr lang="en-US"/>
        </a:p>
      </dgm:t>
    </dgm:pt>
    <dgm:pt modelId="{7D548B95-0A61-43AB-B06F-532C0E0680FB}">
      <dgm:prSet phldrT="[Text]" custT="1"/>
      <dgm:spPr/>
      <dgm:t>
        <a:bodyPr/>
        <a:lstStyle/>
        <a:p>
          <a:r>
            <a:rPr lang="en-US" sz="2000" dirty="0"/>
            <a:t>Artificial lighting </a:t>
          </a:r>
        </a:p>
      </dgm:t>
    </dgm:pt>
    <dgm:pt modelId="{2D422D0D-A356-4B8B-866C-F1062DF4858E}" type="parTrans" cxnId="{E885FACF-1907-46A0-A59F-ED1D878D059F}">
      <dgm:prSet/>
      <dgm:spPr/>
      <dgm:t>
        <a:bodyPr/>
        <a:lstStyle/>
        <a:p>
          <a:endParaRPr lang="en-US"/>
        </a:p>
      </dgm:t>
    </dgm:pt>
    <dgm:pt modelId="{76363C35-C443-48E3-8FA8-3F3A75D41FE8}" type="sibTrans" cxnId="{E885FACF-1907-46A0-A59F-ED1D878D059F}">
      <dgm:prSet/>
      <dgm:spPr/>
      <dgm:t>
        <a:bodyPr/>
        <a:lstStyle/>
        <a:p>
          <a:endParaRPr lang="en-US"/>
        </a:p>
      </dgm:t>
    </dgm:pt>
    <dgm:pt modelId="{3B055C96-C943-44CC-A758-090798E3D98B}">
      <dgm:prSet phldrT="[Text]" phldr="1"/>
      <dgm:spPr/>
      <dgm:t>
        <a:bodyPr/>
        <a:lstStyle/>
        <a:p>
          <a:endParaRPr lang="en-US" dirty="0"/>
        </a:p>
      </dgm:t>
    </dgm:pt>
    <dgm:pt modelId="{8462FC64-E17C-4330-9C06-FCC002760187}" type="sibTrans" cxnId="{A59B9D54-6FD5-4C98-99AA-C907F4FAB57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en-US"/>
        </a:p>
      </dgm:t>
    </dgm:pt>
    <dgm:pt modelId="{32B92392-D137-412D-86A9-D84F2BBBE4E9}" type="parTrans" cxnId="{A59B9D54-6FD5-4C98-99AA-C907F4FAB571}">
      <dgm:prSet/>
      <dgm:spPr/>
      <dgm:t>
        <a:bodyPr/>
        <a:lstStyle/>
        <a:p>
          <a:endParaRPr lang="en-US"/>
        </a:p>
      </dgm:t>
    </dgm:pt>
    <dgm:pt modelId="{E857BFD7-F33A-4C10-87BF-3A33C83527FE}" type="pres">
      <dgm:prSet presAssocID="{AB598FE8-993E-4951-8D53-993763902D5B}" presName="Name0" presStyleCnt="0">
        <dgm:presLayoutVars>
          <dgm:dir/>
        </dgm:presLayoutVars>
      </dgm:prSet>
      <dgm:spPr/>
      <dgm:t>
        <a:bodyPr/>
        <a:lstStyle/>
        <a:p>
          <a:endParaRPr lang="en-US"/>
        </a:p>
      </dgm:t>
    </dgm:pt>
    <dgm:pt modelId="{B762CF36-2CF0-427A-B0BB-FCD00281B0CB}" type="pres">
      <dgm:prSet presAssocID="{8462FC64-E17C-4330-9C06-FCC002760187}" presName="picture_1" presStyleLbl="bgImgPlace1" presStyleIdx="0" presStyleCnt="1" custScaleX="85725" custScaleY="86008" custLinFactNeighborX="-29065" custLinFactNeighborY="-14118"/>
      <dgm:spPr/>
      <dgm:t>
        <a:bodyPr/>
        <a:lstStyle/>
        <a:p>
          <a:endParaRPr lang="en-US"/>
        </a:p>
      </dgm:t>
    </dgm:pt>
    <dgm:pt modelId="{93F26DE3-6E0D-4BCC-8282-67BDA71EDBA6}" type="pres">
      <dgm:prSet presAssocID="{3B055C96-C943-44CC-A758-090798E3D98B}" presName="text_1" presStyleLbl="node1" presStyleIdx="0" presStyleCnt="0">
        <dgm:presLayoutVars>
          <dgm:bulletEnabled val="1"/>
        </dgm:presLayoutVars>
      </dgm:prSet>
      <dgm:spPr/>
      <dgm:t>
        <a:bodyPr/>
        <a:lstStyle/>
        <a:p>
          <a:endParaRPr lang="en-US"/>
        </a:p>
      </dgm:t>
    </dgm:pt>
    <dgm:pt modelId="{7AF08139-259E-40E5-A8C0-02084803EB23}" type="pres">
      <dgm:prSet presAssocID="{AB598FE8-993E-4951-8D53-993763902D5B}" presName="linV" presStyleCnt="0"/>
      <dgm:spPr/>
    </dgm:pt>
    <dgm:pt modelId="{72566737-FF55-48AC-96DF-A89B42C9155B}" type="pres">
      <dgm:prSet presAssocID="{6E104495-197C-4C29-B50A-CF1FE6BB90B5}" presName="pair" presStyleCnt="0"/>
      <dgm:spPr/>
    </dgm:pt>
    <dgm:pt modelId="{8FD80386-67F9-46B2-81F4-E3D38AFD72B8}" type="pres">
      <dgm:prSet presAssocID="{6E104495-197C-4C29-B50A-CF1FE6BB90B5}" presName="spaceH" presStyleLbl="node1" presStyleIdx="0" presStyleCnt="0"/>
      <dgm:spPr/>
    </dgm:pt>
    <dgm:pt modelId="{E5A2F0EA-E74E-4051-8F85-D75B90C33EBE}" type="pres">
      <dgm:prSet presAssocID="{6E104495-197C-4C29-B50A-CF1FE6BB90B5}" presName="desPictures" presStyleLbl="alignImgPlace1" presStyleIdx="0" presStyleCnt="2" custLinFactNeighborX="-1075" custLinFactNeighborY="3653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6ACA8A2E-C7D1-4BFF-B82D-215789DE1B84}" type="pres">
      <dgm:prSet presAssocID="{6E104495-197C-4C29-B50A-CF1FE6BB90B5}" presName="desTextWrapper" presStyleCnt="0"/>
      <dgm:spPr/>
    </dgm:pt>
    <dgm:pt modelId="{E8F3E058-17C7-4C64-B389-7ED426E00F93}" type="pres">
      <dgm:prSet presAssocID="{6E104495-197C-4C29-B50A-CF1FE6BB90B5}" presName="desText" presStyleLbl="revTx" presStyleIdx="0" presStyleCnt="2" custScaleX="214198" custScaleY="105389" custLinFactNeighborX="8372" custLinFactNeighborY="41909">
        <dgm:presLayoutVars>
          <dgm:bulletEnabled val="1"/>
        </dgm:presLayoutVars>
      </dgm:prSet>
      <dgm:spPr/>
      <dgm:t>
        <a:bodyPr/>
        <a:lstStyle/>
        <a:p>
          <a:endParaRPr lang="en-US"/>
        </a:p>
      </dgm:t>
    </dgm:pt>
    <dgm:pt modelId="{60639865-00AD-4CE9-831C-7681834E41B7}" type="pres">
      <dgm:prSet presAssocID="{0FA8F0E2-058E-40D4-A516-CA524853399E}" presName="spaceV" presStyleCnt="0"/>
      <dgm:spPr/>
    </dgm:pt>
    <dgm:pt modelId="{F951ED97-F644-4F1E-A38E-8FB83316069F}" type="pres">
      <dgm:prSet presAssocID="{7D548B95-0A61-43AB-B06F-532C0E0680FB}" presName="pair" presStyleCnt="0"/>
      <dgm:spPr/>
    </dgm:pt>
    <dgm:pt modelId="{AABE158E-5E2E-47AF-BAA8-5E8A1B426DB8}" type="pres">
      <dgm:prSet presAssocID="{7D548B95-0A61-43AB-B06F-532C0E0680FB}" presName="spaceH" presStyleLbl="node1" presStyleIdx="0" presStyleCnt="0"/>
      <dgm:spPr/>
    </dgm:pt>
    <dgm:pt modelId="{24C223C2-5CD5-4AA9-B685-180F30411C2E}" type="pres">
      <dgm:prSet presAssocID="{7D548B95-0A61-43AB-B06F-532C0E0680FB}" presName="desPictures" presStyleLbl="alignImgPlace1" presStyleIdx="1" presStyleCnt="2" custLinFactNeighborX="-5373" custLinFactNeighborY="69848"/>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pt>
    <dgm:pt modelId="{49ED1234-AA6C-411F-B7AA-6639D9A01CBD}" type="pres">
      <dgm:prSet presAssocID="{7D548B95-0A61-43AB-B06F-532C0E0680FB}" presName="desTextWrapper" presStyleCnt="0"/>
      <dgm:spPr/>
    </dgm:pt>
    <dgm:pt modelId="{26A97847-36D3-4BD0-9F53-94990A1011F1}" type="pres">
      <dgm:prSet presAssocID="{7D548B95-0A61-43AB-B06F-532C0E0680FB}" presName="desText" presStyleLbl="revTx" presStyleIdx="1" presStyleCnt="2" custScaleX="190436" custLinFactNeighborX="8372" custLinFactNeighborY="56953">
        <dgm:presLayoutVars>
          <dgm:bulletEnabled val="1"/>
        </dgm:presLayoutVars>
      </dgm:prSet>
      <dgm:spPr/>
      <dgm:t>
        <a:bodyPr/>
        <a:lstStyle/>
        <a:p>
          <a:endParaRPr lang="en-US"/>
        </a:p>
      </dgm:t>
    </dgm:pt>
    <dgm:pt modelId="{BFF3E63F-5747-48AB-A7FD-6D007988BAB6}" type="pres">
      <dgm:prSet presAssocID="{AB598FE8-993E-4951-8D53-993763902D5B}" presName="maxNode" presStyleCnt="0"/>
      <dgm:spPr/>
    </dgm:pt>
    <dgm:pt modelId="{4CDE1403-E5D0-4991-B855-31AFDCBDA172}" type="pres">
      <dgm:prSet presAssocID="{AB598FE8-993E-4951-8D53-993763902D5B}" presName="Name33" presStyleCnt="0"/>
      <dgm:spPr/>
    </dgm:pt>
  </dgm:ptLst>
  <dgm:cxnLst>
    <dgm:cxn modelId="{4A643FC2-C3AB-4755-989E-F3F2D0FC0C97}" type="presOf" srcId="{8462FC64-E17C-4330-9C06-FCC002760187}" destId="{B762CF36-2CF0-427A-B0BB-FCD00281B0CB}" srcOrd="0" destOrd="0" presId="urn:microsoft.com/office/officeart/2008/layout/AccentedPicture"/>
    <dgm:cxn modelId="{A59B9D54-6FD5-4C98-99AA-C907F4FAB571}" srcId="{AB598FE8-993E-4951-8D53-993763902D5B}" destId="{3B055C96-C943-44CC-A758-090798E3D98B}" srcOrd="0" destOrd="0" parTransId="{32B92392-D137-412D-86A9-D84F2BBBE4E9}" sibTransId="{8462FC64-E17C-4330-9C06-FCC002760187}"/>
    <dgm:cxn modelId="{E885FACF-1907-46A0-A59F-ED1D878D059F}" srcId="{AB598FE8-993E-4951-8D53-993763902D5B}" destId="{7D548B95-0A61-43AB-B06F-532C0E0680FB}" srcOrd="2" destOrd="0" parTransId="{2D422D0D-A356-4B8B-866C-F1062DF4858E}" sibTransId="{76363C35-C443-48E3-8FA8-3F3A75D41FE8}"/>
    <dgm:cxn modelId="{695CA937-059E-492D-9A1B-36EB1345D30C}" type="presOf" srcId="{AB598FE8-993E-4951-8D53-993763902D5B}" destId="{E857BFD7-F33A-4C10-87BF-3A33C83527FE}" srcOrd="0" destOrd="0" presId="urn:microsoft.com/office/officeart/2008/layout/AccentedPicture"/>
    <dgm:cxn modelId="{D7BD1DE8-87B1-48B0-A703-BB064A268E43}" srcId="{AB598FE8-993E-4951-8D53-993763902D5B}" destId="{6E104495-197C-4C29-B50A-CF1FE6BB90B5}" srcOrd="1" destOrd="0" parTransId="{F5DD4E7D-81D8-40C0-AA62-F54CE17FD319}" sibTransId="{0FA8F0E2-058E-40D4-A516-CA524853399E}"/>
    <dgm:cxn modelId="{E1BF052D-693F-44FA-8674-B106C77EA42E}" type="presOf" srcId="{3B055C96-C943-44CC-A758-090798E3D98B}" destId="{93F26DE3-6E0D-4BCC-8282-67BDA71EDBA6}" srcOrd="0" destOrd="0" presId="urn:microsoft.com/office/officeart/2008/layout/AccentedPicture"/>
    <dgm:cxn modelId="{F96A8E23-E7B6-4C20-AF8A-C272E247D0BA}" type="presOf" srcId="{7D548B95-0A61-43AB-B06F-532C0E0680FB}" destId="{26A97847-36D3-4BD0-9F53-94990A1011F1}" srcOrd="0" destOrd="0" presId="urn:microsoft.com/office/officeart/2008/layout/AccentedPicture"/>
    <dgm:cxn modelId="{AE42E4CD-E368-4DCF-9D0E-32DEDD19D87F}" type="presOf" srcId="{6E104495-197C-4C29-B50A-CF1FE6BB90B5}" destId="{E8F3E058-17C7-4C64-B389-7ED426E00F93}" srcOrd="0" destOrd="0" presId="urn:microsoft.com/office/officeart/2008/layout/AccentedPicture"/>
    <dgm:cxn modelId="{B9BAC2E3-69A8-463E-AF79-DE5AE7E24185}" type="presParOf" srcId="{E857BFD7-F33A-4C10-87BF-3A33C83527FE}" destId="{B762CF36-2CF0-427A-B0BB-FCD00281B0CB}" srcOrd="0" destOrd="0" presId="urn:microsoft.com/office/officeart/2008/layout/AccentedPicture"/>
    <dgm:cxn modelId="{5DBABAE6-4187-401C-A98E-3B49A6572A8E}" type="presParOf" srcId="{E857BFD7-F33A-4C10-87BF-3A33C83527FE}" destId="{93F26DE3-6E0D-4BCC-8282-67BDA71EDBA6}" srcOrd="1" destOrd="0" presId="urn:microsoft.com/office/officeart/2008/layout/AccentedPicture"/>
    <dgm:cxn modelId="{D674E22C-78BA-48D8-9518-E4E2C52A8396}" type="presParOf" srcId="{E857BFD7-F33A-4C10-87BF-3A33C83527FE}" destId="{7AF08139-259E-40E5-A8C0-02084803EB23}" srcOrd="2" destOrd="0" presId="urn:microsoft.com/office/officeart/2008/layout/AccentedPicture"/>
    <dgm:cxn modelId="{30F6589B-9448-4BDE-BA71-9753EA4DB3F1}" type="presParOf" srcId="{7AF08139-259E-40E5-A8C0-02084803EB23}" destId="{72566737-FF55-48AC-96DF-A89B42C9155B}" srcOrd="0" destOrd="0" presId="urn:microsoft.com/office/officeart/2008/layout/AccentedPicture"/>
    <dgm:cxn modelId="{1DE8F8E5-92B3-4FC2-B16E-567D51846442}" type="presParOf" srcId="{72566737-FF55-48AC-96DF-A89B42C9155B}" destId="{8FD80386-67F9-46B2-81F4-E3D38AFD72B8}" srcOrd="0" destOrd="0" presId="urn:microsoft.com/office/officeart/2008/layout/AccentedPicture"/>
    <dgm:cxn modelId="{420ECF1F-D030-4FF3-9A1D-39EDE8418254}" type="presParOf" srcId="{72566737-FF55-48AC-96DF-A89B42C9155B}" destId="{E5A2F0EA-E74E-4051-8F85-D75B90C33EBE}" srcOrd="1" destOrd="0" presId="urn:microsoft.com/office/officeart/2008/layout/AccentedPicture"/>
    <dgm:cxn modelId="{DC6E9F17-C1B2-4872-B5DF-9816CC866C55}" type="presParOf" srcId="{72566737-FF55-48AC-96DF-A89B42C9155B}" destId="{6ACA8A2E-C7D1-4BFF-B82D-215789DE1B84}" srcOrd="2" destOrd="0" presId="urn:microsoft.com/office/officeart/2008/layout/AccentedPicture"/>
    <dgm:cxn modelId="{E9F08508-30C4-4AC3-9591-B06BB9BA5D50}" type="presParOf" srcId="{6ACA8A2E-C7D1-4BFF-B82D-215789DE1B84}" destId="{E8F3E058-17C7-4C64-B389-7ED426E00F93}" srcOrd="0" destOrd="0" presId="urn:microsoft.com/office/officeart/2008/layout/AccentedPicture"/>
    <dgm:cxn modelId="{B657FC08-29DD-49FD-8691-7DE48E90EF8E}" type="presParOf" srcId="{7AF08139-259E-40E5-A8C0-02084803EB23}" destId="{60639865-00AD-4CE9-831C-7681834E41B7}" srcOrd="1" destOrd="0" presId="urn:microsoft.com/office/officeart/2008/layout/AccentedPicture"/>
    <dgm:cxn modelId="{A0172BC9-B930-4650-A409-9FE4A47B4B85}" type="presParOf" srcId="{7AF08139-259E-40E5-A8C0-02084803EB23}" destId="{F951ED97-F644-4F1E-A38E-8FB83316069F}" srcOrd="2" destOrd="0" presId="urn:microsoft.com/office/officeart/2008/layout/AccentedPicture"/>
    <dgm:cxn modelId="{F6AD6EE4-B3BF-46CF-811D-F9D5655BFA57}" type="presParOf" srcId="{F951ED97-F644-4F1E-A38E-8FB83316069F}" destId="{AABE158E-5E2E-47AF-BAA8-5E8A1B426DB8}" srcOrd="0" destOrd="0" presId="urn:microsoft.com/office/officeart/2008/layout/AccentedPicture"/>
    <dgm:cxn modelId="{704344CE-24C4-4307-B45B-E1B0A5DEB63F}" type="presParOf" srcId="{F951ED97-F644-4F1E-A38E-8FB83316069F}" destId="{24C223C2-5CD5-4AA9-B685-180F30411C2E}" srcOrd="1" destOrd="0" presId="urn:microsoft.com/office/officeart/2008/layout/AccentedPicture"/>
    <dgm:cxn modelId="{B1EEC2AA-4EA7-4A3E-BC7E-BC1FF5B8F408}" type="presParOf" srcId="{F951ED97-F644-4F1E-A38E-8FB83316069F}" destId="{49ED1234-AA6C-411F-B7AA-6639D9A01CBD}" srcOrd="2" destOrd="0" presId="urn:microsoft.com/office/officeart/2008/layout/AccentedPicture"/>
    <dgm:cxn modelId="{ECBC49FE-7E17-4166-8F3F-D45D6328DE7F}" type="presParOf" srcId="{49ED1234-AA6C-411F-B7AA-6639D9A01CBD}" destId="{26A97847-36D3-4BD0-9F53-94990A1011F1}" srcOrd="0" destOrd="0" presId="urn:microsoft.com/office/officeart/2008/layout/AccentedPicture"/>
    <dgm:cxn modelId="{DAD009E0-1FE8-424B-AAB4-3F1DBA898CAC}" type="presParOf" srcId="{E857BFD7-F33A-4C10-87BF-3A33C83527FE}" destId="{BFF3E63F-5747-48AB-A7FD-6D007988BAB6}" srcOrd="3" destOrd="0" presId="urn:microsoft.com/office/officeart/2008/layout/AccentedPicture"/>
    <dgm:cxn modelId="{8EAA2C5B-3A8D-4084-9FB1-F66B613C58FA}" type="presParOf" srcId="{BFF3E63F-5747-48AB-A7FD-6D007988BAB6}" destId="{4CDE1403-E5D0-4991-B855-31AFDCBDA172}" srcOrd="0" destOrd="0" presId="urn:microsoft.com/office/officeart/2008/layout/Accented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62CF36-2CF0-427A-B0BB-FCD00281B0CB}">
      <dsp:nvSpPr>
        <dsp:cNvPr id="0" name=""/>
        <dsp:cNvSpPr/>
      </dsp:nvSpPr>
      <dsp:spPr>
        <a:xfrm>
          <a:off x="0" y="107311"/>
          <a:ext cx="3025908" cy="3872318"/>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F26DE3-6E0D-4BCC-8282-67BDA71EDBA6}">
      <dsp:nvSpPr>
        <dsp:cNvPr id="0" name=""/>
        <dsp:cNvSpPr/>
      </dsp:nvSpPr>
      <dsp:spPr>
        <a:xfrm>
          <a:off x="797613" y="2048783"/>
          <a:ext cx="2717934" cy="2701366"/>
        </a:xfrm>
        <a:prstGeom prst="rect">
          <a:avLst/>
        </a:prstGeom>
        <a:noFill/>
        <a:ln w="55000" cap="flat" cmpd="thickThin"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65100" tIns="165100" rIns="165100" bIns="165100" numCol="1" spcCol="1270" anchor="b" anchorCtr="0">
          <a:noAutofit/>
        </a:bodyPr>
        <a:lstStyle/>
        <a:p>
          <a:pPr lvl="0" algn="l" defTabSz="2889250">
            <a:lnSpc>
              <a:spcPct val="90000"/>
            </a:lnSpc>
            <a:spcBef>
              <a:spcPct val="0"/>
            </a:spcBef>
            <a:spcAft>
              <a:spcPct val="35000"/>
            </a:spcAft>
          </a:pPr>
          <a:endParaRPr lang="en-US" sz="6500" kern="1200" dirty="0"/>
        </a:p>
      </dsp:txBody>
      <dsp:txXfrm>
        <a:off x="797613" y="2048783"/>
        <a:ext cx="2717934" cy="2701366"/>
      </dsp:txXfrm>
    </dsp:sp>
    <dsp:sp modelId="{E5A2F0EA-E74E-4051-8F85-D75B90C33EBE}">
      <dsp:nvSpPr>
        <dsp:cNvPr id="0" name=""/>
        <dsp:cNvSpPr/>
      </dsp:nvSpPr>
      <dsp:spPr>
        <a:xfrm>
          <a:off x="3565332" y="679741"/>
          <a:ext cx="1215614" cy="1215614"/>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F3E058-17C7-4C64-B389-7ED426E00F93}">
      <dsp:nvSpPr>
        <dsp:cNvPr id="0" name=""/>
        <dsp:cNvSpPr/>
      </dsp:nvSpPr>
      <dsp:spPr>
        <a:xfrm>
          <a:off x="4911574" y="712302"/>
          <a:ext cx="3007762" cy="12811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lvl="0" algn="l" defTabSz="800100">
            <a:lnSpc>
              <a:spcPct val="90000"/>
            </a:lnSpc>
            <a:spcBef>
              <a:spcPct val="0"/>
            </a:spcBef>
            <a:spcAft>
              <a:spcPct val="35000"/>
            </a:spcAft>
          </a:pPr>
          <a:r>
            <a:rPr lang="en-US" sz="1800" kern="1200" dirty="0"/>
            <a:t>Socket distribution </a:t>
          </a:r>
        </a:p>
      </dsp:txBody>
      <dsp:txXfrm>
        <a:off x="4911574" y="712302"/>
        <a:ext cx="3007762" cy="1281124"/>
      </dsp:txXfrm>
    </dsp:sp>
    <dsp:sp modelId="{24C223C2-5CD5-4AA9-B685-180F30411C2E}">
      <dsp:nvSpPr>
        <dsp:cNvPr id="0" name=""/>
        <dsp:cNvSpPr/>
      </dsp:nvSpPr>
      <dsp:spPr>
        <a:xfrm>
          <a:off x="3513085" y="2551867"/>
          <a:ext cx="1215614" cy="1215614"/>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A97847-36D3-4BD0-9F53-94990A1011F1}">
      <dsp:nvSpPr>
        <dsp:cNvPr id="0" name=""/>
        <dsp:cNvSpPr/>
      </dsp:nvSpPr>
      <dsp:spPr>
        <a:xfrm>
          <a:off x="4911574" y="2395114"/>
          <a:ext cx="2674097" cy="1215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25400" rIns="50800" bIns="25400" numCol="1" spcCol="1270" anchor="ctr" anchorCtr="0">
          <a:noAutofit/>
        </a:bodyPr>
        <a:lstStyle/>
        <a:p>
          <a:pPr lvl="0" algn="l" defTabSz="889000">
            <a:lnSpc>
              <a:spcPct val="90000"/>
            </a:lnSpc>
            <a:spcBef>
              <a:spcPct val="0"/>
            </a:spcBef>
            <a:spcAft>
              <a:spcPct val="35000"/>
            </a:spcAft>
          </a:pPr>
          <a:r>
            <a:rPr lang="en-US" sz="2000" kern="1200" dirty="0"/>
            <a:t>Artificial lighting </a:t>
          </a:r>
        </a:p>
      </dsp:txBody>
      <dsp:txXfrm>
        <a:off x="4911574" y="2395114"/>
        <a:ext cx="2674097" cy="1215614"/>
      </dsp:txXfrm>
    </dsp:sp>
  </dsp:spTree>
</dsp:drawing>
</file>

<file path=ppt/diagrams/layout1.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350BCBD-3296-446B-9C3E-EA56B98472D5}" type="datetimeFigureOut">
              <a:rPr lang="ar-SA" smtClean="0"/>
              <a:t>02/05/1441</a:t>
            </a:fld>
            <a:endParaRPr lang="ar-SA"/>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3F2CCB1-BFCF-42C6-B147-11AF2B79A0D1}" type="slidenum">
              <a:rPr lang="ar-SA" smtClean="0"/>
              <a:t>‹#›</a:t>
            </a:fld>
            <a:endParaRPr lang="ar-SA"/>
          </a:p>
        </p:txBody>
      </p:sp>
    </p:spTree>
    <p:extLst>
      <p:ext uri="{BB962C8B-B14F-4D97-AF65-F5344CB8AC3E}">
        <p14:creationId xmlns:p14="http://schemas.microsoft.com/office/powerpoint/2010/main" val="400214278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5019" y="4953000"/>
            <a:ext cx="12197020"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498304A8-2001-4F2C-B045-F235FF03D83C}" type="datetime1">
              <a:rPr lang="ar-SA" smtClean="0"/>
              <a:t>02/05/1441</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C88B3D40-3BDB-43F0-9DBE-9598ADBB9785}" type="slidenum">
              <a:rPr lang="ar-SA" smtClean="0"/>
              <a:pPr/>
              <a:t>‹#›</a:t>
            </a:fld>
            <a:endParaRPr lang="ar-SA"/>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1481330"/>
            <a:ext cx="109728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98304A8-2001-4F2C-B045-F235FF03D83C}" type="datetime1">
              <a:rPr lang="ar-SA" smtClean="0"/>
              <a:t>02/05/1441</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88B3D40-3BDB-43F0-9DBE-9598ADBB9785}" type="slidenum">
              <a:rPr lang="ar-SA" smtClean="0"/>
              <a:pPr/>
              <a:t>‹#›</a:t>
            </a:fld>
            <a:endParaRPr lang="ar-SA"/>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9125351" y="274641"/>
            <a:ext cx="236996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41"/>
            <a:ext cx="84328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98304A8-2001-4F2C-B045-F235FF03D83C}" type="datetime1">
              <a:rPr lang="ar-SA" smtClean="0"/>
              <a:t>02/05/1441</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88B3D40-3BDB-43F0-9DBE-9598ADBB9785}" type="slidenum">
              <a:rPr lang="ar-SA" smtClean="0"/>
              <a:pPr/>
              <a:t>‹#›</a:t>
            </a:fld>
            <a:endParaRPr lang="ar-SA"/>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98304A8-2001-4F2C-B045-F235FF03D83C}" type="datetime1">
              <a:rPr lang="ar-SA" smtClean="0"/>
              <a:t>02/05/1441</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88B3D40-3BDB-43F0-9DBE-9598ADBB9785}"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498304A8-2001-4F2C-B045-F235FF03D83C}" type="datetime1">
              <a:rPr lang="ar-SA" smtClean="0"/>
              <a:t>02/05/1441</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88B3D40-3BDB-43F0-9DBE-9598ADBB9785}" type="slidenum">
              <a:rPr lang="ar-SA" smtClean="0"/>
              <a:pPr/>
              <a:t>‹#›</a:t>
            </a:fld>
            <a:endParaRPr lang="ar-SA"/>
          </a:p>
        </p:txBody>
      </p:sp>
      <p:sp>
        <p:nvSpPr>
          <p:cNvPr id="7" name="شارة رتبة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498304A8-2001-4F2C-B045-F235FF03D83C}" type="datetime1">
              <a:rPr lang="ar-SA" smtClean="0"/>
              <a:t>02/05/1441</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88B3D40-3BDB-43F0-9DBE-9598ADBB9785}"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109728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498304A8-2001-4F2C-B045-F235FF03D83C}" type="datetime1">
              <a:rPr lang="ar-SA" smtClean="0"/>
              <a:t>02/05/1441</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C88B3D40-3BDB-43F0-9DBE-9598ADBB9785}"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498304A8-2001-4F2C-B045-F235FF03D83C}" type="datetime1">
              <a:rPr lang="ar-SA" smtClean="0"/>
              <a:t>02/05/1441</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C88B3D40-3BDB-43F0-9DBE-9598ADBB9785}"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498304A8-2001-4F2C-B045-F235FF03D83C}" type="datetime1">
              <a:rPr lang="ar-SA" smtClean="0"/>
              <a:t>02/05/1441</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C88B3D40-3BDB-43F0-9DBE-9598ADBB9785}" type="slidenum">
              <a:rPr lang="ar-SA" smtClean="0"/>
              <a:pPr/>
              <a:t>‹#›</a:t>
            </a:fld>
            <a:endParaRPr lang="ar-SA"/>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8969376" y="6407944"/>
            <a:ext cx="2560320" cy="365760"/>
          </a:xfrm>
        </p:spPr>
        <p:txBody>
          <a:bodyPr/>
          <a:lstStyle>
            <a:extLst/>
          </a:lstStyle>
          <a:p>
            <a:fld id="{498304A8-2001-4F2C-B045-F235FF03D83C}" type="datetime1">
              <a:rPr lang="ar-SA" smtClean="0"/>
              <a:t>02/05/1441</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88B3D40-3BDB-43F0-9DBE-9598ADBB9785}"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498304A8-2001-4F2C-B045-F235FF03D83C}" type="datetime1">
              <a:rPr lang="ar-SA" smtClean="0"/>
              <a:t>02/05/1441</a:t>
            </a:fld>
            <a:endParaRPr lang="ar-SA"/>
          </a:p>
        </p:txBody>
      </p:sp>
      <p:sp>
        <p:nvSpPr>
          <p:cNvPr id="6" name="عنصر نائب للتذييل 5"/>
          <p:cNvSpPr>
            <a:spLocks noGrp="1"/>
          </p:cNvSpPr>
          <p:nvPr>
            <p:ph type="ftr" sz="quarter" idx="11"/>
          </p:nvPr>
        </p:nvSpPr>
        <p:spPr>
          <a:xfrm>
            <a:off x="5840097" y="6407945"/>
            <a:ext cx="313424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C88B3D40-3BDB-43F0-9DBE-9598ADBB9785}" type="slidenum">
              <a:rPr lang="ar-SA" smtClean="0"/>
              <a:pPr/>
              <a:t>‹#›</a:t>
            </a:fld>
            <a:endParaRPr lang="ar-SA"/>
          </a:p>
        </p:txBody>
      </p:sp>
      <p:sp>
        <p:nvSpPr>
          <p:cNvPr id="2" name="عنوان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8056" y="5791253"/>
            <a:ext cx="4536419"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8056" y="5791253"/>
            <a:ext cx="4536419"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609600" y="1481329"/>
            <a:ext cx="109728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498304A8-2001-4F2C-B045-F235FF03D83C}" type="datetime1">
              <a:rPr lang="ar-SA" smtClean="0"/>
              <a:t>02/05/1441</a:t>
            </a:fld>
            <a:endParaRPr lang="ar-SA"/>
          </a:p>
        </p:txBody>
      </p:sp>
      <p:sp>
        <p:nvSpPr>
          <p:cNvPr id="22" name="عنصر نائب للتذييل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C88B3D40-3BDB-43F0-9DBE-9598ADBB978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77.emf"/></Relationships>
</file>

<file path=ppt/slides/_rels/slide7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94554" y="1615919"/>
            <a:ext cx="3533270" cy="2849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عنصر نائب لرقم الشريحة 7"/>
          <p:cNvSpPr>
            <a:spLocks noGrp="1"/>
          </p:cNvSpPr>
          <p:nvPr>
            <p:ph type="sldNum" sz="quarter" idx="12"/>
          </p:nvPr>
        </p:nvSpPr>
        <p:spPr/>
        <p:txBody>
          <a:bodyPr/>
          <a:lstStyle/>
          <a:p>
            <a:fld id="{C88B3D40-3BDB-43F0-9DBE-9598ADBB9785}" type="slidenum">
              <a:rPr lang="ar-SA" smtClean="0"/>
              <a:pPr/>
              <a:t>1</a:t>
            </a:fld>
            <a:endParaRPr lang="ar-SA"/>
          </a:p>
        </p:txBody>
      </p:sp>
      <p:sp>
        <p:nvSpPr>
          <p:cNvPr id="2" name="Title 1"/>
          <p:cNvSpPr>
            <a:spLocks noGrp="1"/>
          </p:cNvSpPr>
          <p:nvPr>
            <p:ph type="title"/>
          </p:nvPr>
        </p:nvSpPr>
        <p:spPr/>
        <p:txBody>
          <a:bodyPr>
            <a:normAutofit fontScale="90000"/>
          </a:bodyPr>
          <a:lstStyle/>
          <a:p>
            <a:r>
              <a:rPr lang="en-US" dirty="0" smtClean="0"/>
              <a:t>Analysis and design of engineering college</a:t>
            </a:r>
            <a:endParaRPr lang="en-US" dirty="0"/>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6083" y="1829315"/>
            <a:ext cx="1354138" cy="125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8300852" y="4453247"/>
            <a:ext cx="3522079" cy="2241953"/>
          </a:xfrm>
          <a:prstGeom prst="rect">
            <a:avLst/>
          </a:prstGeom>
          <a:ln>
            <a:solidFill>
              <a:schemeClr val="tx1"/>
            </a:solidFill>
          </a:ln>
        </p:spPr>
        <p:style>
          <a:lnRef idx="2">
            <a:schemeClr val="accent4"/>
          </a:lnRef>
          <a:fillRef idx="1002">
            <a:schemeClr val="lt1"/>
          </a:fillRef>
          <a:effectRef idx="0">
            <a:schemeClr val="accent4"/>
          </a:effectRef>
          <a:fontRef idx="minor">
            <a:schemeClr val="dk1"/>
          </a:fontRef>
        </p:style>
        <p:txBody>
          <a:bodyPr/>
          <a:lstStyle/>
          <a:p>
            <a:pPr lvl="0" algn="ctr" rtl="0"/>
            <a:r>
              <a:rPr lang="en-US" sz="1600" b="1" dirty="0" smtClean="0"/>
              <a:t>Supervisor</a:t>
            </a:r>
            <a:r>
              <a:rPr lang="en-US" sz="1600" dirty="0" smtClean="0"/>
              <a:t> :</a:t>
            </a:r>
          </a:p>
          <a:p>
            <a:pPr lvl="0" algn="ctr" rtl="0"/>
            <a:r>
              <a:rPr lang="en-US" sz="1600" dirty="0" smtClean="0"/>
              <a:t> </a:t>
            </a:r>
            <a:r>
              <a:rPr lang="en-US" sz="1600" dirty="0" err="1" smtClean="0"/>
              <a:t>D.Loay</a:t>
            </a:r>
            <a:r>
              <a:rPr lang="en-US" sz="1600" dirty="0" smtClean="0"/>
              <a:t> </a:t>
            </a:r>
            <a:r>
              <a:rPr lang="en-US" sz="1600" dirty="0" err="1" smtClean="0"/>
              <a:t>Dwaikat</a:t>
            </a:r>
            <a:endParaRPr lang="en-US" sz="1600" dirty="0"/>
          </a:p>
          <a:p>
            <a:pPr lvl="0" algn="ctr" rtl="0"/>
            <a:endParaRPr lang="en-US" sz="1600" dirty="0"/>
          </a:p>
          <a:p>
            <a:pPr lvl="0" algn="ctr" rtl="0"/>
            <a:r>
              <a:rPr lang="en-US" sz="1600" b="1" dirty="0" smtClean="0"/>
              <a:t>Prepared by :</a:t>
            </a:r>
            <a:endParaRPr lang="en-US" sz="1600" b="1" dirty="0"/>
          </a:p>
          <a:p>
            <a:pPr lvl="0" algn="ctr" rtl="0"/>
            <a:r>
              <a:rPr lang="en-US" sz="1600" dirty="0" err="1" smtClean="0"/>
              <a:t>Hiba</a:t>
            </a:r>
            <a:r>
              <a:rPr lang="en-US" sz="1600" dirty="0" smtClean="0"/>
              <a:t> </a:t>
            </a:r>
            <a:r>
              <a:rPr lang="en-US" sz="1600" dirty="0" err="1" smtClean="0"/>
              <a:t>Shakhsheer</a:t>
            </a:r>
            <a:endParaRPr lang="en-US" sz="1600" dirty="0"/>
          </a:p>
          <a:p>
            <a:pPr lvl="0" algn="ctr" rtl="0"/>
            <a:r>
              <a:rPr lang="en-US" sz="1600" dirty="0" err="1" smtClean="0"/>
              <a:t>Maram</a:t>
            </a:r>
            <a:r>
              <a:rPr lang="en-US" sz="1600" dirty="0" smtClean="0"/>
              <a:t> </a:t>
            </a:r>
            <a:r>
              <a:rPr lang="en-US" sz="1600" dirty="0" err="1" smtClean="0"/>
              <a:t>Shehadeh</a:t>
            </a:r>
            <a:endParaRPr lang="en-US" sz="1600" dirty="0"/>
          </a:p>
          <a:p>
            <a:pPr lvl="0" algn="ctr" rtl="0"/>
            <a:r>
              <a:rPr lang="en-US" sz="1600" dirty="0" smtClean="0"/>
              <a:t>Mahmoud Abu </a:t>
            </a:r>
            <a:r>
              <a:rPr lang="en-US" sz="1600" dirty="0" err="1" smtClean="0"/>
              <a:t>Hanyia</a:t>
            </a:r>
            <a:endParaRPr lang="en-US" sz="1600"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379" y="1626919"/>
            <a:ext cx="8146473" cy="5068281"/>
          </a:xfrm>
          <a:prstGeom prst="rect">
            <a:avLst/>
          </a:prstGeom>
        </p:spPr>
      </p:pic>
    </p:spTree>
    <p:extLst>
      <p:ext uri="{BB962C8B-B14F-4D97-AF65-F5344CB8AC3E}">
        <p14:creationId xmlns:p14="http://schemas.microsoft.com/office/powerpoint/2010/main" val="901619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 </a:t>
            </a:r>
          </a:p>
          <a:p>
            <a:endParaRPr lang="en-US" dirty="0"/>
          </a:p>
        </p:txBody>
      </p:sp>
      <p:sp>
        <p:nvSpPr>
          <p:cNvPr id="8" name="عنصر نائب لرقم الشريحة 7"/>
          <p:cNvSpPr>
            <a:spLocks noGrp="1"/>
          </p:cNvSpPr>
          <p:nvPr>
            <p:ph type="sldNum" sz="quarter" idx="12"/>
          </p:nvPr>
        </p:nvSpPr>
        <p:spPr/>
        <p:txBody>
          <a:bodyPr/>
          <a:lstStyle/>
          <a:p>
            <a:fld id="{C88B3D40-3BDB-43F0-9DBE-9598ADBB9785}" type="slidenum">
              <a:rPr lang="ar-SA" smtClean="0"/>
              <a:pPr/>
              <a:t>10</a:t>
            </a:fld>
            <a:endParaRPr lang="ar-SA"/>
          </a:p>
        </p:txBody>
      </p:sp>
      <p:pic>
        <p:nvPicPr>
          <p:cNvPr id="34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878" y="1104405"/>
            <a:ext cx="6127667" cy="5753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4546" y="1420564"/>
            <a:ext cx="5957454" cy="5437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90005" y="154380"/>
            <a:ext cx="3966359" cy="771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GROUND FLOOR </a:t>
            </a:r>
            <a:endParaRPr lang="en-US" dirty="0"/>
          </a:p>
        </p:txBody>
      </p:sp>
      <p:sp>
        <p:nvSpPr>
          <p:cNvPr id="6" name="Down Arrow 5"/>
          <p:cNvSpPr/>
          <p:nvPr/>
        </p:nvSpPr>
        <p:spPr>
          <a:xfrm>
            <a:off x="1555667" y="1638795"/>
            <a:ext cx="1852551" cy="15675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AFTER</a:t>
            </a:r>
            <a:endParaRPr lang="en-US" dirty="0"/>
          </a:p>
        </p:txBody>
      </p:sp>
      <p:sp>
        <p:nvSpPr>
          <p:cNvPr id="7" name="Down Arrow 6"/>
          <p:cNvSpPr/>
          <p:nvPr/>
        </p:nvSpPr>
        <p:spPr>
          <a:xfrm>
            <a:off x="7813963" y="1888177"/>
            <a:ext cx="2018806" cy="13181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BEFORE</a:t>
            </a:r>
            <a:endParaRPr lang="en-US" dirty="0"/>
          </a:p>
        </p:txBody>
      </p:sp>
    </p:spTree>
    <p:extLst>
      <p:ext uri="{BB962C8B-B14F-4D97-AF65-F5344CB8AC3E}">
        <p14:creationId xmlns:p14="http://schemas.microsoft.com/office/powerpoint/2010/main" val="2495096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88B3D40-3BDB-43F0-9DBE-9598ADBB9785}" type="slidenum">
              <a:rPr lang="ar-SA" smtClean="0"/>
              <a:pPr/>
              <a:t>11</a:t>
            </a:fld>
            <a:endParaRPr lang="ar-SA"/>
          </a:p>
        </p:txBody>
      </p:sp>
      <p:sp>
        <p:nvSpPr>
          <p:cNvPr id="4" name="Title 3"/>
          <p:cNvSpPr>
            <a:spLocks noGrp="1"/>
          </p:cNvSpPr>
          <p:nvPr>
            <p:ph type="title"/>
          </p:nvPr>
        </p:nvSpPr>
        <p:spPr/>
        <p:txBody>
          <a:bodyPr/>
          <a:lstStyle/>
          <a:p>
            <a:r>
              <a:rPr lang="en-US" dirty="0" smtClean="0"/>
              <a:t>First floor :</a:t>
            </a:r>
            <a:endParaRPr lang="en-US" dirty="0"/>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12891" y="1030310"/>
            <a:ext cx="9040968" cy="520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3483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88B3D40-3BDB-43F0-9DBE-9598ADBB9785}" type="slidenum">
              <a:rPr lang="ar-SA" smtClean="0"/>
              <a:pPr/>
              <a:t>12</a:t>
            </a:fld>
            <a:endParaRPr lang="ar-SA"/>
          </a:p>
        </p:txBody>
      </p:sp>
      <p:sp>
        <p:nvSpPr>
          <p:cNvPr id="4" name="Title 3"/>
          <p:cNvSpPr>
            <a:spLocks noGrp="1"/>
          </p:cNvSpPr>
          <p:nvPr>
            <p:ph type="title"/>
          </p:nvPr>
        </p:nvSpPr>
        <p:spPr/>
        <p:txBody>
          <a:bodyPr/>
          <a:lstStyle/>
          <a:p>
            <a:r>
              <a:rPr lang="en-US" dirty="0" smtClean="0"/>
              <a:t>Second floor :</a:t>
            </a:r>
            <a:endParaRPr lang="en-US" dirty="0"/>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16676" y="1197735"/>
            <a:ext cx="9259910" cy="4919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5010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88B3D40-3BDB-43F0-9DBE-9598ADBB9785}" type="slidenum">
              <a:rPr lang="ar-SA" smtClean="0"/>
              <a:pPr/>
              <a:t>13</a:t>
            </a:fld>
            <a:endParaRPr lang="ar-SA"/>
          </a:p>
        </p:txBody>
      </p:sp>
      <p:sp>
        <p:nvSpPr>
          <p:cNvPr id="4" name="Title 3"/>
          <p:cNvSpPr>
            <a:spLocks noGrp="1"/>
          </p:cNvSpPr>
          <p:nvPr>
            <p:ph type="title"/>
          </p:nvPr>
        </p:nvSpPr>
        <p:spPr/>
        <p:txBody>
          <a:bodyPr/>
          <a:lstStyle/>
          <a:p>
            <a:r>
              <a:rPr lang="en-US" dirty="0" smtClean="0"/>
              <a:t>Third floor</a:t>
            </a:r>
            <a:endParaRPr lang="en-US" dirty="0"/>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54557" y="1249251"/>
            <a:ext cx="8010659" cy="493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0452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88B3D40-3BDB-43F0-9DBE-9598ADBB9785}" type="slidenum">
              <a:rPr lang="ar-SA" smtClean="0"/>
              <a:pPr/>
              <a:t>14</a:t>
            </a:fld>
            <a:endParaRPr lang="ar-SA"/>
          </a:p>
        </p:txBody>
      </p:sp>
      <p:sp>
        <p:nvSpPr>
          <p:cNvPr id="4" name="Title 3"/>
          <p:cNvSpPr>
            <a:spLocks noGrp="1"/>
          </p:cNvSpPr>
          <p:nvPr>
            <p:ph type="title"/>
          </p:nvPr>
        </p:nvSpPr>
        <p:spPr/>
        <p:txBody>
          <a:bodyPr/>
          <a:lstStyle/>
          <a:p>
            <a:r>
              <a:rPr lang="en-US" dirty="0" smtClean="0"/>
              <a:t>Fourth floor</a:t>
            </a:r>
            <a:endParaRPr lang="en-US" dirty="0"/>
          </a:p>
        </p:txBody>
      </p:sp>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50772" y="1429556"/>
            <a:ext cx="8255358" cy="4662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731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2504" y="1614488"/>
            <a:ext cx="6115791" cy="5243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عنصر نائب لرقم الشريحة 4"/>
          <p:cNvSpPr>
            <a:spLocks noGrp="1"/>
          </p:cNvSpPr>
          <p:nvPr>
            <p:ph type="sldNum" sz="quarter" idx="12"/>
          </p:nvPr>
        </p:nvSpPr>
        <p:spPr/>
        <p:txBody>
          <a:bodyPr/>
          <a:lstStyle/>
          <a:p>
            <a:fld id="{C88B3D40-3BDB-43F0-9DBE-9598ADBB9785}" type="slidenum">
              <a:rPr lang="ar-SA" smtClean="0"/>
              <a:pPr/>
              <a:t>15</a:t>
            </a:fld>
            <a:endParaRPr lang="ar-SA"/>
          </a:p>
        </p:txBody>
      </p:sp>
      <p:sp>
        <p:nvSpPr>
          <p:cNvPr id="2" name="Title 1"/>
          <p:cNvSpPr>
            <a:spLocks noGrp="1"/>
          </p:cNvSpPr>
          <p:nvPr>
            <p:ph type="title"/>
          </p:nvPr>
        </p:nvSpPr>
        <p:spPr/>
        <p:txBody>
          <a:bodyPr/>
          <a:lstStyle/>
          <a:p>
            <a:r>
              <a:rPr lang="en-US" b="1" dirty="0">
                <a:ln w="18000">
                  <a:solidFill>
                    <a:schemeClr val="tx1"/>
                  </a:solidFill>
                  <a:prstDash val="solid"/>
                  <a:miter lim="800000"/>
                </a:ln>
                <a:noFill/>
                <a:effectLst>
                  <a:outerShdw blurRad="25500" dist="23000" dir="7020000" algn="tl">
                    <a:srgbClr val="000000">
                      <a:alpha val="50000"/>
                    </a:srgbClr>
                  </a:outerShdw>
                </a:effectLst>
              </a:rPr>
              <a:t>Architectural Design </a:t>
            </a:r>
            <a:endParaRPr lang="en-US" dirty="0"/>
          </a:p>
        </p:txBody>
      </p:sp>
      <p:pic>
        <p:nvPicPr>
          <p:cNvPr id="358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4545" y="1931830"/>
            <a:ext cx="5957455" cy="4926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1563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8764" y="1306286"/>
            <a:ext cx="11293433" cy="505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رقم الشريحة 3"/>
          <p:cNvSpPr>
            <a:spLocks noGrp="1"/>
          </p:cNvSpPr>
          <p:nvPr>
            <p:ph type="sldNum" sz="quarter" idx="12"/>
          </p:nvPr>
        </p:nvSpPr>
        <p:spPr/>
        <p:txBody>
          <a:bodyPr/>
          <a:lstStyle/>
          <a:p>
            <a:fld id="{C88B3D40-3BDB-43F0-9DBE-9598ADBB9785}" type="slidenum">
              <a:rPr lang="ar-SA" smtClean="0"/>
              <a:pPr/>
              <a:t>16</a:t>
            </a:fld>
            <a:endParaRPr lang="ar-SA"/>
          </a:p>
        </p:txBody>
      </p:sp>
      <p:sp>
        <p:nvSpPr>
          <p:cNvPr id="2" name="Title 1"/>
          <p:cNvSpPr>
            <a:spLocks noGrp="1"/>
          </p:cNvSpPr>
          <p:nvPr>
            <p:ph type="title"/>
          </p:nvPr>
        </p:nvSpPr>
        <p:spPr/>
        <p:txBody>
          <a:bodyPr/>
          <a:lstStyle/>
          <a:p>
            <a:r>
              <a:rPr lang="en-US" b="1" dirty="0">
                <a:ln w="18000">
                  <a:solidFill>
                    <a:schemeClr val="tx1"/>
                  </a:solidFill>
                  <a:prstDash val="solid"/>
                  <a:miter lim="800000"/>
                </a:ln>
                <a:noFill/>
                <a:effectLst>
                  <a:outerShdw blurRad="25500" dist="23000" dir="7020000" algn="tl">
                    <a:srgbClr val="000000">
                      <a:alpha val="50000"/>
                    </a:srgbClr>
                  </a:outerShdw>
                </a:effectLst>
              </a:rPr>
              <a:t>Architectural Design </a:t>
            </a:r>
            <a:endParaRPr lang="en-US" dirty="0"/>
          </a:p>
        </p:txBody>
      </p:sp>
    </p:spTree>
    <p:extLst>
      <p:ext uri="{BB962C8B-B14F-4D97-AF65-F5344CB8AC3E}">
        <p14:creationId xmlns:p14="http://schemas.microsoft.com/office/powerpoint/2010/main" val="113413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328862" y="2001044"/>
            <a:ext cx="7534275"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رقم الشريحة 3"/>
          <p:cNvSpPr>
            <a:spLocks noGrp="1"/>
          </p:cNvSpPr>
          <p:nvPr>
            <p:ph type="sldNum" sz="quarter" idx="12"/>
          </p:nvPr>
        </p:nvSpPr>
        <p:spPr/>
        <p:txBody>
          <a:bodyPr/>
          <a:lstStyle/>
          <a:p>
            <a:fld id="{C88B3D40-3BDB-43F0-9DBE-9598ADBB9785}" type="slidenum">
              <a:rPr lang="ar-SA" smtClean="0"/>
              <a:pPr/>
              <a:t>17</a:t>
            </a:fld>
            <a:endParaRPr lang="ar-SA"/>
          </a:p>
        </p:txBody>
      </p:sp>
      <p:sp>
        <p:nvSpPr>
          <p:cNvPr id="2" name="Title 1"/>
          <p:cNvSpPr>
            <a:spLocks noGrp="1"/>
          </p:cNvSpPr>
          <p:nvPr>
            <p:ph type="title"/>
          </p:nvPr>
        </p:nvSpPr>
        <p:spPr/>
        <p:txBody>
          <a:bodyPr/>
          <a:lstStyle/>
          <a:p>
            <a:r>
              <a:rPr lang="en-US" b="1" dirty="0">
                <a:ln w="18000">
                  <a:solidFill>
                    <a:schemeClr val="tx1"/>
                  </a:solidFill>
                  <a:prstDash val="solid"/>
                  <a:miter lim="800000"/>
                </a:ln>
                <a:noFill/>
                <a:effectLst>
                  <a:outerShdw blurRad="25500" dist="23000" dir="7020000" algn="tl">
                    <a:srgbClr val="000000">
                      <a:alpha val="50000"/>
                    </a:srgbClr>
                  </a:outerShdw>
                </a:effectLst>
              </a:rPr>
              <a:t>Architectural Design </a:t>
            </a:r>
            <a:endParaRPr lang="en-US" dirty="0"/>
          </a:p>
        </p:txBody>
      </p:sp>
    </p:spTree>
    <p:extLst>
      <p:ext uri="{BB962C8B-B14F-4D97-AF65-F5344CB8AC3E}">
        <p14:creationId xmlns:p14="http://schemas.microsoft.com/office/powerpoint/2010/main" val="3309020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209800" y="2096294"/>
            <a:ext cx="77724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رقم الشريحة 3"/>
          <p:cNvSpPr>
            <a:spLocks noGrp="1"/>
          </p:cNvSpPr>
          <p:nvPr>
            <p:ph type="sldNum" sz="quarter" idx="12"/>
          </p:nvPr>
        </p:nvSpPr>
        <p:spPr/>
        <p:txBody>
          <a:bodyPr/>
          <a:lstStyle/>
          <a:p>
            <a:fld id="{C88B3D40-3BDB-43F0-9DBE-9598ADBB9785}" type="slidenum">
              <a:rPr lang="ar-SA" smtClean="0"/>
              <a:pPr/>
              <a:t>18</a:t>
            </a:fld>
            <a:endParaRPr lang="ar-SA"/>
          </a:p>
        </p:txBody>
      </p:sp>
      <p:sp>
        <p:nvSpPr>
          <p:cNvPr id="2" name="Title 1"/>
          <p:cNvSpPr>
            <a:spLocks noGrp="1"/>
          </p:cNvSpPr>
          <p:nvPr>
            <p:ph type="title"/>
          </p:nvPr>
        </p:nvSpPr>
        <p:spPr/>
        <p:txBody>
          <a:bodyPr/>
          <a:lstStyle/>
          <a:p>
            <a:r>
              <a:rPr lang="en-US" b="1" dirty="0">
                <a:ln w="18000">
                  <a:solidFill>
                    <a:schemeClr val="tx1"/>
                  </a:solidFill>
                  <a:prstDash val="solid"/>
                  <a:miter lim="800000"/>
                </a:ln>
                <a:noFill/>
                <a:effectLst>
                  <a:outerShdw blurRad="25500" dist="23000" dir="7020000" algn="tl">
                    <a:srgbClr val="000000">
                      <a:alpha val="50000"/>
                    </a:srgbClr>
                  </a:outerShdw>
                </a:effectLst>
              </a:rPr>
              <a:t>Architectural Design </a:t>
            </a:r>
            <a:endParaRPr lang="en-US" dirty="0"/>
          </a:p>
        </p:txBody>
      </p:sp>
    </p:spTree>
    <p:extLst>
      <p:ext uri="{BB962C8B-B14F-4D97-AF65-F5344CB8AC3E}">
        <p14:creationId xmlns:p14="http://schemas.microsoft.com/office/powerpoint/2010/main" val="3432029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152650" y="1910556"/>
            <a:ext cx="7886700" cy="366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رقم الشريحة 3"/>
          <p:cNvSpPr>
            <a:spLocks noGrp="1"/>
          </p:cNvSpPr>
          <p:nvPr>
            <p:ph type="sldNum" sz="quarter" idx="12"/>
          </p:nvPr>
        </p:nvSpPr>
        <p:spPr/>
        <p:txBody>
          <a:bodyPr/>
          <a:lstStyle/>
          <a:p>
            <a:fld id="{C88B3D40-3BDB-43F0-9DBE-9598ADBB9785}" type="slidenum">
              <a:rPr lang="ar-SA" smtClean="0"/>
              <a:pPr/>
              <a:t>19</a:t>
            </a:fld>
            <a:endParaRPr lang="ar-SA"/>
          </a:p>
        </p:txBody>
      </p:sp>
      <p:sp>
        <p:nvSpPr>
          <p:cNvPr id="2" name="Title 1"/>
          <p:cNvSpPr>
            <a:spLocks noGrp="1"/>
          </p:cNvSpPr>
          <p:nvPr>
            <p:ph type="title"/>
          </p:nvPr>
        </p:nvSpPr>
        <p:spPr/>
        <p:txBody>
          <a:bodyPr/>
          <a:lstStyle/>
          <a:p>
            <a:r>
              <a:rPr lang="en-US" b="1" dirty="0">
                <a:ln w="18000">
                  <a:solidFill>
                    <a:schemeClr val="tx1"/>
                  </a:solidFill>
                  <a:prstDash val="solid"/>
                  <a:miter lim="800000"/>
                </a:ln>
                <a:noFill/>
                <a:effectLst>
                  <a:outerShdw blurRad="25500" dist="23000" dir="7020000" algn="tl">
                    <a:srgbClr val="000000">
                      <a:alpha val="50000"/>
                    </a:srgbClr>
                  </a:outerShdw>
                </a:effectLst>
              </a:rPr>
              <a:t>Architectural Design </a:t>
            </a:r>
            <a:endParaRPr lang="en-US" dirty="0"/>
          </a:p>
        </p:txBody>
      </p:sp>
    </p:spTree>
    <p:extLst>
      <p:ext uri="{BB962C8B-B14F-4D97-AF65-F5344CB8AC3E}">
        <p14:creationId xmlns:p14="http://schemas.microsoft.com/office/powerpoint/2010/main" val="3339864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lgn="l">
              <a:lnSpc>
                <a:spcPct val="150000"/>
              </a:lnSpc>
              <a:buClr>
                <a:srgbClr val="070909"/>
              </a:buClr>
              <a:buFont typeface="Wingdings 2" panose="05020102010507070707" pitchFamily="18" charset="2"/>
              <a:buChar char=""/>
            </a:pPr>
            <a:r>
              <a:rPr lang="en-US" sz="1800" dirty="0">
                <a:solidFill>
                  <a:srgbClr val="002060"/>
                </a:solidFill>
              </a:rPr>
              <a:t>Introduction </a:t>
            </a:r>
          </a:p>
          <a:p>
            <a:pPr lvl="0" algn="l">
              <a:lnSpc>
                <a:spcPct val="150000"/>
              </a:lnSpc>
              <a:buClr>
                <a:srgbClr val="070909"/>
              </a:buClr>
              <a:buFont typeface="Wingdings 2" panose="05020102010507070707" pitchFamily="18" charset="2"/>
              <a:buChar char=""/>
            </a:pPr>
            <a:r>
              <a:rPr lang="en-US" sz="1800" dirty="0">
                <a:solidFill>
                  <a:srgbClr val="002060"/>
                </a:solidFill>
              </a:rPr>
              <a:t>Site description</a:t>
            </a:r>
          </a:p>
          <a:p>
            <a:pPr lvl="0" algn="l">
              <a:lnSpc>
                <a:spcPct val="150000"/>
              </a:lnSpc>
              <a:buClr>
                <a:srgbClr val="070909"/>
              </a:buClr>
              <a:buFont typeface="Wingdings 2" panose="05020102010507070707" pitchFamily="18" charset="2"/>
              <a:buChar char=""/>
            </a:pPr>
            <a:r>
              <a:rPr lang="en-US" sz="1800" dirty="0">
                <a:solidFill>
                  <a:srgbClr val="002060"/>
                </a:solidFill>
              </a:rPr>
              <a:t>Architectural design </a:t>
            </a:r>
          </a:p>
          <a:p>
            <a:pPr lvl="0" algn="l">
              <a:lnSpc>
                <a:spcPct val="150000"/>
              </a:lnSpc>
              <a:buClr>
                <a:srgbClr val="070909"/>
              </a:buClr>
              <a:buFont typeface="Wingdings 2" panose="05020102010507070707" pitchFamily="18" charset="2"/>
              <a:buChar char=""/>
            </a:pPr>
            <a:r>
              <a:rPr lang="en-US" sz="1800" dirty="0" smtClean="0">
                <a:solidFill>
                  <a:srgbClr val="002060"/>
                </a:solidFill>
              </a:rPr>
              <a:t>Structural design</a:t>
            </a:r>
          </a:p>
          <a:p>
            <a:pPr algn="l">
              <a:lnSpc>
                <a:spcPct val="150000"/>
              </a:lnSpc>
              <a:buClr>
                <a:srgbClr val="070909"/>
              </a:buClr>
              <a:buFont typeface="Wingdings 2" panose="05020102010507070707" pitchFamily="18" charset="2"/>
              <a:buChar char=""/>
            </a:pPr>
            <a:r>
              <a:rPr lang="en-US" sz="1800" dirty="0">
                <a:solidFill>
                  <a:srgbClr val="002060"/>
                </a:solidFill>
              </a:rPr>
              <a:t>Environmental design </a:t>
            </a:r>
          </a:p>
          <a:p>
            <a:pPr lvl="0" algn="l">
              <a:lnSpc>
                <a:spcPct val="150000"/>
              </a:lnSpc>
              <a:buClr>
                <a:srgbClr val="070909"/>
              </a:buClr>
              <a:buFont typeface="Wingdings 2" panose="05020102010507070707" pitchFamily="18" charset="2"/>
              <a:buChar char=""/>
            </a:pPr>
            <a:r>
              <a:rPr lang="en-US" sz="1800" dirty="0" smtClean="0">
                <a:solidFill>
                  <a:srgbClr val="002060"/>
                </a:solidFill>
              </a:rPr>
              <a:t>mechanical </a:t>
            </a:r>
            <a:r>
              <a:rPr lang="en-US" sz="1800" dirty="0">
                <a:solidFill>
                  <a:srgbClr val="002060"/>
                </a:solidFill>
              </a:rPr>
              <a:t>design</a:t>
            </a:r>
          </a:p>
          <a:p>
            <a:pPr lvl="0" algn="l">
              <a:lnSpc>
                <a:spcPct val="150000"/>
              </a:lnSpc>
              <a:buClr>
                <a:srgbClr val="070909"/>
              </a:buClr>
              <a:buFont typeface="Wingdings 2" panose="05020102010507070707" pitchFamily="18" charset="2"/>
              <a:buChar char=""/>
            </a:pPr>
            <a:r>
              <a:rPr lang="en-US" sz="1800" dirty="0">
                <a:solidFill>
                  <a:srgbClr val="002060"/>
                </a:solidFill>
              </a:rPr>
              <a:t>Electrical design</a:t>
            </a:r>
          </a:p>
          <a:p>
            <a:pPr lvl="0" algn="l">
              <a:lnSpc>
                <a:spcPct val="150000"/>
              </a:lnSpc>
              <a:buClr>
                <a:srgbClr val="070909"/>
              </a:buClr>
              <a:buFont typeface="Wingdings 2" panose="05020102010507070707" pitchFamily="18" charset="2"/>
              <a:buChar char=""/>
            </a:pPr>
            <a:r>
              <a:rPr lang="en-US" sz="1800" dirty="0">
                <a:solidFill>
                  <a:srgbClr val="002060"/>
                </a:solidFill>
              </a:rPr>
              <a:t>Quantity surveying </a:t>
            </a:r>
          </a:p>
          <a:p>
            <a:pPr lvl="0" algn="l">
              <a:lnSpc>
                <a:spcPct val="150000"/>
              </a:lnSpc>
              <a:buClr>
                <a:srgbClr val="002060"/>
              </a:buClr>
              <a:buFont typeface="Wingdings 2" panose="05020102010507070707" pitchFamily="18" charset="2"/>
              <a:buChar char=""/>
            </a:pPr>
            <a:r>
              <a:rPr lang="en-US" sz="1800" dirty="0" smtClean="0">
                <a:solidFill>
                  <a:srgbClr val="002060"/>
                </a:solidFill>
              </a:rPr>
              <a:t>Life cycle </a:t>
            </a:r>
            <a:endParaRPr lang="en-US" sz="1800" dirty="0">
              <a:solidFill>
                <a:srgbClr val="002060"/>
              </a:solidFill>
            </a:endParaRPr>
          </a:p>
          <a:p>
            <a:pPr algn="l"/>
            <a:endParaRPr lang="en-US"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2</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OUTLINES</a:t>
            </a:r>
            <a:endParaRPr lang="en-US"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3345" y="1108055"/>
            <a:ext cx="4237038" cy="554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06565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366" y="1768367"/>
            <a:ext cx="10972800" cy="4373563"/>
          </a:xfrm>
        </p:spPr>
        <p:txBody>
          <a:bodyPr>
            <a:normAutofit fontScale="92500" lnSpcReduction="20000"/>
          </a:bodyPr>
          <a:lstStyle/>
          <a:p>
            <a:pPr algn="l"/>
            <a:r>
              <a:rPr lang="en-US" b="1" dirty="0"/>
              <a:t>Codes</a:t>
            </a:r>
            <a:r>
              <a:rPr lang="en-US" dirty="0"/>
              <a:t> </a:t>
            </a:r>
          </a:p>
          <a:p>
            <a:pPr marL="114300" indent="0" algn="l">
              <a:buNone/>
            </a:pPr>
            <a:r>
              <a:rPr lang="en-US" dirty="0"/>
              <a:t>- ACI 318-14</a:t>
            </a:r>
          </a:p>
          <a:p>
            <a:pPr marL="114300" indent="0" algn="l">
              <a:buNone/>
            </a:pPr>
            <a:r>
              <a:rPr lang="en-US" dirty="0"/>
              <a:t>- </a:t>
            </a:r>
            <a:r>
              <a:rPr lang="en-US" dirty="0" smtClean="0"/>
              <a:t>ASCE 7-10</a:t>
            </a:r>
            <a:endParaRPr lang="en-US" dirty="0"/>
          </a:p>
          <a:p>
            <a:pPr algn="l"/>
            <a:endParaRPr lang="en-US" dirty="0"/>
          </a:p>
          <a:p>
            <a:pPr algn="l"/>
            <a:r>
              <a:rPr lang="en-US" b="1" dirty="0"/>
              <a:t>Material </a:t>
            </a:r>
          </a:p>
          <a:p>
            <a:pPr marL="114300" indent="0" algn="l">
              <a:buNone/>
            </a:pPr>
            <a:r>
              <a:rPr lang="en-US" dirty="0"/>
              <a:t>- Compressive strength ( </a:t>
            </a:r>
            <a:r>
              <a:rPr lang="en-US" dirty="0" err="1"/>
              <a:t>fʹc</a:t>
            </a:r>
            <a:r>
              <a:rPr lang="en-US" dirty="0"/>
              <a:t> ) = </a:t>
            </a:r>
            <a:r>
              <a:rPr lang="en-US" b="1" dirty="0" smtClean="0"/>
              <a:t>28 </a:t>
            </a:r>
            <a:r>
              <a:rPr lang="en-US" b="1" dirty="0" err="1" smtClean="0"/>
              <a:t>MPa</a:t>
            </a:r>
            <a:endParaRPr lang="en-US" b="1" dirty="0"/>
          </a:p>
          <a:p>
            <a:pPr marL="114300" indent="0" algn="l">
              <a:buNone/>
            </a:pPr>
            <a:r>
              <a:rPr lang="en-US" dirty="0"/>
              <a:t>- Yielding strength of steel (</a:t>
            </a:r>
            <a:r>
              <a:rPr lang="en-US" dirty="0" err="1"/>
              <a:t>fy</a:t>
            </a:r>
            <a:r>
              <a:rPr lang="en-US" dirty="0"/>
              <a:t>) = </a:t>
            </a:r>
            <a:r>
              <a:rPr lang="en-US" b="1" dirty="0"/>
              <a:t>420 </a:t>
            </a:r>
            <a:r>
              <a:rPr lang="en-US" b="1" dirty="0" err="1"/>
              <a:t>Mpa</a:t>
            </a:r>
            <a:r>
              <a:rPr lang="en-US" b="1" dirty="0"/>
              <a:t>.</a:t>
            </a:r>
          </a:p>
          <a:p>
            <a:pPr algn="l">
              <a:buFontTx/>
              <a:buChar char="-"/>
            </a:pPr>
            <a:r>
              <a:rPr lang="en-US" dirty="0"/>
              <a:t>Bearing capacity  = </a:t>
            </a:r>
            <a:r>
              <a:rPr lang="en-US" b="1" dirty="0" smtClean="0"/>
              <a:t>150 </a:t>
            </a:r>
            <a:r>
              <a:rPr lang="en-US" b="1" dirty="0" err="1"/>
              <a:t>kN</a:t>
            </a:r>
            <a:r>
              <a:rPr lang="en-US" b="1" dirty="0"/>
              <a:t> /m2</a:t>
            </a:r>
          </a:p>
          <a:p>
            <a:pPr algn="l">
              <a:buFontTx/>
              <a:buChar char="-"/>
            </a:pPr>
            <a:endParaRPr lang="en-US" b="1" dirty="0"/>
          </a:p>
          <a:p>
            <a:pPr algn="l"/>
            <a:r>
              <a:rPr lang="en-US" b="1" dirty="0"/>
              <a:t>Designed load </a:t>
            </a:r>
          </a:p>
          <a:p>
            <a:pPr algn="l">
              <a:buFontTx/>
              <a:buChar char="-"/>
            </a:pPr>
            <a:r>
              <a:rPr lang="en-US" dirty="0"/>
              <a:t>SID = </a:t>
            </a:r>
            <a:r>
              <a:rPr lang="en-US" b="1" dirty="0" smtClean="0"/>
              <a:t>4.5  </a:t>
            </a:r>
            <a:r>
              <a:rPr lang="en-US" b="1" dirty="0"/>
              <a:t>KN/m2</a:t>
            </a:r>
            <a:r>
              <a:rPr lang="ar-SA" b="1" dirty="0">
                <a:solidFill>
                  <a:schemeClr val="tx1"/>
                </a:solidFill>
              </a:rPr>
              <a:t> </a:t>
            </a:r>
            <a:endParaRPr lang="en-US" b="1" dirty="0">
              <a:solidFill>
                <a:schemeClr val="tx1"/>
              </a:solidFill>
            </a:endParaRPr>
          </a:p>
          <a:p>
            <a:pPr algn="l">
              <a:buFontTx/>
              <a:buChar char="-"/>
            </a:pPr>
            <a:r>
              <a:rPr lang="en-US" dirty="0"/>
              <a:t>Live load = </a:t>
            </a:r>
            <a:r>
              <a:rPr lang="en-US" b="1" dirty="0" smtClean="0"/>
              <a:t>5</a:t>
            </a:r>
            <a:r>
              <a:rPr lang="en-US" dirty="0" smtClean="0"/>
              <a:t> </a:t>
            </a:r>
            <a:r>
              <a:rPr lang="en-US" b="1" dirty="0"/>
              <a:t>KN/m2</a:t>
            </a:r>
            <a:endParaRPr lang="en-US" dirty="0"/>
          </a:p>
        </p:txBody>
      </p:sp>
      <p:sp>
        <p:nvSpPr>
          <p:cNvPr id="4" name="عنصر نائب لرقم الشريحة 3"/>
          <p:cNvSpPr>
            <a:spLocks noGrp="1"/>
          </p:cNvSpPr>
          <p:nvPr>
            <p:ph type="sldNum" sz="quarter" idx="12"/>
          </p:nvPr>
        </p:nvSpPr>
        <p:spPr/>
        <p:txBody>
          <a:bodyPr/>
          <a:lstStyle/>
          <a:p>
            <a:fld id="{C88B3D40-3BDB-43F0-9DBE-9598ADBB9785}" type="slidenum">
              <a:rPr lang="ar-SA" smtClean="0"/>
              <a:pPr/>
              <a:t>20</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2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spTree>
    <p:extLst>
      <p:ext uri="{BB962C8B-B14F-4D97-AF65-F5344CB8AC3E}">
        <p14:creationId xmlns:p14="http://schemas.microsoft.com/office/powerpoint/2010/main" val="2721073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752601"/>
            <a:ext cx="11491356" cy="4373563"/>
          </a:xfrm>
        </p:spPr>
        <p:txBody>
          <a:bodyPr>
            <a:normAutofit/>
          </a:bodyPr>
          <a:lstStyle/>
          <a:p>
            <a:pPr marL="109728" indent="0" algn="l">
              <a:buNone/>
            </a:pPr>
            <a:r>
              <a:rPr lang="en-US" sz="2000" dirty="0"/>
              <a:t>The seismic load will be designed according to ASCE 7-10 code, and using response spectrum approach for design, the following steps were taken to design the load: </a:t>
            </a:r>
            <a:endParaRPr lang="en-US" sz="2000" dirty="0" smtClean="0"/>
          </a:p>
          <a:p>
            <a:pPr marL="114300" indent="0" algn="l">
              <a:buNone/>
            </a:pPr>
            <a:r>
              <a:rPr lang="en-US" sz="2000" dirty="0"/>
              <a:t>mass source </a:t>
            </a:r>
            <a:r>
              <a:rPr lang="en-US" sz="2000" dirty="0" smtClean="0"/>
              <a:t>including </a:t>
            </a:r>
            <a:r>
              <a:rPr lang="en-US" sz="2000" dirty="0"/>
              <a:t>100% of dead and super imposed load and 25% of live </a:t>
            </a:r>
            <a:r>
              <a:rPr lang="en-US" sz="2000" dirty="0" smtClean="0"/>
              <a:t>loads</a:t>
            </a:r>
          </a:p>
          <a:p>
            <a:pPr marL="114300" indent="0" algn="l">
              <a:buNone/>
            </a:pPr>
            <a:r>
              <a:rPr lang="en-US" sz="2000" dirty="0"/>
              <a:t>a. Seismic zone is 2B (Z=0.2) because the building is on </a:t>
            </a:r>
            <a:r>
              <a:rPr lang="en-US" sz="2000" dirty="0" smtClean="0"/>
              <a:t>Nablus</a:t>
            </a:r>
          </a:p>
          <a:p>
            <a:pPr marL="109728" indent="0" algn="l">
              <a:buNone/>
            </a:pPr>
            <a:r>
              <a:rPr lang="en-US" sz="2000" dirty="0"/>
              <a:t> *SS = </a:t>
            </a:r>
            <a:r>
              <a:rPr lang="en-US" sz="2000" dirty="0" smtClean="0"/>
              <a:t>spectral </a:t>
            </a:r>
            <a:r>
              <a:rPr lang="en-US" sz="2000" dirty="0"/>
              <a:t>response acceleration parameter at short periods.</a:t>
            </a:r>
          </a:p>
          <a:p>
            <a:pPr marL="109728" indent="0" algn="l">
              <a:buNone/>
            </a:pPr>
            <a:r>
              <a:rPr lang="en-US" sz="2000" dirty="0" err="1"/>
              <a:t>Ss</a:t>
            </a:r>
            <a:r>
              <a:rPr lang="en-US" sz="2000" dirty="0"/>
              <a:t> = 0.7</a:t>
            </a:r>
          </a:p>
          <a:p>
            <a:pPr algn="l"/>
            <a:r>
              <a:rPr lang="en-US" sz="2000" dirty="0"/>
              <a:t> *S1 = </a:t>
            </a:r>
            <a:r>
              <a:rPr lang="en-US" sz="2000" dirty="0" smtClean="0"/>
              <a:t>spectral </a:t>
            </a:r>
            <a:r>
              <a:rPr lang="en-US" sz="2000" dirty="0"/>
              <a:t>response acceleration parameter at a period of 1 </a:t>
            </a:r>
            <a:r>
              <a:rPr lang="en-US" sz="2000" dirty="0" smtClean="0"/>
              <a:t>s.</a:t>
            </a:r>
          </a:p>
          <a:p>
            <a:pPr marL="109728" indent="0" algn="l">
              <a:buNone/>
            </a:pPr>
            <a:r>
              <a:rPr lang="en-US" sz="2000" dirty="0" smtClean="0"/>
              <a:t>S1 = 0.18</a:t>
            </a:r>
          </a:p>
          <a:p>
            <a:pPr marL="109728" indent="0" algn="l">
              <a:buNone/>
            </a:pPr>
            <a:r>
              <a:rPr lang="en-US" sz="2000" dirty="0" smtClean="0"/>
              <a:t>site classification </a:t>
            </a:r>
            <a:r>
              <a:rPr lang="en-US" sz="2000" dirty="0"/>
              <a:t>= SD (stiff soil </a:t>
            </a:r>
            <a:r>
              <a:rPr lang="en-US" sz="2000" dirty="0" smtClean="0"/>
              <a:t>)</a:t>
            </a:r>
          </a:p>
          <a:p>
            <a:pPr marL="109728" indent="0" algn="l">
              <a:buNone/>
            </a:pPr>
            <a:r>
              <a:rPr lang="en-US" sz="2000" dirty="0"/>
              <a:t>site coefficient </a:t>
            </a:r>
            <a:r>
              <a:rPr lang="en-US" sz="2000" dirty="0" err="1"/>
              <a:t>Fa</a:t>
            </a:r>
            <a:r>
              <a:rPr lang="en-US" sz="2000" dirty="0"/>
              <a:t> and </a:t>
            </a:r>
            <a:r>
              <a:rPr lang="en-US" sz="2000" dirty="0" err="1"/>
              <a:t>Fv</a:t>
            </a:r>
            <a:r>
              <a:rPr lang="en-US" sz="2000" dirty="0"/>
              <a:t> </a:t>
            </a:r>
            <a:r>
              <a:rPr lang="en-US" sz="2000" dirty="0" smtClean="0"/>
              <a:t> according to </a:t>
            </a:r>
            <a:r>
              <a:rPr lang="en-US" sz="2000" dirty="0" err="1" smtClean="0"/>
              <a:t>Ss</a:t>
            </a:r>
            <a:r>
              <a:rPr lang="en-US" sz="2000" dirty="0" smtClean="0"/>
              <a:t> and S1</a:t>
            </a:r>
          </a:p>
          <a:p>
            <a:pPr marL="114300" indent="0" algn="l">
              <a:buNone/>
            </a:pPr>
            <a:r>
              <a:rPr lang="en-US" sz="2000" dirty="0" err="1"/>
              <a:t>Fa</a:t>
            </a:r>
            <a:r>
              <a:rPr lang="en-US" sz="2000" dirty="0"/>
              <a:t> = 1.24      </a:t>
            </a:r>
          </a:p>
          <a:p>
            <a:pPr marL="114300" indent="0" algn="l">
              <a:buNone/>
            </a:pPr>
            <a:r>
              <a:rPr lang="en-US" sz="2000" dirty="0" err="1"/>
              <a:t>Fv</a:t>
            </a:r>
            <a:r>
              <a:rPr lang="en-US" sz="2000" dirty="0"/>
              <a:t> = 2.08</a:t>
            </a:r>
          </a:p>
          <a:p>
            <a:pPr marL="114300" indent="0">
              <a:buNone/>
            </a:pPr>
            <a:endParaRPr lang="en-US" sz="1800" dirty="0"/>
          </a:p>
          <a:p>
            <a:pPr marL="114300" indent="0">
              <a:buNone/>
            </a:pPr>
            <a:endParaRPr lang="en-US" sz="1800" dirty="0" smtClean="0"/>
          </a:p>
          <a:p>
            <a:pPr marL="114300" indent="0">
              <a:buNone/>
            </a:pPr>
            <a:endParaRPr lang="en-US" sz="1800"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21</a:t>
            </a:fld>
            <a:endParaRPr lang="ar-SA"/>
          </a:p>
        </p:txBody>
      </p:sp>
      <p:sp>
        <p:nvSpPr>
          <p:cNvPr id="2" name="Title 1"/>
          <p:cNvSpPr>
            <a:spLocks noGrp="1"/>
          </p:cNvSpPr>
          <p:nvPr>
            <p:ph type="title"/>
          </p:nvPr>
        </p:nvSpPr>
        <p:spPr/>
        <p:txBody>
          <a:bodyPr/>
          <a:lstStyle/>
          <a:p>
            <a:r>
              <a:rPr lang="en-US" sz="3200" b="1" dirty="0" smtClean="0">
                <a:ln w="18000">
                  <a:solidFill>
                    <a:schemeClr val="tx1"/>
                  </a:solidFill>
                  <a:prstDash val="solid"/>
                  <a:miter lim="800000"/>
                </a:ln>
                <a:noFill/>
                <a:effectLst>
                  <a:outerShdw blurRad="25500" dist="23000" dir="7020000" algn="tl">
                    <a:srgbClr val="000000">
                      <a:alpha val="50000"/>
                    </a:srgbClr>
                  </a:outerShdw>
                </a:effectLst>
              </a:rPr>
              <a:t>SEISMIC LOAD</a:t>
            </a:r>
            <a:r>
              <a:rPr lang="en-US" dirty="0" smtClean="0"/>
              <a:t> </a:t>
            </a:r>
            <a:r>
              <a:rPr lang="en-US" sz="32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8844" y="3153887"/>
            <a:ext cx="2810267" cy="3153215"/>
          </a:xfrm>
          <a:prstGeom prst="rect">
            <a:avLst/>
          </a:prstGeom>
        </p:spPr>
      </p:pic>
    </p:spTree>
    <p:extLst>
      <p:ext uri="{BB962C8B-B14F-4D97-AF65-F5344CB8AC3E}">
        <p14:creationId xmlns:p14="http://schemas.microsoft.com/office/powerpoint/2010/main" val="41073881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sz="2000" dirty="0"/>
              <a:t>Design Spectral Acceleration Parameters </a:t>
            </a:r>
          </a:p>
          <a:p>
            <a:pPr marL="109728" indent="0" algn="l">
              <a:buNone/>
            </a:pPr>
            <a:r>
              <a:rPr lang="en-US" sz="2000" dirty="0"/>
              <a:t>SDs = 1.24*0.7*2/3 = 0.578</a:t>
            </a:r>
          </a:p>
          <a:p>
            <a:pPr marL="109728" indent="0" algn="l">
              <a:buNone/>
            </a:pPr>
            <a:r>
              <a:rPr lang="en-US" sz="2000" dirty="0"/>
              <a:t>SD1= 2.08*0.18*2/3 = </a:t>
            </a:r>
            <a:r>
              <a:rPr lang="en-US" sz="2000" dirty="0" smtClean="0"/>
              <a:t>0.25</a:t>
            </a:r>
          </a:p>
          <a:p>
            <a:pPr marL="109728" lvl="0" indent="0" algn="l">
              <a:buNone/>
            </a:pPr>
            <a:r>
              <a:rPr lang="en-US" sz="2000" dirty="0" smtClean="0"/>
              <a:t>I </a:t>
            </a:r>
            <a:r>
              <a:rPr lang="en-US" sz="2000" dirty="0"/>
              <a:t>= the importance factor </a:t>
            </a:r>
            <a:r>
              <a:rPr lang="en-US" sz="2000" dirty="0" smtClean="0"/>
              <a:t>= 1</a:t>
            </a:r>
          </a:p>
          <a:p>
            <a:pPr marL="109728" lvl="0" indent="0" algn="l">
              <a:buNone/>
            </a:pPr>
            <a:r>
              <a:rPr lang="en-US" sz="2000" dirty="0"/>
              <a:t>R = the response modiﬁcation </a:t>
            </a:r>
            <a:r>
              <a:rPr lang="en-US" sz="2000" dirty="0" smtClean="0"/>
              <a:t>factor</a:t>
            </a:r>
          </a:p>
          <a:p>
            <a:pPr marL="109728" lvl="0" indent="0" algn="l">
              <a:buNone/>
            </a:pPr>
            <a:r>
              <a:rPr lang="en-US" sz="2000" dirty="0"/>
              <a:t>R = 6 (special reinforced concrete shear walls  </a:t>
            </a:r>
            <a:r>
              <a:rPr lang="en-US" sz="2000" dirty="0" smtClean="0"/>
              <a:t>)</a:t>
            </a:r>
          </a:p>
          <a:p>
            <a:pPr marL="109728" indent="0" algn="l">
              <a:buNone/>
            </a:pPr>
            <a:r>
              <a:rPr lang="en-US" sz="2000" dirty="0"/>
              <a:t>Design category : D</a:t>
            </a:r>
          </a:p>
          <a:p>
            <a:pPr marL="109728" lvl="0" indent="0" algn="l">
              <a:buNone/>
            </a:pPr>
            <a:endParaRPr lang="en-US" sz="2000" dirty="0"/>
          </a:p>
          <a:p>
            <a:pPr algn="l"/>
            <a:endParaRPr lang="en-US" sz="2000" dirty="0"/>
          </a:p>
          <a:p>
            <a:pPr algn="l"/>
            <a:endParaRPr lang="en-US" dirty="0"/>
          </a:p>
        </p:txBody>
      </p:sp>
      <p:sp>
        <p:nvSpPr>
          <p:cNvPr id="4" name="عنصر نائب لرقم الشريحة 3"/>
          <p:cNvSpPr>
            <a:spLocks noGrp="1"/>
          </p:cNvSpPr>
          <p:nvPr>
            <p:ph type="sldNum" sz="quarter" idx="12"/>
          </p:nvPr>
        </p:nvSpPr>
        <p:spPr/>
        <p:txBody>
          <a:bodyPr/>
          <a:lstStyle/>
          <a:p>
            <a:fld id="{C88B3D40-3BDB-43F0-9DBE-9598ADBB9785}" type="slidenum">
              <a:rPr lang="ar-SA" smtClean="0"/>
              <a:pPr/>
              <a:t>22</a:t>
            </a:fld>
            <a:endParaRPr lang="ar-SA"/>
          </a:p>
        </p:txBody>
      </p:sp>
      <p:sp>
        <p:nvSpPr>
          <p:cNvPr id="2" name="Title 1"/>
          <p:cNvSpPr>
            <a:spLocks noGrp="1"/>
          </p:cNvSpPr>
          <p:nvPr>
            <p:ph type="title"/>
          </p:nvPr>
        </p:nvSpPr>
        <p:spPr/>
        <p:txBody>
          <a:bodyPr/>
          <a:lstStyle/>
          <a:p>
            <a:r>
              <a:rPr lang="en-US" sz="3600" b="1" dirty="0">
                <a:ln w="18000">
                  <a:solidFill>
                    <a:schemeClr val="tx1"/>
                  </a:solidFill>
                  <a:prstDash val="solid"/>
                  <a:miter lim="800000"/>
                </a:ln>
                <a:noFill/>
                <a:effectLst>
                  <a:outerShdw blurRad="25500" dist="23000" dir="7020000" algn="tl">
                    <a:srgbClr val="000000">
                      <a:alpha val="50000"/>
                    </a:srgbClr>
                  </a:outerShdw>
                </a:effectLst>
              </a:rPr>
              <a:t>SEISMIC LOAD</a:t>
            </a:r>
            <a:r>
              <a:rPr lang="en-US" dirty="0"/>
              <a:t> </a:t>
            </a:r>
            <a:r>
              <a:rPr lang="en-US" sz="36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spTree>
    <p:extLst>
      <p:ext uri="{BB962C8B-B14F-4D97-AF65-F5344CB8AC3E}">
        <p14:creationId xmlns:p14="http://schemas.microsoft.com/office/powerpoint/2010/main" val="50969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0223" y="1709314"/>
            <a:ext cx="10972800" cy="4373563"/>
          </a:xfrm>
        </p:spPr>
        <p:txBody>
          <a:bodyPr>
            <a:normAutofit fontScale="92500" lnSpcReduction="10000"/>
          </a:bodyPr>
          <a:lstStyle/>
          <a:p>
            <a:pPr marL="114300" lvl="0" indent="0" algn="l">
              <a:buClr>
                <a:srgbClr val="629DD1"/>
              </a:buClr>
              <a:buNone/>
            </a:pPr>
            <a:r>
              <a:rPr lang="en-US" b="1" u="sng" dirty="0">
                <a:solidFill>
                  <a:srgbClr val="242852"/>
                </a:solidFill>
              </a:rPr>
              <a:t>Checks </a:t>
            </a:r>
          </a:p>
          <a:p>
            <a:pPr marL="114300" lvl="0" indent="0" algn="l">
              <a:lnSpc>
                <a:spcPct val="200000"/>
              </a:lnSpc>
              <a:buClr>
                <a:srgbClr val="629DD1"/>
              </a:buClr>
              <a:buNone/>
            </a:pPr>
            <a:endParaRPr lang="en-US" sz="1600" dirty="0">
              <a:solidFill>
                <a:srgbClr val="242852"/>
              </a:solidFill>
            </a:endParaRPr>
          </a:p>
          <a:p>
            <a:pPr lvl="0" algn="l">
              <a:lnSpc>
                <a:spcPct val="200000"/>
              </a:lnSpc>
              <a:buClr>
                <a:srgbClr val="629DD1"/>
              </a:buClr>
              <a:buFont typeface="Wingdings" panose="05000000000000000000" pitchFamily="2" charset="2"/>
              <a:buChar char="Ø"/>
            </a:pPr>
            <a:r>
              <a:rPr lang="en-US" sz="1600" dirty="0">
                <a:solidFill>
                  <a:srgbClr val="242852"/>
                </a:solidFill>
              </a:rPr>
              <a:t>Compatibility  check    </a:t>
            </a:r>
          </a:p>
          <a:p>
            <a:pPr lvl="0" algn="l">
              <a:lnSpc>
                <a:spcPct val="200000"/>
              </a:lnSpc>
              <a:buClr>
                <a:srgbClr val="629DD1"/>
              </a:buClr>
              <a:buFont typeface="Wingdings" panose="05000000000000000000" pitchFamily="2" charset="2"/>
              <a:buChar char="Ø"/>
            </a:pPr>
            <a:r>
              <a:rPr lang="en-US" sz="1600" dirty="0">
                <a:solidFill>
                  <a:srgbClr val="242852"/>
                </a:solidFill>
              </a:rPr>
              <a:t>Equilibrium  check    </a:t>
            </a:r>
            <a:endParaRPr lang="ar-JO" sz="1600" dirty="0">
              <a:solidFill>
                <a:srgbClr val="242852"/>
              </a:solidFill>
            </a:endParaRPr>
          </a:p>
          <a:p>
            <a:pPr lvl="0" algn="l">
              <a:lnSpc>
                <a:spcPct val="200000"/>
              </a:lnSpc>
              <a:buClr>
                <a:srgbClr val="629DD1"/>
              </a:buClr>
              <a:buFont typeface="Wingdings" panose="05000000000000000000" pitchFamily="2" charset="2"/>
              <a:buChar char="Ø"/>
            </a:pPr>
            <a:r>
              <a:rPr lang="en-US" sz="1600" dirty="0">
                <a:solidFill>
                  <a:srgbClr val="242852"/>
                </a:solidFill>
              </a:rPr>
              <a:t>Internal Forces check</a:t>
            </a:r>
            <a:endParaRPr lang="ar-JO" sz="1600" dirty="0">
              <a:solidFill>
                <a:srgbClr val="242852"/>
              </a:solidFill>
            </a:endParaRPr>
          </a:p>
          <a:p>
            <a:pPr lvl="0" algn="l">
              <a:lnSpc>
                <a:spcPct val="200000"/>
              </a:lnSpc>
              <a:buClr>
                <a:srgbClr val="629DD1"/>
              </a:buClr>
              <a:buFont typeface="Wingdings" panose="05000000000000000000" pitchFamily="2" charset="2"/>
              <a:buChar char="Ø"/>
            </a:pPr>
            <a:r>
              <a:rPr lang="en-US" sz="1600" dirty="0">
                <a:solidFill>
                  <a:srgbClr val="242852"/>
                </a:solidFill>
              </a:rPr>
              <a:t>Deflection check </a:t>
            </a:r>
          </a:p>
          <a:p>
            <a:pPr lvl="0" algn="l">
              <a:lnSpc>
                <a:spcPct val="200000"/>
              </a:lnSpc>
              <a:buClr>
                <a:srgbClr val="629DD1"/>
              </a:buClr>
              <a:buFont typeface="Wingdings" panose="05000000000000000000" pitchFamily="2" charset="2"/>
              <a:buChar char="Ø"/>
            </a:pPr>
            <a:r>
              <a:rPr lang="en-US" sz="1600" dirty="0" smtClean="0">
                <a:solidFill>
                  <a:srgbClr val="242852"/>
                </a:solidFill>
              </a:rPr>
              <a:t>Modal mass participation ratio </a:t>
            </a:r>
            <a:r>
              <a:rPr lang="en-US" sz="1600" dirty="0">
                <a:solidFill>
                  <a:srgbClr val="242852"/>
                </a:solidFill>
              </a:rPr>
              <a:t>check </a:t>
            </a:r>
            <a:endParaRPr lang="en-US" sz="1600" dirty="0" smtClean="0">
              <a:solidFill>
                <a:srgbClr val="242852"/>
              </a:solidFill>
            </a:endParaRPr>
          </a:p>
          <a:p>
            <a:pPr marL="114300" indent="0" algn="l">
              <a:lnSpc>
                <a:spcPct val="200000"/>
              </a:lnSpc>
              <a:buClr>
                <a:srgbClr val="629DD1"/>
              </a:buClr>
              <a:buNone/>
            </a:pPr>
            <a:r>
              <a:rPr lang="en-US" sz="1600" dirty="0">
                <a:solidFill>
                  <a:schemeClr val="accent2">
                    <a:lumMod val="75000"/>
                  </a:schemeClr>
                </a:solidFill>
              </a:rPr>
              <a:t>20  modes satisfy percentages higher than 90%.</a:t>
            </a:r>
          </a:p>
          <a:p>
            <a:pPr algn="l">
              <a:lnSpc>
                <a:spcPct val="200000"/>
              </a:lnSpc>
              <a:buClr>
                <a:srgbClr val="629DD1"/>
              </a:buClr>
              <a:buFont typeface="Wingdings" pitchFamily="2" charset="2"/>
              <a:buChar char="Ø"/>
            </a:pPr>
            <a:r>
              <a:rPr lang="en-US" sz="1600" dirty="0" smtClean="0">
                <a:solidFill>
                  <a:srgbClr val="242852"/>
                </a:solidFill>
              </a:rPr>
              <a:t>Base shear check</a:t>
            </a:r>
          </a:p>
          <a:p>
            <a:pPr marL="114300" indent="0">
              <a:lnSpc>
                <a:spcPct val="200000"/>
              </a:lnSpc>
              <a:buClr>
                <a:srgbClr val="629DD1"/>
              </a:buClr>
              <a:buNone/>
            </a:pPr>
            <a:endParaRPr lang="en-US" sz="1600" dirty="0">
              <a:solidFill>
                <a:srgbClr val="242852"/>
              </a:solidFill>
            </a:endParaRPr>
          </a:p>
          <a:p>
            <a:endParaRPr lang="en-US" dirty="0"/>
          </a:p>
        </p:txBody>
      </p:sp>
      <p:sp>
        <p:nvSpPr>
          <p:cNvPr id="11" name="عنصر نائب لرقم الشريحة 10"/>
          <p:cNvSpPr>
            <a:spLocks noGrp="1"/>
          </p:cNvSpPr>
          <p:nvPr>
            <p:ph type="sldNum" sz="quarter" idx="12"/>
          </p:nvPr>
        </p:nvSpPr>
        <p:spPr/>
        <p:txBody>
          <a:bodyPr/>
          <a:lstStyle/>
          <a:p>
            <a:fld id="{C88B3D40-3BDB-43F0-9DBE-9598ADBB9785}" type="slidenum">
              <a:rPr lang="ar-SA" smtClean="0"/>
              <a:pPr/>
              <a:t>23</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SEISMIC LOAD</a:t>
            </a:r>
            <a:r>
              <a:rPr lang="en-US" dirty="0"/>
              <a:t> </a:t>
            </a:r>
            <a:r>
              <a:rPr lang="en-US" sz="32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sp>
        <p:nvSpPr>
          <p:cNvPr id="4" name="Oval 3"/>
          <p:cNvSpPr/>
          <p:nvPr/>
        </p:nvSpPr>
        <p:spPr>
          <a:xfrm>
            <a:off x="3500250" y="2678542"/>
            <a:ext cx="699655" cy="330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US" dirty="0"/>
          </a:p>
        </p:txBody>
      </p:sp>
      <p:sp>
        <p:nvSpPr>
          <p:cNvPr id="5" name="Oval 4"/>
          <p:cNvSpPr/>
          <p:nvPr/>
        </p:nvSpPr>
        <p:spPr>
          <a:xfrm>
            <a:off x="3514597" y="3124199"/>
            <a:ext cx="699655" cy="330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US" dirty="0"/>
          </a:p>
        </p:txBody>
      </p:sp>
      <p:sp>
        <p:nvSpPr>
          <p:cNvPr id="6" name="Oval 5"/>
          <p:cNvSpPr/>
          <p:nvPr/>
        </p:nvSpPr>
        <p:spPr>
          <a:xfrm>
            <a:off x="3500249" y="3565895"/>
            <a:ext cx="699655" cy="330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US" dirty="0"/>
          </a:p>
        </p:txBody>
      </p:sp>
      <p:sp>
        <p:nvSpPr>
          <p:cNvPr id="7" name="Oval 6"/>
          <p:cNvSpPr/>
          <p:nvPr/>
        </p:nvSpPr>
        <p:spPr>
          <a:xfrm>
            <a:off x="3500248" y="4052783"/>
            <a:ext cx="699655" cy="330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US" dirty="0"/>
          </a:p>
        </p:txBody>
      </p:sp>
      <p:sp>
        <p:nvSpPr>
          <p:cNvPr id="8" name="Oval 7"/>
          <p:cNvSpPr/>
          <p:nvPr/>
        </p:nvSpPr>
        <p:spPr>
          <a:xfrm>
            <a:off x="4679867" y="4575298"/>
            <a:ext cx="699655" cy="330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US" dirty="0"/>
          </a:p>
        </p:txBody>
      </p:sp>
      <p:sp>
        <p:nvSpPr>
          <p:cNvPr id="9" name="Oval 8"/>
          <p:cNvSpPr/>
          <p:nvPr/>
        </p:nvSpPr>
        <p:spPr>
          <a:xfrm>
            <a:off x="2744679" y="5572825"/>
            <a:ext cx="699655" cy="330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7402" y="1079710"/>
            <a:ext cx="5438899" cy="4088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5042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lvl="0" indent="0" algn="l">
              <a:buNone/>
            </a:pPr>
            <a:r>
              <a:rPr lang="en-US" b="1" u="sng" dirty="0">
                <a:solidFill>
                  <a:srgbClr val="242852"/>
                </a:solidFill>
              </a:rPr>
              <a:t>Checks </a:t>
            </a:r>
          </a:p>
          <a:p>
            <a:pPr algn="l">
              <a:buFont typeface="Wingdings" pitchFamily="2" charset="2"/>
              <a:buChar char="Ø"/>
            </a:pPr>
            <a:r>
              <a:rPr lang="en-US" sz="1800" dirty="0"/>
              <a:t>Drift </a:t>
            </a:r>
            <a:r>
              <a:rPr lang="en-US" sz="1800" dirty="0" smtClean="0"/>
              <a:t>Check</a:t>
            </a:r>
          </a:p>
          <a:p>
            <a:pPr lvl="0" algn="l">
              <a:buFont typeface="Wingdings" pitchFamily="2" charset="2"/>
              <a:buChar char="Ø"/>
            </a:pPr>
            <a:r>
              <a:rPr lang="en-US" sz="1800" dirty="0"/>
              <a:t>P delta check </a:t>
            </a:r>
            <a:endParaRPr lang="en-US" sz="1800" dirty="0" smtClean="0"/>
          </a:p>
          <a:p>
            <a:pPr marL="114300" indent="0" algn="l">
              <a:buNone/>
            </a:pPr>
            <a:r>
              <a:rPr lang="en-US" sz="1800" dirty="0">
                <a:solidFill>
                  <a:schemeClr val="accent2">
                    <a:lumMod val="75000"/>
                  </a:schemeClr>
                </a:solidFill>
              </a:rPr>
              <a:t>This check is for story stiffness </a:t>
            </a:r>
          </a:p>
          <a:p>
            <a:pPr lvl="0" algn="l">
              <a:buFont typeface="Wingdings" pitchFamily="2" charset="2"/>
              <a:buChar char="Ø"/>
            </a:pPr>
            <a:endParaRPr lang="en-US" sz="1800" dirty="0"/>
          </a:p>
          <a:p>
            <a:pPr>
              <a:buFont typeface="Wingdings" pitchFamily="2" charset="2"/>
              <a:buChar char="Ø"/>
            </a:pPr>
            <a:endParaRPr lang="en-US" sz="1800"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24</a:t>
            </a:fld>
            <a:endParaRPr lang="ar-SA"/>
          </a:p>
        </p:txBody>
      </p:sp>
      <p:sp>
        <p:nvSpPr>
          <p:cNvPr id="2" name="Title 1"/>
          <p:cNvSpPr>
            <a:spLocks noGrp="1"/>
          </p:cNvSpPr>
          <p:nvPr>
            <p:ph type="title"/>
          </p:nvPr>
        </p:nvSpPr>
        <p:spPr/>
        <p:txBody>
          <a:bodyPr/>
          <a:lstStyle/>
          <a:p>
            <a:endParaRPr lang="en-US"/>
          </a:p>
        </p:txBody>
      </p:sp>
      <p:sp>
        <p:nvSpPr>
          <p:cNvPr id="4" name="Oval 3"/>
          <p:cNvSpPr/>
          <p:nvPr/>
        </p:nvSpPr>
        <p:spPr>
          <a:xfrm>
            <a:off x="2899556" y="1846281"/>
            <a:ext cx="699655" cy="330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US" dirty="0"/>
          </a:p>
        </p:txBody>
      </p:sp>
      <p:sp>
        <p:nvSpPr>
          <p:cNvPr id="5" name="Oval 4"/>
          <p:cNvSpPr/>
          <p:nvPr/>
        </p:nvSpPr>
        <p:spPr>
          <a:xfrm>
            <a:off x="2899557" y="2288965"/>
            <a:ext cx="699655" cy="330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US" dirty="0"/>
          </a:p>
        </p:txBody>
      </p:sp>
    </p:spTree>
    <p:extLst>
      <p:ext uri="{BB962C8B-B14F-4D97-AF65-F5344CB8AC3E}">
        <p14:creationId xmlns:p14="http://schemas.microsoft.com/office/powerpoint/2010/main" val="16129132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Slab structural system :</a:t>
            </a:r>
          </a:p>
          <a:p>
            <a:pPr marL="109728" indent="0" algn="l">
              <a:buNone/>
            </a:pPr>
            <a:r>
              <a:rPr lang="en-US" dirty="0" smtClean="0"/>
              <a:t>Slab thickness =450mm </a:t>
            </a:r>
            <a:endParaRPr lang="en-US"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25</a:t>
            </a:fld>
            <a:endParaRPr lang="ar-SA"/>
          </a:p>
        </p:txBody>
      </p:sp>
      <p:sp>
        <p:nvSpPr>
          <p:cNvPr id="2" name="Title 1"/>
          <p:cNvSpPr>
            <a:spLocks noGrp="1"/>
          </p:cNvSpPr>
          <p:nvPr>
            <p:ph type="title"/>
          </p:nvPr>
        </p:nvSpPr>
        <p:spPr/>
        <p:txBody>
          <a:bodyPr/>
          <a:lstStyle/>
          <a:p>
            <a:r>
              <a:rPr lang="en-US" sz="36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6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1901" y="2921330"/>
            <a:ext cx="8906494" cy="3455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22181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a:t>Slab structural system :</a:t>
            </a:r>
          </a:p>
          <a:p>
            <a:pPr marL="109728" indent="0" algn="l">
              <a:buNone/>
            </a:pPr>
            <a:r>
              <a:rPr lang="en-US" dirty="0"/>
              <a:t>Slab thickness </a:t>
            </a:r>
            <a:r>
              <a:rPr lang="en-US" dirty="0" smtClean="0"/>
              <a:t>=620mm </a:t>
            </a:r>
          </a:p>
          <a:p>
            <a:endParaRPr lang="en-US" dirty="0"/>
          </a:p>
          <a:p>
            <a:endParaRPr lang="en-US"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26</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2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790" y="2770435"/>
            <a:ext cx="8053202" cy="3535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69936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Columns :</a:t>
            </a:r>
          </a:p>
          <a:p>
            <a:endParaRPr lang="en-US" dirty="0" smtClean="0"/>
          </a:p>
          <a:p>
            <a:endParaRPr lang="en-US"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27</a:t>
            </a:fld>
            <a:endParaRPr lang="ar-SA"/>
          </a:p>
        </p:txBody>
      </p:sp>
      <p:sp>
        <p:nvSpPr>
          <p:cNvPr id="2" name="Title 1"/>
          <p:cNvSpPr>
            <a:spLocks noGrp="1"/>
          </p:cNvSpPr>
          <p:nvPr>
            <p:ph type="title"/>
          </p:nvPr>
        </p:nvSpPr>
        <p:spPr/>
        <p:txBody>
          <a:bodyPr/>
          <a:lstStyle/>
          <a:p>
            <a:r>
              <a:rPr lang="en-US" sz="36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6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566" y="2386509"/>
            <a:ext cx="4090822" cy="2399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6396" y="2085562"/>
            <a:ext cx="5533900" cy="4350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31132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2308" y="1599026"/>
            <a:ext cx="5967240" cy="456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عنصر نائب لرقم الشريحة 4"/>
          <p:cNvSpPr>
            <a:spLocks noGrp="1"/>
          </p:cNvSpPr>
          <p:nvPr>
            <p:ph type="sldNum" sz="quarter" idx="12"/>
          </p:nvPr>
        </p:nvSpPr>
        <p:spPr/>
        <p:txBody>
          <a:bodyPr/>
          <a:lstStyle/>
          <a:p>
            <a:fld id="{C88B3D40-3BDB-43F0-9DBE-9598ADBB9785}" type="slidenum">
              <a:rPr lang="ar-SA" smtClean="0"/>
              <a:pPr/>
              <a:t>28</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2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9548" y="1599026"/>
            <a:ext cx="5438899" cy="456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3886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a:t>Shear </a:t>
            </a:r>
            <a:r>
              <a:rPr lang="en-US" dirty="0" smtClean="0"/>
              <a:t>Wall :</a:t>
            </a:r>
          </a:p>
          <a:p>
            <a:endParaRPr lang="en-US"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29</a:t>
            </a:fld>
            <a:endParaRPr lang="ar-SA"/>
          </a:p>
        </p:txBody>
      </p:sp>
      <p:sp>
        <p:nvSpPr>
          <p:cNvPr id="2" name="Title 1"/>
          <p:cNvSpPr>
            <a:spLocks noGrp="1"/>
          </p:cNvSpPr>
          <p:nvPr>
            <p:ph type="title"/>
          </p:nvPr>
        </p:nvSpPr>
        <p:spPr/>
        <p:txBody>
          <a:bodyPr/>
          <a:lstStyle/>
          <a:p>
            <a:r>
              <a:rPr lang="en-US" sz="36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6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350" y="2343791"/>
            <a:ext cx="3227633" cy="2976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p:nvPr/>
        </p:nvPicPr>
        <p:blipFill>
          <a:blip r:embed="rId3"/>
          <a:stretch>
            <a:fillRect/>
          </a:stretch>
        </p:blipFill>
        <p:spPr>
          <a:xfrm>
            <a:off x="6011194" y="1923804"/>
            <a:ext cx="4842853" cy="4286992"/>
          </a:xfrm>
          <a:prstGeom prst="rect">
            <a:avLst/>
          </a:prstGeom>
        </p:spPr>
      </p:pic>
    </p:spTree>
    <p:extLst>
      <p:ext uri="{BB962C8B-B14F-4D97-AF65-F5344CB8AC3E}">
        <p14:creationId xmlns:p14="http://schemas.microsoft.com/office/powerpoint/2010/main" val="2994619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0"/>
            <a:ext cx="12191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عنصر نائب لرقم الشريحة 4"/>
          <p:cNvSpPr>
            <a:spLocks noGrp="1"/>
          </p:cNvSpPr>
          <p:nvPr>
            <p:ph type="sldNum" sz="quarter" idx="12"/>
          </p:nvPr>
        </p:nvSpPr>
        <p:spPr/>
        <p:txBody>
          <a:bodyPr/>
          <a:lstStyle/>
          <a:p>
            <a:fld id="{C88B3D40-3BDB-43F0-9DBE-9598ADBB9785}" type="slidenum">
              <a:rPr lang="ar-SA" smtClean="0"/>
              <a:pPr/>
              <a:t>3</a:t>
            </a:fld>
            <a:endParaRPr lang="ar-SA"/>
          </a:p>
        </p:txBody>
      </p:sp>
      <p:sp>
        <p:nvSpPr>
          <p:cNvPr id="4" name="Rectangle 3"/>
          <p:cNvSpPr/>
          <p:nvPr/>
        </p:nvSpPr>
        <p:spPr>
          <a:xfrm>
            <a:off x="0" y="0"/>
            <a:ext cx="340821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effectLst>
                  <a:outerShdw blurRad="38100" dist="38100" dir="2700000" algn="tl">
                    <a:srgbClr val="000000">
                      <a:alpha val="43137"/>
                    </a:srgbClr>
                  </a:outerShdw>
                </a:effectLst>
              </a:rPr>
              <a:t>INTRODUCTION</a:t>
            </a:r>
            <a:r>
              <a:rPr lang="en-US" dirty="0" smtClean="0"/>
              <a:t> </a:t>
            </a:r>
            <a:endParaRPr lang="en-US" dirty="0"/>
          </a:p>
        </p:txBody>
      </p:sp>
    </p:spTree>
    <p:extLst>
      <p:ext uri="{BB962C8B-B14F-4D97-AF65-F5344CB8AC3E}">
        <p14:creationId xmlns:p14="http://schemas.microsoft.com/office/powerpoint/2010/main" val="30701096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Footing design :</a:t>
            </a:r>
          </a:p>
          <a:p>
            <a:endParaRPr lang="en-US"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30</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2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264" y="2375828"/>
            <a:ext cx="6341423" cy="409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7687" y="2375829"/>
            <a:ext cx="5180221" cy="409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5971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34443" y="1849632"/>
            <a:ext cx="7279574" cy="4194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رقم الشريحة 3"/>
          <p:cNvSpPr>
            <a:spLocks noGrp="1"/>
          </p:cNvSpPr>
          <p:nvPr>
            <p:ph type="sldNum" sz="quarter" idx="12"/>
          </p:nvPr>
        </p:nvSpPr>
        <p:spPr/>
        <p:txBody>
          <a:bodyPr/>
          <a:lstStyle/>
          <a:p>
            <a:fld id="{C88B3D40-3BDB-43F0-9DBE-9598ADBB9785}" type="slidenum">
              <a:rPr lang="ar-SA" smtClean="0"/>
              <a:pPr/>
              <a:t>31</a:t>
            </a:fld>
            <a:endParaRPr lang="ar-SA"/>
          </a:p>
        </p:txBody>
      </p:sp>
      <p:sp>
        <p:nvSpPr>
          <p:cNvPr id="2" name="Title 1"/>
          <p:cNvSpPr>
            <a:spLocks noGrp="1"/>
          </p:cNvSpPr>
          <p:nvPr>
            <p:ph type="title"/>
          </p:nvPr>
        </p:nvSpPr>
        <p:spPr/>
        <p:txBody>
          <a:bodyPr/>
          <a:lstStyle/>
          <a:p>
            <a:r>
              <a:rPr lang="en-US" sz="36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6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spTree>
    <p:extLst>
      <p:ext uri="{BB962C8B-B14F-4D97-AF65-F5344CB8AC3E}">
        <p14:creationId xmlns:p14="http://schemas.microsoft.com/office/powerpoint/2010/main" val="38406085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109728" indent="0" algn="l">
              <a:buNone/>
            </a:pPr>
            <a:r>
              <a:rPr lang="en-US" dirty="0" smtClean="0"/>
              <a:t>Tie beams :</a:t>
            </a:r>
          </a:p>
          <a:p>
            <a:endParaRPr lang="en-US"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32</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2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204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785" y="2596120"/>
            <a:ext cx="10163175" cy="3614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72078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Stairs :</a:t>
            </a:r>
          </a:p>
          <a:p>
            <a:endParaRPr lang="en-US"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33</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2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0681" y="2051030"/>
            <a:ext cx="8763989" cy="398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79985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a:t>Water </a:t>
            </a:r>
            <a:r>
              <a:rPr lang="en-US" dirty="0" smtClean="0"/>
              <a:t>tank:</a:t>
            </a:r>
          </a:p>
          <a:p>
            <a:endParaRPr lang="en-US" dirty="0"/>
          </a:p>
        </p:txBody>
      </p:sp>
      <p:sp>
        <p:nvSpPr>
          <p:cNvPr id="7" name="عنصر نائب لرقم الشريحة 6"/>
          <p:cNvSpPr>
            <a:spLocks noGrp="1"/>
          </p:cNvSpPr>
          <p:nvPr>
            <p:ph type="sldNum" sz="quarter" idx="12"/>
          </p:nvPr>
        </p:nvSpPr>
        <p:spPr/>
        <p:txBody>
          <a:bodyPr/>
          <a:lstStyle/>
          <a:p>
            <a:fld id="{C88B3D40-3BDB-43F0-9DBE-9598ADBB9785}" type="slidenum">
              <a:rPr lang="ar-SA" smtClean="0"/>
              <a:pPr/>
              <a:t>34</a:t>
            </a:fld>
            <a:endParaRPr lang="ar-SA"/>
          </a:p>
        </p:txBody>
      </p:sp>
      <p:sp>
        <p:nvSpPr>
          <p:cNvPr id="2" name="Title 1"/>
          <p:cNvSpPr>
            <a:spLocks noGrp="1"/>
          </p:cNvSpPr>
          <p:nvPr>
            <p:ph type="title"/>
          </p:nvPr>
        </p:nvSpPr>
        <p:spPr/>
        <p:txBody>
          <a:bodyPr/>
          <a:lstStyle/>
          <a:p>
            <a:r>
              <a:rPr lang="en-US" sz="36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6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587" y="2269898"/>
            <a:ext cx="3760787" cy="2773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6374" y="2269898"/>
            <a:ext cx="4107564" cy="2773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3938" y="2269898"/>
            <a:ext cx="3548062" cy="2773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16251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109728" indent="0" algn="l">
              <a:buNone/>
            </a:pPr>
            <a:r>
              <a:rPr lang="en-US" b="1" dirty="0">
                <a:ln w="0"/>
                <a:solidFill>
                  <a:schemeClr val="tx1"/>
                </a:solidFill>
                <a:effectLst>
                  <a:outerShdw blurRad="38100" dist="19050" dir="2700000" algn="tl" rotWithShape="0">
                    <a:schemeClr val="dk1">
                      <a:alpha val="40000"/>
                    </a:schemeClr>
                  </a:outerShdw>
                </a:effectLst>
              </a:rPr>
              <a:t>Problems and challenges</a:t>
            </a:r>
            <a:r>
              <a:rPr lang="en-US" dirty="0"/>
              <a:t>:-  </a:t>
            </a:r>
            <a:br>
              <a:rPr lang="en-US" dirty="0"/>
            </a:br>
            <a:r>
              <a:rPr lang="en-US" dirty="0"/>
              <a:t>During the analysis of origin in terms of construction emerged a lot of problems and </a:t>
            </a:r>
            <a:r>
              <a:rPr lang="en-US" dirty="0" smtClean="0"/>
              <a:t>challenges</a:t>
            </a:r>
          </a:p>
          <a:p>
            <a:pPr marL="109728" indent="0" algn="l">
              <a:buNone/>
            </a:pPr>
            <a:r>
              <a:rPr lang="en-US" dirty="0">
                <a:solidFill>
                  <a:schemeClr val="accent2">
                    <a:lumMod val="75000"/>
                  </a:schemeClr>
                </a:solidFill>
              </a:rPr>
              <a:t>One of the most important problems </a:t>
            </a:r>
            <a:r>
              <a:rPr lang="en-US" dirty="0" smtClean="0">
                <a:solidFill>
                  <a:schemeClr val="accent2">
                    <a:lumMod val="75000"/>
                  </a:schemeClr>
                </a:solidFill>
              </a:rPr>
              <a:t>that we cant add any column in the site .</a:t>
            </a:r>
          </a:p>
          <a:p>
            <a:pPr marL="22860" indent="0" algn="l">
              <a:buNone/>
            </a:pPr>
            <a:r>
              <a:rPr lang="en-US" dirty="0" smtClean="0">
                <a:solidFill>
                  <a:schemeClr val="accent2">
                    <a:lumMod val="75000"/>
                  </a:schemeClr>
                </a:solidFill>
              </a:rPr>
              <a:t>So we use inclined columns </a:t>
            </a:r>
          </a:p>
          <a:p>
            <a:pPr marL="0" indent="0" algn="l">
              <a:buNone/>
            </a:pPr>
            <a:r>
              <a:rPr lang="en-US" dirty="0" smtClean="0"/>
              <a:t>Add </a:t>
            </a:r>
            <a:r>
              <a:rPr lang="en-US" dirty="0"/>
              <a:t>inclined columns extending from the ground floor to the second </a:t>
            </a:r>
            <a:r>
              <a:rPr lang="en-US" dirty="0" smtClean="0"/>
              <a:t>floor reduced the cantilever length </a:t>
            </a:r>
            <a:endParaRPr lang="en-US" dirty="0"/>
          </a:p>
          <a:p>
            <a:pPr algn="l"/>
            <a:endParaRPr lang="en-US" dirty="0">
              <a:solidFill>
                <a:schemeClr val="accent2">
                  <a:lumMod val="75000"/>
                </a:schemeClr>
              </a:solidFill>
            </a:endParaRPr>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35</a:t>
            </a:fld>
            <a:endParaRPr lang="ar-SA"/>
          </a:p>
        </p:txBody>
      </p:sp>
      <p:sp>
        <p:nvSpPr>
          <p:cNvPr id="2" name="Title 1"/>
          <p:cNvSpPr>
            <a:spLocks noGrp="1"/>
          </p:cNvSpPr>
          <p:nvPr>
            <p:ph type="title"/>
          </p:nvPr>
        </p:nvSpPr>
        <p:spPr/>
        <p:txBody>
          <a:bodyPr/>
          <a:lstStyle/>
          <a:p>
            <a:r>
              <a:rPr lang="en-US" sz="36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6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spTree>
    <p:extLst>
      <p:ext uri="{BB962C8B-B14F-4D97-AF65-F5344CB8AC3E}">
        <p14:creationId xmlns:p14="http://schemas.microsoft.com/office/powerpoint/2010/main" val="4475165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318862" y="2006608"/>
            <a:ext cx="3554276" cy="3475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رقم الشريحة 3"/>
          <p:cNvSpPr>
            <a:spLocks noGrp="1"/>
          </p:cNvSpPr>
          <p:nvPr>
            <p:ph type="sldNum" sz="quarter" idx="12"/>
          </p:nvPr>
        </p:nvSpPr>
        <p:spPr/>
        <p:txBody>
          <a:bodyPr/>
          <a:lstStyle/>
          <a:p>
            <a:fld id="{C88B3D40-3BDB-43F0-9DBE-9598ADBB9785}" type="slidenum">
              <a:rPr lang="ar-SA" smtClean="0"/>
              <a:pPr/>
              <a:t>36</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Structural</a:t>
            </a:r>
            <a:r>
              <a:rPr lang="en-US" dirty="0"/>
              <a:t> </a:t>
            </a:r>
            <a:r>
              <a:rPr lang="en-US" sz="3200" b="1" dirty="0">
                <a:ln w="18000">
                  <a:solidFill>
                    <a:schemeClr val="tx1"/>
                  </a:solidFill>
                  <a:prstDash val="solid"/>
                  <a:miter lim="800000"/>
                </a:ln>
                <a:noFill/>
                <a:effectLst>
                  <a:outerShdw blurRad="25500" dist="23000" dir="7020000" algn="tl">
                    <a:srgbClr val="000000">
                      <a:alpha val="50000"/>
                    </a:srgbClr>
                  </a:outerShdw>
                </a:effectLst>
              </a:rPr>
              <a:t>analysis</a:t>
            </a:r>
            <a:r>
              <a:rPr lang="en-US" dirty="0"/>
              <a:t> </a:t>
            </a:r>
          </a:p>
        </p:txBody>
      </p:sp>
    </p:spTree>
    <p:extLst>
      <p:ext uri="{BB962C8B-B14F-4D97-AF65-F5344CB8AC3E}">
        <p14:creationId xmlns:p14="http://schemas.microsoft.com/office/powerpoint/2010/main" val="2698164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047736" y="1701782"/>
            <a:ext cx="6096528" cy="4084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رقم الشريحة 3"/>
          <p:cNvSpPr>
            <a:spLocks noGrp="1"/>
          </p:cNvSpPr>
          <p:nvPr>
            <p:ph type="sldNum" sz="quarter" idx="12"/>
          </p:nvPr>
        </p:nvSpPr>
        <p:spPr/>
        <p:txBody>
          <a:bodyPr/>
          <a:lstStyle/>
          <a:p>
            <a:fld id="{C88B3D40-3BDB-43F0-9DBE-9598ADBB9785}" type="slidenum">
              <a:rPr lang="ar-SA" smtClean="0"/>
              <a:pPr/>
              <a:t>37</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Environmental design</a:t>
            </a:r>
            <a:r>
              <a:rPr lang="en-US" b="1" dirty="0">
                <a:ln w="18000">
                  <a:solidFill>
                    <a:schemeClr val="tx1"/>
                  </a:solidFill>
                  <a:prstDash val="solid"/>
                  <a:miter lim="800000"/>
                </a:ln>
                <a:noFill/>
                <a:effectLst>
                  <a:outerShdw blurRad="25500" dist="23000" dir="7020000" algn="tl">
                    <a:srgbClr val="000000">
                      <a:alpha val="50000"/>
                    </a:srgbClr>
                  </a:outerShdw>
                </a:effectLst>
              </a:rPr>
              <a:t> </a:t>
            </a:r>
            <a:endParaRPr lang="en-US" dirty="0"/>
          </a:p>
        </p:txBody>
      </p:sp>
    </p:spTree>
    <p:extLst>
      <p:ext uri="{BB962C8B-B14F-4D97-AF65-F5344CB8AC3E}">
        <p14:creationId xmlns:p14="http://schemas.microsoft.com/office/powerpoint/2010/main" val="34946173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 </a:t>
            </a:r>
            <a:r>
              <a:rPr lang="en-US" dirty="0" smtClean="0">
                <a:ln w="0"/>
                <a:solidFill>
                  <a:schemeClr val="tx1"/>
                </a:solidFill>
                <a:effectLst>
                  <a:outerShdw blurRad="38100" dist="19050" dir="2700000" algn="tl" rotWithShape="0">
                    <a:schemeClr val="dk1">
                      <a:alpha val="40000"/>
                    </a:schemeClr>
                  </a:outerShdw>
                </a:effectLst>
              </a:rPr>
              <a:t>U-value for Building envelope </a:t>
            </a:r>
          </a:p>
          <a:p>
            <a:pPr marL="114300" indent="0">
              <a:buNone/>
            </a:pPr>
            <a:endParaRPr lang="en-US"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38</a:t>
            </a:fld>
            <a:endParaRPr lang="ar-SA"/>
          </a:p>
        </p:txBody>
      </p:sp>
      <p:sp>
        <p:nvSpPr>
          <p:cNvPr id="2" name="Title 1"/>
          <p:cNvSpPr>
            <a:spLocks noGrp="1"/>
          </p:cNvSpPr>
          <p:nvPr>
            <p:ph type="title"/>
          </p:nvPr>
        </p:nvSpPr>
        <p:spPr/>
        <p:txBody>
          <a:bodyPr>
            <a:normAutofit fontScale="90000"/>
          </a:bodyPr>
          <a:lstStyle/>
          <a:p>
            <a:r>
              <a:rPr lang="en-US" cap="none" dirty="0" smtClean="0">
                <a:ln w="0"/>
                <a:solidFill>
                  <a:schemeClr val="tx1"/>
                </a:solidFill>
                <a:effectLst>
                  <a:outerShdw blurRad="38100" dist="19050" dir="2700000" algn="tl" rotWithShape="0">
                    <a:schemeClr val="dk1">
                      <a:alpha val="40000"/>
                    </a:schemeClr>
                  </a:outerShdw>
                </a:effectLst>
              </a:rPr>
              <a:t>MATERIAL Properties</a:t>
            </a:r>
            <a:r>
              <a:rPr lang="en-US" b="1" dirty="0" smtClean="0"/>
              <a:t> </a:t>
            </a:r>
            <a:r>
              <a:rPr lang="en-US" dirty="0" smtClean="0"/>
              <a:t/>
            </a:r>
            <a:br>
              <a:rPr lang="en-US" dirty="0" smtClean="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186655598"/>
              </p:ext>
            </p:extLst>
          </p:nvPr>
        </p:nvGraphicFramePr>
        <p:xfrm>
          <a:off x="2011285" y="2886158"/>
          <a:ext cx="8128000" cy="1854200"/>
        </p:xfrm>
        <a:graphic>
          <a:graphicData uri="http://schemas.openxmlformats.org/drawingml/2006/table">
            <a:tbl>
              <a:tblPr rtl="1" firstRow="1" bandRow="1">
                <a:tableStyleId>{073A0DAA-6AF3-43AB-8588-CEC1D06C72B9}</a:tableStyleId>
              </a:tblPr>
              <a:tblGrid>
                <a:gridCol w="4064000">
                  <a:extLst>
                    <a:ext uri="{9D8B030D-6E8A-4147-A177-3AD203B41FA5}">
                      <a16:colId xmlns="" xmlns:a16="http://schemas.microsoft.com/office/drawing/2014/main" val="4082218249"/>
                    </a:ext>
                  </a:extLst>
                </a:gridCol>
                <a:gridCol w="4064000">
                  <a:extLst>
                    <a:ext uri="{9D8B030D-6E8A-4147-A177-3AD203B41FA5}">
                      <a16:colId xmlns="" xmlns:a16="http://schemas.microsoft.com/office/drawing/2014/main" val="3103670583"/>
                    </a:ext>
                  </a:extLst>
                </a:gridCol>
              </a:tblGrid>
              <a:tr h="370840">
                <a:tc>
                  <a:txBody>
                    <a:bodyPr/>
                    <a:lstStyle/>
                    <a:p>
                      <a:pPr rtl="1"/>
                      <a:r>
                        <a:rPr lang="en-US" dirty="0" smtClean="0"/>
                        <a:t>U-value(W/m2.K)</a:t>
                      </a:r>
                      <a:endParaRPr lang="ar-SA" dirty="0"/>
                    </a:p>
                  </a:txBody>
                  <a:tcPr/>
                </a:tc>
                <a:tc>
                  <a:txBody>
                    <a:bodyPr/>
                    <a:lstStyle/>
                    <a:p>
                      <a:pPr algn="ctr" rtl="1"/>
                      <a:r>
                        <a:rPr lang="en-US" b="0" dirty="0" smtClean="0"/>
                        <a:t>Component</a:t>
                      </a:r>
                      <a:endParaRPr lang="ar-SA" b="0" dirty="0"/>
                    </a:p>
                  </a:txBody>
                  <a:tcPr/>
                </a:tc>
                <a:extLst>
                  <a:ext uri="{0D108BD9-81ED-4DB2-BD59-A6C34878D82A}">
                    <a16:rowId xmlns="" xmlns:a16="http://schemas.microsoft.com/office/drawing/2014/main" val="2413247881"/>
                  </a:ext>
                </a:extLst>
              </a:tr>
              <a:tr h="370840">
                <a:tc>
                  <a:txBody>
                    <a:bodyPr/>
                    <a:lstStyle/>
                    <a:p>
                      <a:pPr algn="ctr" rtl="1"/>
                      <a:r>
                        <a:rPr lang="en-US" dirty="0" smtClean="0"/>
                        <a:t>0.457</a:t>
                      </a:r>
                      <a:endParaRPr lang="ar-SA" dirty="0"/>
                    </a:p>
                  </a:txBody>
                  <a:tcPr/>
                </a:tc>
                <a:tc>
                  <a:txBody>
                    <a:bodyPr/>
                    <a:lstStyle/>
                    <a:p>
                      <a:pPr algn="ctr" rtl="1"/>
                      <a:r>
                        <a:rPr lang="en-US" dirty="0" smtClean="0"/>
                        <a:t>External</a:t>
                      </a:r>
                      <a:r>
                        <a:rPr lang="en-US" baseline="0" dirty="0" smtClean="0"/>
                        <a:t> Wall</a:t>
                      </a:r>
                      <a:endParaRPr lang="ar-SA" dirty="0"/>
                    </a:p>
                  </a:txBody>
                  <a:tcPr/>
                </a:tc>
                <a:extLst>
                  <a:ext uri="{0D108BD9-81ED-4DB2-BD59-A6C34878D82A}">
                    <a16:rowId xmlns="" xmlns:a16="http://schemas.microsoft.com/office/drawing/2014/main" val="3482378422"/>
                  </a:ext>
                </a:extLst>
              </a:tr>
              <a:tr h="370840">
                <a:tc>
                  <a:txBody>
                    <a:bodyPr/>
                    <a:lstStyle/>
                    <a:p>
                      <a:pPr algn="ctr" rtl="1"/>
                      <a:r>
                        <a:rPr lang="en-US" dirty="0" smtClean="0"/>
                        <a:t>2.097</a:t>
                      </a:r>
                      <a:endParaRPr lang="ar-SA" dirty="0"/>
                    </a:p>
                  </a:txBody>
                  <a:tcPr/>
                </a:tc>
                <a:tc>
                  <a:txBody>
                    <a:bodyPr/>
                    <a:lstStyle/>
                    <a:p>
                      <a:pPr algn="ctr" rtl="1"/>
                      <a:r>
                        <a:rPr lang="en-US" dirty="0" smtClean="0"/>
                        <a:t>Internal Wall</a:t>
                      </a:r>
                      <a:endParaRPr lang="ar-SA" dirty="0"/>
                    </a:p>
                  </a:txBody>
                  <a:tcPr/>
                </a:tc>
                <a:extLst>
                  <a:ext uri="{0D108BD9-81ED-4DB2-BD59-A6C34878D82A}">
                    <a16:rowId xmlns="" xmlns:a16="http://schemas.microsoft.com/office/drawing/2014/main" val="73426174"/>
                  </a:ext>
                </a:extLst>
              </a:tr>
              <a:tr h="370840">
                <a:tc>
                  <a:txBody>
                    <a:bodyPr/>
                    <a:lstStyle/>
                    <a:p>
                      <a:pPr algn="ctr" rtl="1"/>
                      <a:r>
                        <a:rPr lang="en-US" dirty="0" smtClean="0"/>
                        <a:t>0.344</a:t>
                      </a:r>
                      <a:endParaRPr lang="ar-SA" dirty="0"/>
                    </a:p>
                  </a:txBody>
                  <a:tcPr/>
                </a:tc>
                <a:tc>
                  <a:txBody>
                    <a:bodyPr/>
                    <a:lstStyle/>
                    <a:p>
                      <a:pPr algn="ctr" rtl="1"/>
                      <a:r>
                        <a:rPr lang="en-US" dirty="0" smtClean="0"/>
                        <a:t>Floor</a:t>
                      </a:r>
                      <a:endParaRPr lang="ar-SA" dirty="0"/>
                    </a:p>
                  </a:txBody>
                  <a:tcPr/>
                </a:tc>
                <a:extLst>
                  <a:ext uri="{0D108BD9-81ED-4DB2-BD59-A6C34878D82A}">
                    <a16:rowId xmlns="" xmlns:a16="http://schemas.microsoft.com/office/drawing/2014/main" val="3493846140"/>
                  </a:ext>
                </a:extLst>
              </a:tr>
              <a:tr h="370840">
                <a:tc>
                  <a:txBody>
                    <a:bodyPr/>
                    <a:lstStyle/>
                    <a:p>
                      <a:pPr algn="ctr" rtl="1"/>
                      <a:r>
                        <a:rPr lang="en-US" dirty="0" smtClean="0"/>
                        <a:t>1.530</a:t>
                      </a:r>
                      <a:endParaRPr lang="ar-SA" dirty="0"/>
                    </a:p>
                  </a:txBody>
                  <a:tcPr/>
                </a:tc>
                <a:tc>
                  <a:txBody>
                    <a:bodyPr/>
                    <a:lstStyle/>
                    <a:p>
                      <a:pPr algn="ctr" rtl="1"/>
                      <a:r>
                        <a:rPr lang="en-US" dirty="0" smtClean="0"/>
                        <a:t>Glass</a:t>
                      </a:r>
                      <a:endParaRPr lang="ar-SA" dirty="0"/>
                    </a:p>
                  </a:txBody>
                  <a:tcPr/>
                </a:tc>
                <a:extLst>
                  <a:ext uri="{0D108BD9-81ED-4DB2-BD59-A6C34878D82A}">
                    <a16:rowId xmlns="" xmlns:a16="http://schemas.microsoft.com/office/drawing/2014/main" val="509290311"/>
                  </a:ext>
                </a:extLst>
              </a:tr>
            </a:tbl>
          </a:graphicData>
        </a:graphic>
      </p:graphicFrame>
    </p:spTree>
    <p:extLst>
      <p:ext uri="{BB962C8B-B14F-4D97-AF65-F5344CB8AC3E}">
        <p14:creationId xmlns:p14="http://schemas.microsoft.com/office/powerpoint/2010/main" val="19130514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14300" indent="0">
              <a:buNone/>
            </a:pPr>
            <a:endParaRPr lang="en-US"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39</a:t>
            </a:fld>
            <a:endParaRPr lang="ar-SA"/>
          </a:p>
        </p:txBody>
      </p:sp>
      <p:sp>
        <p:nvSpPr>
          <p:cNvPr id="2" name="Title 1"/>
          <p:cNvSpPr>
            <a:spLocks noGrp="1"/>
          </p:cNvSpPr>
          <p:nvPr>
            <p:ph type="title"/>
          </p:nvPr>
        </p:nvSpPr>
        <p:spPr/>
        <p:txBody>
          <a:bodyPr>
            <a:normAutofit fontScale="90000"/>
          </a:bodyPr>
          <a:lstStyle/>
          <a:p>
            <a:pPr algn="l"/>
            <a:r>
              <a:rPr lang="en-US" dirty="0" smtClean="0"/>
              <a:t/>
            </a:r>
            <a:br>
              <a:rPr lang="en-US" dirty="0" smtClean="0"/>
            </a:br>
            <a:r>
              <a:rPr lang="en-US" dirty="0" smtClean="0"/>
              <a:t>3D </a:t>
            </a:r>
            <a:r>
              <a:rPr lang="en-US" dirty="0"/>
              <a:t>Module in Design Builder</a:t>
            </a:r>
            <a:br>
              <a:rPr lang="en-US" dirty="0"/>
            </a:br>
            <a:endParaRPr lang="en-US" dirty="0"/>
          </a:p>
        </p:txBody>
      </p:sp>
      <p:pic>
        <p:nvPicPr>
          <p:cNvPr id="4" name="Picture 3"/>
          <p:cNvPicPr>
            <a:picLocks noChangeAspect="1"/>
          </p:cNvPicPr>
          <p:nvPr/>
        </p:nvPicPr>
        <p:blipFill>
          <a:blip r:embed="rId2"/>
          <a:stretch>
            <a:fillRect/>
          </a:stretch>
        </p:blipFill>
        <p:spPr>
          <a:xfrm>
            <a:off x="1925855" y="1816229"/>
            <a:ext cx="7820025" cy="3819525"/>
          </a:xfrm>
          <a:prstGeom prst="rect">
            <a:avLst/>
          </a:prstGeom>
        </p:spPr>
      </p:pic>
    </p:spTree>
    <p:extLst>
      <p:ext uri="{BB962C8B-B14F-4D97-AF65-F5344CB8AC3E}">
        <p14:creationId xmlns:p14="http://schemas.microsoft.com/office/powerpoint/2010/main" val="3326272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b="1" dirty="0"/>
              <a:t>Site Location:</a:t>
            </a:r>
          </a:p>
          <a:p>
            <a:pPr marL="109728" indent="0" algn="l">
              <a:buNone/>
            </a:pPr>
            <a:r>
              <a:rPr lang="en-US" sz="2000" dirty="0"/>
              <a:t>The project is located in the western part of the Nablus city, in </a:t>
            </a:r>
            <a:r>
              <a:rPr lang="en-US" sz="2000" dirty="0" smtClean="0"/>
              <a:t>bait </a:t>
            </a:r>
            <a:r>
              <a:rPr lang="en-US" sz="2000" dirty="0" err="1" smtClean="0"/>
              <a:t>wazan</a:t>
            </a:r>
            <a:r>
              <a:rPr lang="en-US" sz="2000" dirty="0" smtClean="0"/>
              <a:t> area </a:t>
            </a:r>
            <a:r>
              <a:rPr lang="en-US" sz="2000" dirty="0"/>
              <a:t>specifically in the north about 500 meters from the new campus of Al-</a:t>
            </a:r>
            <a:r>
              <a:rPr lang="en-US" sz="2000" dirty="0" err="1"/>
              <a:t>Najah</a:t>
            </a:r>
            <a:r>
              <a:rPr lang="en-US" sz="2000" dirty="0"/>
              <a:t> University.</a:t>
            </a:r>
          </a:p>
          <a:p>
            <a:pPr algn="l"/>
            <a:endParaRPr lang="en-US"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4</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Site description </a:t>
            </a:r>
            <a:endParaRPr lang="en-US" dirty="0"/>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0414" y="2921537"/>
            <a:ext cx="8328025" cy="376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39499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8959" y="1702676"/>
            <a:ext cx="11243441" cy="4423488"/>
          </a:xfrm>
        </p:spPr>
        <p:txBody>
          <a:bodyPr/>
          <a:lstStyle/>
          <a:p>
            <a:pPr marL="114300" indent="0">
              <a:buNone/>
            </a:pPr>
            <a:endParaRPr lang="en-US" dirty="0" smtClean="0"/>
          </a:p>
          <a:p>
            <a:pPr marL="109728" indent="0" algn="l">
              <a:buNone/>
            </a:pPr>
            <a:r>
              <a:rPr lang="en-US" dirty="0" smtClean="0"/>
              <a:t>Louvers system </a:t>
            </a:r>
            <a:endParaRPr lang="ar-SA"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40</a:t>
            </a:fld>
            <a:endParaRPr lang="ar-SA"/>
          </a:p>
        </p:txBody>
      </p:sp>
      <p:sp>
        <p:nvSpPr>
          <p:cNvPr id="5" name="TextBox 4"/>
          <p:cNvSpPr txBox="1"/>
          <p:nvPr/>
        </p:nvSpPr>
        <p:spPr>
          <a:xfrm>
            <a:off x="599090" y="591207"/>
            <a:ext cx="6889531" cy="584775"/>
          </a:xfrm>
          <a:prstGeom prst="rect">
            <a:avLst/>
          </a:prstGeom>
          <a:noFill/>
        </p:spPr>
        <p:txBody>
          <a:bodyPr wrap="square" rtlCol="1">
            <a:spAutoFit/>
          </a:bodyPr>
          <a:lstStyle/>
          <a:p>
            <a:pPr algn="l"/>
            <a:r>
              <a:rPr lang="en-US" sz="3200" cap="all" dirty="0">
                <a:solidFill>
                  <a:schemeClr val="accent1">
                    <a:lumMod val="75000"/>
                  </a:schemeClr>
                </a:solidFill>
                <a:latin typeface="+mj-lt"/>
                <a:ea typeface="+mj-ea"/>
                <a:cs typeface="+mj-cs"/>
              </a:rPr>
              <a:t>Shading system</a:t>
            </a:r>
            <a:endParaRPr lang="ar-SA" sz="3200" cap="all" dirty="0">
              <a:solidFill>
                <a:schemeClr val="accent1">
                  <a:lumMod val="75000"/>
                </a:schemeClr>
              </a:solidFill>
              <a:latin typeface="+mj-lt"/>
              <a:ea typeface="+mj-ea"/>
              <a:cs typeface="+mj-cs"/>
            </a:endParaRPr>
          </a:p>
        </p:txBody>
      </p:sp>
      <p:pic>
        <p:nvPicPr>
          <p:cNvPr id="7" name="Picture 6"/>
          <p:cNvPicPr>
            <a:picLocks noChangeAspect="1"/>
          </p:cNvPicPr>
          <p:nvPr/>
        </p:nvPicPr>
        <p:blipFill>
          <a:blip r:embed="rId2"/>
          <a:stretch>
            <a:fillRect/>
          </a:stretch>
        </p:blipFill>
        <p:spPr>
          <a:xfrm>
            <a:off x="2695082" y="2798379"/>
            <a:ext cx="7457362" cy="3171169"/>
          </a:xfrm>
          <a:prstGeom prst="rect">
            <a:avLst/>
          </a:prstGeom>
        </p:spPr>
      </p:pic>
    </p:spTree>
    <p:extLst>
      <p:ext uri="{BB962C8B-B14F-4D97-AF65-F5344CB8AC3E}">
        <p14:creationId xmlns:p14="http://schemas.microsoft.com/office/powerpoint/2010/main" val="30171164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In Summer Day</a:t>
            </a:r>
            <a:endParaRPr lang="en-US" dirty="0"/>
          </a:p>
        </p:txBody>
      </p:sp>
      <p:sp>
        <p:nvSpPr>
          <p:cNvPr id="9" name="عنصر نائب لرقم الشريحة 8"/>
          <p:cNvSpPr>
            <a:spLocks noGrp="1"/>
          </p:cNvSpPr>
          <p:nvPr>
            <p:ph type="sldNum" sz="quarter" idx="12"/>
          </p:nvPr>
        </p:nvSpPr>
        <p:spPr/>
        <p:txBody>
          <a:bodyPr/>
          <a:lstStyle/>
          <a:p>
            <a:fld id="{C88B3D40-3BDB-43F0-9DBE-9598ADBB9785}" type="slidenum">
              <a:rPr lang="ar-SA" smtClean="0"/>
              <a:pPr/>
              <a:t>41</a:t>
            </a:fld>
            <a:endParaRPr lang="ar-SA"/>
          </a:p>
        </p:txBody>
      </p:sp>
      <p:sp>
        <p:nvSpPr>
          <p:cNvPr id="2" name="Title 1"/>
          <p:cNvSpPr>
            <a:spLocks noGrp="1"/>
          </p:cNvSpPr>
          <p:nvPr>
            <p:ph type="title"/>
          </p:nvPr>
        </p:nvSpPr>
        <p:spPr/>
        <p:txBody>
          <a:bodyPr>
            <a:normAutofit fontScale="90000"/>
          </a:bodyPr>
          <a:lstStyle/>
          <a:p>
            <a:pPr algn="l"/>
            <a:r>
              <a:rPr lang="en-US" sz="3600" dirty="0" smtClean="0"/>
              <a:t/>
            </a:r>
            <a:br>
              <a:rPr lang="en-US" sz="3600" dirty="0" smtClean="0"/>
            </a:br>
            <a:r>
              <a:rPr lang="en-US" sz="3600" dirty="0" smtClean="0"/>
              <a:t>Shading </a:t>
            </a:r>
            <a:r>
              <a:rPr lang="en-US" sz="3600" dirty="0"/>
              <a:t>system</a:t>
            </a:r>
            <a:r>
              <a:rPr lang="ar-SA" sz="3600" dirty="0"/>
              <a:t/>
            </a:r>
            <a:br>
              <a:rPr lang="ar-SA" sz="3600" dirty="0"/>
            </a:br>
            <a:endParaRPr lang="en-US" dirty="0"/>
          </a:p>
        </p:txBody>
      </p:sp>
      <p:pic>
        <p:nvPicPr>
          <p:cNvPr id="5" name="Picture 4"/>
          <p:cNvPicPr>
            <a:picLocks noChangeAspect="1"/>
          </p:cNvPicPr>
          <p:nvPr/>
        </p:nvPicPr>
        <p:blipFill>
          <a:blip r:embed="rId2"/>
          <a:stretch>
            <a:fillRect/>
          </a:stretch>
        </p:blipFill>
        <p:spPr>
          <a:xfrm>
            <a:off x="839355" y="2712152"/>
            <a:ext cx="4887217" cy="3044680"/>
          </a:xfrm>
          <a:prstGeom prst="rect">
            <a:avLst/>
          </a:prstGeom>
        </p:spPr>
      </p:pic>
      <p:sp>
        <p:nvSpPr>
          <p:cNvPr id="6" name="TextBox 5"/>
          <p:cNvSpPr txBox="1"/>
          <p:nvPr/>
        </p:nvSpPr>
        <p:spPr>
          <a:xfrm>
            <a:off x="1552904" y="5817476"/>
            <a:ext cx="2853558" cy="369332"/>
          </a:xfrm>
          <a:prstGeom prst="rect">
            <a:avLst/>
          </a:prstGeom>
          <a:noFill/>
        </p:spPr>
        <p:txBody>
          <a:bodyPr wrap="square" rtlCol="1">
            <a:spAutoFit/>
          </a:bodyPr>
          <a:lstStyle/>
          <a:p>
            <a:pPr algn="ctr"/>
            <a:r>
              <a:rPr lang="en-US" dirty="0" smtClean="0">
                <a:solidFill>
                  <a:srgbClr val="00B050"/>
                </a:solidFill>
              </a:rPr>
              <a:t>21 June at 8:00 AM</a:t>
            </a:r>
            <a:endParaRPr lang="ar-SA" dirty="0">
              <a:solidFill>
                <a:srgbClr val="00B050"/>
              </a:solidFill>
            </a:endParaRPr>
          </a:p>
        </p:txBody>
      </p:sp>
      <p:pic>
        <p:nvPicPr>
          <p:cNvPr id="7" name="Picture 6"/>
          <p:cNvPicPr>
            <a:picLocks noChangeAspect="1"/>
          </p:cNvPicPr>
          <p:nvPr/>
        </p:nvPicPr>
        <p:blipFill>
          <a:blip r:embed="rId3"/>
          <a:stretch>
            <a:fillRect/>
          </a:stretch>
        </p:blipFill>
        <p:spPr>
          <a:xfrm>
            <a:off x="6514942" y="2712152"/>
            <a:ext cx="4757404" cy="3042787"/>
          </a:xfrm>
          <a:prstGeom prst="rect">
            <a:avLst/>
          </a:prstGeom>
        </p:spPr>
      </p:pic>
      <p:sp>
        <p:nvSpPr>
          <p:cNvPr id="8" name="TextBox 7"/>
          <p:cNvSpPr txBox="1"/>
          <p:nvPr/>
        </p:nvSpPr>
        <p:spPr>
          <a:xfrm>
            <a:off x="7466865" y="5817476"/>
            <a:ext cx="2853558" cy="369332"/>
          </a:xfrm>
          <a:prstGeom prst="rect">
            <a:avLst/>
          </a:prstGeom>
          <a:noFill/>
        </p:spPr>
        <p:txBody>
          <a:bodyPr wrap="square" rtlCol="1">
            <a:spAutoFit/>
          </a:bodyPr>
          <a:lstStyle/>
          <a:p>
            <a:pPr algn="ctr"/>
            <a:r>
              <a:rPr lang="en-US" dirty="0" smtClean="0">
                <a:solidFill>
                  <a:srgbClr val="00B050"/>
                </a:solidFill>
              </a:rPr>
              <a:t>21 June at 12:00 PM</a:t>
            </a:r>
            <a:endParaRPr lang="ar-SA" dirty="0">
              <a:solidFill>
                <a:srgbClr val="00B050"/>
              </a:solidFill>
            </a:endParaRPr>
          </a:p>
        </p:txBody>
      </p:sp>
    </p:spTree>
    <p:extLst>
      <p:ext uri="{BB962C8B-B14F-4D97-AF65-F5344CB8AC3E}">
        <p14:creationId xmlns:p14="http://schemas.microsoft.com/office/powerpoint/2010/main" val="25070456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In Winter Day</a:t>
            </a:r>
            <a:endParaRPr lang="en-US" dirty="0"/>
          </a:p>
        </p:txBody>
      </p:sp>
      <p:sp>
        <p:nvSpPr>
          <p:cNvPr id="8" name="عنصر نائب لرقم الشريحة 7"/>
          <p:cNvSpPr>
            <a:spLocks noGrp="1"/>
          </p:cNvSpPr>
          <p:nvPr>
            <p:ph type="sldNum" sz="quarter" idx="12"/>
          </p:nvPr>
        </p:nvSpPr>
        <p:spPr/>
        <p:txBody>
          <a:bodyPr/>
          <a:lstStyle/>
          <a:p>
            <a:fld id="{C88B3D40-3BDB-43F0-9DBE-9598ADBB9785}" type="slidenum">
              <a:rPr lang="ar-SA" smtClean="0"/>
              <a:pPr/>
              <a:t>42</a:t>
            </a:fld>
            <a:endParaRPr lang="ar-SA"/>
          </a:p>
        </p:txBody>
      </p:sp>
      <p:sp>
        <p:nvSpPr>
          <p:cNvPr id="2" name="Title 1"/>
          <p:cNvSpPr>
            <a:spLocks noGrp="1"/>
          </p:cNvSpPr>
          <p:nvPr>
            <p:ph type="title"/>
          </p:nvPr>
        </p:nvSpPr>
        <p:spPr/>
        <p:txBody>
          <a:bodyPr/>
          <a:lstStyle/>
          <a:p>
            <a:pPr algn="l"/>
            <a:r>
              <a:rPr lang="en-US" sz="3200" dirty="0"/>
              <a:t>Shading system</a:t>
            </a:r>
            <a:endParaRPr lang="en-US" dirty="0"/>
          </a:p>
        </p:txBody>
      </p:sp>
      <p:pic>
        <p:nvPicPr>
          <p:cNvPr id="4" name="Picture 3"/>
          <p:cNvPicPr>
            <a:picLocks noChangeAspect="1"/>
          </p:cNvPicPr>
          <p:nvPr/>
        </p:nvPicPr>
        <p:blipFill>
          <a:blip r:embed="rId2"/>
          <a:stretch>
            <a:fillRect/>
          </a:stretch>
        </p:blipFill>
        <p:spPr>
          <a:xfrm>
            <a:off x="6383621" y="2567873"/>
            <a:ext cx="4721772" cy="3097202"/>
          </a:xfrm>
          <a:prstGeom prst="rect">
            <a:avLst/>
          </a:prstGeom>
        </p:spPr>
      </p:pic>
      <p:pic>
        <p:nvPicPr>
          <p:cNvPr id="5" name="Picture 4"/>
          <p:cNvPicPr>
            <a:picLocks noChangeAspect="1"/>
          </p:cNvPicPr>
          <p:nvPr/>
        </p:nvPicPr>
        <p:blipFill>
          <a:blip r:embed="rId3"/>
          <a:stretch>
            <a:fillRect/>
          </a:stretch>
        </p:blipFill>
        <p:spPr>
          <a:xfrm>
            <a:off x="525615" y="2567873"/>
            <a:ext cx="4908135" cy="3097202"/>
          </a:xfrm>
          <a:prstGeom prst="rect">
            <a:avLst/>
          </a:prstGeom>
        </p:spPr>
      </p:pic>
      <p:sp>
        <p:nvSpPr>
          <p:cNvPr id="6" name="TextBox 5"/>
          <p:cNvSpPr txBox="1"/>
          <p:nvPr/>
        </p:nvSpPr>
        <p:spPr>
          <a:xfrm>
            <a:off x="1552904" y="5817476"/>
            <a:ext cx="2853558" cy="369332"/>
          </a:xfrm>
          <a:prstGeom prst="rect">
            <a:avLst/>
          </a:prstGeom>
          <a:noFill/>
        </p:spPr>
        <p:txBody>
          <a:bodyPr wrap="square" rtlCol="1">
            <a:spAutoFit/>
          </a:bodyPr>
          <a:lstStyle/>
          <a:p>
            <a:pPr algn="ctr"/>
            <a:r>
              <a:rPr lang="en-US" dirty="0" smtClean="0">
                <a:solidFill>
                  <a:srgbClr val="00B050"/>
                </a:solidFill>
              </a:rPr>
              <a:t>21 January at 8:00 AM</a:t>
            </a:r>
            <a:endParaRPr lang="ar-SA" dirty="0">
              <a:solidFill>
                <a:srgbClr val="00B050"/>
              </a:solidFill>
            </a:endParaRPr>
          </a:p>
        </p:txBody>
      </p:sp>
      <p:sp>
        <p:nvSpPr>
          <p:cNvPr id="7" name="TextBox 6"/>
          <p:cNvSpPr txBox="1"/>
          <p:nvPr/>
        </p:nvSpPr>
        <p:spPr>
          <a:xfrm>
            <a:off x="7317728" y="5756831"/>
            <a:ext cx="2853558" cy="369332"/>
          </a:xfrm>
          <a:prstGeom prst="rect">
            <a:avLst/>
          </a:prstGeom>
          <a:noFill/>
        </p:spPr>
        <p:txBody>
          <a:bodyPr wrap="square" rtlCol="1">
            <a:spAutoFit/>
          </a:bodyPr>
          <a:lstStyle/>
          <a:p>
            <a:pPr algn="ctr"/>
            <a:r>
              <a:rPr lang="en-US" dirty="0" smtClean="0">
                <a:solidFill>
                  <a:srgbClr val="00B050"/>
                </a:solidFill>
              </a:rPr>
              <a:t>21 January at 12:00 AM</a:t>
            </a:r>
            <a:endParaRPr lang="ar-SA" dirty="0">
              <a:solidFill>
                <a:srgbClr val="00B050"/>
              </a:solidFill>
            </a:endParaRPr>
          </a:p>
        </p:txBody>
      </p:sp>
    </p:spTree>
    <p:extLst>
      <p:ext uri="{BB962C8B-B14F-4D97-AF65-F5344CB8AC3E}">
        <p14:creationId xmlns:p14="http://schemas.microsoft.com/office/powerpoint/2010/main" val="15772652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Comfort PMV-set</a:t>
            </a:r>
            <a:endParaRPr lang="en-US"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43</a:t>
            </a:fld>
            <a:endParaRPr lang="ar-SA"/>
          </a:p>
        </p:txBody>
      </p:sp>
      <p:sp>
        <p:nvSpPr>
          <p:cNvPr id="2" name="Title 1"/>
          <p:cNvSpPr>
            <a:spLocks noGrp="1"/>
          </p:cNvSpPr>
          <p:nvPr>
            <p:ph type="title"/>
          </p:nvPr>
        </p:nvSpPr>
        <p:spPr/>
        <p:txBody>
          <a:bodyPr/>
          <a:lstStyle/>
          <a:p>
            <a:pPr algn="l"/>
            <a:r>
              <a:rPr lang="en-US" dirty="0" smtClean="0"/>
              <a:t>Thermal comfort</a:t>
            </a:r>
            <a:endParaRPr lang="en-US" dirty="0"/>
          </a:p>
        </p:txBody>
      </p:sp>
      <p:pic>
        <p:nvPicPr>
          <p:cNvPr id="5" name="Picture 4"/>
          <p:cNvPicPr>
            <a:picLocks noChangeAspect="1"/>
          </p:cNvPicPr>
          <p:nvPr/>
        </p:nvPicPr>
        <p:blipFill>
          <a:blip r:embed="rId2"/>
          <a:stretch>
            <a:fillRect/>
          </a:stretch>
        </p:blipFill>
        <p:spPr>
          <a:xfrm>
            <a:off x="568171" y="2409826"/>
            <a:ext cx="11228205" cy="3284331"/>
          </a:xfrm>
          <a:prstGeom prst="rect">
            <a:avLst/>
          </a:prstGeom>
        </p:spPr>
      </p:pic>
    </p:spTree>
    <p:extLst>
      <p:ext uri="{BB962C8B-B14F-4D97-AF65-F5344CB8AC3E}">
        <p14:creationId xmlns:p14="http://schemas.microsoft.com/office/powerpoint/2010/main" val="666964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Heating and cooling loads</a:t>
            </a:r>
          </a:p>
          <a:p>
            <a:pPr marL="393192" lvl="1" indent="0" algn="l">
              <a:buNone/>
            </a:pPr>
            <a:r>
              <a:rPr lang="en-US" dirty="0" smtClean="0"/>
              <a:t>cooling load is  466.1 Kw</a:t>
            </a:r>
          </a:p>
          <a:p>
            <a:pPr marL="393192" lvl="1" indent="0" algn="l">
              <a:buNone/>
            </a:pPr>
            <a:r>
              <a:rPr lang="en-US" dirty="0" smtClean="0"/>
              <a:t>Heating load is  356.6 Kw</a:t>
            </a:r>
          </a:p>
          <a:p>
            <a:pPr marL="411480" lvl="1" indent="0" algn="l">
              <a:buNone/>
            </a:pPr>
            <a:endParaRPr lang="en-US" dirty="0" smtClean="0"/>
          </a:p>
          <a:p>
            <a:pPr marL="109728" indent="0" algn="l">
              <a:buNone/>
            </a:pPr>
            <a:r>
              <a:rPr lang="en-US" dirty="0" smtClean="0"/>
              <a:t>Site and source Energy </a:t>
            </a:r>
          </a:p>
          <a:p>
            <a:pPr marL="114300" indent="0">
              <a:buNone/>
            </a:pPr>
            <a:endParaRPr lang="en-US" dirty="0" smtClean="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44</a:t>
            </a:fld>
            <a:endParaRPr lang="ar-SA"/>
          </a:p>
        </p:txBody>
      </p:sp>
      <p:sp>
        <p:nvSpPr>
          <p:cNvPr id="2" name="Title 1"/>
          <p:cNvSpPr>
            <a:spLocks noGrp="1"/>
          </p:cNvSpPr>
          <p:nvPr>
            <p:ph type="title"/>
          </p:nvPr>
        </p:nvSpPr>
        <p:spPr/>
        <p:txBody>
          <a:bodyPr/>
          <a:lstStyle/>
          <a:p>
            <a:pPr algn="l"/>
            <a:r>
              <a:rPr lang="en-US" dirty="0"/>
              <a:t>Thermal </a:t>
            </a:r>
            <a:r>
              <a:rPr lang="en-US" dirty="0" smtClean="0"/>
              <a:t>Design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35816042"/>
              </p:ext>
            </p:extLst>
          </p:nvPr>
        </p:nvGraphicFramePr>
        <p:xfrm>
          <a:off x="568170" y="3746877"/>
          <a:ext cx="11014229" cy="2661920"/>
        </p:xfrm>
        <a:graphic>
          <a:graphicData uri="http://schemas.openxmlformats.org/drawingml/2006/table">
            <a:tbl>
              <a:tblPr rtl="1" firstRow="1" bandRow="1">
                <a:tableStyleId>{073A0DAA-6AF3-43AB-8588-CEC1D06C72B9}</a:tableStyleId>
              </a:tblPr>
              <a:tblGrid>
                <a:gridCol w="3609473">
                  <a:extLst>
                    <a:ext uri="{9D8B030D-6E8A-4147-A177-3AD203B41FA5}">
                      <a16:colId xmlns="" xmlns:a16="http://schemas.microsoft.com/office/drawing/2014/main" val="1586915984"/>
                    </a:ext>
                  </a:extLst>
                </a:gridCol>
                <a:gridCol w="3272589">
                  <a:extLst>
                    <a:ext uri="{9D8B030D-6E8A-4147-A177-3AD203B41FA5}">
                      <a16:colId xmlns="" xmlns:a16="http://schemas.microsoft.com/office/drawing/2014/main" val="3831902234"/>
                    </a:ext>
                  </a:extLst>
                </a:gridCol>
                <a:gridCol w="1941095">
                  <a:extLst>
                    <a:ext uri="{9D8B030D-6E8A-4147-A177-3AD203B41FA5}">
                      <a16:colId xmlns="" xmlns:a16="http://schemas.microsoft.com/office/drawing/2014/main" val="3399392658"/>
                    </a:ext>
                  </a:extLst>
                </a:gridCol>
                <a:gridCol w="2191072">
                  <a:extLst>
                    <a:ext uri="{9D8B030D-6E8A-4147-A177-3AD203B41FA5}">
                      <a16:colId xmlns="" xmlns:a16="http://schemas.microsoft.com/office/drawing/2014/main" val="185261368"/>
                    </a:ext>
                  </a:extLst>
                </a:gridCol>
              </a:tblGrid>
              <a:tr h="370840">
                <a:tc>
                  <a:txBody>
                    <a:bodyPr/>
                    <a:lstStyle/>
                    <a:p>
                      <a:pPr algn="l" rtl="1"/>
                      <a:r>
                        <a:rPr lang="en-US" dirty="0" smtClean="0"/>
                        <a:t>Energy per conditioned building area[KWh/m2]</a:t>
                      </a:r>
                      <a:endParaRPr lang="ar-SA" dirty="0"/>
                    </a:p>
                  </a:txBody>
                  <a:tcPr/>
                </a:tc>
                <a:tc>
                  <a:txBody>
                    <a:bodyPr/>
                    <a:lstStyle/>
                    <a:p>
                      <a:pPr algn="l" rtl="1"/>
                      <a:r>
                        <a:rPr lang="en-US" dirty="0" smtClean="0"/>
                        <a:t>Energy per total Building</a:t>
                      </a:r>
                      <a:r>
                        <a:rPr lang="en-US" baseline="0" dirty="0" smtClean="0"/>
                        <a:t> area[KWh/m2]</a:t>
                      </a:r>
                      <a:endParaRPr lang="ar-SA" dirty="0"/>
                    </a:p>
                  </a:txBody>
                  <a:tcPr/>
                </a:tc>
                <a:tc>
                  <a:txBody>
                    <a:bodyPr/>
                    <a:lstStyle/>
                    <a:p>
                      <a:pPr algn="l" rtl="1"/>
                      <a:r>
                        <a:rPr lang="en-US" b="0" dirty="0" smtClean="0"/>
                        <a:t>Total</a:t>
                      </a:r>
                      <a:r>
                        <a:rPr lang="en-US" b="0" baseline="0" dirty="0" smtClean="0"/>
                        <a:t> Energy[KWh]</a:t>
                      </a:r>
                      <a:endParaRPr lang="ar-SA" b="0" dirty="0"/>
                    </a:p>
                  </a:txBody>
                  <a:tcPr/>
                </a:tc>
                <a:tc>
                  <a:txBody>
                    <a:bodyPr/>
                    <a:lstStyle/>
                    <a:p>
                      <a:pPr rtl="1"/>
                      <a:endParaRPr lang="ar-SA"/>
                    </a:p>
                  </a:txBody>
                  <a:tcPr/>
                </a:tc>
                <a:extLst>
                  <a:ext uri="{0D108BD9-81ED-4DB2-BD59-A6C34878D82A}">
                    <a16:rowId xmlns="" xmlns:a16="http://schemas.microsoft.com/office/drawing/2014/main" val="4277647192"/>
                  </a:ext>
                </a:extLst>
              </a:tr>
              <a:tr h="370840">
                <a:tc>
                  <a:txBody>
                    <a:bodyPr/>
                    <a:lstStyle/>
                    <a:p>
                      <a:pPr algn="ctr" rtl="1"/>
                      <a:r>
                        <a:rPr lang="en-US" dirty="0" smtClean="0"/>
                        <a:t>95.94</a:t>
                      </a:r>
                      <a:endParaRPr lang="ar-SA" dirty="0"/>
                    </a:p>
                  </a:txBody>
                  <a:tcPr/>
                </a:tc>
                <a:tc>
                  <a:txBody>
                    <a:bodyPr/>
                    <a:lstStyle/>
                    <a:p>
                      <a:pPr algn="ctr" rtl="1"/>
                      <a:r>
                        <a:rPr lang="en-US" dirty="0" smtClean="0"/>
                        <a:t>95.94</a:t>
                      </a:r>
                      <a:endParaRPr lang="ar-SA" dirty="0"/>
                    </a:p>
                  </a:txBody>
                  <a:tcPr/>
                </a:tc>
                <a:tc>
                  <a:txBody>
                    <a:bodyPr/>
                    <a:lstStyle/>
                    <a:p>
                      <a:pPr algn="ctr" rtl="1"/>
                      <a:r>
                        <a:rPr lang="en-US" dirty="0" smtClean="0"/>
                        <a:t>478532.14</a:t>
                      </a:r>
                      <a:endParaRPr lang="ar-SA" dirty="0"/>
                    </a:p>
                  </a:txBody>
                  <a:tcPr/>
                </a:tc>
                <a:tc>
                  <a:txBody>
                    <a:bodyPr/>
                    <a:lstStyle/>
                    <a:p>
                      <a:pPr rtl="1"/>
                      <a:r>
                        <a:rPr lang="en-US" dirty="0" smtClean="0"/>
                        <a:t>Total site Energy</a:t>
                      </a:r>
                      <a:endParaRPr lang="ar-SA" dirty="0"/>
                    </a:p>
                  </a:txBody>
                  <a:tcPr/>
                </a:tc>
                <a:extLst>
                  <a:ext uri="{0D108BD9-81ED-4DB2-BD59-A6C34878D82A}">
                    <a16:rowId xmlns="" xmlns:a16="http://schemas.microsoft.com/office/drawing/2014/main" val="2896777805"/>
                  </a:ext>
                </a:extLst>
              </a:tr>
              <a:tr h="370840">
                <a:tc>
                  <a:txBody>
                    <a:bodyPr/>
                    <a:lstStyle/>
                    <a:p>
                      <a:pPr algn="ctr" rtl="1"/>
                      <a:r>
                        <a:rPr lang="en-US" dirty="0" smtClean="0"/>
                        <a:t>95.94</a:t>
                      </a:r>
                      <a:endParaRPr lang="ar-SA" dirty="0"/>
                    </a:p>
                  </a:txBody>
                  <a:tcPr/>
                </a:tc>
                <a:tc>
                  <a:txBody>
                    <a:bodyPr/>
                    <a:lstStyle/>
                    <a:p>
                      <a:pPr algn="ctr" rtl="1"/>
                      <a:r>
                        <a:rPr lang="en-US" dirty="0" smtClean="0"/>
                        <a:t>95.94</a:t>
                      </a:r>
                    </a:p>
                  </a:txBody>
                  <a:tcPr/>
                </a:tc>
                <a:tc>
                  <a:txBody>
                    <a:bodyPr/>
                    <a:lstStyle/>
                    <a:p>
                      <a:pPr algn="ctr" rtl="1"/>
                      <a:r>
                        <a:rPr lang="en-US" dirty="0" smtClean="0"/>
                        <a:t>478532.14</a:t>
                      </a:r>
                      <a:endParaRPr lang="ar-SA" dirty="0"/>
                    </a:p>
                  </a:txBody>
                  <a:tcPr/>
                </a:tc>
                <a:tc>
                  <a:txBody>
                    <a:bodyPr/>
                    <a:lstStyle/>
                    <a:p>
                      <a:pPr rtl="1"/>
                      <a:r>
                        <a:rPr lang="en-US" dirty="0" smtClean="0"/>
                        <a:t>Net Site</a:t>
                      </a:r>
                      <a:r>
                        <a:rPr lang="en-US" baseline="0" dirty="0" smtClean="0"/>
                        <a:t> Energy</a:t>
                      </a:r>
                      <a:endParaRPr lang="ar-SA" dirty="0"/>
                    </a:p>
                  </a:txBody>
                  <a:tcPr/>
                </a:tc>
                <a:extLst>
                  <a:ext uri="{0D108BD9-81ED-4DB2-BD59-A6C34878D82A}">
                    <a16:rowId xmlns="" xmlns:a16="http://schemas.microsoft.com/office/drawing/2014/main" val="4086261849"/>
                  </a:ext>
                </a:extLst>
              </a:tr>
              <a:tr h="370840">
                <a:tc>
                  <a:txBody>
                    <a:bodyPr/>
                    <a:lstStyle/>
                    <a:p>
                      <a:pPr algn="ctr" rtl="1"/>
                      <a:r>
                        <a:rPr lang="en-US" dirty="0" smtClean="0"/>
                        <a:t>229.95</a:t>
                      </a:r>
                      <a:endParaRPr lang="ar-SA" dirty="0"/>
                    </a:p>
                  </a:txBody>
                  <a:tcPr/>
                </a:tc>
                <a:tc>
                  <a:txBody>
                    <a:bodyPr/>
                    <a:lstStyle/>
                    <a:p>
                      <a:pPr algn="ctr" rtl="1"/>
                      <a:r>
                        <a:rPr lang="en-US" dirty="0" smtClean="0"/>
                        <a:t>229.95</a:t>
                      </a:r>
                      <a:endParaRPr lang="ar-SA" dirty="0"/>
                    </a:p>
                  </a:txBody>
                  <a:tcPr/>
                </a:tc>
                <a:tc>
                  <a:txBody>
                    <a:bodyPr/>
                    <a:lstStyle/>
                    <a:p>
                      <a:pPr algn="ctr" rtl="1"/>
                      <a:r>
                        <a:rPr lang="en-US" dirty="0" smtClean="0"/>
                        <a:t>1146925.12</a:t>
                      </a:r>
                      <a:endParaRPr lang="ar-SA" dirty="0"/>
                    </a:p>
                  </a:txBody>
                  <a:tcPr/>
                </a:tc>
                <a:tc>
                  <a:txBody>
                    <a:bodyPr/>
                    <a:lstStyle/>
                    <a:p>
                      <a:pPr rtl="1"/>
                      <a:r>
                        <a:rPr lang="en-US" dirty="0" smtClean="0"/>
                        <a:t>Total Source Energy</a:t>
                      </a:r>
                      <a:endParaRPr lang="ar-SA" dirty="0"/>
                    </a:p>
                  </a:txBody>
                  <a:tcPr/>
                </a:tc>
                <a:extLst>
                  <a:ext uri="{0D108BD9-81ED-4DB2-BD59-A6C34878D82A}">
                    <a16:rowId xmlns="" xmlns:a16="http://schemas.microsoft.com/office/drawing/2014/main" val="2307581619"/>
                  </a:ext>
                </a:extLst>
              </a:tr>
              <a:tr h="370840">
                <a:tc>
                  <a:txBody>
                    <a:bodyPr/>
                    <a:lstStyle/>
                    <a:p>
                      <a:pPr algn="ctr" rtl="1"/>
                      <a:r>
                        <a:rPr lang="en-US" dirty="0" smtClean="0"/>
                        <a:t>229.95</a:t>
                      </a:r>
                      <a:endParaRPr lang="ar-SA" dirty="0"/>
                    </a:p>
                  </a:txBody>
                  <a:tcPr/>
                </a:tc>
                <a:tc>
                  <a:txBody>
                    <a:bodyPr/>
                    <a:lstStyle/>
                    <a:p>
                      <a:pPr algn="ctr" rtl="1"/>
                      <a:r>
                        <a:rPr lang="en-US" dirty="0" smtClean="0"/>
                        <a:t>229.95</a:t>
                      </a:r>
                      <a:endParaRPr lang="ar-SA" dirty="0"/>
                    </a:p>
                  </a:txBody>
                  <a:tcPr/>
                </a:tc>
                <a:tc>
                  <a:txBody>
                    <a:bodyPr/>
                    <a:lstStyle/>
                    <a:p>
                      <a:pPr algn="ctr" rtl="1"/>
                      <a:r>
                        <a:rPr lang="en-US" dirty="0" smtClean="0"/>
                        <a:t>1146925.12</a:t>
                      </a:r>
                      <a:endParaRPr lang="ar-SA" dirty="0"/>
                    </a:p>
                  </a:txBody>
                  <a:tcPr/>
                </a:tc>
                <a:tc>
                  <a:txBody>
                    <a:bodyPr/>
                    <a:lstStyle/>
                    <a:p>
                      <a:pPr rtl="1"/>
                      <a:r>
                        <a:rPr lang="en-US" dirty="0" smtClean="0"/>
                        <a:t>Net Source Energy</a:t>
                      </a:r>
                      <a:endParaRPr lang="ar-SA" dirty="0"/>
                    </a:p>
                  </a:txBody>
                  <a:tcPr/>
                </a:tc>
                <a:extLst>
                  <a:ext uri="{0D108BD9-81ED-4DB2-BD59-A6C34878D82A}">
                    <a16:rowId xmlns="" xmlns:a16="http://schemas.microsoft.com/office/drawing/2014/main" val="2258599904"/>
                  </a:ext>
                </a:extLst>
              </a:tr>
            </a:tbl>
          </a:graphicData>
        </a:graphic>
      </p:graphicFrame>
    </p:spTree>
    <p:extLst>
      <p:ext uri="{BB962C8B-B14F-4D97-AF65-F5344CB8AC3E}">
        <p14:creationId xmlns:p14="http://schemas.microsoft.com/office/powerpoint/2010/main" val="37676285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Comfort set point not met Summery</a:t>
            </a:r>
          </a:p>
          <a:p>
            <a:pPr marL="114300" indent="0">
              <a:buNone/>
            </a:pPr>
            <a:r>
              <a:rPr lang="en-US" dirty="0" smtClean="0"/>
              <a:t> </a:t>
            </a:r>
            <a:endParaRPr lang="en-US"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45</a:t>
            </a:fld>
            <a:endParaRPr lang="ar-SA"/>
          </a:p>
        </p:txBody>
      </p:sp>
      <p:sp>
        <p:nvSpPr>
          <p:cNvPr id="2" name="Title 1"/>
          <p:cNvSpPr>
            <a:spLocks noGrp="1"/>
          </p:cNvSpPr>
          <p:nvPr>
            <p:ph type="title"/>
          </p:nvPr>
        </p:nvSpPr>
        <p:spPr/>
        <p:txBody>
          <a:bodyPr/>
          <a:lstStyle/>
          <a:p>
            <a:pPr algn="l"/>
            <a:r>
              <a:rPr lang="en-US" dirty="0"/>
              <a:t>Thermal Design</a:t>
            </a:r>
          </a:p>
        </p:txBody>
      </p:sp>
      <p:graphicFrame>
        <p:nvGraphicFramePr>
          <p:cNvPr id="5" name="Table 4"/>
          <p:cNvGraphicFramePr>
            <a:graphicFrameLocks noGrp="1"/>
          </p:cNvGraphicFramePr>
          <p:nvPr>
            <p:extLst>
              <p:ext uri="{D42A27DB-BD31-4B8C-83A1-F6EECF244321}">
                <p14:modId xmlns:p14="http://schemas.microsoft.com/office/powerpoint/2010/main" val="711947055"/>
              </p:ext>
            </p:extLst>
          </p:nvPr>
        </p:nvGraphicFramePr>
        <p:xfrm>
          <a:off x="1499935" y="2612634"/>
          <a:ext cx="9192130" cy="2228873"/>
        </p:xfrm>
        <a:graphic>
          <a:graphicData uri="http://schemas.openxmlformats.org/drawingml/2006/table">
            <a:tbl>
              <a:tblPr rtl="1" firstRow="1" bandRow="1">
                <a:tableStyleId>{073A0DAA-6AF3-43AB-8588-CEC1D06C72B9}</a:tableStyleId>
              </a:tblPr>
              <a:tblGrid>
                <a:gridCol w="2681036">
                  <a:extLst>
                    <a:ext uri="{9D8B030D-6E8A-4147-A177-3AD203B41FA5}">
                      <a16:colId xmlns="" xmlns:a16="http://schemas.microsoft.com/office/drawing/2014/main" val="3147077555"/>
                    </a:ext>
                  </a:extLst>
                </a:gridCol>
                <a:gridCol w="6511094">
                  <a:extLst>
                    <a:ext uri="{9D8B030D-6E8A-4147-A177-3AD203B41FA5}">
                      <a16:colId xmlns="" xmlns:a16="http://schemas.microsoft.com/office/drawing/2014/main" val="2131341472"/>
                    </a:ext>
                  </a:extLst>
                </a:gridCol>
              </a:tblGrid>
              <a:tr h="370840">
                <a:tc>
                  <a:txBody>
                    <a:bodyPr/>
                    <a:lstStyle/>
                    <a:p>
                      <a:pPr algn="ctr" rtl="1"/>
                      <a:r>
                        <a:rPr lang="en-US" dirty="0" smtClean="0"/>
                        <a:t>Facility [Hrs.]</a:t>
                      </a:r>
                      <a:endParaRPr lang="ar-SA" dirty="0"/>
                    </a:p>
                  </a:txBody>
                  <a:tcPr/>
                </a:tc>
                <a:tc>
                  <a:txBody>
                    <a:bodyPr/>
                    <a:lstStyle/>
                    <a:p>
                      <a:pPr rtl="1"/>
                      <a:endParaRPr lang="ar-SA"/>
                    </a:p>
                  </a:txBody>
                  <a:tcPr/>
                </a:tc>
                <a:extLst>
                  <a:ext uri="{0D108BD9-81ED-4DB2-BD59-A6C34878D82A}">
                    <a16:rowId xmlns="" xmlns:a16="http://schemas.microsoft.com/office/drawing/2014/main" val="1505798169"/>
                  </a:ext>
                </a:extLst>
              </a:tr>
              <a:tr h="577873">
                <a:tc>
                  <a:txBody>
                    <a:bodyPr/>
                    <a:lstStyle/>
                    <a:p>
                      <a:pPr algn="ctr" rtl="1"/>
                      <a:r>
                        <a:rPr lang="en-US" dirty="0" smtClean="0"/>
                        <a:t>153.50</a:t>
                      </a:r>
                      <a:endParaRPr lang="ar-SA" dirty="0"/>
                    </a:p>
                  </a:txBody>
                  <a:tcPr/>
                </a:tc>
                <a:tc>
                  <a:txBody>
                    <a:bodyPr/>
                    <a:lstStyle/>
                    <a:p>
                      <a:pPr rtl="1"/>
                      <a:r>
                        <a:rPr lang="en-US" dirty="0" smtClean="0"/>
                        <a:t>Time set point not met during occupied heating</a:t>
                      </a:r>
                      <a:endParaRPr lang="ar-SA" dirty="0"/>
                    </a:p>
                  </a:txBody>
                  <a:tcPr/>
                </a:tc>
                <a:extLst>
                  <a:ext uri="{0D108BD9-81ED-4DB2-BD59-A6C34878D82A}">
                    <a16:rowId xmlns="" xmlns:a16="http://schemas.microsoft.com/office/drawing/2014/main" val="2519314053"/>
                  </a:ext>
                </a:extLst>
              </a:tr>
              <a:tr h="370840">
                <a:tc>
                  <a:txBody>
                    <a:bodyPr/>
                    <a:lstStyle/>
                    <a:p>
                      <a:pPr algn="ctr" rtl="1"/>
                      <a:r>
                        <a:rPr lang="en-US" dirty="0" smtClean="0"/>
                        <a:t>58.00</a:t>
                      </a:r>
                      <a:endParaRPr lang="ar-SA"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Time set point not met during occupied cooling</a:t>
                      </a:r>
                      <a:endParaRPr lang="ar-SA" dirty="0" smtClean="0"/>
                    </a:p>
                    <a:p>
                      <a:pPr rtl="1"/>
                      <a:endParaRPr lang="ar-SA" dirty="0"/>
                    </a:p>
                  </a:txBody>
                  <a:tcPr/>
                </a:tc>
                <a:extLst>
                  <a:ext uri="{0D108BD9-81ED-4DB2-BD59-A6C34878D82A}">
                    <a16:rowId xmlns="" xmlns:a16="http://schemas.microsoft.com/office/drawing/2014/main" val="4080475919"/>
                  </a:ext>
                </a:extLst>
              </a:tr>
              <a:tr h="370840">
                <a:tc>
                  <a:txBody>
                    <a:bodyPr/>
                    <a:lstStyle/>
                    <a:p>
                      <a:pPr algn="ctr" rtl="1"/>
                      <a:r>
                        <a:rPr lang="en-US" dirty="0" smtClean="0"/>
                        <a:t>918.00</a:t>
                      </a:r>
                      <a:endParaRPr lang="ar-SA" dirty="0"/>
                    </a:p>
                  </a:txBody>
                  <a:tcPr/>
                </a:tc>
                <a:tc>
                  <a:txBody>
                    <a:bodyPr/>
                    <a:lstStyle/>
                    <a:p>
                      <a:pPr rtl="1"/>
                      <a:r>
                        <a:rPr lang="en-US" dirty="0" smtClean="0"/>
                        <a:t>Time not comfortable based on simple ASHREAE 55-2004</a:t>
                      </a:r>
                      <a:endParaRPr lang="ar-SA" dirty="0"/>
                    </a:p>
                  </a:txBody>
                  <a:tcPr/>
                </a:tc>
                <a:extLst>
                  <a:ext uri="{0D108BD9-81ED-4DB2-BD59-A6C34878D82A}">
                    <a16:rowId xmlns="" xmlns:a16="http://schemas.microsoft.com/office/drawing/2014/main" val="3803290310"/>
                  </a:ext>
                </a:extLst>
              </a:tr>
            </a:tbl>
          </a:graphicData>
        </a:graphic>
      </p:graphicFrame>
    </p:spTree>
    <p:extLst>
      <p:ext uri="{BB962C8B-B14F-4D97-AF65-F5344CB8AC3E}">
        <p14:creationId xmlns:p14="http://schemas.microsoft.com/office/powerpoint/2010/main" val="33735304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109728" indent="0" algn="l">
              <a:buNone/>
            </a:pPr>
            <a:r>
              <a:rPr lang="en-US" dirty="0" smtClean="0"/>
              <a:t>Absorption coefficient  </a:t>
            </a:r>
            <a:endParaRPr lang="ar-SA" dirty="0"/>
          </a:p>
        </p:txBody>
      </p:sp>
      <p:sp>
        <p:nvSpPr>
          <p:cNvPr id="7" name="عنصر نائب لرقم الشريحة 6"/>
          <p:cNvSpPr>
            <a:spLocks noGrp="1"/>
          </p:cNvSpPr>
          <p:nvPr>
            <p:ph type="sldNum" sz="quarter" idx="12"/>
          </p:nvPr>
        </p:nvSpPr>
        <p:spPr/>
        <p:txBody>
          <a:bodyPr/>
          <a:lstStyle/>
          <a:p>
            <a:fld id="{C88B3D40-3BDB-43F0-9DBE-9598ADBB9785}" type="slidenum">
              <a:rPr lang="ar-SA" smtClean="0"/>
              <a:pPr/>
              <a:t>46</a:t>
            </a:fld>
            <a:endParaRPr lang="ar-SA"/>
          </a:p>
        </p:txBody>
      </p:sp>
      <p:sp>
        <p:nvSpPr>
          <p:cNvPr id="2" name="Title 1"/>
          <p:cNvSpPr>
            <a:spLocks noGrp="1"/>
          </p:cNvSpPr>
          <p:nvPr>
            <p:ph type="title"/>
          </p:nvPr>
        </p:nvSpPr>
        <p:spPr/>
        <p:txBody>
          <a:bodyPr/>
          <a:lstStyle/>
          <a:p>
            <a:pPr algn="l"/>
            <a:r>
              <a:rPr lang="en-US" dirty="0" smtClean="0"/>
              <a:t>Acoustical design</a:t>
            </a:r>
            <a:endParaRPr lang="ar-SA" dirty="0"/>
          </a:p>
        </p:txBody>
      </p:sp>
      <p:pic>
        <p:nvPicPr>
          <p:cNvPr id="6" name="Picture 5"/>
          <p:cNvPicPr>
            <a:picLocks noChangeAspect="1"/>
          </p:cNvPicPr>
          <p:nvPr/>
        </p:nvPicPr>
        <p:blipFill>
          <a:blip r:embed="rId2"/>
          <a:stretch>
            <a:fillRect/>
          </a:stretch>
        </p:blipFill>
        <p:spPr>
          <a:xfrm>
            <a:off x="812060" y="2786566"/>
            <a:ext cx="9724923" cy="2305631"/>
          </a:xfrm>
          <a:prstGeom prst="rect">
            <a:avLst/>
          </a:prstGeom>
        </p:spPr>
      </p:pic>
    </p:spTree>
    <p:extLst>
      <p:ext uri="{BB962C8B-B14F-4D97-AF65-F5344CB8AC3E}">
        <p14:creationId xmlns:p14="http://schemas.microsoft.com/office/powerpoint/2010/main" val="38875985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Reverberation time {R</a:t>
            </a:r>
            <a:r>
              <a:rPr lang="en-US" dirty="0"/>
              <a:t>t</a:t>
            </a:r>
            <a:r>
              <a:rPr lang="en-US" sz="1200" dirty="0" smtClean="0"/>
              <a:t>60</a:t>
            </a:r>
            <a:r>
              <a:rPr lang="en-US" dirty="0" smtClean="0"/>
              <a:t>}</a:t>
            </a:r>
          </a:p>
          <a:p>
            <a:pPr marL="114300" indent="0">
              <a:buNone/>
            </a:pPr>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47</a:t>
            </a:fld>
            <a:endParaRPr lang="ar-SA"/>
          </a:p>
        </p:txBody>
      </p:sp>
      <p:sp>
        <p:nvSpPr>
          <p:cNvPr id="2" name="Title 1"/>
          <p:cNvSpPr>
            <a:spLocks noGrp="1"/>
          </p:cNvSpPr>
          <p:nvPr>
            <p:ph type="title"/>
          </p:nvPr>
        </p:nvSpPr>
        <p:spPr/>
        <p:txBody>
          <a:bodyPr/>
          <a:lstStyle/>
          <a:p>
            <a:pPr algn="l"/>
            <a:r>
              <a:rPr lang="en-US" dirty="0"/>
              <a:t>Acoustical design</a:t>
            </a: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1096039597"/>
              </p:ext>
            </p:extLst>
          </p:nvPr>
        </p:nvGraphicFramePr>
        <p:xfrm>
          <a:off x="609600" y="3154171"/>
          <a:ext cx="10489325" cy="1854200"/>
        </p:xfrm>
        <a:graphic>
          <a:graphicData uri="http://schemas.openxmlformats.org/drawingml/2006/table">
            <a:tbl>
              <a:tblPr rtl="1" firstRow="1" bandRow="1">
                <a:tableStyleId>{073A0DAA-6AF3-43AB-8588-CEC1D06C72B9}</a:tableStyleId>
              </a:tblPr>
              <a:tblGrid>
                <a:gridCol w="1529256">
                  <a:extLst>
                    <a:ext uri="{9D8B030D-6E8A-4147-A177-3AD203B41FA5}">
                      <a16:colId xmlns="" xmlns:a16="http://schemas.microsoft.com/office/drawing/2014/main" val="3202689043"/>
                    </a:ext>
                  </a:extLst>
                </a:gridCol>
                <a:gridCol w="2050452">
                  <a:extLst>
                    <a:ext uri="{9D8B030D-6E8A-4147-A177-3AD203B41FA5}">
                      <a16:colId xmlns="" xmlns:a16="http://schemas.microsoft.com/office/drawing/2014/main" val="1767027985"/>
                    </a:ext>
                  </a:extLst>
                </a:gridCol>
                <a:gridCol w="3265480">
                  <a:extLst>
                    <a:ext uri="{9D8B030D-6E8A-4147-A177-3AD203B41FA5}">
                      <a16:colId xmlns="" xmlns:a16="http://schemas.microsoft.com/office/drawing/2014/main" val="3988928144"/>
                    </a:ext>
                  </a:extLst>
                </a:gridCol>
                <a:gridCol w="2197333">
                  <a:extLst>
                    <a:ext uri="{9D8B030D-6E8A-4147-A177-3AD203B41FA5}">
                      <a16:colId xmlns="" xmlns:a16="http://schemas.microsoft.com/office/drawing/2014/main" val="224700375"/>
                    </a:ext>
                  </a:extLst>
                </a:gridCol>
                <a:gridCol w="1446804">
                  <a:extLst>
                    <a:ext uri="{9D8B030D-6E8A-4147-A177-3AD203B41FA5}">
                      <a16:colId xmlns="" xmlns:a16="http://schemas.microsoft.com/office/drawing/2014/main" val="2200456018"/>
                    </a:ext>
                  </a:extLst>
                </a:gridCol>
              </a:tblGrid>
              <a:tr h="370840">
                <a:tc>
                  <a:txBody>
                    <a:bodyPr/>
                    <a:lstStyle/>
                    <a:p>
                      <a:pPr rtl="1"/>
                      <a:r>
                        <a:rPr lang="en-US" sz="1400" dirty="0" smtClean="0"/>
                        <a:t>Assessment </a:t>
                      </a:r>
                      <a:endParaRPr lang="ar-SA" sz="1400" dirty="0"/>
                    </a:p>
                  </a:txBody>
                  <a:tcPr/>
                </a:tc>
                <a:tc>
                  <a:txBody>
                    <a:bodyPr/>
                    <a:lstStyle/>
                    <a:p>
                      <a:pPr rtl="1"/>
                      <a:r>
                        <a:rPr lang="en-US" sz="1400" dirty="0" smtClean="0"/>
                        <a:t>Recommended</a:t>
                      </a:r>
                      <a:r>
                        <a:rPr lang="en-US" sz="1400" baseline="0" dirty="0" smtClean="0"/>
                        <a:t> range </a:t>
                      </a:r>
                      <a:endParaRPr lang="ar-SA" sz="1400" dirty="0"/>
                    </a:p>
                  </a:txBody>
                  <a:tcPr/>
                </a:tc>
                <a:tc>
                  <a:txBody>
                    <a:bodyPr/>
                    <a:lstStyle/>
                    <a:p>
                      <a:pPr rtl="1"/>
                      <a:r>
                        <a:rPr lang="en-US" sz="1400" dirty="0" smtClean="0"/>
                        <a:t>Rt</a:t>
                      </a:r>
                      <a:r>
                        <a:rPr lang="en-US" sz="900" dirty="0" smtClean="0"/>
                        <a:t>60 </a:t>
                      </a:r>
                      <a:r>
                        <a:rPr lang="en-US" sz="1400" b="1" kern="1200" dirty="0" smtClean="0">
                          <a:solidFill>
                            <a:schemeClr val="lt1"/>
                          </a:solidFill>
                          <a:latin typeface="+mn-lt"/>
                          <a:ea typeface="+mn-ea"/>
                          <a:cs typeface="+mn-cs"/>
                        </a:rPr>
                        <a:t>Range at 500Hz</a:t>
                      </a:r>
                      <a:endParaRPr lang="ar-SA" sz="1400" b="1" kern="1200" dirty="0">
                        <a:solidFill>
                          <a:schemeClr val="lt1"/>
                        </a:solidFill>
                        <a:latin typeface="+mn-lt"/>
                        <a:ea typeface="+mn-ea"/>
                        <a:cs typeface="+mn-cs"/>
                      </a:endParaRPr>
                    </a:p>
                  </a:txBody>
                  <a:tcPr/>
                </a:tc>
                <a:tc>
                  <a:txBody>
                    <a:bodyPr/>
                    <a:lstStyle/>
                    <a:p>
                      <a:pPr rtl="1"/>
                      <a:r>
                        <a:rPr lang="en-US" sz="1400" dirty="0" smtClean="0"/>
                        <a:t>Volume(m3)</a:t>
                      </a:r>
                      <a:endParaRPr lang="ar-SA" sz="1400" dirty="0"/>
                    </a:p>
                  </a:txBody>
                  <a:tcPr/>
                </a:tc>
                <a:tc>
                  <a:txBody>
                    <a:bodyPr/>
                    <a:lstStyle/>
                    <a:p>
                      <a:pPr rtl="1"/>
                      <a:r>
                        <a:rPr lang="en-US" sz="1400" dirty="0" smtClean="0"/>
                        <a:t>Room</a:t>
                      </a:r>
                      <a:endParaRPr lang="ar-SA" sz="1400" dirty="0"/>
                    </a:p>
                  </a:txBody>
                  <a:tcPr/>
                </a:tc>
                <a:extLst>
                  <a:ext uri="{0D108BD9-81ED-4DB2-BD59-A6C34878D82A}">
                    <a16:rowId xmlns="" xmlns:a16="http://schemas.microsoft.com/office/drawing/2014/main" val="1849508432"/>
                  </a:ext>
                </a:extLst>
              </a:tr>
              <a:tr h="370840">
                <a:tc>
                  <a:txBody>
                    <a:bodyPr/>
                    <a:lstStyle/>
                    <a:p>
                      <a:pPr rtl="1"/>
                      <a:r>
                        <a:rPr lang="en-US" sz="1400" dirty="0" smtClean="0"/>
                        <a:t>ok</a:t>
                      </a:r>
                      <a:endParaRPr lang="ar-SA" sz="1400" dirty="0"/>
                    </a:p>
                  </a:txBody>
                  <a:tcPr/>
                </a:tc>
                <a:tc>
                  <a:txBody>
                    <a:bodyPr/>
                    <a:lstStyle/>
                    <a:p>
                      <a:pPr rtl="1"/>
                      <a:r>
                        <a:rPr lang="en-US" sz="1400" dirty="0" smtClean="0"/>
                        <a:t>0.7</a:t>
                      </a:r>
                      <a:r>
                        <a:rPr lang="en-US" sz="1400" baseline="0" dirty="0" smtClean="0"/>
                        <a:t> – 0.9</a:t>
                      </a:r>
                      <a:endParaRPr lang="ar-SA" sz="1400" dirty="0"/>
                    </a:p>
                  </a:txBody>
                  <a:tcPr/>
                </a:tc>
                <a:tc>
                  <a:txBody>
                    <a:bodyPr/>
                    <a:lstStyle/>
                    <a:p>
                      <a:pPr algn="ctr" rtl="1"/>
                      <a:r>
                        <a:rPr lang="en-US" sz="1400" dirty="0" smtClean="0"/>
                        <a:t>0.79</a:t>
                      </a:r>
                      <a:endParaRPr lang="ar-SA" sz="1400" dirty="0"/>
                    </a:p>
                  </a:txBody>
                  <a:tcPr/>
                </a:tc>
                <a:tc>
                  <a:txBody>
                    <a:bodyPr/>
                    <a:lstStyle/>
                    <a:p>
                      <a:pPr rtl="1"/>
                      <a:r>
                        <a:rPr lang="en-US" sz="1400" dirty="0" smtClean="0"/>
                        <a:t>137.4</a:t>
                      </a:r>
                      <a:endParaRPr lang="ar-SA" sz="1400" dirty="0"/>
                    </a:p>
                  </a:txBody>
                  <a:tcPr/>
                </a:tc>
                <a:tc>
                  <a:txBody>
                    <a:bodyPr/>
                    <a:lstStyle/>
                    <a:p>
                      <a:pPr rtl="1"/>
                      <a:r>
                        <a:rPr lang="en-US" sz="1400" dirty="0" smtClean="0"/>
                        <a:t>Lecture room</a:t>
                      </a:r>
                      <a:endParaRPr lang="ar-SA" sz="1400" dirty="0"/>
                    </a:p>
                  </a:txBody>
                  <a:tcPr/>
                </a:tc>
                <a:extLst>
                  <a:ext uri="{0D108BD9-81ED-4DB2-BD59-A6C34878D82A}">
                    <a16:rowId xmlns="" xmlns:a16="http://schemas.microsoft.com/office/drawing/2014/main" val="2190985331"/>
                  </a:ext>
                </a:extLst>
              </a:tr>
              <a:tr h="370840">
                <a:tc>
                  <a:txBody>
                    <a:bodyPr/>
                    <a:lstStyle/>
                    <a:p>
                      <a:pPr rtl="1"/>
                      <a:r>
                        <a:rPr lang="en-US" sz="1400" dirty="0" smtClean="0"/>
                        <a:t>ok</a:t>
                      </a:r>
                      <a:endParaRPr lang="ar-SA" sz="1400" dirty="0"/>
                    </a:p>
                  </a:txBody>
                  <a:tcPr/>
                </a:tc>
                <a:tc>
                  <a:txBody>
                    <a:bodyPr/>
                    <a:lstStyle/>
                    <a:p>
                      <a:pPr rtl="1"/>
                      <a:r>
                        <a:rPr lang="en-US" sz="1400" dirty="0" smtClean="0"/>
                        <a:t>1.2 – 1.4 </a:t>
                      </a:r>
                      <a:endParaRPr lang="ar-SA" sz="1400" dirty="0"/>
                    </a:p>
                  </a:txBody>
                  <a:tcPr/>
                </a:tc>
                <a:tc>
                  <a:txBody>
                    <a:bodyPr/>
                    <a:lstStyle/>
                    <a:p>
                      <a:pPr algn="ctr" rtl="1"/>
                      <a:r>
                        <a:rPr lang="en-US" sz="1400" dirty="0" smtClean="0"/>
                        <a:t>1.21</a:t>
                      </a:r>
                      <a:endParaRPr lang="ar-SA" sz="1400" dirty="0"/>
                    </a:p>
                  </a:txBody>
                  <a:tcPr/>
                </a:tc>
                <a:tc>
                  <a:txBody>
                    <a:bodyPr/>
                    <a:lstStyle/>
                    <a:p>
                      <a:pPr rtl="1"/>
                      <a:r>
                        <a:rPr lang="en-US" sz="1400" dirty="0" smtClean="0"/>
                        <a:t>663.5</a:t>
                      </a:r>
                      <a:endParaRPr lang="ar-SA" sz="1400" dirty="0"/>
                    </a:p>
                  </a:txBody>
                  <a:tcPr/>
                </a:tc>
                <a:tc>
                  <a:txBody>
                    <a:bodyPr/>
                    <a:lstStyle/>
                    <a:p>
                      <a:pPr rtl="1"/>
                      <a:r>
                        <a:rPr lang="en-US" sz="1400" dirty="0" smtClean="0"/>
                        <a:t>Theater</a:t>
                      </a:r>
                      <a:endParaRPr lang="ar-SA" sz="1400" dirty="0"/>
                    </a:p>
                  </a:txBody>
                  <a:tcPr/>
                </a:tc>
                <a:extLst>
                  <a:ext uri="{0D108BD9-81ED-4DB2-BD59-A6C34878D82A}">
                    <a16:rowId xmlns="" xmlns:a16="http://schemas.microsoft.com/office/drawing/2014/main" val="730466068"/>
                  </a:ext>
                </a:extLst>
              </a:tr>
              <a:tr h="370840">
                <a:tc>
                  <a:txBody>
                    <a:bodyPr/>
                    <a:lstStyle/>
                    <a:p>
                      <a:pPr rtl="1"/>
                      <a:r>
                        <a:rPr lang="en-US" sz="1400" dirty="0" smtClean="0"/>
                        <a:t>ok</a:t>
                      </a:r>
                      <a:endParaRPr lang="ar-SA" sz="1400" dirty="0"/>
                    </a:p>
                  </a:txBody>
                  <a:tcPr/>
                </a:tc>
                <a:tc>
                  <a:txBody>
                    <a:bodyPr/>
                    <a:lstStyle/>
                    <a:p>
                      <a:pPr rtl="1"/>
                      <a:r>
                        <a:rPr lang="en-US" sz="1400" dirty="0" smtClean="0"/>
                        <a:t>0.4 – 0.7</a:t>
                      </a:r>
                      <a:endParaRPr lang="ar-SA" sz="1400" dirty="0"/>
                    </a:p>
                  </a:txBody>
                  <a:tcPr/>
                </a:tc>
                <a:tc>
                  <a:txBody>
                    <a:bodyPr/>
                    <a:lstStyle/>
                    <a:p>
                      <a:pPr algn="ctr" rtl="1"/>
                      <a:r>
                        <a:rPr lang="en-US" sz="1400" dirty="0" smtClean="0"/>
                        <a:t>0.41</a:t>
                      </a:r>
                      <a:endParaRPr lang="ar-SA" sz="1400" dirty="0"/>
                    </a:p>
                  </a:txBody>
                  <a:tcPr/>
                </a:tc>
                <a:tc>
                  <a:txBody>
                    <a:bodyPr/>
                    <a:lstStyle/>
                    <a:p>
                      <a:pPr rtl="1"/>
                      <a:r>
                        <a:rPr lang="en-US" sz="1400" dirty="0" smtClean="0"/>
                        <a:t>592.12</a:t>
                      </a:r>
                      <a:endParaRPr lang="ar-SA" sz="1400" dirty="0"/>
                    </a:p>
                  </a:txBody>
                  <a:tcPr/>
                </a:tc>
                <a:tc>
                  <a:txBody>
                    <a:bodyPr/>
                    <a:lstStyle/>
                    <a:p>
                      <a:pPr rtl="1"/>
                      <a:r>
                        <a:rPr lang="en-US" sz="1400" dirty="0" smtClean="0"/>
                        <a:t>Computer lab</a:t>
                      </a:r>
                      <a:endParaRPr lang="ar-SA" sz="1400" dirty="0"/>
                    </a:p>
                  </a:txBody>
                  <a:tcPr/>
                </a:tc>
                <a:extLst>
                  <a:ext uri="{0D108BD9-81ED-4DB2-BD59-A6C34878D82A}">
                    <a16:rowId xmlns="" xmlns:a16="http://schemas.microsoft.com/office/drawing/2014/main" val="3117026261"/>
                  </a:ext>
                </a:extLst>
              </a:tr>
              <a:tr h="370840">
                <a:tc>
                  <a:txBody>
                    <a:bodyPr/>
                    <a:lstStyle/>
                    <a:p>
                      <a:pPr rtl="1"/>
                      <a:r>
                        <a:rPr lang="en-US" sz="1400" dirty="0" smtClean="0"/>
                        <a:t>ok</a:t>
                      </a:r>
                      <a:endParaRPr lang="ar-SA" sz="1400" dirty="0"/>
                    </a:p>
                  </a:txBody>
                  <a:tcPr/>
                </a:tc>
                <a:tc>
                  <a:txBody>
                    <a:bodyPr/>
                    <a:lstStyle/>
                    <a:p>
                      <a:pPr rtl="1"/>
                      <a:r>
                        <a:rPr lang="en-US" sz="1400" dirty="0" smtClean="0"/>
                        <a:t>0.4 – 0.6</a:t>
                      </a:r>
                      <a:endParaRPr lang="ar-SA" sz="1400" dirty="0"/>
                    </a:p>
                  </a:txBody>
                  <a:tcPr/>
                </a:tc>
                <a:tc>
                  <a:txBody>
                    <a:bodyPr/>
                    <a:lstStyle/>
                    <a:p>
                      <a:pPr algn="ctr" rtl="1"/>
                      <a:r>
                        <a:rPr lang="en-US" sz="1400" dirty="0" smtClean="0"/>
                        <a:t>0.5</a:t>
                      </a:r>
                      <a:endParaRPr lang="ar-SA" sz="1400" dirty="0"/>
                    </a:p>
                  </a:txBody>
                  <a:tcPr/>
                </a:tc>
                <a:tc>
                  <a:txBody>
                    <a:bodyPr/>
                    <a:lstStyle/>
                    <a:p>
                      <a:pPr rtl="1"/>
                      <a:r>
                        <a:rPr lang="en-US" sz="1400" dirty="0" smtClean="0"/>
                        <a:t>65.88</a:t>
                      </a:r>
                      <a:endParaRPr lang="ar-SA" sz="1400" dirty="0"/>
                    </a:p>
                  </a:txBody>
                  <a:tcPr/>
                </a:tc>
                <a:tc>
                  <a:txBody>
                    <a:bodyPr/>
                    <a:lstStyle/>
                    <a:p>
                      <a:pPr rtl="1"/>
                      <a:r>
                        <a:rPr lang="en-US" sz="1400" dirty="0" smtClean="0"/>
                        <a:t>office</a:t>
                      </a:r>
                      <a:endParaRPr lang="ar-SA" sz="1400" dirty="0"/>
                    </a:p>
                  </a:txBody>
                  <a:tcPr/>
                </a:tc>
                <a:extLst>
                  <a:ext uri="{0D108BD9-81ED-4DB2-BD59-A6C34878D82A}">
                    <a16:rowId xmlns="" xmlns:a16="http://schemas.microsoft.com/office/drawing/2014/main" val="2259040967"/>
                  </a:ext>
                </a:extLst>
              </a:tr>
            </a:tbl>
          </a:graphicData>
        </a:graphic>
      </p:graphicFrame>
    </p:spTree>
    <p:extLst>
      <p:ext uri="{BB962C8B-B14F-4D97-AF65-F5344CB8AC3E}">
        <p14:creationId xmlns:p14="http://schemas.microsoft.com/office/powerpoint/2010/main" val="9120380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Sound transmission class [STC]</a:t>
            </a:r>
          </a:p>
          <a:p>
            <a:pPr marL="114300" indent="0">
              <a:buNone/>
            </a:pPr>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48</a:t>
            </a:fld>
            <a:endParaRPr lang="ar-SA"/>
          </a:p>
        </p:txBody>
      </p:sp>
      <p:sp>
        <p:nvSpPr>
          <p:cNvPr id="2" name="Title 1"/>
          <p:cNvSpPr>
            <a:spLocks noGrp="1"/>
          </p:cNvSpPr>
          <p:nvPr>
            <p:ph type="title"/>
          </p:nvPr>
        </p:nvSpPr>
        <p:spPr/>
        <p:txBody>
          <a:bodyPr/>
          <a:lstStyle/>
          <a:p>
            <a:pPr algn="l"/>
            <a:r>
              <a:rPr lang="en-US" dirty="0"/>
              <a:t>Acoustical design</a:t>
            </a:r>
            <a:endParaRPr lang="ar-SA" dirty="0"/>
          </a:p>
        </p:txBody>
      </p:sp>
      <p:graphicFrame>
        <p:nvGraphicFramePr>
          <p:cNvPr id="6" name="Table 5"/>
          <p:cNvGraphicFramePr>
            <a:graphicFrameLocks noGrp="1"/>
          </p:cNvGraphicFramePr>
          <p:nvPr>
            <p:extLst>
              <p:ext uri="{D42A27DB-BD31-4B8C-83A1-F6EECF244321}">
                <p14:modId xmlns:p14="http://schemas.microsoft.com/office/powerpoint/2010/main" val="403283932"/>
              </p:ext>
            </p:extLst>
          </p:nvPr>
        </p:nvGraphicFramePr>
        <p:xfrm>
          <a:off x="1345042" y="2335614"/>
          <a:ext cx="8127999" cy="3474720"/>
        </p:xfrm>
        <a:graphic>
          <a:graphicData uri="http://schemas.openxmlformats.org/drawingml/2006/table">
            <a:tbl>
              <a:tblPr rtl="1" firstRow="1" bandRow="1">
                <a:tableStyleId>{073A0DAA-6AF3-43AB-8588-CEC1D06C72B9}</a:tableStyleId>
              </a:tblPr>
              <a:tblGrid>
                <a:gridCol w="2709333">
                  <a:extLst>
                    <a:ext uri="{9D8B030D-6E8A-4147-A177-3AD203B41FA5}">
                      <a16:colId xmlns="" xmlns:a16="http://schemas.microsoft.com/office/drawing/2014/main" val="1086260242"/>
                    </a:ext>
                  </a:extLst>
                </a:gridCol>
                <a:gridCol w="2709333">
                  <a:extLst>
                    <a:ext uri="{9D8B030D-6E8A-4147-A177-3AD203B41FA5}">
                      <a16:colId xmlns="" xmlns:a16="http://schemas.microsoft.com/office/drawing/2014/main" val="2210966256"/>
                    </a:ext>
                  </a:extLst>
                </a:gridCol>
                <a:gridCol w="2709333">
                  <a:extLst>
                    <a:ext uri="{9D8B030D-6E8A-4147-A177-3AD203B41FA5}">
                      <a16:colId xmlns="" xmlns:a16="http://schemas.microsoft.com/office/drawing/2014/main" val="3790296505"/>
                    </a:ext>
                  </a:extLst>
                </a:gridCol>
              </a:tblGrid>
              <a:tr h="370840">
                <a:tc>
                  <a:txBody>
                    <a:bodyPr/>
                    <a:lstStyle/>
                    <a:p>
                      <a:pPr rtl="1"/>
                      <a:r>
                        <a:rPr lang="en-US" sz="1400" dirty="0" smtClean="0"/>
                        <a:t>assessment</a:t>
                      </a:r>
                      <a:endParaRPr lang="ar-SA" sz="1400" dirty="0"/>
                    </a:p>
                  </a:txBody>
                  <a:tcPr/>
                </a:tc>
                <a:tc>
                  <a:txBody>
                    <a:bodyPr/>
                    <a:lstStyle/>
                    <a:p>
                      <a:pPr marL="0" indent="0" algn="ctr" defTabSz="914377" rtl="0" eaLnBrk="1" latinLnBrk="0" hangingPunct="1">
                        <a:lnSpc>
                          <a:spcPct val="115000"/>
                        </a:lnSpc>
                        <a:spcAft>
                          <a:spcPts val="0"/>
                        </a:spcAft>
                      </a:pPr>
                      <a:r>
                        <a:rPr lang="en-US" sz="1400" b="1" kern="1200" dirty="0" smtClean="0">
                          <a:solidFill>
                            <a:schemeClr val="lt1"/>
                          </a:solidFill>
                          <a:latin typeface="+mn-lt"/>
                          <a:ea typeface="+mn-ea"/>
                          <a:cs typeface="+mn-cs"/>
                        </a:rPr>
                        <a:t>STC Value(dB)</a:t>
                      </a:r>
                    </a:p>
                  </a:txBody>
                  <a:tcPr/>
                </a:tc>
                <a:tc>
                  <a:txBody>
                    <a:bodyPr/>
                    <a:lstStyle/>
                    <a:p>
                      <a:pPr algn="ctr" rtl="1"/>
                      <a:r>
                        <a:rPr lang="en-US" sz="1400" dirty="0" smtClean="0"/>
                        <a:t>Type </a:t>
                      </a:r>
                      <a:endParaRPr lang="ar-SA" sz="1400" dirty="0"/>
                    </a:p>
                  </a:txBody>
                  <a:tcPr/>
                </a:tc>
                <a:extLst>
                  <a:ext uri="{0D108BD9-81ED-4DB2-BD59-A6C34878D82A}">
                    <a16:rowId xmlns="" xmlns:a16="http://schemas.microsoft.com/office/drawing/2014/main" val="1236016163"/>
                  </a:ext>
                </a:extLst>
              </a:tr>
              <a:tr h="370840">
                <a:tc>
                  <a:txBody>
                    <a:bodyPr/>
                    <a:lstStyle/>
                    <a:p>
                      <a:pPr rtl="1"/>
                      <a:r>
                        <a:rPr lang="en-US" sz="1400" dirty="0" smtClean="0"/>
                        <a:t>Ok</a:t>
                      </a:r>
                      <a:endParaRPr lang="ar-SA" sz="1400" dirty="0"/>
                    </a:p>
                  </a:txBody>
                  <a:tcPr/>
                </a:tc>
                <a:tc>
                  <a:txBody>
                    <a:bodyPr/>
                    <a:lstStyle/>
                    <a:p>
                      <a:pPr algn="ctr" rtl="1"/>
                      <a:r>
                        <a:rPr lang="en-US" sz="1400" dirty="0" smtClean="0"/>
                        <a:t>43</a:t>
                      </a:r>
                      <a:endParaRPr lang="ar-SA" sz="1400" dirty="0"/>
                    </a:p>
                  </a:txBody>
                  <a:tcPr/>
                </a:tc>
                <a:tc>
                  <a:txBody>
                    <a:bodyPr/>
                    <a:lstStyle/>
                    <a:p>
                      <a:pPr rtl="1"/>
                      <a:r>
                        <a:rPr lang="en-US" sz="1400" kern="1200" dirty="0" smtClean="0">
                          <a:solidFill>
                            <a:schemeClr val="dk1"/>
                          </a:solidFill>
                          <a:latin typeface="+mn-lt"/>
                          <a:ea typeface="+mn-ea"/>
                          <a:cs typeface="+mn-cs"/>
                        </a:rPr>
                        <a:t>Classroom wall External</a:t>
                      </a:r>
                      <a:endParaRPr lang="ar-SA" sz="1400" kern="1200" dirty="0">
                        <a:solidFill>
                          <a:schemeClr val="dk1"/>
                        </a:solidFill>
                        <a:latin typeface="+mn-lt"/>
                        <a:ea typeface="+mn-ea"/>
                        <a:cs typeface="+mn-cs"/>
                      </a:endParaRPr>
                    </a:p>
                  </a:txBody>
                  <a:tcPr/>
                </a:tc>
                <a:extLst>
                  <a:ext uri="{0D108BD9-81ED-4DB2-BD59-A6C34878D82A}">
                    <a16:rowId xmlns="" xmlns:a16="http://schemas.microsoft.com/office/drawing/2014/main" val="3110381981"/>
                  </a:ext>
                </a:extLst>
              </a:tr>
              <a:tr h="370840">
                <a:tc>
                  <a:txBody>
                    <a:bodyPr/>
                    <a:lstStyle/>
                    <a:p>
                      <a:pPr rtl="1"/>
                      <a:r>
                        <a:rPr lang="en-US" sz="1400" dirty="0" smtClean="0"/>
                        <a:t>Ok</a:t>
                      </a:r>
                      <a:endParaRPr lang="ar-SA" sz="1400" dirty="0"/>
                    </a:p>
                  </a:txBody>
                  <a:tcPr/>
                </a:tc>
                <a:tc>
                  <a:txBody>
                    <a:bodyPr/>
                    <a:lstStyle/>
                    <a:p>
                      <a:pPr algn="ctr" rtl="1"/>
                      <a:r>
                        <a:rPr lang="en-US" sz="1400" dirty="0" smtClean="0"/>
                        <a:t>47</a:t>
                      </a:r>
                      <a:endParaRPr lang="ar-SA" sz="1400"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Wall between classrooms</a:t>
                      </a:r>
                      <a:endParaRPr lang="ar-SA" sz="1400" kern="1200" dirty="0">
                        <a:solidFill>
                          <a:schemeClr val="dk1"/>
                        </a:solidFill>
                        <a:latin typeface="+mn-lt"/>
                        <a:ea typeface="+mn-ea"/>
                        <a:cs typeface="+mn-cs"/>
                      </a:endParaRPr>
                    </a:p>
                  </a:txBody>
                  <a:tcPr/>
                </a:tc>
                <a:extLst>
                  <a:ext uri="{0D108BD9-81ED-4DB2-BD59-A6C34878D82A}">
                    <a16:rowId xmlns="" xmlns:a16="http://schemas.microsoft.com/office/drawing/2014/main" val="4211086839"/>
                  </a:ext>
                </a:extLst>
              </a:tr>
              <a:tr h="370840">
                <a:tc>
                  <a:txBody>
                    <a:bodyPr/>
                    <a:lstStyle/>
                    <a:p>
                      <a:pPr rtl="1"/>
                      <a:r>
                        <a:rPr lang="en-US" sz="1400" dirty="0" smtClean="0"/>
                        <a:t>Ok</a:t>
                      </a:r>
                      <a:endParaRPr lang="ar-SA" sz="1400" dirty="0"/>
                    </a:p>
                  </a:txBody>
                  <a:tcPr/>
                </a:tc>
                <a:tc>
                  <a:txBody>
                    <a:bodyPr/>
                    <a:lstStyle/>
                    <a:p>
                      <a:pPr algn="ctr" rtl="1"/>
                      <a:r>
                        <a:rPr lang="en-US" sz="1400" dirty="0" smtClean="0"/>
                        <a:t>47</a:t>
                      </a:r>
                      <a:endParaRPr lang="ar-SA" sz="1400"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Wall (Between Classroom and Corridor)</a:t>
                      </a:r>
                    </a:p>
                    <a:p>
                      <a:pPr rtl="1"/>
                      <a:endParaRPr lang="ar-SA" sz="1400" kern="1200" dirty="0">
                        <a:solidFill>
                          <a:schemeClr val="dk1"/>
                        </a:solidFill>
                        <a:latin typeface="+mn-lt"/>
                        <a:ea typeface="+mn-ea"/>
                        <a:cs typeface="+mn-cs"/>
                      </a:endParaRPr>
                    </a:p>
                  </a:txBody>
                  <a:tcPr/>
                </a:tc>
                <a:extLst>
                  <a:ext uri="{0D108BD9-81ED-4DB2-BD59-A6C34878D82A}">
                    <a16:rowId xmlns="" xmlns:a16="http://schemas.microsoft.com/office/drawing/2014/main" val="1213636968"/>
                  </a:ext>
                </a:extLst>
              </a:tr>
              <a:tr h="370840">
                <a:tc>
                  <a:txBody>
                    <a:bodyPr/>
                    <a:lstStyle/>
                    <a:p>
                      <a:pPr rtl="1"/>
                      <a:r>
                        <a:rPr lang="en-US" sz="1400" dirty="0" smtClean="0"/>
                        <a:t>Ok</a:t>
                      </a:r>
                      <a:endParaRPr lang="ar-SA" sz="1400" dirty="0"/>
                    </a:p>
                  </a:txBody>
                  <a:tcPr/>
                </a:tc>
                <a:tc>
                  <a:txBody>
                    <a:bodyPr/>
                    <a:lstStyle/>
                    <a:p>
                      <a:pPr algn="ctr" rtl="1"/>
                      <a:r>
                        <a:rPr lang="en-US" sz="1400" dirty="0" smtClean="0"/>
                        <a:t>55</a:t>
                      </a:r>
                      <a:endParaRPr lang="ar-SA" sz="1400" dirty="0"/>
                    </a:p>
                  </a:txBody>
                  <a:tcPr/>
                </a:tc>
                <a:tc>
                  <a:txBody>
                    <a:bodyPr/>
                    <a:lstStyle/>
                    <a:p>
                      <a:pPr rtl="1"/>
                      <a:r>
                        <a:rPr lang="en-US" sz="1400" kern="1200" dirty="0" smtClean="0">
                          <a:solidFill>
                            <a:schemeClr val="dk1"/>
                          </a:solidFill>
                          <a:latin typeface="+mn-lt"/>
                          <a:ea typeface="+mn-ea"/>
                          <a:cs typeface="+mn-cs"/>
                        </a:rPr>
                        <a:t>Computer lab wall external </a:t>
                      </a:r>
                      <a:endParaRPr lang="ar-SA" sz="1400" kern="1200" dirty="0">
                        <a:solidFill>
                          <a:schemeClr val="dk1"/>
                        </a:solidFill>
                        <a:latin typeface="+mn-lt"/>
                        <a:ea typeface="+mn-ea"/>
                        <a:cs typeface="+mn-cs"/>
                      </a:endParaRPr>
                    </a:p>
                  </a:txBody>
                  <a:tcPr/>
                </a:tc>
                <a:extLst>
                  <a:ext uri="{0D108BD9-81ED-4DB2-BD59-A6C34878D82A}">
                    <a16:rowId xmlns="" xmlns:a16="http://schemas.microsoft.com/office/drawing/2014/main" val="176698929"/>
                  </a:ext>
                </a:extLst>
              </a:tr>
              <a:tr h="370840">
                <a:tc>
                  <a:txBody>
                    <a:bodyPr/>
                    <a:lstStyle/>
                    <a:p>
                      <a:pPr rtl="1"/>
                      <a:r>
                        <a:rPr lang="en-US" sz="1400" dirty="0" smtClean="0"/>
                        <a:t>Ok</a:t>
                      </a:r>
                      <a:endParaRPr lang="ar-SA" sz="1400" dirty="0"/>
                    </a:p>
                  </a:txBody>
                  <a:tcPr/>
                </a:tc>
                <a:tc>
                  <a:txBody>
                    <a:bodyPr/>
                    <a:lstStyle/>
                    <a:p>
                      <a:pPr algn="ctr" rtl="1"/>
                      <a:r>
                        <a:rPr lang="en-US" sz="1400" dirty="0" smtClean="0"/>
                        <a:t>47</a:t>
                      </a:r>
                      <a:endParaRPr lang="ar-SA" sz="1400" dirty="0"/>
                    </a:p>
                  </a:txBody>
                  <a:tcPr/>
                </a:tc>
                <a:tc>
                  <a:txBody>
                    <a:bodyPr/>
                    <a:lstStyle/>
                    <a:p>
                      <a:pPr rtl="1"/>
                      <a:r>
                        <a:rPr lang="en-US" sz="1400" dirty="0" smtClean="0"/>
                        <a:t>Office wall external </a:t>
                      </a:r>
                      <a:endParaRPr lang="ar-SA" sz="1400" dirty="0"/>
                    </a:p>
                  </a:txBody>
                  <a:tcPr/>
                </a:tc>
                <a:extLst>
                  <a:ext uri="{0D108BD9-81ED-4DB2-BD59-A6C34878D82A}">
                    <a16:rowId xmlns="" xmlns:a16="http://schemas.microsoft.com/office/drawing/2014/main" val="868910027"/>
                  </a:ext>
                </a:extLst>
              </a:tr>
              <a:tr h="370840">
                <a:tc>
                  <a:txBody>
                    <a:bodyPr/>
                    <a:lstStyle/>
                    <a:p>
                      <a:pPr rtl="1"/>
                      <a:r>
                        <a:rPr lang="en-US" sz="1400" dirty="0" smtClean="0"/>
                        <a:t>Ok</a:t>
                      </a:r>
                      <a:endParaRPr lang="ar-SA" sz="1400" dirty="0"/>
                    </a:p>
                  </a:txBody>
                  <a:tcPr/>
                </a:tc>
                <a:tc>
                  <a:txBody>
                    <a:bodyPr/>
                    <a:lstStyle/>
                    <a:p>
                      <a:pPr algn="ctr" rtl="1"/>
                      <a:r>
                        <a:rPr lang="en-US" sz="1400" dirty="0" smtClean="0"/>
                        <a:t>47</a:t>
                      </a:r>
                      <a:endParaRPr lang="ar-SA" sz="1400" dirty="0"/>
                    </a:p>
                  </a:txBody>
                  <a:tcPr/>
                </a:tc>
                <a:tc>
                  <a:txBody>
                    <a:bodyPr/>
                    <a:lstStyle/>
                    <a:p>
                      <a:pPr rtl="1"/>
                      <a:r>
                        <a:rPr lang="en-US" sz="1400" dirty="0" smtClean="0"/>
                        <a:t>Wall</a:t>
                      </a:r>
                      <a:r>
                        <a:rPr lang="en-US" sz="1400" baseline="0" dirty="0" smtClean="0"/>
                        <a:t> between office and corridor</a:t>
                      </a:r>
                      <a:endParaRPr lang="ar-SA" sz="1400" dirty="0"/>
                    </a:p>
                  </a:txBody>
                  <a:tcPr/>
                </a:tc>
                <a:extLst>
                  <a:ext uri="{0D108BD9-81ED-4DB2-BD59-A6C34878D82A}">
                    <a16:rowId xmlns="" xmlns:a16="http://schemas.microsoft.com/office/drawing/2014/main" val="3102305092"/>
                  </a:ext>
                </a:extLst>
              </a:tr>
              <a:tr h="370840">
                <a:tc>
                  <a:txBody>
                    <a:bodyPr/>
                    <a:lstStyle/>
                    <a:p>
                      <a:pPr rtl="1"/>
                      <a:r>
                        <a:rPr lang="en-US" sz="1400" dirty="0" smtClean="0"/>
                        <a:t>ok</a:t>
                      </a:r>
                      <a:endParaRPr lang="ar-SA" sz="1400" dirty="0"/>
                    </a:p>
                  </a:txBody>
                  <a:tcPr/>
                </a:tc>
                <a:tc>
                  <a:txBody>
                    <a:bodyPr/>
                    <a:lstStyle/>
                    <a:p>
                      <a:pPr algn="ctr" rtl="1"/>
                      <a:r>
                        <a:rPr lang="en-US" sz="1400" dirty="0" smtClean="0"/>
                        <a:t>55</a:t>
                      </a:r>
                      <a:endParaRPr lang="ar-SA" sz="1400" dirty="0"/>
                    </a:p>
                  </a:txBody>
                  <a:tcPr/>
                </a:tc>
                <a:tc>
                  <a:txBody>
                    <a:bodyPr/>
                    <a:lstStyle/>
                    <a:p>
                      <a:pPr rtl="1"/>
                      <a:r>
                        <a:rPr lang="en-US" sz="1400" dirty="0" smtClean="0"/>
                        <a:t>External glass wall</a:t>
                      </a:r>
                      <a:endParaRPr lang="ar-SA" sz="1400" dirty="0"/>
                    </a:p>
                  </a:txBody>
                  <a:tcPr/>
                </a:tc>
                <a:extLst>
                  <a:ext uri="{0D108BD9-81ED-4DB2-BD59-A6C34878D82A}">
                    <a16:rowId xmlns="" xmlns:a16="http://schemas.microsoft.com/office/drawing/2014/main" val="233360299"/>
                  </a:ext>
                </a:extLst>
              </a:tr>
            </a:tbl>
          </a:graphicData>
        </a:graphic>
      </p:graphicFrame>
    </p:spTree>
    <p:extLst>
      <p:ext uri="{BB962C8B-B14F-4D97-AF65-F5344CB8AC3E}">
        <p14:creationId xmlns:p14="http://schemas.microsoft.com/office/powerpoint/2010/main" val="12995197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Impact Insulation Class (</a:t>
            </a:r>
            <a:r>
              <a:rPr lang="en-US" dirty="0" err="1" smtClean="0"/>
              <a:t>IIc</a:t>
            </a:r>
            <a:r>
              <a:rPr lang="en-US" dirty="0"/>
              <a:t>)</a:t>
            </a:r>
            <a:endParaRPr lang="en-US" dirty="0" smtClean="0"/>
          </a:p>
          <a:p>
            <a:pPr marL="114300" indent="0">
              <a:buNone/>
            </a:pPr>
            <a:endParaRPr lang="en-US" dirty="0" smtClean="0"/>
          </a:p>
          <a:p>
            <a:pPr marL="114300" indent="0">
              <a:buNone/>
            </a:pPr>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49</a:t>
            </a:fld>
            <a:endParaRPr lang="ar-SA"/>
          </a:p>
        </p:txBody>
      </p:sp>
      <p:sp>
        <p:nvSpPr>
          <p:cNvPr id="2" name="Title 1"/>
          <p:cNvSpPr>
            <a:spLocks noGrp="1"/>
          </p:cNvSpPr>
          <p:nvPr>
            <p:ph type="title"/>
          </p:nvPr>
        </p:nvSpPr>
        <p:spPr/>
        <p:txBody>
          <a:bodyPr/>
          <a:lstStyle/>
          <a:p>
            <a:pPr algn="l"/>
            <a:r>
              <a:rPr lang="en-US" dirty="0"/>
              <a:t>Acoustical design</a:t>
            </a: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177731725"/>
              </p:ext>
            </p:extLst>
          </p:nvPr>
        </p:nvGraphicFramePr>
        <p:xfrm>
          <a:off x="2032000" y="3197702"/>
          <a:ext cx="8127999" cy="741680"/>
        </p:xfrm>
        <a:graphic>
          <a:graphicData uri="http://schemas.openxmlformats.org/drawingml/2006/table">
            <a:tbl>
              <a:tblPr rtl="1" firstRow="1" bandRow="1">
                <a:tableStyleId>{073A0DAA-6AF3-43AB-8588-CEC1D06C72B9}</a:tableStyleId>
              </a:tblPr>
              <a:tblGrid>
                <a:gridCol w="2709333">
                  <a:extLst>
                    <a:ext uri="{9D8B030D-6E8A-4147-A177-3AD203B41FA5}">
                      <a16:colId xmlns="" xmlns:a16="http://schemas.microsoft.com/office/drawing/2014/main" val="1165419903"/>
                    </a:ext>
                  </a:extLst>
                </a:gridCol>
                <a:gridCol w="2709333">
                  <a:extLst>
                    <a:ext uri="{9D8B030D-6E8A-4147-A177-3AD203B41FA5}">
                      <a16:colId xmlns="" xmlns:a16="http://schemas.microsoft.com/office/drawing/2014/main" val="995484082"/>
                    </a:ext>
                  </a:extLst>
                </a:gridCol>
                <a:gridCol w="2709333">
                  <a:extLst>
                    <a:ext uri="{9D8B030D-6E8A-4147-A177-3AD203B41FA5}">
                      <a16:colId xmlns="" xmlns:a16="http://schemas.microsoft.com/office/drawing/2014/main" val="3094961263"/>
                    </a:ext>
                  </a:extLst>
                </a:gridCol>
              </a:tblGrid>
              <a:tr h="370840">
                <a:tc>
                  <a:txBody>
                    <a:bodyPr/>
                    <a:lstStyle/>
                    <a:p>
                      <a:pPr algn="ctr" rtl="1"/>
                      <a:r>
                        <a:rPr lang="en-US" dirty="0" smtClean="0"/>
                        <a:t>Assessment</a:t>
                      </a:r>
                      <a:endParaRPr lang="ar-SA" dirty="0"/>
                    </a:p>
                  </a:txBody>
                  <a:tcPr/>
                </a:tc>
                <a:tc>
                  <a:txBody>
                    <a:bodyPr/>
                    <a:lstStyle/>
                    <a:p>
                      <a:pPr algn="ctr" rtl="1"/>
                      <a:r>
                        <a:rPr lang="en-US" dirty="0" smtClean="0"/>
                        <a:t>IIC (db.)</a:t>
                      </a:r>
                      <a:endParaRPr lang="ar-SA" dirty="0"/>
                    </a:p>
                  </a:txBody>
                  <a:tcPr/>
                </a:tc>
                <a:tc>
                  <a:txBody>
                    <a:bodyPr/>
                    <a:lstStyle/>
                    <a:p>
                      <a:pPr algn="ctr" rtl="1"/>
                      <a:r>
                        <a:rPr lang="en-US" dirty="0" smtClean="0"/>
                        <a:t>Type</a:t>
                      </a:r>
                      <a:endParaRPr lang="ar-SA" dirty="0"/>
                    </a:p>
                  </a:txBody>
                  <a:tcPr/>
                </a:tc>
                <a:extLst>
                  <a:ext uri="{0D108BD9-81ED-4DB2-BD59-A6C34878D82A}">
                    <a16:rowId xmlns="" xmlns:a16="http://schemas.microsoft.com/office/drawing/2014/main" val="1633471818"/>
                  </a:ext>
                </a:extLst>
              </a:tr>
              <a:tr h="370840">
                <a:tc>
                  <a:txBody>
                    <a:bodyPr/>
                    <a:lstStyle/>
                    <a:p>
                      <a:pPr algn="ctr" rtl="1"/>
                      <a:r>
                        <a:rPr lang="en-US" dirty="0" smtClean="0"/>
                        <a:t>ok</a:t>
                      </a:r>
                      <a:endParaRPr lang="ar-SA" dirty="0"/>
                    </a:p>
                  </a:txBody>
                  <a:tcPr/>
                </a:tc>
                <a:tc>
                  <a:txBody>
                    <a:bodyPr/>
                    <a:lstStyle/>
                    <a:p>
                      <a:pPr algn="ctr" rtl="1"/>
                      <a:r>
                        <a:rPr lang="en-US" dirty="0" smtClean="0"/>
                        <a:t>58</a:t>
                      </a:r>
                      <a:endParaRPr lang="ar-SA" dirty="0"/>
                    </a:p>
                  </a:txBody>
                  <a:tcPr/>
                </a:tc>
                <a:tc>
                  <a:txBody>
                    <a:bodyPr/>
                    <a:lstStyle/>
                    <a:p>
                      <a:pPr algn="ctr" rtl="1"/>
                      <a:r>
                        <a:rPr lang="en-US" dirty="0" smtClean="0"/>
                        <a:t>floor</a:t>
                      </a:r>
                      <a:endParaRPr lang="ar-SA" dirty="0"/>
                    </a:p>
                  </a:txBody>
                  <a:tcPr/>
                </a:tc>
                <a:extLst>
                  <a:ext uri="{0D108BD9-81ED-4DB2-BD59-A6C34878D82A}">
                    <a16:rowId xmlns="" xmlns:a16="http://schemas.microsoft.com/office/drawing/2014/main" val="4097128271"/>
                  </a:ext>
                </a:extLst>
              </a:tr>
            </a:tbl>
          </a:graphicData>
        </a:graphic>
      </p:graphicFrame>
    </p:spTree>
    <p:extLst>
      <p:ext uri="{BB962C8B-B14F-4D97-AF65-F5344CB8AC3E}">
        <p14:creationId xmlns:p14="http://schemas.microsoft.com/office/powerpoint/2010/main" val="10661957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109728" indent="0" algn="l">
              <a:buNone/>
            </a:pPr>
            <a:r>
              <a:rPr lang="en-US" sz="2000" dirty="0"/>
              <a:t>Traffic and entrances of the </a:t>
            </a:r>
            <a:r>
              <a:rPr lang="en-US" sz="2000" dirty="0" smtClean="0"/>
              <a:t>site</a:t>
            </a:r>
          </a:p>
          <a:p>
            <a:endParaRPr lang="en-US" sz="2000"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5</a:t>
            </a:fld>
            <a:endParaRPr lang="ar-SA"/>
          </a:p>
        </p:txBody>
      </p:sp>
      <p:sp>
        <p:nvSpPr>
          <p:cNvPr id="2" name="Title 1"/>
          <p:cNvSpPr>
            <a:spLocks noGrp="1"/>
          </p:cNvSpPr>
          <p:nvPr>
            <p:ph type="title"/>
          </p:nvPr>
        </p:nvSpPr>
        <p:spPr/>
        <p:txBody>
          <a:bodyPr/>
          <a:lstStyle/>
          <a:p>
            <a:r>
              <a:rPr lang="en-US" sz="3600" b="1" dirty="0">
                <a:ln w="18000">
                  <a:solidFill>
                    <a:schemeClr val="tx1"/>
                  </a:solidFill>
                  <a:prstDash val="solid"/>
                  <a:miter lim="800000"/>
                </a:ln>
                <a:noFill/>
                <a:effectLst>
                  <a:outerShdw blurRad="25500" dist="23000" dir="7020000" algn="tl">
                    <a:srgbClr val="000000">
                      <a:alpha val="50000"/>
                    </a:srgbClr>
                  </a:outerShdw>
                </a:effectLst>
              </a:rPr>
              <a:t>Site description </a:t>
            </a:r>
            <a:endParaRPr lang="en-US"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0473" y="1848988"/>
            <a:ext cx="9446160" cy="4607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12634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Loud speakers</a:t>
            </a:r>
          </a:p>
          <a:p>
            <a:pPr marL="393192" lvl="1" indent="0" algn="l">
              <a:buNone/>
            </a:pPr>
            <a:r>
              <a:rPr lang="en-US" dirty="0"/>
              <a:t> </a:t>
            </a:r>
            <a:r>
              <a:rPr lang="en-US" dirty="0" smtClean="0"/>
              <a:t> Type used : </a:t>
            </a:r>
            <a:r>
              <a:rPr lang="en-US" dirty="0" smtClean="0">
                <a:solidFill>
                  <a:schemeClr val="accent2">
                    <a:lumMod val="75000"/>
                  </a:schemeClr>
                </a:solidFill>
              </a:rPr>
              <a:t>PRO-10RPC </a:t>
            </a:r>
            <a:r>
              <a:rPr lang="en-US" dirty="0">
                <a:solidFill>
                  <a:schemeClr val="accent2">
                    <a:lumMod val="75000"/>
                  </a:schemeClr>
                </a:solidFill>
              </a:rPr>
              <a:t>In-ceiling </a:t>
            </a:r>
            <a:r>
              <a:rPr lang="en-US" dirty="0" smtClean="0">
                <a:solidFill>
                  <a:schemeClr val="accent2">
                    <a:lumMod val="75000"/>
                  </a:schemeClr>
                </a:solidFill>
              </a:rPr>
              <a:t>Speakers</a:t>
            </a:r>
          </a:p>
          <a:p>
            <a:pPr marL="411480" lvl="1" indent="0" algn="l">
              <a:buNone/>
            </a:pPr>
            <a:r>
              <a:rPr lang="en-US" dirty="0" smtClean="0"/>
              <a:t>    </a:t>
            </a:r>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50</a:t>
            </a:fld>
            <a:endParaRPr lang="ar-SA"/>
          </a:p>
        </p:txBody>
      </p:sp>
      <p:sp>
        <p:nvSpPr>
          <p:cNvPr id="2" name="Title 1"/>
          <p:cNvSpPr>
            <a:spLocks noGrp="1"/>
          </p:cNvSpPr>
          <p:nvPr>
            <p:ph type="title"/>
          </p:nvPr>
        </p:nvSpPr>
        <p:spPr/>
        <p:txBody>
          <a:bodyPr/>
          <a:lstStyle/>
          <a:p>
            <a:pPr algn="l"/>
            <a:r>
              <a:rPr lang="en-US" dirty="0"/>
              <a:t>Acoustical design</a:t>
            </a:r>
            <a:endParaRPr lang="ar-SA" dirty="0"/>
          </a:p>
        </p:txBody>
      </p:sp>
      <p:pic>
        <p:nvPicPr>
          <p:cNvPr id="4" name="Picture 3"/>
          <p:cNvPicPr>
            <a:picLocks noChangeAspect="1"/>
          </p:cNvPicPr>
          <p:nvPr/>
        </p:nvPicPr>
        <p:blipFill rotWithShape="1">
          <a:blip r:embed="rId2"/>
          <a:srcRect l="2197" r="4180" b="2830"/>
          <a:stretch/>
        </p:blipFill>
        <p:spPr>
          <a:xfrm>
            <a:off x="3917730" y="2683914"/>
            <a:ext cx="3531477" cy="3070499"/>
          </a:xfrm>
          <a:prstGeom prst="rect">
            <a:avLst/>
          </a:prstGeom>
          <a:ln>
            <a:noFill/>
          </a:ln>
          <a:effectLst>
            <a:softEdge rad="112500"/>
          </a:effectLst>
        </p:spPr>
      </p:pic>
    </p:spTree>
    <p:extLst>
      <p:ext uri="{BB962C8B-B14F-4D97-AF65-F5344CB8AC3E}">
        <p14:creationId xmlns:p14="http://schemas.microsoft.com/office/powerpoint/2010/main" val="216631307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752601"/>
            <a:ext cx="10972800" cy="4624551"/>
          </a:xfrm>
        </p:spPr>
        <p:txBody>
          <a:bodyPr/>
          <a:lstStyle/>
          <a:p>
            <a:pPr marL="109728" indent="0" algn="l">
              <a:buNone/>
            </a:pPr>
            <a:r>
              <a:rPr lang="en-US" dirty="0" smtClean="0"/>
              <a:t>Speakers distribution in cafeteria </a:t>
            </a:r>
          </a:p>
          <a:p>
            <a:pPr marL="114300" indent="0">
              <a:buNone/>
            </a:pPr>
            <a:endParaRPr lang="ar-SA"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51</a:t>
            </a:fld>
            <a:endParaRPr lang="ar-SA"/>
          </a:p>
        </p:txBody>
      </p:sp>
      <p:sp>
        <p:nvSpPr>
          <p:cNvPr id="2" name="Title 1"/>
          <p:cNvSpPr>
            <a:spLocks noGrp="1"/>
          </p:cNvSpPr>
          <p:nvPr>
            <p:ph type="title"/>
          </p:nvPr>
        </p:nvSpPr>
        <p:spPr/>
        <p:txBody>
          <a:bodyPr/>
          <a:lstStyle/>
          <a:p>
            <a:pPr algn="l"/>
            <a:r>
              <a:rPr lang="en-US" dirty="0"/>
              <a:t>Acoustical design</a:t>
            </a:r>
            <a:endParaRPr lang="ar-SA" dirty="0"/>
          </a:p>
        </p:txBody>
      </p:sp>
      <p:pic>
        <p:nvPicPr>
          <p:cNvPr id="5" name="Picture 4"/>
          <p:cNvPicPr>
            <a:picLocks noChangeAspect="1"/>
          </p:cNvPicPr>
          <p:nvPr/>
        </p:nvPicPr>
        <p:blipFill>
          <a:blip r:embed="rId2"/>
          <a:stretch>
            <a:fillRect/>
          </a:stretch>
        </p:blipFill>
        <p:spPr>
          <a:xfrm>
            <a:off x="3594538" y="2530366"/>
            <a:ext cx="4855779" cy="3695043"/>
          </a:xfrm>
          <a:prstGeom prst="rect">
            <a:avLst/>
          </a:prstGeom>
        </p:spPr>
      </p:pic>
    </p:spTree>
    <p:extLst>
      <p:ext uri="{BB962C8B-B14F-4D97-AF65-F5344CB8AC3E}">
        <p14:creationId xmlns:p14="http://schemas.microsoft.com/office/powerpoint/2010/main" val="67922484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93435338"/>
              </p:ext>
            </p:extLst>
          </p:nvPr>
        </p:nvGraphicFramePr>
        <p:xfrm>
          <a:off x="1981200" y="1752600"/>
          <a:ext cx="84582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رقم الشريحة 4"/>
          <p:cNvSpPr>
            <a:spLocks noGrp="1"/>
          </p:cNvSpPr>
          <p:nvPr>
            <p:ph type="sldNum" sz="quarter" idx="12"/>
          </p:nvPr>
        </p:nvSpPr>
        <p:spPr/>
        <p:txBody>
          <a:bodyPr/>
          <a:lstStyle/>
          <a:p>
            <a:fld id="{C88B3D40-3BDB-43F0-9DBE-9598ADBB9785}" type="slidenum">
              <a:rPr lang="ar-SA" smtClean="0"/>
              <a:pPr/>
              <a:t>52</a:t>
            </a:fld>
            <a:endParaRPr lang="ar-SA"/>
          </a:p>
        </p:txBody>
      </p:sp>
      <p:sp>
        <p:nvSpPr>
          <p:cNvPr id="2" name="Title 1"/>
          <p:cNvSpPr>
            <a:spLocks noGrp="1"/>
          </p:cNvSpPr>
          <p:nvPr>
            <p:ph type="title"/>
          </p:nvPr>
        </p:nvSpPr>
        <p:spPr/>
        <p:txBody>
          <a:bodyPr/>
          <a:lstStyle/>
          <a:p>
            <a:pPr algn="l"/>
            <a:r>
              <a:rPr lang="en-US" sz="2900" b="1" dirty="0">
                <a:ln w="18000">
                  <a:solidFill>
                    <a:schemeClr val="tx1"/>
                  </a:solidFill>
                  <a:prstDash val="solid"/>
                  <a:miter lim="800000"/>
                </a:ln>
                <a:noFill/>
                <a:effectLst>
                  <a:outerShdw blurRad="25500" dist="23000" dir="7020000" algn="tl">
                    <a:srgbClr val="000000">
                      <a:alpha val="50000"/>
                    </a:srgbClr>
                  </a:outerShdw>
                </a:effectLst>
              </a:rPr>
              <a:t>Mechanical</a:t>
            </a:r>
            <a:r>
              <a:rPr lang="en-US" dirty="0"/>
              <a:t> </a:t>
            </a:r>
            <a:r>
              <a:rPr lang="en-US" sz="2900" b="1" dirty="0">
                <a:ln w="18000">
                  <a:solidFill>
                    <a:schemeClr val="tx1"/>
                  </a:solidFill>
                  <a:prstDash val="solid"/>
                  <a:miter lim="800000"/>
                </a:ln>
                <a:noFill/>
                <a:effectLst>
                  <a:outerShdw blurRad="25500" dist="23000" dir="7020000" algn="tl">
                    <a:srgbClr val="000000">
                      <a:alpha val="50000"/>
                    </a:srgbClr>
                  </a:outerShdw>
                </a:effectLst>
              </a:rPr>
              <a:t>design</a:t>
            </a:r>
            <a:r>
              <a:rPr lang="en-US" dirty="0"/>
              <a:t> </a:t>
            </a:r>
          </a:p>
        </p:txBody>
      </p:sp>
    </p:spTree>
    <p:extLst>
      <p:ext uri="{BB962C8B-B14F-4D97-AF65-F5344CB8AC3E}">
        <p14:creationId xmlns:p14="http://schemas.microsoft.com/office/powerpoint/2010/main" val="36754180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System used is </a:t>
            </a:r>
            <a:r>
              <a:rPr lang="en-US" b="1" dirty="0" smtClean="0"/>
              <a:t>underground tank with electrical pump</a:t>
            </a:r>
          </a:p>
          <a:p>
            <a:pPr marL="109728" indent="0" algn="l">
              <a:buNone/>
            </a:pPr>
            <a:r>
              <a:rPr lang="en-US" dirty="0" smtClean="0"/>
              <a:t>Total water consumption for building is </a:t>
            </a:r>
            <a:r>
              <a:rPr lang="en-US" b="1" dirty="0" smtClean="0"/>
              <a:t> : 19.2 m3</a:t>
            </a:r>
          </a:p>
          <a:p>
            <a:pPr marL="109728" indent="0" algn="l">
              <a:buNone/>
            </a:pPr>
            <a:r>
              <a:rPr lang="en-US" dirty="0" smtClean="0"/>
              <a:t>Fixture unit</a:t>
            </a:r>
          </a:p>
          <a:p>
            <a:pPr marL="114300" indent="0">
              <a:buNone/>
            </a:pPr>
            <a:endParaRPr lang="ar-SA"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53</a:t>
            </a:fld>
            <a:endParaRPr lang="ar-SA"/>
          </a:p>
        </p:txBody>
      </p:sp>
      <p:sp>
        <p:nvSpPr>
          <p:cNvPr id="2" name="Title 1"/>
          <p:cNvSpPr>
            <a:spLocks noGrp="1"/>
          </p:cNvSpPr>
          <p:nvPr>
            <p:ph type="title"/>
          </p:nvPr>
        </p:nvSpPr>
        <p:spPr/>
        <p:txBody>
          <a:bodyPr/>
          <a:lstStyle/>
          <a:p>
            <a:pPr algn="l"/>
            <a:r>
              <a:rPr lang="en-US" dirty="0" smtClean="0"/>
              <a:t>Water  supply system</a:t>
            </a:r>
            <a:endParaRPr lang="ar-SA" dirty="0"/>
          </a:p>
        </p:txBody>
      </p:sp>
      <p:graphicFrame>
        <p:nvGraphicFramePr>
          <p:cNvPr id="5" name="Table 4"/>
          <p:cNvGraphicFramePr>
            <a:graphicFrameLocks noGrp="1"/>
          </p:cNvGraphicFramePr>
          <p:nvPr>
            <p:extLst>
              <p:ext uri="{D42A27DB-BD31-4B8C-83A1-F6EECF244321}">
                <p14:modId xmlns:p14="http://schemas.microsoft.com/office/powerpoint/2010/main" val="2528585984"/>
              </p:ext>
            </p:extLst>
          </p:nvPr>
        </p:nvGraphicFramePr>
        <p:xfrm>
          <a:off x="2011284" y="3352507"/>
          <a:ext cx="8128002" cy="2494280"/>
        </p:xfrm>
        <a:graphic>
          <a:graphicData uri="http://schemas.openxmlformats.org/drawingml/2006/table">
            <a:tbl>
              <a:tblPr rtl="1" firstRow="1" bandRow="1">
                <a:tableStyleId>{073A0DAA-6AF3-43AB-8588-CEC1D06C72B9}</a:tableStyleId>
              </a:tblPr>
              <a:tblGrid>
                <a:gridCol w="1354667">
                  <a:extLst>
                    <a:ext uri="{9D8B030D-6E8A-4147-A177-3AD203B41FA5}">
                      <a16:colId xmlns="" xmlns:a16="http://schemas.microsoft.com/office/drawing/2014/main" val="65597262"/>
                    </a:ext>
                  </a:extLst>
                </a:gridCol>
                <a:gridCol w="1354667">
                  <a:extLst>
                    <a:ext uri="{9D8B030D-6E8A-4147-A177-3AD203B41FA5}">
                      <a16:colId xmlns="" xmlns:a16="http://schemas.microsoft.com/office/drawing/2014/main" val="4254955319"/>
                    </a:ext>
                  </a:extLst>
                </a:gridCol>
                <a:gridCol w="1354667">
                  <a:extLst>
                    <a:ext uri="{9D8B030D-6E8A-4147-A177-3AD203B41FA5}">
                      <a16:colId xmlns="" xmlns:a16="http://schemas.microsoft.com/office/drawing/2014/main" val="425503473"/>
                    </a:ext>
                  </a:extLst>
                </a:gridCol>
                <a:gridCol w="1354667">
                  <a:extLst>
                    <a:ext uri="{9D8B030D-6E8A-4147-A177-3AD203B41FA5}">
                      <a16:colId xmlns="" xmlns:a16="http://schemas.microsoft.com/office/drawing/2014/main" val="1171055585"/>
                    </a:ext>
                  </a:extLst>
                </a:gridCol>
                <a:gridCol w="1354667">
                  <a:extLst>
                    <a:ext uri="{9D8B030D-6E8A-4147-A177-3AD203B41FA5}">
                      <a16:colId xmlns="" xmlns:a16="http://schemas.microsoft.com/office/drawing/2014/main" val="2191767718"/>
                    </a:ext>
                  </a:extLst>
                </a:gridCol>
                <a:gridCol w="1354667">
                  <a:extLst>
                    <a:ext uri="{9D8B030D-6E8A-4147-A177-3AD203B41FA5}">
                      <a16:colId xmlns="" xmlns:a16="http://schemas.microsoft.com/office/drawing/2014/main" val="245069699"/>
                    </a:ext>
                  </a:extLst>
                </a:gridCol>
              </a:tblGrid>
              <a:tr h="370840">
                <a:tc>
                  <a:txBody>
                    <a:bodyPr/>
                    <a:lstStyle/>
                    <a:p>
                      <a:pPr rtl="1"/>
                      <a:r>
                        <a:rPr lang="en-US" b="0" dirty="0" smtClean="0"/>
                        <a:t>Fourth floor</a:t>
                      </a:r>
                      <a:endParaRPr lang="ar-SA" b="0" dirty="0"/>
                    </a:p>
                  </a:txBody>
                  <a:tcPr/>
                </a:tc>
                <a:tc>
                  <a:txBody>
                    <a:bodyPr/>
                    <a:lstStyle/>
                    <a:p>
                      <a:pPr rtl="1"/>
                      <a:r>
                        <a:rPr lang="en-US" b="0" dirty="0" smtClean="0"/>
                        <a:t>Third floor</a:t>
                      </a:r>
                      <a:endParaRPr lang="ar-SA" b="0" dirty="0"/>
                    </a:p>
                  </a:txBody>
                  <a:tcPr/>
                </a:tc>
                <a:tc>
                  <a:txBody>
                    <a:bodyPr/>
                    <a:lstStyle/>
                    <a:p>
                      <a:pPr rtl="1"/>
                      <a:r>
                        <a:rPr lang="en-US" b="0" dirty="0" smtClean="0"/>
                        <a:t>Second</a:t>
                      </a:r>
                      <a:r>
                        <a:rPr lang="en-US" b="0" baseline="0" dirty="0" smtClean="0"/>
                        <a:t> floor</a:t>
                      </a:r>
                      <a:endParaRPr lang="ar-SA" b="0" dirty="0"/>
                    </a:p>
                  </a:txBody>
                  <a:tcPr/>
                </a:tc>
                <a:tc>
                  <a:txBody>
                    <a:bodyPr/>
                    <a:lstStyle/>
                    <a:p>
                      <a:pPr rtl="1"/>
                      <a:r>
                        <a:rPr lang="en-US" b="0" dirty="0" smtClean="0"/>
                        <a:t>First floor</a:t>
                      </a:r>
                      <a:endParaRPr lang="ar-SA" b="0" dirty="0"/>
                    </a:p>
                  </a:txBody>
                  <a:tcPr/>
                </a:tc>
                <a:tc>
                  <a:txBody>
                    <a:bodyPr/>
                    <a:lstStyle/>
                    <a:p>
                      <a:pPr rtl="1"/>
                      <a:r>
                        <a:rPr lang="en-US" b="0" dirty="0" smtClean="0"/>
                        <a:t>Ground floor</a:t>
                      </a:r>
                      <a:endParaRPr lang="ar-SA" b="0" dirty="0"/>
                    </a:p>
                  </a:txBody>
                  <a:tcPr/>
                </a:tc>
                <a:tc>
                  <a:txBody>
                    <a:bodyPr/>
                    <a:lstStyle/>
                    <a:p>
                      <a:pPr rtl="1"/>
                      <a:r>
                        <a:rPr lang="en-US" b="0" dirty="0" smtClean="0"/>
                        <a:t>floor</a:t>
                      </a:r>
                      <a:endParaRPr lang="ar-SA" b="0" dirty="0"/>
                    </a:p>
                  </a:txBody>
                  <a:tcPr/>
                </a:tc>
                <a:extLst>
                  <a:ext uri="{0D108BD9-81ED-4DB2-BD59-A6C34878D82A}">
                    <a16:rowId xmlns="" xmlns:a16="http://schemas.microsoft.com/office/drawing/2014/main" val="1431979832"/>
                  </a:ext>
                </a:extLst>
              </a:tr>
              <a:tr h="370840">
                <a:tc>
                  <a:txBody>
                    <a:bodyPr/>
                    <a:lstStyle/>
                    <a:p>
                      <a:pPr rtl="1"/>
                      <a:r>
                        <a:rPr lang="en-US" b="0" dirty="0" smtClean="0"/>
                        <a:t>50</a:t>
                      </a:r>
                      <a:endParaRPr lang="ar-SA" b="0" dirty="0"/>
                    </a:p>
                  </a:txBody>
                  <a:tcPr/>
                </a:tc>
                <a:tc>
                  <a:txBody>
                    <a:bodyPr/>
                    <a:lstStyle/>
                    <a:p>
                      <a:pPr rtl="1"/>
                      <a:r>
                        <a:rPr lang="en-US" b="0" dirty="0" smtClean="0"/>
                        <a:t>50</a:t>
                      </a:r>
                      <a:endParaRPr lang="ar-SA" b="0" dirty="0"/>
                    </a:p>
                  </a:txBody>
                  <a:tcPr/>
                </a:tc>
                <a:tc>
                  <a:txBody>
                    <a:bodyPr/>
                    <a:lstStyle/>
                    <a:p>
                      <a:pPr rtl="1"/>
                      <a:r>
                        <a:rPr lang="en-US" b="0" dirty="0" smtClean="0"/>
                        <a:t>47</a:t>
                      </a:r>
                      <a:endParaRPr lang="ar-SA" b="0" dirty="0"/>
                    </a:p>
                  </a:txBody>
                  <a:tcPr/>
                </a:tc>
                <a:tc>
                  <a:txBody>
                    <a:bodyPr/>
                    <a:lstStyle/>
                    <a:p>
                      <a:pPr rtl="1"/>
                      <a:r>
                        <a:rPr lang="en-US" b="0" dirty="0" smtClean="0"/>
                        <a:t>30</a:t>
                      </a:r>
                      <a:endParaRPr lang="ar-SA" b="0" dirty="0"/>
                    </a:p>
                  </a:txBody>
                  <a:tcPr/>
                </a:tc>
                <a:tc>
                  <a:txBody>
                    <a:bodyPr/>
                    <a:lstStyle/>
                    <a:p>
                      <a:pPr rtl="1"/>
                      <a:r>
                        <a:rPr lang="en-US" b="0" dirty="0" smtClean="0"/>
                        <a:t>45</a:t>
                      </a:r>
                      <a:endParaRPr lang="ar-SA" b="0" dirty="0"/>
                    </a:p>
                  </a:txBody>
                  <a:tcPr/>
                </a:tc>
                <a:tc>
                  <a:txBody>
                    <a:bodyPr/>
                    <a:lstStyle/>
                    <a:p>
                      <a:pPr rtl="1"/>
                      <a:r>
                        <a:rPr lang="en-US" b="0" dirty="0" smtClean="0"/>
                        <a:t>Zone 1</a:t>
                      </a:r>
                      <a:endParaRPr lang="ar-SA" b="0" dirty="0"/>
                    </a:p>
                  </a:txBody>
                  <a:tcPr/>
                </a:tc>
                <a:extLst>
                  <a:ext uri="{0D108BD9-81ED-4DB2-BD59-A6C34878D82A}">
                    <a16:rowId xmlns="" xmlns:a16="http://schemas.microsoft.com/office/drawing/2014/main" val="2813640474"/>
                  </a:ext>
                </a:extLst>
              </a:tr>
              <a:tr h="370840">
                <a:tc>
                  <a:txBody>
                    <a:bodyPr/>
                    <a:lstStyle/>
                    <a:p>
                      <a:pPr rtl="1"/>
                      <a:r>
                        <a:rPr lang="en-US" b="0" dirty="0" smtClean="0"/>
                        <a:t>-</a:t>
                      </a:r>
                      <a:endParaRPr lang="ar-SA" b="0" dirty="0"/>
                    </a:p>
                  </a:txBody>
                  <a:tcPr/>
                </a:tc>
                <a:tc>
                  <a:txBody>
                    <a:bodyPr/>
                    <a:lstStyle/>
                    <a:p>
                      <a:pPr rtl="1"/>
                      <a:r>
                        <a:rPr lang="en-US" b="0" dirty="0" smtClean="0"/>
                        <a:t>-</a:t>
                      </a:r>
                      <a:endParaRPr lang="ar-SA" b="0" dirty="0"/>
                    </a:p>
                  </a:txBody>
                  <a:tcPr/>
                </a:tc>
                <a:tc>
                  <a:txBody>
                    <a:bodyPr/>
                    <a:lstStyle/>
                    <a:p>
                      <a:pPr rtl="1"/>
                      <a:r>
                        <a:rPr lang="en-US" b="0" dirty="0" smtClean="0"/>
                        <a:t>52</a:t>
                      </a:r>
                      <a:endParaRPr lang="ar-SA" b="0" dirty="0"/>
                    </a:p>
                  </a:txBody>
                  <a:tcPr/>
                </a:tc>
                <a:tc>
                  <a:txBody>
                    <a:bodyPr/>
                    <a:lstStyle/>
                    <a:p>
                      <a:pPr rtl="1"/>
                      <a:r>
                        <a:rPr lang="en-US" b="0" dirty="0" smtClean="0"/>
                        <a:t>35</a:t>
                      </a:r>
                      <a:endParaRPr lang="ar-SA" b="0" dirty="0"/>
                    </a:p>
                  </a:txBody>
                  <a:tcPr/>
                </a:tc>
                <a:tc>
                  <a:txBody>
                    <a:bodyPr/>
                    <a:lstStyle/>
                    <a:p>
                      <a:pPr rtl="1"/>
                      <a:r>
                        <a:rPr lang="en-US" b="0" dirty="0" smtClean="0"/>
                        <a:t>52</a:t>
                      </a:r>
                      <a:endParaRPr lang="ar-SA" b="0" dirty="0"/>
                    </a:p>
                  </a:txBody>
                  <a:tcPr/>
                </a:tc>
                <a:tc>
                  <a:txBody>
                    <a:bodyPr/>
                    <a:lstStyle/>
                    <a:p>
                      <a:pPr rtl="1"/>
                      <a:r>
                        <a:rPr lang="en-US" b="0" dirty="0" smtClean="0"/>
                        <a:t>Zone 2</a:t>
                      </a:r>
                      <a:endParaRPr lang="ar-SA" b="0" dirty="0"/>
                    </a:p>
                  </a:txBody>
                  <a:tcPr/>
                </a:tc>
                <a:extLst>
                  <a:ext uri="{0D108BD9-81ED-4DB2-BD59-A6C34878D82A}">
                    <a16:rowId xmlns="" xmlns:a16="http://schemas.microsoft.com/office/drawing/2014/main" val="2084606800"/>
                  </a:ext>
                </a:extLst>
              </a:tr>
              <a:tr h="370840">
                <a:tc>
                  <a:txBody>
                    <a:bodyPr/>
                    <a:lstStyle/>
                    <a:p>
                      <a:pPr rtl="1"/>
                      <a:r>
                        <a:rPr lang="en-US" b="0" dirty="0" smtClean="0"/>
                        <a:t>68</a:t>
                      </a:r>
                      <a:endParaRPr lang="ar-SA" b="0" dirty="0"/>
                    </a:p>
                  </a:txBody>
                  <a:tcPr/>
                </a:tc>
                <a:tc>
                  <a:txBody>
                    <a:bodyPr/>
                    <a:lstStyle/>
                    <a:p>
                      <a:pPr rtl="1"/>
                      <a:r>
                        <a:rPr lang="en-US" b="0" dirty="0" smtClean="0"/>
                        <a:t>68</a:t>
                      </a:r>
                      <a:endParaRPr lang="ar-SA" b="0" dirty="0"/>
                    </a:p>
                  </a:txBody>
                  <a:tcPr/>
                </a:tc>
                <a:tc>
                  <a:txBody>
                    <a:bodyPr/>
                    <a:lstStyle/>
                    <a:p>
                      <a:pPr rtl="1"/>
                      <a:endParaRPr lang="ar-SA" b="0"/>
                    </a:p>
                  </a:txBody>
                  <a:tcPr/>
                </a:tc>
                <a:tc>
                  <a:txBody>
                    <a:bodyPr/>
                    <a:lstStyle/>
                    <a:p>
                      <a:pPr rtl="1"/>
                      <a:endParaRPr lang="ar-SA" b="0" dirty="0"/>
                    </a:p>
                  </a:txBody>
                  <a:tcPr/>
                </a:tc>
                <a:tc>
                  <a:txBody>
                    <a:bodyPr/>
                    <a:lstStyle/>
                    <a:p>
                      <a:pPr rtl="1"/>
                      <a:r>
                        <a:rPr lang="en-US" b="0" dirty="0" smtClean="0"/>
                        <a:t>-</a:t>
                      </a:r>
                      <a:endParaRPr lang="ar-SA" b="0" dirty="0"/>
                    </a:p>
                  </a:txBody>
                  <a:tcPr/>
                </a:tc>
                <a:tc>
                  <a:txBody>
                    <a:bodyPr/>
                    <a:lstStyle/>
                    <a:p>
                      <a:pPr rtl="1"/>
                      <a:r>
                        <a:rPr lang="en-US" b="0" dirty="0" smtClean="0"/>
                        <a:t>Zone</a:t>
                      </a:r>
                      <a:r>
                        <a:rPr lang="en-US" b="0" baseline="0" dirty="0" smtClean="0"/>
                        <a:t> 3</a:t>
                      </a:r>
                      <a:endParaRPr lang="ar-SA" b="0" dirty="0"/>
                    </a:p>
                  </a:txBody>
                  <a:tcPr/>
                </a:tc>
                <a:extLst>
                  <a:ext uri="{0D108BD9-81ED-4DB2-BD59-A6C34878D82A}">
                    <a16:rowId xmlns="" xmlns:a16="http://schemas.microsoft.com/office/drawing/2014/main" val="3314314272"/>
                  </a:ext>
                </a:extLst>
              </a:tr>
              <a:tr h="370840">
                <a:tc>
                  <a:txBody>
                    <a:bodyPr/>
                    <a:lstStyle/>
                    <a:p>
                      <a:pPr rtl="1"/>
                      <a:r>
                        <a:rPr lang="en-US" b="0" dirty="0" smtClean="0"/>
                        <a:t>118</a:t>
                      </a:r>
                      <a:endParaRPr lang="ar-SA" b="0" dirty="0"/>
                    </a:p>
                  </a:txBody>
                  <a:tcPr/>
                </a:tc>
                <a:tc>
                  <a:txBody>
                    <a:bodyPr/>
                    <a:lstStyle/>
                    <a:p>
                      <a:pPr rtl="1"/>
                      <a:r>
                        <a:rPr lang="en-US" b="0" dirty="0" smtClean="0"/>
                        <a:t>118</a:t>
                      </a:r>
                      <a:endParaRPr lang="ar-SA" b="0" dirty="0"/>
                    </a:p>
                  </a:txBody>
                  <a:tcPr/>
                </a:tc>
                <a:tc>
                  <a:txBody>
                    <a:bodyPr/>
                    <a:lstStyle/>
                    <a:p>
                      <a:pPr rtl="1"/>
                      <a:r>
                        <a:rPr lang="en-US" b="0" dirty="0" smtClean="0"/>
                        <a:t>99</a:t>
                      </a:r>
                      <a:endParaRPr lang="ar-SA" b="0" dirty="0"/>
                    </a:p>
                  </a:txBody>
                  <a:tcPr/>
                </a:tc>
                <a:tc>
                  <a:txBody>
                    <a:bodyPr/>
                    <a:lstStyle/>
                    <a:p>
                      <a:pPr rtl="1"/>
                      <a:r>
                        <a:rPr lang="en-US" b="0" dirty="0" smtClean="0"/>
                        <a:t>65</a:t>
                      </a:r>
                      <a:endParaRPr lang="ar-SA" b="0" dirty="0"/>
                    </a:p>
                  </a:txBody>
                  <a:tcPr/>
                </a:tc>
                <a:tc>
                  <a:txBody>
                    <a:bodyPr/>
                    <a:lstStyle/>
                    <a:p>
                      <a:pPr rtl="1"/>
                      <a:r>
                        <a:rPr lang="en-US" b="0" dirty="0" smtClean="0"/>
                        <a:t>97</a:t>
                      </a:r>
                      <a:endParaRPr lang="ar-SA" b="0" dirty="0"/>
                    </a:p>
                  </a:txBody>
                  <a:tcPr/>
                </a:tc>
                <a:tc>
                  <a:txBody>
                    <a:bodyPr/>
                    <a:lstStyle/>
                    <a:p>
                      <a:pPr rtl="1"/>
                      <a:endParaRPr lang="ar-SA" b="0" dirty="0"/>
                    </a:p>
                  </a:txBody>
                  <a:tcPr/>
                </a:tc>
                <a:extLst>
                  <a:ext uri="{0D108BD9-81ED-4DB2-BD59-A6C34878D82A}">
                    <a16:rowId xmlns="" xmlns:a16="http://schemas.microsoft.com/office/drawing/2014/main" val="2656144827"/>
                  </a:ext>
                </a:extLst>
              </a:tr>
              <a:tr h="370840">
                <a:tc gridSpan="6">
                  <a:txBody>
                    <a:bodyPr/>
                    <a:lstStyle/>
                    <a:p>
                      <a:pPr algn="ctr" rtl="1"/>
                      <a:r>
                        <a:rPr lang="en-US" b="0" dirty="0" smtClean="0"/>
                        <a:t>Total Fu in building  = 497</a:t>
                      </a:r>
                      <a:endParaRPr lang="ar-SA" b="0" dirty="0"/>
                    </a:p>
                  </a:txBody>
                  <a:tcPr/>
                </a:tc>
                <a:tc hMerge="1">
                  <a:txBody>
                    <a:bodyPr/>
                    <a:lstStyle/>
                    <a:p>
                      <a:pPr rtl="1"/>
                      <a:endParaRPr lang="ar-SA" b="0" dirty="0"/>
                    </a:p>
                  </a:txBody>
                  <a:tcPr/>
                </a:tc>
                <a:tc hMerge="1">
                  <a:txBody>
                    <a:bodyPr/>
                    <a:lstStyle/>
                    <a:p>
                      <a:pPr rtl="1"/>
                      <a:endParaRPr lang="ar-SA" b="0" dirty="0"/>
                    </a:p>
                  </a:txBody>
                  <a:tcPr/>
                </a:tc>
                <a:tc hMerge="1">
                  <a:txBody>
                    <a:bodyPr/>
                    <a:lstStyle/>
                    <a:p>
                      <a:pPr rtl="1"/>
                      <a:endParaRPr lang="ar-SA" b="0" dirty="0"/>
                    </a:p>
                  </a:txBody>
                  <a:tcPr/>
                </a:tc>
                <a:tc hMerge="1">
                  <a:txBody>
                    <a:bodyPr/>
                    <a:lstStyle/>
                    <a:p>
                      <a:pPr rtl="1"/>
                      <a:endParaRPr lang="ar-SA" b="0" dirty="0"/>
                    </a:p>
                  </a:txBody>
                  <a:tcPr/>
                </a:tc>
                <a:tc hMerge="1">
                  <a:txBody>
                    <a:bodyPr/>
                    <a:lstStyle/>
                    <a:p>
                      <a:pPr rtl="1"/>
                      <a:endParaRPr lang="ar-SA" b="0" dirty="0"/>
                    </a:p>
                  </a:txBody>
                  <a:tcPr/>
                </a:tc>
                <a:extLst>
                  <a:ext uri="{0D108BD9-81ED-4DB2-BD59-A6C34878D82A}">
                    <a16:rowId xmlns="" xmlns:a16="http://schemas.microsoft.com/office/drawing/2014/main" val="2595124927"/>
                  </a:ext>
                </a:extLst>
              </a:tr>
            </a:tbl>
          </a:graphicData>
        </a:graphic>
      </p:graphicFrame>
    </p:spTree>
    <p:extLst>
      <p:ext uri="{BB962C8B-B14F-4D97-AF65-F5344CB8AC3E}">
        <p14:creationId xmlns:p14="http://schemas.microsoft.com/office/powerpoint/2010/main" val="403425992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Pipes Diameter and losses</a:t>
            </a:r>
          </a:p>
          <a:p>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54</a:t>
            </a:fld>
            <a:endParaRPr lang="ar-SA"/>
          </a:p>
        </p:txBody>
      </p:sp>
      <p:sp>
        <p:nvSpPr>
          <p:cNvPr id="2" name="Title 1"/>
          <p:cNvSpPr>
            <a:spLocks noGrp="1"/>
          </p:cNvSpPr>
          <p:nvPr>
            <p:ph type="title"/>
          </p:nvPr>
        </p:nvSpPr>
        <p:spPr/>
        <p:txBody>
          <a:bodyPr/>
          <a:lstStyle/>
          <a:p>
            <a:pPr algn="l"/>
            <a:r>
              <a:rPr lang="en-US" dirty="0" smtClean="0"/>
              <a:t>Water supply system</a:t>
            </a: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3814588588"/>
              </p:ext>
            </p:extLst>
          </p:nvPr>
        </p:nvGraphicFramePr>
        <p:xfrm>
          <a:off x="2032000" y="2265833"/>
          <a:ext cx="8128000" cy="2621280"/>
        </p:xfrm>
        <a:graphic>
          <a:graphicData uri="http://schemas.openxmlformats.org/drawingml/2006/table">
            <a:tbl>
              <a:tblPr rtl="1" firstRow="1" bandRow="1">
                <a:tableStyleId>{073A0DAA-6AF3-43AB-8588-CEC1D06C72B9}</a:tableStyleId>
              </a:tblPr>
              <a:tblGrid>
                <a:gridCol w="2032000">
                  <a:extLst>
                    <a:ext uri="{9D8B030D-6E8A-4147-A177-3AD203B41FA5}">
                      <a16:colId xmlns="" xmlns:a16="http://schemas.microsoft.com/office/drawing/2014/main" val="3961920661"/>
                    </a:ext>
                  </a:extLst>
                </a:gridCol>
                <a:gridCol w="2032000">
                  <a:extLst>
                    <a:ext uri="{9D8B030D-6E8A-4147-A177-3AD203B41FA5}">
                      <a16:colId xmlns="" xmlns:a16="http://schemas.microsoft.com/office/drawing/2014/main" val="4121952818"/>
                    </a:ext>
                  </a:extLst>
                </a:gridCol>
                <a:gridCol w="2032000">
                  <a:extLst>
                    <a:ext uri="{9D8B030D-6E8A-4147-A177-3AD203B41FA5}">
                      <a16:colId xmlns="" xmlns:a16="http://schemas.microsoft.com/office/drawing/2014/main" val="2548933630"/>
                    </a:ext>
                  </a:extLst>
                </a:gridCol>
                <a:gridCol w="2032000">
                  <a:extLst>
                    <a:ext uri="{9D8B030D-6E8A-4147-A177-3AD203B41FA5}">
                      <a16:colId xmlns="" xmlns:a16="http://schemas.microsoft.com/office/drawing/2014/main" val="2935219994"/>
                    </a:ext>
                  </a:extLst>
                </a:gridCol>
              </a:tblGrid>
              <a:tr h="370840">
                <a:tc>
                  <a:txBody>
                    <a:bodyPr/>
                    <a:lstStyle/>
                    <a:p>
                      <a:pPr algn="ctr" rtl="1"/>
                      <a:r>
                        <a:rPr lang="en-US" dirty="0" smtClean="0"/>
                        <a:t>Zone 3</a:t>
                      </a:r>
                      <a:endParaRPr lang="ar-SA" dirty="0"/>
                    </a:p>
                  </a:txBody>
                  <a:tcPr/>
                </a:tc>
                <a:tc>
                  <a:txBody>
                    <a:bodyPr/>
                    <a:lstStyle/>
                    <a:p>
                      <a:pPr algn="ctr" rtl="1"/>
                      <a:r>
                        <a:rPr lang="en-US" dirty="0" smtClean="0"/>
                        <a:t>Zone 2</a:t>
                      </a:r>
                      <a:endParaRPr lang="ar-SA" dirty="0"/>
                    </a:p>
                  </a:txBody>
                  <a:tcPr/>
                </a:tc>
                <a:tc>
                  <a:txBody>
                    <a:bodyPr/>
                    <a:lstStyle/>
                    <a:p>
                      <a:pPr algn="ctr" rtl="1"/>
                      <a:r>
                        <a:rPr lang="en-US" dirty="0" smtClean="0"/>
                        <a:t>Zone 1</a:t>
                      </a:r>
                      <a:endParaRPr lang="ar-SA" dirty="0"/>
                    </a:p>
                  </a:txBody>
                  <a:tcPr/>
                </a:tc>
                <a:tc>
                  <a:txBody>
                    <a:bodyPr/>
                    <a:lstStyle/>
                    <a:p>
                      <a:pPr algn="ctr" rtl="1"/>
                      <a:endParaRPr lang="ar-SA"/>
                    </a:p>
                  </a:txBody>
                  <a:tcPr/>
                </a:tc>
                <a:extLst>
                  <a:ext uri="{0D108BD9-81ED-4DB2-BD59-A6C34878D82A}">
                    <a16:rowId xmlns="" xmlns:a16="http://schemas.microsoft.com/office/drawing/2014/main" val="2003532135"/>
                  </a:ext>
                </a:extLst>
              </a:tr>
              <a:tr h="370840">
                <a:tc>
                  <a:txBody>
                    <a:bodyPr/>
                    <a:lstStyle/>
                    <a:p>
                      <a:pPr algn="ctr" rtl="1"/>
                      <a:r>
                        <a:rPr lang="en-US" dirty="0" smtClean="0"/>
                        <a:t>2”</a:t>
                      </a:r>
                      <a:endParaRPr lang="ar-SA" dirty="0"/>
                    </a:p>
                  </a:txBody>
                  <a:tcPr/>
                </a:tc>
                <a:tc>
                  <a:txBody>
                    <a:bodyPr/>
                    <a:lstStyle/>
                    <a:p>
                      <a:pPr algn="ctr" rtl="1"/>
                      <a:r>
                        <a:rPr lang="en-US" dirty="0" smtClean="0"/>
                        <a:t>2”</a:t>
                      </a:r>
                      <a:endParaRPr lang="ar-SA" dirty="0"/>
                    </a:p>
                  </a:txBody>
                  <a:tcPr/>
                </a:tc>
                <a:tc>
                  <a:txBody>
                    <a:bodyPr/>
                    <a:lstStyle/>
                    <a:p>
                      <a:pPr algn="ctr" rtl="1"/>
                      <a:r>
                        <a:rPr lang="en-US" dirty="0" smtClean="0"/>
                        <a:t>2”</a:t>
                      </a:r>
                      <a:endParaRPr lang="ar-SA" dirty="0"/>
                    </a:p>
                  </a:txBody>
                  <a:tcPr/>
                </a:tc>
                <a:tc>
                  <a:txBody>
                    <a:bodyPr/>
                    <a:lstStyle/>
                    <a:p>
                      <a:pPr algn="ctr" rtl="1"/>
                      <a:r>
                        <a:rPr lang="en-US" dirty="0" smtClean="0"/>
                        <a:t>Vertical pipe</a:t>
                      </a:r>
                      <a:endParaRPr lang="ar-SA" dirty="0"/>
                    </a:p>
                  </a:txBody>
                  <a:tcPr/>
                </a:tc>
                <a:extLst>
                  <a:ext uri="{0D108BD9-81ED-4DB2-BD59-A6C34878D82A}">
                    <a16:rowId xmlns="" xmlns:a16="http://schemas.microsoft.com/office/drawing/2014/main" val="3655298481"/>
                  </a:ext>
                </a:extLst>
              </a:tr>
              <a:tr h="370840">
                <a:tc>
                  <a:txBody>
                    <a:bodyPr/>
                    <a:lstStyle/>
                    <a:p>
                      <a:pPr algn="ctr" rtl="1"/>
                      <a:r>
                        <a:rPr lang="en-US" dirty="0" smtClean="0"/>
                        <a:t>1.5”</a:t>
                      </a:r>
                      <a:endParaRPr lang="ar-SA" dirty="0"/>
                    </a:p>
                  </a:txBody>
                  <a:tcPr/>
                </a:tc>
                <a:tc>
                  <a:txBody>
                    <a:bodyPr/>
                    <a:lstStyle/>
                    <a:p>
                      <a:pPr algn="ctr" rtl="1"/>
                      <a:r>
                        <a:rPr lang="en-US" dirty="0" smtClean="0"/>
                        <a:t>1.5”</a:t>
                      </a:r>
                      <a:endParaRPr lang="ar-SA" dirty="0"/>
                    </a:p>
                  </a:txBody>
                  <a:tcPr/>
                </a:tc>
                <a:tc>
                  <a:txBody>
                    <a:bodyPr/>
                    <a:lstStyle/>
                    <a:p>
                      <a:pPr algn="ctr" rtl="1"/>
                      <a:r>
                        <a:rPr lang="en-US" dirty="0" smtClean="0"/>
                        <a:t>1.5”</a:t>
                      </a:r>
                      <a:endParaRPr lang="ar-SA" dirty="0"/>
                    </a:p>
                  </a:txBody>
                  <a:tcPr/>
                </a:tc>
                <a:tc>
                  <a:txBody>
                    <a:bodyPr/>
                    <a:lstStyle/>
                    <a:p>
                      <a:pPr algn="ctr" rtl="1"/>
                      <a:r>
                        <a:rPr lang="en-US" dirty="0" smtClean="0"/>
                        <a:t>Horizontal pipe</a:t>
                      </a:r>
                      <a:endParaRPr lang="ar-SA" dirty="0"/>
                    </a:p>
                  </a:txBody>
                  <a:tcPr/>
                </a:tc>
                <a:extLst>
                  <a:ext uri="{0D108BD9-81ED-4DB2-BD59-A6C34878D82A}">
                    <a16:rowId xmlns="" xmlns:a16="http://schemas.microsoft.com/office/drawing/2014/main" val="1982584052"/>
                  </a:ext>
                </a:extLst>
              </a:tr>
              <a:tr h="370840">
                <a:tc>
                  <a:txBody>
                    <a:bodyPr/>
                    <a:lstStyle/>
                    <a:p>
                      <a:pPr algn="ctr" rtl="1"/>
                      <a:r>
                        <a:rPr lang="en-US" sz="2000" dirty="0" smtClean="0"/>
                        <a:t>¾”</a:t>
                      </a:r>
                      <a:endParaRPr lang="ar-SA" sz="2000" dirty="0"/>
                    </a:p>
                  </a:txBody>
                  <a:tcPr/>
                </a:tc>
                <a:tc>
                  <a:txBody>
                    <a:bodyPr/>
                    <a:lstStyle/>
                    <a:p>
                      <a:pPr algn="ctr" rtl="1"/>
                      <a:r>
                        <a:rPr lang="en-US" sz="2000" dirty="0" smtClean="0"/>
                        <a:t>¾”</a:t>
                      </a:r>
                      <a:endParaRPr lang="ar-SA" sz="2000" dirty="0"/>
                    </a:p>
                  </a:txBody>
                  <a:tcPr/>
                </a:tc>
                <a:tc>
                  <a:txBody>
                    <a:bodyPr/>
                    <a:lstStyle/>
                    <a:p>
                      <a:pPr algn="ctr" rtl="1"/>
                      <a:r>
                        <a:rPr lang="en-US" sz="2000" dirty="0" smtClean="0"/>
                        <a:t>¾”</a:t>
                      </a:r>
                      <a:endParaRPr lang="ar-SA" sz="2000" dirty="0"/>
                    </a:p>
                  </a:txBody>
                  <a:tcPr/>
                </a:tc>
                <a:tc>
                  <a:txBody>
                    <a:bodyPr/>
                    <a:lstStyle/>
                    <a:p>
                      <a:pPr algn="ctr" rtl="1"/>
                      <a:r>
                        <a:rPr lang="en-US" dirty="0" smtClean="0"/>
                        <a:t>Branch pipe</a:t>
                      </a:r>
                      <a:endParaRPr lang="ar-SA" dirty="0"/>
                    </a:p>
                  </a:txBody>
                  <a:tcPr/>
                </a:tc>
                <a:extLst>
                  <a:ext uri="{0D108BD9-81ED-4DB2-BD59-A6C34878D82A}">
                    <a16:rowId xmlns="" xmlns:a16="http://schemas.microsoft.com/office/drawing/2014/main" val="3260026561"/>
                  </a:ext>
                </a:extLst>
              </a:tr>
              <a:tr h="370840">
                <a:tc>
                  <a:txBody>
                    <a:bodyPr/>
                    <a:lstStyle/>
                    <a:p>
                      <a:pPr algn="ctr" rtl="1"/>
                      <a:r>
                        <a:rPr lang="en-US" dirty="0" smtClean="0"/>
                        <a:t>2.35 psi</a:t>
                      </a:r>
                      <a:endParaRPr lang="ar-SA" dirty="0"/>
                    </a:p>
                  </a:txBody>
                  <a:tcPr/>
                </a:tc>
                <a:tc>
                  <a:txBody>
                    <a:bodyPr/>
                    <a:lstStyle/>
                    <a:p>
                      <a:pPr algn="ctr" rtl="1"/>
                      <a:r>
                        <a:rPr lang="en-US" dirty="0" smtClean="0"/>
                        <a:t>5.92</a:t>
                      </a:r>
                      <a:r>
                        <a:rPr lang="en-US" baseline="0" dirty="0" smtClean="0"/>
                        <a:t> psi</a:t>
                      </a:r>
                      <a:endParaRPr lang="ar-SA" dirty="0"/>
                    </a:p>
                  </a:txBody>
                  <a:tcPr/>
                </a:tc>
                <a:tc>
                  <a:txBody>
                    <a:bodyPr/>
                    <a:lstStyle/>
                    <a:p>
                      <a:pPr algn="ctr" rtl="1"/>
                      <a:r>
                        <a:rPr lang="en-US" dirty="0" smtClean="0"/>
                        <a:t>8.72 psi</a:t>
                      </a:r>
                      <a:endParaRPr lang="ar-SA" dirty="0"/>
                    </a:p>
                  </a:txBody>
                  <a:tcPr/>
                </a:tc>
                <a:tc>
                  <a:txBody>
                    <a:bodyPr/>
                    <a:lstStyle/>
                    <a:p>
                      <a:pPr algn="ctr" rtl="1"/>
                      <a:r>
                        <a:rPr lang="en-US" dirty="0" smtClean="0"/>
                        <a:t>Total loss</a:t>
                      </a:r>
                      <a:endParaRPr lang="ar-SA" dirty="0"/>
                    </a:p>
                  </a:txBody>
                  <a:tcPr/>
                </a:tc>
                <a:extLst>
                  <a:ext uri="{0D108BD9-81ED-4DB2-BD59-A6C34878D82A}">
                    <a16:rowId xmlns="" xmlns:a16="http://schemas.microsoft.com/office/drawing/2014/main" val="1241967877"/>
                  </a:ext>
                </a:extLst>
              </a:tr>
              <a:tr h="370840">
                <a:tc>
                  <a:txBody>
                    <a:bodyPr/>
                    <a:lstStyle/>
                    <a:p>
                      <a:pPr algn="ctr" rtl="1"/>
                      <a:r>
                        <a:rPr lang="en-US" dirty="0" smtClean="0"/>
                        <a:t>9.95 psi </a:t>
                      </a:r>
                      <a:endParaRPr lang="ar-SA" dirty="0"/>
                    </a:p>
                  </a:txBody>
                  <a:tcPr/>
                </a:tc>
                <a:tc>
                  <a:txBody>
                    <a:bodyPr/>
                    <a:lstStyle/>
                    <a:p>
                      <a:pPr algn="ctr" rtl="1"/>
                      <a:r>
                        <a:rPr lang="en-US" dirty="0" smtClean="0"/>
                        <a:t>38.2 psi</a:t>
                      </a:r>
                      <a:endParaRPr lang="ar-SA" dirty="0"/>
                    </a:p>
                  </a:txBody>
                  <a:tcPr/>
                </a:tc>
                <a:tc>
                  <a:txBody>
                    <a:bodyPr/>
                    <a:lstStyle/>
                    <a:p>
                      <a:pPr algn="ctr" rtl="1"/>
                      <a:r>
                        <a:rPr lang="en-US" dirty="0" smtClean="0"/>
                        <a:t>38.2 psi</a:t>
                      </a:r>
                      <a:endParaRPr lang="ar-SA" dirty="0"/>
                    </a:p>
                  </a:txBody>
                  <a:tcPr/>
                </a:tc>
                <a:tc>
                  <a:txBody>
                    <a:bodyPr/>
                    <a:lstStyle/>
                    <a:p>
                      <a:pPr algn="ctr" rtl="1"/>
                      <a:r>
                        <a:rPr lang="en-US" dirty="0" smtClean="0"/>
                        <a:t>Allowable loss</a:t>
                      </a:r>
                      <a:endParaRPr lang="ar-SA" dirty="0"/>
                    </a:p>
                  </a:txBody>
                  <a:tcPr/>
                </a:tc>
                <a:extLst>
                  <a:ext uri="{0D108BD9-81ED-4DB2-BD59-A6C34878D82A}">
                    <a16:rowId xmlns="" xmlns:a16="http://schemas.microsoft.com/office/drawing/2014/main" val="1167780372"/>
                  </a:ext>
                </a:extLst>
              </a:tr>
              <a:tr h="370840">
                <a:tc>
                  <a:txBody>
                    <a:bodyPr/>
                    <a:lstStyle/>
                    <a:p>
                      <a:pPr algn="ctr" rtl="1"/>
                      <a:r>
                        <a:rPr lang="en-US" dirty="0" smtClean="0"/>
                        <a:t>Ok</a:t>
                      </a:r>
                      <a:endParaRPr lang="ar-SA" dirty="0"/>
                    </a:p>
                  </a:txBody>
                  <a:tcPr/>
                </a:tc>
                <a:tc>
                  <a:txBody>
                    <a:bodyPr/>
                    <a:lstStyle/>
                    <a:p>
                      <a:pPr algn="ctr" rtl="1"/>
                      <a:r>
                        <a:rPr lang="en-US" dirty="0" smtClean="0"/>
                        <a:t>Ok</a:t>
                      </a:r>
                      <a:endParaRPr lang="ar-SA" dirty="0"/>
                    </a:p>
                  </a:txBody>
                  <a:tcPr/>
                </a:tc>
                <a:tc>
                  <a:txBody>
                    <a:bodyPr/>
                    <a:lstStyle/>
                    <a:p>
                      <a:pPr algn="ctr" rtl="1"/>
                      <a:r>
                        <a:rPr lang="en-US" dirty="0" smtClean="0"/>
                        <a:t>OK</a:t>
                      </a:r>
                      <a:endParaRPr lang="ar-SA" dirty="0"/>
                    </a:p>
                  </a:txBody>
                  <a:tcPr/>
                </a:tc>
                <a:tc>
                  <a:txBody>
                    <a:bodyPr/>
                    <a:lstStyle/>
                    <a:p>
                      <a:pPr algn="ctr" rtl="1"/>
                      <a:r>
                        <a:rPr lang="en-US" dirty="0" smtClean="0"/>
                        <a:t>assessment</a:t>
                      </a:r>
                      <a:endParaRPr lang="ar-SA" dirty="0"/>
                    </a:p>
                  </a:txBody>
                  <a:tcPr/>
                </a:tc>
                <a:extLst>
                  <a:ext uri="{0D108BD9-81ED-4DB2-BD59-A6C34878D82A}">
                    <a16:rowId xmlns="" xmlns:a16="http://schemas.microsoft.com/office/drawing/2014/main" val="1276707612"/>
                  </a:ext>
                </a:extLst>
              </a:tr>
            </a:tbl>
          </a:graphicData>
        </a:graphic>
      </p:graphicFrame>
    </p:spTree>
    <p:extLst>
      <p:ext uri="{BB962C8B-B14F-4D97-AF65-F5344CB8AC3E}">
        <p14:creationId xmlns:p14="http://schemas.microsoft.com/office/powerpoint/2010/main" val="342542953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Water supply system plan {ground floor}</a:t>
            </a:r>
          </a:p>
          <a:p>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55</a:t>
            </a:fld>
            <a:endParaRPr lang="ar-SA"/>
          </a:p>
        </p:txBody>
      </p:sp>
      <p:sp>
        <p:nvSpPr>
          <p:cNvPr id="2" name="Title 1"/>
          <p:cNvSpPr>
            <a:spLocks noGrp="1"/>
          </p:cNvSpPr>
          <p:nvPr>
            <p:ph type="title"/>
          </p:nvPr>
        </p:nvSpPr>
        <p:spPr/>
        <p:txBody>
          <a:bodyPr/>
          <a:lstStyle/>
          <a:p>
            <a:pPr algn="l"/>
            <a:r>
              <a:rPr lang="en-US" dirty="0" smtClean="0"/>
              <a:t>Water supply system</a:t>
            </a:r>
            <a:endParaRPr lang="ar-SA" dirty="0"/>
          </a:p>
        </p:txBody>
      </p:sp>
      <p:pic>
        <p:nvPicPr>
          <p:cNvPr id="4" name="Picture 3"/>
          <p:cNvPicPr>
            <a:picLocks noChangeAspect="1"/>
          </p:cNvPicPr>
          <p:nvPr/>
        </p:nvPicPr>
        <p:blipFill>
          <a:blip r:embed="rId2"/>
          <a:stretch>
            <a:fillRect/>
          </a:stretch>
        </p:blipFill>
        <p:spPr>
          <a:xfrm>
            <a:off x="1704649" y="2832561"/>
            <a:ext cx="8466319" cy="2554085"/>
          </a:xfrm>
          <a:prstGeom prst="rect">
            <a:avLst/>
          </a:prstGeom>
        </p:spPr>
      </p:pic>
    </p:spTree>
    <p:extLst>
      <p:ext uri="{BB962C8B-B14F-4D97-AF65-F5344CB8AC3E}">
        <p14:creationId xmlns:p14="http://schemas.microsoft.com/office/powerpoint/2010/main" val="4121877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Drainage system diameters</a:t>
            </a:r>
          </a:p>
          <a:p>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56</a:t>
            </a:fld>
            <a:endParaRPr lang="ar-SA"/>
          </a:p>
        </p:txBody>
      </p:sp>
      <p:sp>
        <p:nvSpPr>
          <p:cNvPr id="2" name="Title 1"/>
          <p:cNvSpPr>
            <a:spLocks noGrp="1"/>
          </p:cNvSpPr>
          <p:nvPr>
            <p:ph type="title"/>
          </p:nvPr>
        </p:nvSpPr>
        <p:spPr/>
        <p:txBody>
          <a:bodyPr/>
          <a:lstStyle/>
          <a:p>
            <a:pPr algn="l"/>
            <a:r>
              <a:rPr lang="en-US" dirty="0" smtClean="0"/>
              <a:t>Drainage system</a:t>
            </a: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3240758239"/>
              </p:ext>
            </p:extLst>
          </p:nvPr>
        </p:nvGraphicFramePr>
        <p:xfrm>
          <a:off x="1716117" y="3012282"/>
          <a:ext cx="8128000" cy="1854200"/>
        </p:xfrm>
        <a:graphic>
          <a:graphicData uri="http://schemas.openxmlformats.org/drawingml/2006/table">
            <a:tbl>
              <a:tblPr rtl="1" firstRow="1" bandRow="1">
                <a:tableStyleId>{073A0DAA-6AF3-43AB-8588-CEC1D06C72B9}</a:tableStyleId>
              </a:tblPr>
              <a:tblGrid>
                <a:gridCol w="2032000">
                  <a:extLst>
                    <a:ext uri="{9D8B030D-6E8A-4147-A177-3AD203B41FA5}">
                      <a16:colId xmlns="" xmlns:a16="http://schemas.microsoft.com/office/drawing/2014/main" val="3782797843"/>
                    </a:ext>
                  </a:extLst>
                </a:gridCol>
                <a:gridCol w="2032000">
                  <a:extLst>
                    <a:ext uri="{9D8B030D-6E8A-4147-A177-3AD203B41FA5}">
                      <a16:colId xmlns="" xmlns:a16="http://schemas.microsoft.com/office/drawing/2014/main" val="3144154950"/>
                    </a:ext>
                  </a:extLst>
                </a:gridCol>
                <a:gridCol w="2032000">
                  <a:extLst>
                    <a:ext uri="{9D8B030D-6E8A-4147-A177-3AD203B41FA5}">
                      <a16:colId xmlns="" xmlns:a16="http://schemas.microsoft.com/office/drawing/2014/main" val="1965298223"/>
                    </a:ext>
                  </a:extLst>
                </a:gridCol>
                <a:gridCol w="2032000">
                  <a:extLst>
                    <a:ext uri="{9D8B030D-6E8A-4147-A177-3AD203B41FA5}">
                      <a16:colId xmlns="" xmlns:a16="http://schemas.microsoft.com/office/drawing/2014/main" val="2452488999"/>
                    </a:ext>
                  </a:extLst>
                </a:gridCol>
              </a:tblGrid>
              <a:tr h="370840">
                <a:tc>
                  <a:txBody>
                    <a:bodyPr/>
                    <a:lstStyle/>
                    <a:p>
                      <a:pPr algn="ctr" rtl="1"/>
                      <a:r>
                        <a:rPr lang="en-US" dirty="0" smtClean="0"/>
                        <a:t>Type</a:t>
                      </a:r>
                      <a:r>
                        <a:rPr lang="en-US" baseline="0" dirty="0" smtClean="0"/>
                        <a:t> of Pipe</a:t>
                      </a:r>
                      <a:endParaRPr lang="ar-SA" dirty="0"/>
                    </a:p>
                  </a:txBody>
                  <a:tcPr/>
                </a:tc>
                <a:tc>
                  <a:txBody>
                    <a:bodyPr/>
                    <a:lstStyle/>
                    <a:p>
                      <a:pPr algn="ctr" rtl="1"/>
                      <a:r>
                        <a:rPr lang="en-US" dirty="0" smtClean="0"/>
                        <a:t>Slope</a:t>
                      </a:r>
                      <a:endParaRPr lang="ar-SA" dirty="0"/>
                    </a:p>
                  </a:txBody>
                  <a:tcPr/>
                </a:tc>
                <a:tc>
                  <a:txBody>
                    <a:bodyPr/>
                    <a:lstStyle/>
                    <a:p>
                      <a:pPr algn="ctr" rtl="1"/>
                      <a:r>
                        <a:rPr lang="en-US" dirty="0" smtClean="0"/>
                        <a:t>Diameter</a:t>
                      </a:r>
                      <a:endParaRPr lang="ar-SA" dirty="0"/>
                    </a:p>
                  </a:txBody>
                  <a:tcPr/>
                </a:tc>
                <a:tc>
                  <a:txBody>
                    <a:bodyPr/>
                    <a:lstStyle/>
                    <a:p>
                      <a:pPr algn="ctr" rtl="1"/>
                      <a:r>
                        <a:rPr lang="en-US" dirty="0" smtClean="0"/>
                        <a:t>Pipe</a:t>
                      </a:r>
                      <a:endParaRPr lang="ar-SA" dirty="0"/>
                    </a:p>
                  </a:txBody>
                  <a:tcPr/>
                </a:tc>
                <a:extLst>
                  <a:ext uri="{0D108BD9-81ED-4DB2-BD59-A6C34878D82A}">
                    <a16:rowId xmlns="" xmlns:a16="http://schemas.microsoft.com/office/drawing/2014/main" val="1866459167"/>
                  </a:ext>
                </a:extLst>
              </a:tr>
              <a:tr h="370840">
                <a:tc>
                  <a:txBody>
                    <a:bodyPr/>
                    <a:lstStyle/>
                    <a:p>
                      <a:pPr algn="ctr" rtl="1"/>
                      <a:r>
                        <a:rPr lang="en-US" dirty="0" smtClean="0"/>
                        <a:t>PVC</a:t>
                      </a:r>
                      <a:endParaRPr lang="ar-SA" dirty="0"/>
                    </a:p>
                  </a:txBody>
                  <a:tcPr/>
                </a:tc>
                <a:tc>
                  <a:txBody>
                    <a:bodyPr/>
                    <a:lstStyle/>
                    <a:p>
                      <a:pPr algn="ctr" rtl="1"/>
                      <a:r>
                        <a:rPr lang="en-US" dirty="0" smtClean="0"/>
                        <a:t>0 % {90}</a:t>
                      </a:r>
                      <a:endParaRPr lang="ar-SA" dirty="0"/>
                    </a:p>
                  </a:txBody>
                  <a:tcPr/>
                </a:tc>
                <a:tc>
                  <a:txBody>
                    <a:bodyPr/>
                    <a:lstStyle/>
                    <a:p>
                      <a:pPr algn="ctr" rtl="1"/>
                      <a:r>
                        <a:rPr lang="en-US" dirty="0" smtClean="0"/>
                        <a:t>4”</a:t>
                      </a:r>
                      <a:endParaRPr lang="ar-SA" dirty="0"/>
                    </a:p>
                  </a:txBody>
                  <a:tcPr/>
                </a:tc>
                <a:tc>
                  <a:txBody>
                    <a:bodyPr/>
                    <a:lstStyle/>
                    <a:p>
                      <a:pPr algn="ctr" rtl="1"/>
                      <a:r>
                        <a:rPr lang="en-US" dirty="0" smtClean="0"/>
                        <a:t>Vent</a:t>
                      </a:r>
                      <a:endParaRPr lang="ar-SA" dirty="0"/>
                    </a:p>
                  </a:txBody>
                  <a:tcPr/>
                </a:tc>
                <a:extLst>
                  <a:ext uri="{0D108BD9-81ED-4DB2-BD59-A6C34878D82A}">
                    <a16:rowId xmlns="" xmlns:a16="http://schemas.microsoft.com/office/drawing/2014/main" val="746155028"/>
                  </a:ext>
                </a:extLst>
              </a:tr>
              <a:tr h="370840">
                <a:tc>
                  <a:txBody>
                    <a:bodyPr/>
                    <a:lstStyle/>
                    <a:p>
                      <a:pPr algn="ctr" rtl="1"/>
                      <a:r>
                        <a:rPr lang="en-US" dirty="0" smtClean="0"/>
                        <a:t>PVC</a:t>
                      </a:r>
                      <a:endParaRPr lang="ar-SA" dirty="0"/>
                    </a:p>
                  </a:txBody>
                  <a:tcPr/>
                </a:tc>
                <a:tc>
                  <a:txBody>
                    <a:bodyPr/>
                    <a:lstStyle/>
                    <a:p>
                      <a:pPr algn="ctr" rtl="1"/>
                      <a:r>
                        <a:rPr lang="en-US" dirty="0" smtClean="0"/>
                        <a:t>1 %</a:t>
                      </a:r>
                      <a:endParaRPr lang="ar-SA" dirty="0"/>
                    </a:p>
                  </a:txBody>
                  <a:tcPr/>
                </a:tc>
                <a:tc>
                  <a:txBody>
                    <a:bodyPr/>
                    <a:lstStyle/>
                    <a:p>
                      <a:pPr algn="ctr" rtl="1"/>
                      <a:r>
                        <a:rPr lang="en-US" dirty="0" smtClean="0"/>
                        <a:t>4”</a:t>
                      </a:r>
                      <a:endParaRPr lang="ar-SA" dirty="0"/>
                    </a:p>
                  </a:txBody>
                  <a:tcPr/>
                </a:tc>
                <a:tc>
                  <a:txBody>
                    <a:bodyPr/>
                    <a:lstStyle/>
                    <a:p>
                      <a:pPr algn="ctr" rtl="1"/>
                      <a:r>
                        <a:rPr lang="en-US" dirty="0" smtClean="0"/>
                        <a:t>Drainage</a:t>
                      </a:r>
                      <a:endParaRPr lang="ar-SA" dirty="0"/>
                    </a:p>
                  </a:txBody>
                  <a:tcPr/>
                </a:tc>
                <a:extLst>
                  <a:ext uri="{0D108BD9-81ED-4DB2-BD59-A6C34878D82A}">
                    <a16:rowId xmlns="" xmlns:a16="http://schemas.microsoft.com/office/drawing/2014/main" val="2177088937"/>
                  </a:ext>
                </a:extLst>
              </a:tr>
              <a:tr h="370840">
                <a:tc>
                  <a:txBody>
                    <a:bodyPr/>
                    <a:lstStyle/>
                    <a:p>
                      <a:pPr algn="ctr" rtl="1"/>
                      <a:r>
                        <a:rPr lang="en-US" dirty="0" smtClean="0"/>
                        <a:t>PVC</a:t>
                      </a:r>
                      <a:endParaRPr lang="ar-SA" dirty="0"/>
                    </a:p>
                  </a:txBody>
                  <a:tcPr/>
                </a:tc>
                <a:tc>
                  <a:txBody>
                    <a:bodyPr/>
                    <a:lstStyle/>
                    <a:p>
                      <a:pPr algn="ctr" rtl="1"/>
                      <a:r>
                        <a:rPr lang="en-US" dirty="0" smtClean="0"/>
                        <a:t>0 %{90}</a:t>
                      </a:r>
                      <a:endParaRPr lang="ar-SA" dirty="0"/>
                    </a:p>
                  </a:txBody>
                  <a:tcPr/>
                </a:tc>
                <a:tc>
                  <a:txBody>
                    <a:bodyPr/>
                    <a:lstStyle/>
                    <a:p>
                      <a:pPr algn="ctr" rtl="1"/>
                      <a:r>
                        <a:rPr lang="en-US" dirty="0" smtClean="0"/>
                        <a:t>4”</a:t>
                      </a:r>
                      <a:endParaRPr lang="ar-SA" dirty="0"/>
                    </a:p>
                  </a:txBody>
                  <a:tcPr/>
                </a:tc>
                <a:tc>
                  <a:txBody>
                    <a:bodyPr/>
                    <a:lstStyle/>
                    <a:p>
                      <a:pPr algn="ctr" rtl="1"/>
                      <a:r>
                        <a:rPr lang="en-US" dirty="0" smtClean="0"/>
                        <a:t>Stack</a:t>
                      </a:r>
                      <a:endParaRPr lang="ar-SA" dirty="0"/>
                    </a:p>
                  </a:txBody>
                  <a:tcPr/>
                </a:tc>
                <a:extLst>
                  <a:ext uri="{0D108BD9-81ED-4DB2-BD59-A6C34878D82A}">
                    <a16:rowId xmlns="" xmlns:a16="http://schemas.microsoft.com/office/drawing/2014/main" val="1029284892"/>
                  </a:ext>
                </a:extLst>
              </a:tr>
              <a:tr h="370840">
                <a:tc>
                  <a:txBody>
                    <a:bodyPr/>
                    <a:lstStyle/>
                    <a:p>
                      <a:pPr algn="ctr" rtl="1"/>
                      <a:r>
                        <a:rPr lang="en-US" dirty="0" smtClean="0"/>
                        <a:t>PVC</a:t>
                      </a:r>
                      <a:endParaRPr lang="ar-SA" dirty="0"/>
                    </a:p>
                  </a:txBody>
                  <a:tcPr/>
                </a:tc>
                <a:tc>
                  <a:txBody>
                    <a:bodyPr/>
                    <a:lstStyle/>
                    <a:p>
                      <a:pPr algn="ctr" rtl="1"/>
                      <a:r>
                        <a:rPr lang="en-US" dirty="0" smtClean="0"/>
                        <a:t>2 %</a:t>
                      </a:r>
                      <a:endParaRPr lang="ar-SA" dirty="0"/>
                    </a:p>
                  </a:txBody>
                  <a:tcPr/>
                </a:tc>
                <a:tc>
                  <a:txBody>
                    <a:bodyPr/>
                    <a:lstStyle/>
                    <a:p>
                      <a:pPr algn="ctr" rtl="1"/>
                      <a:r>
                        <a:rPr lang="en-US" dirty="0" smtClean="0"/>
                        <a:t>2”</a:t>
                      </a:r>
                      <a:endParaRPr lang="ar-SA" dirty="0"/>
                    </a:p>
                  </a:txBody>
                  <a:tcPr/>
                </a:tc>
                <a:tc>
                  <a:txBody>
                    <a:bodyPr/>
                    <a:lstStyle/>
                    <a:p>
                      <a:pPr algn="ctr" rtl="1"/>
                      <a:r>
                        <a:rPr lang="en-US" dirty="0" smtClean="0"/>
                        <a:t>Sewer</a:t>
                      </a:r>
                      <a:endParaRPr lang="ar-SA" dirty="0"/>
                    </a:p>
                  </a:txBody>
                  <a:tcPr/>
                </a:tc>
                <a:extLst>
                  <a:ext uri="{0D108BD9-81ED-4DB2-BD59-A6C34878D82A}">
                    <a16:rowId xmlns="" xmlns:a16="http://schemas.microsoft.com/office/drawing/2014/main" val="3370794413"/>
                  </a:ext>
                </a:extLst>
              </a:tr>
            </a:tbl>
          </a:graphicData>
        </a:graphic>
      </p:graphicFrame>
    </p:spTree>
    <p:extLst>
      <p:ext uri="{BB962C8B-B14F-4D97-AF65-F5344CB8AC3E}">
        <p14:creationId xmlns:p14="http://schemas.microsoft.com/office/powerpoint/2010/main" val="317711744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Manholes plan</a:t>
            </a:r>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57</a:t>
            </a:fld>
            <a:endParaRPr lang="ar-SA"/>
          </a:p>
        </p:txBody>
      </p:sp>
      <p:sp>
        <p:nvSpPr>
          <p:cNvPr id="2" name="Title 1"/>
          <p:cNvSpPr>
            <a:spLocks noGrp="1"/>
          </p:cNvSpPr>
          <p:nvPr>
            <p:ph type="title"/>
          </p:nvPr>
        </p:nvSpPr>
        <p:spPr/>
        <p:txBody>
          <a:bodyPr/>
          <a:lstStyle/>
          <a:p>
            <a:pPr algn="l"/>
            <a:r>
              <a:rPr lang="en-US" dirty="0"/>
              <a:t>Drainage system</a:t>
            </a:r>
            <a:endParaRPr lang="ar-SA" dirty="0"/>
          </a:p>
        </p:txBody>
      </p:sp>
      <p:pic>
        <p:nvPicPr>
          <p:cNvPr id="4" name="Picture 3"/>
          <p:cNvPicPr>
            <a:picLocks noChangeAspect="1"/>
          </p:cNvPicPr>
          <p:nvPr/>
        </p:nvPicPr>
        <p:blipFill>
          <a:blip r:embed="rId2"/>
          <a:stretch>
            <a:fillRect/>
          </a:stretch>
        </p:blipFill>
        <p:spPr>
          <a:xfrm>
            <a:off x="2443943" y="2310938"/>
            <a:ext cx="6473286" cy="3815226"/>
          </a:xfrm>
          <a:prstGeom prst="rect">
            <a:avLst/>
          </a:prstGeom>
        </p:spPr>
      </p:pic>
    </p:spTree>
    <p:extLst>
      <p:ext uri="{BB962C8B-B14F-4D97-AF65-F5344CB8AC3E}">
        <p14:creationId xmlns:p14="http://schemas.microsoft.com/office/powerpoint/2010/main" val="342636551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Rain water plan</a:t>
            </a:r>
            <a:endParaRPr lang="ar-SA" dirty="0"/>
          </a:p>
        </p:txBody>
      </p:sp>
      <p:sp>
        <p:nvSpPr>
          <p:cNvPr id="6" name="عنصر نائب لرقم الشريحة 5"/>
          <p:cNvSpPr>
            <a:spLocks noGrp="1"/>
          </p:cNvSpPr>
          <p:nvPr>
            <p:ph type="sldNum" sz="quarter" idx="12"/>
          </p:nvPr>
        </p:nvSpPr>
        <p:spPr/>
        <p:txBody>
          <a:bodyPr/>
          <a:lstStyle/>
          <a:p>
            <a:fld id="{C88B3D40-3BDB-43F0-9DBE-9598ADBB9785}" type="slidenum">
              <a:rPr lang="ar-SA" smtClean="0"/>
              <a:pPr/>
              <a:t>58</a:t>
            </a:fld>
            <a:endParaRPr lang="ar-SA"/>
          </a:p>
        </p:txBody>
      </p:sp>
      <p:sp>
        <p:nvSpPr>
          <p:cNvPr id="2" name="Title 1"/>
          <p:cNvSpPr>
            <a:spLocks noGrp="1"/>
          </p:cNvSpPr>
          <p:nvPr>
            <p:ph type="title"/>
          </p:nvPr>
        </p:nvSpPr>
        <p:spPr/>
        <p:txBody>
          <a:bodyPr/>
          <a:lstStyle/>
          <a:p>
            <a:pPr algn="l"/>
            <a:r>
              <a:rPr lang="en-US" dirty="0" smtClean="0"/>
              <a:t>Drainage system</a:t>
            </a:r>
            <a:endParaRPr lang="ar-SA" dirty="0"/>
          </a:p>
        </p:txBody>
      </p:sp>
      <p:pic>
        <p:nvPicPr>
          <p:cNvPr id="5" name="Picture 4"/>
          <p:cNvPicPr>
            <a:picLocks noChangeAspect="1"/>
          </p:cNvPicPr>
          <p:nvPr/>
        </p:nvPicPr>
        <p:blipFill>
          <a:blip r:embed="rId2"/>
          <a:stretch>
            <a:fillRect/>
          </a:stretch>
        </p:blipFill>
        <p:spPr>
          <a:xfrm>
            <a:off x="3109912" y="2169189"/>
            <a:ext cx="5972175" cy="4448175"/>
          </a:xfrm>
          <a:prstGeom prst="rect">
            <a:avLst/>
          </a:prstGeom>
        </p:spPr>
      </p:pic>
    </p:spTree>
    <p:extLst>
      <p:ext uri="{BB962C8B-B14F-4D97-AF65-F5344CB8AC3E}">
        <p14:creationId xmlns:p14="http://schemas.microsoft.com/office/powerpoint/2010/main" val="284691180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Total cooling load is </a:t>
            </a:r>
            <a:r>
              <a:rPr lang="en-US" b="1" dirty="0" smtClean="0"/>
              <a:t>466 Kw</a:t>
            </a:r>
          </a:p>
          <a:p>
            <a:pPr marL="109728" indent="0" algn="l">
              <a:buNone/>
            </a:pPr>
            <a:r>
              <a:rPr lang="en-US" dirty="0" smtClean="0"/>
              <a:t>Total Heating load is </a:t>
            </a:r>
            <a:r>
              <a:rPr lang="en-US" b="1" dirty="0" smtClean="0"/>
              <a:t>366 K</a:t>
            </a:r>
          </a:p>
          <a:p>
            <a:pPr marL="109728" indent="0" algn="l">
              <a:buNone/>
            </a:pPr>
            <a:r>
              <a:rPr lang="en-US" dirty="0" smtClean="0"/>
              <a:t>System used is </a:t>
            </a:r>
            <a:r>
              <a:rPr lang="en-US" b="1" dirty="0" smtClean="0"/>
              <a:t>VRV(variable refrigerant volume)</a:t>
            </a:r>
            <a:r>
              <a:rPr lang="en-US" dirty="0" smtClean="0"/>
              <a:t> for first three floors</a:t>
            </a:r>
          </a:p>
          <a:p>
            <a:pPr marL="109728" indent="0" algn="l">
              <a:buNone/>
            </a:pPr>
            <a:r>
              <a:rPr lang="en-US" b="1" dirty="0" smtClean="0"/>
              <a:t>VAV system </a:t>
            </a:r>
            <a:r>
              <a:rPr lang="en-US" dirty="0" smtClean="0"/>
              <a:t>was used for third and fourth floor</a:t>
            </a:r>
            <a:endParaRPr lang="ar-SA" dirty="0"/>
          </a:p>
        </p:txBody>
      </p:sp>
      <p:sp>
        <p:nvSpPr>
          <p:cNvPr id="4" name="عنصر نائب لرقم الشريحة 3"/>
          <p:cNvSpPr>
            <a:spLocks noGrp="1"/>
          </p:cNvSpPr>
          <p:nvPr>
            <p:ph type="sldNum" sz="quarter" idx="12"/>
          </p:nvPr>
        </p:nvSpPr>
        <p:spPr/>
        <p:txBody>
          <a:bodyPr/>
          <a:lstStyle/>
          <a:p>
            <a:fld id="{C88B3D40-3BDB-43F0-9DBE-9598ADBB9785}" type="slidenum">
              <a:rPr lang="ar-SA" smtClean="0"/>
              <a:pPr/>
              <a:t>59</a:t>
            </a:fld>
            <a:endParaRPr lang="ar-SA"/>
          </a:p>
        </p:txBody>
      </p:sp>
      <p:sp>
        <p:nvSpPr>
          <p:cNvPr id="2" name="Title 1"/>
          <p:cNvSpPr>
            <a:spLocks noGrp="1"/>
          </p:cNvSpPr>
          <p:nvPr>
            <p:ph type="title"/>
          </p:nvPr>
        </p:nvSpPr>
        <p:spPr/>
        <p:txBody>
          <a:bodyPr/>
          <a:lstStyle/>
          <a:p>
            <a:pPr algn="l"/>
            <a:r>
              <a:rPr lang="en-US" dirty="0" smtClean="0"/>
              <a:t>Hvac Design</a:t>
            </a:r>
            <a:endParaRPr lang="ar-SA" dirty="0"/>
          </a:p>
        </p:txBody>
      </p:sp>
    </p:spTree>
    <p:extLst>
      <p:ext uri="{BB962C8B-B14F-4D97-AF65-F5344CB8AC3E}">
        <p14:creationId xmlns:p14="http://schemas.microsoft.com/office/powerpoint/2010/main" val="10576293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Analysis </a:t>
            </a:r>
            <a:r>
              <a:rPr lang="en-US" dirty="0"/>
              <a:t>of adjacent </a:t>
            </a:r>
            <a:r>
              <a:rPr lang="en-US" dirty="0" smtClean="0"/>
              <a:t>buildings</a:t>
            </a:r>
          </a:p>
          <a:p>
            <a:endParaRPr lang="en-US"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6</a:t>
            </a:fld>
            <a:endParaRPr lang="ar-SA"/>
          </a:p>
        </p:txBody>
      </p:sp>
      <p:sp>
        <p:nvSpPr>
          <p:cNvPr id="2" name="Title 1"/>
          <p:cNvSpPr>
            <a:spLocks noGrp="1"/>
          </p:cNvSpPr>
          <p:nvPr>
            <p:ph type="title"/>
          </p:nvPr>
        </p:nvSpPr>
        <p:spPr/>
        <p:txBody>
          <a:bodyPr/>
          <a:lstStyle/>
          <a:p>
            <a:r>
              <a:rPr lang="en-US" sz="3200" b="1" dirty="0">
                <a:ln w="18000">
                  <a:solidFill>
                    <a:schemeClr val="tx1"/>
                  </a:solidFill>
                  <a:prstDash val="solid"/>
                  <a:miter lim="800000"/>
                </a:ln>
                <a:noFill/>
                <a:effectLst>
                  <a:outerShdw blurRad="25500" dist="23000" dir="7020000" algn="tl">
                    <a:srgbClr val="000000">
                      <a:alpha val="50000"/>
                    </a:srgbClr>
                  </a:outerShdw>
                </a:effectLst>
              </a:rPr>
              <a:t>Site description </a:t>
            </a:r>
            <a:endParaRPr lang="en-US"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3879" y="1984701"/>
            <a:ext cx="7620000" cy="449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824564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HVAC system plan (first floor)</a:t>
            </a:r>
          </a:p>
          <a:p>
            <a:pPr marL="114300" indent="0">
              <a:buNone/>
            </a:pPr>
            <a:endParaRPr lang="en-US" dirty="0" smtClean="0"/>
          </a:p>
          <a:p>
            <a:pPr marL="114300" indent="0">
              <a:buNone/>
            </a:pPr>
            <a:endParaRPr lang="en-US" dirty="0" smtClean="0"/>
          </a:p>
          <a:p>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60</a:t>
            </a:fld>
            <a:endParaRPr lang="ar-SA"/>
          </a:p>
        </p:txBody>
      </p:sp>
      <p:sp>
        <p:nvSpPr>
          <p:cNvPr id="2" name="Title 1"/>
          <p:cNvSpPr>
            <a:spLocks noGrp="1"/>
          </p:cNvSpPr>
          <p:nvPr>
            <p:ph type="title"/>
          </p:nvPr>
        </p:nvSpPr>
        <p:spPr/>
        <p:txBody>
          <a:bodyPr/>
          <a:lstStyle/>
          <a:p>
            <a:pPr algn="l"/>
            <a:r>
              <a:rPr lang="en-US" dirty="0"/>
              <a:t>Hvac Design</a:t>
            </a:r>
            <a:endParaRPr lang="ar-SA" dirty="0"/>
          </a:p>
        </p:txBody>
      </p:sp>
      <p:pic>
        <p:nvPicPr>
          <p:cNvPr id="4" name="Picture 3"/>
          <p:cNvPicPr>
            <a:picLocks noChangeAspect="1"/>
          </p:cNvPicPr>
          <p:nvPr/>
        </p:nvPicPr>
        <p:blipFill>
          <a:blip r:embed="rId2"/>
          <a:stretch>
            <a:fillRect/>
          </a:stretch>
        </p:blipFill>
        <p:spPr>
          <a:xfrm>
            <a:off x="2491827" y="2234393"/>
            <a:ext cx="6485918" cy="4196572"/>
          </a:xfrm>
          <a:prstGeom prst="rect">
            <a:avLst/>
          </a:prstGeom>
        </p:spPr>
      </p:pic>
    </p:spTree>
    <p:extLst>
      <p:ext uri="{BB962C8B-B14F-4D97-AF65-F5344CB8AC3E}">
        <p14:creationId xmlns:p14="http://schemas.microsoft.com/office/powerpoint/2010/main" val="76511242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a:t>HVAC system plan </a:t>
            </a:r>
            <a:r>
              <a:rPr lang="en-US" dirty="0" smtClean="0"/>
              <a:t>(third  </a:t>
            </a:r>
            <a:r>
              <a:rPr lang="en-US" dirty="0"/>
              <a:t>floor</a:t>
            </a:r>
            <a:r>
              <a:rPr lang="en-US" dirty="0" smtClean="0"/>
              <a:t>)</a:t>
            </a:r>
          </a:p>
          <a:p>
            <a:pPr marL="114300" indent="0">
              <a:buNone/>
            </a:pPr>
            <a:endParaRPr lang="en-US" dirty="0"/>
          </a:p>
          <a:p>
            <a:endParaRPr lang="ar-SA"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61</a:t>
            </a:fld>
            <a:endParaRPr lang="ar-SA"/>
          </a:p>
        </p:txBody>
      </p:sp>
      <p:sp>
        <p:nvSpPr>
          <p:cNvPr id="2" name="Title 1"/>
          <p:cNvSpPr>
            <a:spLocks noGrp="1"/>
          </p:cNvSpPr>
          <p:nvPr>
            <p:ph type="title"/>
          </p:nvPr>
        </p:nvSpPr>
        <p:spPr/>
        <p:txBody>
          <a:bodyPr/>
          <a:lstStyle/>
          <a:p>
            <a:pPr algn="l"/>
            <a:r>
              <a:rPr lang="en-US" dirty="0"/>
              <a:t>Hvac Design</a:t>
            </a:r>
            <a:endParaRPr lang="ar-SA" dirty="0"/>
          </a:p>
        </p:txBody>
      </p:sp>
      <p:pic>
        <p:nvPicPr>
          <p:cNvPr id="4" name="Picture 3"/>
          <p:cNvPicPr>
            <a:picLocks noChangeAspect="1"/>
          </p:cNvPicPr>
          <p:nvPr/>
        </p:nvPicPr>
        <p:blipFill>
          <a:blip r:embed="rId2"/>
          <a:stretch>
            <a:fillRect/>
          </a:stretch>
        </p:blipFill>
        <p:spPr>
          <a:xfrm>
            <a:off x="2410691" y="2193001"/>
            <a:ext cx="6923116" cy="4400550"/>
          </a:xfrm>
          <a:prstGeom prst="rect">
            <a:avLst/>
          </a:prstGeom>
        </p:spPr>
      </p:pic>
    </p:spTree>
    <p:extLst>
      <p:ext uri="{BB962C8B-B14F-4D97-AF65-F5344CB8AC3E}">
        <p14:creationId xmlns:p14="http://schemas.microsoft.com/office/powerpoint/2010/main" val="309486651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l">
              <a:buNone/>
            </a:pPr>
            <a:r>
              <a:rPr lang="en-US" dirty="0" smtClean="0"/>
              <a:t>Required number = 5</a:t>
            </a:r>
          </a:p>
          <a:p>
            <a:pPr marL="109728" indent="0" algn="l">
              <a:buNone/>
            </a:pPr>
            <a:r>
              <a:rPr lang="en-US" dirty="0" smtClean="0"/>
              <a:t>Car capacity = 2500 lb.</a:t>
            </a:r>
          </a:p>
          <a:p>
            <a:pPr marL="109728" indent="0" algn="l">
              <a:buNone/>
            </a:pPr>
            <a:r>
              <a:rPr lang="en-US" dirty="0" smtClean="0"/>
              <a:t>Car speed 350 fpm</a:t>
            </a:r>
          </a:p>
          <a:p>
            <a:pPr marL="109728" indent="0" algn="l">
              <a:buNone/>
            </a:pPr>
            <a:r>
              <a:rPr lang="en-US" dirty="0" smtClean="0"/>
              <a:t>Car passenger capacity = 13 person.</a:t>
            </a:r>
            <a:endParaRPr lang="ar-SA" dirty="0"/>
          </a:p>
        </p:txBody>
      </p:sp>
      <p:sp>
        <p:nvSpPr>
          <p:cNvPr id="4" name="عنصر نائب لرقم الشريحة 3"/>
          <p:cNvSpPr>
            <a:spLocks noGrp="1"/>
          </p:cNvSpPr>
          <p:nvPr>
            <p:ph type="sldNum" sz="quarter" idx="12"/>
          </p:nvPr>
        </p:nvSpPr>
        <p:spPr/>
        <p:txBody>
          <a:bodyPr/>
          <a:lstStyle/>
          <a:p>
            <a:fld id="{C88B3D40-3BDB-43F0-9DBE-9598ADBB9785}" type="slidenum">
              <a:rPr lang="ar-SA" smtClean="0"/>
              <a:pPr/>
              <a:t>62</a:t>
            </a:fld>
            <a:endParaRPr lang="ar-SA"/>
          </a:p>
        </p:txBody>
      </p:sp>
      <p:sp>
        <p:nvSpPr>
          <p:cNvPr id="2" name="Title 1"/>
          <p:cNvSpPr>
            <a:spLocks noGrp="1"/>
          </p:cNvSpPr>
          <p:nvPr>
            <p:ph type="title"/>
          </p:nvPr>
        </p:nvSpPr>
        <p:spPr/>
        <p:txBody>
          <a:bodyPr/>
          <a:lstStyle/>
          <a:p>
            <a:pPr algn="l"/>
            <a:r>
              <a:rPr lang="en-US" dirty="0" smtClean="0"/>
              <a:t>Elevator design</a:t>
            </a:r>
            <a:endParaRPr lang="ar-SA" dirty="0"/>
          </a:p>
        </p:txBody>
      </p:sp>
    </p:spTree>
    <p:extLst>
      <p:ext uri="{BB962C8B-B14F-4D97-AF65-F5344CB8AC3E}">
        <p14:creationId xmlns:p14="http://schemas.microsoft.com/office/powerpoint/2010/main" val="6211220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a:p>
            <a:pPr marL="114300" indent="0">
              <a:buNone/>
            </a:pPr>
            <a:endParaRPr lang="en-GB" dirty="0"/>
          </a:p>
          <a:p>
            <a:pPr marL="114300" indent="0">
              <a:buNone/>
            </a:pPr>
            <a:endParaRPr lang="en-GB"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63</a:t>
            </a:fld>
            <a:endParaRPr lang="ar-SA"/>
          </a:p>
        </p:txBody>
      </p:sp>
      <p:sp>
        <p:nvSpPr>
          <p:cNvPr id="2" name="Title 1"/>
          <p:cNvSpPr>
            <a:spLocks noGrp="1"/>
          </p:cNvSpPr>
          <p:nvPr>
            <p:ph type="title"/>
          </p:nvPr>
        </p:nvSpPr>
        <p:spPr/>
        <p:txBody>
          <a:bodyPr/>
          <a:lstStyle/>
          <a:p>
            <a:pPr algn="l"/>
            <a:r>
              <a:rPr lang="en-GB" dirty="0"/>
              <a:t>Electrical design </a:t>
            </a:r>
          </a:p>
        </p:txBody>
      </p:sp>
      <p:graphicFrame>
        <p:nvGraphicFramePr>
          <p:cNvPr id="11" name="Content Placeholder 3"/>
          <p:cNvGraphicFramePr>
            <a:graphicFrameLocks/>
          </p:cNvGraphicFramePr>
          <p:nvPr/>
        </p:nvGraphicFramePr>
        <p:xfrm>
          <a:off x="1746068" y="1604554"/>
          <a:ext cx="84582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099231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64</a:t>
            </a:fld>
            <a:endParaRPr lang="ar-SA"/>
          </a:p>
        </p:txBody>
      </p:sp>
      <p:pic>
        <p:nvPicPr>
          <p:cNvPr id="5" name="صورة 4" descr="power.png"/>
          <p:cNvPicPr>
            <a:picLocks noChangeAspect="1"/>
          </p:cNvPicPr>
          <p:nvPr/>
        </p:nvPicPr>
        <p:blipFill>
          <a:blip r:embed="rId2"/>
          <a:stretch>
            <a:fillRect/>
          </a:stretch>
        </p:blipFill>
        <p:spPr>
          <a:xfrm>
            <a:off x="3218904" y="599802"/>
            <a:ext cx="7584079" cy="5455215"/>
          </a:xfrm>
          <a:prstGeom prst="rect">
            <a:avLst/>
          </a:prstGeom>
        </p:spPr>
      </p:pic>
      <p:sp>
        <p:nvSpPr>
          <p:cNvPr id="6" name="مربع نص 5"/>
          <p:cNvSpPr txBox="1"/>
          <p:nvPr/>
        </p:nvSpPr>
        <p:spPr>
          <a:xfrm>
            <a:off x="235132" y="1550254"/>
            <a:ext cx="3224989" cy="830997"/>
          </a:xfrm>
          <a:prstGeom prst="rect">
            <a:avLst/>
          </a:prstGeom>
          <a:noFill/>
        </p:spPr>
        <p:txBody>
          <a:bodyPr wrap="square" rtlCol="1">
            <a:spAutoFit/>
          </a:bodyPr>
          <a:lstStyle/>
          <a:p>
            <a:pPr algn="l"/>
            <a:r>
              <a:rPr lang="en-US" sz="2400" dirty="0" smtClean="0"/>
              <a:t>Power for first floor plan</a:t>
            </a:r>
            <a:endParaRPr lang="ar-SA" sz="24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65</a:t>
            </a:fld>
            <a:endParaRPr lang="ar-SA"/>
          </a:p>
        </p:txBody>
      </p:sp>
      <p:sp>
        <p:nvSpPr>
          <p:cNvPr id="2" name="Title 1"/>
          <p:cNvSpPr>
            <a:spLocks noGrp="1"/>
          </p:cNvSpPr>
          <p:nvPr>
            <p:ph type="title"/>
          </p:nvPr>
        </p:nvSpPr>
        <p:spPr>
          <a:xfrm>
            <a:off x="838200" y="365125"/>
            <a:ext cx="10515600" cy="4642304"/>
          </a:xfrm>
        </p:spPr>
        <p:txBody>
          <a:bodyPr>
            <a:normAutofit/>
          </a:bodyPr>
          <a:lstStyle/>
          <a:p>
            <a:pPr algn="l"/>
            <a:r>
              <a:rPr lang="en-GB" dirty="0"/>
              <a:t>Artificial lighting</a:t>
            </a:r>
            <a:r>
              <a:rPr lang="en-US" dirty="0"/>
              <a:t/>
            </a:r>
            <a:br>
              <a:rPr lang="en-US" dirty="0"/>
            </a:br>
            <a:r>
              <a:rPr lang="en-GB" dirty="0"/>
              <a:t/>
            </a:r>
            <a:br>
              <a:rPr lang="en-GB" dirty="0"/>
            </a:br>
            <a:r>
              <a:rPr lang="en-US" dirty="0"/>
              <a:t>The artificial lighting is an important aspect in buildings, it has a major effect on productivity and working in buildings.</a:t>
            </a:r>
            <a:endParaRPr lang="en-GB" dirty="0"/>
          </a:p>
        </p:txBody>
      </p:sp>
    </p:spTree>
    <p:extLst>
      <p:ext uri="{BB962C8B-B14F-4D97-AF65-F5344CB8AC3E}">
        <p14:creationId xmlns:p14="http://schemas.microsoft.com/office/powerpoint/2010/main" val="28819133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66</a:t>
            </a:fld>
            <a:endParaRPr lang="ar-SA"/>
          </a:p>
        </p:txBody>
      </p:sp>
      <p:pic>
        <p:nvPicPr>
          <p:cNvPr id="5" name="صورة 4" descr="li.png"/>
          <p:cNvPicPr>
            <a:picLocks noChangeAspect="1"/>
          </p:cNvPicPr>
          <p:nvPr/>
        </p:nvPicPr>
        <p:blipFill>
          <a:blip r:embed="rId2"/>
          <a:srcRect l="890" r="742" b="2432"/>
          <a:stretch>
            <a:fillRect/>
          </a:stretch>
        </p:blipFill>
        <p:spPr>
          <a:xfrm>
            <a:off x="3148148" y="0"/>
            <a:ext cx="8660675" cy="6372775"/>
          </a:xfrm>
          <a:prstGeom prst="rect">
            <a:avLst/>
          </a:prstGeom>
        </p:spPr>
      </p:pic>
      <p:sp>
        <p:nvSpPr>
          <p:cNvPr id="6" name="مربع نص 5"/>
          <p:cNvSpPr txBox="1"/>
          <p:nvPr/>
        </p:nvSpPr>
        <p:spPr>
          <a:xfrm>
            <a:off x="174811" y="1066928"/>
            <a:ext cx="3429001" cy="830997"/>
          </a:xfrm>
          <a:prstGeom prst="rect">
            <a:avLst/>
          </a:prstGeom>
          <a:noFill/>
        </p:spPr>
        <p:txBody>
          <a:bodyPr wrap="square" rtlCol="1">
            <a:spAutoFit/>
          </a:bodyPr>
          <a:lstStyle/>
          <a:p>
            <a:pPr algn="l"/>
            <a:r>
              <a:rPr lang="en-US" sz="2400" dirty="0" smtClean="0"/>
              <a:t>Lighting for first floor plan</a:t>
            </a:r>
            <a:endParaRPr lang="ar-SA" sz="24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a:extLst>
              <a:ext uri="{FF2B5EF4-FFF2-40B4-BE49-F238E27FC236}">
                <a16:creationId xmlns="" xmlns:a16="http://schemas.microsoft.com/office/drawing/2014/main" id="{5EFA687C-2E6F-447E-B60C-2DF64F4342BA}"/>
              </a:ext>
            </a:extLst>
          </p:cNvPr>
          <p:cNvSpPr/>
          <p:nvPr/>
        </p:nvSpPr>
        <p:spPr>
          <a:xfrm>
            <a:off x="885037" y="849087"/>
            <a:ext cx="2313454" cy="369332"/>
          </a:xfrm>
          <a:prstGeom prst="rect">
            <a:avLst/>
          </a:prstGeom>
        </p:spPr>
        <p:txBody>
          <a:bodyPr wrap="none">
            <a:spAutoFit/>
          </a:bodyPr>
          <a:lstStyle/>
          <a:p>
            <a:r>
              <a:rPr lang="en-US" dirty="0"/>
              <a:t>Illuminance standard</a:t>
            </a:r>
            <a:endParaRPr lang="ar-SA" dirty="0"/>
          </a:p>
        </p:txBody>
      </p:sp>
      <p:graphicFrame>
        <p:nvGraphicFramePr>
          <p:cNvPr id="7" name="جدول 6">
            <a:extLst>
              <a:ext uri="{FF2B5EF4-FFF2-40B4-BE49-F238E27FC236}">
                <a16:creationId xmlns="" xmlns:a16="http://schemas.microsoft.com/office/drawing/2014/main" id="{D8E135E4-17D2-41AD-9327-3131831A8310}"/>
              </a:ext>
            </a:extLst>
          </p:cNvPr>
          <p:cNvGraphicFramePr>
            <a:graphicFrameLocks noGrp="1"/>
          </p:cNvGraphicFramePr>
          <p:nvPr>
            <p:extLst>
              <p:ext uri="{D42A27DB-BD31-4B8C-83A1-F6EECF244321}">
                <p14:modId xmlns:p14="http://schemas.microsoft.com/office/powerpoint/2010/main" val="1286794612"/>
              </p:ext>
            </p:extLst>
          </p:nvPr>
        </p:nvGraphicFramePr>
        <p:xfrm>
          <a:off x="6459638" y="1784885"/>
          <a:ext cx="4778830" cy="2802765"/>
        </p:xfrm>
        <a:graphic>
          <a:graphicData uri="http://schemas.openxmlformats.org/drawingml/2006/table">
            <a:tbl>
              <a:tblPr firstRow="1" firstCol="1" bandRow="1"/>
              <a:tblGrid>
                <a:gridCol w="2620031">
                  <a:extLst>
                    <a:ext uri="{9D8B030D-6E8A-4147-A177-3AD203B41FA5}">
                      <a16:colId xmlns="" xmlns:a16="http://schemas.microsoft.com/office/drawing/2014/main" val="1099700691"/>
                    </a:ext>
                  </a:extLst>
                </a:gridCol>
                <a:gridCol w="2158799">
                  <a:extLst>
                    <a:ext uri="{9D8B030D-6E8A-4147-A177-3AD203B41FA5}">
                      <a16:colId xmlns="" xmlns:a16="http://schemas.microsoft.com/office/drawing/2014/main" val="543730830"/>
                    </a:ext>
                  </a:extLst>
                </a:gridCol>
              </a:tblGrid>
              <a:tr h="599157">
                <a:tc>
                  <a:txBody>
                    <a:bodyPr/>
                    <a:lstStyle/>
                    <a:p>
                      <a:pPr marL="0" marR="0" algn="ctr">
                        <a:lnSpc>
                          <a:spcPct val="107000"/>
                        </a:lnSpc>
                        <a:spcBef>
                          <a:spcPts val="0"/>
                        </a:spcBef>
                        <a:spcAft>
                          <a:spcPts val="10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Area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7000"/>
                        </a:lnSpc>
                        <a:spcBef>
                          <a:spcPts val="0"/>
                        </a:spcBef>
                        <a:spcAft>
                          <a:spcPts val="10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Recommended illuminance(lux)</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3793195660"/>
                  </a:ext>
                </a:extLst>
              </a:tr>
              <a:tr h="548091">
                <a:tc>
                  <a:txBody>
                    <a:bodyPr/>
                    <a:lstStyle/>
                    <a:p>
                      <a:pPr marL="0" marR="0" algn="ctr">
                        <a:lnSpc>
                          <a:spcPct val="107000"/>
                        </a:lnSpc>
                        <a:spcBef>
                          <a:spcPts val="0"/>
                        </a:spcBef>
                        <a:spcAft>
                          <a:spcPts val="100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Theater</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1000"/>
                        </a:spcAft>
                      </a:pPr>
                      <a:r>
                        <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 xmlns:a16="http://schemas.microsoft.com/office/drawing/2014/main" val="3456465165"/>
                  </a:ext>
                </a:extLst>
              </a:tr>
              <a:tr h="548091">
                <a:tc>
                  <a:txBody>
                    <a:bodyPr/>
                    <a:lstStyle/>
                    <a:p>
                      <a:pPr marL="0" marR="0" algn="ctr">
                        <a:lnSpc>
                          <a:spcPct val="107000"/>
                        </a:lnSpc>
                        <a:spcBef>
                          <a:spcPts val="0"/>
                        </a:spcBef>
                        <a:spcAft>
                          <a:spcPts val="10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Office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7000"/>
                        </a:lnSpc>
                        <a:spcBef>
                          <a:spcPts val="0"/>
                        </a:spcBef>
                        <a:spcAft>
                          <a:spcPts val="10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19</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3546353471"/>
                  </a:ext>
                </a:extLst>
              </a:tr>
              <a:tr h="416490">
                <a:tc>
                  <a:txBody>
                    <a:bodyPr/>
                    <a:lstStyle/>
                    <a:p>
                      <a:pPr marL="0" marR="0" algn="ctr">
                        <a:lnSpc>
                          <a:spcPct val="107000"/>
                        </a:lnSpc>
                        <a:spcBef>
                          <a:spcPts val="0"/>
                        </a:spcBef>
                        <a:spcAft>
                          <a:spcPts val="100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Drawing room</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1000"/>
                        </a:spcAf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 xmlns:a16="http://schemas.microsoft.com/office/drawing/2014/main" val="259793269"/>
                  </a:ext>
                </a:extLst>
              </a:tr>
              <a:tr h="401799">
                <a:tc>
                  <a:txBody>
                    <a:bodyPr/>
                    <a:lstStyle/>
                    <a:p>
                      <a:pPr marL="0" marR="0" algn="ctr">
                        <a:lnSpc>
                          <a:spcPct val="107000"/>
                        </a:lnSpc>
                        <a:spcBef>
                          <a:spcPts val="0"/>
                        </a:spcBef>
                        <a:spcAft>
                          <a:spcPts val="10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Classroom</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7000"/>
                        </a:lnSpc>
                        <a:spcBef>
                          <a:spcPts val="0"/>
                        </a:spcBef>
                        <a:spcAft>
                          <a:spcPts val="10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19</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503955973"/>
                  </a:ext>
                </a:extLst>
              </a:tr>
              <a:tr h="289137">
                <a:tc>
                  <a:txBody>
                    <a:bodyPr/>
                    <a:lstStyle/>
                    <a:p>
                      <a:pPr marL="0" marR="0" algn="ctr">
                        <a:lnSpc>
                          <a:spcPct val="107000"/>
                        </a:lnSpc>
                        <a:spcBef>
                          <a:spcPts val="0"/>
                        </a:spcBef>
                        <a:spcAft>
                          <a:spcPts val="100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Conference room</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1000"/>
                        </a:spcAf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 xmlns:a16="http://schemas.microsoft.com/office/drawing/2014/main" val="93065598"/>
                  </a:ext>
                </a:extLst>
              </a:tr>
            </a:tbl>
          </a:graphicData>
        </a:graphic>
      </p:graphicFrame>
      <p:sp>
        <p:nvSpPr>
          <p:cNvPr id="8" name="مستطيل 7">
            <a:extLst>
              <a:ext uri="{FF2B5EF4-FFF2-40B4-BE49-F238E27FC236}">
                <a16:creationId xmlns="" xmlns:a16="http://schemas.microsoft.com/office/drawing/2014/main" id="{21A6C6C9-46B4-416B-AB71-3EB6BD18CF58}"/>
              </a:ext>
            </a:extLst>
          </p:cNvPr>
          <p:cNvSpPr/>
          <p:nvPr/>
        </p:nvSpPr>
        <p:spPr>
          <a:xfrm>
            <a:off x="7457070" y="849087"/>
            <a:ext cx="1774845" cy="369332"/>
          </a:xfrm>
          <a:prstGeom prst="rect">
            <a:avLst/>
          </a:prstGeom>
        </p:spPr>
        <p:txBody>
          <a:bodyPr wrap="none">
            <a:spAutoFit/>
          </a:bodyPr>
          <a:lstStyle/>
          <a:p>
            <a:r>
              <a:rPr lang="en-US" dirty="0"/>
              <a:t> Glare standard</a:t>
            </a:r>
            <a:endParaRPr lang="ar-SA" dirty="0"/>
          </a:p>
        </p:txBody>
      </p:sp>
      <p:sp>
        <p:nvSpPr>
          <p:cNvPr id="9" name="مستطيل 8">
            <a:extLst>
              <a:ext uri="{FF2B5EF4-FFF2-40B4-BE49-F238E27FC236}">
                <a16:creationId xmlns="" xmlns:a16="http://schemas.microsoft.com/office/drawing/2014/main" id="{267A0DD7-EBE2-46FE-B0A9-8D59EBC2CA3E}"/>
              </a:ext>
            </a:extLst>
          </p:cNvPr>
          <p:cNvSpPr/>
          <p:nvPr/>
        </p:nvSpPr>
        <p:spPr>
          <a:xfrm>
            <a:off x="7818002" y="479755"/>
            <a:ext cx="1031051" cy="369332"/>
          </a:xfrm>
          <a:prstGeom prst="rect">
            <a:avLst/>
          </a:prstGeom>
        </p:spPr>
        <p:txBody>
          <a:bodyPr wrap="none">
            <a:spAutoFit/>
          </a:bodyPr>
          <a:lstStyle/>
          <a:p>
            <a:r>
              <a:rPr lang="en-US" b="1" u="sng" dirty="0"/>
              <a:t>2. Glare</a:t>
            </a:r>
            <a:endParaRPr lang="ar-SA" b="1" u="sng" dirty="0"/>
          </a:p>
        </p:txBody>
      </p:sp>
      <p:sp>
        <p:nvSpPr>
          <p:cNvPr id="10" name="مستطيل 9">
            <a:extLst>
              <a:ext uri="{FF2B5EF4-FFF2-40B4-BE49-F238E27FC236}">
                <a16:creationId xmlns="" xmlns:a16="http://schemas.microsoft.com/office/drawing/2014/main" id="{4D8527C5-30FA-433B-B367-6FFEE954B3DA}"/>
              </a:ext>
            </a:extLst>
          </p:cNvPr>
          <p:cNvSpPr/>
          <p:nvPr/>
        </p:nvSpPr>
        <p:spPr>
          <a:xfrm>
            <a:off x="1772267" y="479755"/>
            <a:ext cx="1710725" cy="369332"/>
          </a:xfrm>
          <a:prstGeom prst="rect">
            <a:avLst/>
          </a:prstGeom>
        </p:spPr>
        <p:txBody>
          <a:bodyPr wrap="none">
            <a:spAutoFit/>
          </a:bodyPr>
          <a:lstStyle/>
          <a:p>
            <a:r>
              <a:rPr lang="en-US" b="1" u="sng" dirty="0"/>
              <a:t>1. Illuminance</a:t>
            </a:r>
            <a:endParaRPr lang="ar-SA" b="1" u="sng" dirty="0"/>
          </a:p>
        </p:txBody>
      </p:sp>
      <p:graphicFrame>
        <p:nvGraphicFramePr>
          <p:cNvPr id="12" name="جدول 11">
            <a:extLst>
              <a:ext uri="{FF2B5EF4-FFF2-40B4-BE49-F238E27FC236}">
                <a16:creationId xmlns="" xmlns:a16="http://schemas.microsoft.com/office/drawing/2014/main" id="{6B69CDDF-91E5-424A-AE60-A0DE2466B0D0}"/>
              </a:ext>
            </a:extLst>
          </p:cNvPr>
          <p:cNvGraphicFramePr>
            <a:graphicFrameLocks noGrp="1"/>
          </p:cNvGraphicFramePr>
          <p:nvPr>
            <p:extLst>
              <p:ext uri="{D42A27DB-BD31-4B8C-83A1-F6EECF244321}">
                <p14:modId xmlns:p14="http://schemas.microsoft.com/office/powerpoint/2010/main" val="2799322285"/>
              </p:ext>
            </p:extLst>
          </p:nvPr>
        </p:nvGraphicFramePr>
        <p:xfrm>
          <a:off x="610797" y="1375993"/>
          <a:ext cx="5343687" cy="3620551"/>
        </p:xfrm>
        <a:graphic>
          <a:graphicData uri="http://schemas.openxmlformats.org/drawingml/2006/table">
            <a:tbl>
              <a:tblPr rtl="1" firstRow="1" firstCol="1" bandRow="1"/>
              <a:tblGrid>
                <a:gridCol w="1833500">
                  <a:extLst>
                    <a:ext uri="{9D8B030D-6E8A-4147-A177-3AD203B41FA5}">
                      <a16:colId xmlns="" xmlns:a16="http://schemas.microsoft.com/office/drawing/2014/main" val="558492968"/>
                    </a:ext>
                  </a:extLst>
                </a:gridCol>
                <a:gridCol w="1833500">
                  <a:extLst>
                    <a:ext uri="{9D8B030D-6E8A-4147-A177-3AD203B41FA5}">
                      <a16:colId xmlns="" xmlns:a16="http://schemas.microsoft.com/office/drawing/2014/main" val="2781650112"/>
                    </a:ext>
                  </a:extLst>
                </a:gridCol>
                <a:gridCol w="1676687">
                  <a:extLst>
                    <a:ext uri="{9D8B030D-6E8A-4147-A177-3AD203B41FA5}">
                      <a16:colId xmlns="" xmlns:a16="http://schemas.microsoft.com/office/drawing/2014/main" val="3827231665"/>
                    </a:ext>
                  </a:extLst>
                </a:gridCol>
              </a:tblGrid>
              <a:tr h="658282">
                <a:tc>
                  <a:txBody>
                    <a:bodyPr/>
                    <a:lstStyle/>
                    <a:p>
                      <a:pPr algn="ctr" rtl="1" fontAlgn="ctr"/>
                      <a:r>
                        <a:rPr lang="en-US" sz="1400" b="1" i="0" u="none" strike="noStrike">
                          <a:solidFill>
                            <a:srgbClr val="000000"/>
                          </a:solidFill>
                          <a:effectLst/>
                          <a:latin typeface="Times New Roman" panose="02020603050405020304" pitchFamily="18" charset="0"/>
                        </a:rPr>
                        <a:t>Design illuminance(lux)</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en-US" sz="1400" b="1" i="0" u="none" strike="noStrike">
                          <a:solidFill>
                            <a:srgbClr val="000000"/>
                          </a:solidFill>
                          <a:effectLst/>
                          <a:latin typeface="Times New Roman" panose="02020603050405020304" pitchFamily="18" charset="0"/>
                        </a:rPr>
                        <a:t>Recommended illuminance(lux)</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en-US" sz="1400" b="1" i="0" u="none" strike="noStrike">
                          <a:solidFill>
                            <a:srgbClr val="000000"/>
                          </a:solidFill>
                          <a:effectLst/>
                          <a:latin typeface="Times New Roman" panose="02020603050405020304" pitchFamily="18" charset="0"/>
                        </a:rPr>
                        <a:t>area</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4072655707"/>
                  </a:ext>
                </a:extLst>
              </a:tr>
              <a:tr h="341800">
                <a:tc>
                  <a:txBody>
                    <a:bodyPr/>
                    <a:lstStyle/>
                    <a:p>
                      <a:pPr algn="ctr" rtl="1" fontAlgn="ctr"/>
                      <a:r>
                        <a:rPr lang="ar-SA" sz="1400" b="0" i="0" u="none" strike="noStrike">
                          <a:solidFill>
                            <a:srgbClr val="000000"/>
                          </a:solidFill>
                          <a:effectLst/>
                          <a:latin typeface="Times New Roman" panose="02020603050405020304" pitchFamily="18" charset="0"/>
                        </a:rPr>
                        <a:t>204</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rtl="1" fontAlgn="ctr"/>
                      <a:r>
                        <a:rPr lang="ar-SA" sz="1400" b="0" i="0" u="none" strike="noStrike">
                          <a:solidFill>
                            <a:srgbClr val="000000"/>
                          </a:solidFill>
                          <a:effectLst/>
                          <a:latin typeface="Times New Roman" panose="02020603050405020304" pitchFamily="18" charset="0"/>
                        </a:rPr>
                        <a:t>150</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rtl="1" fontAlgn="ctr"/>
                      <a:r>
                        <a:rPr lang="en-US" sz="1400" b="1" i="0" u="none" strike="noStrike">
                          <a:solidFill>
                            <a:srgbClr val="000000"/>
                          </a:solidFill>
                          <a:effectLst/>
                          <a:latin typeface="Times New Roman" panose="02020603050405020304" pitchFamily="18" charset="0"/>
                        </a:rPr>
                        <a:t>Cafeteria</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 xmlns:a16="http://schemas.microsoft.com/office/drawing/2014/main" val="1681579055"/>
                  </a:ext>
                </a:extLst>
              </a:tr>
              <a:tr h="329141">
                <a:tc>
                  <a:txBody>
                    <a:bodyPr/>
                    <a:lstStyle/>
                    <a:p>
                      <a:pPr algn="ctr" rtl="1" fontAlgn="ctr"/>
                      <a:r>
                        <a:rPr lang="ar-SA" sz="1400" b="0" i="0" u="none" strike="noStrike">
                          <a:solidFill>
                            <a:srgbClr val="000000"/>
                          </a:solidFill>
                          <a:effectLst/>
                          <a:latin typeface="Times New Roman" panose="02020603050405020304" pitchFamily="18" charset="0"/>
                        </a:rPr>
                        <a:t>372</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ar-SA" sz="1400" b="0" i="0" u="none" strike="noStrike">
                          <a:solidFill>
                            <a:srgbClr val="000000"/>
                          </a:solidFill>
                          <a:effectLst/>
                          <a:latin typeface="Times New Roman" panose="02020603050405020304" pitchFamily="18" charset="0"/>
                        </a:rPr>
                        <a:t>300</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en-US" sz="1400" b="1" i="0" u="none" strike="noStrike">
                          <a:solidFill>
                            <a:srgbClr val="000000"/>
                          </a:solidFill>
                          <a:effectLst/>
                          <a:latin typeface="Times New Roman" panose="02020603050405020304" pitchFamily="18" charset="0"/>
                        </a:rPr>
                        <a:t>Theater</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1399996876"/>
                  </a:ext>
                </a:extLst>
              </a:tr>
              <a:tr h="329141">
                <a:tc>
                  <a:txBody>
                    <a:bodyPr/>
                    <a:lstStyle/>
                    <a:p>
                      <a:pPr algn="ctr" rtl="1" fontAlgn="ctr"/>
                      <a:r>
                        <a:rPr lang="ar-SA" sz="1400" b="0" i="0" u="none" strike="noStrike">
                          <a:solidFill>
                            <a:srgbClr val="000000"/>
                          </a:solidFill>
                          <a:effectLst/>
                          <a:latin typeface="Times New Roman" panose="02020603050405020304" pitchFamily="18" charset="0"/>
                        </a:rPr>
                        <a:t>488</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rtl="1" fontAlgn="ctr"/>
                      <a:r>
                        <a:rPr lang="ar-SA" sz="1400" b="0" i="0" u="none" strike="noStrike">
                          <a:solidFill>
                            <a:srgbClr val="000000"/>
                          </a:solidFill>
                          <a:effectLst/>
                          <a:latin typeface="Times New Roman" panose="02020603050405020304" pitchFamily="18" charset="0"/>
                        </a:rPr>
                        <a:t>500</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rtl="1" fontAlgn="ctr"/>
                      <a:r>
                        <a:rPr lang="en-US" sz="1400" b="1" i="0" u="none" strike="noStrike">
                          <a:solidFill>
                            <a:srgbClr val="000000"/>
                          </a:solidFill>
                          <a:effectLst/>
                          <a:latin typeface="Times New Roman" panose="02020603050405020304" pitchFamily="18" charset="0"/>
                        </a:rPr>
                        <a:t>Office</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 xmlns:a16="http://schemas.microsoft.com/office/drawing/2014/main" val="3498485001"/>
                  </a:ext>
                </a:extLst>
              </a:tr>
              <a:tr h="329141">
                <a:tc>
                  <a:txBody>
                    <a:bodyPr/>
                    <a:lstStyle/>
                    <a:p>
                      <a:pPr algn="ctr" rtl="1" fontAlgn="ctr"/>
                      <a:r>
                        <a:rPr lang="ar-SA" sz="1400" b="0" i="0" u="none" strike="noStrike">
                          <a:solidFill>
                            <a:srgbClr val="000000"/>
                          </a:solidFill>
                          <a:effectLst/>
                          <a:latin typeface="Times New Roman" panose="02020603050405020304" pitchFamily="18" charset="0"/>
                        </a:rPr>
                        <a:t>635</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ar-SA" sz="1400" b="0" i="0" u="none" strike="noStrike">
                          <a:solidFill>
                            <a:srgbClr val="000000"/>
                          </a:solidFill>
                          <a:effectLst/>
                          <a:latin typeface="Times New Roman" panose="02020603050405020304" pitchFamily="18" charset="0"/>
                        </a:rPr>
                        <a:t>500</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en-US" sz="1400" b="1" i="0" u="none" strike="noStrike">
                          <a:solidFill>
                            <a:srgbClr val="000000"/>
                          </a:solidFill>
                          <a:effectLst/>
                          <a:latin typeface="Times New Roman" panose="02020603050405020304" pitchFamily="18" charset="0"/>
                        </a:rPr>
                        <a:t>Drawing room</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2485204596"/>
                  </a:ext>
                </a:extLst>
              </a:tr>
              <a:tr h="329141">
                <a:tc>
                  <a:txBody>
                    <a:bodyPr/>
                    <a:lstStyle/>
                    <a:p>
                      <a:pPr algn="ctr" rtl="1" fontAlgn="ctr"/>
                      <a:r>
                        <a:rPr lang="ar-SA" sz="1400" b="0" i="0" u="none" strike="noStrike">
                          <a:solidFill>
                            <a:srgbClr val="000000"/>
                          </a:solidFill>
                          <a:effectLst/>
                          <a:latin typeface="Times New Roman" panose="02020603050405020304" pitchFamily="18" charset="0"/>
                        </a:rPr>
                        <a:t>532</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rtl="1" fontAlgn="ctr"/>
                      <a:r>
                        <a:rPr lang="ar-SA" sz="1400" b="0" i="0" u="none" strike="noStrike">
                          <a:solidFill>
                            <a:srgbClr val="000000"/>
                          </a:solidFill>
                          <a:effectLst/>
                          <a:latin typeface="Times New Roman" panose="02020603050405020304" pitchFamily="18" charset="0"/>
                        </a:rPr>
                        <a:t>400</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rtl="1" fontAlgn="ctr"/>
                      <a:r>
                        <a:rPr lang="en-US" sz="1400" b="1" i="0" u="none" strike="noStrike">
                          <a:solidFill>
                            <a:srgbClr val="000000"/>
                          </a:solidFill>
                          <a:effectLst/>
                          <a:latin typeface="Times New Roman" panose="02020603050405020304" pitchFamily="18" charset="0"/>
                        </a:rPr>
                        <a:t>Classroom</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 xmlns:a16="http://schemas.microsoft.com/office/drawing/2014/main" val="4015279684"/>
                  </a:ext>
                </a:extLst>
              </a:tr>
              <a:tr h="329141">
                <a:tc>
                  <a:txBody>
                    <a:bodyPr/>
                    <a:lstStyle/>
                    <a:p>
                      <a:pPr algn="ctr" rtl="1" fontAlgn="ctr"/>
                      <a:r>
                        <a:rPr lang="ar-SA" sz="1400" b="0" i="0" u="none" strike="noStrike">
                          <a:solidFill>
                            <a:srgbClr val="000000"/>
                          </a:solidFill>
                          <a:effectLst/>
                          <a:latin typeface="Times New Roman" panose="02020603050405020304" pitchFamily="18" charset="0"/>
                        </a:rPr>
                        <a:t>253</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ar-SA" sz="1400" b="0" i="0" u="none" strike="noStrike">
                          <a:solidFill>
                            <a:srgbClr val="000000"/>
                          </a:solidFill>
                          <a:effectLst/>
                          <a:latin typeface="Times New Roman" panose="02020603050405020304" pitchFamily="18" charset="0"/>
                        </a:rPr>
                        <a:t>100</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en-US" sz="1400" b="1" i="0" u="none" strike="noStrike">
                          <a:solidFill>
                            <a:srgbClr val="000000"/>
                          </a:solidFill>
                          <a:effectLst/>
                          <a:latin typeface="Times New Roman" panose="02020603050405020304" pitchFamily="18" charset="0"/>
                        </a:rPr>
                        <a:t>Corridor</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1119650466"/>
                  </a:ext>
                </a:extLst>
              </a:tr>
              <a:tr h="645623">
                <a:tc>
                  <a:txBody>
                    <a:bodyPr/>
                    <a:lstStyle/>
                    <a:p>
                      <a:pPr algn="ctr" rtl="1" fontAlgn="ctr"/>
                      <a:r>
                        <a:rPr lang="ar-SA" sz="1400" b="0" i="0" u="none" strike="noStrike">
                          <a:solidFill>
                            <a:srgbClr val="000000"/>
                          </a:solidFill>
                          <a:effectLst/>
                          <a:latin typeface="Times New Roman" panose="02020603050405020304" pitchFamily="18" charset="0"/>
                        </a:rPr>
                        <a:t>578</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rtl="1" fontAlgn="ctr"/>
                      <a:r>
                        <a:rPr lang="ar-SA" sz="1400" b="0" i="0" u="none" strike="noStrike">
                          <a:solidFill>
                            <a:srgbClr val="000000"/>
                          </a:solidFill>
                          <a:effectLst/>
                          <a:latin typeface="Times New Roman" panose="02020603050405020304" pitchFamily="18" charset="0"/>
                        </a:rPr>
                        <a:t>300</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rtl="1" fontAlgn="ctr"/>
                      <a:r>
                        <a:rPr lang="en-US" sz="1400" b="1" i="0" u="none" strike="noStrike">
                          <a:solidFill>
                            <a:srgbClr val="000000"/>
                          </a:solidFill>
                          <a:effectLst/>
                          <a:latin typeface="Times New Roman" panose="02020603050405020304" pitchFamily="18" charset="0"/>
                        </a:rPr>
                        <a:t>Conference room</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 xmlns:a16="http://schemas.microsoft.com/office/drawing/2014/main" val="2467521172"/>
                  </a:ext>
                </a:extLst>
              </a:tr>
              <a:tr h="329141">
                <a:tc>
                  <a:txBody>
                    <a:bodyPr/>
                    <a:lstStyle/>
                    <a:p>
                      <a:pPr algn="ctr" rtl="1" fontAlgn="ctr"/>
                      <a:r>
                        <a:rPr lang="ar-SA" sz="1400" b="0" i="0" u="none" strike="noStrike">
                          <a:solidFill>
                            <a:srgbClr val="000000"/>
                          </a:solidFill>
                          <a:effectLst/>
                          <a:latin typeface="Times New Roman" panose="02020603050405020304" pitchFamily="18" charset="0"/>
                        </a:rPr>
                        <a:t>152</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ar-SA" sz="1400" b="0" i="0" u="none" strike="noStrike">
                          <a:solidFill>
                            <a:srgbClr val="000000"/>
                          </a:solidFill>
                          <a:effectLst/>
                          <a:latin typeface="Times New Roman" panose="02020603050405020304" pitchFamily="18" charset="0"/>
                        </a:rPr>
                        <a:t>100</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fontAlgn="ctr"/>
                      <a:r>
                        <a:rPr lang="en-US" sz="1400" b="1" i="0" u="none" strike="noStrike" dirty="0">
                          <a:solidFill>
                            <a:srgbClr val="000000"/>
                          </a:solidFill>
                          <a:effectLst/>
                          <a:latin typeface="Times New Roman" panose="02020603050405020304" pitchFamily="18" charset="0"/>
                        </a:rPr>
                        <a:t>bathroom</a:t>
                      </a:r>
                    </a:p>
                  </a:txBody>
                  <a:tcPr marL="9525" marR="9525" marT="9525"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282407922"/>
                  </a:ext>
                </a:extLst>
              </a:tr>
            </a:tbl>
          </a:graphicData>
        </a:graphic>
      </p:graphicFrame>
      <p:sp>
        <p:nvSpPr>
          <p:cNvPr id="11" name="عنصر نائب لرقم الشريحة 10"/>
          <p:cNvSpPr>
            <a:spLocks noGrp="1"/>
          </p:cNvSpPr>
          <p:nvPr>
            <p:ph type="sldNum" sz="quarter" idx="12"/>
          </p:nvPr>
        </p:nvSpPr>
        <p:spPr/>
        <p:txBody>
          <a:bodyPr/>
          <a:lstStyle/>
          <a:p>
            <a:fld id="{C88B3D40-3BDB-43F0-9DBE-9598ADBB9785}" type="slidenum">
              <a:rPr lang="ar-SA" smtClean="0"/>
              <a:pPr/>
              <a:t>67</a:t>
            </a:fld>
            <a:endParaRPr lang="ar-SA"/>
          </a:p>
        </p:txBody>
      </p:sp>
    </p:spTree>
    <p:extLst>
      <p:ext uri="{BB962C8B-B14F-4D97-AF65-F5344CB8AC3E}">
        <p14:creationId xmlns:p14="http://schemas.microsoft.com/office/powerpoint/2010/main" val="314887365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 xmlns:a16="http://schemas.microsoft.com/office/drawing/2014/main" id="{86256B49-F996-40AF-9ABB-E5C0241499F8}"/>
              </a:ext>
            </a:extLst>
          </p:cNvPr>
          <p:cNvSpPr/>
          <p:nvPr/>
        </p:nvSpPr>
        <p:spPr>
          <a:xfrm>
            <a:off x="772885" y="1236508"/>
            <a:ext cx="10276115" cy="1200329"/>
          </a:xfrm>
          <a:prstGeom prst="rect">
            <a:avLst/>
          </a:prstGeom>
        </p:spPr>
        <p:txBody>
          <a:bodyPr wrap="square">
            <a:spAutoFit/>
          </a:bodyPr>
          <a:lstStyle/>
          <a:p>
            <a:pPr algn="l"/>
            <a:r>
              <a:rPr lang="en-US" sz="2400" b="1" u="sng" dirty="0"/>
              <a:t>Uniformity: </a:t>
            </a:r>
          </a:p>
          <a:p>
            <a:pPr algn="l"/>
            <a:r>
              <a:rPr lang="en-US" sz="2400" dirty="0"/>
              <a:t>It describes the ratio between the minimum and average illuminance, it should be greater than 0.6.</a:t>
            </a:r>
          </a:p>
        </p:txBody>
      </p:sp>
      <p:sp>
        <p:nvSpPr>
          <p:cNvPr id="3" name="مستطيل 2">
            <a:extLst>
              <a:ext uri="{FF2B5EF4-FFF2-40B4-BE49-F238E27FC236}">
                <a16:creationId xmlns="" xmlns:a16="http://schemas.microsoft.com/office/drawing/2014/main" id="{A3980BAE-DE04-4B74-9329-BF896FD99C75}"/>
              </a:ext>
            </a:extLst>
          </p:cNvPr>
          <p:cNvSpPr/>
          <p:nvPr/>
        </p:nvSpPr>
        <p:spPr>
          <a:xfrm>
            <a:off x="772886" y="2613392"/>
            <a:ext cx="10624457" cy="1569660"/>
          </a:xfrm>
          <a:prstGeom prst="rect">
            <a:avLst/>
          </a:prstGeom>
        </p:spPr>
        <p:txBody>
          <a:bodyPr wrap="square">
            <a:spAutoFit/>
          </a:bodyPr>
          <a:lstStyle/>
          <a:p>
            <a:pPr algn="l"/>
            <a:r>
              <a:rPr lang="en-US" sz="2400" b="1" u="sng" dirty="0"/>
              <a:t>4. Reflection factors </a:t>
            </a:r>
          </a:p>
          <a:p>
            <a:pPr algn="l"/>
            <a:r>
              <a:rPr lang="en-US" sz="2400" dirty="0"/>
              <a:t>The reflection is defined as the ratio between the luminous flux reflected by the surface and the luminous from the lamp, the reflection factors for surfaces in the building are listed in table </a:t>
            </a:r>
          </a:p>
        </p:txBody>
      </p:sp>
      <p:graphicFrame>
        <p:nvGraphicFramePr>
          <p:cNvPr id="4" name="جدول 3">
            <a:extLst>
              <a:ext uri="{FF2B5EF4-FFF2-40B4-BE49-F238E27FC236}">
                <a16:creationId xmlns="" xmlns:a16="http://schemas.microsoft.com/office/drawing/2014/main" id="{BA8B82F2-57F9-4997-82DA-69E86890A2AE}"/>
              </a:ext>
            </a:extLst>
          </p:cNvPr>
          <p:cNvGraphicFramePr>
            <a:graphicFrameLocks noGrp="1"/>
          </p:cNvGraphicFramePr>
          <p:nvPr>
            <p:extLst>
              <p:ext uri="{D42A27DB-BD31-4B8C-83A1-F6EECF244321}">
                <p14:modId xmlns:p14="http://schemas.microsoft.com/office/powerpoint/2010/main" val="731332935"/>
              </p:ext>
            </p:extLst>
          </p:nvPr>
        </p:nvGraphicFramePr>
        <p:xfrm>
          <a:off x="1218747" y="4359609"/>
          <a:ext cx="7936140" cy="1826260"/>
        </p:xfrm>
        <a:graphic>
          <a:graphicData uri="http://schemas.openxmlformats.org/drawingml/2006/table">
            <a:tbl>
              <a:tblPr firstRow="1" firstCol="1" bandRow="1"/>
              <a:tblGrid>
                <a:gridCol w="3579399">
                  <a:extLst>
                    <a:ext uri="{9D8B030D-6E8A-4147-A177-3AD203B41FA5}">
                      <a16:colId xmlns="" xmlns:a16="http://schemas.microsoft.com/office/drawing/2014/main" val="4242816761"/>
                    </a:ext>
                  </a:extLst>
                </a:gridCol>
                <a:gridCol w="4356741">
                  <a:extLst>
                    <a:ext uri="{9D8B030D-6E8A-4147-A177-3AD203B41FA5}">
                      <a16:colId xmlns="" xmlns:a16="http://schemas.microsoft.com/office/drawing/2014/main" val="718754226"/>
                    </a:ext>
                  </a:extLst>
                </a:gridCol>
              </a:tblGrid>
              <a:tr h="428655">
                <a:tc>
                  <a:txBody>
                    <a:bodyPr/>
                    <a:lstStyle/>
                    <a:p>
                      <a:pPr marL="0" marR="0" algn="ctr">
                        <a:lnSpc>
                          <a:spcPct val="107000"/>
                        </a:lnSpc>
                        <a:spcBef>
                          <a:spcPts val="0"/>
                        </a:spcBef>
                        <a:spcAft>
                          <a:spcPts val="0"/>
                        </a:spcAft>
                      </a:pPr>
                      <a:r>
                        <a:rPr lang="en-US" sz="2800" b="1">
                          <a:effectLst/>
                          <a:latin typeface="Times New Roman" panose="02020603050405020304" pitchFamily="18" charset="0"/>
                          <a:ea typeface="Calibri" panose="020F0502020204030204" pitchFamily="34" charset="0"/>
                          <a:cs typeface="Times New Roman" panose="02020603050405020304" pitchFamily="18" charset="0"/>
                        </a:rPr>
                        <a:t>surface</a:t>
                      </a:r>
                      <a:endParaRPr lang="en-US" sz="4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b="1">
                          <a:effectLst/>
                          <a:latin typeface="Times New Roman" panose="02020603050405020304" pitchFamily="18" charset="0"/>
                          <a:ea typeface="Calibri" panose="020F0502020204030204" pitchFamily="34" charset="0"/>
                          <a:cs typeface="Times New Roman" panose="02020603050405020304" pitchFamily="18" charset="0"/>
                        </a:rPr>
                        <a:t>Reflection factor(%)</a:t>
                      </a:r>
                      <a:endParaRPr lang="en-US" sz="4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2982104252"/>
                  </a:ext>
                </a:extLst>
              </a:tr>
              <a:tr h="428655">
                <a:tc>
                  <a:txBody>
                    <a:bodyPr/>
                    <a:lstStyle/>
                    <a:p>
                      <a:pPr marL="0" marR="0" algn="ctr">
                        <a:lnSpc>
                          <a:spcPct val="107000"/>
                        </a:lnSpc>
                        <a:spcBef>
                          <a:spcPts val="0"/>
                        </a:spcBef>
                        <a:spcAft>
                          <a:spcPts val="0"/>
                        </a:spcAft>
                      </a:pPr>
                      <a:r>
                        <a:rPr lang="en-US" sz="28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Walls</a:t>
                      </a:r>
                      <a:endParaRPr lang="en-US" sz="4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50%</a:t>
                      </a:r>
                      <a:endParaRPr lang="en-US" sz="4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 xmlns:a16="http://schemas.microsoft.com/office/drawing/2014/main" val="1102839371"/>
                  </a:ext>
                </a:extLst>
              </a:tr>
              <a:tr h="428655">
                <a:tc>
                  <a:txBody>
                    <a:bodyPr/>
                    <a:lstStyle/>
                    <a:p>
                      <a:pPr marL="0" marR="0" algn="ctr">
                        <a:lnSpc>
                          <a:spcPct val="107000"/>
                        </a:lnSpc>
                        <a:spcBef>
                          <a:spcPts val="0"/>
                        </a:spcBef>
                        <a:spcAft>
                          <a:spcPts val="0"/>
                        </a:spcAft>
                      </a:pPr>
                      <a:r>
                        <a:rPr lang="en-US" sz="2800" b="1">
                          <a:effectLst/>
                          <a:latin typeface="Times New Roman" panose="02020603050405020304" pitchFamily="18" charset="0"/>
                          <a:ea typeface="Calibri" panose="020F0502020204030204" pitchFamily="34" charset="0"/>
                          <a:cs typeface="Times New Roman" panose="02020603050405020304" pitchFamily="18" charset="0"/>
                        </a:rPr>
                        <a:t>Ceilings</a:t>
                      </a:r>
                      <a:endParaRPr lang="en-US" sz="4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effectLst/>
                          <a:latin typeface="Times New Roman" panose="02020603050405020304" pitchFamily="18" charset="0"/>
                          <a:ea typeface="Calibri" panose="020F0502020204030204" pitchFamily="34" charset="0"/>
                          <a:cs typeface="Times New Roman" panose="02020603050405020304" pitchFamily="18" charset="0"/>
                        </a:rPr>
                        <a:t>75%</a:t>
                      </a:r>
                      <a:endParaRPr lang="en-US" sz="4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 xmlns:a16="http://schemas.microsoft.com/office/drawing/2014/main" val="368276778"/>
                  </a:ext>
                </a:extLst>
              </a:tr>
              <a:tr h="428655">
                <a:tc>
                  <a:txBody>
                    <a:bodyPr/>
                    <a:lstStyle/>
                    <a:p>
                      <a:pPr marL="0" marR="0" algn="ctr">
                        <a:lnSpc>
                          <a:spcPct val="107000"/>
                        </a:lnSpc>
                        <a:spcBef>
                          <a:spcPts val="0"/>
                        </a:spcBef>
                        <a:spcAft>
                          <a:spcPts val="0"/>
                        </a:spcAft>
                      </a:pPr>
                      <a:r>
                        <a:rPr lang="en-US" sz="28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Floors</a:t>
                      </a:r>
                      <a:endParaRPr lang="en-US" sz="4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65%</a:t>
                      </a:r>
                      <a:endParaRPr lang="en-US" sz="4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 xmlns:a16="http://schemas.microsoft.com/office/drawing/2014/main" val="3782443493"/>
                  </a:ext>
                </a:extLst>
              </a:tr>
            </a:tbl>
          </a:graphicData>
        </a:graphic>
      </p:graphicFrame>
      <p:sp>
        <p:nvSpPr>
          <p:cNvPr id="5" name="عنصر نائب لرقم الشريحة 4"/>
          <p:cNvSpPr>
            <a:spLocks noGrp="1"/>
          </p:cNvSpPr>
          <p:nvPr>
            <p:ph type="sldNum" sz="quarter" idx="12"/>
          </p:nvPr>
        </p:nvSpPr>
        <p:spPr/>
        <p:txBody>
          <a:bodyPr/>
          <a:lstStyle/>
          <a:p>
            <a:fld id="{C88B3D40-3BDB-43F0-9DBE-9598ADBB9785}" type="slidenum">
              <a:rPr lang="ar-SA" smtClean="0"/>
              <a:pPr/>
              <a:t>68</a:t>
            </a:fld>
            <a:endParaRPr lang="ar-SA"/>
          </a:p>
        </p:txBody>
      </p:sp>
    </p:spTree>
    <p:extLst>
      <p:ext uri="{BB962C8B-B14F-4D97-AF65-F5344CB8AC3E}">
        <p14:creationId xmlns:p14="http://schemas.microsoft.com/office/powerpoint/2010/main" val="14774592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57213" y="785794"/>
            <a:ext cx="10363200" cy="4687543"/>
          </a:xfrm>
        </p:spPr>
        <p:txBody>
          <a:bodyPr>
            <a:noAutofit/>
          </a:bodyPr>
          <a:lstStyle/>
          <a:p>
            <a:pPr lvl="2" algn="ctr" rtl="1">
              <a:spcBef>
                <a:spcPct val="0"/>
              </a:spcBef>
            </a:pPr>
            <a:r>
              <a:rPr lang="ar-SA" sz="3200" dirty="0" smtClean="0"/>
              <a:t/>
            </a:r>
            <a:br>
              <a:rPr lang="ar-SA" sz="3200" dirty="0" smtClean="0"/>
            </a:br>
            <a:r>
              <a:rPr lang="en-US" sz="3200" b="1" u="sng" dirty="0" smtClean="0"/>
              <a:t>The firefighting systems that we used:</a:t>
            </a:r>
            <a:r>
              <a:rPr lang="en-US" sz="2800" dirty="0"/>
              <a:t/>
            </a:r>
            <a:br>
              <a:rPr lang="en-US" sz="2800" dirty="0"/>
            </a:br>
            <a:r>
              <a:rPr lang="en-US" sz="2800" dirty="0" smtClean="0"/>
              <a:t/>
            </a:r>
            <a:br>
              <a:rPr lang="en-US" sz="2800" dirty="0" smtClean="0"/>
            </a:br>
            <a:r>
              <a:rPr lang="en-US" sz="2800" dirty="0" smtClean="0"/>
              <a:t>1.</a:t>
            </a:r>
            <a:r>
              <a:rPr lang="en-US" sz="3200" dirty="0" smtClean="0"/>
              <a:t>sprinkler </a:t>
            </a:r>
            <a:r>
              <a:rPr lang="en-US" sz="3200" dirty="0"/>
              <a:t>suppression </a:t>
            </a:r>
            <a:r>
              <a:rPr lang="en-US" sz="3200" dirty="0" smtClean="0"/>
              <a:t>system</a:t>
            </a:r>
            <a:br>
              <a:rPr lang="en-US" sz="3200" dirty="0" smtClean="0"/>
            </a:br>
            <a:r>
              <a:rPr lang="en-US" sz="3200" dirty="0" smtClean="0"/>
              <a:t/>
            </a:r>
            <a:br>
              <a:rPr lang="en-US" sz="3200" dirty="0" smtClean="0"/>
            </a:br>
            <a:r>
              <a:rPr lang="en-US" sz="3200" dirty="0" smtClean="0"/>
              <a:t>2.fire extinguisher(Co</a:t>
            </a:r>
            <a:r>
              <a:rPr lang="en-US" sz="2000" dirty="0" smtClean="0"/>
              <a:t>2</a:t>
            </a:r>
            <a:r>
              <a:rPr lang="en-US" sz="3200" dirty="0" smtClean="0"/>
              <a:t>&amp;Helium)</a:t>
            </a:r>
            <a:br>
              <a:rPr lang="en-US" sz="3200" dirty="0" smtClean="0"/>
            </a:br>
            <a:r>
              <a:rPr lang="en-US" sz="3200" dirty="0"/>
              <a:t/>
            </a:r>
            <a:br>
              <a:rPr lang="en-US" sz="3200" dirty="0"/>
            </a:br>
            <a:r>
              <a:rPr lang="en-US" sz="3200" dirty="0"/>
              <a:t>auxiliary </a:t>
            </a:r>
            <a:r>
              <a:rPr lang="en-US" sz="3200" dirty="0" smtClean="0"/>
              <a:t>system) </a:t>
            </a:r>
            <a:r>
              <a:rPr lang="ar-SA" sz="3200" dirty="0" smtClean="0"/>
              <a:t>)</a:t>
            </a:r>
            <a:r>
              <a:rPr lang="en-US" sz="3200" dirty="0" smtClean="0"/>
              <a:t>3.Hose </a:t>
            </a:r>
            <a:r>
              <a:rPr lang="en-US" sz="3200" dirty="0"/>
              <a:t>station</a:t>
            </a:r>
            <a:br>
              <a:rPr lang="en-US" sz="3200" dirty="0"/>
            </a:br>
            <a:r>
              <a:rPr lang="en-US" sz="3200" dirty="0"/>
              <a:t/>
            </a:r>
            <a:br>
              <a:rPr lang="en-US" sz="3200" dirty="0"/>
            </a:br>
            <a:endParaRPr lang="ar-SA" sz="3200" dirty="0"/>
          </a:p>
        </p:txBody>
      </p:sp>
      <p:sp>
        <p:nvSpPr>
          <p:cNvPr id="3" name="عنصر نائب لرقم الشريحة 2"/>
          <p:cNvSpPr>
            <a:spLocks noGrp="1"/>
          </p:cNvSpPr>
          <p:nvPr>
            <p:ph type="sldNum" sz="quarter" idx="12"/>
          </p:nvPr>
        </p:nvSpPr>
        <p:spPr/>
        <p:txBody>
          <a:bodyPr/>
          <a:lstStyle/>
          <a:p>
            <a:fld id="{C88B3D40-3BDB-43F0-9DBE-9598ADBB9785}" type="slidenum">
              <a:rPr lang="ar-SA" smtClean="0"/>
              <a:pPr/>
              <a:t>69</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047736" y="1713975"/>
            <a:ext cx="6096528" cy="406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رقم الشريحة 3"/>
          <p:cNvSpPr>
            <a:spLocks noGrp="1"/>
          </p:cNvSpPr>
          <p:nvPr>
            <p:ph type="sldNum" sz="quarter" idx="12"/>
          </p:nvPr>
        </p:nvSpPr>
        <p:spPr/>
        <p:txBody>
          <a:bodyPr/>
          <a:lstStyle/>
          <a:p>
            <a:fld id="{C88B3D40-3BDB-43F0-9DBE-9598ADBB9785}" type="slidenum">
              <a:rPr lang="ar-SA" smtClean="0"/>
              <a:pPr/>
              <a:t>7</a:t>
            </a:fld>
            <a:endParaRPr lang="ar-SA"/>
          </a:p>
        </p:txBody>
      </p:sp>
      <p:sp>
        <p:nvSpPr>
          <p:cNvPr id="2" name="Title 1"/>
          <p:cNvSpPr>
            <a:spLocks noGrp="1"/>
          </p:cNvSpPr>
          <p:nvPr>
            <p:ph type="title"/>
          </p:nvPr>
        </p:nvSpPr>
        <p:spPr/>
        <p:txBody>
          <a:bodyPr/>
          <a:lstStyle/>
          <a:p>
            <a:r>
              <a:rPr lang="en-US" b="1" dirty="0">
                <a:ln w="18000">
                  <a:solidFill>
                    <a:schemeClr val="tx1"/>
                  </a:solidFill>
                  <a:prstDash val="solid"/>
                  <a:miter lim="800000"/>
                </a:ln>
                <a:noFill/>
                <a:effectLst>
                  <a:outerShdw blurRad="25500" dist="23000" dir="7020000" algn="tl">
                    <a:srgbClr val="000000">
                      <a:alpha val="50000"/>
                    </a:srgbClr>
                  </a:outerShdw>
                </a:effectLst>
              </a:rPr>
              <a:t>Architectural Design </a:t>
            </a:r>
            <a:endParaRPr lang="en-US" dirty="0"/>
          </a:p>
        </p:txBody>
      </p:sp>
    </p:spTree>
    <p:extLst>
      <p:ext uri="{BB962C8B-B14F-4D97-AF65-F5344CB8AC3E}">
        <p14:creationId xmlns:p14="http://schemas.microsoft.com/office/powerpoint/2010/main" val="330444164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70</a:t>
            </a:fld>
            <a:endParaRPr lang="ar-SA"/>
          </a:p>
        </p:txBody>
      </p:sp>
      <p:pic>
        <p:nvPicPr>
          <p:cNvPr id="5" name="صورة 4" descr="fire.png"/>
          <p:cNvPicPr>
            <a:picLocks noChangeAspect="1"/>
          </p:cNvPicPr>
          <p:nvPr/>
        </p:nvPicPr>
        <p:blipFill>
          <a:blip r:embed="rId2"/>
          <a:stretch>
            <a:fillRect/>
          </a:stretch>
        </p:blipFill>
        <p:spPr>
          <a:xfrm>
            <a:off x="2181498" y="450395"/>
            <a:ext cx="9170126" cy="5809439"/>
          </a:xfrm>
          <a:prstGeom prst="rect">
            <a:avLst/>
          </a:prstGeom>
        </p:spPr>
      </p:pic>
      <p:sp>
        <p:nvSpPr>
          <p:cNvPr id="6" name="مربع نص 5"/>
          <p:cNvSpPr txBox="1"/>
          <p:nvPr/>
        </p:nvSpPr>
        <p:spPr>
          <a:xfrm>
            <a:off x="396880" y="1406563"/>
            <a:ext cx="3429001" cy="830997"/>
          </a:xfrm>
          <a:prstGeom prst="rect">
            <a:avLst/>
          </a:prstGeom>
          <a:noFill/>
        </p:spPr>
        <p:txBody>
          <a:bodyPr wrap="square" rtlCol="1">
            <a:spAutoFit/>
          </a:bodyPr>
          <a:lstStyle/>
          <a:p>
            <a:pPr algn="l"/>
            <a:r>
              <a:rPr lang="en-US" sz="2400" dirty="0" smtClean="0"/>
              <a:t>Fire plan for Ground floor</a:t>
            </a:r>
            <a:endParaRPr lang="ar-SA" sz="24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991394" y="2160598"/>
            <a:ext cx="5708468" cy="1248808"/>
          </a:xfrm>
        </p:spPr>
        <p:txBody>
          <a:bodyPr>
            <a:normAutofit/>
          </a:bodyPr>
          <a:lstStyle/>
          <a:p>
            <a:pPr algn="ctr"/>
            <a:r>
              <a:rPr lang="en-US" sz="4000" b="1" u="sng" dirty="0" smtClean="0"/>
              <a:t>Evacuation plans</a:t>
            </a:r>
            <a:endParaRPr lang="en-US" sz="4000" b="1" u="sng" dirty="0"/>
          </a:p>
        </p:txBody>
      </p:sp>
      <p:sp>
        <p:nvSpPr>
          <p:cNvPr id="3" name="عنصر نائب لرقم الشريحة 2"/>
          <p:cNvSpPr>
            <a:spLocks noGrp="1"/>
          </p:cNvSpPr>
          <p:nvPr>
            <p:ph type="sldNum" sz="quarter" idx="12"/>
          </p:nvPr>
        </p:nvSpPr>
        <p:spPr/>
        <p:txBody>
          <a:bodyPr/>
          <a:lstStyle/>
          <a:p>
            <a:fld id="{C88B3D40-3BDB-43F0-9DBE-9598ADBB9785}" type="slidenum">
              <a:rPr lang="ar-SA" smtClean="0"/>
              <a:pPr/>
              <a:t>71</a:t>
            </a:fld>
            <a:endParaRPr lang="ar-SA"/>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72</a:t>
            </a:fld>
            <a:endParaRPr lang="ar-SA"/>
          </a:p>
        </p:txBody>
      </p:sp>
      <p:pic>
        <p:nvPicPr>
          <p:cNvPr id="5" name="صورة 4" descr="GF.png"/>
          <p:cNvPicPr>
            <a:picLocks noChangeAspect="1"/>
          </p:cNvPicPr>
          <p:nvPr/>
        </p:nvPicPr>
        <p:blipFill>
          <a:blip r:embed="rId2"/>
          <a:stretch>
            <a:fillRect/>
          </a:stretch>
        </p:blipFill>
        <p:spPr>
          <a:xfrm>
            <a:off x="1945359" y="670694"/>
            <a:ext cx="9406264" cy="5142277"/>
          </a:xfrm>
          <a:prstGeom prst="rect">
            <a:avLst/>
          </a:prstGeom>
        </p:spPr>
      </p:pic>
      <p:sp>
        <p:nvSpPr>
          <p:cNvPr id="6" name="مربع نص 5"/>
          <p:cNvSpPr txBox="1"/>
          <p:nvPr/>
        </p:nvSpPr>
        <p:spPr>
          <a:xfrm>
            <a:off x="423006" y="1210620"/>
            <a:ext cx="3429001" cy="830997"/>
          </a:xfrm>
          <a:prstGeom prst="rect">
            <a:avLst/>
          </a:prstGeom>
          <a:noFill/>
        </p:spPr>
        <p:txBody>
          <a:bodyPr wrap="square" rtlCol="1">
            <a:spAutoFit/>
          </a:bodyPr>
          <a:lstStyle/>
          <a:p>
            <a:pPr algn="l"/>
            <a:r>
              <a:rPr lang="en-US" sz="2400" dirty="0" smtClean="0"/>
              <a:t>Evacuation plan</a:t>
            </a:r>
          </a:p>
          <a:p>
            <a:pPr algn="l"/>
            <a:r>
              <a:rPr lang="en-US" sz="2400" dirty="0" smtClean="0"/>
              <a:t> for Ground floor</a:t>
            </a:r>
            <a:endParaRPr lang="ar-SA" sz="24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73</a:t>
            </a:fld>
            <a:endParaRPr lang="ar-SA"/>
          </a:p>
        </p:txBody>
      </p:sp>
      <p:pic>
        <p:nvPicPr>
          <p:cNvPr id="5" name="صورة 4" descr="F1.png"/>
          <p:cNvPicPr>
            <a:picLocks noChangeAspect="1"/>
          </p:cNvPicPr>
          <p:nvPr/>
        </p:nvPicPr>
        <p:blipFill>
          <a:blip r:embed="rId2"/>
          <a:stretch>
            <a:fillRect/>
          </a:stretch>
        </p:blipFill>
        <p:spPr>
          <a:xfrm>
            <a:off x="2690949" y="510949"/>
            <a:ext cx="8608422" cy="5929040"/>
          </a:xfrm>
          <a:prstGeom prst="rect">
            <a:avLst/>
          </a:prstGeom>
        </p:spPr>
      </p:pic>
      <p:sp>
        <p:nvSpPr>
          <p:cNvPr id="6" name="مربع نص 5"/>
          <p:cNvSpPr txBox="1"/>
          <p:nvPr/>
        </p:nvSpPr>
        <p:spPr>
          <a:xfrm>
            <a:off x="423006" y="1210620"/>
            <a:ext cx="3429001" cy="830997"/>
          </a:xfrm>
          <a:prstGeom prst="rect">
            <a:avLst/>
          </a:prstGeom>
          <a:noFill/>
        </p:spPr>
        <p:txBody>
          <a:bodyPr wrap="square" rtlCol="1">
            <a:spAutoFit/>
          </a:bodyPr>
          <a:lstStyle/>
          <a:p>
            <a:pPr algn="l"/>
            <a:r>
              <a:rPr lang="en-US" sz="2400" dirty="0" smtClean="0"/>
              <a:t>Evacuation plan</a:t>
            </a:r>
          </a:p>
          <a:p>
            <a:pPr algn="l"/>
            <a:r>
              <a:rPr lang="en-US" sz="2400" dirty="0" smtClean="0"/>
              <a:t> for First floor</a:t>
            </a:r>
            <a:endParaRPr lang="ar-SA" sz="2400"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74</a:t>
            </a:fld>
            <a:endParaRPr lang="ar-SA"/>
          </a:p>
        </p:txBody>
      </p:sp>
      <p:pic>
        <p:nvPicPr>
          <p:cNvPr id="5" name="صورة 4" descr="2 ND.png"/>
          <p:cNvPicPr>
            <a:picLocks noChangeAspect="1"/>
          </p:cNvPicPr>
          <p:nvPr/>
        </p:nvPicPr>
        <p:blipFill>
          <a:blip r:embed="rId2"/>
          <a:stretch>
            <a:fillRect/>
          </a:stretch>
        </p:blipFill>
        <p:spPr>
          <a:xfrm>
            <a:off x="2899387" y="534759"/>
            <a:ext cx="8804933" cy="5800727"/>
          </a:xfrm>
          <a:prstGeom prst="rect">
            <a:avLst/>
          </a:prstGeom>
        </p:spPr>
      </p:pic>
      <p:sp>
        <p:nvSpPr>
          <p:cNvPr id="6" name="مربع نص 5"/>
          <p:cNvSpPr txBox="1"/>
          <p:nvPr/>
        </p:nvSpPr>
        <p:spPr>
          <a:xfrm>
            <a:off x="423006" y="1210620"/>
            <a:ext cx="3429001" cy="830997"/>
          </a:xfrm>
          <a:prstGeom prst="rect">
            <a:avLst/>
          </a:prstGeom>
          <a:noFill/>
        </p:spPr>
        <p:txBody>
          <a:bodyPr wrap="square" rtlCol="1">
            <a:spAutoFit/>
          </a:bodyPr>
          <a:lstStyle/>
          <a:p>
            <a:pPr algn="l"/>
            <a:r>
              <a:rPr lang="en-US" sz="2400" dirty="0" smtClean="0"/>
              <a:t>Evacuation plan</a:t>
            </a:r>
          </a:p>
          <a:p>
            <a:pPr algn="l"/>
            <a:r>
              <a:rPr lang="en-US" sz="2400" dirty="0" smtClean="0"/>
              <a:t> for second floor</a:t>
            </a:r>
            <a:endParaRPr lang="ar-SA" sz="2400"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75</a:t>
            </a:fld>
            <a:endParaRPr lang="ar-SA"/>
          </a:p>
        </p:txBody>
      </p:sp>
      <p:pic>
        <p:nvPicPr>
          <p:cNvPr id="5" name="صورة 4" descr="3TH.png"/>
          <p:cNvPicPr>
            <a:picLocks noChangeAspect="1"/>
          </p:cNvPicPr>
          <p:nvPr/>
        </p:nvPicPr>
        <p:blipFill>
          <a:blip r:embed="rId2"/>
          <a:stretch>
            <a:fillRect/>
          </a:stretch>
        </p:blipFill>
        <p:spPr>
          <a:xfrm>
            <a:off x="3540034" y="460194"/>
            <a:ext cx="7981405" cy="5887518"/>
          </a:xfrm>
          <a:prstGeom prst="rect">
            <a:avLst/>
          </a:prstGeom>
        </p:spPr>
      </p:pic>
      <p:sp>
        <p:nvSpPr>
          <p:cNvPr id="6" name="مربع نص 5"/>
          <p:cNvSpPr txBox="1"/>
          <p:nvPr/>
        </p:nvSpPr>
        <p:spPr>
          <a:xfrm>
            <a:off x="423006" y="1210620"/>
            <a:ext cx="3429001" cy="830997"/>
          </a:xfrm>
          <a:prstGeom prst="rect">
            <a:avLst/>
          </a:prstGeom>
          <a:noFill/>
        </p:spPr>
        <p:txBody>
          <a:bodyPr wrap="square" rtlCol="1">
            <a:spAutoFit/>
          </a:bodyPr>
          <a:lstStyle/>
          <a:p>
            <a:pPr algn="l"/>
            <a:r>
              <a:rPr lang="en-US" sz="2400" dirty="0" smtClean="0"/>
              <a:t>Evacuation plan</a:t>
            </a:r>
          </a:p>
          <a:p>
            <a:pPr algn="l"/>
            <a:r>
              <a:rPr lang="en-US" sz="2400" dirty="0" smtClean="0"/>
              <a:t> for Third floor</a:t>
            </a:r>
            <a:endParaRPr lang="ar-SA" sz="24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76</a:t>
            </a:fld>
            <a:endParaRPr lang="ar-SA"/>
          </a:p>
        </p:txBody>
      </p:sp>
      <p:pic>
        <p:nvPicPr>
          <p:cNvPr id="5" name="صورة 4" descr="4TH.png"/>
          <p:cNvPicPr>
            <a:picLocks noChangeAspect="1"/>
          </p:cNvPicPr>
          <p:nvPr/>
        </p:nvPicPr>
        <p:blipFill>
          <a:blip r:embed="rId2"/>
          <a:stretch>
            <a:fillRect/>
          </a:stretch>
        </p:blipFill>
        <p:spPr>
          <a:xfrm>
            <a:off x="3448595" y="517207"/>
            <a:ext cx="8151222" cy="5820558"/>
          </a:xfrm>
          <a:prstGeom prst="rect">
            <a:avLst/>
          </a:prstGeom>
        </p:spPr>
      </p:pic>
      <p:sp>
        <p:nvSpPr>
          <p:cNvPr id="6" name="مربع نص 5"/>
          <p:cNvSpPr txBox="1"/>
          <p:nvPr/>
        </p:nvSpPr>
        <p:spPr>
          <a:xfrm>
            <a:off x="423006" y="1210620"/>
            <a:ext cx="3429001" cy="830997"/>
          </a:xfrm>
          <a:prstGeom prst="rect">
            <a:avLst/>
          </a:prstGeom>
          <a:noFill/>
        </p:spPr>
        <p:txBody>
          <a:bodyPr wrap="square" rtlCol="1">
            <a:spAutoFit/>
          </a:bodyPr>
          <a:lstStyle/>
          <a:p>
            <a:pPr algn="l"/>
            <a:r>
              <a:rPr lang="en-US" sz="2400" dirty="0" smtClean="0"/>
              <a:t>Evacuation plan</a:t>
            </a:r>
          </a:p>
          <a:p>
            <a:pPr algn="l"/>
            <a:r>
              <a:rPr lang="en-US" sz="2400" dirty="0" smtClean="0"/>
              <a:t> for Fourth floor</a:t>
            </a:r>
            <a:endParaRPr lang="ar-SA" sz="2400"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a:extLst>
              <a:ext uri="{FF2B5EF4-FFF2-40B4-BE49-F238E27FC236}">
                <a16:creationId xmlns="" xmlns:a16="http://schemas.microsoft.com/office/drawing/2014/main" id="{ABDF5E8A-37B0-46AC-BDD4-92EFD44891D1}"/>
              </a:ext>
            </a:extLst>
          </p:cNvPr>
          <p:cNvSpPr/>
          <p:nvPr/>
        </p:nvSpPr>
        <p:spPr>
          <a:xfrm>
            <a:off x="723788" y="1153743"/>
            <a:ext cx="4796591" cy="1212768"/>
          </a:xfrm>
          <a:prstGeom prst="rect">
            <a:avLst/>
          </a:prstGeom>
        </p:spPr>
        <p:txBody>
          <a:bodyPr wrap="square">
            <a:spAutoFit/>
          </a:bodyPr>
          <a:lstStyle/>
          <a:p>
            <a:pPr algn="l">
              <a:lnSpc>
                <a:spcPct val="107000"/>
              </a:lnSpc>
              <a:spcAft>
                <a:spcPts val="800"/>
              </a:spcAft>
            </a:pPr>
            <a:r>
              <a:rPr lang="en-US" sz="3200" dirty="0" smtClean="0">
                <a:latin typeface="Times New Roman" panose="02020603050405020304" pitchFamily="18" charset="0"/>
                <a:ea typeface="Calibri" panose="020F0502020204030204" pitchFamily="34" charset="0"/>
                <a:cs typeface="Times New Roman" panose="02020603050405020304" pitchFamily="18" charset="0"/>
              </a:rPr>
              <a:t>Tilt angle=27 </a:t>
            </a:r>
          </a:p>
          <a:p>
            <a:pPr algn="l">
              <a:lnSpc>
                <a:spcPct val="107000"/>
              </a:lnSpc>
              <a:spcAft>
                <a:spcPts val="800"/>
              </a:spcAft>
            </a:pPr>
            <a:r>
              <a:rPr lang="en-US" sz="3200" dirty="0" smtClean="0">
                <a:latin typeface="Times New Roman" panose="02020603050405020304" pitchFamily="18" charset="0"/>
                <a:ea typeface="Calibri" panose="020F0502020204030204" pitchFamily="34" charset="0"/>
                <a:cs typeface="Times New Roman" panose="02020603050405020304" pitchFamily="18" charset="0"/>
              </a:rPr>
              <a:t>Area </a:t>
            </a:r>
            <a:r>
              <a:rPr lang="en-US" sz="3200" dirty="0">
                <a:latin typeface="Times New Roman" panose="02020603050405020304" pitchFamily="18" charset="0"/>
                <a:ea typeface="Calibri" panose="020F0502020204030204" pitchFamily="34" charset="0"/>
                <a:cs typeface="Times New Roman" panose="02020603050405020304" pitchFamily="18" charset="0"/>
              </a:rPr>
              <a:t>available =1800 m</a:t>
            </a:r>
            <a:r>
              <a:rPr lang="en-US" sz="3200" dirty="0">
                <a:latin typeface="Arial" panose="020B0604020202020204" pitchFamily="34" charset="0"/>
                <a:ea typeface="Calibri" panose="020F0502020204030204" pitchFamily="34" charset="0"/>
                <a:cs typeface="Times New Roman" panose="02020603050405020304" pitchFamily="18" charset="0"/>
              </a:rPr>
              <a:t>²</a:t>
            </a:r>
            <a:endParaRPr lang="en-US" sz="3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مستطيل 4">
            <a:extLst>
              <a:ext uri="{FF2B5EF4-FFF2-40B4-BE49-F238E27FC236}">
                <a16:creationId xmlns="" xmlns:a16="http://schemas.microsoft.com/office/drawing/2014/main" id="{A1A37C06-7606-4833-BDFC-C9AE9A50903A}"/>
              </a:ext>
            </a:extLst>
          </p:cNvPr>
          <p:cNvSpPr/>
          <p:nvPr/>
        </p:nvSpPr>
        <p:spPr>
          <a:xfrm>
            <a:off x="626161" y="2393143"/>
            <a:ext cx="6335965" cy="619272"/>
          </a:xfrm>
          <a:prstGeom prst="rect">
            <a:avLst/>
          </a:prstGeom>
        </p:spPr>
        <p:txBody>
          <a:bodyPr wrap="none">
            <a:spAutoFit/>
          </a:bodyPr>
          <a:lstStyle/>
          <a:p>
            <a:pPr>
              <a:lnSpc>
                <a:spcPct val="107000"/>
              </a:lnSpc>
              <a:spcAft>
                <a:spcPts val="800"/>
              </a:spcAft>
            </a:pPr>
            <a:r>
              <a:rPr lang="en-US" sz="3200" dirty="0">
                <a:latin typeface="Times New Roman" panose="02020603050405020304" pitchFamily="18" charset="0"/>
                <a:ea typeface="Calibri" panose="020F0502020204030204" pitchFamily="34" charset="0"/>
                <a:cs typeface="Times New Roman" panose="02020603050405020304" pitchFamily="18" charset="0"/>
              </a:rPr>
              <a:t>Initial Cost for PV system.=180,000$</a:t>
            </a:r>
          </a:p>
        </p:txBody>
      </p:sp>
      <p:sp>
        <p:nvSpPr>
          <p:cNvPr id="6" name="مستطيل 5">
            <a:extLst>
              <a:ext uri="{FF2B5EF4-FFF2-40B4-BE49-F238E27FC236}">
                <a16:creationId xmlns="" xmlns:a16="http://schemas.microsoft.com/office/drawing/2014/main" id="{D411466B-DD59-40CA-BF5E-94BE980F9954}"/>
              </a:ext>
            </a:extLst>
          </p:cNvPr>
          <p:cNvSpPr/>
          <p:nvPr/>
        </p:nvSpPr>
        <p:spPr>
          <a:xfrm>
            <a:off x="626160" y="3207322"/>
            <a:ext cx="5944255" cy="619272"/>
          </a:xfrm>
          <a:prstGeom prst="rect">
            <a:avLst/>
          </a:prstGeom>
        </p:spPr>
        <p:txBody>
          <a:bodyPr wrap="none">
            <a:spAutoFit/>
          </a:bodyPr>
          <a:lstStyle/>
          <a:p>
            <a:pPr>
              <a:lnSpc>
                <a:spcPct val="107000"/>
              </a:lnSpc>
              <a:spcAft>
                <a:spcPts val="800"/>
              </a:spcAft>
            </a:pPr>
            <a:r>
              <a:rPr lang="en-US" sz="3200" dirty="0">
                <a:latin typeface="Times New Roman" panose="02020603050405020304" pitchFamily="18" charset="0"/>
                <a:ea typeface="Calibri" panose="020F0502020204030204" pitchFamily="34" charset="0"/>
                <a:cs typeface="Times New Roman" panose="02020603050405020304" pitchFamily="18" charset="0"/>
              </a:rPr>
              <a:t>Monthly production =22,500 </a:t>
            </a:r>
            <a:r>
              <a:rPr lang="en-US" sz="3200" dirty="0" err="1">
                <a:latin typeface="Times New Roman" panose="02020603050405020304" pitchFamily="18" charset="0"/>
                <a:ea typeface="Calibri" panose="020F0502020204030204" pitchFamily="34" charset="0"/>
                <a:cs typeface="Times New Roman" panose="02020603050405020304" pitchFamily="18" charset="0"/>
              </a:rPr>
              <a:t>Kwh</a:t>
            </a:r>
            <a:r>
              <a:rPr lang="en-US" sz="3200" dirty="0">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7" name="مستطيل 6">
            <a:extLst>
              <a:ext uri="{FF2B5EF4-FFF2-40B4-BE49-F238E27FC236}">
                <a16:creationId xmlns="" xmlns:a16="http://schemas.microsoft.com/office/drawing/2014/main" id="{EA1A4907-DA07-4096-9E36-9E6BBF08E973}"/>
              </a:ext>
            </a:extLst>
          </p:cNvPr>
          <p:cNvSpPr/>
          <p:nvPr/>
        </p:nvSpPr>
        <p:spPr>
          <a:xfrm>
            <a:off x="579675" y="4089691"/>
            <a:ext cx="4176143" cy="583750"/>
          </a:xfrm>
          <a:prstGeom prst="rect">
            <a:avLst/>
          </a:prstGeom>
        </p:spPr>
        <p:txBody>
          <a:bodyPr wrap="none">
            <a:spAutoFit/>
          </a:bodyPr>
          <a:lstStyle/>
          <a:p>
            <a:pPr>
              <a:lnSpc>
                <a:spcPct val="107000"/>
              </a:lnSpc>
              <a:spcAft>
                <a:spcPts val="800"/>
              </a:spcAft>
            </a:pPr>
            <a:r>
              <a:rPr lang="en-US" sz="3200" dirty="0">
                <a:latin typeface="Times New Roman" panose="02020603050405020304" pitchFamily="18" charset="0"/>
                <a:ea typeface="Calibri" panose="020F0502020204030204" pitchFamily="34" charset="0"/>
                <a:cs typeface="Times New Roman" panose="02020603050405020304" pitchFamily="18" charset="0"/>
              </a:rPr>
              <a:t>Price per kwh=0.43 </a:t>
            </a:r>
            <a:r>
              <a:rPr lang="en-US" sz="3200" dirty="0" smtClean="0">
                <a:latin typeface="Times New Roman" panose="02020603050405020304" pitchFamily="18" charset="0"/>
                <a:ea typeface="Calibri" panose="020F0502020204030204" pitchFamily="34" charset="0"/>
                <a:cs typeface="Times New Roman" panose="02020603050405020304" pitchFamily="18" charset="0"/>
              </a:rPr>
              <a:t>NIS</a:t>
            </a:r>
            <a:endParaRPr lang="en-US" sz="3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2" name="مستطيل 11">
            <a:extLst>
              <a:ext uri="{FF2B5EF4-FFF2-40B4-BE49-F238E27FC236}">
                <a16:creationId xmlns="" xmlns:a16="http://schemas.microsoft.com/office/drawing/2014/main" id="{D0C3FC94-3BE4-4BC3-AE03-19F763957763}"/>
              </a:ext>
            </a:extLst>
          </p:cNvPr>
          <p:cNvSpPr/>
          <p:nvPr/>
        </p:nvSpPr>
        <p:spPr>
          <a:xfrm>
            <a:off x="567376" y="455800"/>
            <a:ext cx="4796591" cy="583750"/>
          </a:xfrm>
          <a:prstGeom prst="rect">
            <a:avLst/>
          </a:prstGeom>
        </p:spPr>
        <p:txBody>
          <a:bodyPr wrap="square">
            <a:spAutoFit/>
          </a:bodyPr>
          <a:lstStyle/>
          <a:p>
            <a:pPr algn="l">
              <a:lnSpc>
                <a:spcPct val="107000"/>
              </a:lnSpc>
              <a:spcAft>
                <a:spcPts val="800"/>
              </a:spcAft>
            </a:pPr>
            <a:r>
              <a:rPr lang="en-US" sz="3200"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rPr>
              <a:t>FOR PV system: </a:t>
            </a:r>
          </a:p>
        </p:txBody>
      </p:sp>
      <p:sp>
        <p:nvSpPr>
          <p:cNvPr id="10" name="عنصر نائب لرقم الشريحة 9"/>
          <p:cNvSpPr>
            <a:spLocks noGrp="1"/>
          </p:cNvSpPr>
          <p:nvPr>
            <p:ph type="sldNum" sz="quarter" idx="12"/>
          </p:nvPr>
        </p:nvSpPr>
        <p:spPr/>
        <p:txBody>
          <a:bodyPr/>
          <a:lstStyle/>
          <a:p>
            <a:fld id="{C88B3D40-3BDB-43F0-9DBE-9598ADBB9785}" type="slidenum">
              <a:rPr lang="ar-SA" smtClean="0"/>
              <a:pPr/>
              <a:t>77</a:t>
            </a:fld>
            <a:endParaRPr lang="ar-SA"/>
          </a:p>
        </p:txBody>
      </p:sp>
    </p:spTree>
    <p:extLst>
      <p:ext uri="{BB962C8B-B14F-4D97-AF65-F5344CB8AC3E}">
        <p14:creationId xmlns:p14="http://schemas.microsoft.com/office/powerpoint/2010/main" val="312814255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a:extLst>
              <a:ext uri="{FF2B5EF4-FFF2-40B4-BE49-F238E27FC236}">
                <a16:creationId xmlns="" xmlns:a16="http://schemas.microsoft.com/office/drawing/2014/main" id="{7C7BEE0B-6592-4490-94B9-EC0BBC9E5D6B}"/>
              </a:ext>
            </a:extLst>
          </p:cNvPr>
          <p:cNvSpPr/>
          <p:nvPr/>
        </p:nvSpPr>
        <p:spPr>
          <a:xfrm>
            <a:off x="156754" y="3419684"/>
            <a:ext cx="4741817" cy="1116972"/>
          </a:xfrm>
          <a:prstGeom prst="rect">
            <a:avLst/>
          </a:prstGeom>
        </p:spPr>
        <p:txBody>
          <a:bodyPr wrap="square">
            <a:spAutoFit/>
          </a:bodyPr>
          <a:lstStyle/>
          <a:p>
            <a:pPr algn="l">
              <a:lnSpc>
                <a:spcPct val="107000"/>
              </a:lnSpc>
              <a:spcAft>
                <a:spcPts val="800"/>
              </a:spcAft>
            </a:pPr>
            <a:r>
              <a:rPr lang="en-US" sz="2800" dirty="0">
                <a:latin typeface="Times New Roman" panose="02020603050405020304" pitchFamily="18" charset="0"/>
                <a:ea typeface="Calibri" panose="020F0502020204030204" pitchFamily="34" charset="0"/>
                <a:cs typeface="Times New Roman" panose="02020603050405020304" pitchFamily="18" charset="0"/>
              </a:rPr>
              <a:t>The payback period =6.6 years </a:t>
            </a:r>
          </a:p>
          <a:p>
            <a:pPr algn="l">
              <a:lnSpc>
                <a:spcPct val="107000"/>
              </a:lnSpc>
              <a:spcAft>
                <a:spcPts val="800"/>
              </a:spcAft>
            </a:pPr>
            <a:r>
              <a:rPr lang="en-US" sz="2800" dirty="0">
                <a:latin typeface="Times New Roman" panose="02020603050405020304" pitchFamily="18" charset="0"/>
                <a:ea typeface="Calibri" panose="020F0502020204030204" pitchFamily="34" charset="0"/>
                <a:cs typeface="Times New Roman" panose="02020603050405020304" pitchFamily="18" charset="0"/>
              </a:rPr>
              <a:t>= 6 years&amp;7 month</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2" name="عنصر 1">
            <a:extLst>
              <a:ext uri="{FF2B5EF4-FFF2-40B4-BE49-F238E27FC236}">
                <a16:creationId xmlns="" xmlns:a16="http://schemas.microsoft.com/office/drawing/2014/main" id="{F6B1EF11-0640-4AB7-9699-CA113E3D6898}"/>
              </a:ext>
            </a:extLst>
          </p:cNvPr>
          <p:cNvGraphicFramePr>
            <a:graphicFrameLocks noChangeAspect="1"/>
          </p:cNvGraphicFramePr>
          <p:nvPr>
            <p:extLst>
              <p:ext uri="{D42A27DB-BD31-4B8C-83A1-F6EECF244321}">
                <p14:modId xmlns:p14="http://schemas.microsoft.com/office/powerpoint/2010/main" val="2619088127"/>
              </p:ext>
            </p:extLst>
          </p:nvPr>
        </p:nvGraphicFramePr>
        <p:xfrm>
          <a:off x="4885510" y="331730"/>
          <a:ext cx="6665495" cy="6292515"/>
        </p:xfrm>
        <a:graphic>
          <a:graphicData uri="http://schemas.openxmlformats.org/presentationml/2006/ole">
            <mc:AlternateContent xmlns:mc="http://schemas.openxmlformats.org/markup-compatibility/2006">
              <mc:Choice xmlns:v="urn:schemas-microsoft-com:vml" Requires="v">
                <p:oleObj spid="_x0000_s10273" name="Worksheet" r:id="rId3" imgW="3962400" imgH="4448339" progId="Excel.Sheet.12">
                  <p:embed/>
                </p:oleObj>
              </mc:Choice>
              <mc:Fallback>
                <p:oleObj name="Worksheet" r:id="rId3" imgW="3962400" imgH="4448339" progId="Excel.Sheet.12">
                  <p:embed/>
                  <p:pic>
                    <p:nvPicPr>
                      <p:cNvPr id="0"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5510" y="331730"/>
                        <a:ext cx="6665495" cy="629251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عنصر نائب لرقم الشريحة 3"/>
          <p:cNvSpPr>
            <a:spLocks noGrp="1"/>
          </p:cNvSpPr>
          <p:nvPr>
            <p:ph type="sldNum" sz="quarter" idx="12"/>
          </p:nvPr>
        </p:nvSpPr>
        <p:spPr/>
        <p:txBody>
          <a:bodyPr/>
          <a:lstStyle/>
          <a:p>
            <a:fld id="{C88B3D40-3BDB-43F0-9DBE-9598ADBB9785}" type="slidenum">
              <a:rPr lang="ar-SA" smtClean="0"/>
              <a:pPr/>
              <a:t>78</a:t>
            </a:fld>
            <a:endParaRPr lang="ar-SA"/>
          </a:p>
        </p:txBody>
      </p:sp>
      <p:sp>
        <p:nvSpPr>
          <p:cNvPr id="5" name="مستطيل 4">
            <a:extLst>
              <a:ext uri="{FF2B5EF4-FFF2-40B4-BE49-F238E27FC236}">
                <a16:creationId xmlns="" xmlns:a16="http://schemas.microsoft.com/office/drawing/2014/main" id="{06C4B06E-D39A-4A7C-9D71-58E1CA5AE1A9}"/>
              </a:ext>
            </a:extLst>
          </p:cNvPr>
          <p:cNvSpPr/>
          <p:nvPr/>
        </p:nvSpPr>
        <p:spPr>
          <a:xfrm>
            <a:off x="261257" y="1580607"/>
            <a:ext cx="4519749" cy="954107"/>
          </a:xfrm>
          <a:prstGeom prst="rect">
            <a:avLst/>
          </a:prstGeom>
        </p:spPr>
        <p:txBody>
          <a:bodyPr wrap="square">
            <a:spAutoFit/>
          </a:bodyPr>
          <a:lstStyle/>
          <a:p>
            <a:pPr algn="l"/>
            <a:r>
              <a:rPr lang="en-US" sz="2800" dirty="0" smtClean="0">
                <a:solidFill>
                  <a:srgbClr val="000000"/>
                </a:solidFill>
                <a:latin typeface="Times New Roman" panose="02020603050405020304" pitchFamily="18" charset="0"/>
              </a:rPr>
              <a:t>Total </a:t>
            </a:r>
            <a:r>
              <a:rPr lang="en-US" sz="2800" dirty="0">
                <a:solidFill>
                  <a:srgbClr val="000000"/>
                </a:solidFill>
                <a:latin typeface="Times New Roman" panose="02020603050405020304" pitchFamily="18" charset="0"/>
              </a:rPr>
              <a:t>Present worth of energy </a:t>
            </a:r>
            <a:r>
              <a:rPr lang="en-US" sz="2800" dirty="0" smtClean="0">
                <a:solidFill>
                  <a:srgbClr val="000000"/>
                </a:solidFill>
                <a:latin typeface="Times New Roman" panose="02020603050405020304" pitchFamily="18" charset="0"/>
              </a:rPr>
              <a:t>407566.99 </a:t>
            </a:r>
            <a:r>
              <a:rPr lang="en-US" sz="2800" dirty="0" smtClean="0">
                <a:solidFill>
                  <a:srgbClr val="000000"/>
                </a:solidFill>
                <a:latin typeface="Times New Roman" panose="02020603050405020304" pitchFamily="18" charset="0"/>
              </a:rPr>
              <a:t>NIS</a:t>
            </a:r>
            <a:r>
              <a:rPr lang="ar-SA" sz="2800" dirty="0" smtClean="0">
                <a:solidFill>
                  <a:srgbClr val="000000"/>
                </a:solidFill>
                <a:latin typeface="Times New Roman" panose="02020603050405020304" pitchFamily="18" charset="0"/>
              </a:rPr>
              <a:t>=</a:t>
            </a:r>
            <a:r>
              <a:rPr lang="en-US" sz="2800" dirty="0" smtClean="0">
                <a:solidFill>
                  <a:srgbClr val="000000"/>
                </a:solidFill>
                <a:latin typeface="Times New Roman" panose="02020603050405020304" pitchFamily="18" charset="0"/>
              </a:rPr>
              <a:t>saving </a:t>
            </a:r>
          </a:p>
        </p:txBody>
      </p:sp>
    </p:spTree>
    <p:extLst>
      <p:ext uri="{BB962C8B-B14F-4D97-AF65-F5344CB8AC3E}">
        <p14:creationId xmlns:p14="http://schemas.microsoft.com/office/powerpoint/2010/main" val="63897881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 xmlns:a16="http://schemas.microsoft.com/office/drawing/2014/main" id="{5C08F045-3B64-4350-91FF-C64C1D7F8571}"/>
              </a:ext>
            </a:extLst>
          </p:cNvPr>
          <p:cNvPicPr>
            <a:picLocks noChangeAspect="1"/>
          </p:cNvPicPr>
          <p:nvPr/>
        </p:nvPicPr>
        <p:blipFill rotWithShape="1">
          <a:blip r:embed="rId2">
            <a:extLst>
              <a:ext uri="{28A0092B-C50C-407E-A947-70E740481C1C}">
                <a14:useLocalDpi xmlns:a14="http://schemas.microsoft.com/office/drawing/2010/main" val="0"/>
              </a:ext>
            </a:extLst>
          </a:blip>
          <a:srcRect l="8056" t="2145" b="6633"/>
          <a:stretch/>
        </p:blipFill>
        <p:spPr>
          <a:xfrm>
            <a:off x="3531259" y="313508"/>
            <a:ext cx="8347233" cy="6152606"/>
          </a:xfrm>
          <a:prstGeom prst="rect">
            <a:avLst/>
          </a:prstGeom>
        </p:spPr>
      </p:pic>
      <p:sp>
        <p:nvSpPr>
          <p:cNvPr id="4" name="عنصر نائب لرقم الشريحة 3"/>
          <p:cNvSpPr>
            <a:spLocks noGrp="1"/>
          </p:cNvSpPr>
          <p:nvPr>
            <p:ph type="sldNum" sz="quarter" idx="12"/>
          </p:nvPr>
        </p:nvSpPr>
        <p:spPr/>
        <p:txBody>
          <a:bodyPr/>
          <a:lstStyle/>
          <a:p>
            <a:fld id="{C88B3D40-3BDB-43F0-9DBE-9598ADBB9785}" type="slidenum">
              <a:rPr lang="ar-SA" smtClean="0"/>
              <a:pPr/>
              <a:t>79</a:t>
            </a:fld>
            <a:endParaRPr lang="ar-SA"/>
          </a:p>
        </p:txBody>
      </p:sp>
      <p:sp>
        <p:nvSpPr>
          <p:cNvPr id="5" name="مربع نص 4"/>
          <p:cNvSpPr txBox="1"/>
          <p:nvPr/>
        </p:nvSpPr>
        <p:spPr>
          <a:xfrm>
            <a:off x="261517" y="1332411"/>
            <a:ext cx="3175870" cy="461665"/>
          </a:xfrm>
          <a:prstGeom prst="rect">
            <a:avLst/>
          </a:prstGeom>
          <a:noFill/>
        </p:spPr>
        <p:txBody>
          <a:bodyPr wrap="none" rtlCol="1">
            <a:spAutoFit/>
          </a:bodyPr>
          <a:lstStyle/>
          <a:p>
            <a:r>
              <a:rPr lang="en-US" sz="2400" dirty="0" err="1" smtClean="0"/>
              <a:t>Pv</a:t>
            </a:r>
            <a:r>
              <a:rPr lang="en-US" sz="2400" dirty="0" smtClean="0"/>
              <a:t>-distribution plan</a:t>
            </a:r>
            <a:endParaRPr lang="ar-SA" sz="2400" dirty="0"/>
          </a:p>
        </p:txBody>
      </p:sp>
    </p:spTree>
    <p:extLst>
      <p:ext uri="{BB962C8B-B14F-4D97-AF65-F5344CB8AC3E}">
        <p14:creationId xmlns:p14="http://schemas.microsoft.com/office/powerpoint/2010/main" val="116651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88B3D40-3BDB-43F0-9DBE-9598ADBB9785}" type="slidenum">
              <a:rPr lang="ar-SA" smtClean="0"/>
              <a:pPr/>
              <a:t>8</a:t>
            </a:fld>
            <a:endParaRPr lang="ar-SA"/>
          </a:p>
        </p:txBody>
      </p:sp>
      <p:sp>
        <p:nvSpPr>
          <p:cNvPr id="4" name="Title 3"/>
          <p:cNvSpPr>
            <a:spLocks noGrp="1"/>
          </p:cNvSpPr>
          <p:nvPr>
            <p:ph type="title"/>
          </p:nvPr>
        </p:nvSpPr>
        <p:spPr/>
        <p:txBody>
          <a:bodyPr/>
          <a:lstStyle/>
          <a:p>
            <a:r>
              <a:rPr lang="en-US" dirty="0" smtClean="0"/>
              <a:t>Site plan :</a:t>
            </a:r>
            <a:endParaRPr lang="en-US" dirty="0"/>
          </a:p>
        </p:txBody>
      </p:sp>
      <p:pic>
        <p:nvPicPr>
          <p:cNvPr id="1126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49251" y="1524794"/>
            <a:ext cx="10238704" cy="443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009175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80</a:t>
            </a:fld>
            <a:endParaRPr lang="ar-SA"/>
          </a:p>
        </p:txBody>
      </p:sp>
      <p:sp>
        <p:nvSpPr>
          <p:cNvPr id="4" name="عنوان 3"/>
          <p:cNvSpPr>
            <a:spLocks noGrp="1"/>
          </p:cNvSpPr>
          <p:nvPr>
            <p:ph type="title"/>
          </p:nvPr>
        </p:nvSpPr>
        <p:spPr>
          <a:xfrm>
            <a:off x="2882538" y="1672364"/>
            <a:ext cx="6561909" cy="1143000"/>
          </a:xfrm>
        </p:spPr>
        <p:txBody>
          <a:bodyPr/>
          <a:lstStyle/>
          <a:p>
            <a:r>
              <a:rPr lang="en-GB" altLang="en-US" sz="4400" u="sng" dirty="0" smtClean="0">
                <a:latin typeface="Times New Roman" panose="02020603050405020304" pitchFamily="18" charset="0"/>
                <a:cs typeface="Times New Roman" panose="02020603050405020304" pitchFamily="18" charset="0"/>
              </a:rPr>
              <a:t>Quantity surveying </a:t>
            </a:r>
            <a:endParaRPr lang="ar-JO" sz="4400" u="sng"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عنصر نائب للمحتوى 10">
            <a:extLst>
              <a:ext uri="{FF2B5EF4-FFF2-40B4-BE49-F238E27FC236}">
                <a16:creationId xmlns="" xmlns:a16="http://schemas.microsoft.com/office/drawing/2014/main" id="{73776BC6-27B9-4E9F-8120-140C3561636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171" y="141517"/>
            <a:ext cx="11808916" cy="5874315"/>
          </a:xfrm>
        </p:spPr>
      </p:pic>
      <p:sp>
        <p:nvSpPr>
          <p:cNvPr id="3" name="عنصر نائب لرقم الشريحة 2"/>
          <p:cNvSpPr>
            <a:spLocks noGrp="1"/>
          </p:cNvSpPr>
          <p:nvPr>
            <p:ph type="sldNum" sz="quarter" idx="12"/>
          </p:nvPr>
        </p:nvSpPr>
        <p:spPr/>
        <p:txBody>
          <a:bodyPr/>
          <a:lstStyle/>
          <a:p>
            <a:fld id="{C88B3D40-3BDB-43F0-9DBE-9598ADBB9785}" type="slidenum">
              <a:rPr lang="ar-SA" smtClean="0"/>
              <a:pPr/>
              <a:t>81</a:t>
            </a:fld>
            <a:endParaRPr lang="ar-SA"/>
          </a:p>
        </p:txBody>
      </p:sp>
    </p:spTree>
    <p:extLst>
      <p:ext uri="{BB962C8B-B14F-4D97-AF65-F5344CB8AC3E}">
        <p14:creationId xmlns:p14="http://schemas.microsoft.com/office/powerpoint/2010/main" val="180063600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31902" y="684016"/>
            <a:ext cx="3445174" cy="584775"/>
          </a:xfrm>
          <a:prstGeom prst="rect">
            <a:avLst/>
          </a:prstGeom>
        </p:spPr>
        <p:txBody>
          <a:bodyPr wrap="none">
            <a:spAutoFit/>
          </a:bodyPr>
          <a:lstStyle/>
          <a:p>
            <a:r>
              <a:rPr lang="en-GB" altLang="en-US" sz="3200" dirty="0">
                <a:latin typeface="Times New Roman" panose="02020603050405020304" pitchFamily="18" charset="0"/>
                <a:cs typeface="Times New Roman" panose="02020603050405020304" pitchFamily="18" charset="0"/>
              </a:rPr>
              <a:t>Quantity surveying </a:t>
            </a:r>
            <a:endParaRPr lang="ar-JO" sz="3200" dirty="0">
              <a:latin typeface="Times New Roman" panose="02020603050405020304" pitchFamily="18" charset="0"/>
              <a:cs typeface="Times New Roman" panose="02020603050405020304" pitchFamily="18" charset="0"/>
            </a:endParaRPr>
          </a:p>
        </p:txBody>
      </p:sp>
      <p:graphicFrame>
        <p:nvGraphicFramePr>
          <p:cNvPr id="4" name="عنصر نائب للمحتوى 3">
            <a:extLst>
              <a:ext uri="{FF2B5EF4-FFF2-40B4-BE49-F238E27FC236}">
                <a16:creationId xmlns="" xmlns:a16="http://schemas.microsoft.com/office/drawing/2014/main" id="{A2C8B60F-B0B0-4EC2-ABE2-27C24277F771}"/>
              </a:ext>
            </a:extLst>
          </p:cNvPr>
          <p:cNvGraphicFramePr>
            <a:graphicFrameLocks noGrp="1"/>
          </p:cNvGraphicFramePr>
          <p:nvPr>
            <p:ph idx="1"/>
            <p:extLst>
              <p:ext uri="{D42A27DB-BD31-4B8C-83A1-F6EECF244321}">
                <p14:modId xmlns:p14="http://schemas.microsoft.com/office/powerpoint/2010/main" val="367828573"/>
              </p:ext>
            </p:extLst>
          </p:nvPr>
        </p:nvGraphicFramePr>
        <p:xfrm>
          <a:off x="1857105" y="1491342"/>
          <a:ext cx="8033657" cy="4517574"/>
        </p:xfrm>
        <a:graphic>
          <a:graphicData uri="http://schemas.openxmlformats.org/drawingml/2006/table">
            <a:tbl>
              <a:tblPr rtl="1" firstRow="1" firstCol="1" bandRow="1"/>
              <a:tblGrid>
                <a:gridCol w="2462329">
                  <a:extLst>
                    <a:ext uri="{9D8B030D-6E8A-4147-A177-3AD203B41FA5}">
                      <a16:colId xmlns="" xmlns:a16="http://schemas.microsoft.com/office/drawing/2014/main" val="3423560928"/>
                    </a:ext>
                  </a:extLst>
                </a:gridCol>
                <a:gridCol w="2586687">
                  <a:extLst>
                    <a:ext uri="{9D8B030D-6E8A-4147-A177-3AD203B41FA5}">
                      <a16:colId xmlns="" xmlns:a16="http://schemas.microsoft.com/office/drawing/2014/main" val="3056932108"/>
                    </a:ext>
                  </a:extLst>
                </a:gridCol>
                <a:gridCol w="2984641">
                  <a:extLst>
                    <a:ext uri="{9D8B030D-6E8A-4147-A177-3AD203B41FA5}">
                      <a16:colId xmlns="" xmlns:a16="http://schemas.microsoft.com/office/drawing/2014/main" val="1616635128"/>
                    </a:ext>
                  </a:extLst>
                </a:gridCol>
              </a:tblGrid>
              <a:tr h="768549">
                <a:tc>
                  <a:txBody>
                    <a:bodyPr/>
                    <a:lstStyle/>
                    <a:p>
                      <a:pPr algn="ctr" rtl="0" fontAlgn="ctr"/>
                      <a:r>
                        <a:rPr lang="en-US" sz="2000" b="1" i="0" u="none" strike="noStrike" dirty="0">
                          <a:solidFill>
                            <a:srgbClr val="000000"/>
                          </a:solidFill>
                          <a:effectLst/>
                          <a:latin typeface="Arial" panose="020B0604020202020204" pitchFamily="34" charset="0"/>
                          <a:cs typeface="+mj-cs"/>
                        </a:rPr>
                        <a:t>Unit cost (NIS/m2)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DEBF7"/>
                    </a:solidFill>
                  </a:tcPr>
                </a:tc>
                <a:tc>
                  <a:txBody>
                    <a:bodyPr/>
                    <a:lstStyle/>
                    <a:p>
                      <a:pPr algn="ctr" rtl="0" fontAlgn="ctr"/>
                      <a:r>
                        <a:rPr lang="en-US" sz="2000" b="1" i="0" u="none" strike="noStrike" dirty="0">
                          <a:solidFill>
                            <a:srgbClr val="000000"/>
                          </a:solidFill>
                          <a:effectLst/>
                          <a:latin typeface="Arial" panose="020B0604020202020204" pitchFamily="34" charset="0"/>
                          <a:cs typeface="+mj-cs"/>
                        </a:rPr>
                        <a:t>Total cost (NIS)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DEBF7"/>
                    </a:solidFill>
                  </a:tcPr>
                </a:tc>
                <a:tc>
                  <a:txBody>
                    <a:bodyPr/>
                    <a:lstStyle/>
                    <a:p>
                      <a:pPr algn="ctr" rtl="0" fontAlgn="ctr"/>
                      <a:r>
                        <a:rPr lang="en-US" sz="2000" b="1" i="0" u="none" strike="noStrike" dirty="0">
                          <a:solidFill>
                            <a:srgbClr val="000000"/>
                          </a:solidFill>
                          <a:effectLst/>
                          <a:latin typeface="Arial" panose="020B0604020202020204" pitchFamily="34" charset="0"/>
                          <a:cs typeface="+mj-cs"/>
                        </a:rPr>
                        <a:t>Item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DEBF7"/>
                    </a:solidFill>
                  </a:tcPr>
                </a:tc>
                <a:extLst>
                  <a:ext uri="{0D108BD9-81ED-4DB2-BD59-A6C34878D82A}">
                    <a16:rowId xmlns="" xmlns:a16="http://schemas.microsoft.com/office/drawing/2014/main" val="3572998765"/>
                  </a:ext>
                </a:extLst>
              </a:tr>
              <a:tr h="749805">
                <a:tc>
                  <a:txBody>
                    <a:bodyPr/>
                    <a:lstStyle/>
                    <a:p>
                      <a:pPr algn="ctr" rtl="0" fontAlgn="ctr"/>
                      <a:r>
                        <a:rPr lang="ar-SA" sz="2000" b="1" i="0" u="none" strike="noStrike">
                          <a:solidFill>
                            <a:srgbClr val="000000"/>
                          </a:solidFill>
                          <a:effectLst/>
                          <a:latin typeface="Arial" panose="020B0604020202020204" pitchFamily="34" charset="0"/>
                          <a:cs typeface="+mj-cs"/>
                        </a:rPr>
                        <a:t>598.22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ctr"/>
                      <a:r>
                        <a:rPr lang="ar-SA" sz="2000" b="1" i="0" u="none" strike="noStrike">
                          <a:solidFill>
                            <a:srgbClr val="000000"/>
                          </a:solidFill>
                          <a:effectLst/>
                          <a:latin typeface="Arial" panose="020B0604020202020204" pitchFamily="34" charset="0"/>
                          <a:cs typeface="+mj-cs"/>
                        </a:rPr>
                        <a:t>         12,276,626.88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ctr"/>
                      <a:r>
                        <a:rPr lang="en-US" sz="2000" b="1" i="0" u="none" strike="noStrike" dirty="0">
                          <a:solidFill>
                            <a:srgbClr val="000000"/>
                          </a:solidFill>
                          <a:effectLst/>
                          <a:latin typeface="Arial" panose="020B0604020202020204" pitchFamily="34" charset="0"/>
                          <a:cs typeface="+mj-cs"/>
                        </a:rPr>
                        <a:t>Structural work</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 xmlns:a16="http://schemas.microsoft.com/office/drawing/2014/main" val="1633777308"/>
                  </a:ext>
                </a:extLst>
              </a:tr>
              <a:tr h="749805">
                <a:tc>
                  <a:txBody>
                    <a:bodyPr/>
                    <a:lstStyle/>
                    <a:p>
                      <a:pPr algn="ctr" rtl="0" fontAlgn="ctr"/>
                      <a:r>
                        <a:rPr lang="ar-SA" sz="2000" b="1" i="0" u="none" strike="noStrike">
                          <a:solidFill>
                            <a:srgbClr val="000000"/>
                          </a:solidFill>
                          <a:effectLst/>
                          <a:latin typeface="Arial" panose="020B0604020202020204" pitchFamily="34" charset="0"/>
                          <a:cs typeface="+mj-cs"/>
                        </a:rPr>
                        <a:t>61.73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DEBF7"/>
                    </a:solidFill>
                  </a:tcPr>
                </a:tc>
                <a:tc>
                  <a:txBody>
                    <a:bodyPr/>
                    <a:lstStyle/>
                    <a:p>
                      <a:pPr algn="ctr" rtl="0" fontAlgn="ctr"/>
                      <a:r>
                        <a:rPr lang="ar-SA" sz="2000" b="1" i="0" u="none" strike="noStrike">
                          <a:solidFill>
                            <a:srgbClr val="000000"/>
                          </a:solidFill>
                          <a:effectLst/>
                          <a:latin typeface="Arial" panose="020B0604020202020204" pitchFamily="34" charset="0"/>
                          <a:cs typeface="+mj-cs"/>
                        </a:rPr>
                        <a:t>           1,266,760.40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DEBF7"/>
                    </a:solidFill>
                  </a:tcPr>
                </a:tc>
                <a:tc>
                  <a:txBody>
                    <a:bodyPr/>
                    <a:lstStyle/>
                    <a:p>
                      <a:pPr algn="ctr" rtl="0" fontAlgn="ctr"/>
                      <a:r>
                        <a:rPr lang="en-US" sz="2000" b="1" i="0" u="none" strike="noStrike" dirty="0">
                          <a:solidFill>
                            <a:srgbClr val="000000"/>
                          </a:solidFill>
                          <a:effectLst/>
                          <a:latin typeface="Arial" panose="020B0604020202020204" pitchFamily="34" charset="0"/>
                          <a:cs typeface="+mj-cs"/>
                        </a:rPr>
                        <a:t>Mechanical work</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DEBF7"/>
                    </a:solidFill>
                  </a:tcPr>
                </a:tc>
                <a:extLst>
                  <a:ext uri="{0D108BD9-81ED-4DB2-BD59-A6C34878D82A}">
                    <a16:rowId xmlns="" xmlns:a16="http://schemas.microsoft.com/office/drawing/2014/main" val="279667479"/>
                  </a:ext>
                </a:extLst>
              </a:tr>
              <a:tr h="749805">
                <a:tc>
                  <a:txBody>
                    <a:bodyPr/>
                    <a:lstStyle/>
                    <a:p>
                      <a:pPr algn="ctr" rtl="0" fontAlgn="ctr"/>
                      <a:r>
                        <a:rPr lang="ar-SA" sz="2000" b="1" i="0" u="none" strike="noStrike">
                          <a:solidFill>
                            <a:srgbClr val="000000"/>
                          </a:solidFill>
                          <a:effectLst/>
                          <a:latin typeface="Arial" panose="020B0604020202020204" pitchFamily="34" charset="0"/>
                          <a:cs typeface="+mj-cs"/>
                        </a:rPr>
                        <a:t>7.20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ctr"/>
                      <a:r>
                        <a:rPr lang="ar-SA" sz="2000" b="1" i="0" u="none" strike="noStrike">
                          <a:solidFill>
                            <a:srgbClr val="000000"/>
                          </a:solidFill>
                          <a:effectLst/>
                          <a:latin typeface="Arial" panose="020B0604020202020204" pitchFamily="34" charset="0"/>
                          <a:cs typeface="+mj-cs"/>
                        </a:rPr>
                        <a:t>              147,680.00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ctr"/>
                      <a:r>
                        <a:rPr lang="en-US" sz="2000" b="1" i="0" u="none" strike="noStrike" dirty="0">
                          <a:solidFill>
                            <a:srgbClr val="000000"/>
                          </a:solidFill>
                          <a:effectLst/>
                          <a:latin typeface="Arial" panose="020B0604020202020204" pitchFamily="34" charset="0"/>
                          <a:cs typeface="+mj-cs"/>
                        </a:rPr>
                        <a:t>Electrical work</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 xmlns:a16="http://schemas.microsoft.com/office/drawing/2014/main" val="1649985583"/>
                  </a:ext>
                </a:extLst>
              </a:tr>
              <a:tr h="749805">
                <a:tc>
                  <a:txBody>
                    <a:bodyPr/>
                    <a:lstStyle/>
                    <a:p>
                      <a:pPr algn="ctr" rtl="0" fontAlgn="ctr"/>
                      <a:r>
                        <a:rPr lang="ar-SA" sz="2000" b="1" i="0" u="none" strike="noStrike">
                          <a:solidFill>
                            <a:srgbClr val="000000"/>
                          </a:solidFill>
                          <a:effectLst/>
                          <a:latin typeface="Arial" panose="020B0604020202020204" pitchFamily="34" charset="0"/>
                          <a:cs typeface="+mj-cs"/>
                        </a:rPr>
                        <a:t>31.38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DEBF7"/>
                    </a:solidFill>
                  </a:tcPr>
                </a:tc>
                <a:tc>
                  <a:txBody>
                    <a:bodyPr/>
                    <a:lstStyle/>
                    <a:p>
                      <a:pPr algn="ctr" rtl="0" fontAlgn="ctr"/>
                      <a:r>
                        <a:rPr lang="ar-SA" sz="2000" b="1" i="0" u="none" strike="noStrike">
                          <a:solidFill>
                            <a:srgbClr val="000000"/>
                          </a:solidFill>
                          <a:effectLst/>
                          <a:latin typeface="Arial" panose="020B0604020202020204" pitchFamily="34" charset="0"/>
                          <a:cs typeface="+mj-cs"/>
                        </a:rPr>
                        <a:t>              644,000.00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DEBF7"/>
                    </a:solidFill>
                  </a:tcPr>
                </a:tc>
                <a:tc>
                  <a:txBody>
                    <a:bodyPr/>
                    <a:lstStyle/>
                    <a:p>
                      <a:pPr algn="ctr" rtl="0" fontAlgn="ctr"/>
                      <a:r>
                        <a:rPr lang="en-US" sz="2000" b="1" i="0" u="none" strike="noStrike" dirty="0">
                          <a:solidFill>
                            <a:srgbClr val="000000"/>
                          </a:solidFill>
                          <a:effectLst/>
                          <a:latin typeface="Arial" panose="020B0604020202020204" pitchFamily="34" charset="0"/>
                          <a:cs typeface="+mj-cs"/>
                        </a:rPr>
                        <a:t>Environmental work</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DEBF7"/>
                    </a:solidFill>
                  </a:tcPr>
                </a:tc>
                <a:extLst>
                  <a:ext uri="{0D108BD9-81ED-4DB2-BD59-A6C34878D82A}">
                    <a16:rowId xmlns="" xmlns:a16="http://schemas.microsoft.com/office/drawing/2014/main" val="1369557621"/>
                  </a:ext>
                </a:extLst>
              </a:tr>
              <a:tr h="749805">
                <a:tc>
                  <a:txBody>
                    <a:bodyPr/>
                    <a:lstStyle/>
                    <a:p>
                      <a:pPr algn="ctr" rtl="0" fontAlgn="ctr"/>
                      <a:r>
                        <a:rPr lang="ar-SA" sz="2000" b="1" i="0" u="none" strike="noStrike" dirty="0">
                          <a:solidFill>
                            <a:srgbClr val="000000"/>
                          </a:solidFill>
                          <a:effectLst/>
                          <a:latin typeface="Arial" panose="020B0604020202020204" pitchFamily="34" charset="0"/>
                          <a:cs typeface="+mj-cs"/>
                        </a:rPr>
                        <a:t>698.52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ctr"/>
                      <a:r>
                        <a:rPr lang="ar-SA" sz="2000" b="1" i="0" u="none" strike="noStrike">
                          <a:solidFill>
                            <a:srgbClr val="000000"/>
                          </a:solidFill>
                          <a:effectLst/>
                          <a:latin typeface="Arial" panose="020B0604020202020204" pitchFamily="34" charset="0"/>
                          <a:cs typeface="+mj-cs"/>
                        </a:rPr>
                        <a:t>         14,335,067.28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ctr"/>
                      <a:r>
                        <a:rPr lang="en-US" sz="2000" b="1" i="0" u="none" strike="noStrike" dirty="0">
                          <a:solidFill>
                            <a:srgbClr val="000000"/>
                          </a:solidFill>
                          <a:effectLst/>
                          <a:latin typeface="Arial" panose="020B0604020202020204" pitchFamily="34" charset="0"/>
                          <a:cs typeface="+mj-cs"/>
                        </a:rPr>
                        <a:t>Total cost of building</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 xmlns:a16="http://schemas.microsoft.com/office/drawing/2014/main" val="492258249"/>
                  </a:ext>
                </a:extLst>
              </a:tr>
            </a:tbl>
          </a:graphicData>
        </a:graphic>
      </p:graphicFrame>
      <p:sp>
        <p:nvSpPr>
          <p:cNvPr id="6" name="عنصر نائب لرقم الشريحة 5"/>
          <p:cNvSpPr>
            <a:spLocks noGrp="1"/>
          </p:cNvSpPr>
          <p:nvPr>
            <p:ph type="sldNum" sz="quarter" idx="12"/>
          </p:nvPr>
        </p:nvSpPr>
        <p:spPr/>
        <p:txBody>
          <a:bodyPr/>
          <a:lstStyle/>
          <a:p>
            <a:fld id="{C88B3D40-3BDB-43F0-9DBE-9598ADBB9785}" type="slidenum">
              <a:rPr lang="ar-SA" smtClean="0"/>
              <a:pPr/>
              <a:t>82</a:t>
            </a:fld>
            <a:endParaRPr lang="ar-SA"/>
          </a:p>
        </p:txBody>
      </p:sp>
    </p:spTree>
    <p:extLst>
      <p:ext uri="{BB962C8B-B14F-4D97-AF65-F5344CB8AC3E}">
        <p14:creationId xmlns:p14="http://schemas.microsoft.com/office/powerpoint/2010/main" val="3517791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83</a:t>
            </a:fld>
            <a:endParaRPr lang="ar-SA"/>
          </a:p>
        </p:txBody>
      </p:sp>
      <p:sp>
        <p:nvSpPr>
          <p:cNvPr id="4" name="عنوان 3"/>
          <p:cNvSpPr>
            <a:spLocks noGrp="1"/>
          </p:cNvSpPr>
          <p:nvPr>
            <p:ph type="title"/>
          </p:nvPr>
        </p:nvSpPr>
        <p:spPr>
          <a:xfrm>
            <a:off x="962298" y="940843"/>
            <a:ext cx="8926286" cy="1143000"/>
          </a:xfrm>
        </p:spPr>
        <p:txBody>
          <a:bodyPr>
            <a:noAutofit/>
          </a:bodyPr>
          <a:lstStyle/>
          <a:p>
            <a:r>
              <a:rPr lang="en-US" sz="4400" i="1" u="sng" dirty="0" smtClean="0"/>
              <a:t>Life cycle cost analysis</a:t>
            </a:r>
            <a:endParaRPr lang="ar-SA" sz="40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88B3D40-3BDB-43F0-9DBE-9598ADBB9785}" type="slidenum">
              <a:rPr lang="ar-SA" smtClean="0"/>
              <a:pPr/>
              <a:t>84</a:t>
            </a:fld>
            <a:endParaRPr lang="ar-SA"/>
          </a:p>
        </p:txBody>
      </p:sp>
      <p:graphicFrame>
        <p:nvGraphicFramePr>
          <p:cNvPr id="5" name="جدول 4"/>
          <p:cNvGraphicFramePr>
            <a:graphicFrameLocks noGrp="1"/>
          </p:cNvGraphicFramePr>
          <p:nvPr/>
        </p:nvGraphicFramePr>
        <p:xfrm>
          <a:off x="5547721" y="210460"/>
          <a:ext cx="5790839" cy="6412408"/>
        </p:xfrm>
        <a:graphic>
          <a:graphicData uri="http://schemas.openxmlformats.org/drawingml/2006/table">
            <a:tbl>
              <a:tblPr rtl="1"/>
              <a:tblGrid>
                <a:gridCol w="2629785"/>
                <a:gridCol w="1726626"/>
                <a:gridCol w="1434428"/>
              </a:tblGrid>
              <a:tr h="465483">
                <a:tc>
                  <a:txBody>
                    <a:bodyPr/>
                    <a:lstStyle/>
                    <a:p>
                      <a:pPr algn="ctr" rtl="0">
                        <a:lnSpc>
                          <a:spcPct val="107000"/>
                        </a:lnSpc>
                        <a:spcAft>
                          <a:spcPts val="0"/>
                        </a:spcAft>
                      </a:pPr>
                      <a:r>
                        <a:rPr lang="en-US" sz="1200">
                          <a:solidFill>
                            <a:srgbClr val="000000"/>
                          </a:solidFill>
                          <a:latin typeface="Arial"/>
                          <a:ea typeface="Times New Roman"/>
                          <a:cs typeface="Times New Roman"/>
                        </a:rPr>
                        <a:t>Present Value (PV)</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4C6E7"/>
                    </a:solidFill>
                  </a:tcPr>
                </a:tc>
                <a:tc>
                  <a:txBody>
                    <a:bodyPr/>
                    <a:lstStyle/>
                    <a:p>
                      <a:pPr algn="ctr" rtl="0">
                        <a:lnSpc>
                          <a:spcPct val="107000"/>
                        </a:lnSpc>
                        <a:spcAft>
                          <a:spcPts val="0"/>
                        </a:spcAft>
                      </a:pPr>
                      <a:r>
                        <a:rPr lang="en-US" sz="1200">
                          <a:solidFill>
                            <a:srgbClr val="000000"/>
                          </a:solidFill>
                          <a:latin typeface="Arial"/>
                          <a:ea typeface="Times New Roman"/>
                          <a:cs typeface="Times New Roman"/>
                        </a:rPr>
                        <a:t>Future value</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4C6E7"/>
                    </a:solidFill>
                  </a:tcPr>
                </a:tc>
                <a:tc>
                  <a:txBody>
                    <a:bodyPr/>
                    <a:lstStyle/>
                    <a:p>
                      <a:pPr algn="ctr" rtl="0">
                        <a:lnSpc>
                          <a:spcPct val="107000"/>
                        </a:lnSpc>
                        <a:spcAft>
                          <a:spcPts val="0"/>
                        </a:spcAft>
                      </a:pPr>
                      <a:r>
                        <a:rPr lang="en-US" sz="1200">
                          <a:solidFill>
                            <a:srgbClr val="000000"/>
                          </a:solidFill>
                          <a:latin typeface="Arial"/>
                          <a:ea typeface="Times New Roman"/>
                          <a:cs typeface="Times New Roman"/>
                        </a:rPr>
                        <a:t>Year</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4C6E7"/>
                    </a:solidFill>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331390.76</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315610.25</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2</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300581.19</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286267.80</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4</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272636.00</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5</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259653.33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6</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247288.89</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7</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235513.23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8</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224298.31</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9</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213617.44</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10</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203445.18</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11</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193757.32</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12</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184530.78</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175743.60</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14</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167374.85</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15</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159404.62</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16</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151813.93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17</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144584.69</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18</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137699.71</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19</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131142.58</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20</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124897.69</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21</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118950.18</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22</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113285.89</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23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107891.32</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24</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37877">
                <a:tc>
                  <a:txBody>
                    <a:bodyPr/>
                    <a:lstStyle/>
                    <a:p>
                      <a:pPr algn="ctr" rtl="0">
                        <a:lnSpc>
                          <a:spcPct val="107000"/>
                        </a:lnSpc>
                        <a:spcAft>
                          <a:spcPts val="0"/>
                        </a:spcAft>
                      </a:pPr>
                      <a:r>
                        <a:rPr lang="en-US" sz="1200">
                          <a:solidFill>
                            <a:srgbClr val="000000"/>
                          </a:solidFill>
                          <a:latin typeface="Arial"/>
                          <a:ea typeface="Times New Roman"/>
                          <a:cs typeface="Times New Roman"/>
                        </a:rPr>
                        <a:t>102753.64</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latin typeface="Arial"/>
                          <a:ea typeface="Times New Roman"/>
                          <a:cs typeface="Times New Roman"/>
                        </a:rPr>
                        <a:t>347960.3</a:t>
                      </a:r>
                      <a:endParaRPr lang="en-US" sz="120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dirty="0">
                          <a:solidFill>
                            <a:srgbClr val="000000"/>
                          </a:solidFill>
                          <a:latin typeface="Arial"/>
                          <a:ea typeface="Times New Roman"/>
                          <a:cs typeface="Times New Roman"/>
                        </a:rPr>
                        <a:t>25</a:t>
                      </a:r>
                      <a:endParaRPr lang="en-US" sz="1200" dirty="0">
                        <a:latin typeface="Times New Roman"/>
                        <a:ea typeface="Calibri"/>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
        <p:nvSpPr>
          <p:cNvPr id="9" name="مستطيل 8"/>
          <p:cNvSpPr/>
          <p:nvPr/>
        </p:nvSpPr>
        <p:spPr>
          <a:xfrm>
            <a:off x="222069" y="2353382"/>
            <a:ext cx="5238205" cy="923330"/>
          </a:xfrm>
          <a:prstGeom prst="rect">
            <a:avLst/>
          </a:prstGeom>
        </p:spPr>
        <p:txBody>
          <a:bodyPr wrap="square">
            <a:spAutoFit/>
          </a:bodyPr>
          <a:lstStyle/>
          <a:p>
            <a:pPr algn="l"/>
            <a:r>
              <a:rPr lang="en-US" dirty="0" smtClean="0"/>
              <a:t>Annual energy recurring cost</a:t>
            </a:r>
          </a:p>
          <a:p>
            <a:pPr algn="l"/>
            <a:r>
              <a:rPr lang="en-US" dirty="0" smtClean="0"/>
              <a:t>= 95 kWh/m². year *8518 m²* 0. 43 </a:t>
            </a:r>
            <a:r>
              <a:rPr lang="en-US" dirty="0" smtClean="0"/>
              <a:t>NIS/kWh                       </a:t>
            </a:r>
            <a:r>
              <a:rPr lang="en-US" dirty="0" smtClean="0"/>
              <a:t>=</a:t>
            </a:r>
            <a:r>
              <a:rPr lang="en-US" u="sng" dirty="0" smtClean="0">
                <a:solidFill>
                  <a:srgbClr val="FF0000"/>
                </a:solidFill>
              </a:rPr>
              <a:t>347,960.3</a:t>
            </a:r>
            <a:r>
              <a:rPr lang="en-US" dirty="0" smtClean="0"/>
              <a:t> </a:t>
            </a:r>
            <a:r>
              <a:rPr lang="en-US" dirty="0" smtClean="0"/>
              <a:t>NIS</a:t>
            </a:r>
            <a:endParaRPr lang="en-US" dirty="0"/>
          </a:p>
        </p:txBody>
      </p:sp>
      <p:sp>
        <p:nvSpPr>
          <p:cNvPr id="10" name="مستطيل 9"/>
          <p:cNvSpPr/>
          <p:nvPr/>
        </p:nvSpPr>
        <p:spPr>
          <a:xfrm>
            <a:off x="300691" y="1480849"/>
            <a:ext cx="4144789" cy="369332"/>
          </a:xfrm>
          <a:prstGeom prst="rect">
            <a:avLst/>
          </a:prstGeom>
        </p:spPr>
        <p:txBody>
          <a:bodyPr wrap="none">
            <a:spAutoFit/>
          </a:bodyPr>
          <a:lstStyle/>
          <a:p>
            <a:pPr algn="l"/>
            <a:r>
              <a:rPr lang="en-US" dirty="0" smtClean="0">
                <a:latin typeface="Times New Roman" panose="02020603050405020304" pitchFamily="18" charset="0"/>
                <a:ea typeface="Calibri" panose="020F0502020204030204" pitchFamily="34" charset="0"/>
              </a:rPr>
              <a:t># Annual energy consumption=95 kWh/m</a:t>
            </a:r>
            <a:r>
              <a:rPr lang="en-US" dirty="0" smtClean="0">
                <a:latin typeface="Arial" panose="020B0604020202020204" pitchFamily="34" charset="0"/>
                <a:ea typeface="Calibri" panose="020F0502020204030204" pitchFamily="34" charset="0"/>
              </a:rPr>
              <a:t>²</a:t>
            </a:r>
          </a:p>
        </p:txBody>
      </p:sp>
      <p:sp>
        <p:nvSpPr>
          <p:cNvPr id="11" name="مستطيل 10"/>
          <p:cNvSpPr/>
          <p:nvPr/>
        </p:nvSpPr>
        <p:spPr>
          <a:xfrm>
            <a:off x="355274" y="736266"/>
            <a:ext cx="4532010" cy="369332"/>
          </a:xfrm>
          <a:prstGeom prst="rect">
            <a:avLst/>
          </a:prstGeom>
        </p:spPr>
        <p:txBody>
          <a:bodyPr wrap="none">
            <a:spAutoFit/>
          </a:bodyPr>
          <a:lstStyle/>
          <a:p>
            <a:pPr algn="l"/>
            <a:r>
              <a:rPr lang="en-US" b="1" i="1" u="sng" dirty="0" smtClean="0"/>
              <a:t>Life cycle cost analysis for our  design </a:t>
            </a:r>
            <a:endParaRPr lang="ar-SA" sz="2400" b="1" i="1" u="sng"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a:extLst>
              <a:ext uri="{FF2B5EF4-FFF2-40B4-BE49-F238E27FC236}">
                <a16:creationId xmlns="" xmlns:a16="http://schemas.microsoft.com/office/drawing/2014/main" id="{BA83D915-9CED-4F7C-A49C-0E00E734FC0A}"/>
              </a:ext>
            </a:extLst>
          </p:cNvPr>
          <p:cNvSpPr>
            <a:spLocks noGrp="1"/>
          </p:cNvSpPr>
          <p:nvPr>
            <p:ph idx="1"/>
          </p:nvPr>
        </p:nvSpPr>
        <p:spPr>
          <a:xfrm>
            <a:off x="424544" y="283029"/>
            <a:ext cx="11691256" cy="6248400"/>
          </a:xfrm>
        </p:spPr>
        <p:txBody>
          <a:bodyPr>
            <a:normAutofit/>
          </a:bodyPr>
          <a:lstStyle/>
          <a:p>
            <a:pPr algn="l"/>
            <a:endParaRPr lang="ar-SA" sz="2400" dirty="0"/>
          </a:p>
          <a:p>
            <a:pPr marL="0" indent="0" algn="l">
              <a:buNone/>
            </a:pPr>
            <a:r>
              <a:rPr lang="en-US" sz="2400" b="1" i="1" u="sng" dirty="0">
                <a:cs typeface="+mj-cs"/>
              </a:rPr>
              <a:t>Life cycle cost analysis for our  design </a:t>
            </a:r>
            <a:endParaRPr lang="ar-SA" sz="3200" b="1" i="1" u="sng" dirty="0">
              <a:cs typeface="+mj-cs"/>
            </a:endParaRPr>
          </a:p>
          <a:p>
            <a:pPr marL="0" indent="0" algn="l">
              <a:buNone/>
            </a:pPr>
            <a:r>
              <a:rPr lang="en-US" sz="3200" dirty="0">
                <a:latin typeface="Times New Roman" panose="02020603050405020304" pitchFamily="18" charset="0"/>
                <a:ea typeface="Calibri" panose="020F0502020204030204" pitchFamily="34" charset="0"/>
                <a:cs typeface="+mj-cs"/>
              </a:rPr>
              <a:t># Design and construction cost =</a:t>
            </a:r>
            <a:r>
              <a:rPr lang="en-US" sz="3200" dirty="0">
                <a:solidFill>
                  <a:srgbClr val="FF0000"/>
                </a:solidFill>
                <a:latin typeface="Arial" panose="020B0604020202020204" pitchFamily="34" charset="0"/>
                <a:ea typeface="Times New Roman" panose="02020603050405020304" pitchFamily="18" charset="0"/>
                <a:cs typeface="+mj-cs"/>
              </a:rPr>
              <a:t>14,335,067.28</a:t>
            </a:r>
            <a:r>
              <a:rPr lang="en-US" sz="3200" dirty="0">
                <a:solidFill>
                  <a:srgbClr val="000000"/>
                </a:solidFill>
                <a:latin typeface="Arial" panose="020B0604020202020204" pitchFamily="34" charset="0"/>
                <a:ea typeface="Times New Roman" panose="02020603050405020304" pitchFamily="18" charset="0"/>
                <a:cs typeface="+mj-cs"/>
              </a:rPr>
              <a:t> </a:t>
            </a:r>
            <a:r>
              <a:rPr lang="en-US" sz="3200" dirty="0" smtClean="0">
                <a:solidFill>
                  <a:srgbClr val="000000"/>
                </a:solidFill>
                <a:latin typeface="Arial" panose="020B0604020202020204" pitchFamily="34" charset="0"/>
                <a:ea typeface="Times New Roman" panose="02020603050405020304" pitchFamily="18" charset="0"/>
                <a:cs typeface="+mj-cs"/>
              </a:rPr>
              <a:t>NIS</a:t>
            </a:r>
            <a:r>
              <a:rPr lang="en-US" sz="3200" dirty="0" smtClean="0">
                <a:latin typeface="Times New Roman" panose="02020603050405020304" pitchFamily="18" charset="0"/>
                <a:ea typeface="Calibri" panose="020F0502020204030204" pitchFamily="34" charset="0"/>
              </a:rPr>
              <a:t> </a:t>
            </a:r>
            <a:endParaRPr lang="en-US" sz="3200" dirty="0">
              <a:latin typeface="Calibri" panose="020F0502020204030204" pitchFamily="34" charset="0"/>
              <a:ea typeface="Calibri" panose="020F0502020204030204" pitchFamily="34" charset="0"/>
              <a:cs typeface="+mj-cs"/>
            </a:endParaRPr>
          </a:p>
          <a:p>
            <a:pPr marL="0" indent="0" algn="l">
              <a:buNone/>
            </a:pPr>
            <a:r>
              <a:rPr lang="en-US" sz="3200" dirty="0">
                <a:latin typeface="Times New Roman" panose="02020603050405020304" pitchFamily="18" charset="0"/>
                <a:ea typeface="Calibri" panose="020F0502020204030204" pitchFamily="34" charset="0"/>
                <a:cs typeface="+mj-cs"/>
              </a:rPr>
              <a:t># Annual energy recurring </a:t>
            </a:r>
            <a:r>
              <a:rPr lang="en-US" sz="3200" dirty="0" smtClean="0">
                <a:latin typeface="Times New Roman" panose="02020603050405020304" pitchFamily="18" charset="0"/>
                <a:ea typeface="Calibri" panose="020F0502020204030204" pitchFamily="34" charset="0"/>
                <a:cs typeface="+mj-cs"/>
              </a:rPr>
              <a:t>cost=</a:t>
            </a:r>
            <a:r>
              <a:rPr lang="en-US" sz="3200" dirty="0" smtClean="0">
                <a:solidFill>
                  <a:srgbClr val="FF0000"/>
                </a:solidFill>
                <a:latin typeface="Arial" panose="020B0604020202020204" pitchFamily="34" charset="0"/>
                <a:ea typeface="Times New Roman" panose="02020603050405020304" pitchFamily="18" charset="0"/>
                <a:cs typeface="+mj-cs"/>
              </a:rPr>
              <a:t>347960.3</a:t>
            </a:r>
            <a:r>
              <a:rPr lang="en-US" sz="3200" dirty="0" smtClean="0">
                <a:solidFill>
                  <a:srgbClr val="000000"/>
                </a:solidFill>
                <a:latin typeface="Arial" panose="020B0604020202020204" pitchFamily="34" charset="0"/>
                <a:ea typeface="Times New Roman" panose="02020603050405020304" pitchFamily="18" charset="0"/>
                <a:cs typeface="+mj-cs"/>
              </a:rPr>
              <a:t> </a:t>
            </a:r>
            <a:r>
              <a:rPr lang="en-US" sz="3200" dirty="0" smtClean="0">
                <a:solidFill>
                  <a:srgbClr val="000000"/>
                </a:solidFill>
                <a:latin typeface="Arial" panose="020B0604020202020204" pitchFamily="34" charset="0"/>
                <a:ea typeface="Times New Roman" panose="02020603050405020304" pitchFamily="18" charset="0"/>
                <a:cs typeface="+mj-cs"/>
              </a:rPr>
              <a:t>NIS</a:t>
            </a:r>
            <a:r>
              <a:rPr lang="en-US" sz="3200" dirty="0" smtClean="0">
                <a:solidFill>
                  <a:srgbClr val="000000"/>
                </a:solidFill>
                <a:latin typeface="Arial" panose="020B0604020202020204" pitchFamily="34" charset="0"/>
                <a:ea typeface="Times New Roman" panose="02020603050405020304" pitchFamily="18" charset="0"/>
                <a:cs typeface="+mj-cs"/>
              </a:rPr>
              <a:t>  </a:t>
            </a:r>
            <a:endParaRPr lang="en-US" sz="3200" dirty="0" smtClean="0">
              <a:latin typeface="Calibri" panose="020F0502020204030204" pitchFamily="34" charset="0"/>
              <a:ea typeface="Calibri" panose="020F0502020204030204" pitchFamily="34" charset="0"/>
              <a:cs typeface="+mj-cs"/>
            </a:endParaRPr>
          </a:p>
          <a:p>
            <a:pPr marL="0" indent="0" algn="l">
              <a:buNone/>
            </a:pPr>
            <a:r>
              <a:rPr lang="en-US" sz="3200" dirty="0" smtClean="0">
                <a:latin typeface="Times New Roman" panose="02020603050405020304" pitchFamily="18" charset="0"/>
                <a:ea typeface="Calibri" panose="020F0502020204030204" pitchFamily="34" charset="0"/>
                <a:cs typeface="+mj-cs"/>
              </a:rPr>
              <a:t># Net present for energy value =</a:t>
            </a:r>
            <a:r>
              <a:rPr lang="en-US" sz="3200" dirty="0" smtClean="0">
                <a:solidFill>
                  <a:srgbClr val="FF0000"/>
                </a:solidFill>
                <a:latin typeface="Times New Roman" panose="02020603050405020304" pitchFamily="18" charset="0"/>
                <a:ea typeface="Calibri" panose="020F0502020204030204" pitchFamily="34" charset="0"/>
                <a:cs typeface="+mj-cs"/>
              </a:rPr>
              <a:t>4904133.18</a:t>
            </a:r>
            <a:r>
              <a:rPr lang="en-US" sz="3200" dirty="0" smtClean="0">
                <a:latin typeface="Times New Roman" panose="02020603050405020304" pitchFamily="18" charset="0"/>
                <a:ea typeface="Calibri" panose="020F0502020204030204" pitchFamily="34" charset="0"/>
                <a:cs typeface="+mj-cs"/>
              </a:rPr>
              <a:t> NIS</a:t>
            </a:r>
          </a:p>
          <a:p>
            <a:pPr marL="0" indent="0" algn="l">
              <a:buNone/>
            </a:pPr>
            <a:endParaRPr lang="en-US" sz="3200" dirty="0">
              <a:latin typeface="Calibri" panose="020F0502020204030204" pitchFamily="34" charset="0"/>
              <a:ea typeface="Calibri" panose="020F0502020204030204" pitchFamily="34" charset="0"/>
              <a:cs typeface="+mj-cs"/>
            </a:endParaRPr>
          </a:p>
          <a:p>
            <a:pPr marL="0" indent="0" algn="l">
              <a:buNone/>
            </a:pPr>
            <a:r>
              <a:rPr lang="en-US" sz="3200" dirty="0">
                <a:latin typeface="Times New Roman" panose="02020603050405020304" pitchFamily="18" charset="0"/>
                <a:ea typeface="Calibri" panose="020F0502020204030204" pitchFamily="34" charset="0"/>
                <a:cs typeface="+mj-cs"/>
              </a:rPr>
              <a:t># </a:t>
            </a:r>
            <a:r>
              <a:rPr lang="en-US" sz="3200" b="1" u="sng" dirty="0">
                <a:latin typeface="Times New Roman" panose="02020603050405020304" pitchFamily="18" charset="0"/>
                <a:ea typeface="Calibri" panose="020F0502020204030204" pitchFamily="34" charset="0"/>
                <a:cs typeface="+mj-cs"/>
              </a:rPr>
              <a:t>LCC</a:t>
            </a:r>
            <a:r>
              <a:rPr lang="en-US" sz="3200" dirty="0">
                <a:latin typeface="Times New Roman" panose="02020603050405020304" pitchFamily="18" charset="0"/>
                <a:ea typeface="Calibri" panose="020F0502020204030204" pitchFamily="34" charset="0"/>
                <a:cs typeface="+mj-cs"/>
              </a:rPr>
              <a:t> = Construction cost + PV (Energy cost) = </a:t>
            </a:r>
            <a:endParaRPr lang="en-US" sz="3200" dirty="0">
              <a:latin typeface="Calibri" panose="020F0502020204030204" pitchFamily="34" charset="0"/>
              <a:ea typeface="Calibri" panose="020F0502020204030204" pitchFamily="34" charset="0"/>
              <a:cs typeface="+mj-cs"/>
            </a:endParaRPr>
          </a:p>
          <a:p>
            <a:pPr marL="0" indent="0" algn="l">
              <a:buNone/>
            </a:pPr>
            <a:r>
              <a:rPr lang="en-US" sz="3200" dirty="0" smtClean="0">
                <a:latin typeface="Times New Roman" panose="02020603050405020304" pitchFamily="18" charset="0"/>
                <a:ea typeface="Calibri" panose="020F0502020204030204" pitchFamily="34" charset="0"/>
                <a:cs typeface="+mj-cs"/>
              </a:rPr>
              <a:t>             =  </a:t>
            </a:r>
            <a:r>
              <a:rPr lang="en-US" sz="3200" dirty="0">
                <a:solidFill>
                  <a:srgbClr val="000000"/>
                </a:solidFill>
                <a:latin typeface="Arial" panose="020B0604020202020204" pitchFamily="34" charset="0"/>
                <a:ea typeface="Times New Roman" panose="02020603050405020304" pitchFamily="18" charset="0"/>
                <a:cs typeface="+mj-cs"/>
              </a:rPr>
              <a:t>14,335,067.28 +</a:t>
            </a:r>
            <a:r>
              <a:rPr lang="en-US" sz="3200" dirty="0">
                <a:latin typeface="Times New Roman" panose="02020603050405020304" pitchFamily="18" charset="0"/>
                <a:ea typeface="Calibri" panose="020F0502020204030204" pitchFamily="34" charset="0"/>
                <a:cs typeface="+mj-cs"/>
              </a:rPr>
              <a:t>4904133.18</a:t>
            </a:r>
          </a:p>
          <a:p>
            <a:pPr marL="0" indent="0" algn="l">
              <a:buNone/>
            </a:pPr>
            <a:r>
              <a:rPr lang="en-US" sz="3200" dirty="0">
                <a:latin typeface="Times New Roman" panose="02020603050405020304" pitchFamily="18" charset="0"/>
                <a:ea typeface="Calibri" panose="020F0502020204030204" pitchFamily="34" charset="0"/>
                <a:cs typeface="+mj-cs"/>
              </a:rPr>
              <a:t> </a:t>
            </a:r>
            <a:r>
              <a:rPr lang="en-US" sz="3200" dirty="0" smtClean="0">
                <a:latin typeface="Times New Roman" panose="02020603050405020304" pitchFamily="18" charset="0"/>
                <a:ea typeface="Calibri" panose="020F0502020204030204" pitchFamily="34" charset="0"/>
                <a:cs typeface="+mj-cs"/>
              </a:rPr>
              <a:t>            =</a:t>
            </a:r>
            <a:r>
              <a:rPr lang="en-US" sz="3200" dirty="0">
                <a:solidFill>
                  <a:srgbClr val="FF0000"/>
                </a:solidFill>
                <a:latin typeface="Times New Roman" panose="02020603050405020304" pitchFamily="18" charset="0"/>
                <a:ea typeface="Calibri" panose="020F0502020204030204" pitchFamily="34" charset="0"/>
                <a:cs typeface="+mj-cs"/>
              </a:rPr>
              <a:t>19,239,200.46</a:t>
            </a:r>
            <a:r>
              <a:rPr lang="en-US" sz="3200" dirty="0">
                <a:latin typeface="Times New Roman" panose="02020603050405020304" pitchFamily="18" charset="0"/>
                <a:ea typeface="Calibri" panose="020F0502020204030204" pitchFamily="34" charset="0"/>
                <a:cs typeface="+mj-cs"/>
              </a:rPr>
              <a:t> </a:t>
            </a:r>
            <a:r>
              <a:rPr lang="en-US" sz="3200" dirty="0" smtClean="0">
                <a:latin typeface="Times New Roman" panose="02020603050405020304" pitchFamily="18" charset="0"/>
                <a:ea typeface="Calibri" panose="020F0502020204030204" pitchFamily="34" charset="0"/>
                <a:cs typeface="+mj-cs"/>
              </a:rPr>
              <a:t>NIS</a:t>
            </a:r>
            <a:endParaRPr lang="en-US" sz="3200" dirty="0">
              <a:latin typeface="Times New Roman" panose="02020603050405020304" pitchFamily="18" charset="0"/>
              <a:ea typeface="Calibri" panose="020F0502020204030204" pitchFamily="34" charset="0"/>
              <a:cs typeface="+mj-cs"/>
            </a:endParaRPr>
          </a:p>
          <a:p>
            <a:pPr marL="0" indent="0" algn="l">
              <a:buNone/>
            </a:pPr>
            <a:r>
              <a:rPr lang="en-US" sz="3200" dirty="0">
                <a:latin typeface="Times New Roman" panose="02020603050405020304" pitchFamily="18" charset="0"/>
                <a:ea typeface="Calibri" panose="020F0502020204030204" pitchFamily="34" charset="0"/>
                <a:cs typeface="+mj-cs"/>
              </a:rPr>
              <a:t> </a:t>
            </a:r>
            <a:r>
              <a:rPr lang="en-US" sz="3200" dirty="0" smtClean="0">
                <a:latin typeface="Times New Roman" panose="02020603050405020304" pitchFamily="18" charset="0"/>
                <a:ea typeface="Calibri" panose="020F0502020204030204" pitchFamily="34" charset="0"/>
                <a:cs typeface="+mj-cs"/>
              </a:rPr>
              <a:t>            = </a:t>
            </a:r>
            <a:r>
              <a:rPr lang="en-US" sz="3200" dirty="0">
                <a:latin typeface="Times New Roman" panose="02020603050405020304" pitchFamily="18" charset="0"/>
                <a:ea typeface="Calibri" panose="020F0502020204030204" pitchFamily="34" charset="0"/>
                <a:cs typeface="+mj-cs"/>
              </a:rPr>
              <a:t>5,419,493.1 $</a:t>
            </a:r>
            <a:endParaRPr lang="ar-SA" sz="3200" dirty="0">
              <a:cs typeface="+mj-cs"/>
            </a:endParaRPr>
          </a:p>
        </p:txBody>
      </p:sp>
      <p:sp>
        <p:nvSpPr>
          <p:cNvPr id="3" name="عنصر نائب لرقم الشريحة 2"/>
          <p:cNvSpPr>
            <a:spLocks noGrp="1"/>
          </p:cNvSpPr>
          <p:nvPr>
            <p:ph type="sldNum" sz="quarter" idx="12"/>
          </p:nvPr>
        </p:nvSpPr>
        <p:spPr/>
        <p:txBody>
          <a:bodyPr/>
          <a:lstStyle/>
          <a:p>
            <a:fld id="{C88B3D40-3BDB-43F0-9DBE-9598ADBB9785}" type="slidenum">
              <a:rPr lang="ar-SA" smtClean="0"/>
              <a:pPr/>
              <a:t>85</a:t>
            </a:fld>
            <a:endParaRPr lang="ar-SA"/>
          </a:p>
        </p:txBody>
      </p:sp>
    </p:spTree>
    <p:extLst>
      <p:ext uri="{BB962C8B-B14F-4D97-AF65-F5344CB8AC3E}">
        <p14:creationId xmlns:p14="http://schemas.microsoft.com/office/powerpoint/2010/main" val="98476537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نتيجة بحث الصور عن ‪thank yo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عنصر نائب لرقم الشريحة 2"/>
          <p:cNvSpPr>
            <a:spLocks noGrp="1"/>
          </p:cNvSpPr>
          <p:nvPr>
            <p:ph type="sldNum" sz="quarter" idx="12"/>
          </p:nvPr>
        </p:nvSpPr>
        <p:spPr/>
        <p:txBody>
          <a:bodyPr/>
          <a:lstStyle/>
          <a:p>
            <a:fld id="{C88B3D40-3BDB-43F0-9DBE-9598ADBB9785}" type="slidenum">
              <a:rPr lang="ar-SA" smtClean="0"/>
              <a:pPr/>
              <a:t>86</a:t>
            </a:fld>
            <a:endParaRPr lang="ar-SA"/>
          </a:p>
        </p:txBody>
      </p:sp>
    </p:spTree>
    <p:extLst>
      <p:ext uri="{BB962C8B-B14F-4D97-AF65-F5344CB8AC3E}">
        <p14:creationId xmlns:p14="http://schemas.microsoft.com/office/powerpoint/2010/main" val="2173503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Site :</a:t>
            </a:r>
            <a:endParaRPr lang="en-US" dirty="0"/>
          </a:p>
        </p:txBody>
      </p:sp>
      <p:sp>
        <p:nvSpPr>
          <p:cNvPr id="5" name="عنصر نائب لرقم الشريحة 4"/>
          <p:cNvSpPr>
            <a:spLocks noGrp="1"/>
          </p:cNvSpPr>
          <p:nvPr>
            <p:ph type="sldNum" sz="quarter" idx="12"/>
          </p:nvPr>
        </p:nvSpPr>
        <p:spPr/>
        <p:txBody>
          <a:bodyPr/>
          <a:lstStyle/>
          <a:p>
            <a:fld id="{C88B3D40-3BDB-43F0-9DBE-9598ADBB9785}" type="slidenum">
              <a:rPr lang="ar-SA" smtClean="0"/>
              <a:pPr/>
              <a:t>9</a:t>
            </a:fld>
            <a:endParaRPr lang="ar-SA"/>
          </a:p>
        </p:txBody>
      </p:sp>
      <p:sp>
        <p:nvSpPr>
          <p:cNvPr id="2" name="Title 1"/>
          <p:cNvSpPr>
            <a:spLocks noGrp="1"/>
          </p:cNvSpPr>
          <p:nvPr>
            <p:ph type="title"/>
          </p:nvPr>
        </p:nvSpPr>
        <p:spPr/>
        <p:txBody>
          <a:bodyPr/>
          <a:lstStyle/>
          <a:p>
            <a:r>
              <a:rPr lang="en-US" b="1" dirty="0">
                <a:ln w="18000">
                  <a:solidFill>
                    <a:schemeClr val="tx1"/>
                  </a:solidFill>
                  <a:prstDash val="solid"/>
                  <a:miter lim="800000"/>
                </a:ln>
                <a:noFill/>
                <a:effectLst>
                  <a:outerShdw blurRad="25500" dist="23000" dir="7020000" algn="tl">
                    <a:srgbClr val="000000">
                      <a:alpha val="50000"/>
                    </a:srgbClr>
                  </a:outerShdw>
                </a:effectLst>
              </a:rPr>
              <a:t>Architectural Design </a:t>
            </a:r>
            <a:endParaRPr lang="en-US"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1882"/>
            <a:ext cx="12191999" cy="7059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515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855</TotalTime>
  <Words>1549</Words>
  <Application>Microsoft Office PowerPoint</Application>
  <PresentationFormat>Custom</PresentationFormat>
  <Paragraphs>651</Paragraphs>
  <Slides>86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86</vt:i4>
      </vt:variant>
    </vt:vector>
  </HeadingPairs>
  <TitlesOfParts>
    <vt:vector size="88" baseType="lpstr">
      <vt:lpstr>ملتقى</vt:lpstr>
      <vt:lpstr>Worksheet</vt:lpstr>
      <vt:lpstr>Analysis and design of engineering college</vt:lpstr>
      <vt:lpstr>OUTLINES</vt:lpstr>
      <vt:lpstr>PowerPoint Presentation</vt:lpstr>
      <vt:lpstr>Site description </vt:lpstr>
      <vt:lpstr>Site description </vt:lpstr>
      <vt:lpstr>Site description </vt:lpstr>
      <vt:lpstr>Architectural Design </vt:lpstr>
      <vt:lpstr>Site plan :</vt:lpstr>
      <vt:lpstr>Architectural Design </vt:lpstr>
      <vt:lpstr>PowerPoint Presentation</vt:lpstr>
      <vt:lpstr>First floor :</vt:lpstr>
      <vt:lpstr>Second floor :</vt:lpstr>
      <vt:lpstr>Third floor</vt:lpstr>
      <vt:lpstr>Fourth floor</vt:lpstr>
      <vt:lpstr>Architectural Design </vt:lpstr>
      <vt:lpstr>Architectural Design </vt:lpstr>
      <vt:lpstr>Architectural Design </vt:lpstr>
      <vt:lpstr>Architectural Design </vt:lpstr>
      <vt:lpstr>Architectural Design </vt:lpstr>
      <vt:lpstr>Structural analysis </vt:lpstr>
      <vt:lpstr>SEISMIC LOAD analysis </vt:lpstr>
      <vt:lpstr>SEISMIC LOAD analysis </vt:lpstr>
      <vt:lpstr>SEISMIC LOAD analysis </vt:lpstr>
      <vt:lpstr>PowerPoint Presentation</vt:lpstr>
      <vt:lpstr>Structural analysis </vt:lpstr>
      <vt:lpstr>Structural analysis </vt:lpstr>
      <vt:lpstr>Structural analysis </vt:lpstr>
      <vt:lpstr>Structural analysis </vt:lpstr>
      <vt:lpstr>Structural analysis </vt:lpstr>
      <vt:lpstr>Structural analysis </vt:lpstr>
      <vt:lpstr>Structural analysis </vt:lpstr>
      <vt:lpstr>Structural analysis </vt:lpstr>
      <vt:lpstr>Structural analysis </vt:lpstr>
      <vt:lpstr>Structural analysis </vt:lpstr>
      <vt:lpstr>Structural analysis </vt:lpstr>
      <vt:lpstr>Structural analysis </vt:lpstr>
      <vt:lpstr>Environmental design </vt:lpstr>
      <vt:lpstr>MATERIAL Properties  </vt:lpstr>
      <vt:lpstr> 3D Module in Design Builder </vt:lpstr>
      <vt:lpstr>PowerPoint Presentation</vt:lpstr>
      <vt:lpstr> Shading system </vt:lpstr>
      <vt:lpstr>Shading system</vt:lpstr>
      <vt:lpstr>Thermal comfort</vt:lpstr>
      <vt:lpstr>Thermal Design</vt:lpstr>
      <vt:lpstr>Thermal Design</vt:lpstr>
      <vt:lpstr>Acoustical design</vt:lpstr>
      <vt:lpstr>Acoustical design</vt:lpstr>
      <vt:lpstr>Acoustical design</vt:lpstr>
      <vt:lpstr>Acoustical design</vt:lpstr>
      <vt:lpstr>Acoustical design</vt:lpstr>
      <vt:lpstr>Acoustical design</vt:lpstr>
      <vt:lpstr>Mechanical design </vt:lpstr>
      <vt:lpstr>Water  supply system</vt:lpstr>
      <vt:lpstr>Water supply system</vt:lpstr>
      <vt:lpstr>Water supply system</vt:lpstr>
      <vt:lpstr>Drainage system</vt:lpstr>
      <vt:lpstr>Drainage system</vt:lpstr>
      <vt:lpstr>Drainage system</vt:lpstr>
      <vt:lpstr>Hvac Design</vt:lpstr>
      <vt:lpstr>Hvac Design</vt:lpstr>
      <vt:lpstr>Hvac Design</vt:lpstr>
      <vt:lpstr>Elevator design</vt:lpstr>
      <vt:lpstr>Electrical design </vt:lpstr>
      <vt:lpstr>PowerPoint Presentation</vt:lpstr>
      <vt:lpstr>Artificial lighting  The artificial lighting is an important aspect in buildings, it has a major effect on productivity and working in buildings.</vt:lpstr>
      <vt:lpstr>PowerPoint Presentation</vt:lpstr>
      <vt:lpstr>PowerPoint Presentation</vt:lpstr>
      <vt:lpstr>PowerPoint Presentation</vt:lpstr>
      <vt:lpstr> The firefighting systems that we used:  1.sprinkler suppression system  2.fire extinguisher(Co2&amp;Helium)  auxiliary system) )3.Hose station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Quantity surveying </vt:lpstr>
      <vt:lpstr>PowerPoint Presentation</vt:lpstr>
      <vt:lpstr>PowerPoint Presentation</vt:lpstr>
      <vt:lpstr>Life cycle cost analysis</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maram</dc:creator>
  <cp:lastModifiedBy>Raji...Z</cp:lastModifiedBy>
  <cp:revision>79</cp:revision>
  <dcterms:created xsi:type="dcterms:W3CDTF">2019-12-24T19:13:29Z</dcterms:created>
  <dcterms:modified xsi:type="dcterms:W3CDTF">2019-12-28T07:12:33Z</dcterms:modified>
</cp:coreProperties>
</file>