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</p:sldMasterIdLst>
  <p:notesMasterIdLst>
    <p:notesMasterId r:id="rId71"/>
  </p:notesMasterIdLst>
  <p:sldIdLst>
    <p:sldId id="258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55" r:id="rId13"/>
    <p:sldId id="304" r:id="rId14"/>
    <p:sldId id="305" r:id="rId15"/>
    <p:sldId id="306" r:id="rId16"/>
    <p:sldId id="308" r:id="rId17"/>
    <p:sldId id="307" r:id="rId18"/>
    <p:sldId id="356" r:id="rId19"/>
    <p:sldId id="309" r:id="rId20"/>
    <p:sldId id="357" r:id="rId21"/>
    <p:sldId id="310" r:id="rId22"/>
    <p:sldId id="311" r:id="rId23"/>
    <p:sldId id="359" r:id="rId24"/>
    <p:sldId id="312" r:id="rId25"/>
    <p:sldId id="313" r:id="rId26"/>
    <p:sldId id="358" r:id="rId27"/>
    <p:sldId id="314" r:id="rId28"/>
    <p:sldId id="315" r:id="rId29"/>
    <p:sldId id="360" r:id="rId30"/>
    <p:sldId id="316" r:id="rId31"/>
    <p:sldId id="317" r:id="rId32"/>
    <p:sldId id="361" r:id="rId33"/>
    <p:sldId id="318" r:id="rId34"/>
    <p:sldId id="320" r:id="rId35"/>
    <p:sldId id="362" r:id="rId36"/>
    <p:sldId id="319" r:id="rId37"/>
    <p:sldId id="321" r:id="rId38"/>
    <p:sldId id="363" r:id="rId39"/>
    <p:sldId id="322" r:id="rId40"/>
    <p:sldId id="323" r:id="rId41"/>
    <p:sldId id="364" r:id="rId42"/>
    <p:sldId id="324" r:id="rId43"/>
    <p:sldId id="325" r:id="rId44"/>
    <p:sldId id="326" r:id="rId45"/>
    <p:sldId id="327" r:id="rId46"/>
    <p:sldId id="328" r:id="rId47"/>
    <p:sldId id="329" r:id="rId48"/>
    <p:sldId id="366" r:id="rId49"/>
    <p:sldId id="330" r:id="rId50"/>
    <p:sldId id="333" r:id="rId51"/>
    <p:sldId id="331" r:id="rId52"/>
    <p:sldId id="332" r:id="rId53"/>
    <p:sldId id="335" r:id="rId54"/>
    <p:sldId id="340" r:id="rId55"/>
    <p:sldId id="338" r:id="rId56"/>
    <p:sldId id="341" r:id="rId57"/>
    <p:sldId id="342" r:id="rId58"/>
    <p:sldId id="344" r:id="rId59"/>
    <p:sldId id="345" r:id="rId60"/>
    <p:sldId id="346" r:id="rId61"/>
    <p:sldId id="347" r:id="rId62"/>
    <p:sldId id="348" r:id="rId63"/>
    <p:sldId id="349" r:id="rId64"/>
    <p:sldId id="350" r:id="rId65"/>
    <p:sldId id="351" r:id="rId66"/>
    <p:sldId id="352" r:id="rId67"/>
    <p:sldId id="367" r:id="rId68"/>
    <p:sldId id="353" r:id="rId69"/>
    <p:sldId id="293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66" d="100"/>
          <a:sy n="66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F199A-E3C4-47D4-A947-6195945D8E9D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012D0-9637-4137-811E-B1E3C59A6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99728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012D0-9637-4137-811E-B1E3C59A6BEB}" type="slidenum">
              <a:rPr lang="en-US" smtClean="0"/>
              <a:pPr/>
              <a:t>50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9595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071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2179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1019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152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9409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5887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2741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3767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7756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4280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CBCF6B-F07F-46A8-83CC-E34880C40D96}" type="datetimeFigureOut">
              <a:rPr lang="en-US" smtClean="0"/>
              <a:pPr/>
              <a:t>1/5/2013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E90CE5-E50C-4611-B380-3A0CACBA22E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E14947-B918-4D82-9A18-E63D31AF217B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1/5/2013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AAB1BF-1162-4083-A14C-5B804A19CD5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20912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LONE%20IN%20THE%20DARK\Desktop\monitor0.mp4" TargetMode="Externa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 descr="C:\Users\ALONE IN THE DARK\Desktop\Untit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949728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We have to summarize the results, total generation, demand, loading, percentage of losses, and the total power factor.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swing current = 326 A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2514600"/>
          <a:ext cx="6248399" cy="263544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592075"/>
                <a:gridCol w="1074925"/>
                <a:gridCol w="1253237"/>
                <a:gridCol w="1164081"/>
                <a:gridCol w="1164081"/>
              </a:tblGrid>
              <a:tr h="4011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MW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MVAR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MVA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% PF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9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Swing Bus(</a:t>
                      </a:r>
                      <a:r>
                        <a:rPr lang="en-US" sz="1500" dirty="0" err="1"/>
                        <a:t>es</a:t>
                      </a:r>
                      <a:r>
                        <a:rPr lang="en-US" sz="1500" dirty="0"/>
                        <a:t>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16.755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7.474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18.346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91.33 lag.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9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Generators: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0.00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0.00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0.00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0.00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07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Total Demand: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16.755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7.474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18.346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91.33 lag.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11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Total Motor Load: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9.368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4.148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10.245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91.44 lag.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11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Total Static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6.760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2.245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7.123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94.9 lag.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11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Apparent Losses: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0.627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1.081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0" y="6"/>
          <a:ext cx="9144000" cy="685799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204656"/>
                <a:gridCol w="1788052"/>
                <a:gridCol w="2457050"/>
                <a:gridCol w="2694242"/>
              </a:tblGrid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Bus #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rated(kv)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operating(kv)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operating %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Bus179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0.400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0.367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91.8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Bus180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0.400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0.375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93.7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Bus186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93.5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Bus187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0.400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94.2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Bus189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94.6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Bus190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0.400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0.378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94.6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Bus191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94.2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Bus196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0.376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94.0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Bus197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0.371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92.8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Bus198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94.0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Bus199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93.5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Bus200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0.371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92.8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Bus201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0.364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90.9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Bus202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0.373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93.1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Bus207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0.377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94.2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Bus208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94.8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Bus209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94.7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0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Bus210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0.375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93.6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The P.F in the   network equals  91.33%  and   this value causes   many problems   specially   paying   banalities   and this value  must be   (0.92-0.95)</a:t>
            </a:r>
          </a:p>
          <a:p>
            <a:endParaRPr lang="en-US" sz="2800" dirty="0" smtClean="0"/>
          </a:p>
          <a:p>
            <a:r>
              <a:rPr lang="en-US" sz="2800" dirty="0" smtClean="0"/>
              <a:t>The voltages   of   buses  are not   acceptable  and this  voltage will be   less when   it reaches the   consumer</a:t>
            </a:r>
          </a:p>
          <a:p>
            <a:endParaRPr lang="en-US" sz="2800" dirty="0" smtClean="0"/>
          </a:p>
          <a:p>
            <a:r>
              <a:rPr lang="en-US" sz="2800" dirty="0" smtClean="0"/>
              <a:t> the network have over loaded transformer .</a:t>
            </a:r>
          </a:p>
          <a:p>
            <a:r>
              <a:rPr lang="en-US" sz="2800" dirty="0" smtClean="0"/>
              <a:t>Over loaded connection point .</a:t>
            </a:r>
          </a:p>
          <a:p>
            <a:r>
              <a:rPr lang="en-US" sz="2800" dirty="0" smtClean="0"/>
              <a:t>High losses of power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The maximum load case improvement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843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methods we used to do that are:</a:t>
            </a:r>
          </a:p>
          <a:p>
            <a:r>
              <a:rPr lang="en-US" dirty="0" smtClean="0"/>
              <a:t>Tab changing in the transformers.</a:t>
            </a:r>
          </a:p>
          <a:p>
            <a:r>
              <a:rPr lang="en-US" dirty="0" smtClean="0"/>
              <a:t>Adding capacitors to produce reactive power.</a:t>
            </a:r>
          </a:p>
          <a:p>
            <a:r>
              <a:rPr lang="en-US" dirty="0" smtClean="0"/>
              <a:t>Changing and replace transformer.</a:t>
            </a:r>
          </a:p>
          <a:p>
            <a:r>
              <a:rPr lang="en-US" dirty="0" smtClean="0"/>
              <a:t>Add another connection point .</a:t>
            </a:r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rmAutofit fontScale="90000"/>
          </a:bodyPr>
          <a:lstStyle/>
          <a:p>
            <a:r>
              <a:rPr lang="en-US" sz="3300" b="1" dirty="0" smtClean="0">
                <a:solidFill>
                  <a:schemeClr val="tx2">
                    <a:satMod val="130000"/>
                  </a:schemeClr>
                </a:solidFill>
              </a:rPr>
              <a:t>Improvement the maximum case using taps changing and power factor improving .</a:t>
            </a:r>
            <a:r>
              <a:rPr lang="en-US" sz="5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54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6868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In the first part of project this step is done and the result had been taken </a:t>
            </a:r>
          </a:p>
          <a:p>
            <a:r>
              <a:rPr lang="en-US" dirty="0" smtClean="0"/>
              <a:t>The   method   of tab   changing    involves   changing    in the   tab ratio on t he transformer     but in   limiting   range   which not   accede (5%) .</a:t>
            </a:r>
          </a:p>
          <a:p>
            <a:pPr marL="365760" indent="-283464">
              <a:defRPr/>
            </a:pPr>
            <a:r>
              <a:rPr lang="en-US" dirty="0" smtClean="0"/>
              <a:t>The P.F need to be improved to reduce the penalties on municipalities, reduce the current flows in the network which reduces the losses.  </a:t>
            </a:r>
          </a:p>
          <a:p>
            <a:pPr marL="365760" indent="-283464">
              <a:defRPr/>
            </a:pPr>
            <a:r>
              <a:rPr lang="en-US" dirty="0" smtClean="0"/>
              <a:t>The power factor after the improving must be in the range (0.92- 0.95) lag</a:t>
            </a:r>
          </a:p>
          <a:p>
            <a:pPr marL="365760" indent="-283464"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53400" cy="15240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chemeClr val="tx2">
                    <a:satMod val="130000"/>
                  </a:schemeClr>
                </a:solidFill>
              </a:rPr>
              <a:t>Improvement the maximum case using taps changing and power factor improving .</a:t>
            </a:r>
            <a:br>
              <a:rPr lang="en-US" sz="30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>
              <a:defRPr/>
            </a:pPr>
            <a:r>
              <a:rPr lang="en-US" dirty="0" smtClean="0"/>
              <a:t>We use this equation to calculate the reactive power needing for this improvement is:</a:t>
            </a:r>
            <a:r>
              <a:rPr lang="en-US" b="1" dirty="0" smtClean="0"/>
              <a:t> </a:t>
            </a:r>
            <a:endParaRPr lang="en-US" dirty="0" smtClean="0"/>
          </a:p>
          <a:p>
            <a:pPr marL="365760" indent="-283464">
              <a:buNone/>
              <a:defRPr/>
            </a:pPr>
            <a:endParaRPr lang="en-US" b="1" dirty="0" smtClean="0"/>
          </a:p>
          <a:p>
            <a:pPr marL="365760" indent="-283464">
              <a:defRPr/>
            </a:pPr>
            <a:r>
              <a:rPr lang="en-US" b="1" dirty="0" smtClean="0"/>
              <a:t>Qc = P (tan cos</a:t>
            </a:r>
            <a:r>
              <a:rPr lang="en-US" b="1" baseline="30000" dirty="0" smtClean="0"/>
              <a:t>-1</a:t>
            </a:r>
            <a:r>
              <a:rPr lang="en-US" b="1" dirty="0" smtClean="0"/>
              <a:t> (</a:t>
            </a:r>
            <a:r>
              <a:rPr lang="en-US" b="1" dirty="0" err="1" smtClean="0"/>
              <a:t>p.f</a:t>
            </a:r>
            <a:r>
              <a:rPr lang="en-US" b="1" dirty="0" smtClean="0"/>
              <a:t> old)- tan cos</a:t>
            </a:r>
            <a:r>
              <a:rPr lang="en-US" b="1" baseline="30000" dirty="0" smtClean="0"/>
              <a:t>-1</a:t>
            </a:r>
            <a:r>
              <a:rPr lang="en-US" b="1" dirty="0" smtClean="0"/>
              <a:t> (</a:t>
            </a:r>
            <a:r>
              <a:rPr lang="en-US" b="1" dirty="0" err="1" smtClean="0"/>
              <a:t>p.f</a:t>
            </a:r>
            <a:r>
              <a:rPr lang="en-US" b="1" dirty="0" smtClean="0"/>
              <a:t> new))</a:t>
            </a:r>
            <a:endParaRPr lang="en-US" dirty="0" smtClean="0"/>
          </a:p>
          <a:p>
            <a:pPr marL="365760" indent="-283464">
              <a:defRPr/>
            </a:pPr>
            <a:r>
              <a:rPr lang="en-US" b="1" dirty="0" smtClean="0"/>
              <a:t>PF old = 91.33</a:t>
            </a:r>
            <a:endParaRPr lang="en-US" dirty="0" smtClean="0"/>
          </a:p>
          <a:p>
            <a:pPr marL="365760" indent="-283464">
              <a:defRPr/>
            </a:pPr>
            <a:r>
              <a:rPr lang="en-US" b="1" dirty="0" smtClean="0"/>
              <a:t>PF new at least = 92%</a:t>
            </a:r>
            <a:endParaRPr lang="en-US" dirty="0" smtClean="0"/>
          </a:p>
          <a:p>
            <a:pPr marL="365760" indent="-283464">
              <a:defRPr/>
            </a:pPr>
            <a:r>
              <a:rPr lang="en-US" b="1" dirty="0" smtClean="0"/>
              <a:t>Q=</a:t>
            </a:r>
            <a:r>
              <a:rPr lang="en-US" sz="2800" dirty="0" smtClean="0"/>
              <a:t>16.755</a:t>
            </a:r>
            <a:r>
              <a:rPr lang="en-US" sz="2800" b="1" dirty="0" smtClean="0">
                <a:latin typeface="Calibri"/>
                <a:cs typeface="Arial"/>
              </a:rPr>
              <a:t>*</a:t>
            </a:r>
            <a:r>
              <a:rPr lang="en-US" b="1" dirty="0" smtClean="0"/>
              <a:t>(tan (24.783) – tan (23.074)) = 774 KVAR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tx2">
                    <a:satMod val="130000"/>
                  </a:schemeClr>
                </a:solidFill>
              </a:rPr>
              <a:t>Improvement the maximum case using taps changing and power factor improving .</a:t>
            </a:r>
            <a:br>
              <a:rPr lang="en-US" sz="30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table shown the summary 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swing current = 328 A</a:t>
            </a:r>
            <a:endParaRPr lang="ar-SA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819400"/>
          <a:ext cx="7086600" cy="259080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805636"/>
                <a:gridCol w="1320241"/>
                <a:gridCol w="1320241"/>
                <a:gridCol w="1320241"/>
                <a:gridCol w="1320241"/>
              </a:tblGrid>
              <a:tr h="472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MW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MVAR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MVA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% PF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39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Swing Bus(es):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17.423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6.946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18.757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92.89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2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Total Demand: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17.423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/>
                        <a:t>6.946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18.757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92.89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2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Total Motor Load: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/>
                        <a:t>9.368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/>
                        <a:t>4.148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10.245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91.44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2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Total Static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7.399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1.668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7.585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97.55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22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Apparent Losses: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0.656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1.131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669410"/>
                <a:gridCol w="2962027"/>
                <a:gridCol w="3512563"/>
              </a:tblGrid>
              <a:tr h="401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 number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V rated (KV)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Operating %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Bus65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97.646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Bus68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99.519</a:t>
                      </a:r>
                      <a:endParaRPr lang="en-US" sz="1800" b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Bus69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97.426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Bus70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97.275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Bus73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97.309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Bus179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99.029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Bus180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99.483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Bus181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100.755</a:t>
                      </a:r>
                      <a:endParaRPr lang="en-US" sz="1800" b="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Bus182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97.209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Bus183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97.114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Bus184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96.815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Bus185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97.207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Bus186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99.632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Bus187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100.218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0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Bus188</a:t>
                      </a:r>
                      <a:endParaRPr lang="en-US" sz="1800" b="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 b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97.264</a:t>
                      </a:r>
                      <a:endParaRPr lang="en-US" sz="1800" b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 overloaded transformers</a:t>
            </a:r>
            <a:endParaRPr lang="ar-S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This problem was solved by changing transformers locations where the transformers which are large and the load on them small were changed with small highly loaded transforms</a:t>
            </a:r>
          </a:p>
          <a:p>
            <a:r>
              <a:rPr lang="en-US" dirty="0" smtClean="0"/>
              <a:t>Then another transformers connected in parallel with the left overloaded transformers this will need to buy new transformers.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0" cy="686883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666999"/>
                <a:gridCol w="1143000"/>
                <a:gridCol w="1447800"/>
                <a:gridCol w="914400"/>
                <a:gridCol w="1447800"/>
                <a:gridCol w="1524001"/>
              </a:tblGrid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T</a:t>
                      </a:r>
                      <a:r>
                        <a:rPr lang="en-US" sz="1600" b="1" dirty="0" smtClean="0">
                          <a:solidFill>
                            <a:schemeClr val="accent1"/>
                          </a:solidFill>
                        </a:rPr>
                        <a:t>ransformer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Srated old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Savg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LF old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Srated</a:t>
                      </a: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 new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LF new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AAUJ1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400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402.5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1.00625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250+250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0.644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Serees</a:t>
                      </a: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 Western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262.48625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1.049945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0.4824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Tamoon</a:t>
                      </a: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Albatmah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160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169.23125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1.057695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0.5415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Tamoon Almeshmas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250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423.1875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1.69275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250+250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0.6771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Tamoon Alrafeed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250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316.19625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1.264785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0.6323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69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Tamoon jalamet Albatmah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100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125.12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1.2512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160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0.6256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Tamoon</a:t>
                      </a: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 first of the town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250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264.18625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1.056745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160+160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0.5885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Tamoon</a:t>
                      </a: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 National Security 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160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161.1725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1.007328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0.4837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Aqaba Eastern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439.45875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1.098647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630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0.558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Aqaba Western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485.9075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1.214769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630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0.617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Faraa Camp Old Station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630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854.8425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1.356893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630+400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0.6639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wadi alfaraa alhafreia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254.46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1.01784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0.4614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Wadi alfaraa gas station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409.465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1.023663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630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0.5199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Housing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261.975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1.0479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0.5239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Abu Omar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499.61625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1.249041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630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0.6344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Allan </a:t>
                      </a: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Alsood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250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281.54125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1.126165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250+250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0.4504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Almasaeed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459.51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1.83804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630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0.5835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Alhawooz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476.405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1.191013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630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0.6049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Althoghra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160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163.075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1.019219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0.4538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Almghier</a:t>
                      </a: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Marah</a:t>
                      </a: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Alkaras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100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114.276625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1.142766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160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0.5713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chemeClr val="accent1"/>
                          </a:solidFill>
                        </a:rPr>
                        <a:t>Tayaseer Main</a:t>
                      </a:r>
                      <a:endParaRPr lang="en-US" sz="1600" b="1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305.65625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1.222625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400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0.6113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Aljarba</a:t>
                      </a: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 Eastern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160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174.8675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1.092922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250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0.5595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  <a:tr h="286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err="1">
                          <a:solidFill>
                            <a:schemeClr val="accent1"/>
                          </a:solidFill>
                        </a:rPr>
                        <a:t>Merkeh</a:t>
                      </a:r>
                      <a:r>
                        <a:rPr lang="en-US" sz="1600" b="1" dirty="0">
                          <a:solidFill>
                            <a:schemeClr val="accent1"/>
                          </a:solidFill>
                        </a:rPr>
                        <a:t> Abu Omar</a:t>
                      </a:r>
                      <a:endParaRPr lang="en-US" sz="16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50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64.561625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1.291233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/>
                        <a:t>100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/>
                        <a:t>0.5164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27526" marR="2752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685800"/>
          </a:xfrm>
        </p:spPr>
        <p:txBody>
          <a:bodyPr>
            <a:normAutofit fontScale="90000"/>
          </a:bodyPr>
          <a:lstStyle/>
          <a:p>
            <a:r>
              <a:rPr lang="en-US" sz="5400" b="1" u="sng" dirty="0" smtClean="0"/>
              <a:t/>
            </a:r>
            <a:br>
              <a:rPr lang="en-US" sz="5400" b="1" u="sng" dirty="0" smtClean="0"/>
            </a:br>
            <a:r>
              <a:rPr lang="en-US" sz="3300" b="1" u="sng" dirty="0" smtClean="0"/>
              <a:t> Improvement the electrical distribution network</a:t>
            </a:r>
            <a:endParaRPr lang="ar-SA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5029200"/>
          </a:xfrm>
        </p:spPr>
        <p:txBody>
          <a:bodyPr>
            <a:noAutofit/>
          </a:bodyPr>
          <a:lstStyle/>
          <a:p>
            <a:pPr marL="365760" indent="-283464">
              <a:buNone/>
              <a:defRPr/>
            </a:pPr>
            <a:endParaRPr lang="en-US" sz="2500" b="1" dirty="0" smtClean="0">
              <a:solidFill>
                <a:srgbClr val="FFFFCC"/>
              </a:solidFill>
            </a:endParaRPr>
          </a:p>
          <a:p>
            <a:pPr marL="365760" indent="-283464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Benefits and advantages of improving the electrical distribution networks</a:t>
            </a:r>
          </a:p>
          <a:p>
            <a:pPr marL="365760" indent="-283464">
              <a:defRPr/>
            </a:pPr>
            <a:r>
              <a:rPr lang="en-US" sz="2500" b="1" dirty="0" smtClean="0">
                <a:solidFill>
                  <a:srgbClr val="6D030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Reduction of power losses.</a:t>
            </a:r>
          </a:p>
          <a:p>
            <a:pPr marL="365760" indent="-283464">
              <a:defRPr/>
            </a:pPr>
            <a:r>
              <a:rPr lang="en-US" sz="2500" b="1" dirty="0" smtClean="0">
                <a:solidFill>
                  <a:srgbClr val="6D030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increasing of voltage levels .</a:t>
            </a:r>
          </a:p>
          <a:p>
            <a:pPr marL="365760" indent="-283464">
              <a:defRPr/>
            </a:pPr>
            <a:r>
              <a:rPr lang="en-US" sz="2500" b="1" dirty="0" smtClean="0">
                <a:solidFill>
                  <a:srgbClr val="6D030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correction of power factor.</a:t>
            </a:r>
          </a:p>
          <a:p>
            <a:pPr marL="365760" indent="-283464">
              <a:defRPr/>
            </a:pPr>
            <a:r>
              <a:rPr lang="en-US" sz="2500" b="1" dirty="0" smtClean="0">
                <a:solidFill>
                  <a:srgbClr val="6D030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increasing the capability of the distribution transformer.</a:t>
            </a:r>
          </a:p>
          <a:p>
            <a:pPr marL="365760" indent="-283464">
              <a:defRPr/>
            </a:pPr>
            <a:endParaRPr lang="en-US" sz="2500" b="1" dirty="0" smtClean="0">
              <a:solidFill>
                <a:srgbClr val="6D03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5760" indent="-283464">
              <a:buNone/>
              <a:defRPr/>
            </a:pPr>
            <a:endParaRPr lang="en-US" sz="25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5760" indent="-283464">
              <a:buNone/>
              <a:defRPr/>
            </a:pPr>
            <a:endParaRPr lang="en-US" sz="25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 overloaded transformers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953000"/>
          </a:xfrm>
        </p:spPr>
        <p:txBody>
          <a:bodyPr/>
          <a:lstStyle/>
          <a:p>
            <a:r>
              <a:rPr lang="en-US" dirty="0" smtClean="0"/>
              <a:t>The following table shows the transformers which are needed to be bought: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shows the extra transformers left after solving the overloaded transformers problem</a:t>
            </a:r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2514600"/>
          <a:ext cx="7315202" cy="10515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657601"/>
                <a:gridCol w="3657601"/>
              </a:tblGrid>
              <a:tr h="1689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Number of transformers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KVA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77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6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630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89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250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4953000"/>
          <a:ext cx="7315200" cy="10515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657600"/>
                <a:gridCol w="3657600"/>
              </a:tblGrid>
              <a:tr h="162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Number of transformers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KVA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2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100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71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/>
                        <a:t>1</a:t>
                      </a:r>
                      <a:endParaRPr lang="en-US" sz="2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/>
                        <a:t>50</a:t>
                      </a:r>
                      <a:endParaRPr lang="en-US" sz="20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 overloaded transformers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Flowing table summarizes the analysis results after changing transformers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swing current = 327 A</a:t>
            </a:r>
            <a:endParaRPr lang="ar-SA" dirty="0" smtClean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971800"/>
          <a:ext cx="6400798" cy="20574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778008"/>
                <a:gridCol w="1214232"/>
                <a:gridCol w="1214232"/>
                <a:gridCol w="1214232"/>
                <a:gridCol w="980094"/>
              </a:tblGrid>
              <a:tr h="387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MW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MVAR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% PF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052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/>
                        <a:t>Swing </a:t>
                      </a:r>
                      <a:r>
                        <a:rPr lang="en-US" sz="1500" b="1" dirty="0" smtClean="0"/>
                        <a:t>Bus(</a:t>
                      </a:r>
                      <a:r>
                        <a:rPr lang="en-US" sz="1500" b="1" dirty="0" err="1" smtClean="0"/>
                        <a:t>es</a:t>
                      </a:r>
                      <a:r>
                        <a:rPr lang="en-US" sz="1500" b="1" dirty="0" smtClean="0"/>
                        <a:t>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17.388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6.867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18.695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93.01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52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/>
                        <a:t>Total Demand: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17.388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6.867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18.695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93.01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3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Motor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9.394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4.163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10.275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91.43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3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Static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7.374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1.664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7.559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97.55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3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Apparent Losses: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0.620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1.039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5"/>
          <a:ext cx="9144000" cy="685799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427682"/>
                <a:gridCol w="3019856"/>
                <a:gridCol w="3696462"/>
              </a:tblGrid>
              <a:tr h="401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 number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err="1">
                          <a:solidFill>
                            <a:schemeClr val="accent1"/>
                          </a:solidFill>
                        </a:rPr>
                        <a:t>V</a:t>
                      </a:r>
                      <a:r>
                        <a:rPr lang="en-US" sz="1800" baseline="-25000" dirty="0" err="1">
                          <a:solidFill>
                            <a:schemeClr val="accent1"/>
                          </a:solidFill>
                        </a:rPr>
                        <a:t>rated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Operating (%)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Bus65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98.353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Bus68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99.519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Bus69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97.774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Bus70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97.286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Bus73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97.322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Bus179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101.288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Bus180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100.658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Bus181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100.769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Bus182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97.223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Bus183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97.128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Bus184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96.829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97.221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Bus186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100.719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Bus187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100.234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  <a:tr h="43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Bus188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97.279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6538" marR="66538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New connection Point 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Tubas Electrical Distribution Company (TEDCO) is planning to add new connection point for the company in </a:t>
            </a:r>
            <a:r>
              <a:rPr lang="en-US" dirty="0" err="1" smtClean="0"/>
              <a:t>Zawya</a:t>
            </a:r>
            <a:r>
              <a:rPr lang="en-US" dirty="0" smtClean="0"/>
              <a:t> area.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connection point is 5MVA rated.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And circuit breaker is 150A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New connection Point 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dirty="0" smtClean="0"/>
              <a:t>The following table shows the results summary after the new connection point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swing current = </a:t>
            </a:r>
            <a:r>
              <a:rPr lang="en-US" dirty="0" smtClean="0"/>
              <a:t>325 </a:t>
            </a:r>
            <a:r>
              <a:rPr lang="en-US" dirty="0" smtClean="0"/>
              <a:t>A</a:t>
            </a:r>
            <a:endParaRPr lang="ar-SA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2514600"/>
          <a:ext cx="6934199" cy="28956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985095"/>
                <a:gridCol w="1299942"/>
                <a:gridCol w="1299942"/>
                <a:gridCol w="1299942"/>
                <a:gridCol w="1049278"/>
              </a:tblGrid>
              <a:tr h="398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MW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MVAR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MVA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% PF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Swing </a:t>
                      </a:r>
                      <a:r>
                        <a:rPr lang="en-US" sz="1500" dirty="0" smtClean="0"/>
                        <a:t>Bus(</a:t>
                      </a:r>
                      <a:r>
                        <a:rPr lang="en-US" sz="1500" dirty="0" err="1" smtClean="0"/>
                        <a:t>es</a:t>
                      </a:r>
                      <a:r>
                        <a:rPr lang="en-US" sz="1500" dirty="0" smtClean="0"/>
                        <a:t>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17.430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latin typeface="+mn-lt"/>
                        </a:rPr>
                        <a:t>6.622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latin typeface="+mn-lt"/>
                        </a:rPr>
                        <a:t>18.646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93.48 lag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alibri"/>
                          <a:ea typeface="Times New Roman"/>
                          <a:cs typeface="Arial"/>
                        </a:rPr>
                        <a:t>Swing bus</a:t>
                      </a:r>
                      <a:r>
                        <a:rPr lang="en-US" sz="1500" b="1" baseline="0" dirty="0" smtClean="0">
                          <a:latin typeface="Calibri"/>
                          <a:ea typeface="Times New Roman"/>
                          <a:cs typeface="Arial"/>
                        </a:rPr>
                        <a:t> (1):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/>
                        </a:rPr>
                        <a:t>12.865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+mn-lt"/>
                        </a:rPr>
                        <a:t>4.920</a:t>
                      </a:r>
                      <a:endParaRPr lang="ar-SA" sz="1500" b="1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13.77</a:t>
                      </a:r>
                      <a:endParaRPr lang="ar-SA" sz="1500" b="1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93.4 lag</a:t>
                      </a:r>
                      <a:endParaRPr lang="ar-SA" sz="15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68580" marR="68580" marT="0" marB="0"/>
                </a:tc>
              </a:tr>
              <a:tr h="32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alibri"/>
                          <a:ea typeface="Times New Roman"/>
                          <a:cs typeface="Arial"/>
                        </a:rPr>
                        <a:t>Swing bus</a:t>
                      </a:r>
                      <a:r>
                        <a:rPr lang="en-US" sz="1500" b="1" baseline="0" dirty="0" smtClean="0">
                          <a:latin typeface="Calibri"/>
                          <a:ea typeface="Times New Roman"/>
                          <a:cs typeface="Arial"/>
                        </a:rPr>
                        <a:t> (2):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/>
                        </a:rPr>
                        <a:t>4.565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latin typeface="+mn-lt"/>
                          <a:ea typeface="Times New Roman"/>
                          <a:cs typeface="Arial"/>
                        </a:rPr>
                        <a:t>1.702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Arial"/>
                        </a:rPr>
                        <a:t>4.872</a:t>
                      </a:r>
                      <a:endParaRPr lang="en-US" sz="1500" b="1" dirty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/>
                        </a:rPr>
                        <a:t>93.7lag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Total Demand: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>
                          <a:latin typeface="+mn-lt"/>
                        </a:rPr>
                        <a:t>17.430</a:t>
                      </a:r>
                      <a:endParaRPr lang="en-US" sz="1500" b="1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>
                          <a:latin typeface="+mn-lt"/>
                        </a:rPr>
                        <a:t>6.622</a:t>
                      </a:r>
                      <a:endParaRPr lang="en-US" sz="1500" b="1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latin typeface="+mn-lt"/>
                        </a:rPr>
                        <a:t>18.646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latin typeface="+mn-lt"/>
                        </a:rPr>
                        <a:t>93.48 lag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8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Total Motor Load: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>
                          <a:latin typeface="+mn-lt"/>
                        </a:rPr>
                        <a:t>9.394</a:t>
                      </a:r>
                      <a:endParaRPr lang="en-US" sz="1500" b="1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>
                          <a:latin typeface="+mn-lt"/>
                        </a:rPr>
                        <a:t>4.163</a:t>
                      </a:r>
                      <a:endParaRPr lang="en-US" sz="1500" b="1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latin typeface="+mn-lt"/>
                        </a:rPr>
                        <a:t>10.275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latin typeface="+mn-lt"/>
                        </a:rPr>
                        <a:t>91.43 lag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8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Total Static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>
                          <a:latin typeface="+mn-lt"/>
                        </a:rPr>
                        <a:t>7.599</a:t>
                      </a:r>
                      <a:endParaRPr lang="en-US" sz="1500" b="1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latin typeface="+mn-lt"/>
                        </a:rPr>
                        <a:t>1.712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latin typeface="+mn-lt"/>
                        </a:rPr>
                        <a:t>7.790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latin typeface="+mn-lt"/>
                        </a:rPr>
                        <a:t>97.55 lag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8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/>
                        <a:t>Apparent Losses: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>
                          <a:latin typeface="+mn-lt"/>
                        </a:rPr>
                        <a:t>0.437</a:t>
                      </a:r>
                      <a:endParaRPr lang="en-US" sz="1500" b="1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latin typeface="+mn-lt"/>
                        </a:rPr>
                        <a:t>0.747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3999" cy="683493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352976"/>
                <a:gridCol w="2610494"/>
                <a:gridCol w="4180529"/>
              </a:tblGrid>
              <a:tr h="539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chemeClr val="accent1"/>
                          </a:solidFill>
                        </a:rPr>
                        <a:t>Bus</a:t>
                      </a:r>
                      <a:endParaRPr lang="en-US" sz="18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err="1">
                          <a:solidFill>
                            <a:schemeClr val="accent1"/>
                          </a:solidFill>
                        </a:rPr>
                        <a:t>V</a:t>
                      </a:r>
                      <a:r>
                        <a:rPr lang="en-US" sz="1800" b="1" baseline="-25000" dirty="0" err="1">
                          <a:solidFill>
                            <a:schemeClr val="accent1"/>
                          </a:solidFill>
                        </a:rPr>
                        <a:t>rated</a:t>
                      </a:r>
                      <a:endParaRPr lang="en-US" sz="18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chemeClr val="accent1"/>
                          </a:solidFill>
                        </a:rPr>
                        <a:t>Operating (%)</a:t>
                      </a:r>
                      <a:endParaRPr lang="en-US" sz="1800" b="1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Bus65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98.484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Bus68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99.519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Bus69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98.241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Bus70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97.853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Bus73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97.991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Bus179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102.013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Bus180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101.362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398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Bus181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101.475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Bus182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97.905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Bus183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97.81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Bus184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97.515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97.962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Bus186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101.609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Bus187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101.211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  <a:tr h="42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Bus188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/>
                        <a:t>0.4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98.211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5120" marR="6512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24712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Improving the network with the new connection point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 smtClean="0"/>
              <a:t> As before the improvement is done by tap changing and adding capacitor banks.</a:t>
            </a:r>
          </a:p>
          <a:p>
            <a:endParaRPr lang="en-US" dirty="0" smtClean="0"/>
          </a:p>
          <a:p>
            <a:r>
              <a:rPr lang="en-US" dirty="0" smtClean="0"/>
              <a:t>Now all buses are operating over 100% voltages. This will make the voltages reach to the consumer with fewer losses.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2192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Improving the network with the new connection point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/>
          <a:lstStyle/>
          <a:p>
            <a:r>
              <a:rPr lang="en-US" dirty="0" smtClean="0"/>
              <a:t>The results of the improving are summarized in the following table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swing current = 322A</a:t>
            </a:r>
            <a:endParaRPr lang="ar-SA" dirty="0" smtClean="0"/>
          </a:p>
          <a:p>
            <a:endParaRPr lang="en-US" dirty="0" smtClean="0"/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2895600"/>
          <a:ext cx="6705599" cy="240797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153113"/>
                <a:gridCol w="1195766"/>
                <a:gridCol w="1195766"/>
                <a:gridCol w="1195766"/>
                <a:gridCol w="965188"/>
              </a:tblGrid>
              <a:tr h="3302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MW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MVAR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% PF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9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/>
                        <a:t>Swing Bus(</a:t>
                      </a:r>
                      <a:r>
                        <a:rPr lang="en-US" sz="1500" b="1" dirty="0" err="1"/>
                        <a:t>es</a:t>
                      </a:r>
                      <a:r>
                        <a:rPr lang="en-US" sz="1500" b="1" dirty="0"/>
                        <a:t>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17.454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6.558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18.645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93.61 lag.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9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alibri"/>
                          <a:ea typeface="Times New Roman"/>
                          <a:cs typeface="Arial"/>
                        </a:rPr>
                        <a:t>Swing bus</a:t>
                      </a:r>
                      <a:r>
                        <a:rPr lang="en-US" sz="1500" b="1" baseline="0" dirty="0" smtClean="0">
                          <a:latin typeface="Calibri"/>
                          <a:ea typeface="Times New Roman"/>
                          <a:cs typeface="Arial"/>
                        </a:rPr>
                        <a:t> (1):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/>
                        </a:rPr>
                        <a:t>12.665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+mn-lt"/>
                        </a:rPr>
                        <a:t>4.820</a:t>
                      </a:r>
                      <a:endParaRPr lang="ar-SA" sz="1500" b="1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13.97</a:t>
                      </a:r>
                      <a:endParaRPr lang="ar-SA" sz="1500" b="1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93.35 lag</a:t>
                      </a:r>
                      <a:endParaRPr lang="ar-SA" sz="15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68580" marR="68580" marT="0" marB="0"/>
                </a:tc>
              </a:tr>
              <a:tr h="269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alibri"/>
                          <a:ea typeface="Times New Roman"/>
                          <a:cs typeface="Arial"/>
                        </a:rPr>
                        <a:t>Swing bus</a:t>
                      </a:r>
                      <a:r>
                        <a:rPr lang="en-US" sz="1500" b="1" baseline="0" dirty="0" smtClean="0">
                          <a:latin typeface="Calibri"/>
                          <a:ea typeface="Times New Roman"/>
                          <a:cs typeface="Arial"/>
                        </a:rPr>
                        <a:t> (2):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/>
                        </a:rPr>
                        <a:t>4.765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latin typeface="+mn-lt"/>
                          <a:ea typeface="Times New Roman"/>
                          <a:cs typeface="Arial"/>
                        </a:rPr>
                        <a:t>1.802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Arial"/>
                        </a:rPr>
                        <a:t>4.572</a:t>
                      </a:r>
                      <a:endParaRPr lang="en-US" sz="1500" b="1" dirty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/>
                        </a:rPr>
                        <a:t>93.82lag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9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Demand: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17.454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6.558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18.645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93.61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02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Motor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9.394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4.163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10.275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91.43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02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Static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7.624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1.650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7.801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97.74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02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Apparent Losses: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0.435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0.744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685799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048000"/>
                <a:gridCol w="3048000"/>
                <a:gridCol w="3048000"/>
              </a:tblGrid>
              <a:tr h="4794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Bus number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Calibri"/>
                      </a:endParaRPr>
                    </a:p>
                  </a:txBody>
                  <a:tcPr marL="8793" marR="8793" marT="87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chemeClr val="accent1"/>
                          </a:solidFill>
                        </a:rPr>
                        <a:t>V</a:t>
                      </a:r>
                      <a:r>
                        <a:rPr lang="en-US" sz="1800" u="none" strike="noStrike" baseline="-25000">
                          <a:solidFill>
                            <a:schemeClr val="accent1"/>
                          </a:solidFill>
                        </a:rPr>
                        <a:t>rated</a:t>
                      </a:r>
                      <a:endParaRPr lang="en-US" sz="1800" b="0" i="0" u="none" strike="noStrike">
                        <a:solidFill>
                          <a:schemeClr val="accent1"/>
                        </a:solidFill>
                        <a:latin typeface="Calibri"/>
                      </a:endParaRPr>
                    </a:p>
                  </a:txBody>
                  <a:tcPr marL="8793" marR="8793" marT="87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Operating (%)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Calibri"/>
                      </a:endParaRPr>
                    </a:p>
                  </a:txBody>
                  <a:tcPr marL="8793" marR="8793" marT="8793" marB="0" anchor="b"/>
                </a:tc>
              </a:tr>
              <a:tr h="497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Bus65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Calibri"/>
                      </a:endParaRPr>
                    </a:p>
                  </a:txBody>
                  <a:tcPr marL="8793" marR="8793" marT="87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3" marR="8793" marT="879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101.454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/>
                      </a:endParaRPr>
                    </a:p>
                  </a:txBody>
                  <a:tcPr marL="8793" marR="8793" marT="8793" marB="0" anchor="b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>
                          <a:solidFill>
                            <a:schemeClr val="accent1"/>
                          </a:solidFill>
                        </a:rPr>
                        <a:t>Bus68</a:t>
                      </a:r>
                      <a:endParaRPr lang="en-US" sz="1800" b="0" i="0" u="none" strike="noStrike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102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>
                          <a:solidFill>
                            <a:schemeClr val="accent1"/>
                          </a:solidFill>
                        </a:rPr>
                        <a:t>Bus69</a:t>
                      </a:r>
                      <a:endParaRPr lang="en-US" sz="1800" b="0" i="0" u="none" strike="noStrike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100.73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>
                          <a:solidFill>
                            <a:schemeClr val="accent1"/>
                          </a:solidFill>
                        </a:rPr>
                        <a:t>Bus70</a:t>
                      </a:r>
                      <a:endParaRPr lang="en-US" sz="1800" b="0" i="0" u="none" strike="noStrike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100.853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>
                          <a:solidFill>
                            <a:schemeClr val="accent1"/>
                          </a:solidFill>
                        </a:rPr>
                        <a:t>Bus73</a:t>
                      </a:r>
                      <a:endParaRPr lang="en-US" sz="1800" b="0" i="0" u="none" strike="noStrike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 dirty="0"/>
                        <a:t>0.4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100.45</a:t>
                      </a:r>
                      <a:endParaRPr lang="en-US" sz="18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Bus179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102.03</a:t>
                      </a:r>
                      <a:endParaRPr lang="en-US" sz="18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>
                          <a:solidFill>
                            <a:schemeClr val="accent1"/>
                          </a:solidFill>
                        </a:rPr>
                        <a:t>Bus180</a:t>
                      </a:r>
                      <a:endParaRPr lang="en-US" sz="1800" b="0" i="0" u="none" strike="noStrike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101.38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>
                          <a:solidFill>
                            <a:schemeClr val="accent1"/>
                          </a:solidFill>
                        </a:rPr>
                        <a:t>Bus181</a:t>
                      </a:r>
                      <a:endParaRPr lang="en-US" sz="1800" b="0" i="0" u="none" strike="noStrike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101.5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>
                          <a:solidFill>
                            <a:schemeClr val="accent1"/>
                          </a:solidFill>
                        </a:rPr>
                        <a:t>Bus182</a:t>
                      </a:r>
                      <a:endParaRPr lang="en-US" sz="1800" b="0" i="0" u="none" strike="noStrike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100.37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>
                          <a:solidFill>
                            <a:schemeClr val="accent1"/>
                          </a:solidFill>
                        </a:rPr>
                        <a:t>Bus183</a:t>
                      </a:r>
                      <a:endParaRPr lang="en-US" sz="1800" b="0" i="0" u="none" strike="noStrike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100.28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Bus184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100.969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Bus185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100.43</a:t>
                      </a:r>
                      <a:endParaRPr lang="en-US" sz="1800" b="1" i="0" u="none" strike="noStrike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Bus186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101.63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Bus187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101.23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  <a:tr h="420106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Bus188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u="none" strike="noStrike"/>
                        <a:t>0.4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100.71</a:t>
                      </a:r>
                      <a:endParaRPr lang="en-US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8793" marR="8793" marT="8793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We note that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When we improve the not work the losses in the network decrease and the total current decrease.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Losses before improvement = 627</a:t>
            </a:r>
            <a:r>
              <a:rPr lang="en-US" sz="2800" b="1" dirty="0" smtClean="0">
                <a:latin typeface="Calibri"/>
                <a:cs typeface="Arial"/>
              </a:rPr>
              <a:t> </a:t>
            </a:r>
            <a:r>
              <a:rPr lang="en-US" sz="2800" dirty="0" smtClean="0"/>
              <a:t> kW. </a:t>
            </a:r>
          </a:p>
          <a:p>
            <a:pPr>
              <a:buNone/>
            </a:pPr>
            <a:r>
              <a:rPr lang="en-US" sz="28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Losses after improvement =</a:t>
            </a:r>
            <a:r>
              <a:rPr lang="en-US" sz="2800" b="1" dirty="0" smtClean="0"/>
              <a:t>435</a:t>
            </a:r>
            <a:r>
              <a:rPr lang="en-US" sz="2800" b="1" dirty="0" smtClean="0">
                <a:latin typeface="Calibri"/>
                <a:cs typeface="Arial"/>
              </a:rPr>
              <a:t> </a:t>
            </a:r>
            <a:r>
              <a:rPr lang="en-US" sz="2800" dirty="0" smtClean="0"/>
              <a:t>kW.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Total current in origin case =326 A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Total current after voltage improvement= 322A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>
            <a:noAutofit/>
          </a:bodyPr>
          <a:lstStyle/>
          <a:p>
            <a:r>
              <a:rPr lang="en-US" sz="3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Methods of improvement of distribution electrical networks</a:t>
            </a: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pPr marL="365760" indent="-283464">
              <a:buNone/>
              <a:defRPr/>
            </a:pPr>
            <a:r>
              <a:rPr lang="en-US" sz="2800" b="1" dirty="0" smtClean="0">
                <a:solidFill>
                  <a:srgbClr val="6D030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swing buses </a:t>
            </a:r>
          </a:p>
          <a:p>
            <a:pPr marL="365760" indent="-283464">
              <a:buNone/>
              <a:defRPr/>
            </a:pPr>
            <a:r>
              <a:rPr lang="en-US" sz="2800" b="1" dirty="0" smtClean="0">
                <a:solidFill>
                  <a:srgbClr val="6D030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2.transformer taps</a:t>
            </a:r>
          </a:p>
          <a:p>
            <a:pPr marL="365760" indent="-283464">
              <a:buNone/>
              <a:defRPr/>
            </a:pPr>
            <a:r>
              <a:rPr lang="en-US" sz="2800" b="1" dirty="0" smtClean="0">
                <a:solidFill>
                  <a:srgbClr val="6D030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capacitor banks (compensation)</a:t>
            </a:r>
            <a:endParaRPr lang="en-US" sz="1800" b="1" dirty="0">
              <a:solidFill>
                <a:srgbClr val="6D030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 Minimum Case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In the minimum load case the load is assumed to be half the maximum load</a:t>
            </a:r>
          </a:p>
          <a:p>
            <a:r>
              <a:rPr lang="en-US" dirty="0" smtClean="0"/>
              <a:t>The network analysis in this case shows the results in the following table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swing current =166 A</a:t>
            </a:r>
            <a:endParaRPr lang="ar-SA" dirty="0" smtClean="0"/>
          </a:p>
          <a:p>
            <a:endParaRPr lang="en-US" dirty="0" smtClean="0"/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3124200"/>
          <a:ext cx="6781799" cy="195004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941467"/>
                <a:gridCol w="1271372"/>
                <a:gridCol w="1271372"/>
                <a:gridCol w="1271372"/>
                <a:gridCol w="1026216"/>
              </a:tblGrid>
              <a:tr h="346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MW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MVAR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% PF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22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/>
                        <a:t>Swing Bus(</a:t>
                      </a:r>
                      <a:r>
                        <a:rPr lang="en-US" sz="1500" b="1" dirty="0" err="1"/>
                        <a:t>es</a:t>
                      </a:r>
                      <a:r>
                        <a:rPr lang="en-US" sz="1500" b="1" dirty="0"/>
                        <a:t>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8.381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3.480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/>
                        <a:t>9.675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92.36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22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/>
                        <a:t>Total Demand: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8.381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3.480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/>
                        <a:t>9.675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92.36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Motor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4.699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2.082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5.140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91.43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Static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3.529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1.132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3.706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95.22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Apparent Losses: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0.153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0.265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-8"/>
          <a:ext cx="9143999" cy="68580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301463"/>
                <a:gridCol w="2158731"/>
                <a:gridCol w="3683805"/>
              </a:tblGrid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 number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accent1"/>
                          </a:solidFill>
                        </a:rPr>
                        <a:t>V</a:t>
                      </a:r>
                      <a:r>
                        <a:rPr lang="en-US" sz="1800" baseline="-25000" dirty="0" err="1">
                          <a:solidFill>
                            <a:schemeClr val="accent1"/>
                          </a:solidFill>
                        </a:rPr>
                        <a:t>rated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Operating (%)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Bus65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98.454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Bus68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99.760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Bus69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98.284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Bus70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98.666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Bus73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98.682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Bus179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96.900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Bus180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97.504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Bus181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98.063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Bus182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98.635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Bus183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98.589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Bus184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98.367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98.631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Bus186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97.630</a:t>
                      </a:r>
                      <a:endParaRPr lang="en-US" sz="18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Bus187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97.785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Bus188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98.303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Minimum Case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taking the taps fixed as in the maximum load case </a:t>
            </a:r>
          </a:p>
          <a:p>
            <a:r>
              <a:rPr lang="en-US" dirty="0" smtClean="0"/>
              <a:t>the results shows that all the buses have good voltage level </a:t>
            </a:r>
          </a:p>
          <a:p>
            <a:r>
              <a:rPr lang="en-US" dirty="0" smtClean="0"/>
              <a:t>and the power factor is in the range so no need to add capacitor banks for this case</a:t>
            </a:r>
          </a:p>
          <a:p>
            <a:r>
              <a:rPr lang="en-US" dirty="0" smtClean="0"/>
              <a:t>so the capacitor banks used in the network are all regulated.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Minimum Case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table shows the analysis summary with the taps changed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swing current = 165 A</a:t>
            </a:r>
            <a:endParaRPr lang="ar-SA" dirty="0" smtClean="0"/>
          </a:p>
          <a:p>
            <a:endParaRPr lang="en-US" dirty="0" smtClean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815080"/>
          <a:ext cx="7315200" cy="22141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094167"/>
                <a:gridCol w="1371368"/>
                <a:gridCol w="1371368"/>
                <a:gridCol w="1371368"/>
                <a:gridCol w="1106929"/>
              </a:tblGrid>
              <a:tr h="384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MW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MVAR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% PF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15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Swing Bus(es):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8.720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3.614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9.439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92.38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15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/>
                        <a:t>Total Demand: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8.720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3.614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9.439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92.38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15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Motor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4.699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2.082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5.140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91.43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15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Static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3.855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1.244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4.051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95.17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4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Apparent Losses: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0.166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0.287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-8"/>
          <a:ext cx="9143999" cy="68580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301463"/>
                <a:gridCol w="2158731"/>
                <a:gridCol w="3683805"/>
              </a:tblGrid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 number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accent1"/>
                          </a:solidFill>
                        </a:rPr>
                        <a:t>V</a:t>
                      </a:r>
                      <a:r>
                        <a:rPr lang="en-US" sz="1800" baseline="-25000" dirty="0" err="1">
                          <a:solidFill>
                            <a:schemeClr val="accent1"/>
                          </a:solidFill>
                        </a:rPr>
                        <a:t>rated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Operating (%)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Bus65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98.445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Bus68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99.760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Bus69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98.251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Bus70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98.626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Bus73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101.099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Bus179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101.654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Bus180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102.194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Bus181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102.842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Bus182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98.582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Bus183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98.534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Bus184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98.318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98.581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Bus186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102.434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Bus187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102.598</a:t>
                      </a:r>
                      <a:endParaRPr lang="en-US" sz="18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Bus188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98.247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/>
              <a:t>Minimum Load Study After The Connection Point And Solving Overloaded Transformers Problem</a:t>
            </a: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solving overloaded transformers problem in maximum case</a:t>
            </a:r>
          </a:p>
          <a:p>
            <a:r>
              <a:rPr lang="en-US" dirty="0" smtClean="0"/>
              <a:t> as seen before some transformers were changed and new transformers connected in parallel with some of overloaded transformers.</a:t>
            </a:r>
          </a:p>
          <a:p>
            <a:r>
              <a:rPr lang="en-US" dirty="0" smtClean="0"/>
              <a:t> Also the new connection point is connected to the network.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Minimum Load Study After The Connection Point And Solving Overloaded Transformers Problem</a:t>
            </a: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 results for minimum load study in this case are shown in the following table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swing current = 163 A</a:t>
            </a:r>
            <a:endParaRPr lang="ar-SA" dirty="0" smtClean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195" y="3048000"/>
          <a:ext cx="6705604" cy="25908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919652"/>
                <a:gridCol w="1257089"/>
                <a:gridCol w="1257089"/>
                <a:gridCol w="1257089"/>
                <a:gridCol w="1014685"/>
              </a:tblGrid>
              <a:tr h="356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MW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MVAR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MVA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% PF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0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Swing Bus(es):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8.738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3.541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9.428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92.68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0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alibri"/>
                          <a:ea typeface="Times New Roman"/>
                          <a:cs typeface="Arial"/>
                        </a:rPr>
                        <a:t>Swing bus</a:t>
                      </a:r>
                      <a:r>
                        <a:rPr lang="en-US" sz="1500" b="1" baseline="0" dirty="0" smtClean="0">
                          <a:latin typeface="Calibri"/>
                          <a:ea typeface="Times New Roman"/>
                          <a:cs typeface="Arial"/>
                        </a:rPr>
                        <a:t> (1):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Arial"/>
                        </a:rPr>
                        <a:t>6.157</a:t>
                      </a:r>
                      <a:endParaRPr lang="en-US" sz="1500" b="1" dirty="0"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+mn-lt"/>
                        </a:rPr>
                        <a:t>2.524</a:t>
                      </a:r>
                      <a:endParaRPr lang="ar-SA" sz="1500" b="1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6.654</a:t>
                      </a:r>
                      <a:endParaRPr lang="ar-SA" sz="1500" b="1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92.52lag</a:t>
                      </a:r>
                      <a:endParaRPr lang="ar-SA" sz="15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 marL="68580" marR="68580" marT="0" marB="0"/>
                </a:tc>
              </a:tr>
              <a:tr h="290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alibri"/>
                          <a:ea typeface="Times New Roman"/>
                          <a:cs typeface="Arial"/>
                        </a:rPr>
                        <a:t>Swing bus</a:t>
                      </a:r>
                      <a:r>
                        <a:rPr lang="en-US" sz="1500" b="1" baseline="0" dirty="0" smtClean="0">
                          <a:latin typeface="Calibri"/>
                          <a:ea typeface="Times New Roman"/>
                          <a:cs typeface="Arial"/>
                        </a:rPr>
                        <a:t> (2):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Arial"/>
                        </a:rPr>
                        <a:t>2.581</a:t>
                      </a:r>
                      <a:endParaRPr lang="en-US" sz="1500" b="1" dirty="0"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latin typeface="+mn-lt"/>
                          <a:ea typeface="Times New Roman"/>
                          <a:cs typeface="Arial"/>
                        </a:rPr>
                        <a:t>1.017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Arial"/>
                        </a:rPr>
                        <a:t>2.774</a:t>
                      </a:r>
                      <a:endParaRPr lang="en-US" sz="1500" b="1" dirty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Arial"/>
                        </a:rPr>
                        <a:t>93.03lag</a:t>
                      </a:r>
                      <a:endParaRPr lang="en-US" sz="1500" b="1" dirty="0"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0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Demand: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8.738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3.541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9.428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/>
                        <a:t>92.68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6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Motor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4.699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2.082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5.140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91.43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6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Total Static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3.928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1.270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4.128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95.15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6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/>
                        <a:t>Apparent Losses: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0.111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/>
                        <a:t>0.189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799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390039"/>
                <a:gridCol w="2285432"/>
                <a:gridCol w="4468529"/>
              </a:tblGrid>
              <a:tr h="5363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accent1"/>
                          </a:solidFill>
                        </a:rPr>
                        <a:t>V</a:t>
                      </a:r>
                      <a:r>
                        <a:rPr lang="en-US" sz="1800" baseline="-25000" dirty="0" err="1">
                          <a:solidFill>
                            <a:schemeClr val="accent1"/>
                          </a:solidFill>
                        </a:rPr>
                        <a:t>rated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Operating (%)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Bus65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99.003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Bus68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99.760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Bus69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98.819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Bus70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98.920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Bus73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101.456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Bus179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103.328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Bus180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103.158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Bus181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103.214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Bus182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98.938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Bus183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98.890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Bus184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98.675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Bus185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98.967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Bus186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103.300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Bus187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103.105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Bus188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98.728</a:t>
                      </a:r>
                      <a:endParaRPr lang="en-US" sz="1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Final improving as with the fixed tab</a:t>
            </a: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noticed that the voltages and the power factor in this case are good</a:t>
            </a:r>
          </a:p>
          <a:p>
            <a:r>
              <a:rPr lang="en-US" dirty="0" smtClean="0"/>
              <a:t>so no need to add new capacitor banks to the network in this case</a:t>
            </a:r>
          </a:p>
          <a:p>
            <a:r>
              <a:rPr lang="en-US" dirty="0" smtClean="0"/>
              <a:t> therefore all capacitor banks connected are regulated. Also it can be seen that the losses decreased.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improving as with the fixed tab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final results for the minimum load case are summarized in the following table: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swing current = 164 A</a:t>
            </a:r>
            <a:endParaRPr lang="ar-SA" dirty="0" smtClean="0"/>
          </a:p>
          <a:p>
            <a:endParaRPr lang="en-US" dirty="0" smtClean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2971800"/>
          <a:ext cx="6096001" cy="268058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745139"/>
                <a:gridCol w="1142807"/>
                <a:gridCol w="1142807"/>
                <a:gridCol w="1142807"/>
                <a:gridCol w="922441"/>
              </a:tblGrid>
              <a:tr h="49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solidFill>
                          <a:srgbClr val="365F9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MW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MVAR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MVA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% PF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47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Swing Bus(es):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8.755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3.548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9.447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92.68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5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alibri"/>
                          <a:ea typeface="Times New Roman"/>
                          <a:cs typeface="Arial"/>
                        </a:rPr>
                        <a:t>Swing bus</a:t>
                      </a:r>
                      <a:r>
                        <a:rPr lang="en-US" sz="1500" b="1" baseline="0" dirty="0" smtClean="0">
                          <a:latin typeface="Calibri"/>
                          <a:ea typeface="Times New Roman"/>
                          <a:cs typeface="Arial"/>
                        </a:rPr>
                        <a:t> (1):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Arial"/>
                        </a:rPr>
                        <a:t>6.167</a:t>
                      </a:r>
                      <a:endParaRPr lang="en-US" sz="1500" b="1" dirty="0"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+mn-lt"/>
                        </a:rPr>
                        <a:t>2.526</a:t>
                      </a:r>
                      <a:endParaRPr lang="ar-SA" sz="1500" b="1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6.666</a:t>
                      </a:r>
                      <a:endParaRPr lang="ar-SA" sz="1500" b="1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92.51lag</a:t>
                      </a:r>
                      <a:endParaRPr lang="ar-SA" sz="15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 marL="68580" marR="68580" marT="0" marB="0"/>
                </a:tc>
              </a:tr>
              <a:tr h="275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alibri"/>
                          <a:ea typeface="Times New Roman"/>
                          <a:cs typeface="Arial"/>
                        </a:rPr>
                        <a:t>Swing bus</a:t>
                      </a:r>
                      <a:r>
                        <a:rPr lang="en-US" sz="1500" b="1" baseline="0" dirty="0" smtClean="0">
                          <a:latin typeface="Calibri"/>
                          <a:ea typeface="Times New Roman"/>
                          <a:cs typeface="Arial"/>
                        </a:rPr>
                        <a:t> (2):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Arial"/>
                        </a:rPr>
                        <a:t>2.588</a:t>
                      </a:r>
                      <a:endParaRPr lang="en-US" sz="1500" b="1" dirty="0"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latin typeface="+mn-lt"/>
                          <a:ea typeface="Times New Roman"/>
                          <a:cs typeface="Arial"/>
                        </a:rPr>
                        <a:t>1.018</a:t>
                      </a:r>
                      <a:endParaRPr lang="en-US" sz="1500" b="1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Arial"/>
                        </a:rPr>
                        <a:t>2.781</a:t>
                      </a:r>
                      <a:endParaRPr lang="en-US" sz="1500" b="1" dirty="0">
                        <a:solidFill>
                          <a:srgbClr val="7030A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Arial"/>
                        </a:rPr>
                        <a:t>93.1lag</a:t>
                      </a:r>
                      <a:endParaRPr lang="en-US" sz="1500" b="1" dirty="0"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5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Total Demand: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8.755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/>
                        <a:t>3.548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9.447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 dirty="0"/>
                        <a:t>92.68 lag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8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Total Motor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4.699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2.082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5.140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91.43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8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Total Static Load: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3.945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1.276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4.146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95.15 lag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8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/>
                        <a:t>Apparent Losses: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0.111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500"/>
                        <a:t>0.190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5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2954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Tubas Electrical Distribution Network </a:t>
            </a:r>
            <a:br>
              <a:rPr lang="en-US" sz="3000" b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</a:b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pPr marL="365760" indent="-283464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TUBAS ELECTRICAL NETWORK is provided by Israel Electrical Company (IEC) with two connection point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0"/>
            <a:ext cx="8382000" cy="6858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Electrical Supply :</a:t>
            </a:r>
            <a:endParaRPr kumimoji="0" lang="ar-SA" sz="3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3429000"/>
          <a:ext cx="5943600" cy="2895599"/>
        </p:xfrm>
        <a:graphic>
          <a:graphicData uri="http://schemas.openxmlformats.org/drawingml/2006/table">
            <a:tbl>
              <a:tblPr/>
              <a:tblGrid>
                <a:gridCol w="2653696"/>
                <a:gridCol w="1531156"/>
                <a:gridCol w="1758748"/>
              </a:tblGrid>
              <a:tr h="663959"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1" i="0" u="none" strike="noStrike" dirty="0" smtClean="0">
                          <a:solidFill>
                            <a:srgbClr val="538ED5"/>
                          </a:solidFill>
                          <a:latin typeface="Arial"/>
                        </a:rPr>
                        <a:t>Sources</a:t>
                      </a:r>
                      <a:endParaRPr lang="en-US" sz="2700" b="1" i="0" u="none" strike="noStrike" dirty="0">
                        <a:solidFill>
                          <a:srgbClr val="538ED5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1" i="0" u="none" strike="noStrike" dirty="0" err="1">
                          <a:solidFill>
                            <a:srgbClr val="538ED5"/>
                          </a:solidFill>
                          <a:latin typeface="Arial"/>
                        </a:rPr>
                        <a:t>Tyaseer</a:t>
                      </a:r>
                      <a:endParaRPr lang="en-US" sz="2700" b="1" i="0" u="none" strike="noStrike" dirty="0">
                        <a:solidFill>
                          <a:srgbClr val="538ED5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1" i="0" u="none" strike="noStrike" dirty="0">
                          <a:solidFill>
                            <a:srgbClr val="538ED5"/>
                          </a:solidFill>
                          <a:latin typeface="Arial"/>
                        </a:rPr>
                        <a:t>Al </a:t>
                      </a:r>
                      <a:r>
                        <a:rPr lang="en-US" sz="2700" b="1" i="0" u="none" strike="noStrike" dirty="0" err="1" smtClean="0">
                          <a:solidFill>
                            <a:srgbClr val="538ED5"/>
                          </a:solidFill>
                          <a:latin typeface="Arial"/>
                        </a:rPr>
                        <a:t>zawiah</a:t>
                      </a:r>
                      <a:endParaRPr lang="en-US" sz="2700" b="1" i="0" u="none" strike="noStrike" dirty="0">
                        <a:solidFill>
                          <a:srgbClr val="538ED5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732"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1" i="0" u="none" strike="noStrike" dirty="0" smtClean="0">
                          <a:solidFill>
                            <a:srgbClr val="538ED5"/>
                          </a:solidFill>
                          <a:latin typeface="Arial"/>
                        </a:rPr>
                        <a:t>Capacity</a:t>
                      </a:r>
                      <a:endParaRPr lang="en-US" sz="2700" b="1" i="0" u="none" strike="noStrike" dirty="0">
                        <a:solidFill>
                          <a:srgbClr val="538ED5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15 </a:t>
                      </a:r>
                      <a:r>
                        <a:rPr lang="en-US" sz="2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MVA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5 </a:t>
                      </a:r>
                      <a:r>
                        <a:rPr lang="en-US" sz="2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MVA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959"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1" i="0" u="none" strike="noStrike" dirty="0" smtClean="0">
                          <a:solidFill>
                            <a:srgbClr val="538ED5"/>
                          </a:solidFill>
                          <a:latin typeface="Arial"/>
                        </a:rPr>
                        <a:t>Voltages</a:t>
                      </a:r>
                      <a:endParaRPr lang="en-US" sz="2700" b="1" i="0" u="none" strike="noStrike" dirty="0">
                        <a:solidFill>
                          <a:srgbClr val="538ED5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33 </a:t>
                      </a:r>
                      <a:r>
                        <a:rPr lang="en-US" sz="2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KV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33KV</a:t>
                      </a:r>
                      <a:endParaRPr lang="en-US" sz="2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949"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1" i="0" u="none" strike="noStrike" dirty="0" smtClean="0">
                          <a:solidFill>
                            <a:srgbClr val="538ED5"/>
                          </a:solidFill>
                          <a:latin typeface="Arial"/>
                        </a:rPr>
                        <a:t>Rated </a:t>
                      </a:r>
                      <a:r>
                        <a:rPr lang="en-US" sz="2700" b="1" i="0" u="none" strike="noStrike" dirty="0">
                          <a:solidFill>
                            <a:srgbClr val="538ED5"/>
                          </a:solidFill>
                          <a:latin typeface="Arial"/>
                        </a:rPr>
                        <a:t>C.B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300 </a:t>
                      </a:r>
                      <a:r>
                        <a:rPr lang="en-US" sz="2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150 </a:t>
                      </a:r>
                      <a:r>
                        <a:rPr lang="en-US" sz="2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-11"/>
          <a:ext cx="9144000" cy="685801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390039"/>
                <a:gridCol w="2285431"/>
                <a:gridCol w="4468530"/>
              </a:tblGrid>
              <a:tr h="536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accent1"/>
                          </a:solidFill>
                        </a:rPr>
                        <a:t>V</a:t>
                      </a:r>
                      <a:r>
                        <a:rPr lang="en-US" sz="1800" baseline="-25000" dirty="0" err="1">
                          <a:solidFill>
                            <a:schemeClr val="accent1"/>
                          </a:solidFill>
                        </a:rPr>
                        <a:t>rated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Operating (%)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Bus65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101.435</a:t>
                      </a:r>
                      <a:endParaRPr lang="en-US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Bus68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102.252</a:t>
                      </a:r>
                      <a:endParaRPr lang="en-US" sz="1800" b="1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Bus69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101.283</a:t>
                      </a:r>
                      <a:endParaRPr lang="en-US" sz="1800" b="1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Bus70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101.388</a:t>
                      </a:r>
                      <a:endParaRPr lang="en-US" sz="1800" b="1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Bus73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101.455</a:t>
                      </a:r>
                      <a:endParaRPr lang="en-US" sz="1800" b="1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Bus179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103.327</a:t>
                      </a:r>
                      <a:endParaRPr lang="en-US" sz="1800" b="1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Bus180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103.157</a:t>
                      </a:r>
                      <a:endParaRPr lang="en-US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Bus181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103.212</a:t>
                      </a:r>
                      <a:endParaRPr lang="en-US" sz="1800" b="1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1"/>
                          </a:solidFill>
                        </a:rPr>
                        <a:t>Bus182</a:t>
                      </a:r>
                      <a:endParaRPr lang="en-US" sz="180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101.409</a:t>
                      </a:r>
                      <a:endParaRPr lang="en-US" sz="1800" b="1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Bus183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101.360</a:t>
                      </a:r>
                      <a:endParaRPr lang="en-US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Bus184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101.136</a:t>
                      </a:r>
                      <a:endParaRPr lang="en-US" sz="1800" b="1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Bus185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101.439</a:t>
                      </a:r>
                      <a:endParaRPr lang="en-US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Bus186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103.299</a:t>
                      </a:r>
                      <a:endParaRPr lang="en-US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Bus187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103.104</a:t>
                      </a:r>
                      <a:endParaRPr lang="en-US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</a:rPr>
                        <a:t>Bus188</a:t>
                      </a:r>
                      <a:endParaRPr lang="en-US" sz="18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/>
                        <a:t>0.400</a:t>
                      </a:r>
                      <a:endParaRPr lang="en-US" sz="18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101.192</a:t>
                      </a:r>
                      <a:endParaRPr lang="en-US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When we increase power factor the losses in the network decrease and the total current decrease.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Losses before  improvement = 153 KW. </a:t>
            </a:r>
          </a:p>
          <a:p>
            <a:pPr>
              <a:buNone/>
            </a:pPr>
            <a:r>
              <a:rPr lang="en-US" sz="28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Losses after  improvement =111KW.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Total current in origin case =166A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Total current after voltage improvement= 164A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Economical study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lnSpcReduction="10000"/>
          </a:bodyPr>
          <a:lstStyle/>
          <a:p>
            <a:pPr marL="365760" indent="-283464">
              <a:defRPr/>
            </a:pPr>
            <a:r>
              <a:rPr lang="en-US" dirty="0" smtClean="0"/>
              <a:t>While we are improving the power factor of our network, the amount of reactive power which had been added as inserting capacitors is 845kvar</a:t>
            </a:r>
          </a:p>
          <a:p>
            <a:pPr marL="365760" indent="-283464">
              <a:defRPr/>
            </a:pPr>
            <a:r>
              <a:rPr lang="en-US" dirty="0" smtClean="0"/>
              <a:t>P </a:t>
            </a:r>
            <a:r>
              <a:rPr lang="en-US" baseline="-25000" dirty="0" smtClean="0"/>
              <a:t>max</a:t>
            </a:r>
            <a:r>
              <a:rPr lang="en-US" dirty="0" smtClean="0"/>
              <a:t>=16.755 MW</a:t>
            </a:r>
          </a:p>
          <a:p>
            <a:pPr marL="365760" indent="-283464">
              <a:defRPr/>
            </a:pPr>
            <a:r>
              <a:rPr lang="en-US" dirty="0" smtClean="0"/>
              <a:t>P </a:t>
            </a:r>
            <a:r>
              <a:rPr lang="en-US" baseline="-25000" dirty="0" smtClean="0"/>
              <a:t>min</a:t>
            </a:r>
            <a:r>
              <a:rPr lang="en-US" dirty="0" smtClean="0"/>
              <a:t>=8.381 MW</a:t>
            </a:r>
          </a:p>
          <a:p>
            <a:pPr lvl="0"/>
            <a:r>
              <a:rPr lang="en-US" i="1" dirty="0" smtClean="0"/>
              <a:t>Losses before improvement</a:t>
            </a:r>
            <a:r>
              <a:rPr lang="en-US" dirty="0" smtClean="0"/>
              <a:t> = 0.627 MW</a:t>
            </a:r>
          </a:p>
          <a:p>
            <a:pPr lvl="0"/>
            <a:r>
              <a:rPr lang="en-US" i="1" dirty="0" smtClean="0"/>
              <a:t>Losses after improvement</a:t>
            </a:r>
            <a:r>
              <a:rPr lang="en-US" dirty="0" smtClean="0"/>
              <a:t> = 0.435 MW</a:t>
            </a:r>
          </a:p>
          <a:p>
            <a:pPr lvl="0"/>
            <a:r>
              <a:rPr lang="en-US" i="1" dirty="0" smtClean="0"/>
              <a:t>PF before improvement(MAX)</a:t>
            </a:r>
            <a:r>
              <a:rPr lang="en-US" dirty="0" smtClean="0"/>
              <a:t> = 91.33%</a:t>
            </a:r>
          </a:p>
          <a:p>
            <a:pPr lvl="0"/>
            <a:r>
              <a:rPr lang="en-US" i="1" dirty="0" smtClean="0"/>
              <a:t>PF after improvement(MAX)</a:t>
            </a:r>
            <a:r>
              <a:rPr lang="en-US" dirty="0" smtClean="0"/>
              <a:t> = 93.61%</a:t>
            </a:r>
          </a:p>
          <a:p>
            <a:pPr lvl="0"/>
            <a:r>
              <a:rPr lang="en-US" i="1" dirty="0" smtClean="0"/>
              <a:t>PF before improvement(MIN)</a:t>
            </a:r>
            <a:r>
              <a:rPr lang="en-US" dirty="0" smtClean="0"/>
              <a:t>= 92.36%</a:t>
            </a:r>
          </a:p>
          <a:p>
            <a:pPr lvl="0"/>
            <a:r>
              <a:rPr lang="en-US" i="1" dirty="0" smtClean="0"/>
              <a:t>PF after improvement(MIN)</a:t>
            </a:r>
            <a:r>
              <a:rPr lang="en-US" dirty="0" smtClean="0"/>
              <a:t>= 92.68%</a:t>
            </a:r>
          </a:p>
          <a:p>
            <a:pPr marL="365760" indent="-283464">
              <a:buNone/>
              <a:defRPr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15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To find the economical operation of the network we must do the following calculation:</a:t>
            </a:r>
          </a:p>
          <a:p>
            <a:r>
              <a:rPr lang="en-US" sz="2400" dirty="0" smtClean="0"/>
              <a:t>P</a:t>
            </a:r>
            <a:r>
              <a:rPr lang="en-US" sz="2400" baseline="-25000" dirty="0" smtClean="0"/>
              <a:t>AV </a:t>
            </a:r>
            <a:r>
              <a:rPr lang="en-US" sz="2400" dirty="0" smtClean="0"/>
              <a:t>= (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max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+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min</a:t>
            </a:r>
            <a:r>
              <a:rPr lang="en-US" sz="2400" dirty="0" smtClean="0"/>
              <a:t>)/2 =(16.755+8.381)/2 = 12.568MW</a:t>
            </a:r>
          </a:p>
          <a:p>
            <a:r>
              <a:rPr lang="en-US" sz="2400" dirty="0" smtClean="0"/>
              <a:t>LF=P</a:t>
            </a:r>
            <a:r>
              <a:rPr lang="en-US" sz="2400" baseline="-25000" dirty="0" smtClean="0"/>
              <a:t>AV</a:t>
            </a:r>
            <a:r>
              <a:rPr lang="en-US" sz="2400" dirty="0" smtClean="0"/>
              <a:t>/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max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0.748</a:t>
            </a:r>
          </a:p>
          <a:p>
            <a:r>
              <a:rPr lang="en-US" sz="2400" dirty="0" smtClean="0"/>
              <a:t>Total energy per year=P </a:t>
            </a:r>
            <a:r>
              <a:rPr lang="en-US" sz="2400" baseline="-25000" dirty="0" smtClean="0"/>
              <a:t>max</a:t>
            </a:r>
            <a:r>
              <a:rPr lang="en-US" sz="2400" dirty="0" smtClean="0"/>
              <a:t>*LF*total hour per year</a:t>
            </a:r>
          </a:p>
          <a:p>
            <a:r>
              <a:rPr lang="en-US" sz="2400" dirty="0" smtClean="0"/>
              <a:t>                                       = 109786 MWH</a:t>
            </a:r>
          </a:p>
          <a:p>
            <a:r>
              <a:rPr lang="en-US" sz="2400" dirty="0" smtClean="0"/>
              <a:t>Total cost per year=total energy*cost (NIS/KWH)=</a:t>
            </a:r>
          </a:p>
          <a:p>
            <a:pPr>
              <a:buNone/>
            </a:pPr>
            <a:r>
              <a:rPr lang="en-US" sz="2400" dirty="0" smtClean="0"/>
              <a:t>                                              =49404.061 M NIS</a:t>
            </a:r>
          </a:p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                                              62.977392 MILLION NIS/YEAR</a:t>
            </a:r>
          </a:p>
          <a:p>
            <a:endParaRPr lang="en-US" sz="2400" dirty="0" smtClean="0"/>
          </a:p>
          <a:p>
            <a:endParaRPr lang="ar-SA" dirty="0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171450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4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940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Saving in penalties of (PF): Table follow shows relation of PF to the penalties: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Penalties=0.01*(0.92-pf)*total bill</a:t>
            </a:r>
          </a:p>
          <a:p>
            <a:pPr>
              <a:buNone/>
            </a:pPr>
            <a:r>
              <a:rPr lang="en-US" dirty="0" smtClean="0"/>
              <a:t>                =0.01*0.0066*62.977*10</a:t>
            </a:r>
            <a:r>
              <a:rPr lang="en-US" baseline="30000" dirty="0" smtClean="0"/>
              <a:t>6</a:t>
            </a:r>
          </a:p>
          <a:p>
            <a:pPr>
              <a:buNone/>
            </a:pPr>
            <a:r>
              <a:rPr lang="en-US" baseline="30000" dirty="0" smtClean="0"/>
              <a:t>                         </a:t>
            </a:r>
            <a:r>
              <a:rPr lang="en-US" dirty="0" smtClean="0"/>
              <a:t>=7620.26 NIS/YEAR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1857375"/>
          <a:ext cx="7372397" cy="29289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126653"/>
                <a:gridCol w="5245744"/>
              </a:tblGrid>
              <a:tr h="5857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/>
                        <a:t>PF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/>
                        <a:t>Penalties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57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/>
                        <a:t>0.92 or more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/>
                        <a:t>No penalties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57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/>
                        <a:t>Less than 0.92 to 0.8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/>
                        <a:t>1%of the total bill for every 0.01 of PF less than 0.92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57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/>
                        <a:t>Less than 0.8 to 0.7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/>
                        <a:t>1.25%of the total bill for every 0.01 of PF less than 0.92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57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/>
                        <a:t>Less than 0.7</a:t>
                      </a:r>
                      <a:endParaRPr lang="en-US" sz="16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/>
                        <a:t>1.5%of the total bill for every 0.01 of PF less than 0.92</a:t>
                      </a:r>
                      <a:endParaRPr lang="en-US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638800"/>
          </a:xfrm>
        </p:spPr>
        <p:txBody>
          <a:bodyPr>
            <a:normAutofit/>
          </a:bodyPr>
          <a:lstStyle/>
          <a:p>
            <a:r>
              <a:rPr lang="en-US" sz="2800" i="1" dirty="0" smtClean="0"/>
              <a:t>Losses before improvement =</a:t>
            </a:r>
            <a:r>
              <a:rPr lang="en-US" sz="2800" dirty="0" smtClean="0"/>
              <a:t> 468.996 KW</a:t>
            </a:r>
          </a:p>
          <a:p>
            <a:r>
              <a:rPr lang="en-US" sz="2800" i="1" dirty="0" smtClean="0"/>
              <a:t>Energy</a:t>
            </a:r>
            <a:r>
              <a:rPr lang="en-US" sz="2800" dirty="0" smtClean="0"/>
              <a:t> = power loss × hour/year = 410.8404 ×  10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 KWH</a:t>
            </a:r>
          </a:p>
          <a:p>
            <a:r>
              <a:rPr lang="en-US" sz="2800" i="1" dirty="0" smtClean="0"/>
              <a:t>Total</a:t>
            </a:r>
            <a:r>
              <a:rPr lang="en-US" sz="2800" dirty="0" smtClean="0"/>
              <a:t> </a:t>
            </a:r>
            <a:r>
              <a:rPr lang="en-US" sz="2800" i="1" dirty="0" smtClean="0"/>
              <a:t>cost</a:t>
            </a:r>
            <a:r>
              <a:rPr lang="en-US" sz="2800" dirty="0" smtClean="0"/>
              <a:t>=energy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×  cost = 1848782.232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NIS/YEAR</a:t>
            </a:r>
          </a:p>
          <a:p>
            <a:r>
              <a:rPr lang="en-US" sz="2800" i="1" dirty="0" smtClean="0"/>
              <a:t>Losses</a:t>
            </a:r>
            <a:r>
              <a:rPr lang="en-US" sz="2800" dirty="0" smtClean="0"/>
              <a:t> </a:t>
            </a:r>
            <a:r>
              <a:rPr lang="en-US" sz="2800" i="1" dirty="0" smtClean="0"/>
              <a:t>after</a:t>
            </a:r>
            <a:r>
              <a:rPr lang="en-US" sz="2800" dirty="0" smtClean="0"/>
              <a:t> </a:t>
            </a:r>
            <a:r>
              <a:rPr lang="en-US" sz="2800" i="1" dirty="0" smtClean="0"/>
              <a:t>improvement </a:t>
            </a:r>
            <a:r>
              <a:rPr lang="en-US" sz="2800" dirty="0" smtClean="0"/>
              <a:t>= 325.38 KW</a:t>
            </a:r>
          </a:p>
          <a:p>
            <a:r>
              <a:rPr lang="en-US" sz="2800" i="1" dirty="0" smtClean="0"/>
              <a:t>Energy</a:t>
            </a:r>
            <a:r>
              <a:rPr lang="en-US" sz="2800" dirty="0" smtClean="0"/>
              <a:t>= 285.03288 × 10</a:t>
            </a:r>
            <a:r>
              <a:rPr lang="en-US" sz="2800" baseline="30000" dirty="0" smtClean="0"/>
              <a:t>4</a:t>
            </a:r>
            <a:r>
              <a:rPr lang="en-US" sz="2800" dirty="0" smtClean="0"/>
              <a:t> KWH</a:t>
            </a:r>
          </a:p>
          <a:p>
            <a:r>
              <a:rPr lang="en-US" sz="2800" i="1" dirty="0" smtClean="0"/>
              <a:t>Cost of losses</a:t>
            </a:r>
            <a:r>
              <a:rPr lang="en-US" sz="2800" dirty="0" smtClean="0"/>
              <a:t>= 128.2647 × 10</a:t>
            </a:r>
            <a:r>
              <a:rPr lang="en-US" sz="2800" baseline="30000" dirty="0" smtClean="0"/>
              <a:t>4 </a:t>
            </a:r>
            <a:r>
              <a:rPr lang="en-US" sz="2800" dirty="0" smtClean="0"/>
              <a:t>NIS/YEAR</a:t>
            </a:r>
          </a:p>
          <a:p>
            <a:r>
              <a:rPr lang="en-US" sz="2800" dirty="0" smtClean="0"/>
              <a:t>Saving in cost of losses=cost before improvement-cost after improvement =566134 NIS/YEAR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686800" cy="6400800"/>
          </a:xfrm>
        </p:spPr>
        <p:txBody>
          <a:bodyPr/>
          <a:lstStyle/>
          <a:p>
            <a:r>
              <a:rPr lang="en-US" b="1" dirty="0" smtClean="0"/>
              <a:t>Total capacitor = 905 KVAR</a:t>
            </a:r>
            <a:endParaRPr lang="en-US" dirty="0" smtClean="0"/>
          </a:p>
          <a:p>
            <a:r>
              <a:rPr lang="en-US" i="1" dirty="0" smtClean="0"/>
              <a:t>Cost per KVAR with control circuit = </a:t>
            </a:r>
            <a:r>
              <a:rPr lang="en-US" dirty="0" smtClean="0"/>
              <a:t>15JD = 90NIS</a:t>
            </a:r>
          </a:p>
          <a:p>
            <a:r>
              <a:rPr lang="en-US" i="1" dirty="0" smtClean="0"/>
              <a:t>Total cost of capacitors</a:t>
            </a:r>
            <a:r>
              <a:rPr lang="en-US" dirty="0" smtClean="0"/>
              <a:t>= 81450 NIS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Total cost of transformers = 186200 NIS</a:t>
            </a:r>
          </a:p>
          <a:p>
            <a:r>
              <a:rPr lang="en-US" dirty="0" smtClean="0"/>
              <a:t>Total investment cost = 267650 NIS</a:t>
            </a:r>
          </a:p>
          <a:p>
            <a:r>
              <a:rPr lang="en-US" dirty="0" smtClean="0"/>
              <a:t>Total saving=saving in penalties+ saving in losses</a:t>
            </a:r>
          </a:p>
          <a:p>
            <a:pPr>
              <a:buNone/>
            </a:pPr>
            <a:r>
              <a:rPr lang="en-US" dirty="0" smtClean="0"/>
              <a:t>                        = 3876206 NIS</a:t>
            </a:r>
          </a:p>
          <a:p>
            <a:r>
              <a:rPr lang="en-US" sz="2800" b="1" dirty="0" smtClean="0"/>
              <a:t>S.P.B.P= (investment) / (saving)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7030A0"/>
                </a:solidFill>
              </a:rPr>
              <a:t>=0.69 YEAR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33399" y="2209801"/>
          <a:ext cx="7772401" cy="99059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819401"/>
                <a:gridCol w="3276600"/>
                <a:gridCol w="1676400"/>
              </a:tblGrid>
              <a:tr h="3809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</a:rPr>
                        <a:t>Transformer  rated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</a:rPr>
                        <a:t>Number of transformer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accent1"/>
                          </a:solidFill>
                        </a:rPr>
                        <a:t>cost ($)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</a:rPr>
                        <a:t>630</a:t>
                      </a:r>
                      <a:endParaRPr lang="ar-SA" sz="1800" b="0" i="0" u="none" strike="noStrike" dirty="0">
                        <a:solidFill>
                          <a:schemeClr val="accent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6</a:t>
                      </a:r>
                      <a:endParaRPr lang="ar-SA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8200</a:t>
                      </a:r>
                      <a:endParaRPr lang="ar-SA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</a:rPr>
                        <a:t>250</a:t>
                      </a:r>
                      <a:endParaRPr lang="ar-SA" sz="1800" b="0" i="0" u="none" strike="noStrike" dirty="0">
                        <a:solidFill>
                          <a:schemeClr val="accent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</a:t>
                      </a:r>
                      <a:endParaRPr lang="ar-SA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4000</a:t>
                      </a:r>
                      <a:endParaRPr lang="ar-SA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If we divide the network to two network depend on the capacity of</a:t>
            </a:r>
          </a:p>
          <a:p>
            <a:pPr>
              <a:buNone/>
            </a:pPr>
            <a:r>
              <a:rPr lang="en-US" dirty="0" smtClean="0"/>
              <a:t>connection point the losses is more than the losses on the first network  as following</a:t>
            </a:r>
          </a:p>
          <a:p>
            <a:pPr>
              <a:buNone/>
            </a:pPr>
            <a:r>
              <a:rPr lang="en-US" dirty="0" smtClean="0"/>
              <a:t>Maximum case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Losses before improvement = 720</a:t>
            </a:r>
            <a:r>
              <a:rPr lang="en-US" sz="2400" b="1" dirty="0" smtClean="0">
                <a:latin typeface="Calibri"/>
                <a:cs typeface="Arial"/>
              </a:rPr>
              <a:t> </a:t>
            </a:r>
            <a:r>
              <a:rPr lang="en-US" sz="2400" dirty="0" smtClean="0"/>
              <a:t> kW. 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Losses after improvement =</a:t>
            </a:r>
            <a:r>
              <a:rPr lang="en-US" sz="2400" b="1" dirty="0" smtClean="0"/>
              <a:t>531</a:t>
            </a:r>
            <a:r>
              <a:rPr lang="en-US" sz="2400" b="1" dirty="0" smtClean="0">
                <a:latin typeface="Calibri"/>
                <a:cs typeface="Arial"/>
              </a:rPr>
              <a:t> </a:t>
            </a:r>
            <a:r>
              <a:rPr lang="en-US" sz="2400" dirty="0" smtClean="0"/>
              <a:t>kW.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Minimum case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Losses before improvement = 180 KW. 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Losses after improvement =151 KW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And  </a:t>
            </a:r>
          </a:p>
          <a:p>
            <a:pPr>
              <a:buNone/>
            </a:pPr>
            <a:r>
              <a:rPr lang="en-US" sz="2400" b="1" dirty="0" smtClean="0"/>
              <a:t>S.P.B.P= (investment) / (saving)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7030A0"/>
                </a:solidFill>
              </a:rPr>
              <a:t>=1.80 YEAR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We not that 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Monitoring System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monitoring system designed for this project consists of the following parts: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Measurement devices.</a:t>
            </a:r>
          </a:p>
          <a:p>
            <a:pPr lvl="0"/>
            <a:r>
              <a:rPr lang="en-US" dirty="0" smtClean="0"/>
              <a:t>The remote terminal unit (RTU).</a:t>
            </a:r>
          </a:p>
          <a:p>
            <a:r>
              <a:rPr lang="en-US" dirty="0" smtClean="0"/>
              <a:t>Computer interface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Current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supervisor have </a:t>
            </a:r>
            <a:r>
              <a:rPr lang="en-US" dirty="0" smtClean="0"/>
              <a:t>to know the current in the </a:t>
            </a:r>
            <a:r>
              <a:rPr lang="en-US" dirty="0" smtClean="0"/>
              <a:t>network</a:t>
            </a:r>
          </a:p>
          <a:p>
            <a:endParaRPr lang="en-US" dirty="0" smtClean="0"/>
          </a:p>
          <a:p>
            <a:r>
              <a:rPr lang="en-US" dirty="0" smtClean="0"/>
              <a:t>high </a:t>
            </a:r>
            <a:r>
              <a:rPr lang="en-US" dirty="0" smtClean="0"/>
              <a:t>short circuit currents can cause </a:t>
            </a:r>
            <a:r>
              <a:rPr lang="en-US" dirty="0" smtClean="0"/>
              <a:t>damages </a:t>
            </a:r>
            <a:r>
              <a:rPr lang="en-US" dirty="0" smtClean="0"/>
              <a:t>in </a:t>
            </a:r>
            <a:r>
              <a:rPr lang="en-US" dirty="0" smtClean="0"/>
              <a:t>the system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Then t</a:t>
            </a:r>
            <a:r>
              <a:rPr lang="en-US" dirty="0" smtClean="0"/>
              <a:t>he </a:t>
            </a:r>
            <a:r>
              <a:rPr lang="en-US" dirty="0" smtClean="0"/>
              <a:t>supervisor can </a:t>
            </a:r>
            <a:r>
              <a:rPr lang="en-US" dirty="0" smtClean="0"/>
              <a:t>cut the power  </a:t>
            </a:r>
            <a:r>
              <a:rPr lang="en-US" dirty="0" smtClean="0"/>
              <a:t>if the protective devices in the network did not work well.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0668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Elements Of The Network </a:t>
            </a:r>
            <a:r>
              <a:rPr lang="ar-SA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8686800" cy="5684520"/>
          </a:xfrm>
        </p:spPr>
        <p:txBody>
          <a:bodyPr>
            <a:normAutofit/>
          </a:bodyPr>
          <a:lstStyle/>
          <a:p>
            <a:pPr marL="365760" indent="-283464">
              <a:defRPr/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network consists of </a:t>
            </a:r>
            <a:r>
              <a:rPr lang="en-US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151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distribution transformer (33∆/0.4Y KV). The transformers range from 50KVA to 630 KVA the following table shows them in details: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1219200"/>
            <a:ext cx="8229600" cy="8382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>
              <a:spcBef>
                <a:spcPct val="0"/>
              </a:spcBef>
            </a:pPr>
            <a:r>
              <a:rPr lang="en-US" sz="3000" b="1" dirty="0" smtClean="0"/>
              <a:t> Distribution Transformers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3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3352800"/>
          <a:ext cx="3439160" cy="2242693"/>
        </p:xfrm>
        <a:graphic>
          <a:graphicData uri="http://schemas.openxmlformats.org/drawingml/2006/table">
            <a:tbl>
              <a:tblPr/>
              <a:tblGrid>
                <a:gridCol w="1719580"/>
                <a:gridCol w="1719580"/>
              </a:tblGrid>
              <a:tr h="585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Number of transformers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Rating (KVA)</a:t>
                      </a:r>
                      <a:endParaRPr lang="en-US" sz="15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Times New Roman"/>
                          <a:ea typeface="Times New Roman"/>
                          <a:cs typeface="Arial"/>
                        </a:rPr>
                        <a:t>16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Times New Roman"/>
                          <a:ea typeface="Times New Roman"/>
                          <a:cs typeface="Arial"/>
                        </a:rPr>
                        <a:t>18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/>
                          <a:ea typeface="Times New Roman"/>
                          <a:cs typeface="Arial"/>
                        </a:rPr>
                        <a:t>160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Times New Roman"/>
                          <a:ea typeface="Times New Roman"/>
                          <a:cs typeface="Arial"/>
                        </a:rPr>
                        <a:t>46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/>
                          <a:ea typeface="Times New Roman"/>
                          <a:cs typeface="Arial"/>
                        </a:rPr>
                        <a:t>250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Times New Roman"/>
                          <a:ea typeface="Times New Roman"/>
                          <a:cs typeface="Arial"/>
                        </a:rPr>
                        <a:t>35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/>
                          <a:ea typeface="Times New Roman"/>
                          <a:cs typeface="Arial"/>
                        </a:rPr>
                        <a:t>400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Times New Roman"/>
                          <a:ea typeface="Times New Roman"/>
                          <a:cs typeface="Arial"/>
                        </a:rPr>
                        <a:t>33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Times New Roman"/>
                          <a:ea typeface="Times New Roman"/>
                          <a:cs typeface="Arial"/>
                        </a:rPr>
                        <a:t>630</a:t>
                      </a:r>
                      <a:endParaRPr lang="en-US" sz="15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2" descr="C:\Documents and Settings\Jazeere1\Desktop\S9-M-Series-Distribution-Transform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971800"/>
            <a:ext cx="34559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Current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800" dirty="0" smtClean="0"/>
              <a:t>In our project we choose the current </a:t>
            </a:r>
          </a:p>
          <a:p>
            <a:pPr marL="0" indent="0" algn="just">
              <a:buNone/>
            </a:pPr>
            <a:r>
              <a:rPr lang="en-US" sz="2800" dirty="0" smtClean="0"/>
              <a:t>    transformer that converts from</a:t>
            </a:r>
          </a:p>
          <a:p>
            <a:pPr marL="0" indent="0" algn="just">
              <a:buNone/>
            </a:pPr>
            <a:r>
              <a:rPr lang="en-US" sz="2800" dirty="0" smtClean="0"/>
              <a:t>    60/5 A this device is MSQ-30</a:t>
            </a:r>
          </a:p>
          <a:p>
            <a:pPr>
              <a:buNone/>
            </a:pPr>
            <a:r>
              <a:rPr lang="en-US" sz="2800" dirty="0" smtClean="0"/>
              <a:t>Like any other transformer it has :</a:t>
            </a:r>
          </a:p>
          <a:p>
            <a:r>
              <a:rPr lang="en-US" sz="2800" dirty="0" smtClean="0"/>
              <a:t>primary winding</a:t>
            </a:r>
          </a:p>
          <a:p>
            <a:r>
              <a:rPr lang="en-US" sz="2800" dirty="0" smtClean="0"/>
              <a:t>a magnetic core,</a:t>
            </a:r>
          </a:p>
          <a:p>
            <a:r>
              <a:rPr lang="en-US" sz="2800" dirty="0" smtClean="0"/>
              <a:t> and a secondary winding. </a:t>
            </a:r>
          </a:p>
          <a:p>
            <a:r>
              <a:rPr lang="en-US" sz="2800" dirty="0" smtClean="0"/>
              <a:t>The alternating current flowing in the primary produces a magnetic field in the core</a:t>
            </a:r>
          </a:p>
          <a:p>
            <a:r>
              <a:rPr lang="en-US" sz="2800" dirty="0" smtClean="0"/>
              <a:t> which then induces a current in the secondary winding circuit.</a:t>
            </a:r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47800"/>
            <a:ext cx="2003425" cy="2466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Current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current transformer (C.T) gives 4 volts at 10 A amperes flowing in the primary side, then the output voltage of the current </a:t>
            </a:r>
            <a:r>
              <a:rPr lang="en-US" dirty="0" smtClean="0"/>
              <a:t>transformer</a:t>
            </a:r>
            <a:endParaRPr lang="en-US" dirty="0" smtClean="0"/>
          </a:p>
          <a:p>
            <a:r>
              <a:rPr lang="en-US" dirty="0" smtClean="0"/>
              <a:t>The signal then amplified and inverted by the op-amp (op amp amplification ratio is 100/22 =4.5  )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buffer is used  to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get the signal in its actual shape.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buffer also do the task of current isolation.</a:t>
            </a:r>
          </a:p>
          <a:p>
            <a:endParaRPr lang="ar-SA" dirty="0" smtClean="0"/>
          </a:p>
          <a:p>
            <a:endParaRPr lang="ar-SA" dirty="0"/>
          </a:p>
        </p:txBody>
      </p:sp>
      <p:pic>
        <p:nvPicPr>
          <p:cNvPr id="6" name="صورة 2" descr="E:\karmel\hardware\current measurin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8068788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Current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8686800" cy="62484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smtClean="0"/>
              <a:t>rectifier circuit is used to take the peak of the </a:t>
            </a:r>
            <a:r>
              <a:rPr lang="en-US" dirty="0" smtClean="0"/>
              <a:t>voltage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low pass filter is to remove the high frequencies.</a:t>
            </a:r>
          </a:p>
          <a:p>
            <a:r>
              <a:rPr lang="en-US" dirty="0" smtClean="0"/>
              <a:t> The diode is to cut the negative half wave of the voltage signal. </a:t>
            </a:r>
          </a:p>
          <a:p>
            <a:r>
              <a:rPr lang="en-US" dirty="0" smtClean="0"/>
              <a:t>The capacitor is to smooth the output DC signal.</a:t>
            </a:r>
          </a:p>
          <a:p>
            <a:endParaRPr lang="ar-SA" dirty="0"/>
          </a:p>
        </p:txBody>
      </p:sp>
      <p:pic>
        <p:nvPicPr>
          <p:cNvPr id="4" name="صورة 4" descr="E:\karmel\hardware\rectifier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001000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Voltage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86400"/>
          </a:xfrm>
        </p:spPr>
        <p:txBody>
          <a:bodyPr/>
          <a:lstStyle/>
          <a:p>
            <a:r>
              <a:rPr lang="en-US" dirty="0" smtClean="0"/>
              <a:t>Voltage is another important parameter in the network</a:t>
            </a:r>
            <a:r>
              <a:rPr lang="en-US" dirty="0" smtClean="0"/>
              <a:t>,</a:t>
            </a:r>
          </a:p>
          <a:p>
            <a:r>
              <a:rPr lang="en-US" dirty="0" smtClean="0"/>
              <a:t>conventional transformer is used </a:t>
            </a:r>
            <a:r>
              <a:rPr lang="en-US" dirty="0" smtClean="0"/>
              <a:t>here with </a:t>
            </a:r>
            <a:r>
              <a:rPr lang="en-US" dirty="0" smtClean="0"/>
              <a:t>ration is 230v:6v </a:t>
            </a:r>
            <a:r>
              <a:rPr lang="en-US" dirty="0" smtClean="0"/>
              <a:t>RMS </a:t>
            </a:r>
          </a:p>
          <a:p>
            <a:r>
              <a:rPr lang="en-US" dirty="0" smtClean="0"/>
              <a:t>And we need a buffer circuit </a:t>
            </a:r>
          </a:p>
          <a:p>
            <a:pPr>
              <a:buNone/>
            </a:pPr>
            <a:r>
              <a:rPr lang="en-US" dirty="0" smtClean="0"/>
              <a:t>A</a:t>
            </a:r>
            <a:r>
              <a:rPr lang="en-US" dirty="0" smtClean="0"/>
              <a:t>s shown</a:t>
            </a:r>
            <a:endParaRPr lang="en-US" dirty="0" smtClean="0"/>
          </a:p>
        </p:txBody>
      </p:sp>
      <p:pic>
        <p:nvPicPr>
          <p:cNvPr id="5" name="صورة 3" descr="E:\karmel\hardware\voltage measurin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505200"/>
            <a:ext cx="5105400" cy="281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2" descr="C:\Users\ALONE IN THE DARK\Desktop\potential-transformer_10663968_250x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76600"/>
            <a:ext cx="37338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Voltage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n-US" dirty="0" smtClean="0"/>
              <a:t>As in the current measurement it is needed to rectify the voltage output </a:t>
            </a:r>
            <a:r>
              <a:rPr lang="en-US" dirty="0" smtClean="0"/>
              <a:t>signal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6" descr="E:\karmel\hardware\rectifier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90800"/>
            <a:ext cx="64008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Power Factor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The power factor is defined as cosine the angle between current and voltage signals. </a:t>
            </a:r>
          </a:p>
          <a:p>
            <a:r>
              <a:rPr lang="en-US" dirty="0" smtClean="0"/>
              <a:t>Here the current and voltage signals will be transform to pulses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  <p:pic>
        <p:nvPicPr>
          <p:cNvPr id="4" name="صورة 7" descr="E:\karmel\hardware\sin to puls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352800"/>
            <a:ext cx="54864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 Power Factor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then they will be injected to PLL (CD4046)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output of PLL will be the pulse which its width represents the phase shift between the signals.</a:t>
            </a:r>
          </a:p>
          <a:p>
            <a:endParaRPr lang="en-US" dirty="0" smtClean="0"/>
          </a:p>
        </p:txBody>
      </p:sp>
      <p:pic>
        <p:nvPicPr>
          <p:cNvPr id="5" name="صورة 10" descr="E:\karmel\hardware\phaseshift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905000"/>
            <a:ext cx="40386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Power Factor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686800" cy="5105400"/>
          </a:xfrm>
        </p:spPr>
        <p:txBody>
          <a:bodyPr/>
          <a:lstStyle/>
          <a:p>
            <a:r>
              <a:rPr lang="en-US" dirty="0" smtClean="0"/>
              <a:t>The following figure shows this operation</a:t>
            </a:r>
          </a:p>
          <a:p>
            <a:endParaRPr lang="en-US" dirty="0" smtClean="0"/>
          </a:p>
          <a:p>
            <a:r>
              <a:rPr lang="en-US" sz="2000" dirty="0" smtClean="0"/>
              <a:t>1 shows the two signals A and B.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 2 shows signal </a:t>
            </a:r>
            <a:r>
              <a:rPr lang="en-US" sz="2000" dirty="0" smtClean="0"/>
              <a:t>V </a:t>
            </a:r>
            <a:r>
              <a:rPr lang="en-US" sz="2000" dirty="0" smtClean="0"/>
              <a:t>pulses.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3 shows signal </a:t>
            </a:r>
            <a:r>
              <a:rPr lang="en-US" sz="2000" dirty="0" smtClean="0"/>
              <a:t>I </a:t>
            </a:r>
            <a:r>
              <a:rPr lang="en-US" sz="2000" dirty="0" smtClean="0"/>
              <a:t>pulses.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4 shows the output of PLL</a:t>
            </a:r>
          </a:p>
          <a:p>
            <a:endParaRPr lang="ar-SA" dirty="0"/>
          </a:p>
        </p:txBody>
      </p:sp>
      <p:pic>
        <p:nvPicPr>
          <p:cNvPr id="4" name="صورة 8" descr="E:\karmel\hardware\phase measurement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76400"/>
            <a:ext cx="4820867" cy="487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Power Factor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A counter in the microcontroller will count the duration of the phase shift signal.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Then </a:t>
            </a:r>
            <a:r>
              <a:rPr lang="en-US" dirty="0" smtClean="0"/>
              <a:t>the power factor will be cosine the angle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P.F = COS 	 </a:t>
            </a:r>
          </a:p>
          <a:p>
            <a:endParaRPr lang="ar-SA" dirty="0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981200"/>
            <a:ext cx="2628900" cy="990600"/>
          </a:xfrm>
          <a:prstGeom prst="rect">
            <a:avLst/>
          </a:prstGeom>
          <a:noFill/>
        </p:spPr>
      </p:pic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3657600"/>
            <a:ext cx="371856" cy="774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Frequency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7630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other PLL will be used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voltage pulse of amplifying</a:t>
            </a:r>
          </a:p>
          <a:p>
            <a:pPr>
              <a:buNone/>
            </a:pPr>
            <a:r>
              <a:rPr lang="en-US" dirty="0" smtClean="0"/>
              <a:t> circuit is the first input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the second input of the PLL will be</a:t>
            </a:r>
          </a:p>
          <a:p>
            <a:pPr>
              <a:buNone/>
            </a:pPr>
            <a:r>
              <a:rPr lang="en-US" dirty="0" smtClean="0"/>
              <a:t>a fixed signal with 20ms(i.e. 50Hz)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output of the PLL will be the </a:t>
            </a:r>
          </a:p>
          <a:p>
            <a:pPr>
              <a:buNone/>
            </a:pPr>
            <a:r>
              <a:rPr lang="en-US" dirty="0" smtClean="0"/>
              <a:t>difference between the fixed signal</a:t>
            </a:r>
          </a:p>
          <a:p>
            <a:pPr>
              <a:buNone/>
            </a:pPr>
            <a:r>
              <a:rPr lang="en-US" dirty="0" smtClean="0"/>
              <a:t> and the voltage pulses,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difference duration will be either added or subtracted from the 50Hz.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صورة 9" descr="E:\karmel\hardware\freq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2110" y="914400"/>
            <a:ext cx="369189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Overhead lines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24400"/>
          </a:xfrm>
        </p:spPr>
        <p:txBody>
          <a:bodyPr/>
          <a:lstStyle/>
          <a:p>
            <a:r>
              <a:rPr lang="en-US" b="1" dirty="0" smtClean="0"/>
              <a:t>The conductors used in the network are </a:t>
            </a:r>
            <a:r>
              <a:rPr lang="en-US" dirty="0" smtClean="0"/>
              <a:t>ACSR </a:t>
            </a:r>
            <a:r>
              <a:rPr lang="en-US" b="1" dirty="0" smtClean="0"/>
              <a:t>with different diameters as the following table:</a:t>
            </a:r>
          </a:p>
          <a:p>
            <a:endParaRPr lang="ar-SA" dirty="0"/>
          </a:p>
        </p:txBody>
      </p:sp>
      <p:pic>
        <p:nvPicPr>
          <p:cNvPr id="4" name="Picture 2" descr="C:\Documents and Settings\Jazeere1\Desktop\خرابيش التخرج\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971800"/>
            <a:ext cx="33115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3048000"/>
          <a:ext cx="4643470" cy="243469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885646"/>
                <a:gridCol w="842256"/>
                <a:gridCol w="842256"/>
                <a:gridCol w="1166398"/>
                <a:gridCol w="906914"/>
              </a:tblGrid>
              <a:tr h="857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Cable Name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Cross sectional area (mm</a:t>
                      </a:r>
                      <a:r>
                        <a:rPr lang="en-US" sz="1200" baseline="30000"/>
                        <a:t>2</a:t>
                      </a:r>
                      <a:r>
                        <a:rPr lang="en-US" sz="1200"/>
                        <a:t>)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R (Ω/Km)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X (Ω/Km)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Nominal Capacity (A)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Ostrich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150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0.19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0.28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350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Cochin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110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0.25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0.29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300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Lenghorn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70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0.39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0.31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180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4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/>
                        <a:t>Aprpcot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50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0.81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0.29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130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Frequency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/>
          <a:lstStyle/>
          <a:p>
            <a:r>
              <a:rPr lang="en-US" dirty="0" smtClean="0"/>
              <a:t>If Y&gt;20ms(F&lt;50HZ) then,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Else if Y&lt;20ms(F&gt;50HZ) then,</a:t>
            </a:r>
          </a:p>
          <a:p>
            <a:endParaRPr lang="ar-SA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399" y="2286000"/>
            <a:ext cx="1899137" cy="6858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191000"/>
            <a:ext cx="1828800" cy="6604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Remote Terminal Unit (RTU)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en-US" dirty="0" smtClean="0"/>
              <a:t>The remote terminal unit control and send the data collected from the network process them and send them to the supervision computer. </a:t>
            </a:r>
          </a:p>
          <a:p>
            <a:endParaRPr lang="en-US" dirty="0" smtClean="0"/>
          </a:p>
          <a:p>
            <a:r>
              <a:rPr lang="en-US" dirty="0" smtClean="0"/>
              <a:t>The microcontroller used in the RTU is PIC16F877A. PIC microcontroller is used because it is :-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simple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available all the time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and cheap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Remote Terminal Unit (RTU)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n-US" dirty="0" smtClean="0"/>
              <a:t>The basic circuit for this microcontroller is shown in fig below</a:t>
            </a:r>
            <a:endParaRPr lang="ar-SA" dirty="0"/>
          </a:p>
        </p:txBody>
      </p:sp>
      <p:pic>
        <p:nvPicPr>
          <p:cNvPr id="4" name="صورة 12" descr="E:\karmel\hardware\PIC schematic diagra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828800"/>
            <a:ext cx="6324600" cy="487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Remote Terminal Unit (RTU)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915400" cy="5105400"/>
          </a:xfrm>
        </p:spPr>
        <p:txBody>
          <a:bodyPr/>
          <a:lstStyle/>
          <a:p>
            <a:r>
              <a:rPr lang="en-US" dirty="0" smtClean="0"/>
              <a:t>The  data from the measurement devices is not the actual </a:t>
            </a:r>
            <a:r>
              <a:rPr lang="en-US" dirty="0" smtClean="0"/>
              <a:t>values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multiplied by the factors in the microcontroller to return to their actual value,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then these values will be send to the computer.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Remote Terminal Unit (RTU)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connect the microcontroller to the computer MAX232 is used to send the data serially to the computer through RS232. As in the </a:t>
            </a:r>
            <a:r>
              <a:rPr lang="en-US" dirty="0" smtClean="0"/>
              <a:t>circuit </a:t>
            </a:r>
            <a:r>
              <a:rPr lang="en-US" dirty="0" smtClean="0"/>
              <a:t>it in figure </a:t>
            </a:r>
          </a:p>
          <a:p>
            <a:endParaRPr lang="ar-SA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429000"/>
            <a:ext cx="7315200" cy="32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Remote Terminal Unit (RTU)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382000" cy="5257800"/>
          </a:xfrm>
        </p:spPr>
        <p:txBody>
          <a:bodyPr/>
          <a:lstStyle/>
          <a:p>
            <a:r>
              <a:rPr lang="en-US" dirty="0" smtClean="0"/>
              <a:t>Another method To connect the microcontroller to the computer (</a:t>
            </a:r>
            <a:r>
              <a:rPr lang="en-US" b="1" dirty="0" smtClean="0"/>
              <a:t>CP2102</a:t>
            </a:r>
            <a:r>
              <a:rPr lang="en-US" dirty="0" smtClean="0"/>
              <a:t>)   is used to send the data serially to the computer. As in the circuit it in figure 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1026" name="Picture 2" descr="C:\Users\ALONE IN THE DARK\Desktop\usbtors232.tt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200400"/>
            <a:ext cx="4800600" cy="347316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108571" y="3244334"/>
            <a:ext cx="923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CP2102</a:t>
            </a:r>
            <a:endParaRPr lang="ar-SA" dirty="0"/>
          </a:p>
        </p:txBody>
      </p:sp>
      <p:pic>
        <p:nvPicPr>
          <p:cNvPr id="1028" name="Picture 4" descr="C:\Users\ALONE IN THE DARK\Desktop\531279818_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86200"/>
            <a:ext cx="466725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105400"/>
          </a:xfrm>
        </p:spPr>
        <p:txBody>
          <a:bodyPr>
            <a:noAutofit/>
          </a:bodyPr>
          <a:lstStyle/>
          <a:p>
            <a:r>
              <a:rPr lang="en-US" sz="25000" dirty="0" smtClean="0"/>
              <a:t> video</a:t>
            </a:r>
            <a:endParaRPr lang="ar-SA" sz="2500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onitor0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71600"/>
            <a:ext cx="7772400" cy="1828800"/>
          </a:xfrm>
        </p:spPr>
        <p:txBody>
          <a:bodyPr/>
          <a:lstStyle/>
          <a:p>
            <a:pPr algn="ctr"/>
            <a:r>
              <a:rPr lang="en-US" sz="9600" dirty="0" smtClean="0">
                <a:latin typeface="Andalus" pitchFamily="18" charset="-78"/>
                <a:cs typeface="Andalus" pitchFamily="18" charset="-78"/>
              </a:rPr>
              <a:t>T</a:t>
            </a:r>
            <a:r>
              <a:rPr sz="9600" dirty="0" smtClean="0">
                <a:latin typeface="Andalus" pitchFamily="18" charset="-78"/>
                <a:cs typeface="Andalus" pitchFamily="18" charset="-78"/>
              </a:rPr>
              <a:t>hank You</a:t>
            </a:r>
            <a:endParaRPr lang="en-US" sz="96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91362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009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Underground cables </a:t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r>
              <a:rPr lang="en-US" b="1" dirty="0" smtClean="0"/>
              <a:t>The under ground cables used in the network are XLPE Cu as shown :</a:t>
            </a:r>
          </a:p>
          <a:p>
            <a:endParaRPr lang="ar-SA" dirty="0"/>
          </a:p>
        </p:txBody>
      </p:sp>
      <p:pic>
        <p:nvPicPr>
          <p:cNvPr id="4" name="Picture 10" descr="C:\Documents and Settings\Jazeere1\Desktop\خرابيش التخرج\high_voltage_cabl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2857500"/>
            <a:ext cx="32861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3352800"/>
          <a:ext cx="4648199" cy="157163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96102"/>
                <a:gridCol w="1696102"/>
                <a:gridCol w="1255995"/>
              </a:tblGrid>
              <a:tr h="2500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Diameter (mm</a:t>
                      </a:r>
                      <a:r>
                        <a:rPr lang="en-US" sz="2400" baseline="30000" dirty="0"/>
                        <a:t>2</a:t>
                      </a:r>
                      <a:r>
                        <a:rPr lang="en-US" sz="2400" dirty="0"/>
                        <a:t>)</a:t>
                      </a:r>
                      <a:endParaRPr lang="en-US" sz="2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R (Ω/Km)</a:t>
                      </a:r>
                      <a:endParaRPr lang="en-US" sz="2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X (Ω/Km)</a:t>
                      </a:r>
                      <a:endParaRPr lang="en-US" sz="2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303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/>
                        <a:t>95</a:t>
                      </a:r>
                      <a:endParaRPr lang="en-US" sz="24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0.41</a:t>
                      </a:r>
                      <a:endParaRPr lang="en-US" sz="2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/>
                        <a:t>0.121</a:t>
                      </a:r>
                      <a:endParaRPr lang="en-US" sz="2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b="1" dirty="0" smtClean="0"/>
              <a:t> Problems in The Network</a:t>
            </a:r>
            <a:r>
              <a:rPr lang="ar-EG" b="1" dirty="0" smtClean="0">
                <a:cs typeface="Arial" charset="0"/>
              </a:rPr>
              <a:t> </a:t>
            </a:r>
            <a:r>
              <a:rPr lang="en-US" b="1" dirty="0" smtClean="0">
                <a:cs typeface="Arial" charset="0"/>
              </a:rPr>
              <a:t>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pPr marL="365760" indent="-283464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P.F is less than 0.92% , this cause penalties and power losses.</a:t>
            </a:r>
          </a:p>
          <a:p>
            <a:pPr marL="365760" indent="-283464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There is a voltage drop.</a:t>
            </a:r>
          </a:p>
          <a:p>
            <a:pPr marL="365760" indent="-283464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There is power losses.</a:t>
            </a:r>
          </a:p>
          <a:p>
            <a:pPr marL="365760" indent="-283464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Over loaded transformer</a:t>
            </a:r>
          </a:p>
          <a:p>
            <a:pPr marL="365760" indent="-283464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Over loaded connection point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Analysis of the network </a:t>
            </a:r>
            <a:endParaRPr lang="ar-SA" sz="3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86200"/>
          </a:xfrm>
        </p:spPr>
        <p:txBody>
          <a:bodyPr/>
          <a:lstStyle/>
          <a:p>
            <a:r>
              <a:rPr lang="en-US" sz="2800" dirty="0" smtClean="0"/>
              <a:t>In first stage of the analysis of tubas network we have to take the maximum load in daily load curve.</a:t>
            </a:r>
          </a:p>
          <a:p>
            <a:r>
              <a:rPr lang="en-US" sz="2800" dirty="0" smtClean="0"/>
              <a:t>Then applied it on </a:t>
            </a:r>
            <a:r>
              <a:rPr lang="en-US" sz="2800" b="1" dirty="0" smtClean="0"/>
              <a:t>ETAB </a:t>
            </a:r>
            <a:r>
              <a:rPr lang="en-US" sz="2800" dirty="0" smtClean="0"/>
              <a:t>we  started  the  study  of this case after we applied the data needed Like load  consumption of power  and  other  data.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1371600"/>
            <a:ext cx="8001000" cy="6858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lang="en-US" sz="3200" b="1" dirty="0" smtClean="0"/>
              <a:t>Maximum load case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1660</TotalTime>
  <Words>3553</Words>
  <Application>Microsoft Office PowerPoint</Application>
  <PresentationFormat>On-screen Show (4:3)</PresentationFormat>
  <Paragraphs>1383</Paragraphs>
  <Slides>68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70" baseType="lpstr">
      <vt:lpstr>Flow</vt:lpstr>
      <vt:lpstr>5_Flow</vt:lpstr>
      <vt:lpstr>Slide 1</vt:lpstr>
      <vt:lpstr>  Improvement the electrical distribution network</vt:lpstr>
      <vt:lpstr> Methods of improvement of distribution electrical networks</vt:lpstr>
      <vt:lpstr>Tubas Electrical Distribution Network  </vt:lpstr>
      <vt:lpstr>Elements Of The Network  :</vt:lpstr>
      <vt:lpstr>Overhead lines </vt:lpstr>
      <vt:lpstr>Underground cables  </vt:lpstr>
      <vt:lpstr> Problems in The Network :</vt:lpstr>
      <vt:lpstr>Analysis of the network </vt:lpstr>
      <vt:lpstr>Slide 10</vt:lpstr>
      <vt:lpstr>Slide 11</vt:lpstr>
      <vt:lpstr>Slide 12</vt:lpstr>
      <vt:lpstr>The maximum load case improvement</vt:lpstr>
      <vt:lpstr>Improvement the maximum case using taps changing and power factor improving . </vt:lpstr>
      <vt:lpstr>Improvement the maximum case using taps changing and power factor improving . </vt:lpstr>
      <vt:lpstr>Improvement the maximum case using taps changing and power factor improving . </vt:lpstr>
      <vt:lpstr>Slide 17</vt:lpstr>
      <vt:lpstr> overloaded transformers</vt:lpstr>
      <vt:lpstr>Slide 19</vt:lpstr>
      <vt:lpstr> overloaded transformers</vt:lpstr>
      <vt:lpstr> overloaded transformers</vt:lpstr>
      <vt:lpstr>Slide 22</vt:lpstr>
      <vt:lpstr>New connection Point </vt:lpstr>
      <vt:lpstr>New connection Point </vt:lpstr>
      <vt:lpstr>Slide 25</vt:lpstr>
      <vt:lpstr>Improving the network with the new connection point </vt:lpstr>
      <vt:lpstr>Improving the network with the new connection point </vt:lpstr>
      <vt:lpstr>Slide 28</vt:lpstr>
      <vt:lpstr>We note that :</vt:lpstr>
      <vt:lpstr> Minimum Case </vt:lpstr>
      <vt:lpstr>Slide 31</vt:lpstr>
      <vt:lpstr>Minimum Case </vt:lpstr>
      <vt:lpstr>Minimum Case </vt:lpstr>
      <vt:lpstr>Slide 34</vt:lpstr>
      <vt:lpstr>Minimum Load Study After The Connection Point And Solving Overloaded Transformers Problem</vt:lpstr>
      <vt:lpstr>Minimum Load Study After The Connection Point And Solving Overloaded Transformers Problem</vt:lpstr>
      <vt:lpstr>Slide 37</vt:lpstr>
      <vt:lpstr>Final improving as with the fixed tab</vt:lpstr>
      <vt:lpstr>Final improving as with the fixed tab</vt:lpstr>
      <vt:lpstr>Slide 40</vt:lpstr>
      <vt:lpstr>Slide 41</vt:lpstr>
      <vt:lpstr>Economical study</vt:lpstr>
      <vt:lpstr>Slide 43</vt:lpstr>
      <vt:lpstr>Saving in penalties of (PF): Table follow shows relation of PF to the penalties: </vt:lpstr>
      <vt:lpstr>Slide 45</vt:lpstr>
      <vt:lpstr>Slide 46</vt:lpstr>
      <vt:lpstr>We not that : </vt:lpstr>
      <vt:lpstr>Monitoring System </vt:lpstr>
      <vt:lpstr>Current Measurement </vt:lpstr>
      <vt:lpstr>Current Measurement </vt:lpstr>
      <vt:lpstr>Current Measurement </vt:lpstr>
      <vt:lpstr>Current Measurement </vt:lpstr>
      <vt:lpstr>Voltage Measurement </vt:lpstr>
      <vt:lpstr>Voltage Measurement </vt:lpstr>
      <vt:lpstr> Power Factor Measurement </vt:lpstr>
      <vt:lpstr> Power Factor Measurement </vt:lpstr>
      <vt:lpstr> Power Factor Measurement </vt:lpstr>
      <vt:lpstr> Power Factor Measurement </vt:lpstr>
      <vt:lpstr> Frequency Measurement </vt:lpstr>
      <vt:lpstr> Frequency Measurement </vt:lpstr>
      <vt:lpstr>The Remote Terminal Unit (RTU)</vt:lpstr>
      <vt:lpstr>The Remote Terminal Unit (RTU)</vt:lpstr>
      <vt:lpstr>The Remote Terminal Unit (RTU)</vt:lpstr>
      <vt:lpstr>The Remote Terminal Unit (RTU)</vt:lpstr>
      <vt:lpstr>The Remote Terminal Unit (RTU)</vt:lpstr>
      <vt:lpstr> video</vt:lpstr>
      <vt:lpstr>Slide 67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Arman</dc:creator>
  <cp:lastModifiedBy>ALONE IN THE DARK</cp:lastModifiedBy>
  <cp:revision>209</cp:revision>
  <dcterms:created xsi:type="dcterms:W3CDTF">2011-12-24T09:09:55Z</dcterms:created>
  <dcterms:modified xsi:type="dcterms:W3CDTF">2013-01-05T21:42:55Z</dcterms:modified>
</cp:coreProperties>
</file>