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9" r:id="rId1"/>
  </p:sldMasterIdLst>
  <p:sldIdLst>
    <p:sldId id="256" r:id="rId2"/>
    <p:sldId id="257" r:id="rId3"/>
    <p:sldId id="261" r:id="rId4"/>
    <p:sldId id="258" r:id="rId5"/>
    <p:sldId id="259" r:id="rId6"/>
    <p:sldId id="264" r:id="rId7"/>
    <p:sldId id="265" r:id="rId8"/>
    <p:sldId id="266" r:id="rId9"/>
    <p:sldId id="267" r:id="rId10"/>
    <p:sldId id="293" r:id="rId11"/>
    <p:sldId id="294" r:id="rId12"/>
    <p:sldId id="295" r:id="rId13"/>
    <p:sldId id="296" r:id="rId14"/>
    <p:sldId id="262" r:id="rId15"/>
    <p:sldId id="263" r:id="rId16"/>
    <p:sldId id="270" r:id="rId17"/>
    <p:sldId id="290" r:id="rId18"/>
    <p:sldId id="271" r:id="rId19"/>
    <p:sldId id="272" r:id="rId20"/>
    <p:sldId id="297" r:id="rId21"/>
    <p:sldId id="298"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91" r:id="rId38"/>
    <p:sldId id="292" r:id="rId39"/>
    <p:sldId id="288"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73" d="100"/>
          <a:sy n="73" d="100"/>
        </p:scale>
        <p:origin x="-612"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404520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4250047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1591400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4190284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253832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91411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455088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512321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397245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381987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481814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444172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887323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579057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953553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83997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632578602"/>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C38144-6AB5-495C-9204-B85929208924}"/>
              </a:ext>
            </a:extLst>
          </p:cNvPr>
          <p:cNvSpPr>
            <a:spLocks noGrp="1"/>
          </p:cNvSpPr>
          <p:nvPr>
            <p:ph type="ctrTitle"/>
          </p:nvPr>
        </p:nvSpPr>
        <p:spPr>
          <a:xfrm>
            <a:off x="1290500" y="2297609"/>
            <a:ext cx="11146803" cy="2262781"/>
          </a:xfrm>
        </p:spPr>
        <p:txBody>
          <a:bodyPr>
            <a:normAutofit fontScale="90000"/>
          </a:bodyPr>
          <a:lstStyle/>
          <a:p>
            <a:r>
              <a:rPr lang="en-US" dirty="0"/>
              <a:t>Useful Life of The Artificial Knee Joint</a:t>
            </a:r>
            <a:br>
              <a:rPr lang="en-US" dirty="0"/>
            </a:br>
            <a:endParaRPr lang="en-US" dirty="0"/>
          </a:p>
        </p:txBody>
      </p:sp>
      <p:sp>
        <p:nvSpPr>
          <p:cNvPr id="3" name="Subtitle 2">
            <a:extLst>
              <a:ext uri="{FF2B5EF4-FFF2-40B4-BE49-F238E27FC236}">
                <a16:creationId xmlns:a16="http://schemas.microsoft.com/office/drawing/2014/main" xmlns="" id="{2F5AC9CC-0BA7-439F-A0CB-0D8691E5E25D}"/>
              </a:ext>
            </a:extLst>
          </p:cNvPr>
          <p:cNvSpPr>
            <a:spLocks noGrp="1"/>
          </p:cNvSpPr>
          <p:nvPr>
            <p:ph type="subTitle" idx="1"/>
          </p:nvPr>
        </p:nvSpPr>
        <p:spPr>
          <a:xfrm>
            <a:off x="1638300" y="1734467"/>
            <a:ext cx="8915399" cy="1126283"/>
          </a:xfrm>
        </p:spPr>
        <p:txBody>
          <a:bodyPr>
            <a:noAutofit/>
          </a:bodyPr>
          <a:lstStyle/>
          <a:p>
            <a:pPr algn="ctr"/>
            <a:r>
              <a:rPr lang="en-US" sz="4800" dirty="0"/>
              <a:t>Graduation Project 2</a:t>
            </a:r>
          </a:p>
        </p:txBody>
      </p:sp>
      <p:sp>
        <p:nvSpPr>
          <p:cNvPr id="4" name="TextBox 3">
            <a:extLst>
              <a:ext uri="{FF2B5EF4-FFF2-40B4-BE49-F238E27FC236}">
                <a16:creationId xmlns:a16="http://schemas.microsoft.com/office/drawing/2014/main" xmlns="" id="{E38A3E8B-C6D8-4612-A617-A22894420412}"/>
              </a:ext>
            </a:extLst>
          </p:cNvPr>
          <p:cNvSpPr txBox="1"/>
          <p:nvPr/>
        </p:nvSpPr>
        <p:spPr>
          <a:xfrm>
            <a:off x="6863901" y="4560390"/>
            <a:ext cx="2396810" cy="1754326"/>
          </a:xfrm>
          <a:prstGeom prst="rect">
            <a:avLst/>
          </a:prstGeom>
          <a:noFill/>
        </p:spPr>
        <p:txBody>
          <a:bodyPr wrap="none" rtlCol="0">
            <a:spAutoFit/>
          </a:bodyPr>
          <a:lstStyle/>
          <a:p>
            <a:r>
              <a:rPr lang="en-US" dirty="0"/>
              <a:t>By:</a:t>
            </a:r>
          </a:p>
          <a:p>
            <a:endParaRPr lang="en-US" dirty="0"/>
          </a:p>
          <a:p>
            <a:r>
              <a:rPr lang="en-US" b="1" i="1" dirty="0"/>
              <a:t>Wesam </a:t>
            </a:r>
            <a:r>
              <a:rPr lang="en-US" b="1" i="1" dirty="0" err="1"/>
              <a:t>Yaqoub</a:t>
            </a:r>
            <a:r>
              <a:rPr lang="en-US" b="1" i="1" dirty="0"/>
              <a:t> </a:t>
            </a:r>
          </a:p>
          <a:p>
            <a:r>
              <a:rPr lang="en-US" b="1" i="1" dirty="0" err="1"/>
              <a:t>Tayseer</a:t>
            </a:r>
            <a:r>
              <a:rPr lang="en-US" b="1" i="1" dirty="0"/>
              <a:t> </a:t>
            </a:r>
            <a:r>
              <a:rPr lang="en-US" b="1" i="1" dirty="0" err="1"/>
              <a:t>Saabneh</a:t>
            </a:r>
            <a:r>
              <a:rPr lang="en-US" b="1" i="1" dirty="0"/>
              <a:t> </a:t>
            </a:r>
          </a:p>
          <a:p>
            <a:r>
              <a:rPr lang="en-US" b="1" i="1" dirty="0" err="1"/>
              <a:t>Majdi</a:t>
            </a:r>
            <a:r>
              <a:rPr lang="en-US" b="1" i="1" dirty="0"/>
              <a:t> </a:t>
            </a:r>
            <a:r>
              <a:rPr lang="en-US" b="1" i="1" dirty="0" err="1"/>
              <a:t>Massaeed</a:t>
            </a:r>
            <a:r>
              <a:rPr lang="en-US" b="1" i="1" dirty="0"/>
              <a:t> </a:t>
            </a:r>
          </a:p>
          <a:p>
            <a:r>
              <a:rPr lang="en-US" b="1" i="1" dirty="0"/>
              <a:t>Abdullah Al-</a:t>
            </a:r>
            <a:r>
              <a:rPr lang="en-US" b="1" i="1" dirty="0" err="1"/>
              <a:t>Dameri</a:t>
            </a:r>
            <a:endParaRPr lang="en-US" dirty="0"/>
          </a:p>
        </p:txBody>
      </p:sp>
      <p:sp>
        <p:nvSpPr>
          <p:cNvPr id="5" name="TextBox 4">
            <a:extLst>
              <a:ext uri="{FF2B5EF4-FFF2-40B4-BE49-F238E27FC236}">
                <a16:creationId xmlns:a16="http://schemas.microsoft.com/office/drawing/2014/main" xmlns="" id="{5CF25CCC-7362-4E1B-8254-A055934B8B58}"/>
              </a:ext>
            </a:extLst>
          </p:cNvPr>
          <p:cNvSpPr txBox="1"/>
          <p:nvPr/>
        </p:nvSpPr>
        <p:spPr>
          <a:xfrm>
            <a:off x="3409089" y="4661867"/>
            <a:ext cx="1705916" cy="923330"/>
          </a:xfrm>
          <a:prstGeom prst="rect">
            <a:avLst/>
          </a:prstGeom>
          <a:noFill/>
        </p:spPr>
        <p:txBody>
          <a:bodyPr wrap="none" rtlCol="0">
            <a:spAutoFit/>
          </a:bodyPr>
          <a:lstStyle/>
          <a:p>
            <a:r>
              <a:rPr lang="en-US" dirty="0"/>
              <a:t>Advisor: </a:t>
            </a:r>
          </a:p>
          <a:p>
            <a:endParaRPr lang="en-US" b="1" i="1" dirty="0"/>
          </a:p>
          <a:p>
            <a:r>
              <a:rPr lang="en-US" b="1" i="1" dirty="0"/>
              <a:t>Dr. </a:t>
            </a:r>
            <a:r>
              <a:rPr lang="en-US" b="1" i="1" dirty="0" err="1"/>
              <a:t>Iyad</a:t>
            </a:r>
            <a:r>
              <a:rPr lang="en-US" b="1" i="1" dirty="0"/>
              <a:t> Assaf</a:t>
            </a:r>
            <a:endParaRPr lang="en-US" dirty="0"/>
          </a:p>
        </p:txBody>
      </p:sp>
    </p:spTree>
    <p:extLst>
      <p:ext uri="{BB962C8B-B14F-4D97-AF65-F5344CB8AC3E}">
        <p14:creationId xmlns:p14="http://schemas.microsoft.com/office/powerpoint/2010/main" xmlns="" val="2336322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B5FF76-F0B3-40A8-9EC5-6B11C560A3F3}"/>
              </a:ext>
            </a:extLst>
          </p:cNvPr>
          <p:cNvSpPr>
            <a:spLocks noGrp="1"/>
          </p:cNvSpPr>
          <p:nvPr>
            <p:ph type="title"/>
          </p:nvPr>
        </p:nvSpPr>
        <p:spPr/>
        <p:txBody>
          <a:bodyPr/>
          <a:lstStyle/>
          <a:p>
            <a:r>
              <a:rPr lang="en-US" dirty="0"/>
              <a:t>Introduction</a:t>
            </a:r>
            <a:br>
              <a:rPr lang="en-US" dirty="0"/>
            </a:br>
            <a:endParaRPr lang="en-US" dirty="0"/>
          </a:p>
        </p:txBody>
      </p:sp>
      <p:sp>
        <p:nvSpPr>
          <p:cNvPr id="3" name="Content Placeholder 2">
            <a:extLst>
              <a:ext uri="{FF2B5EF4-FFF2-40B4-BE49-F238E27FC236}">
                <a16:creationId xmlns:a16="http://schemas.microsoft.com/office/drawing/2014/main" xmlns="" id="{4D9C3BB9-34E5-4DE4-8F3B-65CEE8E0903E}"/>
              </a:ext>
            </a:extLst>
          </p:cNvPr>
          <p:cNvSpPr>
            <a:spLocks noGrp="1"/>
          </p:cNvSpPr>
          <p:nvPr>
            <p:ph idx="1"/>
          </p:nvPr>
        </p:nvSpPr>
        <p:spPr/>
        <p:txBody>
          <a:bodyPr>
            <a:normAutofit lnSpcReduction="10000"/>
          </a:bodyPr>
          <a:lstStyle/>
          <a:p>
            <a:r>
              <a:rPr lang="en-US" b="1" dirty="0"/>
              <a:t>Material Requirements</a:t>
            </a:r>
          </a:p>
          <a:p>
            <a:pPr marL="0" indent="0">
              <a:buNone/>
            </a:pPr>
            <a:r>
              <a:rPr lang="en-US" sz="2000" dirty="0"/>
              <a:t>To use materials in a human body  it must be considered these points  : </a:t>
            </a:r>
          </a:p>
          <a:p>
            <a:pPr algn="just">
              <a:buFont typeface="Wingdings" panose="05000000000000000000" pitchFamily="2" charset="2"/>
              <a:buChar char="Ø"/>
            </a:pPr>
            <a:r>
              <a:rPr lang="en-US" sz="2000" dirty="0"/>
              <a:t>Biocompatible and produce minimal rejection . </a:t>
            </a:r>
          </a:p>
          <a:p>
            <a:pPr algn="just">
              <a:buFont typeface="Wingdings" panose="05000000000000000000" pitchFamily="2" charset="2"/>
              <a:buChar char="Ø"/>
            </a:pPr>
            <a:r>
              <a:rPr lang="en-US" sz="2000" dirty="0"/>
              <a:t>High Mechanical properties of the material in order to withstand the forces affecting the knee. such as (yield strength, tensile strength, fatigue strength, fracture hardness, and ductility ) </a:t>
            </a:r>
          </a:p>
          <a:p>
            <a:pPr algn="just">
              <a:buFont typeface="Wingdings" panose="05000000000000000000" pitchFamily="2" charset="2"/>
              <a:buChar char="Ø"/>
            </a:pPr>
            <a:r>
              <a:rPr lang="en-US" sz="2000" dirty="0"/>
              <a:t>Density and cost : recommended to use lightweight components and the cost of these prostheses must be reasonable.</a:t>
            </a:r>
          </a:p>
          <a:p>
            <a:pPr algn="just">
              <a:buFont typeface="Wingdings" panose="05000000000000000000" pitchFamily="2" charset="2"/>
              <a:buChar char="Ø"/>
            </a:pPr>
            <a:r>
              <a:rPr lang="en-US" sz="2000" dirty="0"/>
              <a:t>Must be nonmagnetic: used medical diagnostic tool is magnetic resonance imaging ,The presence of any magnetic materials implanted in the patient will disrupt the applied magnetic field . </a:t>
            </a:r>
          </a:p>
          <a:p>
            <a:pPr marL="0" indent="0">
              <a:buNone/>
            </a:pPr>
            <a:endParaRPr lang="en-US" dirty="0"/>
          </a:p>
          <a:p>
            <a:endParaRPr lang="en-US" dirty="0"/>
          </a:p>
        </p:txBody>
      </p:sp>
    </p:spTree>
    <p:extLst>
      <p:ext uri="{BB962C8B-B14F-4D97-AF65-F5344CB8AC3E}">
        <p14:creationId xmlns:p14="http://schemas.microsoft.com/office/powerpoint/2010/main" xmlns="" val="4102145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8D852F-3A82-4FE7-89A3-0840D85DA51F}"/>
              </a:ext>
            </a:extLst>
          </p:cNvPr>
          <p:cNvSpPr>
            <a:spLocks noGrp="1"/>
          </p:cNvSpPr>
          <p:nvPr>
            <p:ph type="title"/>
          </p:nvPr>
        </p:nvSpPr>
        <p:spPr/>
        <p:txBody>
          <a:bodyPr/>
          <a:lstStyle/>
          <a:p>
            <a:r>
              <a:rPr lang="en-US" dirty="0"/>
              <a:t>Introduction</a:t>
            </a:r>
            <a:br>
              <a:rPr lang="en-US" dirty="0"/>
            </a:br>
            <a:endParaRPr lang="en-US" dirty="0"/>
          </a:p>
        </p:txBody>
      </p:sp>
      <p:sp>
        <p:nvSpPr>
          <p:cNvPr id="3" name="Content Placeholder 2">
            <a:extLst>
              <a:ext uri="{FF2B5EF4-FFF2-40B4-BE49-F238E27FC236}">
                <a16:creationId xmlns:a16="http://schemas.microsoft.com/office/drawing/2014/main" xmlns="" id="{264BA528-0EFC-4DCA-BEDC-719C0E98CA84}"/>
              </a:ext>
            </a:extLst>
          </p:cNvPr>
          <p:cNvSpPr>
            <a:spLocks noGrp="1"/>
          </p:cNvSpPr>
          <p:nvPr>
            <p:ph idx="1"/>
          </p:nvPr>
        </p:nvSpPr>
        <p:spPr/>
        <p:txBody>
          <a:bodyPr/>
          <a:lstStyle/>
          <a:p>
            <a:r>
              <a:rPr lang="en-US" dirty="0"/>
              <a:t> </a:t>
            </a:r>
            <a:r>
              <a:rPr lang="en-US" b="1" dirty="0"/>
              <a:t>Material used in Artificial Knee</a:t>
            </a:r>
            <a:r>
              <a:rPr lang="en-US" dirty="0"/>
              <a:t>:</a:t>
            </a:r>
          </a:p>
          <a:p>
            <a:pPr>
              <a:buFont typeface="Wingdings" panose="05000000000000000000" pitchFamily="2" charset="2"/>
              <a:buChar char="Ø"/>
            </a:pPr>
            <a:r>
              <a:rPr lang="en-US" dirty="0"/>
              <a:t>Typically, titanium ,oxidized zirconium, cobalt-chromium based alloy is used for the femoral and tibial implants .</a:t>
            </a:r>
          </a:p>
          <a:p>
            <a:pPr>
              <a:buFont typeface="Wingdings" panose="05000000000000000000" pitchFamily="2" charset="2"/>
              <a:buChar char="Ø"/>
            </a:pPr>
            <a:r>
              <a:rPr lang="en-US" dirty="0"/>
              <a:t>high molecular weight polyethylene is used for the meniscus plate.</a:t>
            </a:r>
          </a:p>
        </p:txBody>
      </p:sp>
    </p:spTree>
    <p:extLst>
      <p:ext uri="{BB962C8B-B14F-4D97-AF65-F5344CB8AC3E}">
        <p14:creationId xmlns:p14="http://schemas.microsoft.com/office/powerpoint/2010/main" xmlns="" val="1765723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AA6817-9F4C-495E-A7EF-26F77E5E8926}"/>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xmlns="" id="{69816039-6665-4645-849D-BF73443D7039}"/>
              </a:ext>
            </a:extLst>
          </p:cNvPr>
          <p:cNvSpPr>
            <a:spLocks noGrp="1"/>
          </p:cNvSpPr>
          <p:nvPr>
            <p:ph idx="1"/>
          </p:nvPr>
        </p:nvSpPr>
        <p:spPr>
          <a:xfrm>
            <a:off x="2592925" y="1772478"/>
            <a:ext cx="8915400" cy="3777622"/>
          </a:xfrm>
        </p:spPr>
        <p:txBody>
          <a:bodyPr/>
          <a:lstStyle/>
          <a:p>
            <a:pPr algn="just"/>
            <a:endParaRPr lang="en-US" dirty="0"/>
          </a:p>
          <a:p>
            <a:pPr algn="just"/>
            <a:r>
              <a:rPr lang="en-US" b="1" dirty="0"/>
              <a:t>The life of artificial knee : </a:t>
            </a:r>
          </a:p>
          <a:p>
            <a:pPr marL="0" indent="0" algn="just">
              <a:buNone/>
            </a:pPr>
            <a:r>
              <a:rPr lang="en-US" sz="2000" dirty="0"/>
              <a:t>Medicine developed an artificial knee that it work as the original one.</a:t>
            </a:r>
          </a:p>
          <a:p>
            <a:pPr marL="0" indent="0" algn="just">
              <a:buNone/>
            </a:pPr>
            <a:r>
              <a:rPr lang="en-US" sz="2000" dirty="0"/>
              <a:t>Most of the artificial knee has useful life range between </a:t>
            </a:r>
            <a:r>
              <a:rPr lang="en-US" sz="2000" b="1" i="1" dirty="0">
                <a:solidFill>
                  <a:schemeClr val="accent2">
                    <a:lumMod val="75000"/>
                  </a:schemeClr>
                </a:solidFill>
              </a:rPr>
              <a:t>10</a:t>
            </a:r>
            <a:r>
              <a:rPr lang="en-US" sz="2000" dirty="0"/>
              <a:t> to </a:t>
            </a:r>
            <a:r>
              <a:rPr lang="en-US" sz="2000" b="1" i="1" dirty="0">
                <a:solidFill>
                  <a:schemeClr val="accent2">
                    <a:lumMod val="75000"/>
                  </a:schemeClr>
                </a:solidFill>
              </a:rPr>
              <a:t>20</a:t>
            </a:r>
            <a:r>
              <a:rPr lang="en-US" sz="2000" dirty="0"/>
              <a:t> years </a:t>
            </a:r>
          </a:p>
          <a:p>
            <a:pPr marL="0" indent="0" algn="just">
              <a:buNone/>
            </a:pPr>
            <a:r>
              <a:rPr lang="en-US" sz="2000" dirty="0"/>
              <a:t>Taking into account the patient age, weight, activity level and overall </a:t>
            </a:r>
          </a:p>
          <a:p>
            <a:pPr marL="0" indent="0" algn="just">
              <a:buNone/>
            </a:pPr>
            <a:r>
              <a:rPr lang="en-US" sz="2000" dirty="0"/>
              <a:t>health.</a:t>
            </a:r>
          </a:p>
          <a:p>
            <a:endParaRPr lang="en-US" dirty="0"/>
          </a:p>
        </p:txBody>
      </p:sp>
      <p:pic>
        <p:nvPicPr>
          <p:cNvPr id="4" name="Picture 3">
            <a:extLst>
              <a:ext uri="{FF2B5EF4-FFF2-40B4-BE49-F238E27FC236}">
                <a16:creationId xmlns:a16="http://schemas.microsoft.com/office/drawing/2014/main" xmlns="" id="{684AA7BB-0C3E-4ACC-B7E8-4BBFF0C0E7FE}"/>
              </a:ext>
            </a:extLst>
          </p:cNvPr>
          <p:cNvPicPr>
            <a:picLocks noChangeAspect="1"/>
          </p:cNvPicPr>
          <p:nvPr/>
        </p:nvPicPr>
        <p:blipFill>
          <a:blip r:embed="rId2"/>
          <a:stretch>
            <a:fillRect/>
          </a:stretch>
        </p:blipFill>
        <p:spPr>
          <a:xfrm>
            <a:off x="5324628" y="4320961"/>
            <a:ext cx="3444568" cy="2723322"/>
          </a:xfrm>
          <a:prstGeom prst="rect">
            <a:avLst/>
          </a:prstGeom>
        </p:spPr>
      </p:pic>
    </p:spTree>
    <p:extLst>
      <p:ext uri="{BB962C8B-B14F-4D97-AF65-F5344CB8AC3E}">
        <p14:creationId xmlns:p14="http://schemas.microsoft.com/office/powerpoint/2010/main" xmlns="" val="3950332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63081F-248F-4636-A85B-42B26A157929}"/>
              </a:ext>
            </a:extLst>
          </p:cNvPr>
          <p:cNvSpPr>
            <a:spLocks noGrp="1"/>
          </p:cNvSpPr>
          <p:nvPr>
            <p:ph type="title"/>
          </p:nvPr>
        </p:nvSpPr>
        <p:spPr>
          <a:xfrm>
            <a:off x="2589212" y="617127"/>
            <a:ext cx="8911687" cy="1280890"/>
          </a:xfrm>
        </p:spPr>
        <p:txBody>
          <a:bodyPr/>
          <a:lstStyle/>
          <a:p>
            <a:r>
              <a:rPr lang="en-US" dirty="0"/>
              <a:t>Introduction</a:t>
            </a:r>
            <a:br>
              <a:rPr lang="en-US" dirty="0"/>
            </a:br>
            <a:r>
              <a:rPr lang="en-US" sz="2000" dirty="0"/>
              <a:t>wear of the polyethylene</a:t>
            </a:r>
          </a:p>
        </p:txBody>
      </p:sp>
      <p:sp>
        <p:nvSpPr>
          <p:cNvPr id="3" name="Content Placeholder 2">
            <a:extLst>
              <a:ext uri="{FF2B5EF4-FFF2-40B4-BE49-F238E27FC236}">
                <a16:creationId xmlns:a16="http://schemas.microsoft.com/office/drawing/2014/main" xmlns="" id="{BAEF107F-121D-424F-9E09-69BD01BD1DA5}"/>
              </a:ext>
            </a:extLst>
          </p:cNvPr>
          <p:cNvSpPr>
            <a:spLocks noGrp="1"/>
          </p:cNvSpPr>
          <p:nvPr>
            <p:ph idx="1"/>
          </p:nvPr>
        </p:nvSpPr>
        <p:spPr>
          <a:xfrm>
            <a:off x="1946581" y="1898017"/>
            <a:ext cx="9768341" cy="3777622"/>
          </a:xfrm>
        </p:spPr>
        <p:txBody>
          <a:bodyPr/>
          <a:lstStyle/>
          <a:p>
            <a:r>
              <a:rPr lang="en-US" sz="2000" dirty="0"/>
              <a:t>The wear of the polyethylene part as shown in figure below causes instability leading to the dislocation of the artificial knee, and the long-term sustained movement eventually causes a weariness. </a:t>
            </a:r>
          </a:p>
          <a:p>
            <a:r>
              <a:rPr lang="en-US" sz="2000" dirty="0"/>
              <a:t>It is necessary to find a suitable solution for the problem of erosion of this piece of</a:t>
            </a:r>
          </a:p>
          <a:p>
            <a:r>
              <a:rPr lang="en-US" dirty="0"/>
              <a:t>polyethylene and increase its life span and this is the main aim of this research.</a:t>
            </a:r>
          </a:p>
        </p:txBody>
      </p:sp>
      <p:pic>
        <p:nvPicPr>
          <p:cNvPr id="4" name="Picture 3">
            <a:extLst>
              <a:ext uri="{FF2B5EF4-FFF2-40B4-BE49-F238E27FC236}">
                <a16:creationId xmlns:a16="http://schemas.microsoft.com/office/drawing/2014/main" xmlns="" id="{AFAC4A9C-488E-4B9B-823B-8798A172925C}"/>
              </a:ext>
            </a:extLst>
          </p:cNvPr>
          <p:cNvPicPr>
            <a:picLocks noChangeAspect="1"/>
          </p:cNvPicPr>
          <p:nvPr/>
        </p:nvPicPr>
        <p:blipFill>
          <a:blip r:embed="rId2"/>
          <a:stretch>
            <a:fillRect/>
          </a:stretch>
        </p:blipFill>
        <p:spPr>
          <a:xfrm>
            <a:off x="2319131" y="4160052"/>
            <a:ext cx="8642142" cy="3264330"/>
          </a:xfrm>
          <a:prstGeom prst="rect">
            <a:avLst/>
          </a:prstGeom>
        </p:spPr>
      </p:pic>
    </p:spTree>
    <p:extLst>
      <p:ext uri="{BB962C8B-B14F-4D97-AF65-F5344CB8AC3E}">
        <p14:creationId xmlns:p14="http://schemas.microsoft.com/office/powerpoint/2010/main" xmlns="" val="1718387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2FE3FB-D898-486F-8187-3412F46E6BA8}"/>
              </a:ext>
            </a:extLst>
          </p:cNvPr>
          <p:cNvSpPr>
            <a:spLocks noGrp="1"/>
          </p:cNvSpPr>
          <p:nvPr>
            <p:ph type="title"/>
          </p:nvPr>
        </p:nvSpPr>
        <p:spPr/>
        <p:txBody>
          <a:bodyPr/>
          <a:lstStyle/>
          <a:p>
            <a:r>
              <a:rPr lang="en-US" dirty="0"/>
              <a:t>Methodology</a:t>
            </a:r>
          </a:p>
        </p:txBody>
      </p:sp>
      <p:sp>
        <p:nvSpPr>
          <p:cNvPr id="3" name="Content Placeholder 2">
            <a:extLst>
              <a:ext uri="{FF2B5EF4-FFF2-40B4-BE49-F238E27FC236}">
                <a16:creationId xmlns:a16="http://schemas.microsoft.com/office/drawing/2014/main" xmlns="" id="{F70AF396-B2BA-4E5C-A022-295715750234}"/>
              </a:ext>
            </a:extLst>
          </p:cNvPr>
          <p:cNvSpPr>
            <a:spLocks noGrp="1"/>
          </p:cNvSpPr>
          <p:nvPr>
            <p:ph idx="1"/>
          </p:nvPr>
        </p:nvSpPr>
        <p:spPr/>
        <p:txBody>
          <a:bodyPr/>
          <a:lstStyle/>
          <a:p>
            <a:r>
              <a:rPr lang="en-US" dirty="0"/>
              <a:t>Studying knee joint in general with its parts, diseases and components. </a:t>
            </a:r>
          </a:p>
          <a:p>
            <a:r>
              <a:rPr lang="en-US" dirty="0"/>
              <a:t>After that we will discuss the Free body diagram and the relation between forces acts on the Joint to found these forces.</a:t>
            </a:r>
          </a:p>
          <a:p>
            <a:r>
              <a:rPr lang="en-US" dirty="0"/>
              <a:t>Use finite element software “Solid work” to study the stresses and deformations during different situations.</a:t>
            </a:r>
          </a:p>
          <a:p>
            <a:r>
              <a:rPr lang="en-US" dirty="0"/>
              <a:t>the fatigue life of the knee could be determined by Fatigue formulas.</a:t>
            </a:r>
          </a:p>
          <a:p>
            <a:endParaRPr lang="en-US" dirty="0"/>
          </a:p>
        </p:txBody>
      </p:sp>
    </p:spTree>
    <p:extLst>
      <p:ext uri="{BB962C8B-B14F-4D97-AF65-F5344CB8AC3E}">
        <p14:creationId xmlns:p14="http://schemas.microsoft.com/office/powerpoint/2010/main" xmlns="" val="1437211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45235E-355A-4EC6-BB83-8A150C2A1835}"/>
              </a:ext>
            </a:extLst>
          </p:cNvPr>
          <p:cNvSpPr>
            <a:spLocks noGrp="1"/>
          </p:cNvSpPr>
          <p:nvPr>
            <p:ph type="title"/>
          </p:nvPr>
        </p:nvSpPr>
        <p:spPr/>
        <p:txBody>
          <a:bodyPr/>
          <a:lstStyle/>
          <a:p>
            <a:r>
              <a:rPr lang="en-US" dirty="0"/>
              <a:t>Methodology</a:t>
            </a:r>
          </a:p>
        </p:txBody>
      </p:sp>
      <p:sp>
        <p:nvSpPr>
          <p:cNvPr id="3" name="Content Placeholder 2">
            <a:extLst>
              <a:ext uri="{FF2B5EF4-FFF2-40B4-BE49-F238E27FC236}">
                <a16:creationId xmlns:a16="http://schemas.microsoft.com/office/drawing/2014/main" xmlns="" id="{91C17455-C4D6-46DF-994F-B1992A0B4295}"/>
              </a:ext>
            </a:extLst>
          </p:cNvPr>
          <p:cNvSpPr>
            <a:spLocks noGrp="1"/>
          </p:cNvSpPr>
          <p:nvPr>
            <p:ph idx="1"/>
          </p:nvPr>
        </p:nvSpPr>
        <p:spPr>
          <a:xfrm>
            <a:off x="2589212" y="2133600"/>
            <a:ext cx="8915400" cy="3777622"/>
          </a:xfrm>
        </p:spPr>
        <p:txBody>
          <a:bodyPr/>
          <a:lstStyle/>
          <a:p>
            <a:r>
              <a:rPr lang="en-US" dirty="0"/>
              <a:t> We choose the solidwork program to make our simulation to create a 3D model </a:t>
            </a:r>
          </a:p>
          <a:p>
            <a:r>
              <a:rPr lang="en-US" dirty="0"/>
              <a:t>so we could change the material that we choose and see the output stress and deformations so that we use it to obtain the fatigue and see how much it affect the lifetime.    </a:t>
            </a:r>
          </a:p>
        </p:txBody>
      </p:sp>
      <p:pic>
        <p:nvPicPr>
          <p:cNvPr id="1030" name="Picture 6" descr="Image result for solidwork">
            <a:extLst>
              <a:ext uri="{FF2B5EF4-FFF2-40B4-BE49-F238E27FC236}">
                <a16:creationId xmlns:a16="http://schemas.microsoft.com/office/drawing/2014/main" xmlns="" id="{2314310E-B9DE-41FA-A07A-9198043E4239}"/>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166240" y="4022411"/>
            <a:ext cx="2249970" cy="22499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22574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79A50CF-FB2A-4229-813F-F7CE01CF193F}"/>
              </a:ext>
            </a:extLst>
          </p:cNvPr>
          <p:cNvSpPr>
            <a:spLocks noGrp="1"/>
          </p:cNvSpPr>
          <p:nvPr>
            <p:ph type="title"/>
          </p:nvPr>
        </p:nvSpPr>
        <p:spPr/>
        <p:txBody>
          <a:bodyPr/>
          <a:lstStyle/>
          <a:p>
            <a:r>
              <a:rPr lang="en-US" dirty="0"/>
              <a:t>Methodology</a:t>
            </a:r>
          </a:p>
        </p:txBody>
      </p:sp>
      <p:sp>
        <p:nvSpPr>
          <p:cNvPr id="3" name="Content Placeholder 2">
            <a:extLst>
              <a:ext uri="{FF2B5EF4-FFF2-40B4-BE49-F238E27FC236}">
                <a16:creationId xmlns:a16="http://schemas.microsoft.com/office/drawing/2014/main" xmlns="" id="{C0F146F0-8A82-42C0-85A8-FEEEE9ECF309}"/>
              </a:ext>
            </a:extLst>
          </p:cNvPr>
          <p:cNvSpPr>
            <a:spLocks noGrp="1"/>
          </p:cNvSpPr>
          <p:nvPr>
            <p:ph idx="1"/>
          </p:nvPr>
        </p:nvSpPr>
        <p:spPr/>
        <p:txBody>
          <a:bodyPr/>
          <a:lstStyle/>
          <a:p>
            <a:r>
              <a:rPr lang="en-US" dirty="0"/>
              <a:t>To do the analysis , our team used :</a:t>
            </a:r>
          </a:p>
          <a:p>
            <a:r>
              <a:rPr lang="en-US" dirty="0"/>
              <a:t>Titanium alloy (Ti-6Al-4V) for the femoral and tibial implants </a:t>
            </a:r>
          </a:p>
          <a:p>
            <a:r>
              <a:rPr lang="en-US" dirty="0"/>
              <a:t>Different material for the meniscus plate. Material properties for these materials are tabulated in table (3.1)</a:t>
            </a:r>
          </a:p>
          <a:p>
            <a:endParaRPr lang="en-US" dirty="0"/>
          </a:p>
        </p:txBody>
      </p:sp>
      <p:pic>
        <p:nvPicPr>
          <p:cNvPr id="4" name="Picture 2">
            <a:extLst>
              <a:ext uri="{FF2B5EF4-FFF2-40B4-BE49-F238E27FC236}">
                <a16:creationId xmlns:a16="http://schemas.microsoft.com/office/drawing/2014/main" xmlns="" id="{58840792-FD5C-49ED-BC03-A571B1B27CEB}"/>
              </a:ext>
            </a:extLst>
          </p:cNvPr>
          <p:cNvPicPr>
            <a:picLocks noChangeAspect="1" noChangeArrowheads="1"/>
          </p:cNvPicPr>
          <p:nvPr/>
        </p:nvPicPr>
        <p:blipFill>
          <a:blip r:embed="rId2"/>
          <a:srcRect/>
          <a:stretch>
            <a:fillRect/>
          </a:stretch>
        </p:blipFill>
        <p:spPr bwMode="auto">
          <a:xfrm>
            <a:off x="2412055" y="4022411"/>
            <a:ext cx="8640097" cy="2869746"/>
          </a:xfrm>
          <a:prstGeom prst="rect">
            <a:avLst/>
          </a:prstGeom>
          <a:noFill/>
          <a:ln w="9525">
            <a:noFill/>
            <a:miter lim="800000"/>
            <a:headEnd/>
            <a:tailEnd/>
          </a:ln>
          <a:effectLst/>
        </p:spPr>
      </p:pic>
    </p:spTree>
    <p:extLst>
      <p:ext uri="{BB962C8B-B14F-4D97-AF65-F5344CB8AC3E}">
        <p14:creationId xmlns:p14="http://schemas.microsoft.com/office/powerpoint/2010/main" xmlns="" val="4180222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3BD1C9-BD0C-41B8-BB3E-B69453A3D90B}"/>
              </a:ext>
            </a:extLst>
          </p:cNvPr>
          <p:cNvSpPr>
            <a:spLocks noGrp="1"/>
          </p:cNvSpPr>
          <p:nvPr>
            <p:ph type="title"/>
          </p:nvPr>
        </p:nvSpPr>
        <p:spPr/>
        <p:txBody>
          <a:bodyPr/>
          <a:lstStyle/>
          <a:p>
            <a:r>
              <a:rPr lang="en-US" dirty="0"/>
              <a:t>Force Analysis</a:t>
            </a:r>
          </a:p>
        </p:txBody>
      </p:sp>
      <p:sp>
        <p:nvSpPr>
          <p:cNvPr id="3" name="Content Placeholder 2">
            <a:extLst>
              <a:ext uri="{FF2B5EF4-FFF2-40B4-BE49-F238E27FC236}">
                <a16:creationId xmlns:a16="http://schemas.microsoft.com/office/drawing/2014/main" xmlns="" id="{71E3F521-7303-41EA-8CED-D5D282497AC8}"/>
              </a:ext>
            </a:extLst>
          </p:cNvPr>
          <p:cNvSpPr>
            <a:spLocks noGrp="1"/>
          </p:cNvSpPr>
          <p:nvPr>
            <p:ph idx="1"/>
          </p:nvPr>
        </p:nvSpPr>
        <p:spPr/>
        <p:txBody>
          <a:bodyPr/>
          <a:lstStyle/>
          <a:p>
            <a:r>
              <a:rPr lang="en-US" dirty="0"/>
              <a:t>6-Degree Of Freedom </a:t>
            </a:r>
          </a:p>
        </p:txBody>
      </p:sp>
      <p:pic>
        <p:nvPicPr>
          <p:cNvPr id="3074" name="Picture 2" descr="Image result for knee 6-Degree Of FreeDom">
            <a:extLst>
              <a:ext uri="{FF2B5EF4-FFF2-40B4-BE49-F238E27FC236}">
                <a16:creationId xmlns:a16="http://schemas.microsoft.com/office/drawing/2014/main" xmlns="" id="{E40848EC-F1B6-4123-B68D-46442936C6DE}"/>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584333" y="2802266"/>
            <a:ext cx="5023334" cy="394526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081683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8001964-8CEC-4CD7-ACCC-2648A6C7A1A3}"/>
              </a:ext>
            </a:extLst>
          </p:cNvPr>
          <p:cNvSpPr>
            <a:spLocks noGrp="1"/>
          </p:cNvSpPr>
          <p:nvPr>
            <p:ph type="title"/>
          </p:nvPr>
        </p:nvSpPr>
        <p:spPr/>
        <p:txBody>
          <a:bodyPr/>
          <a:lstStyle/>
          <a:p>
            <a:r>
              <a:rPr lang="en-US" dirty="0"/>
              <a:t>Force Analysis</a:t>
            </a:r>
          </a:p>
        </p:txBody>
      </p:sp>
      <p:sp>
        <p:nvSpPr>
          <p:cNvPr id="3" name="Content Placeholder 2">
            <a:extLst>
              <a:ext uri="{FF2B5EF4-FFF2-40B4-BE49-F238E27FC236}">
                <a16:creationId xmlns:a16="http://schemas.microsoft.com/office/drawing/2014/main" xmlns="" id="{537D92A9-BEA6-4BF3-8C3F-8079A3C10D51}"/>
              </a:ext>
            </a:extLst>
          </p:cNvPr>
          <p:cNvSpPr>
            <a:spLocks noGrp="1"/>
          </p:cNvSpPr>
          <p:nvPr>
            <p:ph idx="1"/>
          </p:nvPr>
        </p:nvSpPr>
        <p:spPr>
          <a:xfrm>
            <a:off x="2589212" y="2133600"/>
            <a:ext cx="6048351" cy="3777622"/>
          </a:xfrm>
        </p:spPr>
        <p:txBody>
          <a:bodyPr/>
          <a:lstStyle/>
          <a:p>
            <a:r>
              <a:rPr lang="en-US" dirty="0"/>
              <a:t>The next Figure shows the forces and angles acts on knee joint. These forces are </a:t>
            </a:r>
            <a:r>
              <a:rPr lang="en-US" i="1" dirty="0"/>
              <a:t>FQ, FT, FP and FW where :</a:t>
            </a:r>
            <a:endParaRPr lang="en-US" dirty="0"/>
          </a:p>
          <a:p>
            <a:endParaRPr lang="en-US" dirty="0"/>
          </a:p>
        </p:txBody>
      </p:sp>
      <p:pic>
        <p:nvPicPr>
          <p:cNvPr id="4" name="Picture 2">
            <a:extLst>
              <a:ext uri="{FF2B5EF4-FFF2-40B4-BE49-F238E27FC236}">
                <a16:creationId xmlns:a16="http://schemas.microsoft.com/office/drawing/2014/main" xmlns="" id="{A56D1739-457F-4DBA-8552-5B1F34062A05}"/>
              </a:ext>
            </a:extLst>
          </p:cNvPr>
          <p:cNvPicPr>
            <a:picLocks noChangeAspect="1" noChangeArrowheads="1"/>
          </p:cNvPicPr>
          <p:nvPr/>
        </p:nvPicPr>
        <p:blipFill>
          <a:blip r:embed="rId2"/>
          <a:srcRect/>
          <a:stretch>
            <a:fillRect/>
          </a:stretch>
        </p:blipFill>
        <p:spPr bwMode="auto">
          <a:xfrm>
            <a:off x="8764172" y="553530"/>
            <a:ext cx="3427828" cy="6828011"/>
          </a:xfrm>
          <a:prstGeom prst="rect">
            <a:avLst/>
          </a:prstGeom>
          <a:noFill/>
          <a:ln w="9525">
            <a:noFill/>
            <a:miter lim="800000"/>
            <a:headEnd/>
            <a:tailEnd/>
          </a:ln>
          <a:effectLst/>
        </p:spPr>
      </p:pic>
      <p:pic>
        <p:nvPicPr>
          <p:cNvPr id="5" name="Picture 3">
            <a:extLst>
              <a:ext uri="{FF2B5EF4-FFF2-40B4-BE49-F238E27FC236}">
                <a16:creationId xmlns:a16="http://schemas.microsoft.com/office/drawing/2014/main" xmlns="" id="{D087F6A5-899E-4450-818E-2BDFCE8FA106}"/>
              </a:ext>
            </a:extLst>
          </p:cNvPr>
          <p:cNvPicPr>
            <a:picLocks noChangeAspect="1" noChangeArrowheads="1"/>
          </p:cNvPicPr>
          <p:nvPr/>
        </p:nvPicPr>
        <p:blipFill>
          <a:blip r:embed="rId3"/>
          <a:srcRect/>
          <a:stretch>
            <a:fillRect/>
          </a:stretch>
        </p:blipFill>
        <p:spPr bwMode="auto">
          <a:xfrm>
            <a:off x="2589212" y="3429000"/>
            <a:ext cx="4343400" cy="791119"/>
          </a:xfrm>
          <a:prstGeom prst="rect">
            <a:avLst/>
          </a:prstGeom>
          <a:noFill/>
          <a:ln w="9525">
            <a:noFill/>
            <a:miter lim="800000"/>
            <a:headEnd/>
            <a:tailEnd/>
          </a:ln>
          <a:effectLst/>
        </p:spPr>
      </p:pic>
      <p:pic>
        <p:nvPicPr>
          <p:cNvPr id="6" name="Picture 4">
            <a:extLst>
              <a:ext uri="{FF2B5EF4-FFF2-40B4-BE49-F238E27FC236}">
                <a16:creationId xmlns:a16="http://schemas.microsoft.com/office/drawing/2014/main" xmlns="" id="{E610D8B0-796D-4F8F-B22F-D3857A339D95}"/>
              </a:ext>
            </a:extLst>
          </p:cNvPr>
          <p:cNvPicPr>
            <a:picLocks noChangeAspect="1" noChangeArrowheads="1"/>
          </p:cNvPicPr>
          <p:nvPr/>
        </p:nvPicPr>
        <p:blipFill>
          <a:blip r:embed="rId4"/>
          <a:srcRect/>
          <a:stretch>
            <a:fillRect/>
          </a:stretch>
        </p:blipFill>
        <p:spPr bwMode="auto">
          <a:xfrm>
            <a:off x="2589212" y="4343400"/>
            <a:ext cx="4419600" cy="838200"/>
          </a:xfrm>
          <a:prstGeom prst="rect">
            <a:avLst/>
          </a:prstGeom>
          <a:noFill/>
          <a:ln w="9525">
            <a:noFill/>
            <a:miter lim="800000"/>
            <a:headEnd/>
            <a:tailEnd/>
          </a:ln>
          <a:effectLst/>
        </p:spPr>
      </p:pic>
      <p:pic>
        <p:nvPicPr>
          <p:cNvPr id="7" name="Picture 5">
            <a:extLst>
              <a:ext uri="{FF2B5EF4-FFF2-40B4-BE49-F238E27FC236}">
                <a16:creationId xmlns:a16="http://schemas.microsoft.com/office/drawing/2014/main" xmlns="" id="{6C3CAEA9-5811-4BF7-8A8A-DDD301599E70}"/>
              </a:ext>
            </a:extLst>
          </p:cNvPr>
          <p:cNvPicPr>
            <a:picLocks noChangeAspect="1" noChangeArrowheads="1"/>
          </p:cNvPicPr>
          <p:nvPr/>
        </p:nvPicPr>
        <p:blipFill>
          <a:blip r:embed="rId5"/>
          <a:srcRect/>
          <a:stretch>
            <a:fillRect/>
          </a:stretch>
        </p:blipFill>
        <p:spPr bwMode="auto">
          <a:xfrm>
            <a:off x="2589213" y="5334000"/>
            <a:ext cx="4419600" cy="762000"/>
          </a:xfrm>
          <a:prstGeom prst="rect">
            <a:avLst/>
          </a:prstGeom>
          <a:noFill/>
          <a:ln w="9525">
            <a:noFill/>
            <a:miter lim="800000"/>
            <a:headEnd/>
            <a:tailEnd/>
          </a:ln>
          <a:effectLst/>
        </p:spPr>
      </p:pic>
    </p:spTree>
    <p:extLst>
      <p:ext uri="{BB962C8B-B14F-4D97-AF65-F5344CB8AC3E}">
        <p14:creationId xmlns:p14="http://schemas.microsoft.com/office/powerpoint/2010/main" xmlns="" val="24565635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175181-E85B-4F60-A58A-823B605379E0}"/>
              </a:ext>
            </a:extLst>
          </p:cNvPr>
          <p:cNvSpPr>
            <a:spLocks noGrp="1"/>
          </p:cNvSpPr>
          <p:nvPr>
            <p:ph type="title"/>
          </p:nvPr>
        </p:nvSpPr>
        <p:spPr/>
        <p:txBody>
          <a:bodyPr/>
          <a:lstStyle/>
          <a:p>
            <a:r>
              <a:rPr lang="en-US" dirty="0"/>
              <a:t>Force Analysis</a:t>
            </a:r>
          </a:p>
        </p:txBody>
      </p:sp>
      <p:sp>
        <p:nvSpPr>
          <p:cNvPr id="3" name="Content Placeholder 2">
            <a:extLst>
              <a:ext uri="{FF2B5EF4-FFF2-40B4-BE49-F238E27FC236}">
                <a16:creationId xmlns:a16="http://schemas.microsoft.com/office/drawing/2014/main" xmlns="" id="{FACAA061-FDAC-459B-9003-3B35B169638B}"/>
              </a:ext>
            </a:extLst>
          </p:cNvPr>
          <p:cNvSpPr>
            <a:spLocks noGrp="1"/>
          </p:cNvSpPr>
          <p:nvPr>
            <p:ph idx="1"/>
          </p:nvPr>
        </p:nvSpPr>
        <p:spPr/>
        <p:txBody>
          <a:bodyPr/>
          <a:lstStyle/>
          <a:p>
            <a:r>
              <a:rPr lang="en-US" dirty="0"/>
              <a:t> After using relations in the previous slide, and by using trigonometric ,Forces acts on the joint are estimated and tabulated in table below:</a:t>
            </a:r>
          </a:p>
        </p:txBody>
      </p:sp>
      <p:graphicFrame>
        <p:nvGraphicFramePr>
          <p:cNvPr id="5" name="Table 4">
            <a:extLst>
              <a:ext uri="{FF2B5EF4-FFF2-40B4-BE49-F238E27FC236}">
                <a16:creationId xmlns:a16="http://schemas.microsoft.com/office/drawing/2014/main" xmlns="" id="{0E31F262-2667-4584-8765-0C7C176881A7}"/>
              </a:ext>
            </a:extLst>
          </p:cNvPr>
          <p:cNvGraphicFramePr>
            <a:graphicFrameLocks noGrp="1"/>
          </p:cNvGraphicFramePr>
          <p:nvPr>
            <p:extLst>
              <p:ext uri="{D42A27DB-BD31-4B8C-83A1-F6EECF244321}">
                <p14:modId xmlns:p14="http://schemas.microsoft.com/office/powerpoint/2010/main" xmlns="" val="275505859"/>
              </p:ext>
            </p:extLst>
          </p:nvPr>
        </p:nvGraphicFramePr>
        <p:xfrm>
          <a:off x="2947907" y="3246783"/>
          <a:ext cx="6296185" cy="3200400"/>
        </p:xfrm>
        <a:graphic>
          <a:graphicData uri="http://schemas.openxmlformats.org/drawingml/2006/table">
            <a:tbl>
              <a:tblPr firstRow="1" bandRow="1">
                <a:tableStyleId>{5C22544A-7EE6-4342-B048-85BDC9FD1C3A}</a:tableStyleId>
              </a:tblPr>
              <a:tblGrid>
                <a:gridCol w="1278610">
                  <a:extLst>
                    <a:ext uri="{9D8B030D-6E8A-4147-A177-3AD203B41FA5}">
                      <a16:colId xmlns:a16="http://schemas.microsoft.com/office/drawing/2014/main" xmlns="" val="3487717325"/>
                    </a:ext>
                  </a:extLst>
                </a:gridCol>
                <a:gridCol w="1207576">
                  <a:extLst>
                    <a:ext uri="{9D8B030D-6E8A-4147-A177-3AD203B41FA5}">
                      <a16:colId xmlns:a16="http://schemas.microsoft.com/office/drawing/2014/main" xmlns="" val="1645578743"/>
                    </a:ext>
                  </a:extLst>
                </a:gridCol>
                <a:gridCol w="879851">
                  <a:extLst>
                    <a:ext uri="{9D8B030D-6E8A-4147-A177-3AD203B41FA5}">
                      <a16:colId xmlns:a16="http://schemas.microsoft.com/office/drawing/2014/main" xmlns="" val="3426487122"/>
                    </a:ext>
                  </a:extLst>
                </a:gridCol>
                <a:gridCol w="976716">
                  <a:extLst>
                    <a:ext uri="{9D8B030D-6E8A-4147-A177-3AD203B41FA5}">
                      <a16:colId xmlns:a16="http://schemas.microsoft.com/office/drawing/2014/main" xmlns="" val="2134477135"/>
                    </a:ext>
                  </a:extLst>
                </a:gridCol>
                <a:gridCol w="976716">
                  <a:extLst>
                    <a:ext uri="{9D8B030D-6E8A-4147-A177-3AD203B41FA5}">
                      <a16:colId xmlns:a16="http://schemas.microsoft.com/office/drawing/2014/main" xmlns="" val="809064466"/>
                    </a:ext>
                  </a:extLst>
                </a:gridCol>
                <a:gridCol w="976716">
                  <a:extLst>
                    <a:ext uri="{9D8B030D-6E8A-4147-A177-3AD203B41FA5}">
                      <a16:colId xmlns:a16="http://schemas.microsoft.com/office/drawing/2014/main" xmlns="" val="204405932"/>
                    </a:ext>
                  </a:extLst>
                </a:gridCol>
              </a:tblGrid>
              <a:tr h="800100">
                <a:tc>
                  <a:txBody>
                    <a:bodyPr/>
                    <a:lstStyle/>
                    <a:p>
                      <a:pPr algn="ctr"/>
                      <a:r>
                        <a:rPr kumimoji="0" lang="en-US" sz="1400" b="1" kern="1200" baseline="0" dirty="0">
                          <a:solidFill>
                            <a:schemeClr val="lt1"/>
                          </a:solidFill>
                          <a:latin typeface="+mn-lt"/>
                          <a:ea typeface="+mn-ea"/>
                          <a:cs typeface="+mn-cs"/>
                        </a:rPr>
                        <a:t>situation</a:t>
                      </a:r>
                      <a:r>
                        <a:rPr lang="en-US" sz="1400" baseline="0" dirty="0"/>
                        <a:t> </a:t>
                      </a:r>
                      <a:endParaRPr lang="en-US" sz="1400" dirty="0"/>
                    </a:p>
                  </a:txBody>
                  <a:tcPr anchor="ctr"/>
                </a:tc>
                <a:tc>
                  <a:txBody>
                    <a:bodyPr/>
                    <a:lstStyle/>
                    <a:p>
                      <a:pPr algn="ctr"/>
                      <a:r>
                        <a:rPr lang="en-US" sz="1400" dirty="0"/>
                        <a:t>X (flexion angle )</a:t>
                      </a:r>
                    </a:p>
                  </a:txBody>
                  <a:tcPr anchor="ctr"/>
                </a:tc>
                <a:tc>
                  <a:txBody>
                    <a:bodyPr/>
                    <a:lstStyle/>
                    <a:p>
                      <a:pPr algn="ctr"/>
                      <a:r>
                        <a:rPr lang="en-US" sz="1400" dirty="0"/>
                        <a:t>FQ (N)</a:t>
                      </a:r>
                    </a:p>
                  </a:txBody>
                  <a:tcPr anchor="ctr"/>
                </a:tc>
                <a:tc>
                  <a:txBody>
                    <a:bodyPr/>
                    <a:lstStyle/>
                    <a:p>
                      <a:pPr algn="ctr"/>
                      <a:r>
                        <a:rPr lang="en-US" sz="1400" dirty="0"/>
                        <a:t>FT</a:t>
                      </a:r>
                    </a:p>
                    <a:p>
                      <a:pPr algn="ctr"/>
                      <a:r>
                        <a:rPr lang="en-US" sz="1400" dirty="0"/>
                        <a:t>(N)</a:t>
                      </a:r>
                    </a:p>
                  </a:txBody>
                  <a:tcPr anchor="ctr"/>
                </a:tc>
                <a:tc>
                  <a:txBody>
                    <a:bodyPr/>
                    <a:lstStyle/>
                    <a:p>
                      <a:pPr algn="ctr"/>
                      <a:r>
                        <a:rPr lang="en-US" sz="1400" dirty="0"/>
                        <a:t>FP </a:t>
                      </a:r>
                    </a:p>
                    <a:p>
                      <a:pPr algn="ctr"/>
                      <a:r>
                        <a:rPr lang="en-US" sz="1400" dirty="0"/>
                        <a:t>(N) </a:t>
                      </a:r>
                    </a:p>
                  </a:txBody>
                  <a:tcPr anchor="ctr"/>
                </a:tc>
                <a:tc>
                  <a:txBody>
                    <a:bodyPr/>
                    <a:lstStyle/>
                    <a:p>
                      <a:pPr algn="ctr"/>
                      <a:r>
                        <a:rPr lang="en-US" sz="1400" dirty="0"/>
                        <a:t>%BW</a:t>
                      </a:r>
                    </a:p>
                  </a:txBody>
                  <a:tcPr anchor="ctr"/>
                </a:tc>
                <a:extLst>
                  <a:ext uri="{0D108BD9-81ED-4DB2-BD59-A6C34878D82A}">
                    <a16:rowId xmlns:a16="http://schemas.microsoft.com/office/drawing/2014/main" xmlns="" val="4253211318"/>
                  </a:ext>
                </a:extLst>
              </a:tr>
              <a:tr h="800100">
                <a:tc>
                  <a:txBody>
                    <a:bodyPr/>
                    <a:lstStyle/>
                    <a:p>
                      <a:pPr marL="342900" indent="-342900" algn="ctr">
                        <a:buFont typeface="+mj-lt"/>
                        <a:buNone/>
                      </a:pPr>
                      <a:r>
                        <a:rPr kumimoji="0" lang="en-US" sz="1400" kern="1200" baseline="0" dirty="0">
                          <a:solidFill>
                            <a:schemeClr val="dk1"/>
                          </a:solidFill>
                          <a:latin typeface="+mn-lt"/>
                          <a:ea typeface="+mn-ea"/>
                          <a:cs typeface="+mn-cs"/>
                        </a:rPr>
                        <a:t>Standing</a:t>
                      </a:r>
                      <a:endParaRPr lang="en-US" sz="1400" dirty="0"/>
                    </a:p>
                  </a:txBody>
                  <a:tcPr anchor="ctr"/>
                </a:tc>
                <a:tc>
                  <a:txBody>
                    <a:bodyPr/>
                    <a:lstStyle/>
                    <a:p>
                      <a:pPr algn="ctr"/>
                      <a:r>
                        <a:rPr lang="en-US" sz="1400" dirty="0"/>
                        <a:t>0</a:t>
                      </a:r>
                    </a:p>
                  </a:txBody>
                  <a:tcPr anchor="ctr"/>
                </a:tc>
                <a:tc>
                  <a:txBody>
                    <a:bodyPr/>
                    <a:lstStyle/>
                    <a:p>
                      <a:pPr algn="ctr"/>
                      <a:r>
                        <a:rPr lang="en-US" sz="1400" dirty="0"/>
                        <a:t>2500</a:t>
                      </a:r>
                    </a:p>
                  </a:txBody>
                  <a:tcPr anchor="ctr"/>
                </a:tc>
                <a:tc>
                  <a:txBody>
                    <a:bodyPr/>
                    <a:lstStyle/>
                    <a:p>
                      <a:pPr algn="ctr"/>
                      <a:r>
                        <a:rPr lang="en-US" sz="1400" dirty="0"/>
                        <a:t>1641</a:t>
                      </a:r>
                    </a:p>
                  </a:txBody>
                  <a:tcPr anchor="ctr"/>
                </a:tc>
                <a:tc>
                  <a:txBody>
                    <a:bodyPr/>
                    <a:lstStyle/>
                    <a:p>
                      <a:pPr algn="ctr"/>
                      <a:r>
                        <a:rPr lang="en-US" sz="1400" dirty="0"/>
                        <a:t>2.4</a:t>
                      </a:r>
                    </a:p>
                  </a:txBody>
                  <a:tcPr anchor="ctr"/>
                </a:tc>
                <a:tc>
                  <a:txBody>
                    <a:bodyPr/>
                    <a:lstStyle/>
                    <a:p>
                      <a:pPr algn="ctr"/>
                      <a:r>
                        <a:rPr lang="en-US" sz="1400" dirty="0"/>
                        <a:t>2.8</a:t>
                      </a:r>
                    </a:p>
                  </a:txBody>
                  <a:tcPr anchor="ctr"/>
                </a:tc>
                <a:extLst>
                  <a:ext uri="{0D108BD9-81ED-4DB2-BD59-A6C34878D82A}">
                    <a16:rowId xmlns:a16="http://schemas.microsoft.com/office/drawing/2014/main" xmlns="" val="2931857285"/>
                  </a:ext>
                </a:extLst>
              </a:tr>
              <a:tr h="800100">
                <a:tc>
                  <a:txBody>
                    <a:bodyPr/>
                    <a:lstStyle/>
                    <a:p>
                      <a:pPr algn="ctr"/>
                      <a:r>
                        <a:rPr kumimoji="0" lang="en-US" sz="1400" kern="1200" baseline="0" dirty="0">
                          <a:solidFill>
                            <a:schemeClr val="dk1"/>
                          </a:solidFill>
                          <a:latin typeface="+mn-lt"/>
                          <a:ea typeface="+mn-ea"/>
                          <a:cs typeface="+mn-cs"/>
                        </a:rPr>
                        <a:t>Walking</a:t>
                      </a:r>
                      <a:endParaRPr lang="en-US" sz="1400" dirty="0"/>
                    </a:p>
                  </a:txBody>
                  <a:tcPr anchor="ctr"/>
                </a:tc>
                <a:tc>
                  <a:txBody>
                    <a:bodyPr/>
                    <a:lstStyle/>
                    <a:p>
                      <a:pPr algn="ctr"/>
                      <a:r>
                        <a:rPr lang="en-US" sz="1400" dirty="0"/>
                        <a:t>20</a:t>
                      </a:r>
                    </a:p>
                  </a:txBody>
                  <a:tcPr anchor="ctr"/>
                </a:tc>
                <a:tc>
                  <a:txBody>
                    <a:bodyPr/>
                    <a:lstStyle/>
                    <a:p>
                      <a:pPr algn="ctr"/>
                      <a:r>
                        <a:rPr lang="en-US" sz="1400" dirty="0"/>
                        <a:t>3448</a:t>
                      </a:r>
                    </a:p>
                  </a:txBody>
                  <a:tcPr anchor="ctr"/>
                </a:tc>
                <a:tc>
                  <a:txBody>
                    <a:bodyPr/>
                    <a:lstStyle/>
                    <a:p>
                      <a:pPr algn="ctr"/>
                      <a:r>
                        <a:rPr lang="en-US" sz="1400" dirty="0"/>
                        <a:t>5136.3</a:t>
                      </a:r>
                    </a:p>
                  </a:txBody>
                  <a:tcPr anchor="ctr"/>
                </a:tc>
                <a:tc>
                  <a:txBody>
                    <a:bodyPr/>
                    <a:lstStyle/>
                    <a:p>
                      <a:pPr algn="ctr"/>
                      <a:r>
                        <a:rPr lang="en-US" sz="1400" dirty="0"/>
                        <a:t>2353</a:t>
                      </a:r>
                    </a:p>
                  </a:txBody>
                  <a:tcPr anchor="ctr"/>
                </a:tc>
                <a:tc>
                  <a:txBody>
                    <a:bodyPr/>
                    <a:lstStyle/>
                    <a:p>
                      <a:pPr algn="ctr"/>
                      <a:r>
                        <a:rPr lang="en-US" sz="1400" dirty="0"/>
                        <a:t>2.6</a:t>
                      </a:r>
                    </a:p>
                  </a:txBody>
                  <a:tcPr anchor="ctr"/>
                </a:tc>
                <a:extLst>
                  <a:ext uri="{0D108BD9-81ED-4DB2-BD59-A6C34878D82A}">
                    <a16:rowId xmlns:a16="http://schemas.microsoft.com/office/drawing/2014/main" xmlns="" val="58990364"/>
                  </a:ext>
                </a:extLst>
              </a:tr>
              <a:tr h="800100">
                <a:tc>
                  <a:txBody>
                    <a:bodyPr/>
                    <a:lstStyle/>
                    <a:p>
                      <a:pPr algn="ctr"/>
                      <a:r>
                        <a:rPr kumimoji="0" lang="en-US" sz="1400" kern="1200" baseline="0" dirty="0">
                          <a:solidFill>
                            <a:schemeClr val="dk1"/>
                          </a:solidFill>
                          <a:latin typeface="+mn-lt"/>
                          <a:ea typeface="+mn-ea"/>
                          <a:cs typeface="+mn-cs"/>
                        </a:rPr>
                        <a:t>Stair ascend</a:t>
                      </a:r>
                      <a:endParaRPr lang="en-US" sz="1400" dirty="0"/>
                    </a:p>
                  </a:txBody>
                  <a:tcPr anchor="ctr"/>
                </a:tc>
                <a:tc>
                  <a:txBody>
                    <a:bodyPr/>
                    <a:lstStyle/>
                    <a:p>
                      <a:pPr algn="ctr"/>
                      <a:r>
                        <a:rPr lang="en-US" sz="1400" dirty="0"/>
                        <a:t>30</a:t>
                      </a:r>
                    </a:p>
                  </a:txBody>
                  <a:tcPr anchor="ctr"/>
                </a:tc>
                <a:tc>
                  <a:txBody>
                    <a:bodyPr/>
                    <a:lstStyle/>
                    <a:p>
                      <a:pPr algn="ctr"/>
                      <a:r>
                        <a:rPr lang="en-US" sz="1400" dirty="0"/>
                        <a:t>3635</a:t>
                      </a:r>
                    </a:p>
                  </a:txBody>
                  <a:tcPr anchor="ctr"/>
                </a:tc>
                <a:tc>
                  <a:txBody>
                    <a:bodyPr/>
                    <a:lstStyle/>
                    <a:p>
                      <a:pPr algn="ctr"/>
                      <a:r>
                        <a:rPr lang="en-US" sz="1400" dirty="0"/>
                        <a:t>6575</a:t>
                      </a:r>
                    </a:p>
                  </a:txBody>
                  <a:tcPr anchor="ctr"/>
                </a:tc>
                <a:tc>
                  <a:txBody>
                    <a:bodyPr/>
                    <a:lstStyle/>
                    <a:p>
                      <a:pPr algn="ctr"/>
                      <a:r>
                        <a:rPr lang="en-US" sz="1400" dirty="0"/>
                        <a:t>7244</a:t>
                      </a:r>
                    </a:p>
                  </a:txBody>
                  <a:tcPr anchor="ctr"/>
                </a:tc>
                <a:tc>
                  <a:txBody>
                    <a:bodyPr/>
                    <a:lstStyle/>
                    <a:p>
                      <a:pPr algn="ctr"/>
                      <a:r>
                        <a:rPr lang="en-US" sz="1400" dirty="0"/>
                        <a:t>4.1</a:t>
                      </a:r>
                    </a:p>
                  </a:txBody>
                  <a:tcPr anchor="ctr"/>
                </a:tc>
                <a:extLst>
                  <a:ext uri="{0D108BD9-81ED-4DB2-BD59-A6C34878D82A}">
                    <a16:rowId xmlns:a16="http://schemas.microsoft.com/office/drawing/2014/main" xmlns="" val="3957735373"/>
                  </a:ext>
                </a:extLst>
              </a:tr>
            </a:tbl>
          </a:graphicData>
        </a:graphic>
      </p:graphicFrame>
    </p:spTree>
    <p:extLst>
      <p:ext uri="{BB962C8B-B14F-4D97-AF65-F5344CB8AC3E}">
        <p14:creationId xmlns:p14="http://schemas.microsoft.com/office/powerpoint/2010/main" xmlns="" val="1037788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842DE8-A425-459A-82FE-BC626BC61C26}"/>
              </a:ext>
            </a:extLst>
          </p:cNvPr>
          <p:cNvSpPr>
            <a:spLocks noGrp="1"/>
          </p:cNvSpPr>
          <p:nvPr>
            <p:ph type="title"/>
          </p:nvPr>
        </p:nvSpPr>
        <p:spPr/>
        <p:txBody>
          <a:bodyPr/>
          <a:lstStyle/>
          <a:p>
            <a:r>
              <a:rPr lang="en-US" dirty="0"/>
              <a:t>Outline </a:t>
            </a:r>
          </a:p>
        </p:txBody>
      </p:sp>
      <p:sp>
        <p:nvSpPr>
          <p:cNvPr id="3" name="Content Placeholder 2">
            <a:extLst>
              <a:ext uri="{FF2B5EF4-FFF2-40B4-BE49-F238E27FC236}">
                <a16:creationId xmlns:a16="http://schemas.microsoft.com/office/drawing/2014/main" xmlns="" id="{24E479C0-0819-426E-96AC-910178CA81B1}"/>
              </a:ext>
            </a:extLst>
          </p:cNvPr>
          <p:cNvSpPr>
            <a:spLocks noGrp="1"/>
          </p:cNvSpPr>
          <p:nvPr>
            <p:ph idx="1"/>
          </p:nvPr>
        </p:nvSpPr>
        <p:spPr/>
        <p:txBody>
          <a:bodyPr/>
          <a:lstStyle/>
          <a:p>
            <a:pPr>
              <a:buFont typeface="Wingdings" panose="05000000000000000000" pitchFamily="2" charset="2"/>
              <a:buChar char="Ø"/>
            </a:pPr>
            <a:r>
              <a:rPr lang="en-US" dirty="0"/>
              <a:t>Introduction </a:t>
            </a:r>
          </a:p>
          <a:p>
            <a:pPr>
              <a:buFont typeface="Wingdings" panose="05000000000000000000" pitchFamily="2" charset="2"/>
              <a:buChar char="Ø"/>
            </a:pPr>
            <a:r>
              <a:rPr lang="en-US" dirty="0"/>
              <a:t>Methodology </a:t>
            </a:r>
          </a:p>
          <a:p>
            <a:pPr>
              <a:buFont typeface="Wingdings" panose="05000000000000000000" pitchFamily="2" charset="2"/>
              <a:buChar char="Ø"/>
            </a:pPr>
            <a:r>
              <a:rPr lang="en-US" dirty="0" smtClean="0"/>
              <a:t>Force </a:t>
            </a:r>
            <a:r>
              <a:rPr lang="en-US" dirty="0"/>
              <a:t>and material</a:t>
            </a:r>
          </a:p>
          <a:p>
            <a:pPr>
              <a:buFont typeface="Wingdings" panose="05000000000000000000" pitchFamily="2" charset="2"/>
              <a:buChar char="Ø"/>
            </a:pPr>
            <a:r>
              <a:rPr lang="en-US" dirty="0"/>
              <a:t>Finite element </a:t>
            </a:r>
          </a:p>
          <a:p>
            <a:pPr>
              <a:buFont typeface="Wingdings" panose="05000000000000000000" pitchFamily="2" charset="2"/>
              <a:buChar char="Ø"/>
            </a:pPr>
            <a:r>
              <a:rPr lang="en-US" dirty="0"/>
              <a:t>Rustle and conclusion </a:t>
            </a:r>
          </a:p>
          <a:p>
            <a:endParaRPr lang="en-US" dirty="0"/>
          </a:p>
        </p:txBody>
      </p:sp>
    </p:spTree>
    <p:extLst>
      <p:ext uri="{BB962C8B-B14F-4D97-AF65-F5344CB8AC3E}">
        <p14:creationId xmlns:p14="http://schemas.microsoft.com/office/powerpoint/2010/main" xmlns="" val="9350559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EB95CC-7D87-4CFC-BC21-2AD3CCB3A35E}"/>
              </a:ext>
            </a:extLst>
          </p:cNvPr>
          <p:cNvSpPr>
            <a:spLocks noGrp="1"/>
          </p:cNvSpPr>
          <p:nvPr>
            <p:ph type="title"/>
          </p:nvPr>
        </p:nvSpPr>
        <p:spPr/>
        <p:txBody>
          <a:bodyPr/>
          <a:lstStyle/>
          <a:p>
            <a:r>
              <a:rPr lang="en-US" dirty="0"/>
              <a:t>Results</a:t>
            </a:r>
          </a:p>
        </p:txBody>
      </p:sp>
      <mc:AlternateContent xmlns:mc="http://schemas.openxmlformats.org/markup-compatibility/2006">
        <mc:Choice xmlns:a14="http://schemas.microsoft.com/office/drawing/2010/main" xmlns="" Requires="a14">
          <p:sp>
            <p:nvSpPr>
              <p:cNvPr id="3" name="Content Placeholder 2">
                <a:extLst>
                  <a:ext uri="{FF2B5EF4-FFF2-40B4-BE49-F238E27FC236}">
                    <a16:creationId xmlns:a16="http://schemas.microsoft.com/office/drawing/2014/main" id="{83006754-2A2C-45BE-BC9F-6B0CC07C01BA}"/>
                  </a:ext>
                </a:extLst>
              </p:cNvPr>
              <p:cNvSpPr>
                <a:spLocks noGrp="1"/>
              </p:cNvSpPr>
              <p:nvPr>
                <p:ph idx="1"/>
              </p:nvPr>
            </p:nvSpPr>
            <p:spPr/>
            <p:txBody>
              <a:bodyPr/>
              <a:lstStyle/>
              <a:p>
                <a:r>
                  <a:rPr lang="en-US" dirty="0"/>
                  <a:t>These relation was used to determine the fatigue life  </a:t>
                </a:r>
              </a:p>
              <a:p>
                <a:pPr>
                  <a:buFont typeface="Wingdings" panose="05000000000000000000" pitchFamily="2" charset="2"/>
                  <a:buChar char="Ø"/>
                </a:pPr>
                <a:r>
                  <a:rPr lang="en-US" i="1" dirty="0"/>
                  <a:t>Sf =</a:t>
                </a:r>
                <a14:m>
                  <m:oMath xmlns:m="http://schemas.openxmlformats.org/officeDocument/2006/math">
                    <m:sSup>
                      <m:sSupPr>
                        <m:ctrlPr>
                          <a:rPr lang="en-US" i="1"/>
                        </m:ctrlPr>
                      </m:sSupPr>
                      <m:e>
                        <m:r>
                          <a:rPr lang="en-US" b="1" i="1"/>
                          <m:t>𝒂</m:t>
                        </m:r>
                        <m:r>
                          <a:rPr lang="en-US" i="1"/>
                          <m:t>𝑁</m:t>
                        </m:r>
                      </m:e>
                      <m:sup>
                        <m:r>
                          <a:rPr lang="en-US" b="0" i="1" smtClean="0">
                            <a:latin typeface="Cambria Math" panose="02040503050406030204" pitchFamily="18" charset="0"/>
                          </a:rPr>
                          <m:t>𝑏</m:t>
                        </m:r>
                      </m:sup>
                    </m:sSup>
                  </m:oMath>
                </a14:m>
                <a:r>
                  <a:rPr lang="en-US" i="1" dirty="0"/>
                  <a:t/>
                </a:r>
                <a:r>
                  <a:rPr lang="en-US" dirty="0"/>
                  <a:t>(5.1)</a:t>
                </a:r>
              </a:p>
              <a:p>
                <a:pPr>
                  <a:buFont typeface="Wingdings" panose="05000000000000000000" pitchFamily="2" charset="2"/>
                  <a:buChar char="Ø"/>
                </a:pPr>
                <a14:m>
                  <m:oMath xmlns:m="http://schemas.openxmlformats.org/officeDocument/2006/math">
                    <m:r>
                      <a:rPr lang="en-US" b="1" i="1"/>
                      <m:t>𝒂</m:t>
                    </m:r>
                    <m:r>
                      <a:rPr lang="en-US"/>
                      <m:t> =</m:t>
                    </m:r>
                    <m:f>
                      <m:fPr>
                        <m:ctrlPr>
                          <a:rPr lang="en-US" i="1"/>
                        </m:ctrlPr>
                      </m:fPr>
                      <m:num>
                        <m:sSup>
                          <m:sSupPr>
                            <m:ctrlPr>
                              <a:rPr lang="en-US" i="1"/>
                            </m:ctrlPr>
                          </m:sSupPr>
                          <m:e>
                            <m:r>
                              <a:rPr lang="en-US"/>
                              <m:t>(</m:t>
                            </m:r>
                            <m:r>
                              <a:rPr lang="en-US" i="1"/>
                              <m:t>𝑓</m:t>
                            </m:r>
                            <m:r>
                              <a:rPr lang="en-US" i="1"/>
                              <m:t>∗</m:t>
                            </m:r>
                            <m:r>
                              <a:rPr lang="en-US" i="1"/>
                              <m:t>𝑆𝑢𝑡</m:t>
                            </m:r>
                            <m:r>
                              <a:rPr lang="en-US"/>
                              <m:t>)</m:t>
                            </m:r>
                          </m:e>
                          <m:sup>
                            <m:r>
                              <a:rPr lang="en-US" i="1"/>
                              <m:t>2</m:t>
                            </m:r>
                          </m:sup>
                        </m:sSup>
                      </m:num>
                      <m:den>
                        <m:r>
                          <a:rPr lang="en-US" i="1"/>
                          <m:t>𝑆𝑒</m:t>
                        </m:r>
                      </m:den>
                    </m:f>
                  </m:oMath>
                </a14:m>
                <a:r>
                  <a:rPr lang="en-US" i="1" dirty="0"/>
                  <a:t/>
                </a:r>
                <a:r>
                  <a:rPr lang="en-US" dirty="0"/>
                  <a:t>(5.2)</a:t>
                </a:r>
              </a:p>
              <a:p>
                <a:pPr>
                  <a:buFont typeface="Wingdings" panose="05000000000000000000" pitchFamily="2" charset="2"/>
                  <a:buChar char="Ø"/>
                </a:pPr>
                <a14:m>
                  <m:oMath xmlns:m="http://schemas.openxmlformats.org/officeDocument/2006/math">
                    <m:r>
                      <a:rPr lang="en-US" b="1" i="1"/>
                      <m:t>𝒃</m:t>
                    </m:r>
                    <m:r>
                      <a:rPr lang="en-US"/>
                      <m:t>=</m:t>
                    </m:r>
                    <m:r>
                      <a:rPr lang="en-US" i="1"/>
                      <m:t>−</m:t>
                    </m:r>
                    <m:f>
                      <m:fPr>
                        <m:ctrlPr>
                          <a:rPr lang="en-US" i="1"/>
                        </m:ctrlPr>
                      </m:fPr>
                      <m:num>
                        <m:r>
                          <a:rPr lang="en-US" i="1"/>
                          <m:t>1</m:t>
                        </m:r>
                      </m:num>
                      <m:den>
                        <m:r>
                          <a:rPr lang="en-US" i="1"/>
                          <m:t>3</m:t>
                        </m:r>
                      </m:den>
                    </m:f>
                    <m:r>
                      <a:rPr lang="en-US" i="1"/>
                      <m:t>∗</m:t>
                    </m:r>
                    <m:func>
                      <m:funcPr>
                        <m:ctrlPr>
                          <a:rPr lang="en-US" i="1"/>
                        </m:ctrlPr>
                      </m:funcPr>
                      <m:fName>
                        <m:r>
                          <m:rPr>
                            <m:sty m:val="p"/>
                          </m:rPr>
                          <a:rPr lang="en-US"/>
                          <m:t>log</m:t>
                        </m:r>
                      </m:fName>
                      <m:e>
                        <m:d>
                          <m:dPr>
                            <m:ctrlPr>
                              <a:rPr lang="en-US" i="1"/>
                            </m:ctrlPr>
                          </m:dPr>
                          <m:e>
                            <m:f>
                              <m:fPr>
                                <m:ctrlPr>
                                  <a:rPr lang="en-US" i="1"/>
                                </m:ctrlPr>
                              </m:fPr>
                              <m:num>
                                <m:r>
                                  <a:rPr lang="en-US" i="1"/>
                                  <m:t>𝑓</m:t>
                                </m:r>
                                <m:r>
                                  <a:rPr lang="en-US" i="1"/>
                                  <m:t>∗</m:t>
                                </m:r>
                                <m:r>
                                  <a:rPr lang="en-US" i="1"/>
                                  <m:t>𝑆𝑢𝑡</m:t>
                                </m:r>
                              </m:num>
                              <m:den>
                                <m:r>
                                  <a:rPr lang="en-US" i="1"/>
                                  <m:t>𝑆𝑒</m:t>
                                </m:r>
                              </m:den>
                            </m:f>
                          </m:e>
                        </m:d>
                      </m:e>
                    </m:func>
                  </m:oMath>
                </a14:m>
                <a:r>
                  <a:rPr lang="en-US" dirty="0"/>
                  <a:t>                          (5.3)</a:t>
                </a:r>
              </a:p>
              <a:p>
                <a:pPr>
                  <a:buFont typeface="Wingdings" panose="05000000000000000000" pitchFamily="2" charset="2"/>
                  <a:buChar char="Ø"/>
                </a:pPr>
                <a:r>
                  <a:rPr lang="en-US" dirty="0"/>
                  <a:t>Where </a:t>
                </a:r>
                <a:r>
                  <a:rPr lang="en-US" i="1" dirty="0"/>
                  <a:t>Se</a:t>
                </a:r>
                <a:r>
                  <a:rPr lang="en-US" dirty="0"/>
                  <a:t> = 0.5 </a:t>
                </a:r>
                <a:r>
                  <a:rPr lang="en-US" i="1" dirty="0" err="1"/>
                  <a:t>Sut</a:t>
                </a:r>
                <a:r>
                  <a:rPr lang="en-US" i="1" dirty="0"/>
                  <a:t/>
                </a:r>
                <a:r>
                  <a:rPr lang="en-US" dirty="0"/>
                  <a:t>(5.4)</a:t>
                </a:r>
              </a:p>
              <a:p>
                <a:pPr>
                  <a:buFont typeface="Wingdings" panose="05000000000000000000" pitchFamily="2" charset="2"/>
                  <a:buChar char="Ø"/>
                </a:pPr>
                <a14:m>
                  <m:oMath xmlns:m="http://schemas.openxmlformats.org/officeDocument/2006/math">
                    <m:r>
                      <a:rPr lang="en-US" i="1"/>
                      <m:t>𝑁</m:t>
                    </m:r>
                    <m:r>
                      <a:rPr lang="en-US" i="1"/>
                      <m:t> =</m:t>
                    </m:r>
                    <m:sSup>
                      <m:sSupPr>
                        <m:ctrlPr>
                          <a:rPr lang="en-US" i="1"/>
                        </m:ctrlPr>
                      </m:sSupPr>
                      <m:e>
                        <m:d>
                          <m:dPr>
                            <m:ctrlPr>
                              <a:rPr lang="en-US" i="1"/>
                            </m:ctrlPr>
                          </m:dPr>
                          <m:e>
                            <m:f>
                              <m:fPr>
                                <m:ctrlPr>
                                  <a:rPr lang="en-US" i="1"/>
                                </m:ctrlPr>
                              </m:fPr>
                              <m:num>
                                <m:r>
                                  <a:rPr lang="en-US" i="1"/>
                                  <m:t>𝜎</m:t>
                                </m:r>
                                <m:r>
                                  <a:rPr lang="en-US" i="1"/>
                                  <m:t>𝑟𝑒𝑣</m:t>
                                </m:r>
                                <m:r>
                                  <a:rPr lang="en-US" i="1"/>
                                  <m:t> </m:t>
                                </m:r>
                              </m:num>
                              <m:den>
                                <m:r>
                                  <a:rPr lang="en-US" b="1" i="1"/>
                                  <m:t>𝒂</m:t>
                                </m:r>
                              </m:den>
                            </m:f>
                          </m:e>
                        </m:d>
                      </m:e>
                      <m:sup>
                        <m:f>
                          <m:fPr>
                            <m:ctrlPr>
                              <a:rPr lang="en-US" b="1" i="1"/>
                            </m:ctrlPr>
                          </m:fPr>
                          <m:num>
                            <m:r>
                              <a:rPr lang="en-US" b="1" i="1"/>
                              <m:t>𝟏</m:t>
                            </m:r>
                          </m:num>
                          <m:den>
                            <m:r>
                              <a:rPr lang="en-US" b="1" i="1"/>
                              <m:t>𝒃</m:t>
                            </m:r>
                          </m:den>
                        </m:f>
                      </m:sup>
                    </m:sSup>
                  </m:oMath>
                </a14:m>
                <a:r>
                  <a:rPr lang="en-US" dirty="0"/>
                  <a:t>                                      (5.5)</a:t>
                </a:r>
              </a:p>
            </p:txBody>
          </p:sp>
        </mc:Choice>
        <mc:Fallback>
          <p:sp>
            <p:nvSpPr>
              <p:cNvPr id="3" name="Content Placeholder 2">
                <a:extLst>
                  <a:ext uri="{FF2B5EF4-FFF2-40B4-BE49-F238E27FC236}">
                    <a16:creationId xmlns:a16="http://schemas.microsoft.com/office/drawing/2014/main" xmlns="" id="{83006754-2A2C-45BE-BC9F-6B0CC07C01BA}"/>
                  </a:ext>
                </a:extLst>
              </p:cNvPr>
              <p:cNvSpPr>
                <a:spLocks noGrp="1" noRot="1" noChangeAspect="1" noMove="1" noResize="1" noEditPoints="1" noAdjustHandles="1" noChangeArrowheads="1" noChangeShapeType="1" noTextEdit="1"/>
              </p:cNvSpPr>
              <p:nvPr>
                <p:ph idx="1"/>
              </p:nvPr>
            </p:nvSpPr>
            <p:spPr>
              <a:blipFill>
                <a:blip r:embed="rId2"/>
                <a:stretch>
                  <a:fillRect l="-479" t="-806"/>
                </a:stretch>
              </a:blipFill>
            </p:spPr>
            <p:txBody>
              <a:bodyPr/>
              <a:lstStyle/>
              <a:p>
                <a:r>
                  <a:rPr lang="en-US">
                    <a:noFill/>
                  </a:rPr>
                  <a:t> </a:t>
                </a:r>
              </a:p>
            </p:txBody>
          </p:sp>
        </mc:Fallback>
      </mc:AlternateContent>
    </p:spTree>
    <p:extLst>
      <p:ext uri="{BB962C8B-B14F-4D97-AF65-F5344CB8AC3E}">
        <p14:creationId xmlns:p14="http://schemas.microsoft.com/office/powerpoint/2010/main" xmlns="" val="28820010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ADD8AA-4BE8-4BBB-9E0E-DF03AB41C955}"/>
              </a:ext>
            </a:extLst>
          </p:cNvPr>
          <p:cNvSpPr>
            <a:spLocks noGrp="1"/>
          </p:cNvSpPr>
          <p:nvPr>
            <p:ph type="title"/>
          </p:nvPr>
        </p:nvSpPr>
        <p:spPr/>
        <p:txBody>
          <a:bodyPr/>
          <a:lstStyle/>
          <a:p>
            <a:r>
              <a:rPr lang="en-US" dirty="0"/>
              <a:t>Finite element </a:t>
            </a:r>
          </a:p>
        </p:txBody>
      </p:sp>
      <p:sp>
        <p:nvSpPr>
          <p:cNvPr id="3" name="Content Placeholder 2">
            <a:extLst>
              <a:ext uri="{FF2B5EF4-FFF2-40B4-BE49-F238E27FC236}">
                <a16:creationId xmlns:a16="http://schemas.microsoft.com/office/drawing/2014/main" xmlns="" id="{7F0C352E-F600-4814-994B-64BED91C3590}"/>
              </a:ext>
            </a:extLst>
          </p:cNvPr>
          <p:cNvSpPr>
            <a:spLocks noGrp="1"/>
          </p:cNvSpPr>
          <p:nvPr>
            <p:ph idx="1"/>
          </p:nvPr>
        </p:nvSpPr>
        <p:spPr/>
        <p:txBody>
          <a:bodyPr/>
          <a:lstStyle/>
          <a:p>
            <a:r>
              <a:rPr lang="en-US" sz="2000" b="1" dirty="0"/>
              <a:t>Finite-element model development:</a:t>
            </a:r>
          </a:p>
          <a:p>
            <a:pPr algn="just">
              <a:buNone/>
            </a:pPr>
            <a:r>
              <a:rPr lang="en-US" dirty="0"/>
              <a:t>	A model of 3D synthetic knee is created using Solid Work software for analysis as shown in figure below. </a:t>
            </a:r>
          </a:p>
          <a:p>
            <a:endParaRPr lang="en-US" dirty="0"/>
          </a:p>
        </p:txBody>
      </p:sp>
      <p:pic>
        <p:nvPicPr>
          <p:cNvPr id="4" name="Picture 4">
            <a:extLst>
              <a:ext uri="{FF2B5EF4-FFF2-40B4-BE49-F238E27FC236}">
                <a16:creationId xmlns:a16="http://schemas.microsoft.com/office/drawing/2014/main" xmlns="" id="{748A8B67-78EB-4951-B4B0-5484C168A7F8}"/>
              </a:ext>
            </a:extLst>
          </p:cNvPr>
          <p:cNvPicPr>
            <a:picLocks noChangeAspect="1" noChangeArrowheads="1"/>
          </p:cNvPicPr>
          <p:nvPr/>
        </p:nvPicPr>
        <p:blipFill>
          <a:blip r:embed="rId2"/>
          <a:srcRect/>
          <a:stretch>
            <a:fillRect/>
          </a:stretch>
        </p:blipFill>
        <p:spPr bwMode="auto">
          <a:xfrm>
            <a:off x="3502213" y="3866169"/>
            <a:ext cx="5187573" cy="3271708"/>
          </a:xfrm>
          <a:prstGeom prst="rect">
            <a:avLst/>
          </a:prstGeom>
          <a:noFill/>
          <a:ln w="9525">
            <a:noFill/>
            <a:miter lim="800000"/>
            <a:headEnd/>
            <a:tailEnd/>
          </a:ln>
          <a:effectLst/>
        </p:spPr>
      </p:pic>
    </p:spTree>
    <p:extLst>
      <p:ext uri="{BB962C8B-B14F-4D97-AF65-F5344CB8AC3E}">
        <p14:creationId xmlns:p14="http://schemas.microsoft.com/office/powerpoint/2010/main" xmlns="" val="5149314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CD88E3-6442-410F-A342-1220CF7B664C}"/>
              </a:ext>
            </a:extLst>
          </p:cNvPr>
          <p:cNvSpPr>
            <a:spLocks noGrp="1"/>
          </p:cNvSpPr>
          <p:nvPr>
            <p:ph type="title"/>
          </p:nvPr>
        </p:nvSpPr>
        <p:spPr>
          <a:xfrm>
            <a:off x="2163278" y="677119"/>
            <a:ext cx="8911687" cy="1280890"/>
          </a:xfrm>
        </p:spPr>
        <p:txBody>
          <a:bodyPr/>
          <a:lstStyle/>
          <a:p>
            <a:r>
              <a:rPr lang="en-US" dirty="0"/>
              <a:t>Finite element </a:t>
            </a:r>
          </a:p>
        </p:txBody>
      </p:sp>
      <p:sp>
        <p:nvSpPr>
          <p:cNvPr id="3" name="Content Placeholder 2">
            <a:extLst>
              <a:ext uri="{FF2B5EF4-FFF2-40B4-BE49-F238E27FC236}">
                <a16:creationId xmlns:a16="http://schemas.microsoft.com/office/drawing/2014/main" xmlns="" id="{9E645049-51F2-46B2-A07B-473B30FA6AFA}"/>
              </a:ext>
            </a:extLst>
          </p:cNvPr>
          <p:cNvSpPr>
            <a:spLocks noGrp="1"/>
          </p:cNvSpPr>
          <p:nvPr>
            <p:ph idx="1"/>
          </p:nvPr>
        </p:nvSpPr>
        <p:spPr>
          <a:xfrm>
            <a:off x="2163278" y="2092601"/>
            <a:ext cx="9341334" cy="3777622"/>
          </a:xfrm>
        </p:spPr>
        <p:txBody>
          <a:bodyPr/>
          <a:lstStyle/>
          <a:p>
            <a:pPr algn="just"/>
            <a:r>
              <a:rPr lang="en-US" dirty="0"/>
              <a:t>knee implant consists of three components , the figure (4.2) show this parts .</a:t>
            </a:r>
          </a:p>
          <a:p>
            <a:endParaRPr lang="en-US" dirty="0"/>
          </a:p>
          <a:p>
            <a:pPr algn="just">
              <a:buFont typeface="Wingdings" panose="05000000000000000000" pitchFamily="2" charset="2"/>
              <a:buChar char="Ø"/>
            </a:pPr>
            <a:r>
              <a:rPr lang="en-US" i="1" dirty="0">
                <a:solidFill>
                  <a:schemeClr val="accent2">
                    <a:lumMod val="75000"/>
                  </a:schemeClr>
                </a:solidFill>
              </a:rPr>
              <a:t>Part 1</a:t>
            </a:r>
            <a:r>
              <a:rPr lang="en-US" dirty="0"/>
              <a:t>:  is metal, attaches to the end of the femur, and is named the femoral implant.</a:t>
            </a:r>
          </a:p>
          <a:p>
            <a:pPr algn="just">
              <a:buFont typeface="Wingdings" panose="05000000000000000000" pitchFamily="2" charset="2"/>
              <a:buChar char="Ø"/>
            </a:pPr>
            <a:r>
              <a:rPr lang="en-US" dirty="0"/>
              <a:t> </a:t>
            </a:r>
            <a:r>
              <a:rPr lang="en-US" i="1" dirty="0">
                <a:solidFill>
                  <a:schemeClr val="accent2">
                    <a:lumMod val="75000"/>
                  </a:schemeClr>
                </a:solidFill>
              </a:rPr>
              <a:t>Part 2</a:t>
            </a:r>
            <a:r>
              <a:rPr lang="en-US" dirty="0"/>
              <a:t>:  is the plastic spacer, acting as the meniscus.  This part is named the meniscus plate.</a:t>
            </a:r>
          </a:p>
          <a:p>
            <a:pPr algn="just">
              <a:buFont typeface="Wingdings" panose="05000000000000000000" pitchFamily="2" charset="2"/>
              <a:buChar char="Ø"/>
            </a:pPr>
            <a:r>
              <a:rPr lang="en-US" dirty="0"/>
              <a:t> </a:t>
            </a:r>
            <a:r>
              <a:rPr lang="en-US" i="1" dirty="0">
                <a:solidFill>
                  <a:schemeClr val="accent2">
                    <a:lumMod val="75000"/>
                  </a:schemeClr>
                </a:solidFill>
              </a:rPr>
              <a:t>Part 3</a:t>
            </a:r>
            <a:r>
              <a:rPr lang="en-US" dirty="0"/>
              <a:t>: is metal and replaced on the top surface of the tibia named the tibial implant.</a:t>
            </a:r>
          </a:p>
          <a:p>
            <a:endParaRPr lang="en-US" dirty="0"/>
          </a:p>
        </p:txBody>
      </p:sp>
      <p:pic>
        <p:nvPicPr>
          <p:cNvPr id="8" name="Picture 2">
            <a:extLst>
              <a:ext uri="{FF2B5EF4-FFF2-40B4-BE49-F238E27FC236}">
                <a16:creationId xmlns:a16="http://schemas.microsoft.com/office/drawing/2014/main" xmlns="" id="{FF5B67D2-A076-4153-B0B8-9FF91D371FD6}"/>
              </a:ext>
            </a:extLst>
          </p:cNvPr>
          <p:cNvPicPr>
            <a:picLocks noChangeAspect="1" noChangeArrowheads="1"/>
          </p:cNvPicPr>
          <p:nvPr/>
        </p:nvPicPr>
        <p:blipFill>
          <a:blip r:embed="rId2"/>
          <a:srcRect/>
          <a:stretch>
            <a:fillRect/>
          </a:stretch>
        </p:blipFill>
        <p:spPr bwMode="auto">
          <a:xfrm>
            <a:off x="3633545" y="4562399"/>
            <a:ext cx="6400800" cy="2990850"/>
          </a:xfrm>
          <a:prstGeom prst="rect">
            <a:avLst/>
          </a:prstGeom>
          <a:noFill/>
          <a:ln w="9525">
            <a:noFill/>
            <a:miter lim="800000"/>
            <a:headEnd/>
            <a:tailEnd/>
          </a:ln>
          <a:effectLst/>
        </p:spPr>
      </p:pic>
    </p:spTree>
    <p:extLst>
      <p:ext uri="{BB962C8B-B14F-4D97-AF65-F5344CB8AC3E}">
        <p14:creationId xmlns:p14="http://schemas.microsoft.com/office/powerpoint/2010/main" xmlns="" val="38853642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E8BBAC-55A8-44B6-B5F0-307AB11AB1FE}"/>
              </a:ext>
            </a:extLst>
          </p:cNvPr>
          <p:cNvSpPr>
            <a:spLocks noGrp="1"/>
          </p:cNvSpPr>
          <p:nvPr>
            <p:ph type="title"/>
          </p:nvPr>
        </p:nvSpPr>
        <p:spPr/>
        <p:txBody>
          <a:bodyPr/>
          <a:lstStyle/>
          <a:p>
            <a:r>
              <a:rPr lang="en-US" dirty="0"/>
              <a:t>Finite element </a:t>
            </a:r>
            <a:br>
              <a:rPr lang="en-US" dirty="0"/>
            </a:br>
            <a:r>
              <a:rPr lang="en-US" sz="2000" dirty="0"/>
              <a:t>Initial conditions</a:t>
            </a:r>
          </a:p>
        </p:txBody>
      </p:sp>
      <p:sp>
        <p:nvSpPr>
          <p:cNvPr id="3" name="Content Placeholder 2">
            <a:extLst>
              <a:ext uri="{FF2B5EF4-FFF2-40B4-BE49-F238E27FC236}">
                <a16:creationId xmlns:a16="http://schemas.microsoft.com/office/drawing/2014/main" xmlns="" id="{01434946-0E87-4AC4-B3D6-B04FDA02A3CD}"/>
              </a:ext>
            </a:extLst>
          </p:cNvPr>
          <p:cNvSpPr>
            <a:spLocks noGrp="1"/>
          </p:cNvSpPr>
          <p:nvPr>
            <p:ph idx="1"/>
          </p:nvPr>
        </p:nvSpPr>
        <p:spPr/>
        <p:txBody>
          <a:bodyPr>
            <a:normAutofit/>
          </a:bodyPr>
          <a:lstStyle/>
          <a:p>
            <a:r>
              <a:rPr lang="en-US" dirty="0"/>
              <a:t>After drawing the model and by adding mates between parts , the model is ready to act the forces that obtained in different situation to compare the results between them. But initial conditions must be considered to activate the assembly.</a:t>
            </a:r>
          </a:p>
          <a:p>
            <a:endParaRPr lang="en-US" b="1" dirty="0"/>
          </a:p>
          <a:p>
            <a:endParaRPr lang="en-US" dirty="0"/>
          </a:p>
        </p:txBody>
      </p:sp>
    </p:spTree>
    <p:extLst>
      <p:ext uri="{BB962C8B-B14F-4D97-AF65-F5344CB8AC3E}">
        <p14:creationId xmlns:p14="http://schemas.microsoft.com/office/powerpoint/2010/main" xmlns="" val="581162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CBE8CB-C3C7-4BCF-A0A5-E54028DB4AD9}"/>
              </a:ext>
            </a:extLst>
          </p:cNvPr>
          <p:cNvSpPr>
            <a:spLocks noGrp="1"/>
          </p:cNvSpPr>
          <p:nvPr>
            <p:ph type="title"/>
          </p:nvPr>
        </p:nvSpPr>
        <p:spPr>
          <a:xfrm>
            <a:off x="2592925" y="624110"/>
            <a:ext cx="8911687" cy="1280890"/>
          </a:xfrm>
        </p:spPr>
        <p:txBody>
          <a:bodyPr/>
          <a:lstStyle/>
          <a:p>
            <a:r>
              <a:rPr lang="en-US" dirty="0"/>
              <a:t>Finite element </a:t>
            </a:r>
            <a:br>
              <a:rPr lang="en-US" dirty="0"/>
            </a:br>
            <a:r>
              <a:rPr lang="en-US" sz="2000" dirty="0"/>
              <a:t>Initial conditions</a:t>
            </a:r>
          </a:p>
        </p:txBody>
      </p:sp>
      <p:sp>
        <p:nvSpPr>
          <p:cNvPr id="3" name="Content Placeholder 2">
            <a:extLst>
              <a:ext uri="{FF2B5EF4-FFF2-40B4-BE49-F238E27FC236}">
                <a16:creationId xmlns:a16="http://schemas.microsoft.com/office/drawing/2014/main" xmlns="" id="{C9D5A431-ABB9-414B-9135-30D9F7C53F88}"/>
              </a:ext>
            </a:extLst>
          </p:cNvPr>
          <p:cNvSpPr>
            <a:spLocks noGrp="1"/>
          </p:cNvSpPr>
          <p:nvPr>
            <p:ph idx="1"/>
          </p:nvPr>
        </p:nvSpPr>
        <p:spPr>
          <a:xfrm>
            <a:off x="2589212" y="1905000"/>
            <a:ext cx="8915400" cy="3777622"/>
          </a:xfrm>
        </p:spPr>
        <p:txBody>
          <a:bodyPr/>
          <a:lstStyle/>
          <a:p>
            <a:pPr>
              <a:buNone/>
            </a:pPr>
            <a:endParaRPr lang="en-US" dirty="0"/>
          </a:p>
          <a:p>
            <a:r>
              <a:rPr lang="en-US" b="1" dirty="0"/>
              <a:t>Material definition of the model parts:</a:t>
            </a:r>
            <a:endParaRPr lang="en-US" dirty="0"/>
          </a:p>
          <a:p>
            <a:pPr algn="just">
              <a:buFont typeface="Wingdings" panose="05000000000000000000" pitchFamily="2" charset="2"/>
              <a:buChar char="Ø"/>
            </a:pPr>
            <a:r>
              <a:rPr lang="en-US" i="1" dirty="0">
                <a:solidFill>
                  <a:srgbClr val="00B0F0"/>
                </a:solidFill>
              </a:rPr>
              <a:t>Femoral Implant and Tibia</a:t>
            </a:r>
            <a:r>
              <a:rPr lang="en-US" i="1" dirty="0"/>
              <a:t>: </a:t>
            </a:r>
          </a:p>
          <a:p>
            <a:pPr algn="just">
              <a:buFont typeface="Wingdings" panose="05000000000000000000" pitchFamily="2" charset="2"/>
              <a:buChar char="v"/>
            </a:pPr>
            <a:r>
              <a:rPr lang="en-US" dirty="0"/>
              <a:t>usually made of </a:t>
            </a:r>
            <a:r>
              <a:rPr lang="en-US" dirty="0">
                <a:solidFill>
                  <a:schemeClr val="accent2">
                    <a:lumMod val="75000"/>
                  </a:schemeClr>
                </a:solidFill>
              </a:rPr>
              <a:t>titanium alloy (Ti-6Al-4V ) </a:t>
            </a:r>
            <a:r>
              <a:rPr lang="en-US" dirty="0"/>
              <a:t>and the properties of this metal are available in the Solid Works program. </a:t>
            </a:r>
          </a:p>
          <a:p>
            <a:pPr algn="just"/>
            <a:r>
              <a:rPr lang="en-US" i="1" dirty="0">
                <a:solidFill>
                  <a:srgbClr val="00B0F0"/>
                </a:solidFill>
              </a:rPr>
              <a:t>Meniscus Plate</a:t>
            </a:r>
          </a:p>
          <a:p>
            <a:pPr algn="just">
              <a:buFont typeface="Wingdings" panose="05000000000000000000" pitchFamily="2" charset="2"/>
              <a:buChar char="v"/>
            </a:pPr>
            <a:r>
              <a:rPr lang="en-US" dirty="0"/>
              <a:t>several materials are used in order to select the best material that can be used in this part. These materials are </a:t>
            </a:r>
            <a:r>
              <a:rPr lang="en-US" dirty="0">
                <a:solidFill>
                  <a:schemeClr val="accent2">
                    <a:lumMod val="75000"/>
                  </a:schemeClr>
                </a:solidFill>
              </a:rPr>
              <a:t>PE High Density</a:t>
            </a:r>
            <a:r>
              <a:rPr lang="en-US" dirty="0"/>
              <a:t>, </a:t>
            </a:r>
            <a:r>
              <a:rPr lang="en-US" dirty="0">
                <a:solidFill>
                  <a:schemeClr val="accent2">
                    <a:lumMod val="75000"/>
                  </a:schemeClr>
                </a:solidFill>
              </a:rPr>
              <a:t>Titanium alloys</a:t>
            </a:r>
            <a:r>
              <a:rPr lang="en-US" dirty="0"/>
              <a:t>,</a:t>
            </a:r>
            <a:r>
              <a:rPr lang="en-US" dirty="0">
                <a:solidFill>
                  <a:schemeClr val="accent2">
                    <a:lumMod val="75000"/>
                  </a:schemeClr>
                </a:solidFill>
              </a:rPr>
              <a:t> aluminum alloy</a:t>
            </a:r>
            <a:r>
              <a:rPr lang="en-US" dirty="0"/>
              <a:t> and </a:t>
            </a:r>
            <a:r>
              <a:rPr lang="en-US" dirty="0">
                <a:solidFill>
                  <a:schemeClr val="accent2">
                    <a:lumMod val="75000"/>
                  </a:schemeClr>
                </a:solidFill>
              </a:rPr>
              <a:t>Co-Cr-Mo </a:t>
            </a:r>
            <a:r>
              <a:rPr lang="en-US" dirty="0"/>
              <a:t>.</a:t>
            </a:r>
          </a:p>
          <a:p>
            <a:endParaRPr lang="en-US" dirty="0"/>
          </a:p>
        </p:txBody>
      </p:sp>
    </p:spTree>
    <p:extLst>
      <p:ext uri="{BB962C8B-B14F-4D97-AF65-F5344CB8AC3E}">
        <p14:creationId xmlns:p14="http://schemas.microsoft.com/office/powerpoint/2010/main" xmlns="" val="5855660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pic>
        <p:nvPicPr>
          <p:cNvPr id="5" name="Picture 3" descr="A picture containing object&#10;&#10;Description generated with high confidence">
            <a:extLst>
              <a:ext uri="{FF2B5EF4-FFF2-40B4-BE49-F238E27FC236}">
                <a16:creationId xmlns:a16="http://schemas.microsoft.com/office/drawing/2014/main" xmlns="" id="{54E56D1B-A796-4E95-ADFB-404CA6C65722}"/>
              </a:ext>
            </a:extLst>
          </p:cNvPr>
          <p:cNvPicPr>
            <a:picLocks noChangeAspect="1" noChangeArrowheads="1"/>
          </p:cNvPicPr>
          <p:nvPr/>
        </p:nvPicPr>
        <p:blipFill>
          <a:blip r:embed="rId2"/>
          <a:srcRect/>
          <a:stretch>
            <a:fillRect/>
          </a:stretch>
        </p:blipFill>
        <p:spPr bwMode="auto">
          <a:xfrm>
            <a:off x="6744869" y="624110"/>
            <a:ext cx="4145720" cy="5247747"/>
          </a:xfrm>
          <a:prstGeom prst="rect">
            <a:avLst/>
          </a:prstGeom>
          <a:noFill/>
        </p:spPr>
      </p:pic>
      <p:sp>
        <p:nvSpPr>
          <p:cNvPr id="2" name="Title 1">
            <a:extLst>
              <a:ext uri="{FF2B5EF4-FFF2-40B4-BE49-F238E27FC236}">
                <a16:creationId xmlns:a16="http://schemas.microsoft.com/office/drawing/2014/main" xmlns="" id="{C63379B2-A909-4510-88B3-FF3C1053C7FA}"/>
              </a:ext>
            </a:extLst>
          </p:cNvPr>
          <p:cNvSpPr>
            <a:spLocks noGrp="1"/>
          </p:cNvSpPr>
          <p:nvPr>
            <p:ph type="title"/>
          </p:nvPr>
        </p:nvSpPr>
        <p:spPr>
          <a:xfrm>
            <a:off x="1687669" y="624110"/>
            <a:ext cx="4137059" cy="1280890"/>
          </a:xfrm>
        </p:spPr>
        <p:txBody>
          <a:bodyPr>
            <a:normAutofit/>
          </a:bodyPr>
          <a:lstStyle/>
          <a:p>
            <a:r>
              <a:rPr lang="en-US" sz="3200" dirty="0"/>
              <a:t>Finite element </a:t>
            </a:r>
            <a:br>
              <a:rPr lang="en-US" sz="3200" dirty="0"/>
            </a:br>
            <a:r>
              <a:rPr lang="en-US" sz="2000" dirty="0"/>
              <a:t>Initial conditions</a:t>
            </a:r>
          </a:p>
        </p:txBody>
      </p:sp>
      <p:sp>
        <p:nvSpPr>
          <p:cNvPr id="3" name="Content Placeholder 2">
            <a:extLst>
              <a:ext uri="{FF2B5EF4-FFF2-40B4-BE49-F238E27FC236}">
                <a16:creationId xmlns:a16="http://schemas.microsoft.com/office/drawing/2014/main" xmlns="" id="{620FEC3D-C562-4BC8-B4DF-23884A402802}"/>
              </a:ext>
            </a:extLst>
          </p:cNvPr>
          <p:cNvSpPr>
            <a:spLocks noGrp="1"/>
          </p:cNvSpPr>
          <p:nvPr>
            <p:ph idx="1"/>
          </p:nvPr>
        </p:nvSpPr>
        <p:spPr>
          <a:xfrm>
            <a:off x="1683956" y="2133600"/>
            <a:ext cx="4140772" cy="3777622"/>
          </a:xfrm>
        </p:spPr>
        <p:txBody>
          <a:bodyPr>
            <a:normAutofit/>
          </a:bodyPr>
          <a:lstStyle/>
          <a:p>
            <a:r>
              <a:rPr lang="en-US" sz="1600" dirty="0">
                <a:solidFill>
                  <a:srgbClr val="000000"/>
                </a:solidFill>
              </a:rPr>
              <a:t> </a:t>
            </a:r>
            <a:r>
              <a:rPr lang="en-US" dirty="0">
                <a:solidFill>
                  <a:srgbClr val="000000"/>
                </a:solidFill>
              </a:rPr>
              <a:t>Fixation the tibial part by “Fixed Geometric ”.</a:t>
            </a:r>
          </a:p>
          <a:p>
            <a:r>
              <a:rPr lang="en-US" dirty="0">
                <a:solidFill>
                  <a:srgbClr val="000000"/>
                </a:solidFill>
              </a:rPr>
              <a:t>Adding Frictions coefficient for </a:t>
            </a:r>
            <a:r>
              <a:rPr lang="en-US" dirty="0"/>
              <a:t>Ti6AL4V ( 0.13)</a:t>
            </a:r>
            <a:r>
              <a:rPr lang="en-US" dirty="0">
                <a:solidFill>
                  <a:srgbClr val="000000"/>
                </a:solidFill>
              </a:rPr>
              <a:t>.</a:t>
            </a:r>
          </a:p>
        </p:txBody>
      </p:sp>
    </p:spTree>
    <p:extLst>
      <p:ext uri="{BB962C8B-B14F-4D97-AF65-F5344CB8AC3E}">
        <p14:creationId xmlns:p14="http://schemas.microsoft.com/office/powerpoint/2010/main" xmlns="" val="34112621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FD4CEB-8DFB-4FFC-BDD4-85017F32416E}"/>
              </a:ext>
            </a:extLst>
          </p:cNvPr>
          <p:cNvSpPr>
            <a:spLocks noGrp="1"/>
          </p:cNvSpPr>
          <p:nvPr>
            <p:ph type="title"/>
          </p:nvPr>
        </p:nvSpPr>
        <p:spPr/>
        <p:txBody>
          <a:bodyPr>
            <a:normAutofit fontScale="90000"/>
          </a:bodyPr>
          <a:lstStyle/>
          <a:p>
            <a:r>
              <a:rPr lang="en-US" sz="4800" dirty="0"/>
              <a:t>Finite element </a:t>
            </a:r>
            <a:br>
              <a:rPr lang="en-US" sz="4800" dirty="0"/>
            </a:br>
            <a:endParaRPr lang="en-US" dirty="0"/>
          </a:p>
        </p:txBody>
      </p:sp>
      <p:sp>
        <p:nvSpPr>
          <p:cNvPr id="3" name="Content Placeholder 2">
            <a:extLst>
              <a:ext uri="{FF2B5EF4-FFF2-40B4-BE49-F238E27FC236}">
                <a16:creationId xmlns:a16="http://schemas.microsoft.com/office/drawing/2014/main" xmlns="" id="{A01F58FF-897F-426B-9B92-904AA71EDEB1}"/>
              </a:ext>
            </a:extLst>
          </p:cNvPr>
          <p:cNvSpPr>
            <a:spLocks noGrp="1"/>
          </p:cNvSpPr>
          <p:nvPr>
            <p:ph idx="1"/>
          </p:nvPr>
        </p:nvSpPr>
        <p:spPr/>
        <p:txBody>
          <a:bodyPr/>
          <a:lstStyle/>
          <a:p>
            <a:r>
              <a:rPr lang="en-US" dirty="0"/>
              <a:t>For stress if we take the walking situation, the Results we get as shown in the following figures:</a:t>
            </a:r>
          </a:p>
          <a:p>
            <a:endParaRPr lang="en-US" dirty="0"/>
          </a:p>
        </p:txBody>
      </p:sp>
    </p:spTree>
    <p:extLst>
      <p:ext uri="{BB962C8B-B14F-4D97-AF65-F5344CB8AC3E}">
        <p14:creationId xmlns:p14="http://schemas.microsoft.com/office/powerpoint/2010/main" xmlns="" val="287539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1FBA0E-CE94-46D7-A097-08EF58AADC6D}"/>
              </a:ext>
            </a:extLst>
          </p:cNvPr>
          <p:cNvSpPr>
            <a:spLocks noGrp="1"/>
          </p:cNvSpPr>
          <p:nvPr>
            <p:ph type="title"/>
          </p:nvPr>
        </p:nvSpPr>
        <p:spPr/>
        <p:txBody>
          <a:bodyPr/>
          <a:lstStyle/>
          <a:p>
            <a:r>
              <a:rPr lang="en-US" dirty="0"/>
              <a:t>Finite element</a:t>
            </a:r>
            <a:br>
              <a:rPr lang="en-US" dirty="0"/>
            </a:br>
            <a:r>
              <a:rPr lang="en-US" sz="2000" dirty="0"/>
              <a:t>Stress</a:t>
            </a:r>
          </a:p>
        </p:txBody>
      </p:sp>
      <p:sp>
        <p:nvSpPr>
          <p:cNvPr id="3" name="Content Placeholder 2">
            <a:extLst>
              <a:ext uri="{FF2B5EF4-FFF2-40B4-BE49-F238E27FC236}">
                <a16:creationId xmlns:a16="http://schemas.microsoft.com/office/drawing/2014/main" xmlns="" id="{465839E2-47FB-43C9-8E5E-913822CE4C11}"/>
              </a:ext>
            </a:extLst>
          </p:cNvPr>
          <p:cNvSpPr>
            <a:spLocks noGrp="1"/>
          </p:cNvSpPr>
          <p:nvPr>
            <p:ph idx="1"/>
          </p:nvPr>
        </p:nvSpPr>
        <p:spPr/>
        <p:txBody>
          <a:bodyPr/>
          <a:lstStyle/>
          <a:p>
            <a:r>
              <a:rPr lang="en-US" dirty="0"/>
              <a:t>Walking </a:t>
            </a:r>
          </a:p>
        </p:txBody>
      </p:sp>
      <p:pic>
        <p:nvPicPr>
          <p:cNvPr id="4" name="Picture 3">
            <a:extLst>
              <a:ext uri="{FF2B5EF4-FFF2-40B4-BE49-F238E27FC236}">
                <a16:creationId xmlns:a16="http://schemas.microsoft.com/office/drawing/2014/main" xmlns="" id="{E7B20C3E-4F08-4F00-910F-538CB58AB71D}"/>
              </a:ext>
            </a:extLst>
          </p:cNvPr>
          <p:cNvPicPr>
            <a:picLocks noChangeAspect="1" noChangeArrowheads="1"/>
          </p:cNvPicPr>
          <p:nvPr/>
        </p:nvPicPr>
        <p:blipFill>
          <a:blip r:embed="rId2"/>
          <a:srcRect/>
          <a:stretch>
            <a:fillRect/>
          </a:stretch>
        </p:blipFill>
        <p:spPr bwMode="auto">
          <a:xfrm>
            <a:off x="2643405" y="2869810"/>
            <a:ext cx="6959383" cy="3600820"/>
          </a:xfrm>
          <a:prstGeom prst="rect">
            <a:avLst/>
          </a:prstGeom>
          <a:noFill/>
          <a:ln w="9525">
            <a:noFill/>
            <a:miter lim="800000"/>
            <a:headEnd/>
            <a:tailEnd/>
          </a:ln>
          <a:effectLst/>
        </p:spPr>
      </p:pic>
    </p:spTree>
    <p:extLst>
      <p:ext uri="{BB962C8B-B14F-4D97-AF65-F5344CB8AC3E}">
        <p14:creationId xmlns:p14="http://schemas.microsoft.com/office/powerpoint/2010/main" xmlns="" val="18318803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38634B-7678-4FF4-881F-FAA7EF386B91}"/>
              </a:ext>
            </a:extLst>
          </p:cNvPr>
          <p:cNvSpPr>
            <a:spLocks noGrp="1"/>
          </p:cNvSpPr>
          <p:nvPr>
            <p:ph type="title"/>
          </p:nvPr>
        </p:nvSpPr>
        <p:spPr/>
        <p:txBody>
          <a:bodyPr/>
          <a:lstStyle/>
          <a:p>
            <a:r>
              <a:rPr lang="en-US" dirty="0"/>
              <a:t>Finite element</a:t>
            </a:r>
            <a:br>
              <a:rPr lang="en-US" dirty="0"/>
            </a:br>
            <a:r>
              <a:rPr lang="en-US" sz="2000" dirty="0"/>
              <a:t>Stress</a:t>
            </a:r>
          </a:p>
        </p:txBody>
      </p:sp>
      <p:sp>
        <p:nvSpPr>
          <p:cNvPr id="3" name="Content Placeholder 2">
            <a:extLst>
              <a:ext uri="{FF2B5EF4-FFF2-40B4-BE49-F238E27FC236}">
                <a16:creationId xmlns:a16="http://schemas.microsoft.com/office/drawing/2014/main" xmlns="" id="{5AE7C37C-C1ED-42F8-AA9D-869CC3B3129B}"/>
              </a:ext>
            </a:extLst>
          </p:cNvPr>
          <p:cNvSpPr>
            <a:spLocks noGrp="1"/>
          </p:cNvSpPr>
          <p:nvPr>
            <p:ph idx="1"/>
          </p:nvPr>
        </p:nvSpPr>
        <p:spPr/>
        <p:txBody>
          <a:bodyPr/>
          <a:lstStyle/>
          <a:p>
            <a:r>
              <a:rPr lang="en-US" dirty="0"/>
              <a:t>straight ‘‘Standing’’</a:t>
            </a:r>
          </a:p>
          <a:p>
            <a:endParaRPr lang="en-US" dirty="0"/>
          </a:p>
        </p:txBody>
      </p:sp>
      <p:pic>
        <p:nvPicPr>
          <p:cNvPr id="5" name="Picture 2">
            <a:extLst>
              <a:ext uri="{FF2B5EF4-FFF2-40B4-BE49-F238E27FC236}">
                <a16:creationId xmlns:a16="http://schemas.microsoft.com/office/drawing/2014/main" xmlns="" id="{6A76111E-8799-433C-9A80-668A7764AF96}"/>
              </a:ext>
            </a:extLst>
          </p:cNvPr>
          <p:cNvPicPr>
            <a:picLocks noChangeAspect="1" noChangeArrowheads="1"/>
          </p:cNvPicPr>
          <p:nvPr/>
        </p:nvPicPr>
        <p:blipFill>
          <a:blip r:embed="rId2"/>
          <a:srcRect/>
          <a:stretch>
            <a:fillRect/>
          </a:stretch>
        </p:blipFill>
        <p:spPr bwMode="auto">
          <a:xfrm>
            <a:off x="3149197" y="3007952"/>
            <a:ext cx="5893606" cy="3850048"/>
          </a:xfrm>
          <a:prstGeom prst="rect">
            <a:avLst/>
          </a:prstGeom>
          <a:noFill/>
          <a:ln w="9525">
            <a:noFill/>
            <a:miter lim="800000"/>
            <a:headEnd/>
            <a:tailEnd/>
          </a:ln>
          <a:effectLst/>
        </p:spPr>
      </p:pic>
    </p:spTree>
    <p:extLst>
      <p:ext uri="{BB962C8B-B14F-4D97-AF65-F5344CB8AC3E}">
        <p14:creationId xmlns:p14="http://schemas.microsoft.com/office/powerpoint/2010/main" xmlns="" val="2412763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336BFA-F2DF-4B1D-935F-6E26B555D692}"/>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xmlns="" id="{279A72E8-F89C-41C8-AD72-9926E7C8A5BF}"/>
              </a:ext>
            </a:extLst>
          </p:cNvPr>
          <p:cNvSpPr>
            <a:spLocks noGrp="1"/>
          </p:cNvSpPr>
          <p:nvPr>
            <p:ph idx="1"/>
          </p:nvPr>
        </p:nvSpPr>
        <p:spPr>
          <a:xfrm>
            <a:off x="2244656" y="2305878"/>
            <a:ext cx="8915400" cy="3777622"/>
          </a:xfrm>
        </p:spPr>
        <p:txBody>
          <a:bodyPr/>
          <a:lstStyle/>
          <a:p>
            <a:pPr algn="just"/>
            <a:r>
              <a:rPr lang="en-US" b="1" dirty="0"/>
              <a:t>The Objective for this project is : </a:t>
            </a:r>
            <a:endParaRPr lang="en-US" dirty="0"/>
          </a:p>
          <a:p>
            <a:pPr algn="just">
              <a:buFont typeface="Wingdings" panose="05000000000000000000" pitchFamily="2" charset="2"/>
              <a:buChar char="Ø"/>
            </a:pPr>
            <a:r>
              <a:rPr lang="en-US" dirty="0"/>
              <a:t>develop a three dimensional solid model of artificial knee joint . </a:t>
            </a:r>
          </a:p>
          <a:p>
            <a:pPr algn="just">
              <a:buFont typeface="Wingdings" panose="05000000000000000000" pitchFamily="2" charset="2"/>
              <a:buChar char="Ø"/>
            </a:pPr>
            <a:r>
              <a:rPr lang="en-US" dirty="0"/>
              <a:t>study the stresses and the fatigue life of the knee  at different flexion angle.</a:t>
            </a:r>
          </a:p>
          <a:p>
            <a:pPr algn="just">
              <a:buFont typeface="Wingdings" panose="05000000000000000000" pitchFamily="2" charset="2"/>
              <a:buChar char="Ø"/>
            </a:pPr>
            <a:r>
              <a:rPr lang="en-US" dirty="0"/>
              <a:t>use of finite element analysis for selecting the best biomaterials that can be used in the artificial knee joint components . </a:t>
            </a:r>
          </a:p>
          <a:p>
            <a:endParaRPr lang="en-US" b="1" dirty="0"/>
          </a:p>
        </p:txBody>
      </p:sp>
    </p:spTree>
    <p:extLst>
      <p:ext uri="{BB962C8B-B14F-4D97-AF65-F5344CB8AC3E}">
        <p14:creationId xmlns:p14="http://schemas.microsoft.com/office/powerpoint/2010/main" xmlns="" val="3767337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BD54CFE-1BF3-4DAB-9333-7AA5CA9C5A48}"/>
              </a:ext>
            </a:extLst>
          </p:cNvPr>
          <p:cNvSpPr>
            <a:spLocks noGrp="1"/>
          </p:cNvSpPr>
          <p:nvPr>
            <p:ph type="title"/>
          </p:nvPr>
        </p:nvSpPr>
        <p:spPr/>
        <p:txBody>
          <a:bodyPr/>
          <a:lstStyle/>
          <a:p>
            <a:r>
              <a:rPr lang="en-US" dirty="0"/>
              <a:t>Finite element</a:t>
            </a:r>
            <a:br>
              <a:rPr lang="en-US" dirty="0"/>
            </a:br>
            <a:r>
              <a:rPr lang="en-US" sz="2000" dirty="0"/>
              <a:t>Stress</a:t>
            </a:r>
          </a:p>
        </p:txBody>
      </p:sp>
      <p:sp>
        <p:nvSpPr>
          <p:cNvPr id="3" name="Content Placeholder 2">
            <a:extLst>
              <a:ext uri="{FF2B5EF4-FFF2-40B4-BE49-F238E27FC236}">
                <a16:creationId xmlns:a16="http://schemas.microsoft.com/office/drawing/2014/main" xmlns="" id="{8B01AFAC-2145-4639-A314-DC0E45EE71FF}"/>
              </a:ext>
            </a:extLst>
          </p:cNvPr>
          <p:cNvSpPr>
            <a:spLocks noGrp="1"/>
          </p:cNvSpPr>
          <p:nvPr>
            <p:ph idx="1"/>
          </p:nvPr>
        </p:nvSpPr>
        <p:spPr/>
        <p:txBody>
          <a:bodyPr/>
          <a:lstStyle/>
          <a:p>
            <a:r>
              <a:rPr lang="en-US" dirty="0"/>
              <a:t>Stair ascend</a:t>
            </a:r>
          </a:p>
        </p:txBody>
      </p:sp>
      <p:pic>
        <p:nvPicPr>
          <p:cNvPr id="6" name="Picture 3">
            <a:extLst>
              <a:ext uri="{FF2B5EF4-FFF2-40B4-BE49-F238E27FC236}">
                <a16:creationId xmlns:a16="http://schemas.microsoft.com/office/drawing/2014/main" xmlns="" id="{A659D94A-6631-4C0F-BC69-FAF98CDC752F}"/>
              </a:ext>
            </a:extLst>
          </p:cNvPr>
          <p:cNvPicPr>
            <a:picLocks noChangeAspect="1" noChangeArrowheads="1"/>
          </p:cNvPicPr>
          <p:nvPr/>
        </p:nvPicPr>
        <p:blipFill>
          <a:blip r:embed="rId2"/>
          <a:srcRect/>
          <a:stretch>
            <a:fillRect/>
          </a:stretch>
        </p:blipFill>
        <p:spPr bwMode="auto">
          <a:xfrm>
            <a:off x="3048000" y="2551665"/>
            <a:ext cx="6096000" cy="4014787"/>
          </a:xfrm>
          <a:prstGeom prst="rect">
            <a:avLst/>
          </a:prstGeom>
          <a:noFill/>
          <a:ln w="9525">
            <a:noFill/>
            <a:miter lim="800000"/>
            <a:headEnd/>
            <a:tailEnd/>
          </a:ln>
          <a:effectLst/>
        </p:spPr>
      </p:pic>
    </p:spTree>
    <p:extLst>
      <p:ext uri="{BB962C8B-B14F-4D97-AF65-F5344CB8AC3E}">
        <p14:creationId xmlns:p14="http://schemas.microsoft.com/office/powerpoint/2010/main" xmlns="" val="7058859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41AF82-FA3C-4AA5-9164-9D26CEB74389}"/>
              </a:ext>
            </a:extLst>
          </p:cNvPr>
          <p:cNvSpPr>
            <a:spLocks noGrp="1"/>
          </p:cNvSpPr>
          <p:nvPr>
            <p:ph type="title"/>
          </p:nvPr>
        </p:nvSpPr>
        <p:spPr/>
        <p:txBody>
          <a:bodyPr/>
          <a:lstStyle/>
          <a:p>
            <a:r>
              <a:rPr lang="en-US" dirty="0"/>
              <a:t>Finite element</a:t>
            </a:r>
            <a:br>
              <a:rPr lang="en-US" dirty="0"/>
            </a:br>
            <a:r>
              <a:rPr lang="en-US" sz="2000" dirty="0"/>
              <a:t>Displacement</a:t>
            </a:r>
            <a:endParaRPr lang="en-US" dirty="0"/>
          </a:p>
        </p:txBody>
      </p:sp>
      <p:sp>
        <p:nvSpPr>
          <p:cNvPr id="3" name="Content Placeholder 2">
            <a:extLst>
              <a:ext uri="{FF2B5EF4-FFF2-40B4-BE49-F238E27FC236}">
                <a16:creationId xmlns:a16="http://schemas.microsoft.com/office/drawing/2014/main" xmlns="" id="{9E4867C6-83B5-4E77-8B94-381FF0C5B89B}"/>
              </a:ext>
            </a:extLst>
          </p:cNvPr>
          <p:cNvSpPr>
            <a:spLocks noGrp="1"/>
          </p:cNvSpPr>
          <p:nvPr>
            <p:ph idx="1"/>
          </p:nvPr>
        </p:nvSpPr>
        <p:spPr/>
        <p:txBody>
          <a:bodyPr/>
          <a:lstStyle/>
          <a:p>
            <a:r>
              <a:rPr lang="en-US" b="1" dirty="0"/>
              <a:t>titanium alloy</a:t>
            </a:r>
          </a:p>
        </p:txBody>
      </p:sp>
      <p:pic>
        <p:nvPicPr>
          <p:cNvPr id="4" name="Picture 3">
            <a:extLst>
              <a:ext uri="{FF2B5EF4-FFF2-40B4-BE49-F238E27FC236}">
                <a16:creationId xmlns:a16="http://schemas.microsoft.com/office/drawing/2014/main" xmlns="" id="{37477352-1475-4361-89F2-1FFBED2BF9D0}"/>
              </a:ext>
            </a:extLst>
          </p:cNvPr>
          <p:cNvPicPr>
            <a:picLocks noChangeAspect="1"/>
          </p:cNvPicPr>
          <p:nvPr/>
        </p:nvPicPr>
        <p:blipFill>
          <a:blip r:embed="rId2"/>
          <a:stretch>
            <a:fillRect/>
          </a:stretch>
        </p:blipFill>
        <p:spPr>
          <a:xfrm>
            <a:off x="1886847" y="2604466"/>
            <a:ext cx="9912583" cy="4253534"/>
          </a:xfrm>
          <a:prstGeom prst="rect">
            <a:avLst/>
          </a:prstGeom>
        </p:spPr>
      </p:pic>
    </p:spTree>
    <p:extLst>
      <p:ext uri="{BB962C8B-B14F-4D97-AF65-F5344CB8AC3E}">
        <p14:creationId xmlns:p14="http://schemas.microsoft.com/office/powerpoint/2010/main" xmlns="" val="25901291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14934F-FBAE-4226-877A-9C19DE06B64D}"/>
              </a:ext>
            </a:extLst>
          </p:cNvPr>
          <p:cNvSpPr>
            <a:spLocks noGrp="1"/>
          </p:cNvSpPr>
          <p:nvPr>
            <p:ph type="title"/>
          </p:nvPr>
        </p:nvSpPr>
        <p:spPr>
          <a:xfrm>
            <a:off x="2592925" y="624110"/>
            <a:ext cx="8911687" cy="1280890"/>
          </a:xfrm>
        </p:spPr>
        <p:txBody>
          <a:bodyPr/>
          <a:lstStyle/>
          <a:p>
            <a:r>
              <a:rPr lang="en-US" dirty="0"/>
              <a:t>Finite element</a:t>
            </a:r>
            <a:br>
              <a:rPr lang="en-US" dirty="0"/>
            </a:br>
            <a:r>
              <a:rPr lang="en-US" sz="2000" dirty="0"/>
              <a:t>Displacement</a:t>
            </a:r>
            <a:endParaRPr lang="en-US" dirty="0"/>
          </a:p>
        </p:txBody>
      </p:sp>
      <p:sp>
        <p:nvSpPr>
          <p:cNvPr id="3" name="Content Placeholder 2">
            <a:extLst>
              <a:ext uri="{FF2B5EF4-FFF2-40B4-BE49-F238E27FC236}">
                <a16:creationId xmlns:a16="http://schemas.microsoft.com/office/drawing/2014/main" xmlns="" id="{CDF2A029-0DDD-447C-9D14-97231B54C8BD}"/>
              </a:ext>
            </a:extLst>
          </p:cNvPr>
          <p:cNvSpPr>
            <a:spLocks noGrp="1"/>
          </p:cNvSpPr>
          <p:nvPr>
            <p:ph idx="1"/>
          </p:nvPr>
        </p:nvSpPr>
        <p:spPr>
          <a:xfrm>
            <a:off x="2589212" y="2133600"/>
            <a:ext cx="8915400" cy="3777622"/>
          </a:xfrm>
        </p:spPr>
        <p:txBody>
          <a:bodyPr/>
          <a:lstStyle/>
          <a:p>
            <a:r>
              <a:rPr lang="en-US" b="1" dirty="0"/>
              <a:t>PH High Density spacer</a:t>
            </a:r>
            <a:endParaRPr lang="en-US" dirty="0"/>
          </a:p>
        </p:txBody>
      </p:sp>
      <p:pic>
        <p:nvPicPr>
          <p:cNvPr id="4" name="Picture 3">
            <a:extLst>
              <a:ext uri="{FF2B5EF4-FFF2-40B4-BE49-F238E27FC236}">
                <a16:creationId xmlns:a16="http://schemas.microsoft.com/office/drawing/2014/main" xmlns="" id="{1B7156A8-7049-4B09-B099-E768A0522547}"/>
              </a:ext>
            </a:extLst>
          </p:cNvPr>
          <p:cNvPicPr>
            <a:picLocks noChangeAspect="1"/>
          </p:cNvPicPr>
          <p:nvPr/>
        </p:nvPicPr>
        <p:blipFill>
          <a:blip r:embed="rId2"/>
          <a:stretch>
            <a:fillRect/>
          </a:stretch>
        </p:blipFill>
        <p:spPr>
          <a:xfrm>
            <a:off x="2589212" y="2795954"/>
            <a:ext cx="7839749" cy="4062046"/>
          </a:xfrm>
          <a:prstGeom prst="rect">
            <a:avLst/>
          </a:prstGeom>
        </p:spPr>
      </p:pic>
    </p:spTree>
    <p:extLst>
      <p:ext uri="{BB962C8B-B14F-4D97-AF65-F5344CB8AC3E}">
        <p14:creationId xmlns:p14="http://schemas.microsoft.com/office/powerpoint/2010/main" xmlns="" val="17014668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8C1EE0-04DA-48E3-B04C-31B3668E69DA}"/>
              </a:ext>
            </a:extLst>
          </p:cNvPr>
          <p:cNvSpPr>
            <a:spLocks noGrp="1"/>
          </p:cNvSpPr>
          <p:nvPr>
            <p:ph type="title"/>
          </p:nvPr>
        </p:nvSpPr>
        <p:spPr/>
        <p:txBody>
          <a:bodyPr/>
          <a:lstStyle/>
          <a:p>
            <a:r>
              <a:rPr lang="en-US" dirty="0"/>
              <a:t>Finite element</a:t>
            </a:r>
            <a:br>
              <a:rPr lang="en-US" dirty="0"/>
            </a:br>
            <a:r>
              <a:rPr lang="en-US" sz="2000" dirty="0"/>
              <a:t>Displacement</a:t>
            </a:r>
            <a:endParaRPr lang="en-US" dirty="0"/>
          </a:p>
        </p:txBody>
      </p:sp>
      <p:sp>
        <p:nvSpPr>
          <p:cNvPr id="3" name="Content Placeholder 2">
            <a:extLst>
              <a:ext uri="{FF2B5EF4-FFF2-40B4-BE49-F238E27FC236}">
                <a16:creationId xmlns:a16="http://schemas.microsoft.com/office/drawing/2014/main" xmlns="" id="{BEE23242-22C2-4E83-8276-FC6A99194B6D}"/>
              </a:ext>
            </a:extLst>
          </p:cNvPr>
          <p:cNvSpPr>
            <a:spLocks noGrp="1"/>
          </p:cNvSpPr>
          <p:nvPr>
            <p:ph idx="1"/>
          </p:nvPr>
        </p:nvSpPr>
        <p:spPr/>
        <p:txBody>
          <a:bodyPr/>
          <a:lstStyle/>
          <a:p>
            <a:r>
              <a:rPr lang="en-US" b="1" dirty="0"/>
              <a:t>Aluminum alloy</a:t>
            </a:r>
            <a:endParaRPr lang="en-US" dirty="0"/>
          </a:p>
        </p:txBody>
      </p:sp>
      <p:pic>
        <p:nvPicPr>
          <p:cNvPr id="4" name="Picture 3">
            <a:extLst>
              <a:ext uri="{FF2B5EF4-FFF2-40B4-BE49-F238E27FC236}">
                <a16:creationId xmlns:a16="http://schemas.microsoft.com/office/drawing/2014/main" xmlns="" id="{D0E5DE4F-EDE0-436E-B076-16E52329F9F9}"/>
              </a:ext>
            </a:extLst>
          </p:cNvPr>
          <p:cNvPicPr>
            <a:picLocks noChangeAspect="1"/>
          </p:cNvPicPr>
          <p:nvPr/>
        </p:nvPicPr>
        <p:blipFill>
          <a:blip r:embed="rId2"/>
          <a:stretch>
            <a:fillRect/>
          </a:stretch>
        </p:blipFill>
        <p:spPr>
          <a:xfrm>
            <a:off x="2264385" y="2573483"/>
            <a:ext cx="8317208" cy="3777622"/>
          </a:xfrm>
          <a:prstGeom prst="rect">
            <a:avLst/>
          </a:prstGeom>
        </p:spPr>
      </p:pic>
    </p:spTree>
    <p:extLst>
      <p:ext uri="{BB962C8B-B14F-4D97-AF65-F5344CB8AC3E}">
        <p14:creationId xmlns:p14="http://schemas.microsoft.com/office/powerpoint/2010/main" xmlns="" val="17318635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A296466-C4F9-44E7-8084-94240F78E845}"/>
              </a:ext>
            </a:extLst>
          </p:cNvPr>
          <p:cNvSpPr>
            <a:spLocks noGrp="1"/>
          </p:cNvSpPr>
          <p:nvPr>
            <p:ph type="title"/>
          </p:nvPr>
        </p:nvSpPr>
        <p:spPr/>
        <p:txBody>
          <a:bodyPr/>
          <a:lstStyle/>
          <a:p>
            <a:r>
              <a:rPr lang="en-US" dirty="0"/>
              <a:t>Results </a:t>
            </a:r>
          </a:p>
        </p:txBody>
      </p:sp>
      <p:sp>
        <p:nvSpPr>
          <p:cNvPr id="3" name="Content Placeholder 2">
            <a:extLst>
              <a:ext uri="{FF2B5EF4-FFF2-40B4-BE49-F238E27FC236}">
                <a16:creationId xmlns:a16="http://schemas.microsoft.com/office/drawing/2014/main" xmlns="" id="{0F23219B-F5B1-429E-A464-2EF12B53783C}"/>
              </a:ext>
            </a:extLst>
          </p:cNvPr>
          <p:cNvSpPr>
            <a:spLocks noGrp="1"/>
          </p:cNvSpPr>
          <p:nvPr>
            <p:ph idx="1"/>
          </p:nvPr>
        </p:nvSpPr>
        <p:spPr/>
        <p:txBody>
          <a:bodyPr/>
          <a:lstStyle/>
          <a:p>
            <a:r>
              <a:rPr lang="en-US" dirty="0"/>
              <a:t>Stress and displacement Results</a:t>
            </a:r>
          </a:p>
        </p:txBody>
      </p:sp>
      <p:pic>
        <p:nvPicPr>
          <p:cNvPr id="4" name="Picture 2">
            <a:extLst>
              <a:ext uri="{FF2B5EF4-FFF2-40B4-BE49-F238E27FC236}">
                <a16:creationId xmlns:a16="http://schemas.microsoft.com/office/drawing/2014/main" xmlns="" id="{1A2FFCB6-471E-4F50-A07B-EE5F387B8F74}"/>
              </a:ext>
            </a:extLst>
          </p:cNvPr>
          <p:cNvPicPr>
            <a:picLocks noChangeAspect="1" noChangeArrowheads="1"/>
          </p:cNvPicPr>
          <p:nvPr/>
        </p:nvPicPr>
        <p:blipFill>
          <a:blip r:embed="rId2"/>
          <a:srcRect/>
          <a:stretch>
            <a:fillRect/>
          </a:stretch>
        </p:blipFill>
        <p:spPr bwMode="auto">
          <a:xfrm>
            <a:off x="2589212" y="3276601"/>
            <a:ext cx="8836197" cy="3352800"/>
          </a:xfrm>
          <a:prstGeom prst="rect">
            <a:avLst/>
          </a:prstGeom>
          <a:noFill/>
          <a:ln w="9525">
            <a:noFill/>
            <a:miter lim="800000"/>
            <a:headEnd/>
            <a:tailEnd/>
          </a:ln>
          <a:effectLst/>
        </p:spPr>
      </p:pic>
    </p:spTree>
    <p:extLst>
      <p:ext uri="{BB962C8B-B14F-4D97-AF65-F5344CB8AC3E}">
        <p14:creationId xmlns:p14="http://schemas.microsoft.com/office/powerpoint/2010/main" xmlns="" val="33134338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EB95CC-7D87-4CFC-BC21-2AD3CCB3A35E}"/>
              </a:ext>
            </a:extLst>
          </p:cNvPr>
          <p:cNvSpPr>
            <a:spLocks noGrp="1"/>
          </p:cNvSpPr>
          <p:nvPr>
            <p:ph type="title"/>
          </p:nvPr>
        </p:nvSpPr>
        <p:spPr/>
        <p:txBody>
          <a:bodyPr/>
          <a:lstStyle/>
          <a:p>
            <a:r>
              <a:rPr lang="en-US" dirty="0"/>
              <a:t>Results</a:t>
            </a:r>
          </a:p>
        </p:txBody>
      </p:sp>
      <mc:AlternateContent xmlns:mc="http://schemas.openxmlformats.org/markup-compatibility/2006">
        <mc:Choice xmlns:a14="http://schemas.microsoft.com/office/drawing/2010/main" xmlns="" Requires="a14">
          <p:sp>
            <p:nvSpPr>
              <p:cNvPr id="3" name="Content Placeholder 2">
                <a:extLst>
                  <a:ext uri="{FF2B5EF4-FFF2-40B4-BE49-F238E27FC236}">
                    <a16:creationId xmlns:a16="http://schemas.microsoft.com/office/drawing/2014/main" id="{83006754-2A2C-45BE-BC9F-6B0CC07C01BA}"/>
                  </a:ext>
                </a:extLst>
              </p:cNvPr>
              <p:cNvSpPr>
                <a:spLocks noGrp="1"/>
              </p:cNvSpPr>
              <p:nvPr>
                <p:ph idx="1"/>
              </p:nvPr>
            </p:nvSpPr>
            <p:spPr/>
            <p:txBody>
              <a:bodyPr/>
              <a:lstStyle/>
              <a:p>
                <a:r>
                  <a:rPr lang="en-US" dirty="0"/>
                  <a:t>These relation was used to determine the fatigue life  </a:t>
                </a:r>
              </a:p>
              <a:p>
                <a:pPr>
                  <a:buFont typeface="Wingdings" panose="05000000000000000000" pitchFamily="2" charset="2"/>
                  <a:buChar char="Ø"/>
                </a:pPr>
                <a:r>
                  <a:rPr lang="en-US" i="1" dirty="0"/>
                  <a:t>Sf =</a:t>
                </a:r>
                <a14:m>
                  <m:oMath xmlns:m="http://schemas.openxmlformats.org/officeDocument/2006/math">
                    <m:sSup>
                      <m:sSupPr>
                        <m:ctrlPr>
                          <a:rPr lang="en-US" i="1"/>
                        </m:ctrlPr>
                      </m:sSupPr>
                      <m:e>
                        <m:r>
                          <a:rPr lang="en-US" b="1" i="1"/>
                          <m:t>𝒂</m:t>
                        </m:r>
                        <m:r>
                          <a:rPr lang="en-US" i="1"/>
                          <m:t>𝑁</m:t>
                        </m:r>
                      </m:e>
                      <m:sup>
                        <m:r>
                          <a:rPr lang="en-US" b="0" i="1" smtClean="0">
                            <a:latin typeface="Cambria Math" panose="02040503050406030204" pitchFamily="18" charset="0"/>
                          </a:rPr>
                          <m:t>𝑏</m:t>
                        </m:r>
                      </m:sup>
                    </m:sSup>
                  </m:oMath>
                </a14:m>
                <a:r>
                  <a:rPr lang="en-US" i="1" dirty="0"/>
                  <a:t/>
                </a:r>
                <a:r>
                  <a:rPr lang="en-US" dirty="0"/>
                  <a:t>(5.1)</a:t>
                </a:r>
              </a:p>
              <a:p>
                <a:pPr>
                  <a:buFont typeface="Wingdings" panose="05000000000000000000" pitchFamily="2" charset="2"/>
                  <a:buChar char="Ø"/>
                </a:pPr>
                <a14:m>
                  <m:oMath xmlns:m="http://schemas.openxmlformats.org/officeDocument/2006/math">
                    <m:r>
                      <a:rPr lang="en-US" b="1" i="1"/>
                      <m:t>𝒂</m:t>
                    </m:r>
                    <m:r>
                      <a:rPr lang="en-US"/>
                      <m:t> =</m:t>
                    </m:r>
                    <m:f>
                      <m:fPr>
                        <m:ctrlPr>
                          <a:rPr lang="en-US" i="1"/>
                        </m:ctrlPr>
                      </m:fPr>
                      <m:num>
                        <m:sSup>
                          <m:sSupPr>
                            <m:ctrlPr>
                              <a:rPr lang="en-US" i="1"/>
                            </m:ctrlPr>
                          </m:sSupPr>
                          <m:e>
                            <m:r>
                              <a:rPr lang="en-US"/>
                              <m:t>(</m:t>
                            </m:r>
                            <m:r>
                              <a:rPr lang="en-US" i="1"/>
                              <m:t>𝑓</m:t>
                            </m:r>
                            <m:r>
                              <a:rPr lang="en-US" i="1"/>
                              <m:t>∗</m:t>
                            </m:r>
                            <m:r>
                              <a:rPr lang="en-US" i="1"/>
                              <m:t>𝑆𝑢𝑡</m:t>
                            </m:r>
                            <m:r>
                              <a:rPr lang="en-US"/>
                              <m:t>)</m:t>
                            </m:r>
                          </m:e>
                          <m:sup>
                            <m:r>
                              <a:rPr lang="en-US" i="1"/>
                              <m:t>2</m:t>
                            </m:r>
                          </m:sup>
                        </m:sSup>
                      </m:num>
                      <m:den>
                        <m:r>
                          <a:rPr lang="en-US" i="1"/>
                          <m:t>𝑆𝑒</m:t>
                        </m:r>
                      </m:den>
                    </m:f>
                  </m:oMath>
                </a14:m>
                <a:r>
                  <a:rPr lang="en-US" i="1" dirty="0"/>
                  <a:t/>
                </a:r>
                <a:r>
                  <a:rPr lang="en-US" dirty="0"/>
                  <a:t>(5.2)</a:t>
                </a:r>
              </a:p>
              <a:p>
                <a:pPr>
                  <a:buFont typeface="Wingdings" panose="05000000000000000000" pitchFamily="2" charset="2"/>
                  <a:buChar char="Ø"/>
                </a:pPr>
                <a14:m>
                  <m:oMath xmlns:m="http://schemas.openxmlformats.org/officeDocument/2006/math">
                    <m:r>
                      <a:rPr lang="en-US" b="1" i="1"/>
                      <m:t>𝒃</m:t>
                    </m:r>
                    <m:r>
                      <a:rPr lang="en-US"/>
                      <m:t>=</m:t>
                    </m:r>
                    <m:r>
                      <a:rPr lang="en-US" i="1"/>
                      <m:t>−</m:t>
                    </m:r>
                    <m:f>
                      <m:fPr>
                        <m:ctrlPr>
                          <a:rPr lang="en-US" i="1"/>
                        </m:ctrlPr>
                      </m:fPr>
                      <m:num>
                        <m:r>
                          <a:rPr lang="en-US" i="1"/>
                          <m:t>1</m:t>
                        </m:r>
                      </m:num>
                      <m:den>
                        <m:r>
                          <a:rPr lang="en-US" i="1"/>
                          <m:t>3</m:t>
                        </m:r>
                      </m:den>
                    </m:f>
                    <m:r>
                      <a:rPr lang="en-US" i="1"/>
                      <m:t>∗</m:t>
                    </m:r>
                    <m:func>
                      <m:funcPr>
                        <m:ctrlPr>
                          <a:rPr lang="en-US" i="1"/>
                        </m:ctrlPr>
                      </m:funcPr>
                      <m:fName>
                        <m:r>
                          <m:rPr>
                            <m:sty m:val="p"/>
                          </m:rPr>
                          <a:rPr lang="en-US"/>
                          <m:t>log</m:t>
                        </m:r>
                      </m:fName>
                      <m:e>
                        <m:d>
                          <m:dPr>
                            <m:ctrlPr>
                              <a:rPr lang="en-US" i="1"/>
                            </m:ctrlPr>
                          </m:dPr>
                          <m:e>
                            <m:f>
                              <m:fPr>
                                <m:ctrlPr>
                                  <a:rPr lang="en-US" i="1"/>
                                </m:ctrlPr>
                              </m:fPr>
                              <m:num>
                                <m:r>
                                  <a:rPr lang="en-US" i="1"/>
                                  <m:t>𝑓</m:t>
                                </m:r>
                                <m:r>
                                  <a:rPr lang="en-US" i="1"/>
                                  <m:t>∗</m:t>
                                </m:r>
                                <m:r>
                                  <a:rPr lang="en-US" i="1"/>
                                  <m:t>𝑆𝑢𝑡</m:t>
                                </m:r>
                              </m:num>
                              <m:den>
                                <m:r>
                                  <a:rPr lang="en-US" i="1"/>
                                  <m:t>𝑆𝑒</m:t>
                                </m:r>
                              </m:den>
                            </m:f>
                          </m:e>
                        </m:d>
                      </m:e>
                    </m:func>
                  </m:oMath>
                </a14:m>
                <a:r>
                  <a:rPr lang="en-US" dirty="0"/>
                  <a:t>                          (5.3)</a:t>
                </a:r>
              </a:p>
              <a:p>
                <a:pPr>
                  <a:buFont typeface="Wingdings" panose="05000000000000000000" pitchFamily="2" charset="2"/>
                  <a:buChar char="Ø"/>
                </a:pPr>
                <a:r>
                  <a:rPr lang="en-US" dirty="0"/>
                  <a:t>Where </a:t>
                </a:r>
                <a:r>
                  <a:rPr lang="en-US" i="1" dirty="0"/>
                  <a:t>Se</a:t>
                </a:r>
                <a:r>
                  <a:rPr lang="en-US" dirty="0"/>
                  <a:t> = 0.5 </a:t>
                </a:r>
                <a:r>
                  <a:rPr lang="en-US" i="1" dirty="0" err="1"/>
                  <a:t>Sut</a:t>
                </a:r>
                <a:r>
                  <a:rPr lang="en-US" i="1" dirty="0"/>
                  <a:t/>
                </a:r>
                <a:r>
                  <a:rPr lang="en-US" dirty="0"/>
                  <a:t>(5.4)</a:t>
                </a:r>
              </a:p>
              <a:p>
                <a:pPr>
                  <a:buFont typeface="Wingdings" panose="05000000000000000000" pitchFamily="2" charset="2"/>
                  <a:buChar char="Ø"/>
                </a:pPr>
                <a14:m>
                  <m:oMath xmlns:m="http://schemas.openxmlformats.org/officeDocument/2006/math">
                    <m:r>
                      <a:rPr lang="en-US" i="1"/>
                      <m:t>𝑁</m:t>
                    </m:r>
                    <m:r>
                      <a:rPr lang="en-US" i="1"/>
                      <m:t> =</m:t>
                    </m:r>
                    <m:sSup>
                      <m:sSupPr>
                        <m:ctrlPr>
                          <a:rPr lang="en-US" i="1"/>
                        </m:ctrlPr>
                      </m:sSupPr>
                      <m:e>
                        <m:d>
                          <m:dPr>
                            <m:ctrlPr>
                              <a:rPr lang="en-US" i="1"/>
                            </m:ctrlPr>
                          </m:dPr>
                          <m:e>
                            <m:f>
                              <m:fPr>
                                <m:ctrlPr>
                                  <a:rPr lang="en-US" i="1"/>
                                </m:ctrlPr>
                              </m:fPr>
                              <m:num>
                                <m:r>
                                  <a:rPr lang="en-US" i="1"/>
                                  <m:t>𝜎</m:t>
                                </m:r>
                                <m:r>
                                  <a:rPr lang="en-US" i="1"/>
                                  <m:t>𝑟𝑒𝑣</m:t>
                                </m:r>
                                <m:r>
                                  <a:rPr lang="en-US" i="1"/>
                                  <m:t> </m:t>
                                </m:r>
                              </m:num>
                              <m:den>
                                <m:r>
                                  <a:rPr lang="en-US" b="1" i="1"/>
                                  <m:t>𝒂</m:t>
                                </m:r>
                              </m:den>
                            </m:f>
                          </m:e>
                        </m:d>
                      </m:e>
                      <m:sup>
                        <m:f>
                          <m:fPr>
                            <m:ctrlPr>
                              <a:rPr lang="en-US" b="1" i="1"/>
                            </m:ctrlPr>
                          </m:fPr>
                          <m:num>
                            <m:r>
                              <a:rPr lang="en-US" b="1" i="1"/>
                              <m:t>𝟏</m:t>
                            </m:r>
                          </m:num>
                          <m:den>
                            <m:r>
                              <a:rPr lang="en-US" b="1" i="1"/>
                              <m:t>𝒃</m:t>
                            </m:r>
                          </m:den>
                        </m:f>
                      </m:sup>
                    </m:sSup>
                  </m:oMath>
                </a14:m>
                <a:r>
                  <a:rPr lang="en-US" dirty="0"/>
                  <a:t>                                      (5.5)</a:t>
                </a:r>
              </a:p>
            </p:txBody>
          </p:sp>
        </mc:Choice>
        <mc:Fallback>
          <p:sp>
            <p:nvSpPr>
              <p:cNvPr id="3" name="Content Placeholder 2">
                <a:extLst>
                  <a:ext uri="{FF2B5EF4-FFF2-40B4-BE49-F238E27FC236}">
                    <a16:creationId xmlns:a16="http://schemas.microsoft.com/office/drawing/2014/main" xmlns="" id="{83006754-2A2C-45BE-BC9F-6B0CC07C01BA}"/>
                  </a:ext>
                </a:extLst>
              </p:cNvPr>
              <p:cNvSpPr>
                <a:spLocks noGrp="1" noRot="1" noChangeAspect="1" noMove="1" noResize="1" noEditPoints="1" noAdjustHandles="1" noChangeArrowheads="1" noChangeShapeType="1" noTextEdit="1"/>
              </p:cNvSpPr>
              <p:nvPr>
                <p:ph idx="1"/>
              </p:nvPr>
            </p:nvSpPr>
            <p:spPr>
              <a:blipFill>
                <a:blip r:embed="rId2"/>
                <a:stretch>
                  <a:fillRect l="-479" t="-806"/>
                </a:stretch>
              </a:blipFill>
            </p:spPr>
            <p:txBody>
              <a:bodyPr/>
              <a:lstStyle/>
              <a:p>
                <a:r>
                  <a:rPr lang="en-US">
                    <a:noFill/>
                  </a:rPr>
                  <a:t> </a:t>
                </a:r>
              </a:p>
            </p:txBody>
          </p:sp>
        </mc:Fallback>
      </mc:AlternateContent>
    </p:spTree>
    <p:extLst>
      <p:ext uri="{BB962C8B-B14F-4D97-AF65-F5344CB8AC3E}">
        <p14:creationId xmlns:p14="http://schemas.microsoft.com/office/powerpoint/2010/main" xmlns="" val="41136719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E94A6F-AD19-411B-A5B1-01667D528260}"/>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xmlns="" id="{431DFABD-0FA8-45F9-8A9D-D1C2C22DE8D3}"/>
              </a:ext>
            </a:extLst>
          </p:cNvPr>
          <p:cNvSpPr>
            <a:spLocks noGrp="1"/>
          </p:cNvSpPr>
          <p:nvPr>
            <p:ph idx="1"/>
          </p:nvPr>
        </p:nvSpPr>
        <p:spPr/>
        <p:txBody>
          <a:bodyPr/>
          <a:lstStyle/>
          <a:p>
            <a:r>
              <a:rPr lang="en-US" dirty="0"/>
              <a:t>From the finite element analysis we obtained the stress in different situation to use it and substitutions the values in the previous slide to calculate the fatigue life.</a:t>
            </a:r>
          </a:p>
          <a:p>
            <a:endParaRPr lang="en-US" dirty="0"/>
          </a:p>
        </p:txBody>
      </p:sp>
      <p:graphicFrame>
        <p:nvGraphicFramePr>
          <p:cNvPr id="5" name="جدول 4"/>
          <p:cNvGraphicFramePr>
            <a:graphicFrameLocks noGrp="1"/>
          </p:cNvGraphicFramePr>
          <p:nvPr/>
        </p:nvGraphicFramePr>
        <p:xfrm>
          <a:off x="1619794" y="3291840"/>
          <a:ext cx="9836333" cy="2751635"/>
        </p:xfrm>
        <a:graphic>
          <a:graphicData uri="http://schemas.openxmlformats.org/drawingml/2006/table">
            <a:tbl>
              <a:tblPr/>
              <a:tblGrid>
                <a:gridCol w="1463698"/>
                <a:gridCol w="1463698"/>
                <a:gridCol w="1189884"/>
                <a:gridCol w="1135589"/>
                <a:gridCol w="1168943"/>
                <a:gridCol w="1185231"/>
                <a:gridCol w="1185231"/>
                <a:gridCol w="1044059"/>
              </a:tblGrid>
              <a:tr h="360043">
                <a:tc rowSpan="2">
                  <a:txBody>
                    <a:bodyPr/>
                    <a:lstStyle/>
                    <a:p>
                      <a:pPr marL="0" marR="0" algn="l">
                        <a:lnSpc>
                          <a:spcPts val="1375"/>
                        </a:lnSpc>
                        <a:spcBef>
                          <a:spcPts val="35"/>
                        </a:spcBef>
                        <a:spcAft>
                          <a:spcPts val="0"/>
                        </a:spcAft>
                      </a:pPr>
                      <a:endParaRPr lang="en-US" sz="1400" dirty="0">
                        <a:latin typeface="Times New Roman"/>
                        <a:ea typeface="Times New Roman"/>
                        <a:cs typeface="Arial"/>
                      </a:endParaRPr>
                    </a:p>
                    <a:p>
                      <a:pPr marL="339725" marR="0" algn="l">
                        <a:lnSpc>
                          <a:spcPts val="1375"/>
                        </a:lnSpc>
                        <a:spcBef>
                          <a:spcPts val="0"/>
                        </a:spcBef>
                        <a:spcAft>
                          <a:spcPts val="0"/>
                        </a:spcAft>
                      </a:pPr>
                      <a:r>
                        <a:rPr lang="en-US" sz="1400" dirty="0">
                          <a:latin typeface="Times New Roman"/>
                          <a:ea typeface="Times New Roman"/>
                          <a:cs typeface="Arial"/>
                        </a:rPr>
                        <a:t>Material</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rowSpan="2">
                  <a:txBody>
                    <a:bodyPr/>
                    <a:lstStyle/>
                    <a:p>
                      <a:pPr marL="339725" marR="0" algn="l">
                        <a:lnSpc>
                          <a:spcPts val="1375"/>
                        </a:lnSpc>
                        <a:spcBef>
                          <a:spcPts val="0"/>
                        </a:spcBef>
                        <a:spcAft>
                          <a:spcPts val="0"/>
                        </a:spcAft>
                      </a:pPr>
                      <a:endParaRPr lang="en-US" sz="1400" dirty="0" smtClean="0">
                        <a:latin typeface="Times New Roman"/>
                        <a:ea typeface="Times New Roman"/>
                        <a:cs typeface="Arial"/>
                      </a:endParaRPr>
                    </a:p>
                    <a:p>
                      <a:pPr marL="339725" marR="0" algn="l">
                        <a:lnSpc>
                          <a:spcPts val="1375"/>
                        </a:lnSpc>
                        <a:spcBef>
                          <a:spcPts val="0"/>
                        </a:spcBef>
                        <a:spcAft>
                          <a:spcPts val="0"/>
                        </a:spcAft>
                      </a:pPr>
                      <a:r>
                        <a:rPr lang="en-US" sz="1400" dirty="0" smtClean="0">
                          <a:latin typeface="Times New Roman"/>
                          <a:ea typeface="Times New Roman"/>
                          <a:cs typeface="Arial"/>
                        </a:rPr>
                        <a:t>Ultimate tensile strength </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gridSpan="3">
                  <a:txBody>
                    <a:bodyPr/>
                    <a:lstStyle/>
                    <a:p>
                      <a:pPr marL="894080" marR="0" algn="l">
                        <a:lnSpc>
                          <a:spcPts val="1375"/>
                        </a:lnSpc>
                        <a:spcBef>
                          <a:spcPts val="0"/>
                        </a:spcBef>
                        <a:spcAft>
                          <a:spcPts val="0"/>
                        </a:spcAft>
                      </a:pPr>
                      <a:endParaRPr lang="en-US" sz="1400" dirty="0" smtClean="0">
                        <a:latin typeface="Times New Roman"/>
                        <a:ea typeface="Times New Roman"/>
                        <a:cs typeface="Arial"/>
                      </a:endParaRPr>
                    </a:p>
                    <a:p>
                      <a:pPr marL="894080" marR="0" algn="l">
                        <a:lnSpc>
                          <a:spcPts val="1375"/>
                        </a:lnSpc>
                        <a:spcBef>
                          <a:spcPts val="0"/>
                        </a:spcBef>
                        <a:spcAft>
                          <a:spcPts val="0"/>
                        </a:spcAft>
                      </a:pPr>
                      <a:r>
                        <a:rPr lang="en-US" sz="1400" dirty="0" smtClean="0">
                          <a:latin typeface="Times New Roman"/>
                          <a:ea typeface="Times New Roman"/>
                          <a:cs typeface="Arial"/>
                        </a:rPr>
                        <a:t>Number </a:t>
                      </a:r>
                      <a:r>
                        <a:rPr lang="en-US" sz="1400" dirty="0">
                          <a:latin typeface="Times New Roman"/>
                          <a:ea typeface="Times New Roman"/>
                          <a:cs typeface="Arial"/>
                        </a:rPr>
                        <a:t>of cycle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hMerge="1">
                  <a:txBody>
                    <a:bodyPr/>
                    <a:lstStyle/>
                    <a:p>
                      <a:endParaRPr lang="en-US"/>
                    </a:p>
                  </a:txBody>
                  <a:tcPr/>
                </a:tc>
                <a:tc hMerge="1">
                  <a:txBody>
                    <a:bodyPr/>
                    <a:lstStyle/>
                    <a:p>
                      <a:endParaRPr lang="en-US"/>
                    </a:p>
                  </a:txBody>
                  <a:tcPr/>
                </a:tc>
                <a:tc gridSpan="3">
                  <a:txBody>
                    <a:bodyPr/>
                    <a:lstStyle/>
                    <a:p>
                      <a:pPr marL="878205" marR="0" algn="l">
                        <a:lnSpc>
                          <a:spcPts val="1375"/>
                        </a:lnSpc>
                        <a:spcBef>
                          <a:spcPts val="0"/>
                        </a:spcBef>
                        <a:spcAft>
                          <a:spcPts val="0"/>
                        </a:spcAft>
                      </a:pPr>
                      <a:endParaRPr lang="en-US" sz="1400" dirty="0" smtClean="0">
                        <a:latin typeface="Times New Roman"/>
                        <a:ea typeface="Times New Roman"/>
                        <a:cs typeface="Arial"/>
                      </a:endParaRPr>
                    </a:p>
                    <a:p>
                      <a:pPr marL="878205" marR="0" algn="l">
                        <a:lnSpc>
                          <a:spcPts val="1375"/>
                        </a:lnSpc>
                        <a:spcBef>
                          <a:spcPts val="0"/>
                        </a:spcBef>
                        <a:spcAft>
                          <a:spcPts val="0"/>
                        </a:spcAft>
                      </a:pPr>
                      <a:r>
                        <a:rPr lang="en-US" sz="1400" dirty="0" smtClean="0">
                          <a:latin typeface="Times New Roman"/>
                          <a:ea typeface="Times New Roman"/>
                          <a:cs typeface="Arial"/>
                        </a:rPr>
                        <a:t>Number </a:t>
                      </a:r>
                      <a:r>
                        <a:rPr lang="en-US" sz="1400" dirty="0">
                          <a:latin typeface="Times New Roman"/>
                          <a:ea typeface="Times New Roman"/>
                          <a:cs typeface="Arial"/>
                        </a:rPr>
                        <a:t>of years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hMerge="1">
                  <a:txBody>
                    <a:bodyPr/>
                    <a:lstStyle/>
                    <a:p>
                      <a:endParaRPr lang="en-US"/>
                    </a:p>
                  </a:txBody>
                  <a:tcPr/>
                </a:tc>
                <a:tc hMerge="1">
                  <a:txBody>
                    <a:bodyPr/>
                    <a:lstStyle/>
                    <a:p>
                      <a:endParaRPr lang="en-US"/>
                    </a:p>
                  </a:txBody>
                  <a:tcPr/>
                </a:tc>
              </a:tr>
              <a:tr h="443532">
                <a:tc vMerge="1">
                  <a:txBody>
                    <a:bodyPr/>
                    <a:lstStyle/>
                    <a:p>
                      <a:endParaRPr lang="en-US"/>
                    </a:p>
                  </a:txBody>
                  <a:tcPr/>
                </a:tc>
                <a:tc vMerge="1">
                  <a:txBody>
                    <a:bodyPr/>
                    <a:lstStyle/>
                    <a:p>
                      <a:endParaRPr lang="en-US"/>
                    </a:p>
                  </a:txBody>
                  <a:tcPr/>
                </a:tc>
                <a:tc>
                  <a:txBody>
                    <a:bodyPr/>
                    <a:lstStyle/>
                    <a:p>
                      <a:pPr marL="172085" marR="169545" algn="ctr">
                        <a:lnSpc>
                          <a:spcPts val="1375"/>
                        </a:lnSpc>
                        <a:spcBef>
                          <a:spcPts val="235"/>
                        </a:spcBef>
                        <a:spcAft>
                          <a:spcPts val="0"/>
                        </a:spcAft>
                      </a:pPr>
                      <a:endParaRPr lang="en-US" sz="1400" dirty="0" smtClean="0">
                        <a:latin typeface="Times New Roman"/>
                        <a:ea typeface="Times New Roman"/>
                        <a:cs typeface="Arial"/>
                      </a:endParaRPr>
                    </a:p>
                    <a:p>
                      <a:pPr marL="172085" marR="169545" algn="ctr">
                        <a:lnSpc>
                          <a:spcPts val="1375"/>
                        </a:lnSpc>
                        <a:spcBef>
                          <a:spcPts val="235"/>
                        </a:spcBef>
                        <a:spcAft>
                          <a:spcPts val="0"/>
                        </a:spcAft>
                      </a:pPr>
                      <a:r>
                        <a:rPr lang="en-US" sz="1400" dirty="0" smtClean="0">
                          <a:latin typeface="Times New Roman"/>
                          <a:ea typeface="Times New Roman"/>
                          <a:cs typeface="Arial"/>
                        </a:rPr>
                        <a:t>2500 </a:t>
                      </a:r>
                      <a:r>
                        <a:rPr lang="en-US" sz="1400" dirty="0">
                          <a:latin typeface="Times New Roman"/>
                          <a:ea typeface="Times New Roman"/>
                          <a:cs typeface="Arial"/>
                        </a:rPr>
                        <a:t>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5E7"/>
                    </a:solidFill>
                  </a:tcPr>
                </a:tc>
                <a:tc>
                  <a:txBody>
                    <a:bodyPr/>
                    <a:lstStyle/>
                    <a:p>
                      <a:pPr marL="151130" marR="146685" algn="ctr">
                        <a:lnSpc>
                          <a:spcPts val="1375"/>
                        </a:lnSpc>
                        <a:spcBef>
                          <a:spcPts val="235"/>
                        </a:spcBef>
                        <a:spcAft>
                          <a:spcPts val="0"/>
                        </a:spcAft>
                      </a:pPr>
                      <a:endParaRPr lang="en-US" sz="1400" dirty="0" smtClean="0">
                        <a:latin typeface="Times New Roman"/>
                        <a:ea typeface="Times New Roman"/>
                        <a:cs typeface="Arial"/>
                      </a:endParaRPr>
                    </a:p>
                    <a:p>
                      <a:pPr marL="151130" marR="146685" algn="ctr">
                        <a:lnSpc>
                          <a:spcPts val="1375"/>
                        </a:lnSpc>
                        <a:spcBef>
                          <a:spcPts val="235"/>
                        </a:spcBef>
                        <a:spcAft>
                          <a:spcPts val="0"/>
                        </a:spcAft>
                      </a:pPr>
                      <a:r>
                        <a:rPr lang="en-US" sz="1400" dirty="0" smtClean="0">
                          <a:latin typeface="Times New Roman"/>
                          <a:ea typeface="Times New Roman"/>
                          <a:cs typeface="Arial"/>
                        </a:rPr>
                        <a:t>3400 </a:t>
                      </a:r>
                      <a:r>
                        <a:rPr lang="en-US" sz="1400" dirty="0">
                          <a:latin typeface="Times New Roman"/>
                          <a:ea typeface="Times New Roman"/>
                          <a:cs typeface="Arial"/>
                        </a:rPr>
                        <a:t>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142240" marR="140335" algn="ctr">
                        <a:lnSpc>
                          <a:spcPts val="1375"/>
                        </a:lnSpc>
                        <a:spcBef>
                          <a:spcPts val="235"/>
                        </a:spcBef>
                        <a:spcAft>
                          <a:spcPts val="0"/>
                        </a:spcAft>
                      </a:pPr>
                      <a:endParaRPr lang="en-US" sz="1400" dirty="0" smtClean="0">
                        <a:latin typeface="Times New Roman"/>
                        <a:ea typeface="Times New Roman"/>
                        <a:cs typeface="Arial"/>
                      </a:endParaRPr>
                    </a:p>
                    <a:p>
                      <a:pPr marL="142240" marR="140335" algn="ctr">
                        <a:lnSpc>
                          <a:spcPts val="1375"/>
                        </a:lnSpc>
                        <a:spcBef>
                          <a:spcPts val="235"/>
                        </a:spcBef>
                        <a:spcAft>
                          <a:spcPts val="0"/>
                        </a:spcAft>
                      </a:pPr>
                      <a:r>
                        <a:rPr lang="en-US" sz="1400" dirty="0" smtClean="0">
                          <a:latin typeface="Times New Roman"/>
                          <a:ea typeface="Times New Roman"/>
                          <a:cs typeface="Arial"/>
                        </a:rPr>
                        <a:t>3600 </a:t>
                      </a:r>
                      <a:r>
                        <a:rPr lang="en-US" sz="1400" dirty="0">
                          <a:latin typeface="Times New Roman"/>
                          <a:ea typeface="Times New Roman"/>
                          <a:cs typeface="Arial"/>
                        </a:rPr>
                        <a:t>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5E7"/>
                    </a:solidFill>
                  </a:tcPr>
                </a:tc>
                <a:tc>
                  <a:txBody>
                    <a:bodyPr/>
                    <a:lstStyle/>
                    <a:p>
                      <a:pPr marL="177800" marR="174625" algn="ctr">
                        <a:lnSpc>
                          <a:spcPts val="1375"/>
                        </a:lnSpc>
                        <a:spcBef>
                          <a:spcPts val="235"/>
                        </a:spcBef>
                        <a:spcAft>
                          <a:spcPts val="0"/>
                        </a:spcAft>
                      </a:pPr>
                      <a:endParaRPr lang="en-US" sz="1400" dirty="0" smtClean="0">
                        <a:latin typeface="Times New Roman"/>
                        <a:ea typeface="Times New Roman"/>
                        <a:cs typeface="Arial"/>
                      </a:endParaRPr>
                    </a:p>
                    <a:p>
                      <a:pPr marL="177800" marR="174625" algn="ctr">
                        <a:lnSpc>
                          <a:spcPts val="1375"/>
                        </a:lnSpc>
                        <a:spcBef>
                          <a:spcPts val="235"/>
                        </a:spcBef>
                        <a:spcAft>
                          <a:spcPts val="0"/>
                        </a:spcAft>
                      </a:pPr>
                      <a:r>
                        <a:rPr lang="en-US" sz="1400" dirty="0" smtClean="0">
                          <a:latin typeface="Times New Roman"/>
                          <a:ea typeface="Times New Roman"/>
                          <a:cs typeface="Arial"/>
                        </a:rPr>
                        <a:t>2500</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5E7"/>
                    </a:solidFill>
                  </a:tcPr>
                </a:tc>
                <a:tc>
                  <a:txBody>
                    <a:bodyPr/>
                    <a:lstStyle/>
                    <a:p>
                      <a:pPr marL="186055" marR="180975" algn="ctr">
                        <a:lnSpc>
                          <a:spcPts val="1375"/>
                        </a:lnSpc>
                        <a:spcBef>
                          <a:spcPts val="235"/>
                        </a:spcBef>
                        <a:spcAft>
                          <a:spcPts val="0"/>
                        </a:spcAft>
                      </a:pPr>
                      <a:endParaRPr lang="en-US" sz="1400" dirty="0" smtClean="0">
                        <a:latin typeface="Times New Roman"/>
                        <a:ea typeface="Times New Roman"/>
                        <a:cs typeface="Arial"/>
                      </a:endParaRPr>
                    </a:p>
                    <a:p>
                      <a:pPr marL="186055" marR="180975" algn="ctr">
                        <a:lnSpc>
                          <a:spcPts val="1375"/>
                        </a:lnSpc>
                        <a:spcBef>
                          <a:spcPts val="235"/>
                        </a:spcBef>
                        <a:spcAft>
                          <a:spcPts val="0"/>
                        </a:spcAft>
                      </a:pPr>
                      <a:r>
                        <a:rPr lang="en-US" sz="1400" dirty="0" smtClean="0">
                          <a:latin typeface="Times New Roman"/>
                          <a:ea typeface="Times New Roman"/>
                          <a:cs typeface="Arial"/>
                        </a:rPr>
                        <a:t>3400 </a:t>
                      </a:r>
                      <a:r>
                        <a:rPr lang="en-US" sz="1400" dirty="0">
                          <a:latin typeface="Times New Roman"/>
                          <a:ea typeface="Times New Roman"/>
                          <a:cs typeface="Arial"/>
                        </a:rPr>
                        <a:t>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130175" marR="121285" algn="ctr">
                        <a:lnSpc>
                          <a:spcPts val="1375"/>
                        </a:lnSpc>
                        <a:spcBef>
                          <a:spcPts val="235"/>
                        </a:spcBef>
                        <a:spcAft>
                          <a:spcPts val="0"/>
                        </a:spcAft>
                      </a:pPr>
                      <a:endParaRPr lang="en-US" sz="1400" dirty="0" smtClean="0">
                        <a:latin typeface="Times New Roman"/>
                        <a:ea typeface="Times New Roman"/>
                        <a:cs typeface="Arial"/>
                      </a:endParaRPr>
                    </a:p>
                    <a:p>
                      <a:pPr marL="130175" marR="121285" algn="ctr">
                        <a:lnSpc>
                          <a:spcPts val="1375"/>
                        </a:lnSpc>
                        <a:spcBef>
                          <a:spcPts val="235"/>
                        </a:spcBef>
                        <a:spcAft>
                          <a:spcPts val="0"/>
                        </a:spcAft>
                      </a:pPr>
                      <a:r>
                        <a:rPr lang="en-US" sz="1400" dirty="0" smtClean="0">
                          <a:latin typeface="Times New Roman"/>
                          <a:ea typeface="Times New Roman"/>
                          <a:cs typeface="Arial"/>
                        </a:rPr>
                        <a:t>3600 </a:t>
                      </a:r>
                      <a:r>
                        <a:rPr lang="en-US" sz="1400" dirty="0">
                          <a:latin typeface="Times New Roman"/>
                          <a:ea typeface="Times New Roman"/>
                          <a:cs typeface="Arial"/>
                        </a:rPr>
                        <a:t>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5E7"/>
                    </a:solidFill>
                  </a:tcPr>
                </a:tc>
              </a:tr>
              <a:tr h="487015">
                <a:tc>
                  <a:txBody>
                    <a:bodyPr/>
                    <a:lstStyle/>
                    <a:p>
                      <a:pPr marL="68580" marR="64770" algn="ctr">
                        <a:lnSpc>
                          <a:spcPts val="1375"/>
                        </a:lnSpc>
                        <a:spcBef>
                          <a:spcPts val="5"/>
                        </a:spcBef>
                        <a:spcAft>
                          <a:spcPts val="0"/>
                        </a:spcAft>
                      </a:pPr>
                      <a:endParaRPr lang="en-US" sz="1400" dirty="0" smtClean="0">
                        <a:latin typeface="Times New Roman"/>
                        <a:ea typeface="Times New Roman"/>
                        <a:cs typeface="Arial"/>
                      </a:endParaRPr>
                    </a:p>
                    <a:p>
                      <a:pPr marL="68580" marR="64770" algn="ctr">
                        <a:lnSpc>
                          <a:spcPts val="1375"/>
                        </a:lnSpc>
                        <a:spcBef>
                          <a:spcPts val="5"/>
                        </a:spcBef>
                        <a:spcAft>
                          <a:spcPts val="0"/>
                        </a:spcAft>
                      </a:pPr>
                      <a:r>
                        <a:rPr lang="en-US" sz="1400" dirty="0" smtClean="0">
                          <a:latin typeface="Times New Roman"/>
                          <a:ea typeface="Times New Roman"/>
                          <a:cs typeface="Arial"/>
                        </a:rPr>
                        <a:t>PE </a:t>
                      </a:r>
                      <a:r>
                        <a:rPr lang="en-US" sz="1400" dirty="0">
                          <a:latin typeface="Times New Roman"/>
                          <a:ea typeface="Times New Roman"/>
                          <a:cs typeface="Arial"/>
                        </a:rPr>
                        <a:t>High Density</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68580" marR="64770" algn="ctr">
                        <a:lnSpc>
                          <a:spcPts val="1375"/>
                        </a:lnSpc>
                        <a:spcBef>
                          <a:spcPts val="5"/>
                        </a:spcBef>
                        <a:spcAft>
                          <a:spcPts val="0"/>
                        </a:spcAft>
                      </a:pPr>
                      <a:endParaRPr lang="en-US" sz="1400" kern="1200" dirty="0" smtClean="0">
                        <a:solidFill>
                          <a:schemeClr val="tx1"/>
                        </a:solidFill>
                        <a:latin typeface="Times New Roman"/>
                        <a:ea typeface="Times New Roman"/>
                        <a:cs typeface="Arial"/>
                      </a:endParaRPr>
                    </a:p>
                    <a:p>
                      <a:pPr marL="68580" marR="64770" algn="ctr">
                        <a:lnSpc>
                          <a:spcPts val="1375"/>
                        </a:lnSpc>
                        <a:spcBef>
                          <a:spcPts val="5"/>
                        </a:spcBef>
                        <a:spcAft>
                          <a:spcPts val="0"/>
                        </a:spcAft>
                      </a:pPr>
                      <a:r>
                        <a:rPr lang="en-US" sz="1400" kern="1200" dirty="0" smtClean="0">
                          <a:solidFill>
                            <a:schemeClr val="tx1"/>
                          </a:solidFill>
                          <a:latin typeface="Times New Roman"/>
                          <a:ea typeface="Times New Roman"/>
                          <a:cs typeface="Arial"/>
                        </a:rPr>
                        <a:t>48</a:t>
                      </a:r>
                      <a:r>
                        <a:rPr lang="en-US" sz="1400" kern="1200" baseline="0" dirty="0" smtClean="0">
                          <a:solidFill>
                            <a:schemeClr val="tx1"/>
                          </a:solidFill>
                          <a:latin typeface="Times New Roman"/>
                          <a:ea typeface="Times New Roman"/>
                          <a:cs typeface="Arial"/>
                        </a:rPr>
                        <a:t> </a:t>
                      </a:r>
                      <a:r>
                        <a:rPr lang="en-US" sz="1400" kern="1200" baseline="0" dirty="0" err="1" smtClean="0">
                          <a:solidFill>
                            <a:schemeClr val="tx1"/>
                          </a:solidFill>
                          <a:latin typeface="Times New Roman"/>
                          <a:ea typeface="Times New Roman"/>
                          <a:cs typeface="Arial"/>
                        </a:rPr>
                        <a:t>Mpa</a:t>
                      </a:r>
                      <a:endParaRPr lang="en-US" sz="1400" kern="1200" dirty="0">
                        <a:solidFill>
                          <a:schemeClr val="tx1"/>
                        </a:solidFill>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2085" marR="171450" algn="ctr">
                        <a:lnSpc>
                          <a:spcPts val="1375"/>
                        </a:lnSpc>
                        <a:spcBef>
                          <a:spcPts val="5"/>
                        </a:spcBef>
                        <a:spcAft>
                          <a:spcPts val="0"/>
                        </a:spcAft>
                      </a:pPr>
                      <a:endParaRPr lang="en-US" sz="1400" dirty="0" smtClean="0">
                        <a:latin typeface="Times New Roman"/>
                        <a:ea typeface="Times New Roman"/>
                        <a:cs typeface="Arial"/>
                      </a:endParaRPr>
                    </a:p>
                    <a:p>
                      <a:pPr marL="172085" marR="171450" algn="ctr">
                        <a:lnSpc>
                          <a:spcPts val="1375"/>
                        </a:lnSpc>
                        <a:spcBef>
                          <a:spcPts val="5"/>
                        </a:spcBef>
                        <a:spcAft>
                          <a:spcPts val="0"/>
                        </a:spcAft>
                      </a:pPr>
                      <a:r>
                        <a:rPr lang="en-US" sz="1400" dirty="0" smtClean="0">
                          <a:latin typeface="Times New Roman"/>
                          <a:ea typeface="Times New Roman"/>
                          <a:cs typeface="Arial"/>
                        </a:rPr>
                        <a:t>2.76E+08</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130" marR="148590" algn="ctr">
                        <a:lnSpc>
                          <a:spcPts val="1375"/>
                        </a:lnSpc>
                        <a:spcBef>
                          <a:spcPts val="5"/>
                        </a:spcBef>
                        <a:spcAft>
                          <a:spcPts val="0"/>
                        </a:spcAft>
                      </a:pPr>
                      <a:endParaRPr lang="en-US" sz="1400" dirty="0" smtClean="0">
                        <a:latin typeface="Times New Roman"/>
                        <a:ea typeface="Times New Roman"/>
                        <a:cs typeface="Arial"/>
                      </a:endParaRPr>
                    </a:p>
                    <a:p>
                      <a:pPr marL="151130" marR="148590" algn="ctr">
                        <a:lnSpc>
                          <a:spcPts val="1375"/>
                        </a:lnSpc>
                        <a:spcBef>
                          <a:spcPts val="5"/>
                        </a:spcBef>
                        <a:spcAft>
                          <a:spcPts val="0"/>
                        </a:spcAft>
                      </a:pPr>
                      <a:r>
                        <a:rPr lang="en-US" sz="1400" dirty="0" smtClean="0">
                          <a:latin typeface="Times New Roman"/>
                          <a:ea typeface="Times New Roman"/>
                          <a:cs typeface="Arial"/>
                        </a:rPr>
                        <a:t>3.19E+08</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2240" marR="142240" algn="ctr">
                        <a:lnSpc>
                          <a:spcPts val="1375"/>
                        </a:lnSpc>
                        <a:spcBef>
                          <a:spcPts val="5"/>
                        </a:spcBef>
                        <a:spcAft>
                          <a:spcPts val="0"/>
                        </a:spcAft>
                      </a:pPr>
                      <a:endParaRPr lang="en-US" sz="1400" dirty="0" smtClean="0">
                        <a:latin typeface="Times New Roman"/>
                        <a:ea typeface="Times New Roman"/>
                        <a:cs typeface="Arial"/>
                      </a:endParaRPr>
                    </a:p>
                    <a:p>
                      <a:pPr marL="142240" marR="142240" algn="ctr">
                        <a:lnSpc>
                          <a:spcPts val="1375"/>
                        </a:lnSpc>
                        <a:spcBef>
                          <a:spcPts val="5"/>
                        </a:spcBef>
                        <a:spcAft>
                          <a:spcPts val="0"/>
                        </a:spcAft>
                      </a:pPr>
                      <a:r>
                        <a:rPr lang="en-US" sz="1400" dirty="0" smtClean="0">
                          <a:latin typeface="Times New Roman"/>
                          <a:ea typeface="Times New Roman"/>
                          <a:cs typeface="Arial"/>
                        </a:rPr>
                        <a:t>3.21E+08</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marR="175895" algn="ctr">
                        <a:lnSpc>
                          <a:spcPts val="1375"/>
                        </a:lnSpc>
                        <a:spcBef>
                          <a:spcPts val="5"/>
                        </a:spcBef>
                        <a:spcAft>
                          <a:spcPts val="0"/>
                        </a:spcAft>
                      </a:pPr>
                      <a:endParaRPr lang="en-US" sz="1400" dirty="0" smtClean="0">
                        <a:latin typeface="Times New Roman"/>
                        <a:ea typeface="Times New Roman"/>
                        <a:cs typeface="Arial"/>
                      </a:endParaRPr>
                    </a:p>
                    <a:p>
                      <a:pPr marL="177800" marR="175895" algn="ctr">
                        <a:lnSpc>
                          <a:spcPts val="1375"/>
                        </a:lnSpc>
                        <a:spcBef>
                          <a:spcPts val="5"/>
                        </a:spcBef>
                        <a:spcAft>
                          <a:spcPts val="0"/>
                        </a:spcAft>
                      </a:pPr>
                      <a:r>
                        <a:rPr lang="en-US" sz="1400" dirty="0" smtClean="0">
                          <a:latin typeface="Times New Roman"/>
                          <a:ea typeface="Times New Roman"/>
                          <a:cs typeface="Arial"/>
                        </a:rPr>
                        <a:t>15.45724</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6055" marR="180975" algn="ctr">
                        <a:lnSpc>
                          <a:spcPts val="1375"/>
                        </a:lnSpc>
                        <a:spcBef>
                          <a:spcPts val="5"/>
                        </a:spcBef>
                        <a:spcAft>
                          <a:spcPts val="0"/>
                        </a:spcAft>
                      </a:pPr>
                      <a:endParaRPr lang="en-US" sz="1400" dirty="0" smtClean="0">
                        <a:latin typeface="Times New Roman"/>
                        <a:ea typeface="Times New Roman"/>
                        <a:cs typeface="Arial"/>
                      </a:endParaRPr>
                    </a:p>
                    <a:p>
                      <a:pPr marL="186055" marR="180975" algn="ctr">
                        <a:lnSpc>
                          <a:spcPts val="1375"/>
                        </a:lnSpc>
                        <a:spcBef>
                          <a:spcPts val="5"/>
                        </a:spcBef>
                        <a:spcAft>
                          <a:spcPts val="0"/>
                        </a:spcAft>
                      </a:pPr>
                      <a:r>
                        <a:rPr lang="en-US" sz="1400" dirty="0" smtClean="0">
                          <a:latin typeface="Times New Roman"/>
                          <a:ea typeface="Times New Roman"/>
                          <a:cs typeface="Arial"/>
                        </a:rPr>
                        <a:t>17.84952</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21285" algn="ctr">
                        <a:lnSpc>
                          <a:spcPts val="1375"/>
                        </a:lnSpc>
                        <a:spcBef>
                          <a:spcPts val="5"/>
                        </a:spcBef>
                        <a:spcAft>
                          <a:spcPts val="0"/>
                        </a:spcAft>
                      </a:pPr>
                      <a:endParaRPr lang="en-US" sz="1400" dirty="0" smtClean="0">
                        <a:latin typeface="Times New Roman"/>
                        <a:ea typeface="Times New Roman"/>
                        <a:cs typeface="Arial"/>
                      </a:endParaRPr>
                    </a:p>
                    <a:p>
                      <a:pPr marL="130175" marR="121285" algn="ctr">
                        <a:lnSpc>
                          <a:spcPts val="1375"/>
                        </a:lnSpc>
                        <a:spcBef>
                          <a:spcPts val="5"/>
                        </a:spcBef>
                        <a:spcAft>
                          <a:spcPts val="0"/>
                        </a:spcAft>
                      </a:pPr>
                      <a:r>
                        <a:rPr lang="en-US" sz="1400" dirty="0" smtClean="0">
                          <a:latin typeface="Times New Roman"/>
                          <a:ea typeface="Times New Roman"/>
                          <a:cs typeface="Arial"/>
                        </a:rPr>
                        <a:t>17.94004</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7015">
                <a:tc>
                  <a:txBody>
                    <a:bodyPr/>
                    <a:lstStyle/>
                    <a:p>
                      <a:pPr marL="66675" marR="64770" algn="ctr">
                        <a:lnSpc>
                          <a:spcPts val="1375"/>
                        </a:lnSpc>
                        <a:spcBef>
                          <a:spcPts val="0"/>
                        </a:spcBef>
                        <a:spcAft>
                          <a:spcPts val="0"/>
                        </a:spcAft>
                      </a:pPr>
                      <a:endParaRPr lang="en-US" sz="1400" dirty="0" smtClean="0">
                        <a:latin typeface="Times New Roman"/>
                        <a:ea typeface="Times New Roman"/>
                        <a:cs typeface="Arial"/>
                      </a:endParaRPr>
                    </a:p>
                    <a:p>
                      <a:pPr marL="66675" marR="64770" algn="ctr">
                        <a:lnSpc>
                          <a:spcPts val="1375"/>
                        </a:lnSpc>
                        <a:spcBef>
                          <a:spcPts val="0"/>
                        </a:spcBef>
                        <a:spcAft>
                          <a:spcPts val="0"/>
                        </a:spcAft>
                      </a:pPr>
                      <a:r>
                        <a:rPr lang="en-US" sz="1400" dirty="0" smtClean="0">
                          <a:latin typeface="Times New Roman"/>
                          <a:ea typeface="Times New Roman"/>
                          <a:cs typeface="Arial"/>
                        </a:rPr>
                        <a:t>Titanium </a:t>
                      </a:r>
                      <a:r>
                        <a:rPr lang="en-US" sz="1400" dirty="0">
                          <a:latin typeface="Times New Roman"/>
                          <a:ea typeface="Times New Roman"/>
                          <a:cs typeface="Arial"/>
                        </a:rPr>
                        <a:t>alloys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66675" marR="64770" algn="ctr">
                        <a:lnSpc>
                          <a:spcPts val="1375"/>
                        </a:lnSpc>
                        <a:spcBef>
                          <a:spcPts val="0"/>
                        </a:spcBef>
                        <a:spcAft>
                          <a:spcPts val="0"/>
                        </a:spcAft>
                      </a:pPr>
                      <a:endParaRPr lang="en-US" sz="1400" kern="1200" dirty="0" smtClean="0">
                        <a:solidFill>
                          <a:schemeClr val="tx1"/>
                        </a:solidFill>
                        <a:latin typeface="Times New Roman"/>
                        <a:ea typeface="Times New Roman"/>
                        <a:cs typeface="Arial"/>
                      </a:endParaRPr>
                    </a:p>
                    <a:p>
                      <a:pPr marL="66675" marR="64770" algn="ctr">
                        <a:lnSpc>
                          <a:spcPts val="1375"/>
                        </a:lnSpc>
                        <a:spcBef>
                          <a:spcPts val="0"/>
                        </a:spcBef>
                        <a:spcAft>
                          <a:spcPts val="0"/>
                        </a:spcAft>
                      </a:pPr>
                      <a:r>
                        <a:rPr lang="en-US" sz="1400" kern="1200" dirty="0" smtClean="0">
                          <a:solidFill>
                            <a:schemeClr val="tx1"/>
                          </a:solidFill>
                          <a:latin typeface="Times New Roman"/>
                          <a:ea typeface="Times New Roman"/>
                          <a:cs typeface="Arial"/>
                        </a:rPr>
                        <a:t>940</a:t>
                      </a:r>
                      <a:r>
                        <a:rPr lang="en-US" sz="1400" kern="1200" baseline="0" dirty="0" smtClean="0">
                          <a:solidFill>
                            <a:schemeClr val="tx1"/>
                          </a:solidFill>
                          <a:latin typeface="Times New Roman"/>
                          <a:ea typeface="Times New Roman"/>
                          <a:cs typeface="Arial"/>
                        </a:rPr>
                        <a:t> </a:t>
                      </a:r>
                      <a:r>
                        <a:rPr lang="en-US" sz="1400" kern="1200" baseline="0" dirty="0" err="1" smtClean="0">
                          <a:solidFill>
                            <a:schemeClr val="tx1"/>
                          </a:solidFill>
                          <a:latin typeface="Times New Roman"/>
                          <a:ea typeface="Times New Roman"/>
                          <a:cs typeface="Arial"/>
                        </a:rPr>
                        <a:t>Mpa</a:t>
                      </a:r>
                      <a:r>
                        <a:rPr lang="en-US" sz="1400" kern="1200" baseline="0" dirty="0" smtClean="0">
                          <a:solidFill>
                            <a:schemeClr val="tx1"/>
                          </a:solidFill>
                          <a:latin typeface="Times New Roman"/>
                          <a:ea typeface="Times New Roman"/>
                          <a:cs typeface="Arial"/>
                        </a:rPr>
                        <a:t> </a:t>
                      </a:r>
                      <a:endParaRPr lang="en-US" sz="1400" kern="1200" dirty="0">
                        <a:solidFill>
                          <a:schemeClr val="tx1"/>
                        </a:solidFill>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2085" marR="171450" algn="ctr">
                        <a:lnSpc>
                          <a:spcPts val="1375"/>
                        </a:lnSpc>
                        <a:spcBef>
                          <a:spcPts val="0"/>
                        </a:spcBef>
                        <a:spcAft>
                          <a:spcPts val="0"/>
                        </a:spcAft>
                      </a:pPr>
                      <a:endParaRPr lang="en-US" sz="1400" dirty="0" smtClean="0">
                        <a:latin typeface="Times New Roman"/>
                        <a:ea typeface="Times New Roman"/>
                        <a:cs typeface="Arial"/>
                      </a:endParaRPr>
                    </a:p>
                    <a:p>
                      <a:pPr marL="172085" marR="171450" algn="ctr">
                        <a:lnSpc>
                          <a:spcPts val="1375"/>
                        </a:lnSpc>
                        <a:spcBef>
                          <a:spcPts val="0"/>
                        </a:spcBef>
                        <a:spcAft>
                          <a:spcPts val="0"/>
                        </a:spcAft>
                      </a:pPr>
                      <a:r>
                        <a:rPr lang="en-US" sz="1400" dirty="0" smtClean="0">
                          <a:latin typeface="Times New Roman"/>
                          <a:ea typeface="Times New Roman"/>
                          <a:cs typeface="Arial"/>
                        </a:rPr>
                        <a:t>5.47E+09</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130" marR="148590" algn="ctr">
                        <a:lnSpc>
                          <a:spcPts val="1375"/>
                        </a:lnSpc>
                        <a:spcBef>
                          <a:spcPts val="0"/>
                        </a:spcBef>
                        <a:spcAft>
                          <a:spcPts val="0"/>
                        </a:spcAft>
                      </a:pPr>
                      <a:endParaRPr lang="en-US" sz="1400" dirty="0" smtClean="0">
                        <a:latin typeface="Times New Roman"/>
                        <a:ea typeface="Times New Roman"/>
                        <a:cs typeface="Arial"/>
                      </a:endParaRPr>
                    </a:p>
                    <a:p>
                      <a:pPr marL="151130" marR="148590" algn="ctr">
                        <a:lnSpc>
                          <a:spcPts val="1375"/>
                        </a:lnSpc>
                        <a:spcBef>
                          <a:spcPts val="0"/>
                        </a:spcBef>
                        <a:spcAft>
                          <a:spcPts val="0"/>
                        </a:spcAft>
                      </a:pPr>
                      <a:r>
                        <a:rPr lang="en-US" sz="1400" dirty="0" smtClean="0">
                          <a:latin typeface="Times New Roman"/>
                          <a:ea typeface="Times New Roman"/>
                          <a:cs typeface="Arial"/>
                        </a:rPr>
                        <a:t>6.31E+09</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2240" marR="142240" algn="ctr">
                        <a:lnSpc>
                          <a:spcPts val="1375"/>
                        </a:lnSpc>
                        <a:spcBef>
                          <a:spcPts val="0"/>
                        </a:spcBef>
                        <a:spcAft>
                          <a:spcPts val="0"/>
                        </a:spcAft>
                      </a:pPr>
                      <a:endParaRPr lang="en-US" sz="1400" dirty="0" smtClean="0">
                        <a:latin typeface="Times New Roman"/>
                        <a:ea typeface="Times New Roman"/>
                        <a:cs typeface="Arial"/>
                      </a:endParaRPr>
                    </a:p>
                    <a:p>
                      <a:pPr marL="142240" marR="142240" algn="ctr">
                        <a:lnSpc>
                          <a:spcPts val="1375"/>
                        </a:lnSpc>
                        <a:spcBef>
                          <a:spcPts val="0"/>
                        </a:spcBef>
                        <a:spcAft>
                          <a:spcPts val="0"/>
                        </a:spcAft>
                      </a:pPr>
                      <a:r>
                        <a:rPr lang="en-US" sz="1400" dirty="0" smtClean="0">
                          <a:latin typeface="Times New Roman"/>
                          <a:ea typeface="Times New Roman"/>
                          <a:cs typeface="Arial"/>
                        </a:rPr>
                        <a:t>3.19E+08</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marR="175895" algn="ctr">
                        <a:lnSpc>
                          <a:spcPts val="1375"/>
                        </a:lnSpc>
                        <a:spcBef>
                          <a:spcPts val="0"/>
                        </a:spcBef>
                        <a:spcAft>
                          <a:spcPts val="0"/>
                        </a:spcAft>
                      </a:pPr>
                      <a:endParaRPr lang="en-US" sz="1400" dirty="0" smtClean="0">
                        <a:latin typeface="Times New Roman"/>
                        <a:ea typeface="Times New Roman"/>
                        <a:cs typeface="Arial"/>
                      </a:endParaRPr>
                    </a:p>
                    <a:p>
                      <a:pPr marL="177800" marR="175895" algn="ctr">
                        <a:lnSpc>
                          <a:spcPts val="1375"/>
                        </a:lnSpc>
                        <a:spcBef>
                          <a:spcPts val="0"/>
                        </a:spcBef>
                        <a:spcAft>
                          <a:spcPts val="0"/>
                        </a:spcAft>
                      </a:pPr>
                      <a:r>
                        <a:rPr lang="en-US" sz="1400" dirty="0" smtClean="0">
                          <a:latin typeface="Times New Roman"/>
                          <a:ea typeface="Times New Roman"/>
                          <a:cs typeface="Arial"/>
                        </a:rPr>
                        <a:t>305.9245</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6055" marR="180975" algn="ctr">
                        <a:lnSpc>
                          <a:spcPts val="1375"/>
                        </a:lnSpc>
                        <a:spcBef>
                          <a:spcPts val="0"/>
                        </a:spcBef>
                        <a:spcAft>
                          <a:spcPts val="0"/>
                        </a:spcAft>
                      </a:pPr>
                      <a:endParaRPr lang="en-US" sz="1400" dirty="0" smtClean="0">
                        <a:latin typeface="Times New Roman"/>
                        <a:ea typeface="Times New Roman"/>
                        <a:cs typeface="Arial"/>
                      </a:endParaRPr>
                    </a:p>
                    <a:p>
                      <a:pPr marL="186055" marR="180975" algn="ctr">
                        <a:lnSpc>
                          <a:spcPts val="1375"/>
                        </a:lnSpc>
                        <a:spcBef>
                          <a:spcPts val="0"/>
                        </a:spcBef>
                        <a:spcAft>
                          <a:spcPts val="0"/>
                        </a:spcAft>
                      </a:pPr>
                      <a:r>
                        <a:rPr lang="en-US" sz="1400" dirty="0" smtClean="0">
                          <a:latin typeface="Times New Roman"/>
                          <a:ea typeface="Times New Roman"/>
                          <a:cs typeface="Arial"/>
                        </a:rPr>
                        <a:t>353.2717</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21285" algn="ctr">
                        <a:lnSpc>
                          <a:spcPts val="1375"/>
                        </a:lnSpc>
                        <a:spcBef>
                          <a:spcPts val="0"/>
                        </a:spcBef>
                        <a:spcAft>
                          <a:spcPts val="0"/>
                        </a:spcAft>
                      </a:pPr>
                      <a:endParaRPr lang="en-US" sz="1400" dirty="0" smtClean="0">
                        <a:latin typeface="Times New Roman"/>
                        <a:ea typeface="Times New Roman"/>
                        <a:cs typeface="Arial"/>
                      </a:endParaRPr>
                    </a:p>
                    <a:p>
                      <a:pPr marL="130175" marR="121285" algn="ctr">
                        <a:lnSpc>
                          <a:spcPts val="1375"/>
                        </a:lnSpc>
                        <a:spcBef>
                          <a:spcPts val="0"/>
                        </a:spcBef>
                        <a:spcAft>
                          <a:spcPts val="0"/>
                        </a:spcAft>
                      </a:pPr>
                      <a:r>
                        <a:rPr lang="en-US" sz="1400" dirty="0" smtClean="0">
                          <a:latin typeface="Times New Roman"/>
                          <a:ea typeface="Times New Roman"/>
                          <a:cs typeface="Arial"/>
                        </a:rPr>
                        <a:t>355.0632</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7015">
                <a:tc>
                  <a:txBody>
                    <a:bodyPr/>
                    <a:lstStyle/>
                    <a:p>
                      <a:pPr marL="68580" marR="64135" algn="ctr">
                        <a:lnSpc>
                          <a:spcPts val="1380"/>
                        </a:lnSpc>
                        <a:spcBef>
                          <a:spcPts val="0"/>
                        </a:spcBef>
                        <a:spcAft>
                          <a:spcPts val="0"/>
                        </a:spcAft>
                      </a:pPr>
                      <a:endParaRPr lang="en-US" sz="1400" dirty="0" smtClean="0">
                        <a:latin typeface="Times New Roman"/>
                        <a:ea typeface="Times New Roman"/>
                        <a:cs typeface="Arial"/>
                      </a:endParaRPr>
                    </a:p>
                    <a:p>
                      <a:pPr marL="68580" marR="64135" algn="ctr">
                        <a:lnSpc>
                          <a:spcPts val="1380"/>
                        </a:lnSpc>
                        <a:spcBef>
                          <a:spcPts val="0"/>
                        </a:spcBef>
                        <a:spcAft>
                          <a:spcPts val="0"/>
                        </a:spcAft>
                      </a:pPr>
                      <a:r>
                        <a:rPr lang="en-US" sz="1400" dirty="0" smtClean="0">
                          <a:latin typeface="Times New Roman"/>
                          <a:ea typeface="Times New Roman"/>
                          <a:cs typeface="Arial"/>
                        </a:rPr>
                        <a:t>aluminum </a:t>
                      </a:r>
                      <a:r>
                        <a:rPr lang="en-US" sz="1400" dirty="0">
                          <a:latin typeface="Times New Roman"/>
                          <a:ea typeface="Times New Roman"/>
                          <a:cs typeface="Arial"/>
                        </a:rPr>
                        <a:t>alloy</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68580" marR="64135" algn="ctr">
                        <a:lnSpc>
                          <a:spcPts val="1380"/>
                        </a:lnSpc>
                        <a:spcBef>
                          <a:spcPts val="0"/>
                        </a:spcBef>
                        <a:spcAft>
                          <a:spcPts val="0"/>
                        </a:spcAft>
                      </a:pPr>
                      <a:endParaRPr lang="en-US" sz="1400" kern="1200" dirty="0" smtClean="0">
                        <a:solidFill>
                          <a:schemeClr val="tx1"/>
                        </a:solidFill>
                        <a:latin typeface="Times New Roman"/>
                        <a:ea typeface="Times New Roman"/>
                        <a:cs typeface="Arial"/>
                      </a:endParaRPr>
                    </a:p>
                    <a:p>
                      <a:pPr marL="68580" marR="64135" algn="ctr">
                        <a:lnSpc>
                          <a:spcPts val="1380"/>
                        </a:lnSpc>
                        <a:spcBef>
                          <a:spcPts val="0"/>
                        </a:spcBef>
                        <a:spcAft>
                          <a:spcPts val="0"/>
                        </a:spcAft>
                      </a:pPr>
                      <a:r>
                        <a:rPr lang="en-US" sz="1400" kern="1200" dirty="0" smtClean="0">
                          <a:solidFill>
                            <a:schemeClr val="tx1"/>
                          </a:solidFill>
                          <a:latin typeface="Times New Roman"/>
                          <a:ea typeface="Times New Roman"/>
                          <a:cs typeface="Arial"/>
                        </a:rPr>
                        <a:t>570 </a:t>
                      </a:r>
                      <a:r>
                        <a:rPr lang="en-US" sz="1400" kern="1200" dirty="0" err="1" smtClean="0">
                          <a:solidFill>
                            <a:schemeClr val="tx1"/>
                          </a:solidFill>
                          <a:latin typeface="Times New Roman"/>
                          <a:ea typeface="Times New Roman"/>
                          <a:cs typeface="Arial"/>
                        </a:rPr>
                        <a:t>Mpa</a:t>
                      </a:r>
                      <a:endParaRPr lang="en-US" sz="1400" kern="1200" dirty="0">
                        <a:solidFill>
                          <a:schemeClr val="tx1"/>
                        </a:solidFill>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2085" marR="171450" algn="ctr">
                        <a:lnSpc>
                          <a:spcPts val="1380"/>
                        </a:lnSpc>
                        <a:spcBef>
                          <a:spcPts val="0"/>
                        </a:spcBef>
                        <a:spcAft>
                          <a:spcPts val="0"/>
                        </a:spcAft>
                      </a:pPr>
                      <a:endParaRPr lang="en-US" sz="1400" dirty="0" smtClean="0">
                        <a:latin typeface="Times New Roman"/>
                        <a:ea typeface="Times New Roman"/>
                        <a:cs typeface="Arial"/>
                      </a:endParaRPr>
                    </a:p>
                    <a:p>
                      <a:pPr marL="172085" marR="171450" algn="ctr">
                        <a:lnSpc>
                          <a:spcPts val="1380"/>
                        </a:lnSpc>
                        <a:spcBef>
                          <a:spcPts val="0"/>
                        </a:spcBef>
                        <a:spcAft>
                          <a:spcPts val="0"/>
                        </a:spcAft>
                      </a:pPr>
                      <a:r>
                        <a:rPr lang="en-US" sz="1400" dirty="0" smtClean="0">
                          <a:latin typeface="Times New Roman"/>
                          <a:ea typeface="Times New Roman"/>
                          <a:cs typeface="Arial"/>
                        </a:rPr>
                        <a:t>3.28E+09</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130" marR="148590" algn="ctr">
                        <a:lnSpc>
                          <a:spcPts val="1380"/>
                        </a:lnSpc>
                        <a:spcBef>
                          <a:spcPts val="0"/>
                        </a:spcBef>
                        <a:spcAft>
                          <a:spcPts val="0"/>
                        </a:spcAft>
                      </a:pPr>
                      <a:endParaRPr lang="en-US" sz="1400" dirty="0" smtClean="0">
                        <a:latin typeface="Times New Roman"/>
                        <a:ea typeface="Times New Roman"/>
                        <a:cs typeface="Arial"/>
                      </a:endParaRPr>
                    </a:p>
                    <a:p>
                      <a:pPr marL="151130" marR="148590" algn="ctr">
                        <a:lnSpc>
                          <a:spcPts val="1380"/>
                        </a:lnSpc>
                        <a:spcBef>
                          <a:spcPts val="0"/>
                        </a:spcBef>
                        <a:spcAft>
                          <a:spcPts val="0"/>
                        </a:spcAft>
                      </a:pPr>
                      <a:r>
                        <a:rPr lang="en-US" sz="1400" dirty="0" smtClean="0">
                          <a:latin typeface="Times New Roman"/>
                          <a:ea typeface="Times New Roman"/>
                          <a:cs typeface="Arial"/>
                        </a:rPr>
                        <a:t>3.79E+09</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2240" marR="142240" algn="ctr">
                        <a:lnSpc>
                          <a:spcPts val="1380"/>
                        </a:lnSpc>
                        <a:spcBef>
                          <a:spcPts val="0"/>
                        </a:spcBef>
                        <a:spcAft>
                          <a:spcPts val="0"/>
                        </a:spcAft>
                      </a:pPr>
                      <a:endParaRPr lang="en-US" sz="1400" dirty="0" smtClean="0">
                        <a:latin typeface="Times New Roman"/>
                        <a:ea typeface="Times New Roman"/>
                        <a:cs typeface="Arial"/>
                      </a:endParaRPr>
                    </a:p>
                    <a:p>
                      <a:pPr marL="142240" marR="142240" algn="ctr">
                        <a:lnSpc>
                          <a:spcPts val="1380"/>
                        </a:lnSpc>
                        <a:spcBef>
                          <a:spcPts val="0"/>
                        </a:spcBef>
                        <a:spcAft>
                          <a:spcPts val="0"/>
                        </a:spcAft>
                      </a:pPr>
                      <a:r>
                        <a:rPr lang="en-US" sz="1400" dirty="0" smtClean="0">
                          <a:latin typeface="Times New Roman"/>
                          <a:ea typeface="Times New Roman"/>
                          <a:cs typeface="Arial"/>
                        </a:rPr>
                        <a:t>2.76E+08</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marR="175895" algn="ctr">
                        <a:lnSpc>
                          <a:spcPts val="1380"/>
                        </a:lnSpc>
                        <a:spcBef>
                          <a:spcPts val="0"/>
                        </a:spcBef>
                        <a:spcAft>
                          <a:spcPts val="0"/>
                        </a:spcAft>
                      </a:pPr>
                      <a:endParaRPr lang="en-US" sz="1400" dirty="0" smtClean="0">
                        <a:latin typeface="Times New Roman"/>
                        <a:ea typeface="Times New Roman"/>
                        <a:cs typeface="Arial"/>
                      </a:endParaRPr>
                    </a:p>
                    <a:p>
                      <a:pPr marL="177800" marR="175895" algn="ctr">
                        <a:lnSpc>
                          <a:spcPts val="1380"/>
                        </a:lnSpc>
                        <a:spcBef>
                          <a:spcPts val="0"/>
                        </a:spcBef>
                        <a:spcAft>
                          <a:spcPts val="0"/>
                        </a:spcAft>
                      </a:pPr>
                      <a:r>
                        <a:rPr lang="en-US" sz="1400" dirty="0" smtClean="0">
                          <a:latin typeface="Times New Roman"/>
                          <a:ea typeface="Times New Roman"/>
                          <a:cs typeface="Arial"/>
                        </a:rPr>
                        <a:t>183.5547</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6055" marR="180975" algn="ctr">
                        <a:lnSpc>
                          <a:spcPts val="1380"/>
                        </a:lnSpc>
                        <a:spcBef>
                          <a:spcPts val="0"/>
                        </a:spcBef>
                        <a:spcAft>
                          <a:spcPts val="0"/>
                        </a:spcAft>
                      </a:pPr>
                      <a:endParaRPr lang="en-US" sz="1400" dirty="0" smtClean="0">
                        <a:latin typeface="Times New Roman"/>
                        <a:ea typeface="Times New Roman"/>
                        <a:cs typeface="Arial"/>
                      </a:endParaRPr>
                    </a:p>
                    <a:p>
                      <a:pPr marL="186055" marR="180975" algn="ctr">
                        <a:lnSpc>
                          <a:spcPts val="1380"/>
                        </a:lnSpc>
                        <a:spcBef>
                          <a:spcPts val="0"/>
                        </a:spcBef>
                        <a:spcAft>
                          <a:spcPts val="0"/>
                        </a:spcAft>
                      </a:pPr>
                      <a:r>
                        <a:rPr lang="en-US" sz="1400" dirty="0" smtClean="0">
                          <a:latin typeface="Times New Roman"/>
                          <a:ea typeface="Times New Roman"/>
                          <a:cs typeface="Arial"/>
                        </a:rPr>
                        <a:t>211.9630</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21285" algn="ctr">
                        <a:lnSpc>
                          <a:spcPts val="1380"/>
                        </a:lnSpc>
                        <a:spcBef>
                          <a:spcPts val="0"/>
                        </a:spcBef>
                        <a:spcAft>
                          <a:spcPts val="0"/>
                        </a:spcAft>
                      </a:pPr>
                      <a:endParaRPr lang="en-US" sz="1400" dirty="0" smtClean="0">
                        <a:latin typeface="Times New Roman"/>
                        <a:ea typeface="Times New Roman"/>
                        <a:cs typeface="Arial"/>
                      </a:endParaRPr>
                    </a:p>
                    <a:p>
                      <a:pPr marL="130175" marR="121285" algn="ctr">
                        <a:lnSpc>
                          <a:spcPts val="1380"/>
                        </a:lnSpc>
                        <a:spcBef>
                          <a:spcPts val="0"/>
                        </a:spcBef>
                        <a:spcAft>
                          <a:spcPts val="0"/>
                        </a:spcAft>
                      </a:pPr>
                      <a:r>
                        <a:rPr lang="en-US" sz="1400" dirty="0" smtClean="0">
                          <a:latin typeface="Times New Roman"/>
                          <a:ea typeface="Times New Roman"/>
                          <a:cs typeface="Arial"/>
                        </a:rPr>
                        <a:t>213.0379</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7015">
                <a:tc>
                  <a:txBody>
                    <a:bodyPr/>
                    <a:lstStyle/>
                    <a:p>
                      <a:pPr marL="68580" marR="64770" algn="ctr">
                        <a:lnSpc>
                          <a:spcPts val="1375"/>
                        </a:lnSpc>
                        <a:spcBef>
                          <a:spcPts val="0"/>
                        </a:spcBef>
                        <a:spcAft>
                          <a:spcPts val="0"/>
                        </a:spcAft>
                      </a:pPr>
                      <a:endParaRPr lang="en-US" sz="1400" dirty="0" smtClean="0">
                        <a:latin typeface="Times New Roman"/>
                        <a:ea typeface="Times New Roman"/>
                        <a:cs typeface="Arial"/>
                      </a:endParaRPr>
                    </a:p>
                    <a:p>
                      <a:pPr marL="68580" marR="64770" algn="ctr">
                        <a:lnSpc>
                          <a:spcPts val="1375"/>
                        </a:lnSpc>
                        <a:spcBef>
                          <a:spcPts val="0"/>
                        </a:spcBef>
                        <a:spcAft>
                          <a:spcPts val="0"/>
                        </a:spcAft>
                      </a:pPr>
                      <a:r>
                        <a:rPr lang="en-US" sz="1400" dirty="0" smtClean="0">
                          <a:latin typeface="Times New Roman"/>
                          <a:ea typeface="Times New Roman"/>
                          <a:cs typeface="Arial"/>
                        </a:rPr>
                        <a:t>Cobalt</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68580" marR="64770" algn="ctr">
                        <a:lnSpc>
                          <a:spcPts val="1375"/>
                        </a:lnSpc>
                        <a:spcBef>
                          <a:spcPts val="0"/>
                        </a:spcBef>
                        <a:spcAft>
                          <a:spcPts val="0"/>
                        </a:spcAft>
                      </a:pPr>
                      <a:endParaRPr lang="en-US" sz="1400" kern="1200" dirty="0" smtClean="0">
                        <a:solidFill>
                          <a:schemeClr val="tx1"/>
                        </a:solidFill>
                        <a:latin typeface="Times New Roman"/>
                        <a:ea typeface="Times New Roman"/>
                        <a:cs typeface="Arial"/>
                      </a:endParaRPr>
                    </a:p>
                    <a:p>
                      <a:pPr marL="68580" marR="64770" algn="ctr">
                        <a:lnSpc>
                          <a:spcPts val="1375"/>
                        </a:lnSpc>
                        <a:spcBef>
                          <a:spcPts val="0"/>
                        </a:spcBef>
                        <a:spcAft>
                          <a:spcPts val="0"/>
                        </a:spcAft>
                      </a:pPr>
                      <a:r>
                        <a:rPr lang="en-US" sz="1400" kern="1200" dirty="0" smtClean="0">
                          <a:solidFill>
                            <a:schemeClr val="tx1"/>
                          </a:solidFill>
                          <a:latin typeface="Times New Roman"/>
                          <a:ea typeface="Times New Roman"/>
                          <a:cs typeface="Arial"/>
                        </a:rPr>
                        <a:t>235 </a:t>
                      </a:r>
                      <a:r>
                        <a:rPr lang="en-US" sz="1400" kern="1200" dirty="0" err="1" smtClean="0">
                          <a:solidFill>
                            <a:schemeClr val="tx1"/>
                          </a:solidFill>
                          <a:latin typeface="Times New Roman"/>
                          <a:ea typeface="Times New Roman"/>
                          <a:cs typeface="Arial"/>
                        </a:rPr>
                        <a:t>Mpa</a:t>
                      </a:r>
                      <a:endParaRPr lang="en-US" sz="1400" kern="1200" dirty="0">
                        <a:solidFill>
                          <a:schemeClr val="tx1"/>
                        </a:solidFill>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2085" marR="171450" algn="ctr">
                        <a:lnSpc>
                          <a:spcPts val="1375"/>
                        </a:lnSpc>
                        <a:spcBef>
                          <a:spcPts val="0"/>
                        </a:spcBef>
                        <a:spcAft>
                          <a:spcPts val="0"/>
                        </a:spcAft>
                      </a:pPr>
                      <a:endParaRPr lang="en-US" sz="1400" dirty="0" smtClean="0">
                        <a:latin typeface="Times New Roman"/>
                        <a:ea typeface="Times New Roman"/>
                        <a:cs typeface="Arial"/>
                      </a:endParaRPr>
                    </a:p>
                    <a:p>
                      <a:pPr marL="172085" marR="171450" algn="ctr">
                        <a:lnSpc>
                          <a:spcPts val="1375"/>
                        </a:lnSpc>
                        <a:spcBef>
                          <a:spcPts val="0"/>
                        </a:spcBef>
                        <a:spcAft>
                          <a:spcPts val="0"/>
                        </a:spcAft>
                      </a:pPr>
                      <a:r>
                        <a:rPr lang="en-US" sz="1400" dirty="0" smtClean="0">
                          <a:latin typeface="Times New Roman"/>
                          <a:ea typeface="Times New Roman"/>
                          <a:cs typeface="Arial"/>
                        </a:rPr>
                        <a:t>1.35E+09</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130" marR="148590" algn="ctr">
                        <a:lnSpc>
                          <a:spcPts val="1375"/>
                        </a:lnSpc>
                        <a:spcBef>
                          <a:spcPts val="0"/>
                        </a:spcBef>
                        <a:spcAft>
                          <a:spcPts val="0"/>
                        </a:spcAft>
                      </a:pPr>
                      <a:endParaRPr lang="en-US" sz="1400" dirty="0" smtClean="0">
                        <a:latin typeface="Times New Roman"/>
                        <a:ea typeface="Times New Roman"/>
                        <a:cs typeface="Arial"/>
                      </a:endParaRPr>
                    </a:p>
                    <a:p>
                      <a:pPr marL="151130" marR="148590" algn="ctr">
                        <a:lnSpc>
                          <a:spcPts val="1375"/>
                        </a:lnSpc>
                        <a:spcBef>
                          <a:spcPts val="0"/>
                        </a:spcBef>
                        <a:spcAft>
                          <a:spcPts val="0"/>
                        </a:spcAft>
                      </a:pPr>
                      <a:r>
                        <a:rPr lang="en-US" sz="1400" dirty="0" smtClean="0">
                          <a:latin typeface="Times New Roman"/>
                          <a:ea typeface="Times New Roman"/>
                          <a:cs typeface="Arial"/>
                        </a:rPr>
                        <a:t>1.56E+09</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2240" marR="142240" algn="ctr">
                        <a:lnSpc>
                          <a:spcPts val="1375"/>
                        </a:lnSpc>
                        <a:spcBef>
                          <a:spcPts val="0"/>
                        </a:spcBef>
                        <a:spcAft>
                          <a:spcPts val="0"/>
                        </a:spcAft>
                      </a:pPr>
                      <a:endParaRPr lang="en-US" sz="1400" dirty="0" smtClean="0">
                        <a:latin typeface="Times New Roman"/>
                        <a:ea typeface="Times New Roman"/>
                        <a:cs typeface="Arial"/>
                      </a:endParaRPr>
                    </a:p>
                    <a:p>
                      <a:pPr marL="142240" marR="142240" algn="ctr">
                        <a:lnSpc>
                          <a:spcPts val="1375"/>
                        </a:lnSpc>
                        <a:spcBef>
                          <a:spcPts val="0"/>
                        </a:spcBef>
                        <a:spcAft>
                          <a:spcPts val="0"/>
                        </a:spcAft>
                      </a:pPr>
                      <a:r>
                        <a:rPr lang="en-US" sz="1400" dirty="0" smtClean="0">
                          <a:latin typeface="Times New Roman"/>
                          <a:ea typeface="Times New Roman"/>
                          <a:cs typeface="Arial"/>
                        </a:rPr>
                        <a:t>6.35E+09</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marR="175895" algn="ctr">
                        <a:lnSpc>
                          <a:spcPts val="1375"/>
                        </a:lnSpc>
                        <a:spcBef>
                          <a:spcPts val="0"/>
                        </a:spcBef>
                        <a:spcAft>
                          <a:spcPts val="0"/>
                        </a:spcAft>
                      </a:pPr>
                      <a:endParaRPr lang="en-US" sz="1400" dirty="0" smtClean="0">
                        <a:latin typeface="Times New Roman"/>
                        <a:ea typeface="Times New Roman"/>
                        <a:cs typeface="Arial"/>
                      </a:endParaRPr>
                    </a:p>
                    <a:p>
                      <a:pPr marL="177800" marR="175895" algn="ctr">
                        <a:lnSpc>
                          <a:spcPts val="1375"/>
                        </a:lnSpc>
                        <a:spcBef>
                          <a:spcPts val="0"/>
                        </a:spcBef>
                        <a:spcAft>
                          <a:spcPts val="0"/>
                        </a:spcAft>
                      </a:pPr>
                      <a:r>
                        <a:rPr lang="en-US" sz="1400" dirty="0" smtClean="0">
                          <a:latin typeface="Times New Roman"/>
                          <a:ea typeface="Times New Roman"/>
                          <a:cs typeface="Arial"/>
                        </a:rPr>
                        <a:t>75.67608</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6055" marR="180975" algn="ctr">
                        <a:lnSpc>
                          <a:spcPts val="1375"/>
                        </a:lnSpc>
                        <a:spcBef>
                          <a:spcPts val="0"/>
                        </a:spcBef>
                        <a:spcAft>
                          <a:spcPts val="0"/>
                        </a:spcAft>
                      </a:pPr>
                      <a:endParaRPr lang="en-US" sz="1400" dirty="0" smtClean="0">
                        <a:latin typeface="Times New Roman"/>
                        <a:ea typeface="Times New Roman"/>
                        <a:cs typeface="Arial"/>
                      </a:endParaRPr>
                    </a:p>
                    <a:p>
                      <a:pPr marL="186055" marR="180975" algn="ctr">
                        <a:lnSpc>
                          <a:spcPts val="1375"/>
                        </a:lnSpc>
                        <a:spcBef>
                          <a:spcPts val="0"/>
                        </a:spcBef>
                        <a:spcAft>
                          <a:spcPts val="0"/>
                        </a:spcAft>
                      </a:pPr>
                      <a:r>
                        <a:rPr lang="en-US" sz="1400" dirty="0" smtClean="0">
                          <a:latin typeface="Times New Roman"/>
                          <a:ea typeface="Times New Roman"/>
                          <a:cs typeface="Arial"/>
                        </a:rPr>
                        <a:t>87.38827</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21285" algn="ctr">
                        <a:lnSpc>
                          <a:spcPts val="1375"/>
                        </a:lnSpc>
                        <a:spcBef>
                          <a:spcPts val="0"/>
                        </a:spcBef>
                        <a:spcAft>
                          <a:spcPts val="0"/>
                        </a:spcAft>
                      </a:pPr>
                      <a:endParaRPr lang="en-US" sz="1400" dirty="0" smtClean="0">
                        <a:latin typeface="Times New Roman"/>
                        <a:ea typeface="Times New Roman"/>
                        <a:cs typeface="Arial"/>
                      </a:endParaRPr>
                    </a:p>
                    <a:p>
                      <a:pPr marL="130175" marR="121285" algn="ctr">
                        <a:lnSpc>
                          <a:spcPts val="1375"/>
                        </a:lnSpc>
                        <a:spcBef>
                          <a:spcPts val="0"/>
                        </a:spcBef>
                        <a:spcAft>
                          <a:spcPts val="0"/>
                        </a:spcAft>
                      </a:pPr>
                      <a:r>
                        <a:rPr lang="en-US" sz="1400" dirty="0" smtClean="0">
                          <a:latin typeface="Times New Roman"/>
                          <a:ea typeface="Times New Roman"/>
                          <a:cs typeface="Arial"/>
                        </a:rPr>
                        <a:t>87.83144</a:t>
                      </a:r>
                      <a:endParaRPr lang="en-US" sz="1400" dirty="0">
                        <a:latin typeface="Times New Roman"/>
                        <a:ea typeface="Times New Roman"/>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6059469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F86937-0121-49D2-8F09-AE7FBD9D9811}"/>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xmlns="" id="{FAD2969C-E6F9-47DA-977F-9BD255817EA6}"/>
              </a:ext>
            </a:extLst>
          </p:cNvPr>
          <p:cNvSpPr>
            <a:spLocks noGrp="1"/>
          </p:cNvSpPr>
          <p:nvPr>
            <p:ph idx="1"/>
          </p:nvPr>
        </p:nvSpPr>
        <p:spPr>
          <a:xfrm>
            <a:off x="2591068" y="1905000"/>
            <a:ext cx="8915400" cy="3777622"/>
          </a:xfrm>
        </p:spPr>
        <p:txBody>
          <a:bodyPr/>
          <a:lstStyle/>
          <a:p>
            <a:r>
              <a:rPr lang="en-US" dirty="0"/>
              <a:t>titanium is the most material that can live longer but this material does not used due to the resulting friction (metal to metal).</a:t>
            </a:r>
          </a:p>
          <a:p>
            <a:r>
              <a:rPr lang="en-US" dirty="0"/>
              <a:t>polyethylene is the least material that can continue to work but is the least substance that causes friction and deformation of components.</a:t>
            </a:r>
          </a:p>
          <a:p>
            <a:endParaRPr lang="en-US" dirty="0"/>
          </a:p>
        </p:txBody>
      </p:sp>
    </p:spTree>
    <p:extLst>
      <p:ext uri="{BB962C8B-B14F-4D97-AF65-F5344CB8AC3E}">
        <p14:creationId xmlns:p14="http://schemas.microsoft.com/office/powerpoint/2010/main" xmlns="" val="28701447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FBE6BE-7B44-4DF9-96E0-072925B0113C}"/>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xmlns="" id="{1EBAED90-DCB0-4B8E-ACC4-60F9AE4709D9}"/>
              </a:ext>
            </a:extLst>
          </p:cNvPr>
          <p:cNvSpPr>
            <a:spLocks noGrp="1"/>
          </p:cNvSpPr>
          <p:nvPr>
            <p:ph idx="1"/>
          </p:nvPr>
        </p:nvSpPr>
        <p:spPr/>
        <p:txBody>
          <a:bodyPr/>
          <a:lstStyle/>
          <a:p>
            <a:pPr algn="just"/>
            <a:r>
              <a:rPr lang="en-US" dirty="0"/>
              <a:t>If a material assumed to lived for 40-50 years at the same stress during different situations , by making calculations to find the amount of ultimate tensile strength which will be determined for this material by Excel sheet and trail and error method , table below listed the results we get:</a:t>
            </a:r>
          </a:p>
        </p:txBody>
      </p:sp>
      <p:pic>
        <p:nvPicPr>
          <p:cNvPr id="4" name="Picture 3">
            <a:extLst>
              <a:ext uri="{FF2B5EF4-FFF2-40B4-BE49-F238E27FC236}">
                <a16:creationId xmlns:a16="http://schemas.microsoft.com/office/drawing/2014/main" xmlns="" id="{DE968223-9B63-45B5-B9B0-C8600947BE4A}"/>
              </a:ext>
            </a:extLst>
          </p:cNvPr>
          <p:cNvPicPr>
            <a:picLocks noChangeAspect="1"/>
          </p:cNvPicPr>
          <p:nvPr/>
        </p:nvPicPr>
        <p:blipFill>
          <a:blip r:embed="rId2"/>
          <a:stretch>
            <a:fillRect/>
          </a:stretch>
        </p:blipFill>
        <p:spPr>
          <a:xfrm>
            <a:off x="1603120" y="4424388"/>
            <a:ext cx="10173796" cy="2252664"/>
          </a:xfrm>
          <a:prstGeom prst="rect">
            <a:avLst/>
          </a:prstGeom>
        </p:spPr>
      </p:pic>
    </p:spTree>
    <p:extLst>
      <p:ext uri="{BB962C8B-B14F-4D97-AF65-F5344CB8AC3E}">
        <p14:creationId xmlns:p14="http://schemas.microsoft.com/office/powerpoint/2010/main" xmlns="" val="39340427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4DB158-6F8F-4E87-B536-DEFA2D5BB40F}"/>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xmlns="" id="{590F4D5F-158E-421D-9CD6-3A339587F716}"/>
              </a:ext>
            </a:extLst>
          </p:cNvPr>
          <p:cNvSpPr>
            <a:spLocks noGrp="1"/>
          </p:cNvSpPr>
          <p:nvPr>
            <p:ph idx="1"/>
          </p:nvPr>
        </p:nvSpPr>
        <p:spPr/>
        <p:txBody>
          <a:bodyPr/>
          <a:lstStyle/>
          <a:p>
            <a:pPr algn="just"/>
            <a:r>
              <a:rPr lang="en-US" dirty="0"/>
              <a:t>This table shows that a material that has an ultimate tensile strength of 130𝑀𝑃𝑎, it will serve for 40-50 years, and this material is not precisely defined in this project.</a:t>
            </a:r>
          </a:p>
        </p:txBody>
      </p:sp>
    </p:spTree>
    <p:extLst>
      <p:ext uri="{BB962C8B-B14F-4D97-AF65-F5344CB8AC3E}">
        <p14:creationId xmlns:p14="http://schemas.microsoft.com/office/powerpoint/2010/main" xmlns="" val="1972221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1529BD5-3AF1-4FE3-A0B4-69E22F629691}"/>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xmlns="" id="{E523C5AA-5BBF-4B50-BEC7-4CC1D6CE5FD2}"/>
              </a:ext>
            </a:extLst>
          </p:cNvPr>
          <p:cNvSpPr>
            <a:spLocks noGrp="1"/>
          </p:cNvSpPr>
          <p:nvPr>
            <p:ph idx="1"/>
          </p:nvPr>
        </p:nvSpPr>
        <p:spPr>
          <a:xfrm>
            <a:off x="2589212" y="2133600"/>
            <a:ext cx="6435518" cy="3777622"/>
          </a:xfrm>
        </p:spPr>
        <p:txBody>
          <a:bodyPr/>
          <a:lstStyle/>
          <a:p>
            <a:r>
              <a:rPr lang="en-US" b="1" dirty="0"/>
              <a:t>What is the knee joint ? </a:t>
            </a:r>
          </a:p>
          <a:p>
            <a:endParaRPr lang="en-US" b="1" dirty="0"/>
          </a:p>
          <a:p>
            <a:pPr algn="just">
              <a:buNone/>
            </a:pPr>
            <a:r>
              <a:rPr lang="en-US" dirty="0">
                <a:solidFill>
                  <a:schemeClr val="accent1"/>
                </a:solidFill>
              </a:rPr>
              <a:t>	knee joint </a:t>
            </a:r>
            <a:r>
              <a:rPr lang="en-US" dirty="0"/>
              <a:t>is complex structure in the human body which undergoes critical loading simultaneously while performing different physical activities such as walking, running, in rotational motion, sitting, static positions ,etc.</a:t>
            </a:r>
          </a:p>
          <a:p>
            <a:endParaRPr lang="en-US" dirty="0"/>
          </a:p>
        </p:txBody>
      </p:sp>
      <p:pic>
        <p:nvPicPr>
          <p:cNvPr id="6" name="Picture 5">
            <a:extLst>
              <a:ext uri="{FF2B5EF4-FFF2-40B4-BE49-F238E27FC236}">
                <a16:creationId xmlns:a16="http://schemas.microsoft.com/office/drawing/2014/main" xmlns="" id="{304BAC1F-7992-40F3-9407-73C5E617B075}"/>
              </a:ext>
            </a:extLst>
          </p:cNvPr>
          <p:cNvPicPr>
            <a:picLocks noChangeAspect="1"/>
          </p:cNvPicPr>
          <p:nvPr/>
        </p:nvPicPr>
        <p:blipFill>
          <a:blip r:embed="rId2"/>
          <a:stretch>
            <a:fillRect/>
          </a:stretch>
        </p:blipFill>
        <p:spPr>
          <a:xfrm>
            <a:off x="9024730" y="1629527"/>
            <a:ext cx="3810000" cy="4162425"/>
          </a:xfrm>
          <a:prstGeom prst="rect">
            <a:avLst/>
          </a:prstGeom>
        </p:spPr>
      </p:pic>
    </p:spTree>
    <p:extLst>
      <p:ext uri="{BB962C8B-B14F-4D97-AF65-F5344CB8AC3E}">
        <p14:creationId xmlns:p14="http://schemas.microsoft.com/office/powerpoint/2010/main" xmlns="" val="1124060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E2AFBE-B705-48D1-86F7-E2BEBD2E1ED6}"/>
              </a:ext>
            </a:extLst>
          </p:cNvPr>
          <p:cNvSpPr>
            <a:spLocks noGrp="1"/>
          </p:cNvSpPr>
          <p:nvPr>
            <p:ph type="title"/>
          </p:nvPr>
        </p:nvSpPr>
        <p:spPr/>
        <p:txBody>
          <a:bodyPr/>
          <a:lstStyle/>
          <a:p>
            <a:r>
              <a:rPr lang="en-US" b="1" dirty="0"/>
              <a:t>Introduction</a:t>
            </a:r>
            <a:endParaRPr lang="en-US" dirty="0"/>
          </a:p>
        </p:txBody>
      </p:sp>
      <p:sp>
        <p:nvSpPr>
          <p:cNvPr id="3" name="Content Placeholder 2">
            <a:extLst>
              <a:ext uri="{FF2B5EF4-FFF2-40B4-BE49-F238E27FC236}">
                <a16:creationId xmlns:a16="http://schemas.microsoft.com/office/drawing/2014/main" xmlns="" id="{952DEF74-A92A-40C2-9DB3-44D1B7257499}"/>
              </a:ext>
            </a:extLst>
          </p:cNvPr>
          <p:cNvSpPr>
            <a:spLocks noGrp="1"/>
          </p:cNvSpPr>
          <p:nvPr>
            <p:ph idx="1"/>
          </p:nvPr>
        </p:nvSpPr>
        <p:spPr>
          <a:xfrm>
            <a:off x="2592925" y="2166254"/>
            <a:ext cx="8915400" cy="3777622"/>
          </a:xfrm>
        </p:spPr>
        <p:txBody>
          <a:bodyPr/>
          <a:lstStyle/>
          <a:p>
            <a:r>
              <a:rPr lang="en-US" b="1" dirty="0"/>
              <a:t>The Components of the knee :</a:t>
            </a:r>
            <a:endParaRPr lang="en-US" dirty="0"/>
          </a:p>
          <a:p>
            <a:pPr marL="514350" indent="-514350">
              <a:buFont typeface="+mj-lt"/>
              <a:buAutoNum type="arabicPeriod"/>
            </a:pPr>
            <a:r>
              <a:rPr lang="en-US" dirty="0"/>
              <a:t>Femur : formed by the end of the thighbone</a:t>
            </a:r>
          </a:p>
          <a:p>
            <a:pPr marL="514350" indent="-514350">
              <a:buFont typeface="+mj-lt"/>
              <a:buAutoNum type="arabicPeriod"/>
            </a:pPr>
            <a:r>
              <a:rPr lang="en-US" dirty="0"/>
              <a:t>Tibia : the lower leg or shin bone</a:t>
            </a:r>
          </a:p>
          <a:p>
            <a:pPr marL="514350" indent="-514350">
              <a:buFont typeface="+mj-lt"/>
              <a:buAutoNum type="arabicPeriod"/>
            </a:pPr>
            <a:r>
              <a:rPr lang="en-US" dirty="0"/>
              <a:t>Patella : is at the front of the knee join</a:t>
            </a:r>
          </a:p>
          <a:p>
            <a:endParaRPr lang="en-US" dirty="0"/>
          </a:p>
        </p:txBody>
      </p:sp>
      <p:pic>
        <p:nvPicPr>
          <p:cNvPr id="4" name="Picture 3">
            <a:extLst>
              <a:ext uri="{FF2B5EF4-FFF2-40B4-BE49-F238E27FC236}">
                <a16:creationId xmlns:a16="http://schemas.microsoft.com/office/drawing/2014/main" xmlns="" id="{5A8ABE6A-E254-4787-B033-872A38DC7BF3}"/>
              </a:ext>
            </a:extLst>
          </p:cNvPr>
          <p:cNvPicPr>
            <a:picLocks noChangeAspect="1"/>
          </p:cNvPicPr>
          <p:nvPr/>
        </p:nvPicPr>
        <p:blipFill>
          <a:blip r:embed="rId2"/>
          <a:stretch>
            <a:fillRect/>
          </a:stretch>
        </p:blipFill>
        <p:spPr>
          <a:xfrm>
            <a:off x="3698391" y="4055065"/>
            <a:ext cx="4795217" cy="2802935"/>
          </a:xfrm>
          <a:prstGeom prst="rect">
            <a:avLst/>
          </a:prstGeom>
        </p:spPr>
      </p:pic>
    </p:spTree>
    <p:extLst>
      <p:ext uri="{BB962C8B-B14F-4D97-AF65-F5344CB8AC3E}">
        <p14:creationId xmlns:p14="http://schemas.microsoft.com/office/powerpoint/2010/main" xmlns="" val="3772906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FA2B7D2-8880-4E30-B6CA-BF340B89EBD8}"/>
              </a:ext>
            </a:extLst>
          </p:cNvPr>
          <p:cNvSpPr>
            <a:spLocks noGrp="1"/>
          </p:cNvSpPr>
          <p:nvPr>
            <p:ph type="title"/>
          </p:nvPr>
        </p:nvSpPr>
        <p:spPr/>
        <p:txBody>
          <a:bodyPr/>
          <a:lstStyle/>
          <a:p>
            <a:r>
              <a:rPr lang="en-US" dirty="0"/>
              <a:t>Introduction</a:t>
            </a:r>
            <a:br>
              <a:rPr lang="en-US" dirty="0"/>
            </a:br>
            <a:endParaRPr lang="en-US" dirty="0"/>
          </a:p>
        </p:txBody>
      </p:sp>
      <p:sp>
        <p:nvSpPr>
          <p:cNvPr id="3" name="Content Placeholder 2">
            <a:extLst>
              <a:ext uri="{FF2B5EF4-FFF2-40B4-BE49-F238E27FC236}">
                <a16:creationId xmlns:a16="http://schemas.microsoft.com/office/drawing/2014/main" xmlns="" id="{1EFD7016-072A-49F3-A070-1F80A6C6A287}"/>
              </a:ext>
            </a:extLst>
          </p:cNvPr>
          <p:cNvSpPr>
            <a:spLocks noGrp="1"/>
          </p:cNvSpPr>
          <p:nvPr>
            <p:ph idx="1"/>
          </p:nvPr>
        </p:nvSpPr>
        <p:spPr/>
        <p:txBody>
          <a:bodyPr>
            <a:normAutofit/>
          </a:bodyPr>
          <a:lstStyle/>
          <a:p>
            <a:r>
              <a:rPr lang="en-US" sz="2000" dirty="0"/>
              <a:t>History of artificial knee :</a:t>
            </a:r>
          </a:p>
          <a:p>
            <a:pPr marL="0" indent="0">
              <a:buNone/>
            </a:pPr>
            <a:r>
              <a:rPr lang="en-US" sz="2000" dirty="0"/>
              <a:t>Artificial Knee is not a new subject that its an ancient idea developed during the last tow century :</a:t>
            </a:r>
            <a:endParaRPr lang="en-US" dirty="0"/>
          </a:p>
          <a:p>
            <a:pPr algn="just">
              <a:buFont typeface="Wingdings" panose="05000000000000000000" pitchFamily="2" charset="2"/>
              <a:buChar char="Ø"/>
            </a:pPr>
            <a:r>
              <a:rPr lang="en-US" dirty="0"/>
              <a:t> 1822  : the first excision joint surgery was performed in London by Anthony White . </a:t>
            </a:r>
          </a:p>
          <a:p>
            <a:pPr algn="just">
              <a:buFont typeface="Wingdings" panose="05000000000000000000" pitchFamily="2" charset="2"/>
              <a:buChar char="Ø"/>
            </a:pPr>
            <a:r>
              <a:rPr lang="en-US" dirty="0"/>
              <a:t>1860 : the first knee joint was made from ivory by the German Gluck .</a:t>
            </a:r>
          </a:p>
          <a:p>
            <a:pPr algn="just">
              <a:buFont typeface="Wingdings" panose="05000000000000000000" pitchFamily="2" charset="2"/>
              <a:buChar char="Ø"/>
            </a:pPr>
            <a:r>
              <a:rPr lang="en-US" dirty="0"/>
              <a:t>1957 :  </a:t>
            </a:r>
            <a:r>
              <a:rPr lang="en-US" dirty="0" err="1"/>
              <a:t>Gunston</a:t>
            </a:r>
            <a:r>
              <a:rPr lang="en-US" dirty="0"/>
              <a:t> was the first used polyethylene against metal in knee replacement .</a:t>
            </a:r>
          </a:p>
          <a:p>
            <a:pPr algn="just">
              <a:buFont typeface="Wingdings" panose="05000000000000000000" pitchFamily="2" charset="2"/>
              <a:buChar char="Ø"/>
            </a:pPr>
            <a:r>
              <a:rPr lang="en-US" dirty="0"/>
              <a:t>1974: the artificial knee was developed to be made from cobalt and chrome so that the first success of implant in this year . </a:t>
            </a:r>
          </a:p>
          <a:p>
            <a:endParaRPr lang="en-US" dirty="0"/>
          </a:p>
        </p:txBody>
      </p:sp>
    </p:spTree>
    <p:extLst>
      <p:ext uri="{BB962C8B-B14F-4D97-AF65-F5344CB8AC3E}">
        <p14:creationId xmlns:p14="http://schemas.microsoft.com/office/powerpoint/2010/main" xmlns="" val="3739098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32179A-A7BB-4852-8E96-448C12908B3C}"/>
              </a:ext>
            </a:extLst>
          </p:cNvPr>
          <p:cNvSpPr>
            <a:spLocks noGrp="1"/>
          </p:cNvSpPr>
          <p:nvPr>
            <p:ph type="title"/>
          </p:nvPr>
        </p:nvSpPr>
        <p:spPr>
          <a:xfrm>
            <a:off x="2295793" y="583733"/>
            <a:ext cx="8911687" cy="1280890"/>
          </a:xfrm>
        </p:spPr>
        <p:txBody>
          <a:bodyPr/>
          <a:lstStyle/>
          <a:p>
            <a:r>
              <a:rPr lang="en-US" dirty="0"/>
              <a:t>Introduction</a:t>
            </a:r>
            <a:br>
              <a:rPr lang="en-US" dirty="0"/>
            </a:br>
            <a:endParaRPr lang="en-US" dirty="0"/>
          </a:p>
        </p:txBody>
      </p:sp>
      <p:sp>
        <p:nvSpPr>
          <p:cNvPr id="3" name="Content Placeholder 2">
            <a:extLst>
              <a:ext uri="{FF2B5EF4-FFF2-40B4-BE49-F238E27FC236}">
                <a16:creationId xmlns:a16="http://schemas.microsoft.com/office/drawing/2014/main" xmlns="" id="{6014016F-30B8-401B-90F6-1F5FEA7A2653}"/>
              </a:ext>
            </a:extLst>
          </p:cNvPr>
          <p:cNvSpPr>
            <a:spLocks noGrp="1"/>
          </p:cNvSpPr>
          <p:nvPr>
            <p:ph idx="1"/>
          </p:nvPr>
        </p:nvSpPr>
        <p:spPr>
          <a:xfrm>
            <a:off x="2295793" y="2105465"/>
            <a:ext cx="8915400" cy="3777622"/>
          </a:xfrm>
        </p:spPr>
        <p:txBody>
          <a:bodyPr/>
          <a:lstStyle/>
          <a:p>
            <a:r>
              <a:rPr lang="en-US" b="1" dirty="0"/>
              <a:t>Types of Knee Implant : </a:t>
            </a:r>
          </a:p>
          <a:p>
            <a:endParaRPr lang="en-US" b="1" dirty="0"/>
          </a:p>
          <a:p>
            <a:pPr>
              <a:buFont typeface="Wingdings" panose="05000000000000000000" pitchFamily="2" charset="2"/>
              <a:buChar char="Ø"/>
            </a:pPr>
            <a:r>
              <a:rPr lang="en-US" dirty="0"/>
              <a:t>Total Knee Replacement.</a:t>
            </a:r>
          </a:p>
          <a:p>
            <a:pPr>
              <a:buFont typeface="Wingdings" panose="05000000000000000000" pitchFamily="2" charset="2"/>
              <a:buChar char="Ø"/>
            </a:pPr>
            <a:r>
              <a:rPr lang="en-US" dirty="0"/>
              <a:t>Partial Knee Replacement.</a:t>
            </a:r>
          </a:p>
          <a:p>
            <a:endParaRPr lang="en-US" dirty="0"/>
          </a:p>
        </p:txBody>
      </p:sp>
      <p:pic>
        <p:nvPicPr>
          <p:cNvPr id="4" name="Picture 3">
            <a:extLst>
              <a:ext uri="{FF2B5EF4-FFF2-40B4-BE49-F238E27FC236}">
                <a16:creationId xmlns:a16="http://schemas.microsoft.com/office/drawing/2014/main" xmlns="" id="{5C67C3F8-416D-4E9D-A03F-38F7B7D90A97}"/>
              </a:ext>
            </a:extLst>
          </p:cNvPr>
          <p:cNvPicPr>
            <a:picLocks noChangeAspect="1"/>
          </p:cNvPicPr>
          <p:nvPr/>
        </p:nvPicPr>
        <p:blipFill>
          <a:blip r:embed="rId2"/>
          <a:stretch>
            <a:fillRect/>
          </a:stretch>
        </p:blipFill>
        <p:spPr>
          <a:xfrm>
            <a:off x="6751637" y="1532430"/>
            <a:ext cx="4752975" cy="2828925"/>
          </a:xfrm>
          <a:prstGeom prst="rect">
            <a:avLst/>
          </a:prstGeom>
        </p:spPr>
      </p:pic>
    </p:spTree>
    <p:extLst>
      <p:ext uri="{BB962C8B-B14F-4D97-AF65-F5344CB8AC3E}">
        <p14:creationId xmlns:p14="http://schemas.microsoft.com/office/powerpoint/2010/main" xmlns="" val="11226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64CA27-4340-4F58-802F-D95BDC569795}"/>
              </a:ext>
            </a:extLst>
          </p:cNvPr>
          <p:cNvSpPr>
            <a:spLocks noGrp="1"/>
          </p:cNvSpPr>
          <p:nvPr>
            <p:ph type="title"/>
          </p:nvPr>
        </p:nvSpPr>
        <p:spPr>
          <a:xfrm>
            <a:off x="2592925" y="624110"/>
            <a:ext cx="8911687" cy="1280890"/>
          </a:xfrm>
        </p:spPr>
        <p:txBody>
          <a:bodyPr/>
          <a:lstStyle/>
          <a:p>
            <a:r>
              <a:rPr lang="en-US" dirty="0"/>
              <a:t>Introduction</a:t>
            </a:r>
            <a:br>
              <a:rPr lang="en-US" dirty="0"/>
            </a:br>
            <a:endParaRPr lang="en-US" dirty="0"/>
          </a:p>
        </p:txBody>
      </p:sp>
      <p:sp>
        <p:nvSpPr>
          <p:cNvPr id="3" name="Content Placeholder 2">
            <a:extLst>
              <a:ext uri="{FF2B5EF4-FFF2-40B4-BE49-F238E27FC236}">
                <a16:creationId xmlns:a16="http://schemas.microsoft.com/office/drawing/2014/main" xmlns="" id="{B271B413-E928-4526-8765-AE15EDF46C55}"/>
              </a:ext>
            </a:extLst>
          </p:cNvPr>
          <p:cNvSpPr>
            <a:spLocks noGrp="1"/>
          </p:cNvSpPr>
          <p:nvPr>
            <p:ph idx="1"/>
          </p:nvPr>
        </p:nvSpPr>
        <p:spPr>
          <a:xfrm>
            <a:off x="2589212" y="2133600"/>
            <a:ext cx="8915400" cy="3777622"/>
          </a:xfrm>
        </p:spPr>
        <p:txBody>
          <a:bodyPr/>
          <a:lstStyle/>
          <a:p>
            <a:r>
              <a:rPr lang="en-US" dirty="0"/>
              <a:t> </a:t>
            </a:r>
            <a:r>
              <a:rPr lang="en-US" b="1" dirty="0"/>
              <a:t>TKR Components : </a:t>
            </a:r>
            <a:endParaRPr lang="en-US" dirty="0"/>
          </a:p>
          <a:p>
            <a:endParaRPr lang="en-US" dirty="0"/>
          </a:p>
        </p:txBody>
      </p:sp>
      <p:pic>
        <p:nvPicPr>
          <p:cNvPr id="4" name="Picture 3">
            <a:extLst>
              <a:ext uri="{FF2B5EF4-FFF2-40B4-BE49-F238E27FC236}">
                <a16:creationId xmlns:a16="http://schemas.microsoft.com/office/drawing/2014/main" xmlns="" id="{D903478B-7205-4293-958B-85E1BE32E094}"/>
              </a:ext>
            </a:extLst>
          </p:cNvPr>
          <p:cNvPicPr>
            <a:picLocks noChangeAspect="1"/>
          </p:cNvPicPr>
          <p:nvPr/>
        </p:nvPicPr>
        <p:blipFill>
          <a:blip r:embed="rId2"/>
          <a:stretch>
            <a:fillRect/>
          </a:stretch>
        </p:blipFill>
        <p:spPr>
          <a:xfrm>
            <a:off x="1842325" y="2711100"/>
            <a:ext cx="8825401" cy="3777622"/>
          </a:xfrm>
          <a:prstGeom prst="rect">
            <a:avLst/>
          </a:prstGeom>
        </p:spPr>
      </p:pic>
    </p:spTree>
    <p:extLst>
      <p:ext uri="{BB962C8B-B14F-4D97-AF65-F5344CB8AC3E}">
        <p14:creationId xmlns:p14="http://schemas.microsoft.com/office/powerpoint/2010/main" xmlns="" val="2742833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827A9A-0407-422E-9004-61F4521C25FF}"/>
              </a:ext>
            </a:extLst>
          </p:cNvPr>
          <p:cNvSpPr>
            <a:spLocks noGrp="1"/>
          </p:cNvSpPr>
          <p:nvPr>
            <p:ph type="title"/>
          </p:nvPr>
        </p:nvSpPr>
        <p:spPr/>
        <p:txBody>
          <a:bodyPr/>
          <a:lstStyle/>
          <a:p>
            <a:r>
              <a:rPr lang="en-US" dirty="0"/>
              <a:t>Introduction</a:t>
            </a:r>
            <a:br>
              <a:rPr lang="en-US" dirty="0"/>
            </a:br>
            <a:endParaRPr lang="en-US" dirty="0"/>
          </a:p>
        </p:txBody>
      </p:sp>
      <p:sp>
        <p:nvSpPr>
          <p:cNvPr id="3" name="Content Placeholder 2">
            <a:extLst>
              <a:ext uri="{FF2B5EF4-FFF2-40B4-BE49-F238E27FC236}">
                <a16:creationId xmlns:a16="http://schemas.microsoft.com/office/drawing/2014/main" xmlns="" id="{66B84284-2A26-41F1-B85F-B20C4C474D90}"/>
              </a:ext>
            </a:extLst>
          </p:cNvPr>
          <p:cNvSpPr>
            <a:spLocks noGrp="1"/>
          </p:cNvSpPr>
          <p:nvPr>
            <p:ph idx="1"/>
          </p:nvPr>
        </p:nvSpPr>
        <p:spPr/>
        <p:txBody>
          <a:bodyPr/>
          <a:lstStyle/>
          <a:p>
            <a:r>
              <a:rPr lang="en-US" b="1" dirty="0"/>
              <a:t>PKR Components :</a:t>
            </a:r>
            <a:endParaRPr lang="en-US" dirty="0"/>
          </a:p>
        </p:txBody>
      </p:sp>
      <p:pic>
        <p:nvPicPr>
          <p:cNvPr id="2050" name="Picture 2" descr="Image result for Partial Knee Replacement  Components :">
            <a:extLst>
              <a:ext uri="{FF2B5EF4-FFF2-40B4-BE49-F238E27FC236}">
                <a16:creationId xmlns:a16="http://schemas.microsoft.com/office/drawing/2014/main" xmlns="" id="{6E455EBC-767F-433C-B1C9-A96FE8C1F1D7}"/>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01659" y="2802859"/>
            <a:ext cx="4388681" cy="405514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212611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486</TotalTime>
  <Words>1275</Words>
  <Application>Microsoft Office PowerPoint</Application>
  <PresentationFormat>مخصص</PresentationFormat>
  <Paragraphs>247</Paragraphs>
  <Slides>39</Slides>
  <Notes>0</Notes>
  <HiddenSlides>0</HiddenSlides>
  <MMClips>0</MMClips>
  <ScaleCrop>false</ScaleCrop>
  <HeadingPairs>
    <vt:vector size="4" baseType="variant">
      <vt:variant>
        <vt:lpstr>سمة</vt:lpstr>
      </vt:variant>
      <vt:variant>
        <vt:i4>1</vt:i4>
      </vt:variant>
      <vt:variant>
        <vt:lpstr>عناوين الشرائح</vt:lpstr>
      </vt:variant>
      <vt:variant>
        <vt:i4>39</vt:i4>
      </vt:variant>
    </vt:vector>
  </HeadingPairs>
  <TitlesOfParts>
    <vt:vector size="40" baseType="lpstr">
      <vt:lpstr>Wisp</vt:lpstr>
      <vt:lpstr>Useful Life of The Artificial Knee Joint </vt:lpstr>
      <vt:lpstr>Outline </vt:lpstr>
      <vt:lpstr>Introduction</vt:lpstr>
      <vt:lpstr>Introduction</vt:lpstr>
      <vt:lpstr>Introduction</vt:lpstr>
      <vt:lpstr>Introduction </vt:lpstr>
      <vt:lpstr>Introduction </vt:lpstr>
      <vt:lpstr>Introduction </vt:lpstr>
      <vt:lpstr>Introduction </vt:lpstr>
      <vt:lpstr>Introduction </vt:lpstr>
      <vt:lpstr>Introduction </vt:lpstr>
      <vt:lpstr>Introduction</vt:lpstr>
      <vt:lpstr>Introduction wear of the polyethylene</vt:lpstr>
      <vt:lpstr>Methodology</vt:lpstr>
      <vt:lpstr>Methodology</vt:lpstr>
      <vt:lpstr>Methodology</vt:lpstr>
      <vt:lpstr>Force Analysis</vt:lpstr>
      <vt:lpstr>Force Analysis</vt:lpstr>
      <vt:lpstr>Force Analysis</vt:lpstr>
      <vt:lpstr>Results</vt:lpstr>
      <vt:lpstr>الشريحة 21</vt:lpstr>
      <vt:lpstr>Finite element </vt:lpstr>
      <vt:lpstr>Finite element </vt:lpstr>
      <vt:lpstr>Finite element  Initial conditions</vt:lpstr>
      <vt:lpstr>Finite element  Initial conditions</vt:lpstr>
      <vt:lpstr>Finite element  Initial conditions</vt:lpstr>
      <vt:lpstr>Finite element  </vt:lpstr>
      <vt:lpstr>Finite element Stress</vt:lpstr>
      <vt:lpstr>Finite element Stress</vt:lpstr>
      <vt:lpstr>Finite element Stress</vt:lpstr>
      <vt:lpstr>Finite element Displacement</vt:lpstr>
      <vt:lpstr>Finite element Displacement</vt:lpstr>
      <vt:lpstr>Finite element Displacement</vt:lpstr>
      <vt:lpstr>Results </vt:lpstr>
      <vt:lpstr>Results</vt:lpstr>
      <vt:lpstr>Results</vt:lpstr>
      <vt:lpstr>Conclusion</vt:lpstr>
      <vt:lpstr>Conclusion</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Useful Life of The Artificial Knee Joint</dc:title>
  <dc:creator>wesam mohammad</dc:creator>
  <cp:lastModifiedBy>CRC</cp:lastModifiedBy>
  <cp:revision>45</cp:revision>
  <dcterms:created xsi:type="dcterms:W3CDTF">2017-12-20T13:01:43Z</dcterms:created>
  <dcterms:modified xsi:type="dcterms:W3CDTF">2017-12-20T21:31:32Z</dcterms:modified>
</cp:coreProperties>
</file>