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1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5" r:id="rId20"/>
    <p:sldId id="276" r:id="rId21"/>
    <p:sldId id="277" r:id="rId22"/>
    <p:sldId id="279" r:id="rId23"/>
    <p:sldId id="280" r:id="rId24"/>
    <p:sldId id="281" r:id="rId25"/>
    <p:sldId id="282" r:id="rId26"/>
    <p:sldId id="283" r:id="rId27"/>
    <p:sldId id="284" r:id="rId28"/>
    <p:sldId id="285" r:id="rId29"/>
    <p:sldId id="286" r:id="rId30"/>
    <p:sldId id="287" r:id="rId31"/>
    <p:sldId id="295" r:id="rId32"/>
    <p:sldId id="313" r:id="rId3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BB121AD-4957-43AA-ACA5-A74E65CD8F5F}" type="doc">
      <dgm:prSet loTypeId="urn:microsoft.com/office/officeart/2005/8/layout/process2" loCatId="process" qsTypeId="urn:microsoft.com/office/officeart/2005/8/quickstyle/3d3" qsCatId="3D" csTypeId="urn:microsoft.com/office/officeart/2005/8/colors/colorful1#1" csCatId="colorful" phldr="1"/>
      <dgm:spPr/>
    </dgm:pt>
    <dgm:pt modelId="{74BE1218-7285-4FD2-B62D-1209CCB4A8D1}">
      <dgm:prSet phldrT="[Text]" custT="1"/>
      <dgm:spPr/>
      <dgm:t>
        <a:bodyPr/>
        <a:lstStyle/>
        <a:p>
          <a:r>
            <a:rPr lang="en-US" sz="1200" b="1"/>
            <a:t>Project Break Down Structure into Small Work Packages</a:t>
          </a:r>
        </a:p>
      </dgm:t>
    </dgm:pt>
    <dgm:pt modelId="{224D88D0-A19C-43B7-9FB1-1C08004D8F87}" type="parTrans" cxnId="{DAAAF0A5-6BB9-482E-A555-025264FF96FE}">
      <dgm:prSet/>
      <dgm:spPr/>
      <dgm:t>
        <a:bodyPr/>
        <a:lstStyle/>
        <a:p>
          <a:endParaRPr lang="en-US"/>
        </a:p>
      </dgm:t>
    </dgm:pt>
    <dgm:pt modelId="{FF74839E-BCD0-49F5-A73E-46A6CB03EAB5}" type="sibTrans" cxnId="{DAAAF0A5-6BB9-482E-A555-025264FF96FE}">
      <dgm:prSet/>
      <dgm:spPr/>
      <dgm:t>
        <a:bodyPr/>
        <a:lstStyle/>
        <a:p>
          <a:endParaRPr lang="en-US"/>
        </a:p>
      </dgm:t>
    </dgm:pt>
    <dgm:pt modelId="{FCA9883D-3678-45A2-903A-BDD4DCDE3B2E}">
      <dgm:prSet phldrT="[Text]" custT="1"/>
      <dgm:spPr/>
      <dgm:t>
        <a:bodyPr/>
        <a:lstStyle/>
        <a:p>
          <a:r>
            <a:rPr lang="en-US" sz="1200" b="1"/>
            <a:t>Summarizng Relevant Information for Each Work Package</a:t>
          </a:r>
        </a:p>
      </dgm:t>
    </dgm:pt>
    <dgm:pt modelId="{E29FA0CF-F306-4016-9E6F-45459D0752D0}" type="parTrans" cxnId="{868A371C-07F0-480F-A85C-7E3AEF5EF7F1}">
      <dgm:prSet/>
      <dgm:spPr/>
      <dgm:t>
        <a:bodyPr/>
        <a:lstStyle/>
        <a:p>
          <a:endParaRPr lang="en-US"/>
        </a:p>
      </dgm:t>
    </dgm:pt>
    <dgm:pt modelId="{937C0158-5F00-42E5-BDF3-0BE406670D5D}" type="sibTrans" cxnId="{868A371C-07F0-480F-A85C-7E3AEF5EF7F1}">
      <dgm:prSet/>
      <dgm:spPr/>
      <dgm:t>
        <a:bodyPr/>
        <a:lstStyle/>
        <a:p>
          <a:endParaRPr lang="en-US"/>
        </a:p>
      </dgm:t>
    </dgm:pt>
    <dgm:pt modelId="{11208552-C3AF-4833-8D2A-9C66496E5F12}">
      <dgm:prSet phldrT="[Text]" custT="1"/>
      <dgm:spPr/>
      <dgm:t>
        <a:bodyPr/>
        <a:lstStyle/>
        <a:p>
          <a:r>
            <a:rPr lang="en-US" sz="1200" b="1"/>
            <a:t>Determining the Method of Estimation of Quantities for Each Work Package</a:t>
          </a:r>
        </a:p>
      </dgm:t>
    </dgm:pt>
    <dgm:pt modelId="{C65C274A-E7B4-4C72-9223-BAB309FE1BA9}" type="parTrans" cxnId="{D435ABF9-F450-4A38-B99F-E527AFD74BFE}">
      <dgm:prSet/>
      <dgm:spPr/>
      <dgm:t>
        <a:bodyPr/>
        <a:lstStyle/>
        <a:p>
          <a:endParaRPr lang="en-US"/>
        </a:p>
      </dgm:t>
    </dgm:pt>
    <dgm:pt modelId="{9130D406-04FD-4CB9-9024-5D4F3C939ADF}" type="sibTrans" cxnId="{D435ABF9-F450-4A38-B99F-E527AFD74BFE}">
      <dgm:prSet/>
      <dgm:spPr/>
      <dgm:t>
        <a:bodyPr/>
        <a:lstStyle/>
        <a:p>
          <a:endParaRPr lang="en-US"/>
        </a:p>
      </dgm:t>
    </dgm:pt>
    <dgm:pt modelId="{90A45AFB-4048-4DE9-A39D-6DF5AD86F8AD}">
      <dgm:prSet custT="1"/>
      <dgm:spPr/>
      <dgm:t>
        <a:bodyPr/>
        <a:lstStyle/>
        <a:p>
          <a:r>
            <a:rPr lang="en-US" sz="1200" b="1"/>
            <a:t>Finding the Cost Considering the Common Cost in The Palestinian Market of Construction Works</a:t>
          </a:r>
        </a:p>
      </dgm:t>
    </dgm:pt>
    <dgm:pt modelId="{BE56317A-2BB3-4292-8A07-1F666646985F}" type="parTrans" cxnId="{A829D218-40ED-41FB-B005-9E52BFAD2E47}">
      <dgm:prSet/>
      <dgm:spPr/>
      <dgm:t>
        <a:bodyPr/>
        <a:lstStyle/>
        <a:p>
          <a:endParaRPr lang="en-US"/>
        </a:p>
      </dgm:t>
    </dgm:pt>
    <dgm:pt modelId="{A537D163-A4DE-40B7-AA62-ECD4FBAE1064}" type="sibTrans" cxnId="{A829D218-40ED-41FB-B005-9E52BFAD2E47}">
      <dgm:prSet/>
      <dgm:spPr/>
      <dgm:t>
        <a:bodyPr/>
        <a:lstStyle/>
        <a:p>
          <a:endParaRPr lang="en-US"/>
        </a:p>
      </dgm:t>
    </dgm:pt>
    <dgm:pt modelId="{04EF83D1-520E-464C-9D1E-1B278BD16C50}">
      <dgm:prSet custT="1"/>
      <dgm:spPr/>
      <dgm:t>
        <a:bodyPr/>
        <a:lstStyle/>
        <a:p>
          <a:r>
            <a:rPr lang="en-US" sz="1200" b="1"/>
            <a:t>Summing Up Information to Find The Total Quantites and Costs</a:t>
          </a:r>
        </a:p>
      </dgm:t>
    </dgm:pt>
    <dgm:pt modelId="{8264D350-B6DD-4F58-899C-B2BF4F7048AD}" type="parTrans" cxnId="{73FC10AE-43C3-472B-B402-06C64862DAE7}">
      <dgm:prSet/>
      <dgm:spPr/>
      <dgm:t>
        <a:bodyPr/>
        <a:lstStyle/>
        <a:p>
          <a:endParaRPr lang="en-US"/>
        </a:p>
      </dgm:t>
    </dgm:pt>
    <dgm:pt modelId="{CA86F06B-D846-41BE-80FE-2D9FAF5F74D4}" type="sibTrans" cxnId="{73FC10AE-43C3-472B-B402-06C64862DAE7}">
      <dgm:prSet/>
      <dgm:spPr/>
      <dgm:t>
        <a:bodyPr/>
        <a:lstStyle/>
        <a:p>
          <a:endParaRPr lang="en-US"/>
        </a:p>
      </dgm:t>
    </dgm:pt>
    <dgm:pt modelId="{F33FA6F2-9CCC-4554-BEB3-BDF35DB9BAD0}" type="pres">
      <dgm:prSet presAssocID="{CBB121AD-4957-43AA-ACA5-A74E65CD8F5F}" presName="linearFlow" presStyleCnt="0">
        <dgm:presLayoutVars>
          <dgm:resizeHandles val="exact"/>
        </dgm:presLayoutVars>
      </dgm:prSet>
      <dgm:spPr/>
    </dgm:pt>
    <dgm:pt modelId="{D19B9518-5532-48FA-8E4F-06BC55559B74}" type="pres">
      <dgm:prSet presAssocID="{74BE1218-7285-4FD2-B62D-1209CCB4A8D1}" presName="node" presStyleLbl="node1" presStyleIdx="0" presStyleCnt="5" custScaleX="275333">
        <dgm:presLayoutVars>
          <dgm:bulletEnabled val="1"/>
        </dgm:presLayoutVars>
      </dgm:prSet>
      <dgm:spPr/>
      <dgm:t>
        <a:bodyPr/>
        <a:lstStyle/>
        <a:p>
          <a:endParaRPr lang="en-US"/>
        </a:p>
      </dgm:t>
    </dgm:pt>
    <dgm:pt modelId="{C25803C9-0BA1-4BB4-BACD-33B7704CB50E}" type="pres">
      <dgm:prSet presAssocID="{FF74839E-BCD0-49F5-A73E-46A6CB03EAB5}" presName="sibTrans" presStyleLbl="sibTrans2D1" presStyleIdx="0" presStyleCnt="4"/>
      <dgm:spPr/>
      <dgm:t>
        <a:bodyPr/>
        <a:lstStyle/>
        <a:p>
          <a:endParaRPr lang="en-US"/>
        </a:p>
      </dgm:t>
    </dgm:pt>
    <dgm:pt modelId="{8B2BAB40-7935-47E4-AE29-D8596A708052}" type="pres">
      <dgm:prSet presAssocID="{FF74839E-BCD0-49F5-A73E-46A6CB03EAB5}" presName="connectorText" presStyleLbl="sibTrans2D1" presStyleIdx="0" presStyleCnt="4"/>
      <dgm:spPr/>
      <dgm:t>
        <a:bodyPr/>
        <a:lstStyle/>
        <a:p>
          <a:endParaRPr lang="en-US"/>
        </a:p>
      </dgm:t>
    </dgm:pt>
    <dgm:pt modelId="{819B8213-B633-46FD-91A7-E07186E35FCE}" type="pres">
      <dgm:prSet presAssocID="{FCA9883D-3678-45A2-903A-BDD4DCDE3B2E}" presName="node" presStyleLbl="node1" presStyleIdx="1" presStyleCnt="5" custScaleX="272939">
        <dgm:presLayoutVars>
          <dgm:bulletEnabled val="1"/>
        </dgm:presLayoutVars>
      </dgm:prSet>
      <dgm:spPr/>
      <dgm:t>
        <a:bodyPr/>
        <a:lstStyle/>
        <a:p>
          <a:endParaRPr lang="en-US"/>
        </a:p>
      </dgm:t>
    </dgm:pt>
    <dgm:pt modelId="{5043530C-0649-4652-84D8-A6618258464E}" type="pres">
      <dgm:prSet presAssocID="{937C0158-5F00-42E5-BDF3-0BE406670D5D}" presName="sibTrans" presStyleLbl="sibTrans2D1" presStyleIdx="1" presStyleCnt="4"/>
      <dgm:spPr/>
      <dgm:t>
        <a:bodyPr/>
        <a:lstStyle/>
        <a:p>
          <a:endParaRPr lang="en-US"/>
        </a:p>
      </dgm:t>
    </dgm:pt>
    <dgm:pt modelId="{4E9A3ABC-9C24-4315-B19C-1479FBF36883}" type="pres">
      <dgm:prSet presAssocID="{937C0158-5F00-42E5-BDF3-0BE406670D5D}" presName="connectorText" presStyleLbl="sibTrans2D1" presStyleIdx="1" presStyleCnt="4"/>
      <dgm:spPr/>
      <dgm:t>
        <a:bodyPr/>
        <a:lstStyle/>
        <a:p>
          <a:endParaRPr lang="en-US"/>
        </a:p>
      </dgm:t>
    </dgm:pt>
    <dgm:pt modelId="{7618349C-142A-49C6-BA38-08A466742705}" type="pres">
      <dgm:prSet presAssocID="{11208552-C3AF-4833-8D2A-9C66496E5F12}" presName="node" presStyleLbl="node1" presStyleIdx="2" presStyleCnt="5" custScaleX="274136">
        <dgm:presLayoutVars>
          <dgm:bulletEnabled val="1"/>
        </dgm:presLayoutVars>
      </dgm:prSet>
      <dgm:spPr/>
      <dgm:t>
        <a:bodyPr/>
        <a:lstStyle/>
        <a:p>
          <a:endParaRPr lang="en-US"/>
        </a:p>
      </dgm:t>
    </dgm:pt>
    <dgm:pt modelId="{8245244B-F0C3-4F7B-B814-9078EC35766A}" type="pres">
      <dgm:prSet presAssocID="{9130D406-04FD-4CB9-9024-5D4F3C939ADF}" presName="sibTrans" presStyleLbl="sibTrans2D1" presStyleIdx="2" presStyleCnt="4"/>
      <dgm:spPr/>
      <dgm:t>
        <a:bodyPr/>
        <a:lstStyle/>
        <a:p>
          <a:endParaRPr lang="en-US"/>
        </a:p>
      </dgm:t>
    </dgm:pt>
    <dgm:pt modelId="{15D78331-5EBD-4ACC-BC7F-DDC20431258A}" type="pres">
      <dgm:prSet presAssocID="{9130D406-04FD-4CB9-9024-5D4F3C939ADF}" presName="connectorText" presStyleLbl="sibTrans2D1" presStyleIdx="2" presStyleCnt="4"/>
      <dgm:spPr/>
      <dgm:t>
        <a:bodyPr/>
        <a:lstStyle/>
        <a:p>
          <a:endParaRPr lang="en-US"/>
        </a:p>
      </dgm:t>
    </dgm:pt>
    <dgm:pt modelId="{2D8D3B38-7F22-4BCA-9786-AB0494D31B47}" type="pres">
      <dgm:prSet presAssocID="{90A45AFB-4048-4DE9-A39D-6DF5AD86F8AD}" presName="node" presStyleLbl="node1" presStyleIdx="3" presStyleCnt="5" custScaleX="274136">
        <dgm:presLayoutVars>
          <dgm:bulletEnabled val="1"/>
        </dgm:presLayoutVars>
      </dgm:prSet>
      <dgm:spPr/>
      <dgm:t>
        <a:bodyPr/>
        <a:lstStyle/>
        <a:p>
          <a:endParaRPr lang="en-US"/>
        </a:p>
      </dgm:t>
    </dgm:pt>
    <dgm:pt modelId="{05CAB1EF-82A2-4DE0-B7C1-692A82999538}" type="pres">
      <dgm:prSet presAssocID="{A537D163-A4DE-40B7-AA62-ECD4FBAE1064}" presName="sibTrans" presStyleLbl="sibTrans2D1" presStyleIdx="3" presStyleCnt="4"/>
      <dgm:spPr/>
      <dgm:t>
        <a:bodyPr/>
        <a:lstStyle/>
        <a:p>
          <a:endParaRPr lang="en-US"/>
        </a:p>
      </dgm:t>
    </dgm:pt>
    <dgm:pt modelId="{1AE7B86D-0217-4E07-B0A1-63EFBCCB06C4}" type="pres">
      <dgm:prSet presAssocID="{A537D163-A4DE-40B7-AA62-ECD4FBAE1064}" presName="connectorText" presStyleLbl="sibTrans2D1" presStyleIdx="3" presStyleCnt="4"/>
      <dgm:spPr/>
      <dgm:t>
        <a:bodyPr/>
        <a:lstStyle/>
        <a:p>
          <a:endParaRPr lang="en-US"/>
        </a:p>
      </dgm:t>
    </dgm:pt>
    <dgm:pt modelId="{ACC5A815-D347-478B-9752-72866773DD21}" type="pres">
      <dgm:prSet presAssocID="{04EF83D1-520E-464C-9D1E-1B278BD16C50}" presName="node" presStyleLbl="node1" presStyleIdx="4" presStyleCnt="5" custScaleX="272708">
        <dgm:presLayoutVars>
          <dgm:bulletEnabled val="1"/>
        </dgm:presLayoutVars>
      </dgm:prSet>
      <dgm:spPr/>
      <dgm:t>
        <a:bodyPr/>
        <a:lstStyle/>
        <a:p>
          <a:endParaRPr lang="en-US"/>
        </a:p>
      </dgm:t>
    </dgm:pt>
  </dgm:ptLst>
  <dgm:cxnLst>
    <dgm:cxn modelId="{868A371C-07F0-480F-A85C-7E3AEF5EF7F1}" srcId="{CBB121AD-4957-43AA-ACA5-A74E65CD8F5F}" destId="{FCA9883D-3678-45A2-903A-BDD4DCDE3B2E}" srcOrd="1" destOrd="0" parTransId="{E29FA0CF-F306-4016-9E6F-45459D0752D0}" sibTransId="{937C0158-5F00-42E5-BDF3-0BE406670D5D}"/>
    <dgm:cxn modelId="{3DA2884B-CA50-4736-863A-E1D4C959CED2}" type="presOf" srcId="{9130D406-04FD-4CB9-9024-5D4F3C939ADF}" destId="{15D78331-5EBD-4ACC-BC7F-DDC20431258A}" srcOrd="1" destOrd="0" presId="urn:microsoft.com/office/officeart/2005/8/layout/process2"/>
    <dgm:cxn modelId="{A20EF3E4-77D4-452E-BC5A-67EB4914B579}" type="presOf" srcId="{90A45AFB-4048-4DE9-A39D-6DF5AD86F8AD}" destId="{2D8D3B38-7F22-4BCA-9786-AB0494D31B47}" srcOrd="0" destOrd="0" presId="urn:microsoft.com/office/officeart/2005/8/layout/process2"/>
    <dgm:cxn modelId="{597016BB-A24D-40FF-A160-7FA164626371}" type="presOf" srcId="{9130D406-04FD-4CB9-9024-5D4F3C939ADF}" destId="{8245244B-F0C3-4F7B-B814-9078EC35766A}" srcOrd="0" destOrd="0" presId="urn:microsoft.com/office/officeart/2005/8/layout/process2"/>
    <dgm:cxn modelId="{FB452B3F-D6B9-4DC0-AD61-CE25E2C6C65E}" type="presOf" srcId="{A537D163-A4DE-40B7-AA62-ECD4FBAE1064}" destId="{1AE7B86D-0217-4E07-B0A1-63EFBCCB06C4}" srcOrd="1" destOrd="0" presId="urn:microsoft.com/office/officeart/2005/8/layout/process2"/>
    <dgm:cxn modelId="{2B49059E-AE65-4733-852F-E4173C7BC325}" type="presOf" srcId="{937C0158-5F00-42E5-BDF3-0BE406670D5D}" destId="{5043530C-0649-4652-84D8-A6618258464E}" srcOrd="0" destOrd="0" presId="urn:microsoft.com/office/officeart/2005/8/layout/process2"/>
    <dgm:cxn modelId="{D435ABF9-F450-4A38-B99F-E527AFD74BFE}" srcId="{CBB121AD-4957-43AA-ACA5-A74E65CD8F5F}" destId="{11208552-C3AF-4833-8D2A-9C66496E5F12}" srcOrd="2" destOrd="0" parTransId="{C65C274A-E7B4-4C72-9223-BAB309FE1BA9}" sibTransId="{9130D406-04FD-4CB9-9024-5D4F3C939ADF}"/>
    <dgm:cxn modelId="{B88E25DA-A051-4A98-92E0-8B65D886CB57}" type="presOf" srcId="{FF74839E-BCD0-49F5-A73E-46A6CB03EAB5}" destId="{8B2BAB40-7935-47E4-AE29-D8596A708052}" srcOrd="1" destOrd="0" presId="urn:microsoft.com/office/officeart/2005/8/layout/process2"/>
    <dgm:cxn modelId="{1D0ED3B7-047A-4A88-B158-799592229C95}" type="presOf" srcId="{A537D163-A4DE-40B7-AA62-ECD4FBAE1064}" destId="{05CAB1EF-82A2-4DE0-B7C1-692A82999538}" srcOrd="0" destOrd="0" presId="urn:microsoft.com/office/officeart/2005/8/layout/process2"/>
    <dgm:cxn modelId="{73FC10AE-43C3-472B-B402-06C64862DAE7}" srcId="{CBB121AD-4957-43AA-ACA5-A74E65CD8F5F}" destId="{04EF83D1-520E-464C-9D1E-1B278BD16C50}" srcOrd="4" destOrd="0" parTransId="{8264D350-B6DD-4F58-899C-B2BF4F7048AD}" sibTransId="{CA86F06B-D846-41BE-80FE-2D9FAF5F74D4}"/>
    <dgm:cxn modelId="{CEA08B8C-21CD-4865-B53A-49F65083704E}" type="presOf" srcId="{CBB121AD-4957-43AA-ACA5-A74E65CD8F5F}" destId="{F33FA6F2-9CCC-4554-BEB3-BDF35DB9BAD0}" srcOrd="0" destOrd="0" presId="urn:microsoft.com/office/officeart/2005/8/layout/process2"/>
    <dgm:cxn modelId="{A829D218-40ED-41FB-B005-9E52BFAD2E47}" srcId="{CBB121AD-4957-43AA-ACA5-A74E65CD8F5F}" destId="{90A45AFB-4048-4DE9-A39D-6DF5AD86F8AD}" srcOrd="3" destOrd="0" parTransId="{BE56317A-2BB3-4292-8A07-1F666646985F}" sibTransId="{A537D163-A4DE-40B7-AA62-ECD4FBAE1064}"/>
    <dgm:cxn modelId="{07DE3820-E047-4EAD-9A95-FC10A5DA26F3}" type="presOf" srcId="{937C0158-5F00-42E5-BDF3-0BE406670D5D}" destId="{4E9A3ABC-9C24-4315-B19C-1479FBF36883}" srcOrd="1" destOrd="0" presId="urn:microsoft.com/office/officeart/2005/8/layout/process2"/>
    <dgm:cxn modelId="{C7F0BE33-2F72-4BB6-9F64-D4F5442AD7A3}" type="presOf" srcId="{FCA9883D-3678-45A2-903A-BDD4DCDE3B2E}" destId="{819B8213-B633-46FD-91A7-E07186E35FCE}" srcOrd="0" destOrd="0" presId="urn:microsoft.com/office/officeart/2005/8/layout/process2"/>
    <dgm:cxn modelId="{1515009D-E480-4F15-B74E-1F92D4A45AF0}" type="presOf" srcId="{11208552-C3AF-4833-8D2A-9C66496E5F12}" destId="{7618349C-142A-49C6-BA38-08A466742705}" srcOrd="0" destOrd="0" presId="urn:microsoft.com/office/officeart/2005/8/layout/process2"/>
    <dgm:cxn modelId="{3860CA20-A2AF-45D6-9A9A-DC52BFE94518}" type="presOf" srcId="{FF74839E-BCD0-49F5-A73E-46A6CB03EAB5}" destId="{C25803C9-0BA1-4BB4-BACD-33B7704CB50E}" srcOrd="0" destOrd="0" presId="urn:microsoft.com/office/officeart/2005/8/layout/process2"/>
    <dgm:cxn modelId="{0D6BB54C-7B70-4CB8-9C22-76057D1570D6}" type="presOf" srcId="{04EF83D1-520E-464C-9D1E-1B278BD16C50}" destId="{ACC5A815-D347-478B-9752-72866773DD21}" srcOrd="0" destOrd="0" presId="urn:microsoft.com/office/officeart/2005/8/layout/process2"/>
    <dgm:cxn modelId="{18DD3536-DA79-4764-A924-5D39E050F38D}" type="presOf" srcId="{74BE1218-7285-4FD2-B62D-1209CCB4A8D1}" destId="{D19B9518-5532-48FA-8E4F-06BC55559B74}" srcOrd="0" destOrd="0" presId="urn:microsoft.com/office/officeart/2005/8/layout/process2"/>
    <dgm:cxn modelId="{DAAAF0A5-6BB9-482E-A555-025264FF96FE}" srcId="{CBB121AD-4957-43AA-ACA5-A74E65CD8F5F}" destId="{74BE1218-7285-4FD2-B62D-1209CCB4A8D1}" srcOrd="0" destOrd="0" parTransId="{224D88D0-A19C-43B7-9FB1-1C08004D8F87}" sibTransId="{FF74839E-BCD0-49F5-A73E-46A6CB03EAB5}"/>
    <dgm:cxn modelId="{8DE4DB97-D238-4846-A490-C1B166B141B0}" type="presParOf" srcId="{F33FA6F2-9CCC-4554-BEB3-BDF35DB9BAD0}" destId="{D19B9518-5532-48FA-8E4F-06BC55559B74}" srcOrd="0" destOrd="0" presId="urn:microsoft.com/office/officeart/2005/8/layout/process2"/>
    <dgm:cxn modelId="{30926F0B-4624-47D0-80BB-8370A6155A93}" type="presParOf" srcId="{F33FA6F2-9CCC-4554-BEB3-BDF35DB9BAD0}" destId="{C25803C9-0BA1-4BB4-BACD-33B7704CB50E}" srcOrd="1" destOrd="0" presId="urn:microsoft.com/office/officeart/2005/8/layout/process2"/>
    <dgm:cxn modelId="{81D19BFF-2F26-4C8E-ACF8-1E79566C22CF}" type="presParOf" srcId="{C25803C9-0BA1-4BB4-BACD-33B7704CB50E}" destId="{8B2BAB40-7935-47E4-AE29-D8596A708052}" srcOrd="0" destOrd="0" presId="urn:microsoft.com/office/officeart/2005/8/layout/process2"/>
    <dgm:cxn modelId="{FA2046CD-B831-4CDC-861A-33B87CA3D4B1}" type="presParOf" srcId="{F33FA6F2-9CCC-4554-BEB3-BDF35DB9BAD0}" destId="{819B8213-B633-46FD-91A7-E07186E35FCE}" srcOrd="2" destOrd="0" presId="urn:microsoft.com/office/officeart/2005/8/layout/process2"/>
    <dgm:cxn modelId="{8363A29F-4B0E-44F7-B3F5-ADBA8ED5592B}" type="presParOf" srcId="{F33FA6F2-9CCC-4554-BEB3-BDF35DB9BAD0}" destId="{5043530C-0649-4652-84D8-A6618258464E}" srcOrd="3" destOrd="0" presId="urn:microsoft.com/office/officeart/2005/8/layout/process2"/>
    <dgm:cxn modelId="{95C3A106-6A43-40A4-BADC-9B0C3D0B4014}" type="presParOf" srcId="{5043530C-0649-4652-84D8-A6618258464E}" destId="{4E9A3ABC-9C24-4315-B19C-1479FBF36883}" srcOrd="0" destOrd="0" presId="urn:microsoft.com/office/officeart/2005/8/layout/process2"/>
    <dgm:cxn modelId="{B769B19E-6904-41AC-8D91-E8ED8A3CE552}" type="presParOf" srcId="{F33FA6F2-9CCC-4554-BEB3-BDF35DB9BAD0}" destId="{7618349C-142A-49C6-BA38-08A466742705}" srcOrd="4" destOrd="0" presId="urn:microsoft.com/office/officeart/2005/8/layout/process2"/>
    <dgm:cxn modelId="{5A3084A1-909C-46D1-ADB9-FFF422A6EF4C}" type="presParOf" srcId="{F33FA6F2-9CCC-4554-BEB3-BDF35DB9BAD0}" destId="{8245244B-F0C3-4F7B-B814-9078EC35766A}" srcOrd="5" destOrd="0" presId="urn:microsoft.com/office/officeart/2005/8/layout/process2"/>
    <dgm:cxn modelId="{B4603A39-C2D0-463B-870E-D1ED9E3E7A2A}" type="presParOf" srcId="{8245244B-F0C3-4F7B-B814-9078EC35766A}" destId="{15D78331-5EBD-4ACC-BC7F-DDC20431258A}" srcOrd="0" destOrd="0" presId="urn:microsoft.com/office/officeart/2005/8/layout/process2"/>
    <dgm:cxn modelId="{07D69AD6-EB00-41D9-A119-E57A6EE0CCF5}" type="presParOf" srcId="{F33FA6F2-9CCC-4554-BEB3-BDF35DB9BAD0}" destId="{2D8D3B38-7F22-4BCA-9786-AB0494D31B47}" srcOrd="6" destOrd="0" presId="urn:microsoft.com/office/officeart/2005/8/layout/process2"/>
    <dgm:cxn modelId="{A58E76D5-D01D-4B84-AC59-E66ACCBF698A}" type="presParOf" srcId="{F33FA6F2-9CCC-4554-BEB3-BDF35DB9BAD0}" destId="{05CAB1EF-82A2-4DE0-B7C1-692A82999538}" srcOrd="7" destOrd="0" presId="urn:microsoft.com/office/officeart/2005/8/layout/process2"/>
    <dgm:cxn modelId="{2BBCED75-6212-440B-91D5-192984FE6E73}" type="presParOf" srcId="{05CAB1EF-82A2-4DE0-B7C1-692A82999538}" destId="{1AE7B86D-0217-4E07-B0A1-63EFBCCB06C4}" srcOrd="0" destOrd="0" presId="urn:microsoft.com/office/officeart/2005/8/layout/process2"/>
    <dgm:cxn modelId="{DF56182D-D4E3-424E-9297-E0C9B9CABDFB}" type="presParOf" srcId="{F33FA6F2-9CCC-4554-BEB3-BDF35DB9BAD0}" destId="{ACC5A815-D347-478B-9752-72866773DD21}" srcOrd="8" destOrd="0" presId="urn:microsoft.com/office/officeart/2005/8/layout/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9B9518-5532-48FA-8E4F-06BC55559B74}">
      <dsp:nvSpPr>
        <dsp:cNvPr id="0" name=""/>
        <dsp:cNvSpPr/>
      </dsp:nvSpPr>
      <dsp:spPr>
        <a:xfrm>
          <a:off x="893486" y="603"/>
          <a:ext cx="6809338" cy="706268"/>
        </a:xfrm>
        <a:prstGeom prst="roundRect">
          <a:avLst>
            <a:gd name="adj" fmla="val 10000"/>
          </a:avLst>
        </a:prstGeom>
        <a:solidFill>
          <a:schemeClr val="accent2">
            <a:hueOff val="0"/>
            <a:satOff val="0"/>
            <a:lumOff val="0"/>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b="1" kern="1200"/>
            <a:t>Project Break Down Structure into Small Work Packages</a:t>
          </a:r>
        </a:p>
      </dsp:txBody>
      <dsp:txXfrm>
        <a:off x="914172" y="21289"/>
        <a:ext cx="6767966" cy="664896"/>
      </dsp:txXfrm>
    </dsp:sp>
    <dsp:sp modelId="{C25803C9-0BA1-4BB4-BACD-33B7704CB50E}">
      <dsp:nvSpPr>
        <dsp:cNvPr id="0" name=""/>
        <dsp:cNvSpPr/>
      </dsp:nvSpPr>
      <dsp:spPr>
        <a:xfrm rot="5400000">
          <a:off x="4165730" y="724528"/>
          <a:ext cx="264850" cy="317820"/>
        </a:xfrm>
        <a:prstGeom prst="rightArrow">
          <a:avLst>
            <a:gd name="adj1" fmla="val 60000"/>
            <a:gd name="adj2" fmla="val 50000"/>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rot="-5400000">
        <a:off x="4202810" y="751013"/>
        <a:ext cx="190692" cy="185395"/>
      </dsp:txXfrm>
    </dsp:sp>
    <dsp:sp modelId="{819B8213-B633-46FD-91A7-E07186E35FCE}">
      <dsp:nvSpPr>
        <dsp:cNvPr id="0" name=""/>
        <dsp:cNvSpPr/>
      </dsp:nvSpPr>
      <dsp:spPr>
        <a:xfrm>
          <a:off x="923090" y="1060006"/>
          <a:ext cx="6750131" cy="706268"/>
        </a:xfrm>
        <a:prstGeom prst="roundRect">
          <a:avLst>
            <a:gd name="adj" fmla="val 10000"/>
          </a:avLst>
        </a:prstGeom>
        <a:solidFill>
          <a:schemeClr val="accent3">
            <a:hueOff val="0"/>
            <a:satOff val="0"/>
            <a:lumOff val="0"/>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b="1" kern="1200"/>
            <a:t>Summarizng Relevant Information for Each Work Package</a:t>
          </a:r>
        </a:p>
      </dsp:txBody>
      <dsp:txXfrm>
        <a:off x="943776" y="1080692"/>
        <a:ext cx="6708759" cy="664896"/>
      </dsp:txXfrm>
    </dsp:sp>
    <dsp:sp modelId="{5043530C-0649-4652-84D8-A6618258464E}">
      <dsp:nvSpPr>
        <dsp:cNvPr id="0" name=""/>
        <dsp:cNvSpPr/>
      </dsp:nvSpPr>
      <dsp:spPr>
        <a:xfrm rot="5400000">
          <a:off x="4165730" y="1783930"/>
          <a:ext cx="264850" cy="317820"/>
        </a:xfrm>
        <a:prstGeom prst="rightArrow">
          <a:avLst>
            <a:gd name="adj1" fmla="val 60000"/>
            <a:gd name="adj2" fmla="val 50000"/>
          </a:avLst>
        </a:prstGeom>
        <a:solidFill>
          <a:schemeClr val="accent3">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rot="-5400000">
        <a:off x="4202810" y="1810415"/>
        <a:ext cx="190692" cy="185395"/>
      </dsp:txXfrm>
    </dsp:sp>
    <dsp:sp modelId="{7618349C-142A-49C6-BA38-08A466742705}">
      <dsp:nvSpPr>
        <dsp:cNvPr id="0" name=""/>
        <dsp:cNvSpPr/>
      </dsp:nvSpPr>
      <dsp:spPr>
        <a:xfrm>
          <a:off x="908288" y="2119408"/>
          <a:ext cx="6779735" cy="706268"/>
        </a:xfrm>
        <a:prstGeom prst="roundRect">
          <a:avLst>
            <a:gd name="adj" fmla="val 10000"/>
          </a:avLst>
        </a:prstGeom>
        <a:solidFill>
          <a:schemeClr val="accent4">
            <a:hueOff val="0"/>
            <a:satOff val="0"/>
            <a:lumOff val="0"/>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b="1" kern="1200"/>
            <a:t>Determining the Method of Estimation of Quantities for Each Work Package</a:t>
          </a:r>
        </a:p>
      </dsp:txBody>
      <dsp:txXfrm>
        <a:off x="928974" y="2140094"/>
        <a:ext cx="6738363" cy="664896"/>
      </dsp:txXfrm>
    </dsp:sp>
    <dsp:sp modelId="{8245244B-F0C3-4F7B-B814-9078EC35766A}">
      <dsp:nvSpPr>
        <dsp:cNvPr id="0" name=""/>
        <dsp:cNvSpPr/>
      </dsp:nvSpPr>
      <dsp:spPr>
        <a:xfrm rot="5400000">
          <a:off x="4165730" y="2843333"/>
          <a:ext cx="264850" cy="317820"/>
        </a:xfrm>
        <a:prstGeom prst="rightArrow">
          <a:avLst>
            <a:gd name="adj1" fmla="val 60000"/>
            <a:gd name="adj2" fmla="val 50000"/>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rot="-5400000">
        <a:off x="4202810" y="2869818"/>
        <a:ext cx="190692" cy="185395"/>
      </dsp:txXfrm>
    </dsp:sp>
    <dsp:sp modelId="{2D8D3B38-7F22-4BCA-9786-AB0494D31B47}">
      <dsp:nvSpPr>
        <dsp:cNvPr id="0" name=""/>
        <dsp:cNvSpPr/>
      </dsp:nvSpPr>
      <dsp:spPr>
        <a:xfrm>
          <a:off x="908288" y="3178810"/>
          <a:ext cx="6779735" cy="706268"/>
        </a:xfrm>
        <a:prstGeom prst="roundRect">
          <a:avLst>
            <a:gd name="adj" fmla="val 10000"/>
          </a:avLst>
        </a:prstGeom>
        <a:solidFill>
          <a:schemeClr val="accent5">
            <a:hueOff val="0"/>
            <a:satOff val="0"/>
            <a:lumOff val="0"/>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b="1" kern="1200"/>
            <a:t>Finding the Cost Considering the Common Cost in The Palestinian Market of Construction Works</a:t>
          </a:r>
        </a:p>
      </dsp:txBody>
      <dsp:txXfrm>
        <a:off x="928974" y="3199496"/>
        <a:ext cx="6738363" cy="664896"/>
      </dsp:txXfrm>
    </dsp:sp>
    <dsp:sp modelId="{05CAB1EF-82A2-4DE0-B7C1-692A82999538}">
      <dsp:nvSpPr>
        <dsp:cNvPr id="0" name=""/>
        <dsp:cNvSpPr/>
      </dsp:nvSpPr>
      <dsp:spPr>
        <a:xfrm rot="5400000">
          <a:off x="4165730" y="3902735"/>
          <a:ext cx="264850" cy="317820"/>
        </a:xfrm>
        <a:prstGeom prst="rightArrow">
          <a:avLst>
            <a:gd name="adj1" fmla="val 60000"/>
            <a:gd name="adj2" fmla="val 50000"/>
          </a:avLst>
        </a:prstGeom>
        <a:solidFill>
          <a:schemeClr val="accent5">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rot="-5400000">
        <a:off x="4202810" y="3929220"/>
        <a:ext cx="190692" cy="185395"/>
      </dsp:txXfrm>
    </dsp:sp>
    <dsp:sp modelId="{ACC5A815-D347-478B-9752-72866773DD21}">
      <dsp:nvSpPr>
        <dsp:cNvPr id="0" name=""/>
        <dsp:cNvSpPr/>
      </dsp:nvSpPr>
      <dsp:spPr>
        <a:xfrm>
          <a:off x="925946" y="4238213"/>
          <a:ext cx="6744418" cy="706268"/>
        </a:xfrm>
        <a:prstGeom prst="roundRect">
          <a:avLst>
            <a:gd name="adj" fmla="val 10000"/>
          </a:avLst>
        </a:prstGeom>
        <a:solidFill>
          <a:schemeClr val="accent6">
            <a:hueOff val="0"/>
            <a:satOff val="0"/>
            <a:lumOff val="0"/>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b="1" kern="1200"/>
            <a:t>Summing Up Information to Find The Total Quantites and Costs</a:t>
          </a:r>
        </a:p>
      </dsp:txBody>
      <dsp:txXfrm>
        <a:off x="946632" y="4258899"/>
        <a:ext cx="6703046" cy="664896"/>
      </dsp:txXfrm>
    </dsp:sp>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5/22/2017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137078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5/22/2017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322464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5/22/2017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8393440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5/22/2017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168430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5/22/2017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3519167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5/22/2017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147888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smtClean="0"/>
              <a:t>5/22/2017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10223593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5/22/2017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790196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5/22/2017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563043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5/22/2017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028716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smtClean="0"/>
              <a:t>5/22/2017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smtClean="0"/>
              <a:t>‹#›</a:t>
            </a:fld>
            <a:endParaRPr lang="en-US" dirty="0"/>
          </a:p>
        </p:txBody>
      </p:sp>
    </p:spTree>
    <p:extLst>
      <p:ext uri="{BB962C8B-B14F-4D97-AF65-F5344CB8AC3E}">
        <p14:creationId xmlns:p14="http://schemas.microsoft.com/office/powerpoint/2010/main" val="20811193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5/22/2017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112167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5/22/2017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538648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5/22/2017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832548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smtClean="0"/>
              <a:t>5/22/2017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23042318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5/22/2017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771262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5/22/2017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94888479"/>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 id="2147483729" r:id="rId15"/>
    <p:sldLayoutId id="2147483730" r:id="rId16"/>
  </p:sldLayoutIdLst>
  <p:txStyles>
    <p:titleStyle>
      <a:lvl1pPr algn="l" defTabSz="457200" rtl="1" eaLnBrk="1" latinLnBrk="0" hangingPunct="1">
        <a:spcBef>
          <a:spcPct val="0"/>
        </a:spcBef>
        <a:buNone/>
        <a:defRPr sz="36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slideLayout" Target="../slideLayouts/slideLayout2.xml"/><Relationship Id="rId1" Type="http://schemas.openxmlformats.org/officeDocument/2006/relationships/themeOverride" Target="../theme/themeOverride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07067" y="154545"/>
            <a:ext cx="7766936" cy="4649275"/>
          </a:xfrm>
        </p:spPr>
        <p:txBody>
          <a:bodyPr/>
          <a:lstStyle/>
          <a:p>
            <a:pPr algn="ctr"/>
            <a:r>
              <a:rPr lang="en-US" sz="4000" dirty="0" smtClean="0"/>
              <a:t/>
            </a:r>
            <a:br>
              <a:rPr lang="en-US" sz="4000" dirty="0" smtClean="0"/>
            </a:br>
            <a:r>
              <a:rPr lang="en-US" sz="4000" dirty="0"/>
              <a:t/>
            </a:r>
            <a:br>
              <a:rPr lang="en-US" sz="4000" dirty="0"/>
            </a:br>
            <a:r>
              <a:rPr lang="en-US" sz="4000" dirty="0" smtClean="0"/>
              <a:t/>
            </a:r>
            <a:br>
              <a:rPr lang="en-US" sz="4000" dirty="0" smtClean="0"/>
            </a:br>
            <a:r>
              <a:rPr lang="en-US" sz="1600" b="1" dirty="0" smtClean="0">
                <a:solidFill>
                  <a:schemeClr val="tx1"/>
                </a:solidFill>
              </a:rPr>
              <a:t>Faculty of Engineering &amp; Information Technology</a:t>
            </a:r>
            <a:br>
              <a:rPr lang="en-US" sz="1600" b="1" dirty="0" smtClean="0">
                <a:solidFill>
                  <a:schemeClr val="tx1"/>
                </a:solidFill>
              </a:rPr>
            </a:br>
            <a:r>
              <a:rPr lang="en-US" sz="1600" b="1" dirty="0" smtClean="0">
                <a:solidFill>
                  <a:schemeClr val="tx1"/>
                </a:solidFill>
              </a:rPr>
              <a:t>Department of Civil Engineering</a:t>
            </a:r>
            <a:r>
              <a:rPr lang="ar-SA" sz="1600" b="1" dirty="0" smtClean="0">
                <a:solidFill>
                  <a:schemeClr val="tx1"/>
                </a:solidFill>
              </a:rPr>
              <a:t/>
            </a:r>
            <a:br>
              <a:rPr lang="ar-SA" sz="1600" b="1" dirty="0" smtClean="0">
                <a:solidFill>
                  <a:schemeClr val="tx1"/>
                </a:solidFill>
              </a:rPr>
            </a:br>
            <a:r>
              <a:rPr lang="en-US" sz="4000" dirty="0" smtClean="0"/>
              <a:t/>
            </a:r>
            <a:br>
              <a:rPr lang="en-US" sz="4000" dirty="0" smtClean="0"/>
            </a:br>
            <a:r>
              <a:rPr lang="en-US" sz="4000" dirty="0" smtClean="0">
                <a:solidFill>
                  <a:schemeClr val="tx1"/>
                </a:solidFill>
              </a:rPr>
              <a:t>Preparing BOQ for residential Villa</a:t>
            </a:r>
            <a:endParaRPr lang="ar-SA" sz="4000" dirty="0">
              <a:solidFill>
                <a:schemeClr val="tx1"/>
              </a:solidFill>
            </a:endParaRPr>
          </a:p>
        </p:txBody>
      </p:sp>
      <p:sp>
        <p:nvSpPr>
          <p:cNvPr id="3" name="Subtitle 2"/>
          <p:cNvSpPr>
            <a:spLocks noGrp="1"/>
          </p:cNvSpPr>
          <p:nvPr>
            <p:ph type="subTitle" idx="1"/>
          </p:nvPr>
        </p:nvSpPr>
        <p:spPr>
          <a:xfrm>
            <a:off x="1507067" y="5074703"/>
            <a:ext cx="7766936" cy="1783297"/>
          </a:xfrm>
        </p:spPr>
        <p:txBody>
          <a:bodyPr>
            <a:noAutofit/>
          </a:bodyPr>
          <a:lstStyle/>
          <a:p>
            <a:pPr algn="l"/>
            <a:r>
              <a:rPr lang="en-US" sz="2000" dirty="0" smtClean="0">
                <a:solidFill>
                  <a:schemeClr val="tx1"/>
                </a:solidFill>
              </a:rPr>
              <a:t>Prepared by: Amjad Sewadi</a:t>
            </a:r>
            <a:endParaRPr lang="en-US" sz="2000" dirty="0">
              <a:solidFill>
                <a:schemeClr val="tx1"/>
              </a:solidFill>
            </a:endParaRPr>
          </a:p>
          <a:p>
            <a:pPr algn="l"/>
            <a:r>
              <a:rPr lang="en-US" sz="2000" dirty="0" smtClean="0">
                <a:solidFill>
                  <a:schemeClr val="tx1"/>
                </a:solidFill>
              </a:rPr>
              <a:t>                    Abdullah Qoqa</a:t>
            </a:r>
          </a:p>
          <a:p>
            <a:pPr algn="l"/>
            <a:r>
              <a:rPr lang="en-US" sz="2000" dirty="0" smtClean="0">
                <a:solidFill>
                  <a:schemeClr val="tx1"/>
                </a:solidFill>
              </a:rPr>
              <a:t>Submitted to: Eng. Hussein AbuZant</a:t>
            </a:r>
            <a:endParaRPr lang="ar-SA" sz="2000" dirty="0">
              <a:solidFill>
                <a:schemeClr val="tx1"/>
              </a:solidFill>
            </a:endParaRPr>
          </a:p>
        </p:txBody>
      </p:sp>
      <p:sp>
        <p:nvSpPr>
          <p:cNvPr id="4" name="Rectangle 3"/>
          <p:cNvSpPr/>
          <p:nvPr/>
        </p:nvSpPr>
        <p:spPr>
          <a:xfrm>
            <a:off x="5974813" y="3244334"/>
            <a:ext cx="242374" cy="369332"/>
          </a:xfrm>
          <a:prstGeom prst="rect">
            <a:avLst/>
          </a:prstGeom>
        </p:spPr>
        <p:txBody>
          <a:bodyPr wrap="none">
            <a:spAutoFit/>
          </a:bodyPr>
          <a:lstStyle/>
          <a:p>
            <a:pPr>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endParaRPr lang="en-US"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p:txBody>
      </p:sp>
      <p:sp>
        <p:nvSpPr>
          <p:cNvPr id="5" name="Rectangle 4"/>
          <p:cNvSpPr/>
          <p:nvPr/>
        </p:nvSpPr>
        <p:spPr>
          <a:xfrm>
            <a:off x="5974813" y="3244334"/>
            <a:ext cx="242374" cy="369332"/>
          </a:xfrm>
          <a:prstGeom prst="rect">
            <a:avLst/>
          </a:prstGeom>
        </p:spPr>
        <p:txBody>
          <a:bodyPr wrap="none">
            <a:spAutoFit/>
          </a:bodyPr>
          <a:lstStyle/>
          <a:p>
            <a:pPr>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endParaRPr lang="en-US"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p:txBody>
      </p:sp>
      <p:sp>
        <p:nvSpPr>
          <p:cNvPr id="6" name="Rectangle 5"/>
          <p:cNvSpPr/>
          <p:nvPr/>
        </p:nvSpPr>
        <p:spPr>
          <a:xfrm>
            <a:off x="5984431" y="3290501"/>
            <a:ext cx="223138" cy="276999"/>
          </a:xfrm>
          <a:prstGeom prst="rect">
            <a:avLst/>
          </a:prstGeom>
        </p:spPr>
        <p:txBody>
          <a:bodyPr wrap="none">
            <a:spAutoFit/>
          </a:bodyPr>
          <a:lstStyle/>
          <a:p>
            <a:pPr>
              <a:spcAft>
                <a:spcPts val="600"/>
              </a:spcAft>
            </a:pPr>
            <a:r>
              <a:rPr lang="en-US" sz="1200"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p:txBody>
      </p:sp>
      <p:sp>
        <p:nvSpPr>
          <p:cNvPr id="7" name="Rectangle 6"/>
          <p:cNvSpPr/>
          <p:nvPr/>
        </p:nvSpPr>
        <p:spPr>
          <a:xfrm>
            <a:off x="3747752" y="621240"/>
            <a:ext cx="2266730" cy="369332"/>
          </a:xfrm>
          <a:prstGeom prst="rect">
            <a:avLst/>
          </a:prstGeom>
        </p:spPr>
        <p:txBody>
          <a:bodyPr wrap="square">
            <a:spAutoFit/>
          </a:bodyPr>
          <a:lstStyle/>
          <a:p>
            <a:pPr>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endParaRPr lang="en-US"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p:txBody>
      </p:sp>
      <p:pic>
        <p:nvPicPr>
          <p:cNvPr id="9" name="Picture 8" descr="C:\Users\ABET Center\Dropbox\ABET center\ABET center logo.bmp"/>
          <p:cNvPicPr/>
          <p:nvPr/>
        </p:nvPicPr>
        <p:blipFill>
          <a:blip r:embed="rId2" cstate="print"/>
          <a:srcRect r="69542" b="4504"/>
          <a:stretch>
            <a:fillRect/>
          </a:stretch>
        </p:blipFill>
        <p:spPr bwMode="auto">
          <a:xfrm>
            <a:off x="4328028" y="154544"/>
            <a:ext cx="2162924" cy="2189411"/>
          </a:xfrm>
          <a:prstGeom prst="rect">
            <a:avLst/>
          </a:prstGeom>
          <a:noFill/>
          <a:ln w="9525">
            <a:noFill/>
            <a:miter lim="800000"/>
            <a:headEnd/>
            <a:tailEnd/>
          </a:ln>
        </p:spPr>
      </p:pic>
    </p:spTree>
    <p:extLst>
      <p:ext uri="{BB962C8B-B14F-4D97-AF65-F5344CB8AC3E}">
        <p14:creationId xmlns:p14="http://schemas.microsoft.com/office/powerpoint/2010/main" val="31264999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77334" y="609600"/>
            <a:ext cx="8596668" cy="884349"/>
          </a:xfrm>
        </p:spPr>
        <p:txBody>
          <a:bodyPr/>
          <a:lstStyle/>
          <a:p>
            <a:pPr algn="ctr"/>
            <a:r>
              <a:rPr lang="en-US" dirty="0" smtClean="0"/>
              <a:t>Footings</a:t>
            </a:r>
            <a:endParaRPr lang="ar-SA" dirty="0"/>
          </a:p>
        </p:txBody>
      </p:sp>
      <mc:AlternateContent xmlns:mc="http://schemas.openxmlformats.org/markup-compatibility/2006" xmlns:a14="http://schemas.microsoft.com/office/drawing/2010/main">
        <mc:Choice Requires="a14">
          <p:sp>
            <p:nvSpPr>
              <p:cNvPr id="6" name="Content Placeholder 5"/>
              <p:cNvSpPr>
                <a:spLocks noGrp="1"/>
              </p:cNvSpPr>
              <p:nvPr>
                <p:ph idx="1"/>
              </p:nvPr>
            </p:nvSpPr>
            <p:spPr>
              <a:xfrm>
                <a:off x="677334" y="1493949"/>
                <a:ext cx="8596668" cy="5190186"/>
              </a:xfrm>
            </p:spPr>
            <p:txBody>
              <a:bodyPr>
                <a:normAutofit fontScale="92500" lnSpcReduction="10000"/>
              </a:bodyPr>
              <a:lstStyle/>
              <a:p>
                <a:pPr algn="l" rtl="0"/>
                <a:r>
                  <a:rPr lang="en-US" dirty="0" smtClean="0"/>
                  <a:t>All Footings in the Project are single footings with thickness equal 0.4m</a:t>
                </a:r>
              </a:p>
              <a:p>
                <a:pPr algn="l" rtl="0"/>
                <a:r>
                  <a:rPr lang="en-US" dirty="0" smtClean="0"/>
                  <a:t>The footings quantities consist 3 parts: Concrete, Formwork &amp; Reinforcement</a:t>
                </a:r>
              </a:p>
              <a:p>
                <a:pPr algn="l" rtl="0"/>
                <a:r>
                  <a:rPr lang="en-US" dirty="0" smtClean="0"/>
                  <a:t>The quantity of concrete is volume in &amp;</a:t>
                </a:r>
                <a:r>
                  <a:rPr lang="en-US" dirty="0"/>
                  <a:t> </a:t>
                </a:r>
                <a:r>
                  <a:rPr lang="en-US" dirty="0" smtClean="0"/>
                  <a:t>m</a:t>
                </a:r>
                <a:r>
                  <a:rPr lang="en-US" baseline="30000" dirty="0"/>
                  <a:t>3</a:t>
                </a:r>
                <a:r>
                  <a:rPr lang="en-US" dirty="0" smtClean="0"/>
                  <a:t> it divides into 2 parts:</a:t>
                </a:r>
              </a:p>
              <a:p>
                <a:pPr algn="l" rtl="0">
                  <a:buFont typeface="Arial" panose="020B0604020202020204" pitchFamily="34" charset="0"/>
                  <a:buChar char="•"/>
                </a:pPr>
                <a:r>
                  <a:rPr lang="en-US" dirty="0" smtClean="0"/>
                  <a:t> Blinding Concrete &amp; R.C for footings</a:t>
                </a:r>
              </a:p>
              <a:p>
                <a:pPr algn="l" rtl="0"/>
                <a:r>
                  <a:rPr lang="en-US" dirty="0" smtClean="0"/>
                  <a:t>The blinding volume is equal (width of the footing+0.2)*(length of footing+0.2)*0.1*# of footings</a:t>
                </a:r>
              </a:p>
              <a:p>
                <a:pPr algn="l" rtl="0"/>
                <a:r>
                  <a:rPr lang="en-US" dirty="0" smtClean="0"/>
                  <a:t>The R.C volume for footing equal </a:t>
                </a:r>
                <a14:m>
                  <m:oMath xmlns:m="http://schemas.openxmlformats.org/officeDocument/2006/math">
                    <m:r>
                      <a:rPr lang="en-US" i="1">
                        <a:latin typeface="Cambria Math" panose="02040503050406030204" pitchFamily="18" charset="0"/>
                      </a:rPr>
                      <m:t>𝑉𝑜𝑙𝑢𝑚𝑒</m:t>
                    </m:r>
                    <m:r>
                      <a:rPr lang="en-US" i="1">
                        <a:latin typeface="Cambria Math" panose="02040503050406030204" pitchFamily="18" charset="0"/>
                      </a:rPr>
                      <m:t>=</m:t>
                    </m:r>
                    <m:r>
                      <a:rPr lang="en-US" i="1">
                        <a:latin typeface="Cambria Math" panose="02040503050406030204" pitchFamily="18" charset="0"/>
                      </a:rPr>
                      <m:t>𝑇h𝑖𝑐𝑘𝑛𝑒𝑠𝑠</m:t>
                    </m:r>
                    <m:r>
                      <a:rPr lang="en-US" i="1">
                        <a:latin typeface="Cambria Math" panose="02040503050406030204" pitchFamily="18" charset="0"/>
                      </a:rPr>
                      <m:t>×</m:t>
                    </m:r>
                    <m:r>
                      <a:rPr lang="en-US" i="1">
                        <a:latin typeface="Cambria Math" panose="02040503050406030204" pitchFamily="18" charset="0"/>
                      </a:rPr>
                      <m:t>𝑊𝑖𝑑𝑡h</m:t>
                    </m:r>
                    <m:r>
                      <a:rPr lang="en-US" i="1">
                        <a:latin typeface="Cambria Math" panose="02040503050406030204" pitchFamily="18" charset="0"/>
                      </a:rPr>
                      <m:t>×</m:t>
                    </m:r>
                    <m:r>
                      <a:rPr lang="en-US" i="1">
                        <a:latin typeface="Cambria Math" panose="02040503050406030204" pitchFamily="18" charset="0"/>
                      </a:rPr>
                      <m:t>𝐿𝑒𝑛𝑔𝑡h</m:t>
                    </m:r>
                  </m:oMath>
                </a14:m>
                <a:endParaRPr lang="en-US" dirty="0" smtClean="0"/>
              </a:p>
              <a:p>
                <a:pPr algn="l" rtl="0"/>
                <a:r>
                  <a:rPr lang="en-US" dirty="0" smtClean="0"/>
                  <a:t>Formwork is calculated in m</a:t>
                </a:r>
                <a:r>
                  <a:rPr lang="en-US" baseline="30000" dirty="0" smtClean="0"/>
                  <a:t>2 </a:t>
                </a:r>
                <a:r>
                  <a:rPr lang="en-US" dirty="0" smtClean="0"/>
                  <a:t> because it’s represent the side area of footing that equal </a:t>
                </a:r>
              </a:p>
              <a:p>
                <a:pPr marL="0" indent="0" algn="l" rtl="0">
                  <a:buNone/>
                </a:pPr>
                <a14:m>
                  <m:oMathPara xmlns:m="http://schemas.openxmlformats.org/officeDocument/2006/math">
                    <m:oMathParaPr>
                      <m:jc m:val="center"/>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𝐴</m:t>
                          </m:r>
                        </m:e>
                        <m:sub>
                          <m:r>
                            <a:rPr lang="en-US" i="1">
                              <a:latin typeface="Cambria Math" panose="02040503050406030204" pitchFamily="18" charset="0"/>
                            </a:rPr>
                            <m:t>𝐶𝑜𝑛𝑡𝑎𝑐𝑡𝐹𝑜𝑜𝑡𝑖𝑛𝑔𝑠</m:t>
                          </m:r>
                        </m:sub>
                      </m:sSub>
                      <m:r>
                        <a:rPr lang="en-US" i="1">
                          <a:latin typeface="Cambria Math" panose="02040503050406030204" pitchFamily="18" charset="0"/>
                        </a:rPr>
                        <m:t>=</m:t>
                      </m:r>
                      <m:r>
                        <a:rPr lang="en-US" i="1">
                          <a:latin typeface="Cambria Math" panose="02040503050406030204" pitchFamily="18" charset="0"/>
                        </a:rPr>
                        <m:t>𝑃𝑒𝑟𝑖𝑚𝑒𝑡𝑒𝑟</m:t>
                      </m:r>
                      <m:r>
                        <a:rPr lang="en-US" i="1">
                          <a:latin typeface="Cambria Math" panose="02040503050406030204" pitchFamily="18" charset="0"/>
                        </a:rPr>
                        <m:t>×</m:t>
                      </m:r>
                      <m:r>
                        <a:rPr lang="en-US" i="1">
                          <a:latin typeface="Cambria Math" panose="02040503050406030204" pitchFamily="18" charset="0"/>
                        </a:rPr>
                        <m:t>𝑇h𝑖𝑐𝑘𝑛𝑒𝑠𝑠</m:t>
                      </m:r>
                    </m:oMath>
                  </m:oMathPara>
                </a14:m>
                <a:endParaRPr lang="en-US" dirty="0" smtClean="0"/>
              </a:p>
              <a:p>
                <a:pPr algn="l" rtl="0"/>
                <a:r>
                  <a:rPr lang="en-US" dirty="0" smtClean="0"/>
                  <a:t>Reinforcement is Longitudinal bars in Long &amp; Short directions and no need for stirrups</a:t>
                </a:r>
              </a:p>
              <a:p>
                <a:pPr marL="0" indent="0" algn="l" rtl="0">
                  <a:buNone/>
                </a:pPr>
                <a14:m>
                  <m:oMathPara xmlns:m="http://schemas.openxmlformats.org/officeDocument/2006/math">
                    <m:oMathParaPr>
                      <m:jc m:val="center"/>
                    </m:oMathParaPr>
                    <m:oMath xmlns:m="http://schemas.openxmlformats.org/officeDocument/2006/math">
                      <m:r>
                        <a:rPr lang="en-US" i="1">
                          <a:latin typeface="Cambria Math" panose="02040503050406030204" pitchFamily="18" charset="0"/>
                        </a:rPr>
                        <m:t>𝑊𝑒𝑖𝑔h𝑡</m:t>
                      </m:r>
                      <m:r>
                        <a:rPr lang="en-US" i="1">
                          <a:latin typeface="Cambria Math" panose="02040503050406030204" pitchFamily="18" charset="0"/>
                        </a:rPr>
                        <m:t> </m:t>
                      </m:r>
                      <m:d>
                        <m:dPr>
                          <m:ctrlPr>
                            <a:rPr lang="en-US" i="1">
                              <a:latin typeface="Cambria Math" panose="02040503050406030204" pitchFamily="18" charset="0"/>
                            </a:rPr>
                          </m:ctrlPr>
                        </m:dPr>
                        <m:e>
                          <m:r>
                            <a:rPr lang="en-US" i="1">
                              <a:latin typeface="Cambria Math" panose="02040503050406030204" pitchFamily="18" charset="0"/>
                            </a:rPr>
                            <m:t>𝐾𝑔</m:t>
                          </m:r>
                        </m:e>
                      </m:d>
                      <m:r>
                        <a:rPr lang="en-US" i="1">
                          <a:latin typeface="Cambria Math" panose="02040503050406030204" pitchFamily="18" charset="0"/>
                        </a:rPr>
                        <m:t>=</m:t>
                      </m:r>
                      <m:f>
                        <m:fPr>
                          <m:ctrlPr>
                            <a:rPr lang="en-US" i="1">
                              <a:latin typeface="Cambria Math" panose="02040503050406030204" pitchFamily="18" charset="0"/>
                            </a:rPr>
                          </m:ctrlPr>
                        </m:fPr>
                        <m:num>
                          <m:sSup>
                            <m:sSupPr>
                              <m:ctrlPr>
                                <a:rPr lang="en-US" i="1">
                                  <a:latin typeface="Cambria Math" panose="02040503050406030204" pitchFamily="18" charset="0"/>
                                </a:rPr>
                              </m:ctrlPr>
                            </m:sSupPr>
                            <m:e>
                              <m:r>
                                <a:rPr lang="en-US" i="1">
                                  <a:latin typeface="Cambria Math" panose="02040503050406030204" pitchFamily="18" charset="0"/>
                                </a:rPr>
                                <m:t>𝐷</m:t>
                              </m:r>
                            </m:e>
                            <m:sup>
                              <m:r>
                                <a:rPr lang="en-US" i="1">
                                  <a:latin typeface="Cambria Math" panose="02040503050406030204" pitchFamily="18" charset="0"/>
                                </a:rPr>
                                <m:t>2</m:t>
                              </m:r>
                            </m:sup>
                          </m:sSup>
                          <m:r>
                            <a:rPr lang="en-US" i="1">
                              <a:latin typeface="Cambria Math" panose="02040503050406030204" pitchFamily="18" charset="0"/>
                            </a:rPr>
                            <m:t> </m:t>
                          </m:r>
                          <m:r>
                            <a:rPr lang="en-US" i="1">
                              <a:latin typeface="Cambria Math" panose="02040503050406030204" pitchFamily="18" charset="0"/>
                            </a:rPr>
                            <m:t>𝑖𝑛</m:t>
                          </m:r>
                          <m:r>
                            <a:rPr lang="en-US" i="1">
                              <a:latin typeface="Cambria Math" panose="02040503050406030204" pitchFamily="18" charset="0"/>
                            </a:rPr>
                            <m:t> (</m:t>
                          </m:r>
                          <m:r>
                            <a:rPr lang="en-US" i="1">
                              <a:latin typeface="Cambria Math" panose="02040503050406030204" pitchFamily="18" charset="0"/>
                            </a:rPr>
                            <m:t>𝑚𝑚</m:t>
                          </m:r>
                          <m:r>
                            <a:rPr lang="en-US" i="1">
                              <a:latin typeface="Cambria Math" panose="02040503050406030204" pitchFamily="18" charset="0"/>
                            </a:rPr>
                            <m:t>)</m:t>
                          </m:r>
                        </m:num>
                        <m:den>
                          <m:r>
                            <a:rPr lang="en-US" i="1">
                              <a:latin typeface="Cambria Math" panose="02040503050406030204" pitchFamily="18" charset="0"/>
                            </a:rPr>
                            <m:t>162</m:t>
                          </m:r>
                        </m:den>
                      </m:f>
                      <m:r>
                        <a:rPr lang="en-US" i="1">
                          <a:latin typeface="Cambria Math" panose="02040503050406030204" pitchFamily="18" charset="0"/>
                        </a:rPr>
                        <m:t>×</m:t>
                      </m:r>
                      <m:r>
                        <a:rPr lang="en-US" i="1">
                          <a:latin typeface="Cambria Math" panose="02040503050406030204" pitchFamily="18" charset="0"/>
                        </a:rPr>
                        <m:t>𝐿</m:t>
                      </m:r>
                      <m:r>
                        <a:rPr lang="en-US" i="1">
                          <a:latin typeface="Cambria Math" panose="02040503050406030204" pitchFamily="18" charset="0"/>
                        </a:rPr>
                        <m:t> (</m:t>
                      </m:r>
                      <m:r>
                        <a:rPr lang="en-US" i="1">
                          <a:latin typeface="Cambria Math" panose="02040503050406030204" pitchFamily="18" charset="0"/>
                        </a:rPr>
                        <m:t>𝑖𝑛</m:t>
                      </m:r>
                      <m:r>
                        <a:rPr lang="en-US" i="1">
                          <a:latin typeface="Cambria Math" panose="02040503050406030204" pitchFamily="18" charset="0"/>
                        </a:rPr>
                        <m:t> </m:t>
                      </m:r>
                      <m:r>
                        <a:rPr lang="en-US" i="1">
                          <a:latin typeface="Cambria Math" panose="02040503050406030204" pitchFamily="18" charset="0"/>
                        </a:rPr>
                        <m:t>𝑚</m:t>
                      </m:r>
                      <m:r>
                        <a:rPr lang="en-US" i="1">
                          <a:latin typeface="Cambria Math" panose="02040503050406030204" pitchFamily="18" charset="0"/>
                        </a:rPr>
                        <m:t>)</m:t>
                      </m:r>
                    </m:oMath>
                  </m:oMathPara>
                </a14:m>
                <a:endParaRPr lang="en-US" dirty="0" smtClean="0"/>
              </a:p>
              <a:p>
                <a:pPr marL="0" indent="0" algn="l" rtl="0">
                  <a:buNone/>
                </a:pPr>
                <a:endParaRPr lang="en-US" dirty="0" smtClean="0"/>
              </a:p>
              <a:p>
                <a:pPr marL="0" indent="0" algn="l" rtl="0">
                  <a:buNone/>
                </a:pPr>
                <a14:m>
                  <m:oMathPara xmlns:m="http://schemas.openxmlformats.org/officeDocument/2006/math">
                    <m:oMathParaPr>
                      <m:jc m:val="center"/>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𝐿</m:t>
                          </m:r>
                        </m:e>
                        <m:sub>
                          <m:r>
                            <a:rPr lang="en-US" i="1">
                              <a:latin typeface="Cambria Math" panose="02040503050406030204" pitchFamily="18" charset="0"/>
                            </a:rPr>
                            <m:t>𝐵𝑎𝑟</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𝐿</m:t>
                          </m:r>
                        </m:e>
                        <m:sub>
                          <m:r>
                            <a:rPr lang="en-US" i="1">
                              <a:latin typeface="Cambria Math" panose="02040503050406030204" pitchFamily="18" charset="0"/>
                            </a:rPr>
                            <m:t>𝐹𝑜𝑜𝑡𝑖𝑛𝑔</m:t>
                          </m:r>
                        </m:sub>
                      </m:sSub>
                      <m:r>
                        <a:rPr lang="en-US" i="1">
                          <a:latin typeface="Cambria Math" panose="02040503050406030204" pitchFamily="18" charset="0"/>
                        </a:rPr>
                        <m:t>−</m:t>
                      </m:r>
                      <m:r>
                        <a:rPr lang="en-US" i="1">
                          <a:latin typeface="Cambria Math" panose="02040503050406030204" pitchFamily="18" charset="0"/>
                        </a:rPr>
                        <m:t>𝐶𝑜𝑣𝑒𝑟</m:t>
                      </m:r>
                      <m:r>
                        <a:rPr lang="en-US" i="1">
                          <a:latin typeface="Cambria Math" panose="02040503050406030204" pitchFamily="18" charset="0"/>
                        </a:rPr>
                        <m:t>+</m:t>
                      </m:r>
                      <m:r>
                        <a:rPr lang="en-US" i="1">
                          <a:latin typeface="Cambria Math" panose="02040503050406030204" pitchFamily="18" charset="0"/>
                        </a:rPr>
                        <m:t>𝐸𝑥𝑡𝑒𝑛𝑠𝑖𝑜𝑛𝑠</m:t>
                      </m:r>
                    </m:oMath>
                  </m:oMathPara>
                </a14:m>
                <a:endParaRPr lang="ar-SA" dirty="0"/>
              </a:p>
            </p:txBody>
          </p:sp>
        </mc:Choice>
        <mc:Fallback xmlns="">
          <p:sp>
            <p:nvSpPr>
              <p:cNvPr id="6" name="Content Placeholder 5"/>
              <p:cNvSpPr>
                <a:spLocks noGrp="1" noRot="1" noChangeAspect="1" noMove="1" noResize="1" noEditPoints="1" noAdjustHandles="1" noChangeArrowheads="1" noChangeShapeType="1" noTextEdit="1"/>
              </p:cNvSpPr>
              <p:nvPr>
                <p:ph idx="1"/>
              </p:nvPr>
            </p:nvSpPr>
            <p:spPr>
              <a:xfrm>
                <a:off x="677334" y="1493949"/>
                <a:ext cx="8596668" cy="5190186"/>
              </a:xfrm>
              <a:blipFill rotWithShape="0">
                <a:blip r:embed="rId2"/>
                <a:stretch>
                  <a:fillRect l="-71" t="-823"/>
                </a:stretch>
              </a:blipFill>
            </p:spPr>
            <p:txBody>
              <a:bodyPr/>
              <a:lstStyle/>
              <a:p>
                <a:r>
                  <a:rPr lang="ar-SA">
                    <a:noFill/>
                  </a:rPr>
                  <a:t> </a:t>
                </a:r>
              </a:p>
            </p:txBody>
          </p:sp>
        </mc:Fallback>
      </mc:AlternateContent>
    </p:spTree>
    <p:extLst>
      <p:ext uri="{BB962C8B-B14F-4D97-AF65-F5344CB8AC3E}">
        <p14:creationId xmlns:p14="http://schemas.microsoft.com/office/powerpoint/2010/main" val="2386000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665408"/>
          </a:xfrm>
        </p:spPr>
        <p:txBody>
          <a:bodyPr/>
          <a:lstStyle/>
          <a:p>
            <a:pPr algn="ctr"/>
            <a:r>
              <a:rPr lang="en-US" dirty="0" smtClean="0"/>
              <a:t>Tie Beams</a:t>
            </a:r>
            <a:endParaRPr lang="ar-SA"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677334" y="1275008"/>
                <a:ext cx="8596668" cy="5190185"/>
              </a:xfrm>
            </p:spPr>
            <p:txBody>
              <a:bodyPr>
                <a:normAutofit/>
              </a:bodyPr>
              <a:lstStyle/>
              <a:p>
                <a:pPr algn="l" rtl="0"/>
                <a:r>
                  <a:rPr lang="en-US" dirty="0"/>
                  <a:t>To simplify calculations, tie Beams are divided into two groups, the interior tie beams, and the exterior tie beams, and each group is estimated individually then summed up </a:t>
                </a:r>
                <a:r>
                  <a:rPr lang="en-US" dirty="0" smtClean="0"/>
                  <a:t>together</a:t>
                </a:r>
              </a:p>
              <a:p>
                <a:pPr algn="l" rtl="0"/>
                <a:r>
                  <a:rPr lang="en-US" dirty="0" smtClean="0"/>
                  <a:t>The Concrete is blinding &amp; R.C for tie beams </a:t>
                </a:r>
              </a:p>
              <a:p>
                <a:pPr algn="l" rtl="0"/>
                <a:r>
                  <a:rPr lang="en-US" dirty="0" smtClean="0"/>
                  <a:t>Volume of Blinding for T.B = length*width*0.1m</a:t>
                </a:r>
              </a:p>
              <a:p>
                <a:pPr algn="l" rtl="0"/>
                <a:r>
                  <a:rPr lang="en-US" dirty="0" smtClean="0"/>
                  <a:t>Volume of R.C for T.B = length*width*thickness of tie beam</a:t>
                </a:r>
              </a:p>
              <a:p>
                <a:pPr algn="l" rtl="0"/>
                <a:r>
                  <a:rPr lang="en-US" dirty="0" smtClean="0"/>
                  <a:t>Formwork is calculate as an area quantity that equal 2*length*thickness of T.B</a:t>
                </a:r>
              </a:p>
              <a:p>
                <a:pPr algn="l" rtl="0"/>
                <a:r>
                  <a:rPr lang="en-US" dirty="0" smtClean="0"/>
                  <a:t>Reinforcement is divide into: Longitudinal Bars &amp; Stirrups </a:t>
                </a:r>
              </a:p>
              <a:p>
                <a:pPr algn="l" rtl="0"/>
                <a:r>
                  <a:rPr lang="en-US" dirty="0" smtClean="0"/>
                  <a:t>To calculate the weight of longitudinal bars and stirrups we use the same equation  </a:t>
                </a:r>
              </a:p>
              <a:p>
                <a:pPr marL="0" indent="0" algn="ctr" rtl="0">
                  <a:buNone/>
                </a:pPr>
                <a:r>
                  <a:rPr lang="en-US" dirty="0" smtClean="0"/>
                  <a:t> </a:t>
                </a:r>
                <a14:m>
                  <m:oMath xmlns:m="http://schemas.openxmlformats.org/officeDocument/2006/math">
                    <m:r>
                      <a:rPr lang="en-US" i="1">
                        <a:latin typeface="Cambria Math" panose="02040503050406030204" pitchFamily="18" charset="0"/>
                      </a:rPr>
                      <m:t>𝑊𝑒𝑖𝑔h𝑡</m:t>
                    </m:r>
                    <m:r>
                      <a:rPr lang="en-US" i="1">
                        <a:latin typeface="Cambria Math" panose="02040503050406030204" pitchFamily="18" charset="0"/>
                      </a:rPr>
                      <m:t> </m:t>
                    </m:r>
                    <m:d>
                      <m:dPr>
                        <m:ctrlPr>
                          <a:rPr lang="en-US" i="1">
                            <a:latin typeface="Cambria Math" panose="02040503050406030204" pitchFamily="18" charset="0"/>
                          </a:rPr>
                        </m:ctrlPr>
                      </m:dPr>
                      <m:e>
                        <m:r>
                          <a:rPr lang="en-US" i="1">
                            <a:latin typeface="Cambria Math" panose="02040503050406030204" pitchFamily="18" charset="0"/>
                          </a:rPr>
                          <m:t>𝐾𝑔</m:t>
                        </m:r>
                      </m:e>
                    </m:d>
                    <m:r>
                      <a:rPr lang="en-US" i="1">
                        <a:latin typeface="Cambria Math" panose="02040503050406030204" pitchFamily="18" charset="0"/>
                      </a:rPr>
                      <m:t>=</m:t>
                    </m:r>
                    <m:f>
                      <m:fPr>
                        <m:ctrlPr>
                          <a:rPr lang="en-US" i="1">
                            <a:latin typeface="Cambria Math" panose="02040503050406030204" pitchFamily="18" charset="0"/>
                          </a:rPr>
                        </m:ctrlPr>
                      </m:fPr>
                      <m:num>
                        <m:sSup>
                          <m:sSupPr>
                            <m:ctrlPr>
                              <a:rPr lang="en-US" i="1">
                                <a:latin typeface="Cambria Math" panose="02040503050406030204" pitchFamily="18" charset="0"/>
                              </a:rPr>
                            </m:ctrlPr>
                          </m:sSupPr>
                          <m:e>
                            <m:r>
                              <a:rPr lang="en-US" i="1">
                                <a:latin typeface="Cambria Math" panose="02040503050406030204" pitchFamily="18" charset="0"/>
                              </a:rPr>
                              <m:t>𝐷</m:t>
                            </m:r>
                          </m:e>
                          <m:sup>
                            <m:r>
                              <a:rPr lang="en-US" i="1">
                                <a:latin typeface="Cambria Math" panose="02040503050406030204" pitchFamily="18" charset="0"/>
                              </a:rPr>
                              <m:t>2</m:t>
                            </m:r>
                          </m:sup>
                        </m:sSup>
                        <m:r>
                          <a:rPr lang="en-US" i="1">
                            <a:latin typeface="Cambria Math" panose="02040503050406030204" pitchFamily="18" charset="0"/>
                          </a:rPr>
                          <m:t> </m:t>
                        </m:r>
                        <m:r>
                          <a:rPr lang="en-US" i="1">
                            <a:latin typeface="Cambria Math" panose="02040503050406030204" pitchFamily="18" charset="0"/>
                          </a:rPr>
                          <m:t>𝑖𝑛</m:t>
                        </m:r>
                        <m:r>
                          <a:rPr lang="en-US" i="1">
                            <a:latin typeface="Cambria Math" panose="02040503050406030204" pitchFamily="18" charset="0"/>
                          </a:rPr>
                          <m:t> (</m:t>
                        </m:r>
                        <m:r>
                          <a:rPr lang="en-US" i="1">
                            <a:latin typeface="Cambria Math" panose="02040503050406030204" pitchFamily="18" charset="0"/>
                          </a:rPr>
                          <m:t>𝑚𝑚</m:t>
                        </m:r>
                        <m:r>
                          <a:rPr lang="en-US" i="1">
                            <a:latin typeface="Cambria Math" panose="02040503050406030204" pitchFamily="18" charset="0"/>
                          </a:rPr>
                          <m:t>)</m:t>
                        </m:r>
                      </m:num>
                      <m:den>
                        <m:r>
                          <a:rPr lang="en-US" i="1">
                            <a:latin typeface="Cambria Math" panose="02040503050406030204" pitchFamily="18" charset="0"/>
                          </a:rPr>
                          <m:t>162</m:t>
                        </m:r>
                      </m:den>
                    </m:f>
                    <m:r>
                      <a:rPr lang="en-US" i="1">
                        <a:latin typeface="Cambria Math" panose="02040503050406030204" pitchFamily="18" charset="0"/>
                      </a:rPr>
                      <m:t>×</m:t>
                    </m:r>
                    <m:r>
                      <a:rPr lang="en-US" i="1">
                        <a:latin typeface="Cambria Math" panose="02040503050406030204" pitchFamily="18" charset="0"/>
                      </a:rPr>
                      <m:t>𝐿</m:t>
                    </m:r>
                    <m:r>
                      <a:rPr lang="en-US" i="1">
                        <a:latin typeface="Cambria Math" panose="02040503050406030204" pitchFamily="18" charset="0"/>
                      </a:rPr>
                      <m:t> (</m:t>
                    </m:r>
                    <m:r>
                      <a:rPr lang="en-US" i="1">
                        <a:latin typeface="Cambria Math" panose="02040503050406030204" pitchFamily="18" charset="0"/>
                      </a:rPr>
                      <m:t>𝑖𝑛</m:t>
                    </m:r>
                    <m:r>
                      <a:rPr lang="en-US" i="1">
                        <a:latin typeface="Cambria Math" panose="02040503050406030204" pitchFamily="18" charset="0"/>
                      </a:rPr>
                      <m:t> </m:t>
                    </m:r>
                    <m:r>
                      <a:rPr lang="en-US" i="1">
                        <a:latin typeface="Cambria Math" panose="02040503050406030204" pitchFamily="18" charset="0"/>
                      </a:rPr>
                      <m:t>𝑚</m:t>
                    </m:r>
                    <m:r>
                      <a:rPr lang="en-US" i="1">
                        <a:latin typeface="Cambria Math" panose="02040503050406030204" pitchFamily="18" charset="0"/>
                      </a:rPr>
                      <m:t>)</m:t>
                    </m:r>
                  </m:oMath>
                </a14:m>
                <a:endParaRPr lang="en-US" dirty="0" smtClean="0"/>
              </a:p>
              <a:p>
                <a:pPr algn="l" rtl="0"/>
                <a:r>
                  <a:rPr lang="en-US" dirty="0" smtClean="0"/>
                  <a:t>Stirrups are 5</a:t>
                </a:r>
                <a:r>
                  <a:rPr lang="el-GR" dirty="0" smtClean="0"/>
                  <a:t>Φ</a:t>
                </a:r>
                <a:r>
                  <a:rPr lang="en-US" dirty="0" smtClean="0"/>
                  <a:t>8/m, L: Length of T.B for Longitudinal bars &amp; perimeter for stirrups</a:t>
                </a:r>
                <a:endParaRPr lang="en-US" dirty="0"/>
              </a:p>
              <a:p>
                <a:pPr algn="l" rtl="0"/>
                <a:endParaRPr lang="en-US"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677334" y="1275008"/>
                <a:ext cx="8596668" cy="5190185"/>
              </a:xfrm>
              <a:blipFill rotWithShape="0">
                <a:blip r:embed="rId2"/>
                <a:stretch>
                  <a:fillRect l="-142" t="-704" r="-213"/>
                </a:stretch>
              </a:blipFill>
            </p:spPr>
            <p:txBody>
              <a:bodyPr/>
              <a:lstStyle/>
              <a:p>
                <a:r>
                  <a:rPr lang="ar-SA">
                    <a:noFill/>
                  </a:rPr>
                  <a:t> </a:t>
                </a:r>
              </a:p>
            </p:txBody>
          </p:sp>
        </mc:Fallback>
      </mc:AlternateContent>
    </p:spTree>
    <p:extLst>
      <p:ext uri="{BB962C8B-B14F-4D97-AF65-F5344CB8AC3E}">
        <p14:creationId xmlns:p14="http://schemas.microsoft.com/office/powerpoint/2010/main" val="49779796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32834"/>
          </a:xfrm>
        </p:spPr>
        <p:txBody>
          <a:bodyPr/>
          <a:lstStyle/>
          <a:p>
            <a:pPr algn="ctr"/>
            <a:r>
              <a:rPr lang="en-US" dirty="0" smtClean="0"/>
              <a:t>Columns Necks</a:t>
            </a:r>
            <a:endParaRPr lang="ar-SA" dirty="0"/>
          </a:p>
        </p:txBody>
      </p:sp>
      <p:sp>
        <p:nvSpPr>
          <p:cNvPr id="3" name="Content Placeholder 2"/>
          <p:cNvSpPr>
            <a:spLocks noGrp="1"/>
          </p:cNvSpPr>
          <p:nvPr>
            <p:ph idx="1"/>
          </p:nvPr>
        </p:nvSpPr>
        <p:spPr>
          <a:xfrm>
            <a:off x="677334" y="1442435"/>
            <a:ext cx="8596668" cy="5203064"/>
          </a:xfrm>
        </p:spPr>
        <p:txBody>
          <a:bodyPr/>
          <a:lstStyle/>
          <a:p>
            <a:pPr algn="l" rtl="0"/>
            <a:r>
              <a:rPr lang="en-US" dirty="0" smtClean="0"/>
              <a:t>The Column neck is the part of column that is below tie beam level and start from the top of footing, but the Longitudinal bars Length start from the bottom of the footing and extend 60cm above tie beam as in the following figure</a:t>
            </a:r>
          </a:p>
          <a:p>
            <a:pPr algn="l" rtl="0"/>
            <a:endParaRPr lang="ar-SA"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58959" y="2380114"/>
            <a:ext cx="5094878" cy="3982049"/>
          </a:xfrm>
          <a:prstGeom prst="rect">
            <a:avLst/>
          </a:prstGeom>
        </p:spPr>
      </p:pic>
    </p:spTree>
    <p:extLst>
      <p:ext uri="{BB962C8B-B14F-4D97-AF65-F5344CB8AC3E}">
        <p14:creationId xmlns:p14="http://schemas.microsoft.com/office/powerpoint/2010/main" val="21884769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652530"/>
          </a:xfrm>
        </p:spPr>
        <p:txBody>
          <a:bodyPr>
            <a:normAutofit/>
          </a:bodyPr>
          <a:lstStyle/>
          <a:p>
            <a:pPr algn="ctr"/>
            <a:r>
              <a:rPr lang="en-US" sz="3400" dirty="0" smtClean="0"/>
              <a:t>Columns Necks</a:t>
            </a:r>
            <a:endParaRPr lang="ar-SA" sz="34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677334" y="1262131"/>
                <a:ext cx="8596668" cy="4779232"/>
              </a:xfrm>
            </p:spPr>
            <p:txBody>
              <a:bodyPr/>
              <a:lstStyle/>
              <a:p>
                <a:pPr algn="l" rtl="0"/>
                <a:r>
                  <a:rPr lang="en-US" dirty="0" smtClean="0"/>
                  <a:t>The volume of concrete is equal height of column neck that equal (Depth of Excavation(1.5m)+Distance to the bottom of ground slab (0.75m)-depth of footing(0.40m)-depth of blinding(0.10m)-thickness of tie beam connected to that column) multiply by length of column multiply by width of column</a:t>
                </a:r>
              </a:p>
              <a:p>
                <a:pPr algn="l" rtl="0"/>
                <a:r>
                  <a:rPr lang="en-US" dirty="0" smtClean="0"/>
                  <a:t>The weight of Longitudinal bars &amp; stirrups can find according to equation</a:t>
                </a:r>
              </a:p>
              <a:p>
                <a:pPr algn="l" rtl="0"/>
                <a14:m>
                  <m:oMath xmlns:m="http://schemas.openxmlformats.org/officeDocument/2006/math">
                    <m:r>
                      <a:rPr lang="en-US" i="1">
                        <a:latin typeface="Cambria Math" panose="02040503050406030204" pitchFamily="18" charset="0"/>
                      </a:rPr>
                      <m:t>𝑊𝑒𝑖𝑔h𝑡</m:t>
                    </m:r>
                    <m:r>
                      <a:rPr lang="en-US" i="1">
                        <a:latin typeface="Cambria Math" panose="02040503050406030204" pitchFamily="18" charset="0"/>
                      </a:rPr>
                      <m:t> </m:t>
                    </m:r>
                    <m:d>
                      <m:dPr>
                        <m:ctrlPr>
                          <a:rPr lang="en-US" i="1">
                            <a:latin typeface="Cambria Math" panose="02040503050406030204" pitchFamily="18" charset="0"/>
                          </a:rPr>
                        </m:ctrlPr>
                      </m:dPr>
                      <m:e>
                        <m:r>
                          <a:rPr lang="en-US" i="1">
                            <a:latin typeface="Cambria Math" panose="02040503050406030204" pitchFamily="18" charset="0"/>
                          </a:rPr>
                          <m:t>𝐾𝑔</m:t>
                        </m:r>
                      </m:e>
                    </m:d>
                    <m:r>
                      <a:rPr lang="en-US" i="1">
                        <a:latin typeface="Cambria Math" panose="02040503050406030204" pitchFamily="18" charset="0"/>
                      </a:rPr>
                      <m:t>=</m:t>
                    </m:r>
                    <m:f>
                      <m:fPr>
                        <m:ctrlPr>
                          <a:rPr lang="en-US" i="1">
                            <a:latin typeface="Cambria Math" panose="02040503050406030204" pitchFamily="18" charset="0"/>
                          </a:rPr>
                        </m:ctrlPr>
                      </m:fPr>
                      <m:num>
                        <m:sSup>
                          <m:sSupPr>
                            <m:ctrlPr>
                              <a:rPr lang="en-US" i="1">
                                <a:latin typeface="Cambria Math" panose="02040503050406030204" pitchFamily="18" charset="0"/>
                              </a:rPr>
                            </m:ctrlPr>
                          </m:sSupPr>
                          <m:e>
                            <m:r>
                              <a:rPr lang="en-US" i="1">
                                <a:latin typeface="Cambria Math" panose="02040503050406030204" pitchFamily="18" charset="0"/>
                              </a:rPr>
                              <m:t>𝐷</m:t>
                            </m:r>
                          </m:e>
                          <m:sup>
                            <m:r>
                              <a:rPr lang="en-US" i="1">
                                <a:latin typeface="Cambria Math" panose="02040503050406030204" pitchFamily="18" charset="0"/>
                              </a:rPr>
                              <m:t>2</m:t>
                            </m:r>
                          </m:sup>
                        </m:sSup>
                        <m:r>
                          <a:rPr lang="en-US" i="1">
                            <a:latin typeface="Cambria Math" panose="02040503050406030204" pitchFamily="18" charset="0"/>
                          </a:rPr>
                          <m:t> </m:t>
                        </m:r>
                        <m:r>
                          <a:rPr lang="en-US" i="1">
                            <a:latin typeface="Cambria Math" panose="02040503050406030204" pitchFamily="18" charset="0"/>
                          </a:rPr>
                          <m:t>𝑖𝑛</m:t>
                        </m:r>
                        <m:r>
                          <a:rPr lang="en-US" i="1">
                            <a:latin typeface="Cambria Math" panose="02040503050406030204" pitchFamily="18" charset="0"/>
                          </a:rPr>
                          <m:t> (</m:t>
                        </m:r>
                        <m:r>
                          <a:rPr lang="en-US" i="1">
                            <a:latin typeface="Cambria Math" panose="02040503050406030204" pitchFamily="18" charset="0"/>
                          </a:rPr>
                          <m:t>𝑚𝑚</m:t>
                        </m:r>
                        <m:r>
                          <a:rPr lang="en-US" i="1">
                            <a:latin typeface="Cambria Math" panose="02040503050406030204" pitchFamily="18" charset="0"/>
                          </a:rPr>
                          <m:t>)</m:t>
                        </m:r>
                      </m:num>
                      <m:den>
                        <m:r>
                          <a:rPr lang="en-US" i="1">
                            <a:latin typeface="Cambria Math" panose="02040503050406030204" pitchFamily="18" charset="0"/>
                          </a:rPr>
                          <m:t>162</m:t>
                        </m:r>
                      </m:den>
                    </m:f>
                    <m:r>
                      <a:rPr lang="en-US" i="1">
                        <a:latin typeface="Cambria Math" panose="02040503050406030204" pitchFamily="18" charset="0"/>
                      </a:rPr>
                      <m:t>×</m:t>
                    </m:r>
                    <m:r>
                      <a:rPr lang="en-US" i="1">
                        <a:latin typeface="Cambria Math" panose="02040503050406030204" pitchFamily="18" charset="0"/>
                      </a:rPr>
                      <m:t>𝐿</m:t>
                    </m:r>
                    <m:r>
                      <a:rPr lang="en-US" i="1">
                        <a:latin typeface="Cambria Math" panose="02040503050406030204" pitchFamily="18" charset="0"/>
                      </a:rPr>
                      <m:t> (</m:t>
                    </m:r>
                    <m:r>
                      <a:rPr lang="en-US" i="1">
                        <a:latin typeface="Cambria Math" panose="02040503050406030204" pitchFamily="18" charset="0"/>
                      </a:rPr>
                      <m:t>𝑖𝑛</m:t>
                    </m:r>
                    <m:r>
                      <a:rPr lang="en-US" i="1">
                        <a:latin typeface="Cambria Math" panose="02040503050406030204" pitchFamily="18" charset="0"/>
                      </a:rPr>
                      <m:t> </m:t>
                    </m:r>
                    <m:r>
                      <a:rPr lang="en-US" i="1">
                        <a:latin typeface="Cambria Math" panose="02040503050406030204" pitchFamily="18" charset="0"/>
                      </a:rPr>
                      <m:t>𝑚</m:t>
                    </m:r>
                    <m:r>
                      <a:rPr lang="en-US" i="1">
                        <a:latin typeface="Cambria Math" panose="02040503050406030204" pitchFamily="18" charset="0"/>
                      </a:rPr>
                      <m:t>)</m:t>
                    </m:r>
                  </m:oMath>
                </a14:m>
                <a:endParaRPr lang="en-US" dirty="0"/>
              </a:p>
              <a:p>
                <a:pPr algn="l" rtl="0"/>
                <a:r>
                  <a:rPr lang="en-US" dirty="0" smtClean="0"/>
                  <a:t>Where the length of Longitudinal  bars is equal height of column neck + thickness of footing + 0.6m extension + height of tie beam – cover 5cm</a:t>
                </a:r>
              </a:p>
              <a:p>
                <a:pPr algn="l" rtl="0"/>
                <a:r>
                  <a:rPr lang="en-US" dirty="0" smtClean="0"/>
                  <a:t>And Length for stirrups equal perimeter for them and stirrups in column neck are 5</a:t>
                </a:r>
                <a:r>
                  <a:rPr lang="el-GR" dirty="0" smtClean="0"/>
                  <a:t>Φ</a:t>
                </a:r>
                <a:r>
                  <a:rPr lang="en-US" dirty="0" smtClean="0"/>
                  <a:t>8/m</a:t>
                </a:r>
              </a:p>
              <a:p>
                <a:pPr algn="l" rtl="0"/>
                <a:r>
                  <a:rPr lang="en-US" dirty="0" smtClean="0"/>
                  <a:t>The Formwork for column neck is the side area for it that equal </a:t>
                </a:r>
              </a:p>
              <a:p>
                <a:pPr algn="l" rtl="0"/>
                <a:r>
                  <a:rPr lang="en-US" dirty="0" smtClean="0"/>
                  <a:t>Perimeter of column * height of column neck</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677334" y="1262131"/>
                <a:ext cx="8596668" cy="4779232"/>
              </a:xfrm>
              <a:blipFill rotWithShape="0">
                <a:blip r:embed="rId2"/>
                <a:stretch>
                  <a:fillRect l="-142" t="-765"/>
                </a:stretch>
              </a:blipFill>
            </p:spPr>
            <p:txBody>
              <a:bodyPr/>
              <a:lstStyle/>
              <a:p>
                <a:r>
                  <a:rPr lang="ar-SA">
                    <a:noFill/>
                  </a:rPr>
                  <a:t> </a:t>
                </a:r>
              </a:p>
            </p:txBody>
          </p:sp>
        </mc:Fallback>
      </mc:AlternateContent>
    </p:spTree>
    <p:extLst>
      <p:ext uri="{BB962C8B-B14F-4D97-AF65-F5344CB8AC3E}">
        <p14:creationId xmlns:p14="http://schemas.microsoft.com/office/powerpoint/2010/main" val="35046002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665408"/>
          </a:xfrm>
        </p:spPr>
        <p:txBody>
          <a:bodyPr/>
          <a:lstStyle/>
          <a:p>
            <a:pPr algn="ctr"/>
            <a:r>
              <a:rPr lang="en-US" dirty="0" smtClean="0"/>
              <a:t>Backfilling</a:t>
            </a:r>
            <a:endParaRPr lang="ar-SA" dirty="0"/>
          </a:p>
        </p:txBody>
      </p:sp>
      <p:sp>
        <p:nvSpPr>
          <p:cNvPr id="3" name="Content Placeholder 2"/>
          <p:cNvSpPr>
            <a:spLocks noGrp="1"/>
          </p:cNvSpPr>
          <p:nvPr>
            <p:ph idx="1"/>
          </p:nvPr>
        </p:nvSpPr>
        <p:spPr>
          <a:xfrm>
            <a:off x="677334" y="1275009"/>
            <a:ext cx="8596668" cy="4766354"/>
          </a:xfrm>
        </p:spPr>
        <p:txBody>
          <a:bodyPr>
            <a:normAutofit/>
          </a:bodyPr>
          <a:lstStyle/>
          <a:p>
            <a:pPr algn="l" rtl="0"/>
            <a:r>
              <a:rPr lang="en-US" dirty="0" smtClean="0"/>
              <a:t>We divide backfilling to two stages: first stage is from blinding of footing to the bottom of tie beam and second stage from top of T.B to the bottom of ground slab</a:t>
            </a:r>
          </a:p>
          <a:p>
            <a:pPr algn="l" rtl="0"/>
            <a:r>
              <a:rPr lang="en-US" dirty="0" smtClean="0"/>
              <a:t>In the first stage we can calculate volume of backfilling using this equation</a:t>
            </a:r>
          </a:p>
          <a:p>
            <a:pPr algn="l" rtl="0"/>
            <a:r>
              <a:rPr lang="en-US" b="1" dirty="0"/>
              <a:t>The Volume of Backfill =</a:t>
            </a:r>
            <a:r>
              <a:rPr lang="en-US" dirty="0"/>
              <a:t> </a:t>
            </a:r>
            <a:r>
              <a:rPr lang="en-US" dirty="0" smtClean="0"/>
              <a:t>(</a:t>
            </a:r>
            <a:r>
              <a:rPr lang="en-US" b="1" dirty="0"/>
              <a:t>V</a:t>
            </a:r>
            <a:r>
              <a:rPr lang="en-US" dirty="0"/>
              <a:t> of Excavations) – (</a:t>
            </a:r>
            <a:r>
              <a:rPr lang="en-US" b="1" dirty="0"/>
              <a:t>V</a:t>
            </a:r>
            <a:r>
              <a:rPr lang="en-US" dirty="0"/>
              <a:t> of Footing and Blinding) – (</a:t>
            </a:r>
            <a:r>
              <a:rPr lang="en-US" b="1" dirty="0"/>
              <a:t>V</a:t>
            </a:r>
            <a:r>
              <a:rPr lang="en-US" dirty="0"/>
              <a:t> of Column Necks to -0.85 Level)</a:t>
            </a:r>
          </a:p>
          <a:p>
            <a:pPr algn="l" rtl="0"/>
            <a:r>
              <a:rPr lang="en-US" dirty="0" smtClean="0"/>
              <a:t>Where V of Excavations equal 217.56 m</a:t>
            </a:r>
            <a:r>
              <a:rPr lang="en-US" b="1" baseline="30000" dirty="0" smtClean="0"/>
              <a:t>3</a:t>
            </a:r>
            <a:r>
              <a:rPr lang="en-US" b="1" dirty="0" smtClean="0"/>
              <a:t> </a:t>
            </a:r>
          </a:p>
          <a:p>
            <a:pPr algn="l" rtl="0"/>
            <a:r>
              <a:rPr lang="en-US" dirty="0" smtClean="0"/>
              <a:t>Volume of footing and Blinding equal 22.74+7.11= 29.75 m</a:t>
            </a:r>
            <a:r>
              <a:rPr lang="en-US" b="1" baseline="30000" dirty="0"/>
              <a:t>2</a:t>
            </a:r>
            <a:endParaRPr lang="en-US" dirty="0" smtClean="0"/>
          </a:p>
          <a:p>
            <a:pPr algn="l" rtl="0"/>
            <a:r>
              <a:rPr lang="en-US" dirty="0"/>
              <a:t>Height of Column Neck to Level of (-0.85) = Depth </a:t>
            </a:r>
            <a:r>
              <a:rPr lang="en-US" b="1" baseline="-25000" dirty="0"/>
              <a:t>Excavation</a:t>
            </a:r>
            <a:r>
              <a:rPr lang="en-US" dirty="0"/>
              <a:t> – Thickness </a:t>
            </a:r>
            <a:r>
              <a:rPr lang="en-US" b="1" baseline="-25000" dirty="0"/>
              <a:t>Footing &amp; </a:t>
            </a:r>
            <a:r>
              <a:rPr lang="en-US" b="1" baseline="-25000" dirty="0" smtClean="0"/>
              <a:t>Blinding</a:t>
            </a:r>
            <a:r>
              <a:rPr lang="en-US" dirty="0" smtClean="0"/>
              <a:t> </a:t>
            </a:r>
            <a:r>
              <a:rPr lang="en-US" dirty="0"/>
              <a:t>= 1.5 – ( 0.4 + 0.1 ) = 1m</a:t>
            </a:r>
          </a:p>
          <a:p>
            <a:pPr lvl="0" algn="l" rtl="0" fontAlgn="base"/>
            <a:r>
              <a:rPr lang="en-US" dirty="0"/>
              <a:t>Volume of Column Necks = 0.2 x 0.55 x 1 x 20 + 0.2 x 0.2 x 1 = 2.24m</a:t>
            </a:r>
            <a:r>
              <a:rPr lang="en-US" b="1" baseline="30000" dirty="0"/>
              <a:t>3</a:t>
            </a:r>
            <a:endParaRPr lang="en-US" dirty="0"/>
          </a:p>
          <a:p>
            <a:pPr lvl="0" algn="l" rtl="0" fontAlgn="base"/>
            <a:r>
              <a:rPr lang="en-US" b="1" dirty="0"/>
              <a:t>Volume Of Backfilling Of Stage 1 ( Level -0.85 ) </a:t>
            </a:r>
            <a:r>
              <a:rPr lang="en-US" dirty="0"/>
              <a:t>= 217.56–29.85–2.24 = 185.47m</a:t>
            </a:r>
            <a:r>
              <a:rPr lang="en-US" b="1" baseline="30000" dirty="0"/>
              <a:t>3</a:t>
            </a:r>
            <a:endParaRPr lang="en-US" dirty="0"/>
          </a:p>
          <a:p>
            <a:pPr algn="l" rtl="0"/>
            <a:endParaRPr lang="ar-SA" dirty="0"/>
          </a:p>
        </p:txBody>
      </p:sp>
    </p:spTree>
    <p:extLst>
      <p:ext uri="{BB962C8B-B14F-4D97-AF65-F5344CB8AC3E}">
        <p14:creationId xmlns:p14="http://schemas.microsoft.com/office/powerpoint/2010/main" val="9670249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613893"/>
          </a:xfrm>
        </p:spPr>
        <p:txBody>
          <a:bodyPr>
            <a:normAutofit fontScale="90000"/>
          </a:bodyPr>
          <a:lstStyle/>
          <a:p>
            <a:pPr algn="ctr"/>
            <a:r>
              <a:rPr lang="en-US" dirty="0"/>
              <a:t>Backfilling</a:t>
            </a:r>
            <a:endParaRPr lang="ar-SA"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677334" y="1223493"/>
                <a:ext cx="8596668" cy="4817869"/>
              </a:xfrm>
            </p:spPr>
            <p:txBody>
              <a:bodyPr/>
              <a:lstStyle/>
              <a:p>
                <a:pPr algn="l" rtl="0"/>
                <a:r>
                  <a:rPr lang="en-US" dirty="0" smtClean="0"/>
                  <a:t>In the second stage of backfilling after construction of tie beam we can use this equation to find the volume </a:t>
                </a:r>
              </a:p>
              <a:p>
                <a:pPr algn="l" rtl="0"/>
                <a:r>
                  <a:rPr lang="en-US" dirty="0" smtClean="0"/>
                  <a:t>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𝐵𝑎𝑐𝑘𝑓𝑖𝑙𝑙</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𝐴</m:t>
                        </m:r>
                      </m:e>
                      <m:sub>
                        <m:r>
                          <a:rPr lang="en-US" i="1">
                            <a:latin typeface="Cambria Math" panose="02040503050406030204" pitchFamily="18" charset="0"/>
                          </a:rPr>
                          <m:t>𝐵𝑢𝑖𝑙𝑑𝑖𝑛𝑔</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𝐵𝑎𝑐𝑘𝑓𝑖𝑙𝑙</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𝑇𝐵</m:t>
                        </m:r>
                        <m:r>
                          <a:rPr lang="en-US" i="1">
                            <a:latin typeface="Cambria Math" panose="02040503050406030204" pitchFamily="18" charset="0"/>
                          </a:rPr>
                          <m:t>&amp;</m:t>
                        </m:r>
                        <m:r>
                          <a:rPr lang="en-US" i="1">
                            <a:latin typeface="Cambria Math" panose="02040503050406030204" pitchFamily="18" charset="0"/>
                          </a:rPr>
                          <m:t>𝐵𝑙𝑖𝑛𝑑</m:t>
                        </m:r>
                      </m:sub>
                    </m:sSub>
                  </m:oMath>
                </a14:m>
                <a:endParaRPr lang="en-US" dirty="0" smtClean="0"/>
              </a:p>
              <a:p>
                <a:pPr algn="l" rtl="0"/>
                <a:r>
                  <a:rPr lang="en-US" dirty="0" smtClean="0"/>
                  <a:t>V = 222 * (0.85-0.1) – 27.88 = 138.62 </a:t>
                </a:r>
                <a:r>
                  <a:rPr lang="en-US" dirty="0"/>
                  <a:t>m</a:t>
                </a:r>
                <a:r>
                  <a:rPr lang="en-US" b="1" baseline="30000" dirty="0"/>
                  <a:t>3</a:t>
                </a:r>
                <a:r>
                  <a:rPr lang="en-US" b="1" dirty="0"/>
                  <a:t> </a:t>
                </a:r>
                <a:endParaRPr lang="en-US" b="1" dirty="0" smtClean="0"/>
              </a:p>
              <a:p>
                <a:pPr algn="l" rtl="0"/>
                <a:r>
                  <a:rPr lang="en-US" dirty="0" smtClean="0"/>
                  <a:t>Total Compacted volume for backfilling equal 185.47 + 138.62 = 324.09 </a:t>
                </a:r>
                <a:r>
                  <a:rPr lang="en-US" dirty="0"/>
                  <a:t>m</a:t>
                </a:r>
                <a:r>
                  <a:rPr lang="en-US" b="1" baseline="30000" dirty="0"/>
                  <a:t>3</a:t>
                </a:r>
                <a:r>
                  <a:rPr lang="en-US" b="1" dirty="0"/>
                  <a:t> </a:t>
                </a:r>
                <a:endParaRPr lang="en-US" b="1" dirty="0" smtClean="0"/>
              </a:p>
              <a:p>
                <a:pPr algn="l" rtl="0"/>
                <a:r>
                  <a:rPr lang="en-US" dirty="0" smtClean="0"/>
                  <a:t>Total Loose volume for backfilling equal 324.09 * 1.39 = 450.5 m</a:t>
                </a:r>
                <a:r>
                  <a:rPr lang="en-US" b="1" baseline="30000" dirty="0" smtClean="0"/>
                  <a:t>3</a:t>
                </a:r>
              </a:p>
              <a:p>
                <a:pPr marL="0" indent="0" algn="l" rtl="0">
                  <a:buNone/>
                </a:pPr>
                <a:r>
                  <a:rPr lang="en-US" dirty="0" smtClean="0"/>
                  <a:t> </a:t>
                </a:r>
                <a:endParaRPr lang="en-US" b="1" dirty="0" smtClean="0"/>
              </a:p>
              <a:p>
                <a:pPr algn="l" rtl="0"/>
                <a:endParaRPr lang="ar-SA"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677334" y="1223493"/>
                <a:ext cx="8596668" cy="4817869"/>
              </a:xfrm>
              <a:blipFill rotWithShape="0">
                <a:blip r:embed="rId2"/>
                <a:stretch>
                  <a:fillRect l="-142" t="-886"/>
                </a:stretch>
              </a:blipFill>
            </p:spPr>
            <p:txBody>
              <a:bodyPr/>
              <a:lstStyle/>
              <a:p>
                <a:r>
                  <a:rPr lang="ar-SA">
                    <a:noFill/>
                  </a:rPr>
                  <a:t> </a:t>
                </a:r>
              </a:p>
            </p:txBody>
          </p:sp>
        </mc:Fallback>
      </mc:AlternateContent>
    </p:spTree>
    <p:extLst>
      <p:ext uri="{BB962C8B-B14F-4D97-AF65-F5344CB8AC3E}">
        <p14:creationId xmlns:p14="http://schemas.microsoft.com/office/powerpoint/2010/main" val="25693846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29803"/>
          </a:xfrm>
        </p:spPr>
        <p:txBody>
          <a:bodyPr/>
          <a:lstStyle/>
          <a:p>
            <a:pPr algn="ctr"/>
            <a:r>
              <a:rPr lang="en-US" dirty="0" smtClean="0"/>
              <a:t>Super-Structure Quantity Surveying</a:t>
            </a:r>
            <a:endParaRPr lang="ar-SA" dirty="0"/>
          </a:p>
        </p:txBody>
      </p:sp>
      <p:sp>
        <p:nvSpPr>
          <p:cNvPr id="3" name="Content Placeholder 2"/>
          <p:cNvSpPr>
            <a:spLocks noGrp="1"/>
          </p:cNvSpPr>
          <p:nvPr>
            <p:ph idx="1"/>
          </p:nvPr>
        </p:nvSpPr>
        <p:spPr>
          <a:xfrm>
            <a:off x="677334" y="1339403"/>
            <a:ext cx="8596668" cy="4701959"/>
          </a:xfrm>
        </p:spPr>
        <p:txBody>
          <a:bodyPr>
            <a:normAutofit/>
          </a:bodyPr>
          <a:lstStyle/>
          <a:p>
            <a:pPr algn="l" rtl="0"/>
            <a:r>
              <a:rPr lang="en-US" sz="2000" dirty="0" smtClean="0"/>
              <a:t>The Super structure quantity survey include all work after finish the second stage of backfilling which includes</a:t>
            </a:r>
          </a:p>
          <a:p>
            <a:pPr algn="l" rtl="0">
              <a:buFont typeface="Wingdings" panose="05000000000000000000" pitchFamily="2" charset="2"/>
              <a:buChar char="v"/>
            </a:pPr>
            <a:r>
              <a:rPr lang="en-US" sz="2000" dirty="0" smtClean="0"/>
              <a:t> Ground slab</a:t>
            </a:r>
          </a:p>
          <a:p>
            <a:pPr algn="l" rtl="0">
              <a:buFont typeface="Wingdings" panose="05000000000000000000" pitchFamily="2" charset="2"/>
              <a:buChar char="v"/>
            </a:pPr>
            <a:r>
              <a:rPr lang="en-US" sz="2000" dirty="0" smtClean="0"/>
              <a:t>Columns</a:t>
            </a:r>
          </a:p>
          <a:p>
            <a:pPr algn="l" rtl="0">
              <a:buFont typeface="Wingdings" panose="05000000000000000000" pitchFamily="2" charset="2"/>
              <a:buChar char="v"/>
            </a:pPr>
            <a:r>
              <a:rPr lang="en-US" sz="2000" dirty="0" smtClean="0"/>
              <a:t>Beams</a:t>
            </a:r>
          </a:p>
          <a:p>
            <a:pPr algn="l" rtl="0">
              <a:buFont typeface="Wingdings" panose="05000000000000000000" pitchFamily="2" charset="2"/>
              <a:buChar char="v"/>
            </a:pPr>
            <a:r>
              <a:rPr lang="en-US" sz="2000" dirty="0" smtClean="0"/>
              <a:t>Top Slab</a:t>
            </a:r>
          </a:p>
          <a:p>
            <a:pPr algn="l" rtl="0">
              <a:buFont typeface="Wingdings" panose="05000000000000000000" pitchFamily="2" charset="2"/>
              <a:buChar char="v"/>
            </a:pPr>
            <a:r>
              <a:rPr lang="en-US" sz="2000" dirty="0" smtClean="0"/>
              <a:t>Staircase</a:t>
            </a:r>
          </a:p>
          <a:p>
            <a:pPr algn="l" rtl="0">
              <a:buFont typeface="Wingdings" panose="05000000000000000000" pitchFamily="2" charset="2"/>
              <a:buChar char="v"/>
            </a:pPr>
            <a:r>
              <a:rPr lang="en-US" sz="2000" dirty="0" smtClean="0"/>
              <a:t>Finishes</a:t>
            </a:r>
            <a:endParaRPr lang="ar-SA" sz="2000" dirty="0"/>
          </a:p>
        </p:txBody>
      </p:sp>
    </p:spTree>
    <p:extLst>
      <p:ext uri="{BB962C8B-B14F-4D97-AF65-F5344CB8AC3E}">
        <p14:creationId xmlns:p14="http://schemas.microsoft.com/office/powerpoint/2010/main" val="37007645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639651"/>
          </a:xfrm>
        </p:spPr>
        <p:txBody>
          <a:bodyPr>
            <a:normAutofit fontScale="90000"/>
          </a:bodyPr>
          <a:lstStyle/>
          <a:p>
            <a:pPr algn="ctr"/>
            <a:r>
              <a:rPr lang="en-US" dirty="0" smtClean="0"/>
              <a:t>Ground slab</a:t>
            </a:r>
            <a:endParaRPr lang="ar-SA"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677334" y="1249251"/>
                <a:ext cx="8596668" cy="5254580"/>
              </a:xfrm>
            </p:spPr>
            <p:txBody>
              <a:bodyPr/>
              <a:lstStyle/>
              <a:p>
                <a:pPr algn="l" rtl="0"/>
                <a:r>
                  <a:rPr lang="en-US" dirty="0" smtClean="0"/>
                  <a:t>Volume of concrete is equal thickness of G.S * Area of building = 222 * 0.1</a:t>
                </a:r>
              </a:p>
              <a:p>
                <a:pPr marL="0" indent="0" algn="l" rtl="0">
                  <a:buNone/>
                </a:pPr>
                <a:r>
                  <a:rPr lang="en-US" dirty="0" smtClean="0"/>
                  <a:t>= 22.2 m</a:t>
                </a:r>
                <a:r>
                  <a:rPr lang="en-US" b="1" baseline="30000" dirty="0" smtClean="0"/>
                  <a:t>3</a:t>
                </a:r>
              </a:p>
              <a:p>
                <a:pPr algn="l" rtl="0"/>
                <a:r>
                  <a:rPr lang="en-US" dirty="0" smtClean="0"/>
                  <a:t>Formwork area can be calculated use the following equation</a:t>
                </a:r>
              </a:p>
              <a:p>
                <a:pPr algn="l" rtl="0"/>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𝐴𝑟𝑒𝑎</m:t>
                        </m:r>
                      </m:e>
                      <m:sub>
                        <m:r>
                          <a:rPr lang="en-US" i="1">
                            <a:latin typeface="Cambria Math" panose="02040503050406030204" pitchFamily="18" charset="0"/>
                          </a:rPr>
                          <m:t>𝐹𝑜𝑟𝑚𝑤𝑜𝑟𝑘</m:t>
                        </m:r>
                      </m:sub>
                    </m:sSub>
                    <m:r>
                      <a:rPr lang="en-US" i="1">
                        <a:latin typeface="Cambria Math" panose="02040503050406030204" pitchFamily="18" charset="0"/>
                      </a:rPr>
                      <m:t>=</m:t>
                    </m:r>
                    <m:r>
                      <a:rPr lang="en-US" i="1">
                        <a:latin typeface="Cambria Math" panose="02040503050406030204" pitchFamily="18" charset="0"/>
                      </a:rPr>
                      <m:t>𝑃𝑒𝑟𝑖𝑚𝑒𝑡𝑒𝑟</m:t>
                    </m:r>
                    <m:r>
                      <a:rPr lang="en-US" i="1">
                        <a:latin typeface="Cambria Math" panose="02040503050406030204" pitchFamily="18" charset="0"/>
                      </a:rPr>
                      <m:t>×</m:t>
                    </m:r>
                    <m:r>
                      <a:rPr lang="en-US" i="1">
                        <a:latin typeface="Cambria Math" panose="02040503050406030204" pitchFamily="18" charset="0"/>
                      </a:rPr>
                      <m:t>𝑇h𝑖𝑐𝑘𝑛𝑒𝑠𝑠</m:t>
                    </m:r>
                  </m:oMath>
                </a14:m>
                <a:endParaRPr lang="en-US" dirty="0" smtClean="0"/>
              </a:p>
              <a:p>
                <a:pPr algn="l" rtl="0"/>
                <a:r>
                  <a:rPr lang="en-US" dirty="0" smtClean="0"/>
                  <a:t>Where perimeter of G.S equal 62 m (Measured from AutoCAD Drawings)</a:t>
                </a:r>
              </a:p>
              <a:p>
                <a:pPr algn="l" rtl="0"/>
                <a:r>
                  <a:rPr lang="en-US" dirty="0" smtClean="0"/>
                  <a:t>Thickness of G.S = 0.1 m </a:t>
                </a:r>
                <a:r>
                  <a:rPr lang="en-US" dirty="0" smtClean="0">
                    <a:latin typeface="Arial" panose="020B0604020202020204" pitchFamily="34" charset="0"/>
                    <a:cs typeface="Arial" panose="020B0604020202020204" pitchFamily="34" charset="0"/>
                  </a:rPr>
                  <a:t>→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𝐴𝑟𝑒𝑎</m:t>
                        </m:r>
                      </m:e>
                      <m:sub>
                        <m:r>
                          <a:rPr lang="en-US" i="1">
                            <a:latin typeface="Cambria Math" panose="02040503050406030204" pitchFamily="18" charset="0"/>
                          </a:rPr>
                          <m:t>𝐹𝑜𝑟𝑚𝑤𝑜𝑟𝑘</m:t>
                        </m:r>
                      </m:sub>
                    </m:sSub>
                  </m:oMath>
                </a14:m>
                <a:r>
                  <a:rPr lang="en-US" dirty="0" smtClean="0"/>
                  <a:t> = 62 * 0.1 = 6.2 m</a:t>
                </a:r>
                <a:r>
                  <a:rPr lang="en-US" b="1" baseline="30000" dirty="0" smtClean="0"/>
                  <a:t>2</a:t>
                </a:r>
                <a:r>
                  <a:rPr lang="en-US" b="1" dirty="0" smtClean="0"/>
                  <a:t> </a:t>
                </a:r>
              </a:p>
              <a:p>
                <a:pPr algn="l" rtl="0"/>
                <a:r>
                  <a:rPr lang="en-US" dirty="0" smtClean="0"/>
                  <a:t>The reinforcement for G.S is 5</a:t>
                </a:r>
                <a:r>
                  <a:rPr lang="el-GR" dirty="0" smtClean="0"/>
                  <a:t>Φ</a:t>
                </a:r>
                <a:r>
                  <a:rPr lang="en-US" dirty="0" smtClean="0"/>
                  <a:t>8/m both directions and we can find the weight using the traditional equation </a:t>
                </a:r>
              </a:p>
              <a:p>
                <a:pPr algn="l" rtl="0"/>
                <a14:m>
                  <m:oMath xmlns:m="http://schemas.openxmlformats.org/officeDocument/2006/math">
                    <m:r>
                      <a:rPr lang="en-US" i="1">
                        <a:latin typeface="Cambria Math" panose="02040503050406030204" pitchFamily="18" charset="0"/>
                      </a:rPr>
                      <m:t>𝑊𝑒𝑖𝑔h𝑡</m:t>
                    </m:r>
                    <m:r>
                      <a:rPr lang="en-US" i="1">
                        <a:latin typeface="Cambria Math" panose="02040503050406030204" pitchFamily="18" charset="0"/>
                      </a:rPr>
                      <m:t> </m:t>
                    </m:r>
                    <m:d>
                      <m:dPr>
                        <m:ctrlPr>
                          <a:rPr lang="en-US" i="1">
                            <a:latin typeface="Cambria Math" panose="02040503050406030204" pitchFamily="18" charset="0"/>
                          </a:rPr>
                        </m:ctrlPr>
                      </m:dPr>
                      <m:e>
                        <m:r>
                          <a:rPr lang="en-US" i="1">
                            <a:latin typeface="Cambria Math" panose="02040503050406030204" pitchFamily="18" charset="0"/>
                          </a:rPr>
                          <m:t>𝐾𝑔</m:t>
                        </m:r>
                      </m:e>
                    </m:d>
                    <m:r>
                      <a:rPr lang="en-US" i="1">
                        <a:latin typeface="Cambria Math" panose="02040503050406030204" pitchFamily="18" charset="0"/>
                      </a:rPr>
                      <m:t>=</m:t>
                    </m:r>
                    <m:f>
                      <m:fPr>
                        <m:ctrlPr>
                          <a:rPr lang="en-US" i="1">
                            <a:latin typeface="Cambria Math" panose="02040503050406030204" pitchFamily="18" charset="0"/>
                          </a:rPr>
                        </m:ctrlPr>
                      </m:fPr>
                      <m:num>
                        <m:sSup>
                          <m:sSupPr>
                            <m:ctrlPr>
                              <a:rPr lang="en-US" i="1">
                                <a:latin typeface="Cambria Math" panose="02040503050406030204" pitchFamily="18" charset="0"/>
                              </a:rPr>
                            </m:ctrlPr>
                          </m:sSupPr>
                          <m:e>
                            <m:r>
                              <a:rPr lang="en-US" i="1">
                                <a:latin typeface="Cambria Math" panose="02040503050406030204" pitchFamily="18" charset="0"/>
                              </a:rPr>
                              <m:t>𝐷</m:t>
                            </m:r>
                          </m:e>
                          <m:sup>
                            <m:r>
                              <a:rPr lang="en-US" i="1">
                                <a:latin typeface="Cambria Math" panose="02040503050406030204" pitchFamily="18" charset="0"/>
                              </a:rPr>
                              <m:t>2</m:t>
                            </m:r>
                          </m:sup>
                        </m:sSup>
                        <m:r>
                          <a:rPr lang="en-US" i="1">
                            <a:latin typeface="Cambria Math" panose="02040503050406030204" pitchFamily="18" charset="0"/>
                          </a:rPr>
                          <m:t> </m:t>
                        </m:r>
                        <m:r>
                          <a:rPr lang="en-US" i="1">
                            <a:latin typeface="Cambria Math" panose="02040503050406030204" pitchFamily="18" charset="0"/>
                          </a:rPr>
                          <m:t>𝑖𝑛</m:t>
                        </m:r>
                        <m:r>
                          <a:rPr lang="en-US" i="1">
                            <a:latin typeface="Cambria Math" panose="02040503050406030204" pitchFamily="18" charset="0"/>
                          </a:rPr>
                          <m:t> (</m:t>
                        </m:r>
                        <m:r>
                          <a:rPr lang="en-US" i="1">
                            <a:latin typeface="Cambria Math" panose="02040503050406030204" pitchFamily="18" charset="0"/>
                          </a:rPr>
                          <m:t>𝑚𝑚</m:t>
                        </m:r>
                        <m:r>
                          <a:rPr lang="en-US" i="1">
                            <a:latin typeface="Cambria Math" panose="02040503050406030204" pitchFamily="18" charset="0"/>
                          </a:rPr>
                          <m:t>)</m:t>
                        </m:r>
                      </m:num>
                      <m:den>
                        <m:r>
                          <a:rPr lang="en-US" i="1">
                            <a:latin typeface="Cambria Math" panose="02040503050406030204" pitchFamily="18" charset="0"/>
                          </a:rPr>
                          <m:t>162</m:t>
                        </m:r>
                      </m:den>
                    </m:f>
                    <m:r>
                      <a:rPr lang="en-US" i="1">
                        <a:latin typeface="Cambria Math" panose="02040503050406030204" pitchFamily="18" charset="0"/>
                      </a:rPr>
                      <m:t>×</m:t>
                    </m:r>
                    <m:r>
                      <a:rPr lang="en-US" i="1">
                        <a:latin typeface="Cambria Math" panose="02040503050406030204" pitchFamily="18" charset="0"/>
                      </a:rPr>
                      <m:t>𝐿</m:t>
                    </m:r>
                    <m:r>
                      <a:rPr lang="en-US" i="1">
                        <a:latin typeface="Cambria Math" panose="02040503050406030204" pitchFamily="18" charset="0"/>
                      </a:rPr>
                      <m:t> (</m:t>
                    </m:r>
                    <m:r>
                      <a:rPr lang="en-US" i="1">
                        <a:latin typeface="Cambria Math" panose="02040503050406030204" pitchFamily="18" charset="0"/>
                      </a:rPr>
                      <m:t>𝑖𝑛</m:t>
                    </m:r>
                    <m:r>
                      <a:rPr lang="en-US" i="1">
                        <a:latin typeface="Cambria Math" panose="02040503050406030204" pitchFamily="18" charset="0"/>
                      </a:rPr>
                      <m:t> </m:t>
                    </m:r>
                    <m:r>
                      <a:rPr lang="en-US" i="1">
                        <a:latin typeface="Cambria Math" panose="02040503050406030204" pitchFamily="18" charset="0"/>
                      </a:rPr>
                      <m:t>𝑚</m:t>
                    </m:r>
                    <m:r>
                      <a:rPr lang="en-US" i="1">
                        <a:latin typeface="Cambria Math" panose="02040503050406030204" pitchFamily="18" charset="0"/>
                      </a:rPr>
                      <m:t>)</m:t>
                    </m:r>
                  </m:oMath>
                </a14:m>
                <a:endParaRPr lang="en-US" dirty="0"/>
              </a:p>
              <a:p>
                <a:pPr algn="l" rtl="0"/>
                <a:r>
                  <a:rPr lang="en-US" dirty="0" smtClean="0"/>
                  <a:t>But because the building outline is not symmetry we divide the G.S into zones in both x and y direction as in the following figures</a:t>
                </a:r>
              </a:p>
              <a:p>
                <a:pPr algn="l" rtl="0"/>
                <a:endParaRPr lang="ar-SA"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677334" y="1249251"/>
                <a:ext cx="8596668" cy="5254580"/>
              </a:xfrm>
              <a:blipFill rotWithShape="0">
                <a:blip r:embed="rId2"/>
                <a:stretch>
                  <a:fillRect l="-567" t="-812" r="-851"/>
                </a:stretch>
              </a:blipFill>
            </p:spPr>
            <p:txBody>
              <a:bodyPr/>
              <a:lstStyle/>
              <a:p>
                <a:r>
                  <a:rPr lang="ar-SA">
                    <a:noFill/>
                  </a:rPr>
                  <a:t> </a:t>
                </a:r>
              </a:p>
            </p:txBody>
          </p:sp>
        </mc:Fallback>
      </mc:AlternateContent>
    </p:spTree>
    <p:extLst>
      <p:ext uri="{BB962C8B-B14F-4D97-AF65-F5344CB8AC3E}">
        <p14:creationId xmlns:p14="http://schemas.microsoft.com/office/powerpoint/2010/main" val="799693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77334" y="609600"/>
            <a:ext cx="8596668" cy="678287"/>
          </a:xfrm>
        </p:spPr>
        <p:txBody>
          <a:bodyPr>
            <a:normAutofit/>
          </a:bodyPr>
          <a:lstStyle/>
          <a:p>
            <a:pPr algn="ctr"/>
            <a:r>
              <a:rPr lang="en-US" sz="3000" dirty="0" smtClean="0"/>
              <a:t>Reinforcement of G.S</a:t>
            </a:r>
            <a:endParaRPr lang="ar-SA" sz="3000" dirty="0"/>
          </a:p>
        </p:txBody>
      </p:sp>
      <p:pic>
        <p:nvPicPr>
          <p:cNvPr id="13" name="Content Placeholder 12"/>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296214" y="1287888"/>
            <a:ext cx="4793756" cy="5087154"/>
          </a:xfrm>
        </p:spPr>
      </p:pic>
      <p:pic>
        <p:nvPicPr>
          <p:cNvPr id="14" name="Content Placeholder 13"/>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089525" y="1508165"/>
            <a:ext cx="4184650" cy="4646532"/>
          </a:xfrm>
        </p:spPr>
      </p:pic>
    </p:spTree>
    <p:extLst>
      <p:ext uri="{BB962C8B-B14F-4D97-AF65-F5344CB8AC3E}">
        <p14:creationId xmlns:p14="http://schemas.microsoft.com/office/powerpoint/2010/main" val="6025765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04045"/>
          </a:xfrm>
        </p:spPr>
        <p:txBody>
          <a:bodyPr/>
          <a:lstStyle/>
          <a:p>
            <a:pPr algn="ctr"/>
            <a:r>
              <a:rPr lang="en-US" dirty="0" smtClean="0"/>
              <a:t>Columns</a:t>
            </a:r>
            <a:endParaRPr lang="ar-SA"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677334" y="1468193"/>
                <a:ext cx="8596668" cy="4573170"/>
              </a:xfrm>
            </p:spPr>
            <p:txBody>
              <a:bodyPr/>
              <a:lstStyle/>
              <a:p>
                <a:pPr algn="l" rtl="0"/>
                <a:r>
                  <a:rPr lang="en-US" dirty="0" smtClean="0"/>
                  <a:t>Volume of concrete for columns equal width*length*height of column</a:t>
                </a:r>
              </a:p>
              <a:p>
                <a:pPr algn="l" rtl="0"/>
                <a:r>
                  <a:rPr lang="en-US" dirty="0"/>
                  <a:t>A</a:t>
                </a:r>
                <a:r>
                  <a:rPr lang="en-US" dirty="0" smtClean="0"/>
                  <a:t>rea of formwork for columns is equal</a:t>
                </a:r>
              </a:p>
              <a:p>
                <a:pPr algn="l" rtl="0"/>
                <a:r>
                  <a:rPr lang="en-US" dirty="0" smtClean="0"/>
                  <a:t>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𝐴</m:t>
                        </m:r>
                      </m:e>
                      <m:sub>
                        <m:r>
                          <a:rPr lang="en-US" i="1">
                            <a:latin typeface="Cambria Math" panose="02040503050406030204" pitchFamily="18" charset="0"/>
                          </a:rPr>
                          <m:t>𝐹𝑜𝑟𝑚𝑤𝑜𝑟𝑘</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𝑃𝑒𝑟𝑖𝑚𝑒𝑡𝑒𝑟</m:t>
                        </m:r>
                      </m:e>
                      <m:sub>
                        <m:r>
                          <a:rPr lang="en-US" i="1">
                            <a:latin typeface="Cambria Math" panose="02040503050406030204" pitchFamily="18" charset="0"/>
                          </a:rPr>
                          <m:t>𝐶𝑜𝑙𝑢𝑚𝑛</m:t>
                        </m:r>
                      </m:sub>
                    </m:sSub>
                    <m:r>
                      <a:rPr lang="en-US" i="1">
                        <a:latin typeface="Cambria Math" panose="02040503050406030204" pitchFamily="18" charset="0"/>
                      </a:rPr>
                      <m:t>×</m:t>
                    </m:r>
                    <m:r>
                      <a:rPr lang="en-US" i="1">
                        <a:latin typeface="Cambria Math" panose="02040503050406030204" pitchFamily="18" charset="0"/>
                      </a:rPr>
                      <m:t>𝐻𝑒𝑖𝑔h𝑡</m:t>
                    </m:r>
                  </m:oMath>
                </a14:m>
                <a:endParaRPr lang="en-US" dirty="0" smtClean="0"/>
              </a:p>
              <a:p>
                <a:pPr algn="l" rtl="0"/>
                <a:r>
                  <a:rPr lang="en-US" dirty="0" smtClean="0"/>
                  <a:t>Reinforcement for columns include longitudinal bars and stirrups that is </a:t>
                </a:r>
                <a:r>
                  <a:rPr lang="el-GR" dirty="0" smtClean="0"/>
                  <a:t>Φ</a:t>
                </a:r>
                <a:r>
                  <a:rPr lang="en-US" dirty="0" smtClean="0"/>
                  <a:t>8/20cm at middle of column and </a:t>
                </a:r>
                <a:r>
                  <a:rPr lang="el-GR" dirty="0" smtClean="0"/>
                  <a:t>Φ</a:t>
                </a:r>
                <a:r>
                  <a:rPr lang="en-US" dirty="0" smtClean="0"/>
                  <a:t>8/10cm at edge of column (60cm)</a:t>
                </a:r>
              </a:p>
              <a:p>
                <a:pPr algn="l" rtl="0"/>
                <a:r>
                  <a:rPr lang="en-US" dirty="0" smtClean="0"/>
                  <a:t>The Length of Longitudinal bars start from level 0.0m to the bottom of ribbed slab plus splicing distance 60cm except stairs columns 9+10+113+14 that will splice 2 times so, L for all Columns = 3.12+0.6 = 3.72 m , L for C9+10+13+14 = 3.12+0.60.6 = 4.32 m </a:t>
                </a:r>
              </a:p>
              <a:p>
                <a:pPr algn="l" rtl="0"/>
                <a14:m>
                  <m:oMath xmlns:m="http://schemas.openxmlformats.org/officeDocument/2006/math">
                    <m:r>
                      <a:rPr lang="en-US" i="1">
                        <a:latin typeface="Cambria Math" panose="02040503050406030204" pitchFamily="18" charset="0"/>
                      </a:rPr>
                      <m:t>𝑊𝑒𝑖𝑔h𝑡</m:t>
                    </m:r>
                    <m:r>
                      <a:rPr lang="en-US" i="1">
                        <a:latin typeface="Cambria Math" panose="02040503050406030204" pitchFamily="18" charset="0"/>
                      </a:rPr>
                      <m:t> </m:t>
                    </m:r>
                    <m:d>
                      <m:dPr>
                        <m:ctrlPr>
                          <a:rPr lang="en-US" i="1">
                            <a:latin typeface="Cambria Math" panose="02040503050406030204" pitchFamily="18" charset="0"/>
                          </a:rPr>
                        </m:ctrlPr>
                      </m:dPr>
                      <m:e>
                        <m:r>
                          <a:rPr lang="en-US" i="1">
                            <a:latin typeface="Cambria Math" panose="02040503050406030204" pitchFamily="18" charset="0"/>
                          </a:rPr>
                          <m:t>𝐾𝑔</m:t>
                        </m:r>
                      </m:e>
                    </m:d>
                    <m:r>
                      <a:rPr lang="en-US" i="1">
                        <a:latin typeface="Cambria Math" panose="02040503050406030204" pitchFamily="18" charset="0"/>
                      </a:rPr>
                      <m:t>=</m:t>
                    </m:r>
                    <m:f>
                      <m:fPr>
                        <m:ctrlPr>
                          <a:rPr lang="en-US" i="1">
                            <a:latin typeface="Cambria Math" panose="02040503050406030204" pitchFamily="18" charset="0"/>
                          </a:rPr>
                        </m:ctrlPr>
                      </m:fPr>
                      <m:num>
                        <m:sSup>
                          <m:sSupPr>
                            <m:ctrlPr>
                              <a:rPr lang="en-US" i="1">
                                <a:latin typeface="Cambria Math" panose="02040503050406030204" pitchFamily="18" charset="0"/>
                              </a:rPr>
                            </m:ctrlPr>
                          </m:sSupPr>
                          <m:e>
                            <m:r>
                              <a:rPr lang="en-US" i="1">
                                <a:latin typeface="Cambria Math" panose="02040503050406030204" pitchFamily="18" charset="0"/>
                              </a:rPr>
                              <m:t>𝐷</m:t>
                            </m:r>
                          </m:e>
                          <m:sup>
                            <m:r>
                              <a:rPr lang="en-US" i="1">
                                <a:latin typeface="Cambria Math" panose="02040503050406030204" pitchFamily="18" charset="0"/>
                              </a:rPr>
                              <m:t>2</m:t>
                            </m:r>
                          </m:sup>
                        </m:sSup>
                        <m:r>
                          <a:rPr lang="en-US" i="1">
                            <a:latin typeface="Cambria Math" panose="02040503050406030204" pitchFamily="18" charset="0"/>
                          </a:rPr>
                          <m:t> </m:t>
                        </m:r>
                        <m:r>
                          <a:rPr lang="en-US" i="1">
                            <a:latin typeface="Cambria Math" panose="02040503050406030204" pitchFamily="18" charset="0"/>
                          </a:rPr>
                          <m:t>𝑖𝑛</m:t>
                        </m:r>
                        <m:r>
                          <a:rPr lang="en-US" i="1">
                            <a:latin typeface="Cambria Math" panose="02040503050406030204" pitchFamily="18" charset="0"/>
                          </a:rPr>
                          <m:t> (</m:t>
                        </m:r>
                        <m:r>
                          <a:rPr lang="en-US" i="1">
                            <a:latin typeface="Cambria Math" panose="02040503050406030204" pitchFamily="18" charset="0"/>
                          </a:rPr>
                          <m:t>𝑚𝑚</m:t>
                        </m:r>
                        <m:r>
                          <a:rPr lang="en-US" i="1">
                            <a:latin typeface="Cambria Math" panose="02040503050406030204" pitchFamily="18" charset="0"/>
                          </a:rPr>
                          <m:t>)</m:t>
                        </m:r>
                      </m:num>
                      <m:den>
                        <m:r>
                          <a:rPr lang="en-US" i="1">
                            <a:latin typeface="Cambria Math" panose="02040503050406030204" pitchFamily="18" charset="0"/>
                          </a:rPr>
                          <m:t>162</m:t>
                        </m:r>
                      </m:den>
                    </m:f>
                    <m:r>
                      <a:rPr lang="en-US" i="1">
                        <a:latin typeface="Cambria Math" panose="02040503050406030204" pitchFamily="18" charset="0"/>
                      </a:rPr>
                      <m:t>×</m:t>
                    </m:r>
                    <m:r>
                      <a:rPr lang="en-US" i="1">
                        <a:latin typeface="Cambria Math" panose="02040503050406030204" pitchFamily="18" charset="0"/>
                      </a:rPr>
                      <m:t>𝐿</m:t>
                    </m:r>
                    <m:r>
                      <a:rPr lang="en-US" i="1">
                        <a:latin typeface="Cambria Math" panose="02040503050406030204" pitchFamily="18" charset="0"/>
                      </a:rPr>
                      <m:t> (</m:t>
                    </m:r>
                    <m:r>
                      <a:rPr lang="en-US" i="1">
                        <a:latin typeface="Cambria Math" panose="02040503050406030204" pitchFamily="18" charset="0"/>
                      </a:rPr>
                      <m:t>𝑖𝑛</m:t>
                    </m:r>
                    <m:r>
                      <a:rPr lang="en-US" i="1">
                        <a:latin typeface="Cambria Math" panose="02040503050406030204" pitchFamily="18" charset="0"/>
                      </a:rPr>
                      <m:t> </m:t>
                    </m:r>
                    <m:r>
                      <a:rPr lang="en-US" i="1">
                        <a:latin typeface="Cambria Math" panose="02040503050406030204" pitchFamily="18" charset="0"/>
                      </a:rPr>
                      <m:t>𝑚</m:t>
                    </m:r>
                    <m:r>
                      <a:rPr lang="en-US" i="1">
                        <a:latin typeface="Cambria Math" panose="02040503050406030204" pitchFamily="18" charset="0"/>
                      </a:rPr>
                      <m:t>)</m:t>
                    </m:r>
                  </m:oMath>
                </a14:m>
                <a:endParaRPr lang="en-US" dirty="0"/>
              </a:p>
              <a:p>
                <a:pPr algn="l" rtl="0"/>
                <a:endParaRPr lang="ar-SA"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677334" y="1468193"/>
                <a:ext cx="8596668" cy="4573170"/>
              </a:xfrm>
              <a:blipFill rotWithShape="0">
                <a:blip r:embed="rId2"/>
                <a:stretch>
                  <a:fillRect l="-142" t="-933" r="-780"/>
                </a:stretch>
              </a:blipFill>
            </p:spPr>
            <p:txBody>
              <a:bodyPr/>
              <a:lstStyle/>
              <a:p>
                <a:r>
                  <a:rPr lang="ar-SA">
                    <a:noFill/>
                  </a:rPr>
                  <a:t> </a:t>
                </a:r>
              </a:p>
            </p:txBody>
          </p:sp>
        </mc:Fallback>
      </mc:AlternateContent>
    </p:spTree>
    <p:extLst>
      <p:ext uri="{BB962C8B-B14F-4D97-AF65-F5344CB8AC3E}">
        <p14:creationId xmlns:p14="http://schemas.microsoft.com/office/powerpoint/2010/main" val="27685080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064655"/>
          </a:xfrm>
        </p:spPr>
        <p:txBody>
          <a:bodyPr>
            <a:normAutofit/>
          </a:bodyPr>
          <a:lstStyle/>
          <a:p>
            <a:pPr algn="ctr"/>
            <a:r>
              <a:rPr lang="en-US" sz="4000" dirty="0" smtClean="0">
                <a:cs typeface="+mn-cs"/>
              </a:rPr>
              <a:t>Outline</a:t>
            </a:r>
            <a:endParaRPr lang="ar-SA" sz="4000" dirty="0">
              <a:cs typeface="+mn-cs"/>
            </a:endParaRPr>
          </a:p>
        </p:txBody>
      </p:sp>
      <p:sp>
        <p:nvSpPr>
          <p:cNvPr id="3" name="Content Placeholder 2"/>
          <p:cNvSpPr>
            <a:spLocks noGrp="1"/>
          </p:cNvSpPr>
          <p:nvPr>
            <p:ph idx="1"/>
          </p:nvPr>
        </p:nvSpPr>
        <p:spPr>
          <a:xfrm>
            <a:off x="677334" y="1674254"/>
            <a:ext cx="8596668" cy="5183745"/>
          </a:xfrm>
        </p:spPr>
        <p:txBody>
          <a:bodyPr>
            <a:normAutofit/>
          </a:bodyPr>
          <a:lstStyle/>
          <a:p>
            <a:pPr algn="l" rtl="0">
              <a:buFont typeface="Wingdings" panose="05000000000000000000" pitchFamily="2" charset="2"/>
              <a:buChar char="q"/>
            </a:pPr>
            <a:r>
              <a:rPr lang="en-US" sz="2400" dirty="0" smtClean="0"/>
              <a:t>Introduction</a:t>
            </a:r>
          </a:p>
          <a:p>
            <a:pPr algn="l" rtl="0">
              <a:buFont typeface="Wingdings" panose="05000000000000000000" pitchFamily="2" charset="2"/>
              <a:buChar char="q"/>
            </a:pPr>
            <a:r>
              <a:rPr lang="en-US" sz="2400" dirty="0" smtClean="0"/>
              <a:t>Methodology </a:t>
            </a:r>
          </a:p>
          <a:p>
            <a:pPr algn="l" rtl="0">
              <a:buFont typeface="Wingdings" panose="05000000000000000000" pitchFamily="2" charset="2"/>
              <a:buChar char="q"/>
            </a:pPr>
            <a:r>
              <a:rPr lang="en-US" sz="2400" dirty="0" smtClean="0"/>
              <a:t>Work Breakdown Structure (WBS)</a:t>
            </a:r>
          </a:p>
          <a:p>
            <a:pPr algn="l" rtl="0">
              <a:buFont typeface="Wingdings" panose="05000000000000000000" pitchFamily="2" charset="2"/>
              <a:buChar char="q"/>
            </a:pPr>
            <a:r>
              <a:rPr lang="en-US" sz="2400" dirty="0" smtClean="0"/>
              <a:t>Quantity Surveying</a:t>
            </a:r>
          </a:p>
          <a:p>
            <a:pPr marL="514350" indent="-514350" algn="l" rtl="0">
              <a:buFont typeface="+mj-lt"/>
              <a:buAutoNum type="arabicPeriod"/>
            </a:pPr>
            <a:r>
              <a:rPr lang="en-US" sz="2400" dirty="0" smtClean="0"/>
              <a:t>Structural surveying</a:t>
            </a:r>
          </a:p>
          <a:p>
            <a:pPr algn="l" rtl="0">
              <a:buFont typeface="Arial" panose="020B0604020202020204" pitchFamily="34" charset="0"/>
              <a:buChar char="•"/>
            </a:pPr>
            <a:r>
              <a:rPr lang="en-US" sz="2000" dirty="0" smtClean="0"/>
              <a:t>Sub Structure</a:t>
            </a:r>
          </a:p>
          <a:p>
            <a:pPr algn="l" rtl="0">
              <a:buFont typeface="Arial" panose="020B0604020202020204" pitchFamily="34" charset="0"/>
              <a:buChar char="•"/>
            </a:pPr>
            <a:r>
              <a:rPr lang="en-US" sz="2000" dirty="0" smtClean="0"/>
              <a:t>Super Structure</a:t>
            </a:r>
          </a:p>
          <a:p>
            <a:pPr marL="514350" indent="-514350" algn="l" rtl="0">
              <a:buFont typeface="+mj-lt"/>
              <a:buAutoNum type="arabicPeriod" startAt="2"/>
            </a:pPr>
            <a:r>
              <a:rPr lang="en-US" sz="2400" dirty="0"/>
              <a:t>Finishes </a:t>
            </a:r>
            <a:r>
              <a:rPr lang="en-US" sz="2400" dirty="0" smtClean="0"/>
              <a:t>Surveying</a:t>
            </a:r>
          </a:p>
          <a:p>
            <a:pPr algn="l" rtl="0">
              <a:buFont typeface="Arial" panose="020B0604020202020204" pitchFamily="34" charset="0"/>
              <a:buChar char="•"/>
            </a:pPr>
            <a:r>
              <a:rPr lang="en-US" sz="2000" dirty="0" smtClean="0"/>
              <a:t>Tiling</a:t>
            </a:r>
          </a:p>
          <a:p>
            <a:pPr algn="l" rtl="0">
              <a:buFont typeface="Arial" panose="020B0604020202020204" pitchFamily="34" charset="0"/>
              <a:buChar char="•"/>
            </a:pPr>
            <a:r>
              <a:rPr lang="en-US" sz="2000" dirty="0" smtClean="0"/>
              <a:t>Plastering &amp; Painting</a:t>
            </a:r>
          </a:p>
          <a:p>
            <a:pPr algn="l" rtl="0">
              <a:buFont typeface="Arial" panose="020B0604020202020204" pitchFamily="34" charset="0"/>
              <a:buChar char="•"/>
            </a:pPr>
            <a:r>
              <a:rPr lang="en-US" sz="2000" dirty="0" smtClean="0"/>
              <a:t>Partitions</a:t>
            </a:r>
            <a:endParaRPr lang="en-US" sz="2000" dirty="0"/>
          </a:p>
          <a:p>
            <a:pPr marL="0" indent="0" algn="l" rtl="0">
              <a:buNone/>
            </a:pPr>
            <a:endParaRPr lang="en-US" sz="2800" dirty="0" smtClean="0"/>
          </a:p>
          <a:p>
            <a:pPr algn="l" rtl="0">
              <a:buFont typeface="Arial" panose="020B0604020202020204" pitchFamily="34" charset="0"/>
              <a:buChar char="•"/>
            </a:pPr>
            <a:endParaRPr lang="en-US" sz="2800" dirty="0" smtClean="0"/>
          </a:p>
          <a:p>
            <a:pPr algn="l" rtl="0">
              <a:buFont typeface="Wingdings" panose="05000000000000000000" pitchFamily="2" charset="2"/>
              <a:buChar char="q"/>
            </a:pPr>
            <a:endParaRPr lang="ar-SA" sz="2800" dirty="0" smtClean="0"/>
          </a:p>
          <a:p>
            <a:pPr marL="0" indent="0" algn="r" rtl="0">
              <a:buNone/>
            </a:pPr>
            <a:endParaRPr lang="en-US" sz="2800" dirty="0" smtClean="0"/>
          </a:p>
        </p:txBody>
      </p:sp>
    </p:spTree>
    <p:extLst>
      <p:ext uri="{BB962C8B-B14F-4D97-AF65-F5344CB8AC3E}">
        <p14:creationId xmlns:p14="http://schemas.microsoft.com/office/powerpoint/2010/main" val="148261651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613893"/>
          </a:xfrm>
        </p:spPr>
        <p:txBody>
          <a:bodyPr>
            <a:normAutofit fontScale="90000"/>
          </a:bodyPr>
          <a:lstStyle/>
          <a:p>
            <a:pPr algn="ctr"/>
            <a:r>
              <a:rPr lang="en-US" dirty="0" smtClean="0"/>
              <a:t>Beams</a:t>
            </a:r>
            <a:endParaRPr lang="ar-SA" dirty="0"/>
          </a:p>
        </p:txBody>
      </p:sp>
      <p:sp>
        <p:nvSpPr>
          <p:cNvPr id="3" name="Content Placeholder 2"/>
          <p:cNvSpPr>
            <a:spLocks noGrp="1"/>
          </p:cNvSpPr>
          <p:nvPr>
            <p:ph idx="1"/>
          </p:nvPr>
        </p:nvSpPr>
        <p:spPr>
          <a:xfrm>
            <a:off x="677334" y="1223493"/>
            <a:ext cx="8596668" cy="5035639"/>
          </a:xfrm>
        </p:spPr>
        <p:txBody>
          <a:bodyPr/>
          <a:lstStyle/>
          <a:p>
            <a:pPr lvl="0" algn="l" rtl="0">
              <a:buFont typeface="Wingdings" panose="05000000000000000000" pitchFamily="2" charset="2"/>
              <a:buChar char="Ø"/>
            </a:pPr>
            <a:r>
              <a:rPr lang="en-US" dirty="0"/>
              <a:t>All beams are hidden beams and have the same thickness of the slab ( 25cm )</a:t>
            </a:r>
          </a:p>
          <a:p>
            <a:pPr lvl="0" algn="l" rtl="0">
              <a:buFont typeface="Wingdings" panose="05000000000000000000" pitchFamily="2" charset="2"/>
              <a:buChar char="Ø"/>
            </a:pPr>
            <a:r>
              <a:rPr lang="en-US" dirty="0"/>
              <a:t>Formwork of this kind of beams is the same formwork for the slab, NO special formwork is needed for this kind of beams since they are hidden, but if they were dropped, they need special </a:t>
            </a:r>
            <a:r>
              <a:rPr lang="en-US" dirty="0" smtClean="0"/>
              <a:t>formwork</a:t>
            </a:r>
          </a:p>
          <a:p>
            <a:pPr algn="l" rtl="0">
              <a:buFont typeface="Wingdings" panose="05000000000000000000" pitchFamily="2" charset="2"/>
              <a:buChar char="Ø"/>
            </a:pPr>
            <a:r>
              <a:rPr lang="en-US" b="1" i="1" dirty="0"/>
              <a:t>The Reinforcement of Beams consist of the following parts</a:t>
            </a:r>
            <a:r>
              <a:rPr lang="en-US" dirty="0"/>
              <a:t> :</a:t>
            </a:r>
          </a:p>
          <a:p>
            <a:pPr lvl="0" algn="l" rtl="0">
              <a:buFont typeface="Wingdings" panose="05000000000000000000" pitchFamily="2" charset="2"/>
              <a:buChar char="q"/>
            </a:pPr>
            <a:r>
              <a:rPr lang="en-US" dirty="0"/>
              <a:t>Continuous Bottom Bars, this type of bars are continuous across all the length of the beams.</a:t>
            </a:r>
          </a:p>
          <a:p>
            <a:pPr lvl="0" algn="l" rtl="0">
              <a:buFont typeface="Wingdings" panose="05000000000000000000" pitchFamily="2" charset="2"/>
              <a:buChar char="q"/>
            </a:pPr>
            <a:r>
              <a:rPr lang="en-US" dirty="0"/>
              <a:t>Top Bars, these bars are continuous through the length of the beam, and they have a splicing distance of 1.2m from both sides</a:t>
            </a:r>
          </a:p>
          <a:p>
            <a:pPr lvl="0" algn="l" rtl="0">
              <a:buFont typeface="Wingdings" panose="05000000000000000000" pitchFamily="2" charset="2"/>
              <a:buChar char="q"/>
            </a:pPr>
            <a:r>
              <a:rPr lang="en-US" dirty="0"/>
              <a:t>Bottom Bended Bars, the bars are bended at a distance of 70cm from the face of the support, and also, the bars are spliced at a distance of 1.2m from both sides of the </a:t>
            </a:r>
            <a:r>
              <a:rPr lang="en-US" dirty="0" smtClean="0"/>
              <a:t>beam</a:t>
            </a:r>
          </a:p>
          <a:p>
            <a:pPr lvl="0" algn="l" rtl="0">
              <a:buFont typeface="Wingdings" panose="05000000000000000000" pitchFamily="2" charset="2"/>
              <a:buChar char="Ø"/>
            </a:pPr>
            <a:r>
              <a:rPr lang="en-US" dirty="0" smtClean="0"/>
              <a:t>Volume of Concrete for the beam equal (depth*width*length)</a:t>
            </a:r>
            <a:endParaRPr lang="en-US" dirty="0"/>
          </a:p>
          <a:p>
            <a:pPr lvl="0" algn="l" rtl="0">
              <a:buFont typeface="Wingdings" panose="05000000000000000000" pitchFamily="2" charset="2"/>
              <a:buChar char="Ø"/>
            </a:pPr>
            <a:endParaRPr lang="en-US" dirty="0" smtClean="0"/>
          </a:p>
          <a:p>
            <a:pPr algn="l" rtl="0"/>
            <a:endParaRPr lang="ar-SA" dirty="0"/>
          </a:p>
        </p:txBody>
      </p:sp>
    </p:spTree>
    <p:extLst>
      <p:ext uri="{BB962C8B-B14F-4D97-AF65-F5344CB8AC3E}">
        <p14:creationId xmlns:p14="http://schemas.microsoft.com/office/powerpoint/2010/main" val="26203602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536620"/>
          </a:xfrm>
        </p:spPr>
        <p:txBody>
          <a:bodyPr>
            <a:noAutofit/>
          </a:bodyPr>
          <a:lstStyle/>
          <a:p>
            <a:pPr algn="ctr"/>
            <a:r>
              <a:rPr lang="en-US" sz="3000" dirty="0" smtClean="0"/>
              <a:t>Beams</a:t>
            </a:r>
            <a:endParaRPr lang="ar-SA" sz="3000"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677334" y="1146220"/>
                <a:ext cx="8596668" cy="5486399"/>
              </a:xfrm>
            </p:spPr>
            <p:txBody>
              <a:bodyPr/>
              <a:lstStyle/>
              <a:p>
                <a:pPr algn="l" rtl="0"/>
                <a:r>
                  <a:rPr lang="en-US" b="1" i="1" dirty="0"/>
                  <a:t>The Stirrups of the beam have the following characteristics </a:t>
                </a:r>
                <a:endParaRPr lang="en-US" sz="1600" dirty="0"/>
              </a:p>
              <a:p>
                <a:pPr lvl="0" algn="l" rtl="0">
                  <a:buFont typeface="Wingdings" panose="05000000000000000000" pitchFamily="2" charset="2"/>
                  <a:buChar char="q"/>
                </a:pPr>
                <a:r>
                  <a:rPr lang="en-US" dirty="0"/>
                  <a:t>B1, B2, B3, B4, B5, B6, B7, B8, B9, B10, B11, B12, B13 have two stirrups per section</a:t>
                </a:r>
                <a:endParaRPr lang="en-US" sz="1600" dirty="0"/>
              </a:p>
              <a:p>
                <a:pPr lvl="0" algn="l" rtl="0">
                  <a:buFont typeface="Wingdings" panose="05000000000000000000" pitchFamily="2" charset="2"/>
                  <a:buChar char="q"/>
                </a:pPr>
                <a:r>
                  <a:rPr lang="en-US" dirty="0"/>
                  <a:t>B14, B15, B16, B17 have only one stirrup per section</a:t>
                </a:r>
                <a:endParaRPr lang="en-US" sz="1600" dirty="0"/>
              </a:p>
              <a:p>
                <a:pPr lvl="0" algn="l" rtl="0">
                  <a:buFont typeface="Wingdings" panose="05000000000000000000" pitchFamily="2" charset="2"/>
                  <a:buChar char="q"/>
                </a:pPr>
                <a:r>
                  <a:rPr lang="en-US" dirty="0"/>
                  <a:t>All Stirrups have a diameter of 8mm</a:t>
                </a:r>
                <a:endParaRPr lang="en-US" sz="1600" dirty="0"/>
              </a:p>
              <a:p>
                <a:pPr lvl="0" algn="l" rtl="0">
                  <a:buFont typeface="Wingdings" panose="05000000000000000000" pitchFamily="2" charset="2"/>
                  <a:buChar char="q"/>
                </a:pPr>
                <a:r>
                  <a:rPr lang="en-US" dirty="0"/>
                  <a:t>The stirrups are put in the beams every 20cm</a:t>
                </a:r>
                <a:endParaRPr lang="en-US" sz="1600" dirty="0"/>
              </a:p>
              <a:p>
                <a:pPr lvl="0" algn="l" rtl="0">
                  <a:buFont typeface="Wingdings" panose="05000000000000000000" pitchFamily="2" charset="2"/>
                  <a:buChar char="q"/>
                </a:pPr>
                <a:r>
                  <a:rPr lang="en-US" dirty="0"/>
                  <a:t>The number of stirrups is increased in the first and the last 50cm of the beam by putting them at a space of 10cm</a:t>
                </a:r>
                <a:endParaRPr lang="en-US" sz="1600" dirty="0"/>
              </a:p>
              <a:p>
                <a:pPr lvl="0" algn="l" rtl="0">
                  <a:buFont typeface="Wingdings" panose="05000000000000000000" pitchFamily="2" charset="2"/>
                  <a:buChar char="q"/>
                </a:pPr>
                <a:r>
                  <a:rPr lang="en-US" dirty="0"/>
                  <a:t>The Perimeter of Stirrups Varies in Every beam according to the following :</a:t>
                </a:r>
                <a:endParaRPr lang="en-US" sz="1600" dirty="0"/>
              </a:p>
              <a:p>
                <a:pPr lvl="1" algn="l" rtl="0">
                  <a:buFont typeface="Wingdings" panose="05000000000000000000" pitchFamily="2" charset="2"/>
                  <a:buChar char="v"/>
                </a:pPr>
                <a:r>
                  <a:rPr lang="en-US" dirty="0"/>
                  <a:t>From B1 to B9 and for B14, perimeter of stirrup = 1.45m</a:t>
                </a:r>
                <a:endParaRPr lang="en-US" sz="1400" dirty="0"/>
              </a:p>
              <a:p>
                <a:pPr lvl="1" algn="l" rtl="0">
                  <a:buFont typeface="Wingdings" panose="05000000000000000000" pitchFamily="2" charset="2"/>
                  <a:buChar char="v"/>
                </a:pPr>
                <a:r>
                  <a:rPr lang="en-US" dirty="0"/>
                  <a:t>From B10 to B13 and for B15, perimeter of stirrup = 1.35m</a:t>
                </a:r>
                <a:endParaRPr lang="en-US" sz="1400" dirty="0"/>
              </a:p>
              <a:p>
                <a:pPr lvl="1" algn="l" rtl="0">
                  <a:buFont typeface="Wingdings" panose="05000000000000000000" pitchFamily="2" charset="2"/>
                  <a:buChar char="v"/>
                </a:pPr>
                <a:r>
                  <a:rPr lang="en-US" dirty="0"/>
                  <a:t>For B16 and B17, perimeter of stirrup = 0.95m</a:t>
                </a:r>
                <a:endParaRPr lang="en-US" sz="1400" dirty="0"/>
              </a:p>
              <a:p>
                <a:pPr lvl="0" algn="l" rtl="0">
                  <a:buClr>
                    <a:srgbClr val="90C226"/>
                  </a:buClr>
                </a:pPr>
                <a14:m>
                  <m:oMath xmlns:m="http://schemas.openxmlformats.org/officeDocument/2006/math">
                    <m:r>
                      <a:rPr lang="en-US" i="1">
                        <a:solidFill>
                          <a:prstClr val="black">
                            <a:lumMod val="75000"/>
                            <a:lumOff val="25000"/>
                          </a:prstClr>
                        </a:solidFill>
                        <a:latin typeface="Cambria Math" panose="02040503050406030204" pitchFamily="18" charset="0"/>
                      </a:rPr>
                      <m:t>𝑊𝑒𝑖𝑔h𝑡</m:t>
                    </m:r>
                    <m:r>
                      <a:rPr lang="en-US" i="1">
                        <a:solidFill>
                          <a:prstClr val="black">
                            <a:lumMod val="75000"/>
                            <a:lumOff val="25000"/>
                          </a:prstClr>
                        </a:solidFill>
                        <a:latin typeface="Cambria Math" panose="02040503050406030204" pitchFamily="18" charset="0"/>
                      </a:rPr>
                      <m:t> </m:t>
                    </m:r>
                    <m:d>
                      <m:dPr>
                        <m:ctrlPr>
                          <a:rPr lang="en-US" i="1">
                            <a:solidFill>
                              <a:prstClr val="black">
                                <a:lumMod val="75000"/>
                                <a:lumOff val="25000"/>
                              </a:prstClr>
                            </a:solidFill>
                            <a:latin typeface="Cambria Math" panose="02040503050406030204" pitchFamily="18" charset="0"/>
                          </a:rPr>
                        </m:ctrlPr>
                      </m:dPr>
                      <m:e>
                        <m:r>
                          <a:rPr lang="en-US" i="1">
                            <a:solidFill>
                              <a:prstClr val="black">
                                <a:lumMod val="75000"/>
                                <a:lumOff val="25000"/>
                              </a:prstClr>
                            </a:solidFill>
                            <a:latin typeface="Cambria Math" panose="02040503050406030204" pitchFamily="18" charset="0"/>
                          </a:rPr>
                          <m:t>𝐾𝑔</m:t>
                        </m:r>
                      </m:e>
                    </m:d>
                    <m:r>
                      <a:rPr lang="en-US" i="1">
                        <a:solidFill>
                          <a:prstClr val="black">
                            <a:lumMod val="75000"/>
                            <a:lumOff val="25000"/>
                          </a:prstClr>
                        </a:solidFill>
                        <a:latin typeface="Cambria Math" panose="02040503050406030204" pitchFamily="18" charset="0"/>
                      </a:rPr>
                      <m:t>=</m:t>
                    </m:r>
                    <m:f>
                      <m:fPr>
                        <m:ctrlPr>
                          <a:rPr lang="en-US" i="1">
                            <a:solidFill>
                              <a:prstClr val="black">
                                <a:lumMod val="75000"/>
                                <a:lumOff val="25000"/>
                              </a:prstClr>
                            </a:solidFill>
                            <a:latin typeface="Cambria Math" panose="02040503050406030204" pitchFamily="18" charset="0"/>
                          </a:rPr>
                        </m:ctrlPr>
                      </m:fPr>
                      <m:num>
                        <m:sSup>
                          <m:sSupPr>
                            <m:ctrlPr>
                              <a:rPr lang="en-US" i="1">
                                <a:solidFill>
                                  <a:prstClr val="black">
                                    <a:lumMod val="75000"/>
                                    <a:lumOff val="25000"/>
                                  </a:prstClr>
                                </a:solidFill>
                                <a:latin typeface="Cambria Math" panose="02040503050406030204" pitchFamily="18" charset="0"/>
                              </a:rPr>
                            </m:ctrlPr>
                          </m:sSupPr>
                          <m:e>
                            <m:r>
                              <a:rPr lang="en-US" i="1">
                                <a:solidFill>
                                  <a:prstClr val="black">
                                    <a:lumMod val="75000"/>
                                    <a:lumOff val="25000"/>
                                  </a:prstClr>
                                </a:solidFill>
                                <a:latin typeface="Cambria Math" panose="02040503050406030204" pitchFamily="18" charset="0"/>
                              </a:rPr>
                              <m:t>𝐷</m:t>
                            </m:r>
                          </m:e>
                          <m:sup>
                            <m:r>
                              <a:rPr lang="en-US" i="1">
                                <a:solidFill>
                                  <a:prstClr val="black">
                                    <a:lumMod val="75000"/>
                                    <a:lumOff val="25000"/>
                                  </a:prstClr>
                                </a:solidFill>
                                <a:latin typeface="Cambria Math" panose="02040503050406030204" pitchFamily="18" charset="0"/>
                              </a:rPr>
                              <m:t>2</m:t>
                            </m:r>
                          </m:sup>
                        </m:sSup>
                        <m:r>
                          <a:rPr lang="en-US" i="1">
                            <a:solidFill>
                              <a:prstClr val="black">
                                <a:lumMod val="75000"/>
                                <a:lumOff val="25000"/>
                              </a:prstClr>
                            </a:solidFill>
                            <a:latin typeface="Cambria Math" panose="02040503050406030204" pitchFamily="18" charset="0"/>
                          </a:rPr>
                          <m:t> </m:t>
                        </m:r>
                        <m:r>
                          <a:rPr lang="en-US" i="1">
                            <a:solidFill>
                              <a:prstClr val="black">
                                <a:lumMod val="75000"/>
                                <a:lumOff val="25000"/>
                              </a:prstClr>
                            </a:solidFill>
                            <a:latin typeface="Cambria Math" panose="02040503050406030204" pitchFamily="18" charset="0"/>
                          </a:rPr>
                          <m:t>𝑖𝑛</m:t>
                        </m:r>
                        <m:r>
                          <a:rPr lang="en-US" i="1">
                            <a:solidFill>
                              <a:prstClr val="black">
                                <a:lumMod val="75000"/>
                                <a:lumOff val="25000"/>
                              </a:prstClr>
                            </a:solidFill>
                            <a:latin typeface="Cambria Math" panose="02040503050406030204" pitchFamily="18" charset="0"/>
                          </a:rPr>
                          <m:t> (</m:t>
                        </m:r>
                        <m:r>
                          <a:rPr lang="en-US" i="1">
                            <a:solidFill>
                              <a:prstClr val="black">
                                <a:lumMod val="75000"/>
                                <a:lumOff val="25000"/>
                              </a:prstClr>
                            </a:solidFill>
                            <a:latin typeface="Cambria Math" panose="02040503050406030204" pitchFamily="18" charset="0"/>
                          </a:rPr>
                          <m:t>𝑚𝑚</m:t>
                        </m:r>
                        <m:r>
                          <a:rPr lang="en-US" i="1">
                            <a:solidFill>
                              <a:prstClr val="black">
                                <a:lumMod val="75000"/>
                                <a:lumOff val="25000"/>
                              </a:prstClr>
                            </a:solidFill>
                            <a:latin typeface="Cambria Math" panose="02040503050406030204" pitchFamily="18" charset="0"/>
                          </a:rPr>
                          <m:t>)</m:t>
                        </m:r>
                      </m:num>
                      <m:den>
                        <m:r>
                          <a:rPr lang="en-US" i="1">
                            <a:solidFill>
                              <a:prstClr val="black">
                                <a:lumMod val="75000"/>
                                <a:lumOff val="25000"/>
                              </a:prstClr>
                            </a:solidFill>
                            <a:latin typeface="Cambria Math" panose="02040503050406030204" pitchFamily="18" charset="0"/>
                          </a:rPr>
                          <m:t>162</m:t>
                        </m:r>
                      </m:den>
                    </m:f>
                    <m:r>
                      <a:rPr lang="en-US" i="1">
                        <a:solidFill>
                          <a:prstClr val="black">
                            <a:lumMod val="75000"/>
                            <a:lumOff val="25000"/>
                          </a:prstClr>
                        </a:solidFill>
                        <a:latin typeface="Cambria Math" panose="02040503050406030204" pitchFamily="18" charset="0"/>
                      </a:rPr>
                      <m:t>×</m:t>
                    </m:r>
                    <m:r>
                      <a:rPr lang="en-US" i="1">
                        <a:solidFill>
                          <a:prstClr val="black">
                            <a:lumMod val="75000"/>
                            <a:lumOff val="25000"/>
                          </a:prstClr>
                        </a:solidFill>
                        <a:latin typeface="Cambria Math" panose="02040503050406030204" pitchFamily="18" charset="0"/>
                      </a:rPr>
                      <m:t>𝐿</m:t>
                    </m:r>
                    <m:r>
                      <a:rPr lang="en-US" i="1">
                        <a:solidFill>
                          <a:prstClr val="black">
                            <a:lumMod val="75000"/>
                            <a:lumOff val="25000"/>
                          </a:prstClr>
                        </a:solidFill>
                        <a:latin typeface="Cambria Math" panose="02040503050406030204" pitchFamily="18" charset="0"/>
                      </a:rPr>
                      <m:t> (</m:t>
                    </m:r>
                    <m:r>
                      <a:rPr lang="en-US" i="1">
                        <a:solidFill>
                          <a:prstClr val="black">
                            <a:lumMod val="75000"/>
                            <a:lumOff val="25000"/>
                          </a:prstClr>
                        </a:solidFill>
                        <a:latin typeface="Cambria Math" panose="02040503050406030204" pitchFamily="18" charset="0"/>
                      </a:rPr>
                      <m:t>𝑖𝑛</m:t>
                    </m:r>
                    <m:r>
                      <a:rPr lang="en-US" i="1">
                        <a:solidFill>
                          <a:prstClr val="black">
                            <a:lumMod val="75000"/>
                            <a:lumOff val="25000"/>
                          </a:prstClr>
                        </a:solidFill>
                        <a:latin typeface="Cambria Math" panose="02040503050406030204" pitchFamily="18" charset="0"/>
                      </a:rPr>
                      <m:t> </m:t>
                    </m:r>
                    <m:r>
                      <a:rPr lang="en-US" i="1">
                        <a:solidFill>
                          <a:prstClr val="black">
                            <a:lumMod val="75000"/>
                            <a:lumOff val="25000"/>
                          </a:prstClr>
                        </a:solidFill>
                        <a:latin typeface="Cambria Math" panose="02040503050406030204" pitchFamily="18" charset="0"/>
                      </a:rPr>
                      <m:t>𝑚</m:t>
                    </m:r>
                    <m:r>
                      <a:rPr lang="en-US" i="1">
                        <a:solidFill>
                          <a:prstClr val="black">
                            <a:lumMod val="75000"/>
                            <a:lumOff val="25000"/>
                          </a:prstClr>
                        </a:solidFill>
                        <a:latin typeface="Cambria Math" panose="02040503050406030204" pitchFamily="18" charset="0"/>
                      </a:rPr>
                      <m:t>)</m:t>
                    </m:r>
                  </m:oMath>
                </a14:m>
                <a:endParaRPr lang="en-US" dirty="0">
                  <a:solidFill>
                    <a:prstClr val="black">
                      <a:lumMod val="75000"/>
                      <a:lumOff val="25000"/>
                    </a:prstClr>
                  </a:solidFill>
                </a:endParaRPr>
              </a:p>
              <a:p>
                <a:pPr lvl="0" algn="l" rtl="0">
                  <a:buClr>
                    <a:srgbClr val="90C226"/>
                  </a:buClr>
                </a:pPr>
                <a:r>
                  <a:rPr lang="en-US" dirty="0">
                    <a:solidFill>
                      <a:prstClr val="black">
                        <a:lumMod val="75000"/>
                        <a:lumOff val="25000"/>
                      </a:prstClr>
                    </a:solidFill>
                  </a:rPr>
                  <a:t>To find the length of bars use the Slab Beams Drawing on AutoCAD</a:t>
                </a:r>
              </a:p>
              <a:p>
                <a:pPr algn="l" rtl="0"/>
                <a:endParaRPr lang="ar-SA"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677334" y="1146220"/>
                <a:ext cx="8596668" cy="5486399"/>
              </a:xfrm>
              <a:blipFill rotWithShape="0">
                <a:blip r:embed="rId2"/>
                <a:stretch>
                  <a:fillRect l="-142" t="-667" r="-567"/>
                </a:stretch>
              </a:blipFill>
            </p:spPr>
            <p:txBody>
              <a:bodyPr/>
              <a:lstStyle/>
              <a:p>
                <a:r>
                  <a:rPr lang="ar-SA">
                    <a:noFill/>
                  </a:rPr>
                  <a:t> </a:t>
                </a:r>
              </a:p>
            </p:txBody>
          </p:sp>
        </mc:Fallback>
      </mc:AlternateContent>
    </p:spTree>
    <p:extLst>
      <p:ext uri="{BB962C8B-B14F-4D97-AF65-F5344CB8AC3E}">
        <p14:creationId xmlns:p14="http://schemas.microsoft.com/office/powerpoint/2010/main" val="33460704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42682"/>
          </a:xfrm>
        </p:spPr>
        <p:txBody>
          <a:bodyPr/>
          <a:lstStyle/>
          <a:p>
            <a:pPr algn="ctr"/>
            <a:r>
              <a:rPr lang="en-US" dirty="0" smtClean="0"/>
              <a:t>Ribbed Slab</a:t>
            </a:r>
            <a:endParaRPr lang="ar-SA" dirty="0"/>
          </a:p>
        </p:txBody>
      </p:sp>
      <p:sp>
        <p:nvSpPr>
          <p:cNvPr id="3" name="Content Placeholder 2"/>
          <p:cNvSpPr>
            <a:spLocks noGrp="1"/>
          </p:cNvSpPr>
          <p:nvPr>
            <p:ph idx="1"/>
          </p:nvPr>
        </p:nvSpPr>
        <p:spPr>
          <a:xfrm>
            <a:off x="677334" y="1352283"/>
            <a:ext cx="8596668" cy="4689080"/>
          </a:xfrm>
        </p:spPr>
        <p:txBody>
          <a:bodyPr/>
          <a:lstStyle/>
          <a:p>
            <a:pPr lvl="0" algn="l" rtl="0"/>
            <a:r>
              <a:rPr lang="en-US" dirty="0"/>
              <a:t>The type of the slab is one way ribbed slab which contains cement blocks to reduce its weight, cost, and to provide better isolation.</a:t>
            </a:r>
            <a:endParaRPr lang="en-US" sz="1600" dirty="0"/>
          </a:p>
          <a:p>
            <a:pPr lvl="0" algn="l" rtl="0"/>
            <a:r>
              <a:rPr lang="en-US" dirty="0"/>
              <a:t>Block Dimensions are as follows :</a:t>
            </a:r>
            <a:endParaRPr lang="en-US" sz="1600" dirty="0"/>
          </a:p>
          <a:p>
            <a:pPr lvl="1" algn="l" rtl="0"/>
            <a:r>
              <a:rPr lang="en-US" dirty="0"/>
              <a:t>Thickness = 17cm</a:t>
            </a:r>
            <a:endParaRPr lang="en-US" sz="1400" dirty="0"/>
          </a:p>
          <a:p>
            <a:pPr lvl="1" algn="l" rtl="0"/>
            <a:r>
              <a:rPr lang="en-US" dirty="0"/>
              <a:t>Width = 25cm</a:t>
            </a:r>
            <a:endParaRPr lang="en-US" sz="1400" dirty="0"/>
          </a:p>
          <a:p>
            <a:pPr lvl="1" algn="l" rtl="0"/>
            <a:r>
              <a:rPr lang="en-US" dirty="0"/>
              <a:t>Length = 40cm</a:t>
            </a:r>
            <a:endParaRPr lang="en-US" sz="1400" dirty="0"/>
          </a:p>
          <a:p>
            <a:pPr lvl="0" algn="l" rtl="0"/>
            <a:r>
              <a:rPr lang="en-US" dirty="0"/>
              <a:t>The Volume of concrete required for the Slab includes the volume required for beams, since the beams are hidden and they are part of the slab’s concrete.</a:t>
            </a:r>
            <a:endParaRPr lang="en-US" sz="1600" dirty="0"/>
          </a:p>
          <a:p>
            <a:pPr lvl="0" algn="l" rtl="0"/>
            <a:r>
              <a:rPr lang="en-US" dirty="0"/>
              <a:t>Formwork of The Slab is The External Stone Layer ( </a:t>
            </a:r>
            <a:r>
              <a:rPr lang="ar-SA" dirty="0"/>
              <a:t>مدماك الصبة</a:t>
            </a:r>
            <a:r>
              <a:rPr lang="en-US" dirty="0"/>
              <a:t> )</a:t>
            </a:r>
            <a:endParaRPr lang="en-US" sz="1600" dirty="0"/>
          </a:p>
          <a:p>
            <a:pPr algn="l" rtl="0"/>
            <a:r>
              <a:rPr lang="en-US" dirty="0"/>
              <a:t>The following figure shows the number of Blocks in each zone of the ribbed Slab</a:t>
            </a:r>
            <a:endParaRPr lang="en-US" sz="1600" dirty="0"/>
          </a:p>
          <a:p>
            <a:pPr algn="l" rtl="0"/>
            <a:endParaRPr lang="ar-SA" dirty="0"/>
          </a:p>
        </p:txBody>
      </p:sp>
    </p:spTree>
    <p:extLst>
      <p:ext uri="{BB962C8B-B14F-4D97-AF65-F5344CB8AC3E}">
        <p14:creationId xmlns:p14="http://schemas.microsoft.com/office/powerpoint/2010/main" val="7579546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678287"/>
          </a:xfrm>
        </p:spPr>
        <p:txBody>
          <a:bodyPr>
            <a:normAutofit/>
          </a:bodyPr>
          <a:lstStyle/>
          <a:p>
            <a:pPr algn="ctr"/>
            <a:r>
              <a:rPr lang="en-US" sz="3000" dirty="0" smtClean="0"/>
              <a:t>Ribbed Slab</a:t>
            </a:r>
            <a:endParaRPr lang="ar-SA" sz="300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759274" y="1390650"/>
            <a:ext cx="4433489" cy="4651375"/>
          </a:xfrm>
        </p:spPr>
      </p:pic>
    </p:spTree>
    <p:extLst>
      <p:ext uri="{BB962C8B-B14F-4D97-AF65-F5344CB8AC3E}">
        <p14:creationId xmlns:p14="http://schemas.microsoft.com/office/powerpoint/2010/main" val="161920238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55561"/>
          </a:xfrm>
        </p:spPr>
        <p:txBody>
          <a:bodyPr>
            <a:normAutofit/>
          </a:bodyPr>
          <a:lstStyle/>
          <a:p>
            <a:pPr algn="ctr"/>
            <a:r>
              <a:rPr lang="en-US" sz="3000" dirty="0" smtClean="0"/>
              <a:t>Ribbed Slab</a:t>
            </a:r>
            <a:endParaRPr lang="ar-SA" sz="3000" dirty="0"/>
          </a:p>
        </p:txBody>
      </p:sp>
      <p:sp>
        <p:nvSpPr>
          <p:cNvPr id="3" name="Content Placeholder 2"/>
          <p:cNvSpPr>
            <a:spLocks noGrp="1"/>
          </p:cNvSpPr>
          <p:nvPr>
            <p:ph idx="1"/>
          </p:nvPr>
        </p:nvSpPr>
        <p:spPr>
          <a:xfrm>
            <a:off x="677334" y="1365161"/>
            <a:ext cx="8596668" cy="5267459"/>
          </a:xfrm>
        </p:spPr>
        <p:txBody>
          <a:bodyPr/>
          <a:lstStyle/>
          <a:p>
            <a:pPr algn="l" rtl="0"/>
            <a:r>
              <a:rPr lang="en-US" b="1" dirty="0"/>
              <a:t>Number of Blocks</a:t>
            </a:r>
            <a:r>
              <a:rPr lang="en-US" dirty="0"/>
              <a:t> =82+95+62+89+2x(58+58+50+7)+88+14+18+18+45+58+6+27 = 948</a:t>
            </a:r>
          </a:p>
          <a:p>
            <a:pPr lvl="0" algn="l" rtl="0"/>
            <a:r>
              <a:rPr lang="en-US" dirty="0"/>
              <a:t>Slab Thickness = 0.25m</a:t>
            </a:r>
          </a:p>
          <a:p>
            <a:pPr lvl="0" algn="l" rtl="0"/>
            <a:r>
              <a:rPr lang="en-US" dirty="0"/>
              <a:t>Volume of a Block = 0.4 x 0.22 x 0.17 = 0.017m</a:t>
            </a:r>
            <a:r>
              <a:rPr lang="en-US" b="1" baseline="30000" dirty="0"/>
              <a:t>3</a:t>
            </a:r>
            <a:endParaRPr lang="en-US" dirty="0"/>
          </a:p>
          <a:p>
            <a:pPr lvl="0" algn="l" rtl="0"/>
            <a:r>
              <a:rPr lang="en-US" dirty="0"/>
              <a:t>Total Volume of Blocks = 948 x 0.017 = 16.116m</a:t>
            </a:r>
            <a:r>
              <a:rPr lang="en-US" b="1" baseline="30000" dirty="0"/>
              <a:t>3</a:t>
            </a:r>
            <a:endParaRPr lang="en-US" dirty="0"/>
          </a:p>
          <a:p>
            <a:pPr algn="l" rtl="0"/>
            <a:r>
              <a:rPr lang="en-US" i="1" dirty="0"/>
              <a:t>Area of Ribbed Slab = Total Area of Floor – Area of Staircase</a:t>
            </a:r>
            <a:r>
              <a:rPr lang="en-US" dirty="0"/>
              <a:t> = 222-22 = 200m</a:t>
            </a:r>
            <a:r>
              <a:rPr lang="en-US" b="1" baseline="30000" dirty="0"/>
              <a:t>2</a:t>
            </a:r>
            <a:endParaRPr lang="en-US" dirty="0"/>
          </a:p>
          <a:p>
            <a:pPr algn="l" rtl="0"/>
            <a:r>
              <a:rPr lang="en-US" b="1" i="1" dirty="0"/>
              <a:t>Volume of Concrete Required</a:t>
            </a:r>
            <a:r>
              <a:rPr lang="en-US" i="1" dirty="0"/>
              <a:t> = Thickness </a:t>
            </a:r>
            <a:r>
              <a:rPr lang="en-US" b="1" i="1" baseline="-25000" dirty="0"/>
              <a:t>Slab</a:t>
            </a:r>
            <a:r>
              <a:rPr lang="en-US" i="1" dirty="0"/>
              <a:t> x Area – Volume </a:t>
            </a:r>
            <a:r>
              <a:rPr lang="en-US" b="1" i="1" baseline="-25000" dirty="0" smtClean="0"/>
              <a:t>Blocks</a:t>
            </a:r>
            <a:endParaRPr lang="en-US" dirty="0"/>
          </a:p>
          <a:p>
            <a:pPr algn="l" rtl="0"/>
            <a:r>
              <a:rPr lang="en-US" dirty="0" smtClean="0"/>
              <a:t>  </a:t>
            </a:r>
            <a:r>
              <a:rPr lang="en-US" dirty="0"/>
              <a:t>= </a:t>
            </a:r>
            <a:r>
              <a:rPr lang="en-US" dirty="0" smtClean="0"/>
              <a:t>0.25 </a:t>
            </a:r>
            <a:r>
              <a:rPr lang="en-US" dirty="0"/>
              <a:t>x 200 -16.116= 33.884m</a:t>
            </a:r>
            <a:r>
              <a:rPr lang="en-US" b="1" baseline="30000" dirty="0"/>
              <a:t>3</a:t>
            </a:r>
            <a:endParaRPr lang="en-US" dirty="0"/>
          </a:p>
          <a:p>
            <a:pPr algn="l" rtl="0"/>
            <a:r>
              <a:rPr lang="en-US" dirty="0" smtClean="0"/>
              <a:t>Reinforcement for ribbed Slab consist of 3 items: Longitudinal bars, Shrinkage steel and stirrups</a:t>
            </a:r>
          </a:p>
          <a:p>
            <a:pPr algn="l" rtl="0"/>
            <a:r>
              <a:rPr lang="en-US" dirty="0" smtClean="0"/>
              <a:t>Longitudinal bars are 2</a:t>
            </a:r>
            <a:r>
              <a:rPr lang="el-GR" dirty="0" smtClean="0"/>
              <a:t>Φ</a:t>
            </a:r>
            <a:r>
              <a:rPr lang="en-US" dirty="0" smtClean="0"/>
              <a:t>12 or </a:t>
            </a:r>
            <a:r>
              <a:rPr lang="el-GR" dirty="0" smtClean="0"/>
              <a:t>Φ</a:t>
            </a:r>
            <a:r>
              <a:rPr lang="en-US" dirty="0" smtClean="0"/>
              <a:t>12 and </a:t>
            </a:r>
            <a:r>
              <a:rPr lang="el-GR" dirty="0" smtClean="0"/>
              <a:t>Φ</a:t>
            </a:r>
            <a:r>
              <a:rPr lang="en-US" dirty="0" smtClean="0"/>
              <a:t>14</a:t>
            </a:r>
          </a:p>
          <a:p>
            <a:pPr algn="l" rtl="0"/>
            <a:r>
              <a:rPr lang="en-US" dirty="0" smtClean="0"/>
              <a:t>Shrinkage Steel are mesh with </a:t>
            </a:r>
            <a:r>
              <a:rPr lang="el-GR" dirty="0" smtClean="0"/>
              <a:t>Φ</a:t>
            </a:r>
            <a:r>
              <a:rPr lang="en-US" dirty="0" smtClean="0"/>
              <a:t>8/25cm both sides</a:t>
            </a:r>
          </a:p>
          <a:p>
            <a:pPr algn="l" rtl="0"/>
            <a:r>
              <a:rPr lang="en-US" dirty="0" smtClean="0"/>
              <a:t>Stirrups are 4</a:t>
            </a:r>
            <a:r>
              <a:rPr lang="el-GR" dirty="0" smtClean="0"/>
              <a:t>Φ</a:t>
            </a:r>
            <a:r>
              <a:rPr lang="en-US" dirty="0" smtClean="0"/>
              <a:t>8/m with 30cm perimeter length</a:t>
            </a:r>
            <a:endParaRPr lang="ar-SA" dirty="0"/>
          </a:p>
        </p:txBody>
      </p:sp>
    </p:spTree>
    <p:extLst>
      <p:ext uri="{BB962C8B-B14F-4D97-AF65-F5344CB8AC3E}">
        <p14:creationId xmlns:p14="http://schemas.microsoft.com/office/powerpoint/2010/main" val="33902423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94197"/>
          </a:xfrm>
        </p:spPr>
        <p:txBody>
          <a:bodyPr>
            <a:normAutofit/>
          </a:bodyPr>
          <a:lstStyle/>
          <a:p>
            <a:pPr algn="ctr"/>
            <a:r>
              <a:rPr lang="en-US" sz="3000" dirty="0" smtClean="0"/>
              <a:t>Ribbed Slab</a:t>
            </a:r>
            <a:endParaRPr lang="ar-SA" sz="3000" dirty="0"/>
          </a:p>
        </p:txBody>
      </p:sp>
      <p:sp>
        <p:nvSpPr>
          <p:cNvPr id="3" name="Content Placeholder 2"/>
          <p:cNvSpPr>
            <a:spLocks noGrp="1"/>
          </p:cNvSpPr>
          <p:nvPr>
            <p:ph idx="1"/>
          </p:nvPr>
        </p:nvSpPr>
        <p:spPr>
          <a:xfrm>
            <a:off x="677334" y="1403797"/>
            <a:ext cx="8596668" cy="4997003"/>
          </a:xfrm>
        </p:spPr>
        <p:txBody>
          <a:bodyPr/>
          <a:lstStyle/>
          <a:p>
            <a:pPr algn="l" rtl="0"/>
            <a:r>
              <a:rPr lang="en-US" dirty="0"/>
              <a:t>To simplify the weight estimate for the main longitudinal bars in the ribs, the slab is divided to several zones as shown in the following figure :</a:t>
            </a:r>
          </a:p>
          <a:p>
            <a:pPr marL="0" indent="0" algn="l" rtl="0">
              <a:buNone/>
            </a:pPr>
            <a:endParaRPr lang="en-US" dirty="0"/>
          </a:p>
          <a:p>
            <a:pPr algn="l" rtl="0"/>
            <a:endParaRPr lang="ar-SA" dirty="0"/>
          </a:p>
        </p:txBody>
      </p:sp>
      <p:pic>
        <p:nvPicPr>
          <p:cNvPr id="4" name="Picture 3" descr="C:\Users\KAREEM-JO\Desktop\Ribs Slab.PNG"/>
          <p:cNvPicPr/>
          <p:nvPr/>
        </p:nvPicPr>
        <p:blipFill>
          <a:blip r:embed="rId2" cstate="print"/>
          <a:srcRect/>
          <a:stretch>
            <a:fillRect/>
          </a:stretch>
        </p:blipFill>
        <p:spPr bwMode="auto">
          <a:xfrm>
            <a:off x="2579813" y="2197994"/>
            <a:ext cx="4791710" cy="4002405"/>
          </a:xfrm>
          <a:prstGeom prst="rect">
            <a:avLst/>
          </a:prstGeom>
          <a:noFill/>
          <a:ln w="9525">
            <a:noFill/>
            <a:miter lim="800000"/>
            <a:headEnd/>
            <a:tailEnd/>
          </a:ln>
        </p:spPr>
      </p:pic>
    </p:spTree>
    <p:extLst>
      <p:ext uri="{BB962C8B-B14F-4D97-AF65-F5344CB8AC3E}">
        <p14:creationId xmlns:p14="http://schemas.microsoft.com/office/powerpoint/2010/main" val="22478999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42682"/>
          </a:xfrm>
        </p:spPr>
        <p:txBody>
          <a:bodyPr>
            <a:normAutofit/>
          </a:bodyPr>
          <a:lstStyle/>
          <a:p>
            <a:pPr algn="ctr"/>
            <a:r>
              <a:rPr lang="en-US" sz="3000" dirty="0" smtClean="0"/>
              <a:t>Ribbed Slab</a:t>
            </a:r>
            <a:endParaRPr lang="ar-SA" sz="3000" dirty="0"/>
          </a:p>
        </p:txBody>
      </p:sp>
      <p:sp>
        <p:nvSpPr>
          <p:cNvPr id="3" name="Content Placeholder 2"/>
          <p:cNvSpPr>
            <a:spLocks noGrp="1"/>
          </p:cNvSpPr>
          <p:nvPr>
            <p:ph idx="1"/>
          </p:nvPr>
        </p:nvSpPr>
        <p:spPr>
          <a:xfrm>
            <a:off x="677334" y="1352283"/>
            <a:ext cx="8596668" cy="4689080"/>
          </a:xfrm>
        </p:spPr>
        <p:txBody>
          <a:bodyPr/>
          <a:lstStyle/>
          <a:p>
            <a:pPr algn="l" rtl="0"/>
            <a:r>
              <a:rPr lang="en-US" dirty="0"/>
              <a:t>To Simplify The Estimation Of Weight For The Shrinkage </a:t>
            </a:r>
            <a:r>
              <a:rPr lang="en-US" dirty="0" smtClean="0"/>
              <a:t>Steel, we divide the slabs to zones in both x and y direction as following figures</a:t>
            </a:r>
          </a:p>
          <a:p>
            <a:pPr algn="l" rtl="0"/>
            <a:endParaRPr lang="ar-SA" dirty="0"/>
          </a:p>
        </p:txBody>
      </p:sp>
      <p:pic>
        <p:nvPicPr>
          <p:cNvPr id="4" name="Picture 3" descr="C:\Users\KAREEM-JO\Desktop\zones for shrinkage ribbed (X).PNG"/>
          <p:cNvPicPr/>
          <p:nvPr/>
        </p:nvPicPr>
        <p:blipFill>
          <a:blip r:embed="rId2" cstate="print"/>
          <a:srcRect/>
          <a:stretch>
            <a:fillRect/>
          </a:stretch>
        </p:blipFill>
        <p:spPr bwMode="auto">
          <a:xfrm>
            <a:off x="1483803" y="2374632"/>
            <a:ext cx="3491865" cy="2984500"/>
          </a:xfrm>
          <a:prstGeom prst="rect">
            <a:avLst/>
          </a:prstGeom>
          <a:noFill/>
          <a:ln w="9525">
            <a:noFill/>
            <a:miter lim="800000"/>
            <a:headEnd/>
            <a:tailEnd/>
          </a:ln>
        </p:spPr>
      </p:pic>
      <p:pic>
        <p:nvPicPr>
          <p:cNvPr id="5" name="Picture 4" descr="C:\Users\KAREEM-JO\Desktop\zones for shrinkage ribbed (Y).PNG"/>
          <p:cNvPicPr/>
          <p:nvPr/>
        </p:nvPicPr>
        <p:blipFill>
          <a:blip r:embed="rId3" cstate="print"/>
          <a:srcRect/>
          <a:stretch>
            <a:fillRect/>
          </a:stretch>
        </p:blipFill>
        <p:spPr bwMode="auto">
          <a:xfrm>
            <a:off x="5487189" y="2374632"/>
            <a:ext cx="3957320" cy="3044825"/>
          </a:xfrm>
          <a:prstGeom prst="rect">
            <a:avLst/>
          </a:prstGeom>
          <a:noFill/>
          <a:ln w="9525">
            <a:noFill/>
            <a:miter lim="800000"/>
            <a:headEnd/>
            <a:tailEnd/>
          </a:ln>
        </p:spPr>
      </p:pic>
    </p:spTree>
    <p:extLst>
      <p:ext uri="{BB962C8B-B14F-4D97-AF65-F5344CB8AC3E}">
        <p14:creationId xmlns:p14="http://schemas.microsoft.com/office/powerpoint/2010/main" val="28822193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42682"/>
          </a:xfrm>
        </p:spPr>
        <p:txBody>
          <a:bodyPr>
            <a:normAutofit/>
          </a:bodyPr>
          <a:lstStyle/>
          <a:p>
            <a:pPr algn="ctr"/>
            <a:r>
              <a:rPr lang="en-US" sz="3000" dirty="0" smtClean="0"/>
              <a:t>Staircase</a:t>
            </a:r>
            <a:endParaRPr lang="ar-SA" sz="30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677334" y="1352283"/>
                <a:ext cx="8596668" cy="4689080"/>
              </a:xfrm>
            </p:spPr>
            <p:txBody>
              <a:bodyPr/>
              <a:lstStyle/>
              <a:p>
                <a:pPr algn="l" rtl="0"/>
                <a:r>
                  <a:rPr lang="en-US" dirty="0" smtClean="0"/>
                  <a:t>Staircase slab is solid slab with thickness 15cm and mesh reinforcement </a:t>
                </a:r>
                <a:r>
                  <a:rPr lang="el-GR" dirty="0" smtClean="0"/>
                  <a:t>Φ</a:t>
                </a:r>
                <a:r>
                  <a:rPr lang="en-US" dirty="0" smtClean="0"/>
                  <a:t>12/15cm and no need for stirrups</a:t>
                </a:r>
              </a:p>
              <a:p>
                <a:pPr algn="l" rtl="0"/>
                <a:r>
                  <a:rPr lang="en-US" dirty="0" smtClean="0"/>
                  <a:t>Volume of concrete for stair case slab as eqn.</a:t>
                </a:r>
              </a:p>
              <a:p>
                <a:pPr algn="l" rtl="0"/>
                <a:r>
                  <a:rPr lang="en-US" dirty="0" smtClean="0"/>
                  <a:t> </a:t>
                </a:r>
                <a14:m>
                  <m:oMath xmlns:m="http://schemas.openxmlformats.org/officeDocument/2006/math">
                    <m:r>
                      <a:rPr lang="en-US" i="1">
                        <a:latin typeface="Cambria Math" panose="02040503050406030204" pitchFamily="18" charset="0"/>
                      </a:rPr>
                      <m:t>𝑉𝑜𝑙𝑢𝑚𝑒</m:t>
                    </m:r>
                    <m:r>
                      <a:rPr lang="en-US" i="1">
                        <a:latin typeface="Cambria Math" panose="02040503050406030204" pitchFamily="18" charset="0"/>
                      </a:rPr>
                      <m:t>=</m:t>
                    </m:r>
                    <m:r>
                      <a:rPr lang="en-US" i="1">
                        <a:latin typeface="Cambria Math" panose="02040503050406030204" pitchFamily="18" charset="0"/>
                      </a:rPr>
                      <m:t>𝐴𝑟𝑒𝑎</m:t>
                    </m:r>
                    <m:r>
                      <a:rPr lang="en-US" i="1">
                        <a:latin typeface="Cambria Math" panose="02040503050406030204" pitchFamily="18" charset="0"/>
                      </a:rPr>
                      <m:t>×</m:t>
                    </m:r>
                    <m:r>
                      <a:rPr lang="en-US" i="1">
                        <a:latin typeface="Cambria Math" panose="02040503050406030204" pitchFamily="18" charset="0"/>
                      </a:rPr>
                      <m:t>𝑇h𝑖𝑐𝑘𝑛𝑒𝑠𝑠</m:t>
                    </m:r>
                  </m:oMath>
                </a14:m>
                <a:r>
                  <a:rPr lang="en-US" dirty="0" smtClean="0"/>
                  <a:t> = 22 × 0.15 = 3.3 m</a:t>
                </a:r>
                <a:r>
                  <a:rPr lang="en-US" baseline="30000" dirty="0" smtClean="0"/>
                  <a:t>3</a:t>
                </a:r>
                <a:r>
                  <a:rPr lang="en-US" dirty="0" smtClean="0"/>
                  <a:t> </a:t>
                </a:r>
              </a:p>
              <a:p>
                <a:pPr algn="l" rtl="0"/>
                <a:r>
                  <a:rPr lang="en-US" dirty="0" smtClean="0"/>
                  <a:t>Reinforcement mesh weight can be calculated by divide the calculations for both x and y direction then compute number of bars in each direction and total weight of bars in each direction </a:t>
                </a:r>
              </a:p>
              <a:p>
                <a:pPr algn="l" rtl="0"/>
                <a:r>
                  <a:rPr lang="en-US" dirty="0" smtClean="0"/>
                  <a:t>Staircase slab beams are 2 types of beam B1 with dimension 6.3*0.4*0.2m and B2 with dimensions 3.4*0.4*0.2m</a:t>
                </a:r>
              </a:p>
              <a:p>
                <a:pPr algn="l" rtl="0"/>
                <a:r>
                  <a:rPr lang="en-US" dirty="0" smtClean="0"/>
                  <a:t>Volume of concrete for staircase beams = 2×6.3×0.4×0.2 + 2×3.4×0.4×0.2 = 1.552 m</a:t>
                </a:r>
                <a:r>
                  <a:rPr lang="en-US" baseline="30000" dirty="0" smtClean="0"/>
                  <a:t>3</a:t>
                </a:r>
                <a:r>
                  <a:rPr lang="en-US" dirty="0" smtClean="0"/>
                  <a:t> </a:t>
                </a:r>
              </a:p>
              <a:p>
                <a:pPr lvl="0" algn="l" rtl="0"/>
                <a:r>
                  <a:rPr lang="en-US" dirty="0"/>
                  <a:t>The Longitudinal Bars are Continuous along all the length of the beams</a:t>
                </a:r>
              </a:p>
              <a:p>
                <a:pPr lvl="0" algn="l" rtl="0"/>
                <a:r>
                  <a:rPr lang="en-US" dirty="0"/>
                  <a:t>Perimeter of Stirrups = </a:t>
                </a:r>
                <a:r>
                  <a:rPr lang="en-US" dirty="0" smtClean="0"/>
                  <a:t>1.25m and stirrups are 5</a:t>
                </a:r>
                <a:r>
                  <a:rPr lang="el-GR" dirty="0" smtClean="0"/>
                  <a:t>Φ</a:t>
                </a:r>
                <a:r>
                  <a:rPr lang="en-US" dirty="0" smtClean="0"/>
                  <a:t>8/m</a:t>
                </a:r>
                <a:endParaRPr lang="en-US" dirty="0"/>
              </a:p>
              <a:p>
                <a:pPr algn="l" rtl="0"/>
                <a:endParaRPr lang="en-US" dirty="0"/>
              </a:p>
              <a:p>
                <a:pPr algn="l" rtl="0"/>
                <a:endParaRPr lang="ar-SA"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677334" y="1352283"/>
                <a:ext cx="8596668" cy="4689080"/>
              </a:xfrm>
              <a:blipFill rotWithShape="0">
                <a:blip r:embed="rId2"/>
                <a:stretch>
                  <a:fillRect l="-142" t="-910" r="-922"/>
                </a:stretch>
              </a:blipFill>
            </p:spPr>
            <p:txBody>
              <a:bodyPr/>
              <a:lstStyle/>
              <a:p>
                <a:r>
                  <a:rPr lang="ar-SA">
                    <a:noFill/>
                  </a:rPr>
                  <a:t> </a:t>
                </a:r>
              </a:p>
            </p:txBody>
          </p:sp>
        </mc:Fallback>
      </mc:AlternateContent>
    </p:spTree>
    <p:extLst>
      <p:ext uri="{BB962C8B-B14F-4D97-AF65-F5344CB8AC3E}">
        <p14:creationId xmlns:p14="http://schemas.microsoft.com/office/powerpoint/2010/main" val="187062737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601014"/>
          </a:xfrm>
        </p:spPr>
        <p:txBody>
          <a:bodyPr>
            <a:normAutofit/>
          </a:bodyPr>
          <a:lstStyle/>
          <a:p>
            <a:pPr algn="ctr"/>
            <a:r>
              <a:rPr lang="en-US" sz="3000" dirty="0" smtClean="0"/>
              <a:t>Staircase</a:t>
            </a:r>
            <a:endParaRPr lang="ar-SA" sz="3000" dirty="0"/>
          </a:p>
        </p:txBody>
      </p:sp>
      <p:sp>
        <p:nvSpPr>
          <p:cNvPr id="3" name="Content Placeholder 2"/>
          <p:cNvSpPr>
            <a:spLocks noGrp="1"/>
          </p:cNvSpPr>
          <p:nvPr>
            <p:ph idx="1"/>
          </p:nvPr>
        </p:nvSpPr>
        <p:spPr>
          <a:xfrm>
            <a:off x="677334" y="1210614"/>
            <a:ext cx="8596668" cy="5100033"/>
          </a:xfrm>
        </p:spPr>
        <p:txBody>
          <a:bodyPr/>
          <a:lstStyle/>
          <a:p>
            <a:pPr algn="l" rtl="0"/>
            <a:r>
              <a:rPr lang="en-US" dirty="0" smtClean="0"/>
              <a:t>Staircase flights are 3 shown in the following figure</a:t>
            </a:r>
          </a:p>
          <a:p>
            <a:pPr algn="l" rtl="0"/>
            <a:endParaRPr lang="en-US" dirty="0"/>
          </a:p>
          <a:p>
            <a:pPr algn="l" rtl="0"/>
            <a:endParaRPr lang="en-US" dirty="0" smtClean="0"/>
          </a:p>
          <a:p>
            <a:pPr algn="l" rtl="0"/>
            <a:endParaRPr lang="en-US" dirty="0"/>
          </a:p>
          <a:p>
            <a:pPr algn="l" rtl="0"/>
            <a:endParaRPr lang="en-US" dirty="0" smtClean="0"/>
          </a:p>
          <a:p>
            <a:pPr algn="l" rtl="0"/>
            <a:endParaRPr lang="en-US" dirty="0"/>
          </a:p>
          <a:p>
            <a:pPr algn="l" rtl="0"/>
            <a:endParaRPr lang="en-US" dirty="0" smtClean="0"/>
          </a:p>
          <a:p>
            <a:pPr marL="0" indent="0" algn="l" rtl="0">
              <a:buNone/>
            </a:pPr>
            <a:endParaRPr lang="en-US" dirty="0"/>
          </a:p>
          <a:p>
            <a:pPr algn="l" rtl="0"/>
            <a:r>
              <a:rPr lang="en-US" dirty="0" smtClean="0"/>
              <a:t>Volume of Concrete equal (side area of flight*1.4m + volume of Landing)</a:t>
            </a:r>
          </a:p>
          <a:p>
            <a:pPr algn="l" rtl="0"/>
            <a:r>
              <a:rPr lang="en-US" dirty="0" smtClean="0"/>
              <a:t>Longitudinal bars are 7</a:t>
            </a:r>
            <a:r>
              <a:rPr lang="el-GR" dirty="0" smtClean="0"/>
              <a:t>Φ</a:t>
            </a:r>
            <a:r>
              <a:rPr lang="en-US" dirty="0" smtClean="0"/>
              <a:t>14/m, Transverse bars are </a:t>
            </a:r>
            <a:r>
              <a:rPr lang="el-GR" dirty="0"/>
              <a:t>Φ</a:t>
            </a:r>
            <a:r>
              <a:rPr lang="en-US" dirty="0" smtClean="0"/>
              <a:t>14/20cm in the landing and under one bar under each riser and stirrups are 5</a:t>
            </a:r>
            <a:r>
              <a:rPr lang="el-GR" dirty="0" smtClean="0"/>
              <a:t>Φ</a:t>
            </a:r>
            <a:r>
              <a:rPr lang="en-US" dirty="0" smtClean="0"/>
              <a:t>8/m</a:t>
            </a:r>
          </a:p>
          <a:p>
            <a:pPr lvl="0" algn="l" rtl="0"/>
            <a:r>
              <a:rPr lang="en-US" dirty="0"/>
              <a:t>Formwork covers all sides of the staircase flight, and the bottom area is measured directly from AutoCAD drawings of the </a:t>
            </a:r>
            <a:r>
              <a:rPr lang="en-US" dirty="0" smtClean="0"/>
              <a:t>design</a:t>
            </a:r>
            <a:endParaRPr lang="en-US" dirty="0"/>
          </a:p>
          <a:p>
            <a:pPr algn="l" rtl="0"/>
            <a:endParaRPr lang="en-US" dirty="0" smtClean="0"/>
          </a:p>
        </p:txBody>
      </p:sp>
      <p:pic>
        <p:nvPicPr>
          <p:cNvPr id="4" name="Picture 3" descr="E:\Engineering Documents\Quantity Survey and Specifications\Flights.png"/>
          <p:cNvPicPr/>
          <p:nvPr/>
        </p:nvPicPr>
        <p:blipFill>
          <a:blip r:embed="rId2" cstate="print"/>
          <a:srcRect b="1993"/>
          <a:stretch>
            <a:fillRect/>
          </a:stretch>
        </p:blipFill>
        <p:spPr bwMode="auto">
          <a:xfrm>
            <a:off x="3024531" y="1734355"/>
            <a:ext cx="3129280" cy="2544445"/>
          </a:xfrm>
          <a:prstGeom prst="rect">
            <a:avLst/>
          </a:prstGeom>
          <a:noFill/>
          <a:ln w="9525">
            <a:noFill/>
            <a:miter lim="800000"/>
            <a:headEnd/>
            <a:tailEnd/>
          </a:ln>
        </p:spPr>
      </p:pic>
    </p:spTree>
    <p:extLst>
      <p:ext uri="{BB962C8B-B14F-4D97-AF65-F5344CB8AC3E}">
        <p14:creationId xmlns:p14="http://schemas.microsoft.com/office/powerpoint/2010/main" val="16215879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652530"/>
          </a:xfrm>
        </p:spPr>
        <p:txBody>
          <a:bodyPr>
            <a:normAutofit/>
          </a:bodyPr>
          <a:lstStyle/>
          <a:p>
            <a:pPr algn="ctr"/>
            <a:r>
              <a:rPr lang="en-US" sz="3000" dirty="0" smtClean="0"/>
              <a:t>Finishes</a:t>
            </a:r>
            <a:endParaRPr lang="ar-SA" sz="30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677334" y="1262131"/>
                <a:ext cx="8596668" cy="5087154"/>
              </a:xfrm>
            </p:spPr>
            <p:txBody>
              <a:bodyPr>
                <a:normAutofit lnSpcReduction="10000"/>
              </a:bodyPr>
              <a:lstStyle/>
              <a:p>
                <a:pPr algn="l" rtl="0"/>
                <a:r>
                  <a:rPr lang="en-US" dirty="0" smtClean="0"/>
                  <a:t>Tiling quantity can be found for all rooms using equation </a:t>
                </a:r>
              </a:p>
              <a:p>
                <a:pPr algn="l" rtl="0"/>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𝐴</m:t>
                        </m:r>
                      </m:e>
                      <m:sub>
                        <m:r>
                          <a:rPr lang="en-US" i="1">
                            <a:latin typeface="Cambria Math" panose="02040503050406030204" pitchFamily="18" charset="0"/>
                          </a:rPr>
                          <m:t>𝑇𝑖𝑙𝑒𝑠</m:t>
                        </m:r>
                      </m:sub>
                    </m:sSub>
                    <m:r>
                      <a:rPr lang="en-US" i="1">
                        <a:latin typeface="Cambria Math" panose="02040503050406030204" pitchFamily="18" charset="0"/>
                      </a:rPr>
                      <m:t>=(</m:t>
                    </m:r>
                    <m:r>
                      <a:rPr lang="en-US" i="1">
                        <a:latin typeface="Cambria Math" panose="02040503050406030204" pitchFamily="18" charset="0"/>
                      </a:rPr>
                      <m:t>𝐿𝑒𝑛𝑔𝑡h</m:t>
                    </m:r>
                    <m:r>
                      <a:rPr lang="en-US" i="1">
                        <a:latin typeface="Cambria Math" panose="02040503050406030204" pitchFamily="18" charset="0"/>
                      </a:rPr>
                      <m:t>×</m:t>
                    </m:r>
                    <m:r>
                      <a:rPr lang="en-US" i="1">
                        <a:latin typeface="Cambria Math" panose="02040503050406030204" pitchFamily="18" charset="0"/>
                      </a:rPr>
                      <m:t>𝑊𝑖𝑑𝑡h</m:t>
                    </m:r>
                    <m:r>
                      <a:rPr lang="en-US" i="1">
                        <a:latin typeface="Cambria Math" panose="02040503050406030204" pitchFamily="18" charset="0"/>
                      </a:rPr>
                      <m:t>) </m:t>
                    </m:r>
                    <m:r>
                      <a:rPr lang="en-US" i="1">
                        <a:latin typeface="Cambria Math" panose="02040503050406030204" pitchFamily="18" charset="0"/>
                      </a:rPr>
                      <m:t>𝑜𝑓</m:t>
                    </m:r>
                    <m:r>
                      <a:rPr lang="en-US" i="1">
                        <a:latin typeface="Cambria Math" panose="02040503050406030204" pitchFamily="18" charset="0"/>
                      </a:rPr>
                      <m:t> </m:t>
                    </m:r>
                    <m:r>
                      <a:rPr lang="en-US" i="1">
                        <a:latin typeface="Cambria Math" panose="02040503050406030204" pitchFamily="18" charset="0"/>
                      </a:rPr>
                      <m:t>𝑟𝑜𝑜𝑚</m:t>
                    </m:r>
                  </m:oMath>
                </a14:m>
                <a:r>
                  <a:rPr lang="en-US" dirty="0" smtClean="0"/>
                  <a:t> and add skirt with 7cm height on walls </a:t>
                </a:r>
              </a:p>
              <a:p>
                <a:pPr algn="l" rtl="0"/>
                <a:r>
                  <a:rPr lang="en-US" dirty="0" smtClean="0"/>
                  <a:t>For bathrooms no need for skirt because we use wall tiling plus floor tiling &amp; to calculate wall tiling we compute area of walls minus openings (doors &amp; windows)</a:t>
                </a:r>
              </a:p>
              <a:p>
                <a:pPr lvl="0" algn="l" rtl="0"/>
                <a:r>
                  <a:rPr lang="en-US" dirty="0"/>
                  <a:t>The blocks are quantified in terms of Surface Area measured in squared meters</a:t>
                </a:r>
              </a:p>
              <a:p>
                <a:pPr lvl="0" algn="l" rtl="0"/>
                <a:r>
                  <a:rPr lang="en-US" dirty="0"/>
                  <a:t>Two Types of Blocks are used in this project, First type has a thickness of 10cm and the second type has a thickness of 20cm</a:t>
                </a:r>
              </a:p>
              <a:p>
                <a:pPr lvl="0" algn="l" rtl="0"/>
                <a:r>
                  <a:rPr lang="en-US" dirty="0"/>
                  <a:t>Area of Windows and Doors are subtracted from the area of </a:t>
                </a:r>
                <a:r>
                  <a:rPr lang="en-US" dirty="0" smtClean="0"/>
                  <a:t>partitions</a:t>
                </a:r>
              </a:p>
              <a:p>
                <a:pPr lvl="0" rtl="0"/>
                <a:r>
                  <a:rPr lang="en-US" dirty="0"/>
                  <a:t>Quantity of Stone is measured in terms of the Surface Area in squared meters</a:t>
                </a:r>
              </a:p>
              <a:p>
                <a:pPr lvl="0" algn="l" rtl="0"/>
                <a:r>
                  <a:rPr lang="en-US" i="1" dirty="0"/>
                  <a:t>This Quantity involve the 10cm Blocks and the Plain concrete in the external </a:t>
                </a:r>
                <a:r>
                  <a:rPr lang="en-US" i="1" dirty="0" smtClean="0"/>
                  <a:t>walls</a:t>
                </a:r>
                <a:endParaRPr lang="en-US" dirty="0"/>
              </a:p>
              <a:p>
                <a:pPr lvl="0" algn="l" rtl="0"/>
                <a:r>
                  <a:rPr lang="en-US" dirty="0"/>
                  <a:t>Areas of Windows and Doors are subtracted from The Gross Areas of the External </a:t>
                </a:r>
                <a:r>
                  <a:rPr lang="en-US" dirty="0" smtClean="0"/>
                  <a:t>Walls</a:t>
                </a:r>
                <a:endParaRPr lang="en-US" dirty="0"/>
              </a:p>
              <a:p>
                <a:pPr lvl="0" algn="l" rtl="0"/>
                <a:endParaRPr lang="en-US" dirty="0"/>
              </a:p>
              <a:p>
                <a:pPr algn="l" rtl="0"/>
                <a:endParaRPr lang="ar-SA"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677334" y="1262131"/>
                <a:ext cx="8596668" cy="5087154"/>
              </a:xfrm>
              <a:blipFill rotWithShape="0">
                <a:blip r:embed="rId2"/>
                <a:stretch>
                  <a:fillRect l="-142" t="-1198" r="-638"/>
                </a:stretch>
              </a:blipFill>
            </p:spPr>
            <p:txBody>
              <a:bodyPr/>
              <a:lstStyle/>
              <a:p>
                <a:r>
                  <a:rPr lang="ar-SA">
                    <a:noFill/>
                  </a:rPr>
                  <a:t> </a:t>
                </a:r>
              </a:p>
            </p:txBody>
          </p:sp>
        </mc:Fallback>
      </mc:AlternateContent>
    </p:spTree>
    <p:extLst>
      <p:ext uri="{BB962C8B-B14F-4D97-AF65-F5344CB8AC3E}">
        <p14:creationId xmlns:p14="http://schemas.microsoft.com/office/powerpoint/2010/main" val="32002280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a:xfrm>
            <a:off x="677334" y="609600"/>
            <a:ext cx="8596668" cy="961623"/>
          </a:xfrm>
        </p:spPr>
        <p:txBody>
          <a:bodyPr/>
          <a:lstStyle/>
          <a:p>
            <a:pPr algn="ctr"/>
            <a:r>
              <a:rPr lang="en-US" sz="4000" dirty="0"/>
              <a:t>Outline</a:t>
            </a:r>
            <a:endParaRPr lang="ar-SA" sz="4000" dirty="0"/>
          </a:p>
        </p:txBody>
      </p:sp>
      <p:sp>
        <p:nvSpPr>
          <p:cNvPr id="7" name="Content Placeholder 6"/>
          <p:cNvSpPr>
            <a:spLocks noGrp="1"/>
          </p:cNvSpPr>
          <p:nvPr>
            <p:ph idx="1"/>
          </p:nvPr>
        </p:nvSpPr>
        <p:spPr>
          <a:xfrm>
            <a:off x="677334" y="1712891"/>
            <a:ext cx="8596668" cy="4765182"/>
          </a:xfrm>
        </p:spPr>
        <p:txBody>
          <a:bodyPr>
            <a:normAutofit/>
          </a:bodyPr>
          <a:lstStyle/>
          <a:p>
            <a:pPr algn="l" rtl="0">
              <a:buFont typeface="Arial" panose="020B0604020202020204" pitchFamily="34" charset="0"/>
              <a:buChar char="•"/>
            </a:pPr>
            <a:r>
              <a:rPr lang="en-US" sz="2000" dirty="0" smtClean="0"/>
              <a:t>Stone</a:t>
            </a:r>
          </a:p>
          <a:p>
            <a:pPr algn="l" rtl="0">
              <a:buFont typeface="Arial" panose="020B0604020202020204" pitchFamily="34" charset="0"/>
              <a:buChar char="•"/>
            </a:pPr>
            <a:r>
              <a:rPr lang="en-US" sz="2000" dirty="0" smtClean="0"/>
              <a:t>Brick Works</a:t>
            </a:r>
          </a:p>
          <a:p>
            <a:pPr algn="l" rtl="0">
              <a:buFont typeface="Arial" panose="020B0604020202020204" pitchFamily="34" charset="0"/>
              <a:buChar char="•"/>
            </a:pPr>
            <a:r>
              <a:rPr lang="en-US" sz="2000" dirty="0" smtClean="0"/>
              <a:t>Marble Panel for Windows</a:t>
            </a:r>
          </a:p>
          <a:p>
            <a:pPr algn="l" rtl="0">
              <a:buFont typeface="Arial" panose="020B0604020202020204" pitchFamily="34" charset="0"/>
              <a:buChar char="•"/>
            </a:pPr>
            <a:r>
              <a:rPr lang="en-US" sz="2000" dirty="0" smtClean="0"/>
              <a:t>Marble for kitchen</a:t>
            </a:r>
          </a:p>
          <a:p>
            <a:pPr algn="l" rtl="0">
              <a:buFont typeface="Arial" panose="020B0604020202020204" pitchFamily="34" charset="0"/>
              <a:buChar char="•"/>
            </a:pPr>
            <a:r>
              <a:rPr lang="en-US" sz="2000" dirty="0" smtClean="0"/>
              <a:t>Closets for kitchen</a:t>
            </a:r>
          </a:p>
          <a:p>
            <a:pPr algn="l" rtl="0">
              <a:buFont typeface="Arial" panose="020B0604020202020204" pitchFamily="34" charset="0"/>
              <a:buChar char="•"/>
            </a:pPr>
            <a:r>
              <a:rPr lang="en-US" sz="2000" dirty="0" smtClean="0"/>
              <a:t>Doors &amp; Windows</a:t>
            </a:r>
          </a:p>
          <a:p>
            <a:pPr algn="l" rtl="0">
              <a:buFont typeface="Arial" panose="020B0604020202020204" pitchFamily="34" charset="0"/>
              <a:buChar char="•"/>
            </a:pPr>
            <a:r>
              <a:rPr lang="en-US" sz="2000" dirty="0" smtClean="0"/>
              <a:t>Guardrails for Stairs</a:t>
            </a:r>
          </a:p>
          <a:p>
            <a:pPr algn="l" rtl="0">
              <a:buFont typeface="Arial" panose="020B0604020202020204" pitchFamily="34" charset="0"/>
              <a:buChar char="•"/>
            </a:pPr>
            <a:r>
              <a:rPr lang="en-US" sz="2000" dirty="0" smtClean="0"/>
              <a:t>Sanitary Units </a:t>
            </a:r>
          </a:p>
          <a:p>
            <a:pPr algn="l" rtl="0">
              <a:buFont typeface="Arial" panose="020B0604020202020204" pitchFamily="34" charset="0"/>
              <a:buChar char="•"/>
            </a:pPr>
            <a:r>
              <a:rPr lang="en-US" sz="2000" dirty="0" smtClean="0"/>
              <a:t>Electric Units</a:t>
            </a:r>
          </a:p>
          <a:p>
            <a:pPr algn="l" rtl="0">
              <a:buFont typeface="Wingdings" panose="05000000000000000000" pitchFamily="2" charset="2"/>
              <a:buChar char="q"/>
            </a:pPr>
            <a:r>
              <a:rPr lang="en-US" sz="2000" dirty="0" smtClean="0"/>
              <a:t> </a:t>
            </a:r>
            <a:r>
              <a:rPr lang="en-US" sz="2400" dirty="0" smtClean="0"/>
              <a:t>Bill of Quantities (BOQ)</a:t>
            </a:r>
            <a:endParaRPr lang="ar-SA" sz="2000" dirty="0"/>
          </a:p>
        </p:txBody>
      </p:sp>
    </p:spTree>
    <p:extLst>
      <p:ext uri="{BB962C8B-B14F-4D97-AF65-F5344CB8AC3E}">
        <p14:creationId xmlns:p14="http://schemas.microsoft.com/office/powerpoint/2010/main" val="174228165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588135"/>
          </a:xfrm>
        </p:spPr>
        <p:txBody>
          <a:bodyPr>
            <a:normAutofit/>
          </a:bodyPr>
          <a:lstStyle/>
          <a:p>
            <a:pPr algn="ctr"/>
            <a:r>
              <a:rPr lang="en-US" sz="3000" dirty="0" smtClean="0"/>
              <a:t>Finishes</a:t>
            </a:r>
            <a:endParaRPr lang="ar-SA" sz="3000" dirty="0"/>
          </a:p>
        </p:txBody>
      </p:sp>
      <p:sp>
        <p:nvSpPr>
          <p:cNvPr id="3" name="Content Placeholder 2"/>
          <p:cNvSpPr>
            <a:spLocks noGrp="1"/>
          </p:cNvSpPr>
          <p:nvPr>
            <p:ph idx="1"/>
          </p:nvPr>
        </p:nvSpPr>
        <p:spPr>
          <a:xfrm>
            <a:off x="677334" y="1197735"/>
            <a:ext cx="8596668" cy="4843627"/>
          </a:xfrm>
        </p:spPr>
        <p:txBody>
          <a:bodyPr/>
          <a:lstStyle/>
          <a:p>
            <a:pPr lvl="0" algn="l" rtl="0"/>
            <a:r>
              <a:rPr lang="en-US" dirty="0"/>
              <a:t>The Ceiling of all the floor will be plastered and painted</a:t>
            </a:r>
          </a:p>
          <a:p>
            <a:pPr lvl="0" algn="l" rtl="0"/>
            <a:r>
              <a:rPr lang="en-US" dirty="0"/>
              <a:t>All the rooms walls and partitions will be plastered and painted</a:t>
            </a:r>
          </a:p>
          <a:p>
            <a:pPr lvl="0" algn="l" rtl="0"/>
            <a:r>
              <a:rPr lang="en-US" dirty="0"/>
              <a:t>The Walls and Partitions of Bathrooms will not be plastered and painted since it will be covered by ceramic tiles</a:t>
            </a:r>
          </a:p>
          <a:p>
            <a:pPr lvl="0" algn="l" rtl="0"/>
            <a:r>
              <a:rPr lang="en-US" dirty="0"/>
              <a:t>The height of the tile skirt was subtracted from the height of walls to be accurate </a:t>
            </a:r>
          </a:p>
          <a:p>
            <a:pPr lvl="0" algn="l" rtl="0"/>
            <a:r>
              <a:rPr lang="en-US" dirty="0"/>
              <a:t>The quantity of brickwork is measured in terms of the Total Surface Area </a:t>
            </a:r>
          </a:p>
          <a:p>
            <a:pPr lvl="0" algn="l" rtl="0"/>
            <a:r>
              <a:rPr lang="en-US" dirty="0"/>
              <a:t>Dimensions are measured from the Drawings of the project</a:t>
            </a:r>
          </a:p>
          <a:p>
            <a:pPr lvl="0" algn="l" rtl="0"/>
            <a:r>
              <a:rPr lang="en-US" dirty="0"/>
              <a:t>Brickwork only cover the staircase</a:t>
            </a:r>
          </a:p>
          <a:p>
            <a:pPr lvl="0" algn="l" rtl="0"/>
            <a:r>
              <a:rPr lang="en-US" dirty="0"/>
              <a:t>The measured area is the total area, NOT the projected one</a:t>
            </a:r>
          </a:p>
          <a:p>
            <a:pPr marL="0" indent="0" algn="l" rtl="0">
              <a:buNone/>
            </a:pPr>
            <a:endParaRPr lang="ar-SA" dirty="0"/>
          </a:p>
        </p:txBody>
      </p:sp>
    </p:spTree>
    <p:extLst>
      <p:ext uri="{BB962C8B-B14F-4D97-AF65-F5344CB8AC3E}">
        <p14:creationId xmlns:p14="http://schemas.microsoft.com/office/powerpoint/2010/main" val="180081776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04045"/>
          </a:xfrm>
        </p:spPr>
        <p:txBody>
          <a:bodyPr>
            <a:normAutofit/>
          </a:bodyPr>
          <a:lstStyle/>
          <a:p>
            <a:pPr algn="ctr"/>
            <a:r>
              <a:rPr lang="en-US" sz="3000" dirty="0" smtClean="0"/>
              <a:t>Bill of quantities (BOQ)</a:t>
            </a:r>
            <a:endParaRPr lang="ar-SA" sz="3000" dirty="0"/>
          </a:p>
        </p:txBody>
      </p:sp>
      <p:sp>
        <p:nvSpPr>
          <p:cNvPr id="3" name="Content Placeholder 2"/>
          <p:cNvSpPr>
            <a:spLocks noGrp="1"/>
          </p:cNvSpPr>
          <p:nvPr>
            <p:ph idx="1"/>
          </p:nvPr>
        </p:nvSpPr>
        <p:spPr>
          <a:xfrm>
            <a:off x="677334" y="1313645"/>
            <a:ext cx="8596668" cy="4727717"/>
          </a:xfrm>
        </p:spPr>
        <p:txBody>
          <a:bodyPr/>
          <a:lstStyle/>
          <a:p>
            <a:pPr algn="l" rtl="0"/>
            <a:r>
              <a:rPr lang="en-US" dirty="0" smtClean="0"/>
              <a:t>Total </a:t>
            </a:r>
            <a:r>
              <a:rPr lang="en-US" dirty="0"/>
              <a:t>Volume of Concrete For All The Project = 120.1 m3</a:t>
            </a:r>
          </a:p>
          <a:p>
            <a:pPr algn="l" rtl="0"/>
            <a:r>
              <a:rPr lang="en-US" dirty="0" smtClean="0"/>
              <a:t>Total Weight for All Steel Reinforcement of The Project = 10755 (Kg)</a:t>
            </a:r>
          </a:p>
          <a:p>
            <a:pPr algn="l" rtl="0"/>
            <a:r>
              <a:rPr lang="en-US" dirty="0" smtClean="0"/>
              <a:t>Factor Concrete Volume to Reinforcement Weight = 1 : 90 </a:t>
            </a:r>
          </a:p>
          <a:p>
            <a:pPr algn="l" rtl="0"/>
            <a:r>
              <a:rPr lang="en-US" dirty="0" smtClean="0"/>
              <a:t>Bill of quantities is prepared by consultant to make cost estimate for owner for the total project and it is important for bidding phase to put the prices on it by contractors and take the least cost to make the project and it is important to put a nearby costs by consultant to avoid “Unbalanced Bid” by contractors in bid phase</a:t>
            </a:r>
          </a:p>
          <a:p>
            <a:pPr algn="l" rtl="0"/>
            <a:r>
              <a:rPr lang="en-US" dirty="0" smtClean="0"/>
              <a:t>We make the BOQ in NIS currency and use local costs of the construction materials in Palestine with high quality and tests before buying them and this is responsibility by site engineer to watch delivery process and make tests during construction phase especially for concrete to ensure that within specifications to avoid any failure</a:t>
            </a:r>
          </a:p>
          <a:p>
            <a:pPr algn="l" rtl="0"/>
            <a:endParaRPr lang="en-US" dirty="0" smtClean="0"/>
          </a:p>
          <a:p>
            <a:pPr algn="l" rtl="0"/>
            <a:endParaRPr lang="ar-SA" dirty="0"/>
          </a:p>
        </p:txBody>
      </p:sp>
    </p:spTree>
    <p:extLst>
      <p:ext uri="{BB962C8B-B14F-4D97-AF65-F5344CB8AC3E}">
        <p14:creationId xmlns:p14="http://schemas.microsoft.com/office/powerpoint/2010/main" val="406648527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377269017"/>
              </p:ext>
            </p:extLst>
          </p:nvPr>
        </p:nvGraphicFramePr>
        <p:xfrm>
          <a:off x="1790108" y="745569"/>
          <a:ext cx="6629400" cy="4905690"/>
        </p:xfrm>
        <a:graphic>
          <a:graphicData uri="http://schemas.openxmlformats.org/drawingml/2006/table">
            <a:tbl>
              <a:tblPr rtl="1"/>
              <a:tblGrid>
                <a:gridCol w="752475"/>
                <a:gridCol w="4210050"/>
                <a:gridCol w="1666875"/>
              </a:tblGrid>
              <a:tr h="585687">
                <a:tc gridSpan="3">
                  <a:txBody>
                    <a:bodyPr/>
                    <a:lstStyle/>
                    <a:p>
                      <a:pPr algn="ctr" rtl="1" fontAlgn="ctr"/>
                      <a:r>
                        <a:rPr lang="ar-SA" sz="1400" b="1" i="0" u="none" strike="noStrike" dirty="0" smtClean="0">
                          <a:solidFill>
                            <a:srgbClr val="000000"/>
                          </a:solidFill>
                          <a:effectLst/>
                          <a:latin typeface="Arial" panose="020B0604020202020204" pitchFamily="34" charset="0"/>
                        </a:rPr>
                        <a:t>الخلاصة العامة للكميات</a:t>
                      </a:r>
                      <a:endParaRPr lang="ar-SA" sz="1400" b="1" i="0" u="none" strike="noStrike" dirty="0">
                        <a:solidFill>
                          <a:srgbClr val="000000"/>
                        </a:solidFill>
                        <a:effectLst/>
                        <a:latin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rtl="1" fontAlgn="ctr"/>
                      <a:endParaRPr lang="ar-SA" sz="1400" b="0" i="0" u="none" strike="noStrike" dirty="0">
                        <a:solidFill>
                          <a:srgbClr val="000000"/>
                        </a:solidFill>
                        <a:effectLst/>
                        <a:latin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rtl="1" fontAlgn="ctr"/>
                      <a:endParaRPr lang="ar-SA" sz="1400" b="0" i="0" u="none" strike="noStrike" dirty="0">
                        <a:solidFill>
                          <a:srgbClr val="000000"/>
                        </a:solidFill>
                        <a:effectLst/>
                        <a:latin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85687">
                <a:tc>
                  <a:txBody>
                    <a:bodyPr/>
                    <a:lstStyle/>
                    <a:p>
                      <a:pPr algn="ctr" rtl="1" fontAlgn="ctr"/>
                      <a:r>
                        <a:rPr lang="ar-SA" sz="1400" b="0" i="0" u="none" strike="noStrike" dirty="0">
                          <a:solidFill>
                            <a:srgbClr val="000000"/>
                          </a:solidFill>
                          <a:effectLst/>
                          <a:latin typeface="Arial" panose="020B0604020202020204" pitchFamily="34" charset="0"/>
                        </a:rPr>
                        <a:t>رقم الجدول</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ar-SA" sz="1400" b="0" i="0" u="none" strike="noStrike" dirty="0">
                          <a:solidFill>
                            <a:srgbClr val="000000"/>
                          </a:solidFill>
                          <a:effectLst/>
                          <a:latin typeface="Arial" panose="020B0604020202020204" pitchFamily="34" charset="0"/>
                        </a:rPr>
                        <a:t>الوصف</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ar-SA" sz="1400" b="0" i="0" u="none" strike="noStrike">
                          <a:solidFill>
                            <a:srgbClr val="000000"/>
                          </a:solidFill>
                          <a:effectLst/>
                          <a:latin typeface="Arial" panose="020B0604020202020204" pitchFamily="34" charset="0"/>
                        </a:rPr>
                        <a:t>المجموع بالشيكل</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6910">
                <a:tc>
                  <a:txBody>
                    <a:bodyPr/>
                    <a:lstStyle/>
                    <a:p>
                      <a:pPr algn="ctr" rtl="0" fontAlgn="ctr"/>
                      <a:r>
                        <a:rPr lang="ar-SA" sz="1400" b="0" i="0" u="none" strike="noStrike">
                          <a:solidFill>
                            <a:srgbClr val="000000"/>
                          </a:solidFill>
                          <a:effectLst/>
                          <a:latin typeface="Arial" panose="020B0604020202020204" pitchFamily="34" charset="0"/>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1" fontAlgn="ctr"/>
                      <a:r>
                        <a:rPr lang="ar-SA" sz="1400" b="0" i="0" u="none" strike="noStrike" dirty="0">
                          <a:solidFill>
                            <a:srgbClr val="000000"/>
                          </a:solidFill>
                          <a:effectLst/>
                          <a:latin typeface="Arial" panose="020B0604020202020204" pitchFamily="34" charset="0"/>
                        </a:rPr>
                        <a:t>اعمال الهدم والازالة والطمم والاسفلت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ar-SA" sz="1400" b="0" i="0" u="none" strike="noStrike">
                          <a:solidFill>
                            <a:srgbClr val="000000"/>
                          </a:solidFill>
                          <a:effectLst/>
                          <a:latin typeface="Arial" panose="020B0604020202020204" pitchFamily="34" charset="0"/>
                        </a:rPr>
                        <a:t>18,720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6910">
                <a:tc>
                  <a:txBody>
                    <a:bodyPr/>
                    <a:lstStyle/>
                    <a:p>
                      <a:pPr algn="ctr" rtl="0" fontAlgn="ctr"/>
                      <a:r>
                        <a:rPr lang="ar-SA" sz="1400" b="0" i="0" u="none" strike="noStrike">
                          <a:solidFill>
                            <a:srgbClr val="000000"/>
                          </a:solidFill>
                          <a:effectLst/>
                          <a:latin typeface="Arial" panose="020B0604020202020204" pitchFamily="34" charset="0"/>
                        </a:rPr>
                        <a:t>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1" fontAlgn="ctr"/>
                      <a:r>
                        <a:rPr lang="ar-SA" sz="1400" b="0" i="0" u="none" strike="noStrike">
                          <a:solidFill>
                            <a:srgbClr val="000000"/>
                          </a:solidFill>
                          <a:effectLst/>
                          <a:latin typeface="Arial" panose="020B0604020202020204" pitchFamily="34" charset="0"/>
                        </a:rPr>
                        <a:t>أعمال الخرسانة.</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ar-SA" sz="1400" b="0" i="0" u="none" strike="noStrike">
                          <a:solidFill>
                            <a:srgbClr val="000000"/>
                          </a:solidFill>
                          <a:effectLst/>
                          <a:latin typeface="Arial" panose="020B0604020202020204" pitchFamily="34" charset="0"/>
                        </a:rPr>
                        <a:t>168,050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6910">
                <a:tc>
                  <a:txBody>
                    <a:bodyPr/>
                    <a:lstStyle/>
                    <a:p>
                      <a:pPr algn="ctr" rtl="0" fontAlgn="ctr"/>
                      <a:r>
                        <a:rPr lang="ar-SA" sz="1400" b="0" i="0" u="none" strike="noStrike">
                          <a:solidFill>
                            <a:srgbClr val="000000"/>
                          </a:solidFill>
                          <a:effectLst/>
                          <a:latin typeface="Arial" panose="020B0604020202020204" pitchFamily="34" charset="0"/>
                        </a:rPr>
                        <a:t>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1" fontAlgn="ctr"/>
                      <a:r>
                        <a:rPr lang="ar-SA" sz="1400" b="0" i="0" u="none" strike="noStrike" dirty="0">
                          <a:solidFill>
                            <a:srgbClr val="000000"/>
                          </a:solidFill>
                          <a:effectLst/>
                          <a:latin typeface="Arial" panose="020B0604020202020204" pitchFamily="34" charset="0"/>
                        </a:rPr>
                        <a:t>أعمال </a:t>
                      </a:r>
                      <a:r>
                        <a:rPr lang="ar-SA" sz="1400" b="0" i="0" u="none" strike="noStrike" dirty="0" smtClean="0">
                          <a:solidFill>
                            <a:srgbClr val="000000"/>
                          </a:solidFill>
                          <a:effectLst/>
                          <a:latin typeface="Arial" panose="020B0604020202020204" pitchFamily="34" charset="0"/>
                        </a:rPr>
                        <a:t>الطوب</a:t>
                      </a:r>
                      <a:r>
                        <a:rPr lang="ar-SA" sz="1400" b="0" i="0" u="none" strike="noStrike" baseline="0" dirty="0" smtClean="0">
                          <a:solidFill>
                            <a:srgbClr val="000000"/>
                          </a:solidFill>
                          <a:effectLst/>
                          <a:latin typeface="Arial" panose="020B0604020202020204" pitchFamily="34" charset="0"/>
                        </a:rPr>
                        <a:t> و الحجر</a:t>
                      </a:r>
                      <a:endParaRPr lang="ar-SA" sz="1400" b="0" i="0" u="none" strike="noStrike" dirty="0">
                        <a:solidFill>
                          <a:srgbClr val="000000"/>
                        </a:solidFill>
                        <a:effectLst/>
                        <a:latin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ar-SA" sz="1400" b="0" i="0" u="none" strike="noStrike">
                          <a:solidFill>
                            <a:srgbClr val="000000"/>
                          </a:solidFill>
                          <a:effectLst/>
                          <a:latin typeface="Arial" panose="020B0604020202020204" pitchFamily="34" charset="0"/>
                        </a:rPr>
                        <a:t>116,330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6910">
                <a:tc>
                  <a:txBody>
                    <a:bodyPr/>
                    <a:lstStyle/>
                    <a:p>
                      <a:pPr algn="ctr" rtl="0" fontAlgn="ctr"/>
                      <a:r>
                        <a:rPr lang="ar-SA" sz="1400" b="0" i="0" u="none" strike="noStrike">
                          <a:solidFill>
                            <a:srgbClr val="000000"/>
                          </a:solidFill>
                          <a:effectLst/>
                          <a:latin typeface="Arial" panose="020B0604020202020204" pitchFamily="34" charset="0"/>
                        </a:rPr>
                        <a:t>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1" fontAlgn="ctr"/>
                      <a:r>
                        <a:rPr lang="ar-SA" sz="1400" b="0" i="0" u="none" strike="noStrike" dirty="0">
                          <a:solidFill>
                            <a:srgbClr val="000000"/>
                          </a:solidFill>
                          <a:effectLst/>
                          <a:latin typeface="Arial" panose="020B0604020202020204" pitchFamily="34" charset="0"/>
                        </a:rPr>
                        <a:t>أعمال القصارة.</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ar-SA" sz="1400" b="0" i="0" u="none" strike="noStrike">
                          <a:solidFill>
                            <a:srgbClr val="000000"/>
                          </a:solidFill>
                          <a:effectLst/>
                          <a:latin typeface="Arial" panose="020B0604020202020204" pitchFamily="34" charset="0"/>
                        </a:rPr>
                        <a:t>19,300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6910">
                <a:tc>
                  <a:txBody>
                    <a:bodyPr/>
                    <a:lstStyle/>
                    <a:p>
                      <a:pPr algn="ctr" rtl="0" fontAlgn="ctr"/>
                      <a:r>
                        <a:rPr lang="ar-SA" sz="1400" b="0" i="0" u="none" strike="noStrike">
                          <a:solidFill>
                            <a:srgbClr val="000000"/>
                          </a:solidFill>
                          <a:effectLst/>
                          <a:latin typeface="Arial" panose="020B0604020202020204" pitchFamily="34" charset="0"/>
                        </a:rPr>
                        <a:t>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1" fontAlgn="ctr"/>
                      <a:r>
                        <a:rPr lang="ar-SA" sz="1400" b="0" i="0" u="none" strike="noStrike">
                          <a:solidFill>
                            <a:srgbClr val="000000"/>
                          </a:solidFill>
                          <a:effectLst/>
                          <a:latin typeface="Arial" panose="020B0604020202020204" pitchFamily="34" charset="0"/>
                        </a:rPr>
                        <a:t>أعمال البلاط و الرخام.</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ar-SA" sz="1400" b="0" i="0" u="none" strike="noStrike">
                          <a:solidFill>
                            <a:srgbClr val="000000"/>
                          </a:solidFill>
                          <a:effectLst/>
                          <a:latin typeface="Arial" panose="020B0604020202020204" pitchFamily="34" charset="0"/>
                        </a:rPr>
                        <a:t>30,465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6910">
                <a:tc>
                  <a:txBody>
                    <a:bodyPr/>
                    <a:lstStyle/>
                    <a:p>
                      <a:pPr algn="ctr" rtl="0" fontAlgn="ctr"/>
                      <a:r>
                        <a:rPr lang="ar-SA" sz="1400" b="0" i="0" u="none" strike="noStrike">
                          <a:solidFill>
                            <a:srgbClr val="000000"/>
                          </a:solidFill>
                          <a:effectLst/>
                          <a:latin typeface="Arial" panose="020B0604020202020204" pitchFamily="34" charset="0"/>
                        </a:rPr>
                        <a:t>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1" fontAlgn="ctr"/>
                      <a:r>
                        <a:rPr lang="ar-SA" sz="1400" b="0" i="0" u="none" strike="noStrike">
                          <a:solidFill>
                            <a:srgbClr val="000000"/>
                          </a:solidFill>
                          <a:effectLst/>
                          <a:latin typeface="Arial" panose="020B0604020202020204" pitchFamily="34" charset="0"/>
                        </a:rPr>
                        <a:t> اعمال الدهان ومدات الميلان والعزل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ar-SA" sz="1400" b="0" i="0" u="none" strike="noStrike">
                          <a:solidFill>
                            <a:srgbClr val="000000"/>
                          </a:solidFill>
                          <a:effectLst/>
                          <a:latin typeface="Arial" panose="020B0604020202020204" pitchFamily="34" charset="0"/>
                        </a:rPr>
                        <a:t>15,320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6910">
                <a:tc>
                  <a:txBody>
                    <a:bodyPr/>
                    <a:lstStyle/>
                    <a:p>
                      <a:pPr algn="ctr" rtl="0" fontAlgn="ctr"/>
                      <a:r>
                        <a:rPr lang="ar-SA" sz="1400" b="0" i="0" u="none" strike="noStrike">
                          <a:solidFill>
                            <a:srgbClr val="000000"/>
                          </a:solidFill>
                          <a:effectLst/>
                          <a:latin typeface="Arial" panose="020B0604020202020204" pitchFamily="34" charset="0"/>
                        </a:rPr>
                        <a:t>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1" fontAlgn="ctr"/>
                      <a:r>
                        <a:rPr lang="ar-SA" sz="1400" b="0" i="0" u="none" strike="noStrike">
                          <a:solidFill>
                            <a:srgbClr val="000000"/>
                          </a:solidFill>
                          <a:effectLst/>
                          <a:latin typeface="Arial" panose="020B0604020202020204" pitchFamily="34" charset="0"/>
                        </a:rPr>
                        <a:t>اعمال المنجور.</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ar-SA" sz="1400" b="0" i="0" u="none" strike="noStrike">
                          <a:solidFill>
                            <a:srgbClr val="000000"/>
                          </a:solidFill>
                          <a:effectLst/>
                          <a:latin typeface="Arial" panose="020B0604020202020204" pitchFamily="34" charset="0"/>
                        </a:rPr>
                        <a:t>13,200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6910">
                <a:tc>
                  <a:txBody>
                    <a:bodyPr/>
                    <a:lstStyle/>
                    <a:p>
                      <a:pPr algn="ctr" rtl="0" fontAlgn="ctr"/>
                      <a:r>
                        <a:rPr lang="ar-SA" sz="1400" b="0" i="0" u="none" strike="noStrike">
                          <a:solidFill>
                            <a:srgbClr val="000000"/>
                          </a:solidFill>
                          <a:effectLst/>
                          <a:latin typeface="Arial" panose="020B0604020202020204" pitchFamily="34" charset="0"/>
                        </a:rPr>
                        <a:t>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1" fontAlgn="ctr"/>
                      <a:r>
                        <a:rPr lang="ar-SA" sz="1400" b="0" i="0" u="none" strike="noStrike">
                          <a:solidFill>
                            <a:srgbClr val="000000"/>
                          </a:solidFill>
                          <a:effectLst/>
                          <a:latin typeface="Arial" panose="020B0604020202020204" pitchFamily="34" charset="0"/>
                        </a:rPr>
                        <a:t>الأعمال المعدنية و الألمنيوم وفواصل التمدد</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ar-SA" sz="1400" b="0" i="0" u="none" strike="noStrike">
                          <a:solidFill>
                            <a:srgbClr val="000000"/>
                          </a:solidFill>
                          <a:effectLst/>
                          <a:latin typeface="Arial" panose="020B0604020202020204" pitchFamily="34" charset="0"/>
                        </a:rPr>
                        <a:t>27,700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6910">
                <a:tc>
                  <a:txBody>
                    <a:bodyPr/>
                    <a:lstStyle/>
                    <a:p>
                      <a:pPr algn="ctr" rtl="0" fontAlgn="ctr"/>
                      <a:r>
                        <a:rPr lang="ar-SA" sz="1400" b="0" i="0" u="none" strike="noStrike">
                          <a:solidFill>
                            <a:srgbClr val="000000"/>
                          </a:solidFill>
                          <a:effectLst/>
                          <a:latin typeface="Arial" panose="020B0604020202020204" pitchFamily="34" charset="0"/>
                        </a:rPr>
                        <a:t>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1" fontAlgn="ctr"/>
                      <a:r>
                        <a:rPr lang="ar-SA" sz="1400" b="0" i="0" u="none" strike="noStrike">
                          <a:solidFill>
                            <a:srgbClr val="000000"/>
                          </a:solidFill>
                          <a:effectLst/>
                          <a:latin typeface="Arial" panose="020B0604020202020204" pitchFamily="34" charset="0"/>
                        </a:rPr>
                        <a:t>الأعمال الصحية.</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ar-SA" sz="1400" b="0" i="0" u="none" strike="noStrike">
                          <a:solidFill>
                            <a:srgbClr val="000000"/>
                          </a:solidFill>
                          <a:effectLst/>
                          <a:latin typeface="Arial" panose="020B0604020202020204" pitchFamily="34" charset="0"/>
                        </a:rPr>
                        <a:t>16,165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23384">
                <a:tc>
                  <a:txBody>
                    <a:bodyPr/>
                    <a:lstStyle/>
                    <a:p>
                      <a:pPr algn="ctr" rtl="0" fontAlgn="ctr"/>
                      <a:r>
                        <a:rPr lang="ar-SA" sz="1400" b="0" i="0" u="none" strike="noStrike">
                          <a:solidFill>
                            <a:srgbClr val="000000"/>
                          </a:solidFill>
                          <a:effectLst/>
                          <a:latin typeface="Arial" panose="020B0604020202020204" pitchFamily="34" charset="0"/>
                        </a:rPr>
                        <a:t>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1" fontAlgn="ctr"/>
                      <a:r>
                        <a:rPr lang="ar-SA" sz="1400" b="0" i="0" u="none" strike="noStrike">
                          <a:solidFill>
                            <a:srgbClr val="000000"/>
                          </a:solidFill>
                          <a:effectLst/>
                          <a:latin typeface="Arial" panose="020B0604020202020204" pitchFamily="34" charset="0"/>
                        </a:rPr>
                        <a:t>الأعمال الكهربائية.</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ar-SA" sz="1400" b="0" i="0" u="none" strike="noStrike">
                          <a:solidFill>
                            <a:srgbClr val="000000"/>
                          </a:solidFill>
                          <a:effectLst/>
                          <a:latin typeface="Arial" panose="020B0604020202020204" pitchFamily="34" charset="0"/>
                        </a:rPr>
                        <a:t>9,645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48742">
                <a:tc>
                  <a:txBody>
                    <a:bodyPr/>
                    <a:lstStyle/>
                    <a:p>
                      <a:pPr algn="ctr" rtl="0" fontAlgn="ctr"/>
                      <a:r>
                        <a:rPr lang="ar-SA" sz="1400" b="0" i="0" u="none" strike="noStrike" dirty="0">
                          <a:solidFill>
                            <a:srgbClr val="000000"/>
                          </a:solidFill>
                          <a:effectLst/>
                          <a:latin typeface="Arial" panose="020B060402020202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ar-SA" sz="1400" b="1" i="0" u="none" strike="noStrike" dirty="0">
                          <a:solidFill>
                            <a:srgbClr val="000000"/>
                          </a:solidFill>
                          <a:effectLst/>
                          <a:latin typeface="Arial" panose="020B0604020202020204" pitchFamily="34" charset="0"/>
                        </a:rPr>
                        <a:t>مجموع جداول الكميات</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ar-SA" sz="1400" b="1" i="0" u="none" strike="noStrike" dirty="0">
                          <a:solidFill>
                            <a:srgbClr val="000000"/>
                          </a:solidFill>
                          <a:effectLst/>
                          <a:latin typeface="Arial" panose="020B0604020202020204" pitchFamily="34" charset="0"/>
                        </a:rPr>
                        <a:t>434,895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8100629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58592"/>
          </a:xfrm>
        </p:spPr>
        <p:txBody>
          <a:bodyPr>
            <a:normAutofit/>
          </a:bodyPr>
          <a:lstStyle/>
          <a:p>
            <a:pPr algn="ctr"/>
            <a:r>
              <a:rPr lang="en-US" sz="4000" dirty="0" smtClean="0"/>
              <a:t>Introduction</a:t>
            </a:r>
            <a:endParaRPr lang="ar-SA" sz="4000" dirty="0"/>
          </a:p>
        </p:txBody>
      </p:sp>
      <p:sp>
        <p:nvSpPr>
          <p:cNvPr id="3" name="Content Placeholder 2"/>
          <p:cNvSpPr>
            <a:spLocks noGrp="1"/>
          </p:cNvSpPr>
          <p:nvPr>
            <p:ph idx="1"/>
          </p:nvPr>
        </p:nvSpPr>
        <p:spPr>
          <a:xfrm>
            <a:off x="677334" y="1468193"/>
            <a:ext cx="8596668" cy="4573170"/>
          </a:xfrm>
        </p:spPr>
        <p:txBody>
          <a:bodyPr>
            <a:normAutofit/>
          </a:bodyPr>
          <a:lstStyle/>
          <a:p>
            <a:pPr algn="l" rtl="0"/>
            <a:r>
              <a:rPr lang="en-US" sz="2200" dirty="0"/>
              <a:t>The project is a residential </a:t>
            </a:r>
            <a:r>
              <a:rPr lang="en-US" sz="2200" dirty="0" smtClean="0"/>
              <a:t>Villa </a:t>
            </a:r>
            <a:r>
              <a:rPr lang="en-US" sz="2200" dirty="0"/>
              <a:t>consisting of only one story </a:t>
            </a:r>
            <a:r>
              <a:rPr lang="en-US" sz="2200" dirty="0" smtClean="0"/>
              <a:t>(ground </a:t>
            </a:r>
            <a:r>
              <a:rPr lang="en-US" sz="2200" dirty="0"/>
              <a:t>floor only ), located at Bani Zaid village in Ramallah and al Birah governorate, the area of the ground floor is 222m</a:t>
            </a:r>
            <a:r>
              <a:rPr lang="en-US" sz="2200" baseline="30000" dirty="0"/>
              <a:t>2</a:t>
            </a:r>
            <a:r>
              <a:rPr lang="en-US" sz="2200" dirty="0"/>
              <a:t> , and the area of the stair case is </a:t>
            </a:r>
            <a:r>
              <a:rPr lang="en-US" sz="2200" dirty="0" smtClean="0"/>
              <a:t>22m</a:t>
            </a:r>
            <a:r>
              <a:rPr lang="en-US" sz="2200" baseline="30000" dirty="0" smtClean="0"/>
              <a:t>2</a:t>
            </a:r>
            <a:endParaRPr lang="en-US" sz="2200" dirty="0"/>
          </a:p>
          <a:p>
            <a:pPr algn="l" rtl="0"/>
            <a:r>
              <a:rPr lang="en-US" sz="2200" dirty="0"/>
              <a:t>The project site is divided into two parts, the first part has a level of -0.85m which the building will be located on, and the other part has a level of -1.85m which represents the main street and the private street, also it includes a parking for the cars</a:t>
            </a:r>
            <a:r>
              <a:rPr lang="en-US" sz="2200" dirty="0" smtClean="0"/>
              <a:t>.</a:t>
            </a:r>
            <a:endParaRPr lang="en-US" sz="2200" dirty="0"/>
          </a:p>
          <a:p>
            <a:pPr algn="l" rtl="0"/>
            <a:r>
              <a:rPr lang="en-US" sz="2200" dirty="0"/>
              <a:t>The Following Figure Represents a General View Of The Project Site And The Building :</a:t>
            </a:r>
          </a:p>
          <a:p>
            <a:pPr algn="l" rtl="0"/>
            <a:endParaRPr lang="en-US" sz="2200" dirty="0"/>
          </a:p>
        </p:txBody>
      </p:sp>
    </p:spTree>
    <p:extLst>
      <p:ext uri="{BB962C8B-B14F-4D97-AF65-F5344CB8AC3E}">
        <p14:creationId xmlns:p14="http://schemas.microsoft.com/office/powerpoint/2010/main" val="82589780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idx="4294967295"/>
          </p:nvPr>
        </p:nvPicPr>
        <p:blipFill>
          <a:blip r:embed="rId2">
            <a:extLst>
              <a:ext uri="{28A0092B-C50C-407E-A947-70E740481C1C}">
                <a14:useLocalDpi xmlns:a14="http://schemas.microsoft.com/office/drawing/2010/main" val="0"/>
              </a:ext>
            </a:extLst>
          </a:blip>
          <a:srcRect t="22288" b="22288"/>
          <a:stretch>
            <a:fillRect/>
          </a:stretch>
        </p:blipFill>
        <p:spPr>
          <a:xfrm>
            <a:off x="412124" y="800100"/>
            <a:ext cx="8596313" cy="4000500"/>
          </a:xfrm>
        </p:spPr>
      </p:pic>
    </p:spTree>
    <p:extLst>
      <p:ext uri="{BB962C8B-B14F-4D97-AF65-F5344CB8AC3E}">
        <p14:creationId xmlns:p14="http://schemas.microsoft.com/office/powerpoint/2010/main" val="34715285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677334" y="609599"/>
            <a:ext cx="8596668" cy="961623"/>
          </a:xfrm>
        </p:spPr>
        <p:txBody>
          <a:bodyPr>
            <a:normAutofit/>
          </a:bodyPr>
          <a:lstStyle/>
          <a:p>
            <a:pPr algn="ctr"/>
            <a:r>
              <a:rPr lang="en-US" sz="4000" dirty="0" smtClean="0"/>
              <a:t>Methodology</a:t>
            </a:r>
            <a:endParaRPr lang="ar-SA" sz="40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541546207"/>
              </p:ext>
            </p:extLst>
          </p:nvPr>
        </p:nvGraphicFramePr>
        <p:xfrm>
          <a:off x="677863" y="1571624"/>
          <a:ext cx="8596312" cy="494508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2869077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45713"/>
          </a:xfrm>
        </p:spPr>
        <p:txBody>
          <a:bodyPr>
            <a:normAutofit/>
          </a:bodyPr>
          <a:lstStyle/>
          <a:p>
            <a:pPr algn="ctr"/>
            <a:r>
              <a:rPr lang="en-US" dirty="0" smtClean="0"/>
              <a:t>Work Breakdown Structure</a:t>
            </a:r>
            <a:endParaRPr lang="ar-SA"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46765" y="1455738"/>
            <a:ext cx="7458507" cy="4586287"/>
          </a:xfrm>
        </p:spPr>
      </p:pic>
    </p:spTree>
    <p:extLst>
      <p:ext uri="{BB962C8B-B14F-4D97-AF65-F5344CB8AC3E}">
        <p14:creationId xmlns:p14="http://schemas.microsoft.com/office/powerpoint/2010/main" val="4277099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935865"/>
          </a:xfrm>
        </p:spPr>
        <p:txBody>
          <a:bodyPr>
            <a:normAutofit/>
          </a:bodyPr>
          <a:lstStyle/>
          <a:p>
            <a:pPr algn="ctr"/>
            <a:r>
              <a:rPr lang="en-US" dirty="0" smtClean="0"/>
              <a:t>Sub-Structure Quantity Surveying</a:t>
            </a:r>
            <a:endParaRPr lang="ar-SA" dirty="0"/>
          </a:p>
        </p:txBody>
      </p:sp>
      <p:sp>
        <p:nvSpPr>
          <p:cNvPr id="3" name="Content Placeholder 2"/>
          <p:cNvSpPr>
            <a:spLocks noGrp="1"/>
          </p:cNvSpPr>
          <p:nvPr>
            <p:ph idx="1"/>
          </p:nvPr>
        </p:nvSpPr>
        <p:spPr>
          <a:xfrm>
            <a:off x="677334" y="1416677"/>
            <a:ext cx="8596668" cy="4624686"/>
          </a:xfrm>
        </p:spPr>
        <p:txBody>
          <a:bodyPr>
            <a:normAutofit/>
          </a:bodyPr>
          <a:lstStyle/>
          <a:p>
            <a:pPr algn="l" rtl="0">
              <a:buFont typeface="Wingdings" panose="05000000000000000000" pitchFamily="2" charset="2"/>
              <a:buChar char="v"/>
            </a:pPr>
            <a:r>
              <a:rPr lang="en-US" sz="2400" dirty="0" smtClean="0"/>
              <a:t>The Sub-Structure includes all thing under ground slab level including:</a:t>
            </a:r>
          </a:p>
          <a:p>
            <a:pPr algn="l" rtl="0">
              <a:buFont typeface="Courier New" panose="02070309020205020404" pitchFamily="49" charset="0"/>
              <a:buChar char="o"/>
            </a:pPr>
            <a:r>
              <a:rPr lang="en-US" sz="2200" dirty="0" smtClean="0"/>
              <a:t>Excavations</a:t>
            </a:r>
          </a:p>
          <a:p>
            <a:pPr algn="l" rtl="0">
              <a:buFont typeface="Courier New" panose="02070309020205020404" pitchFamily="49" charset="0"/>
              <a:buChar char="o"/>
            </a:pPr>
            <a:r>
              <a:rPr lang="en-US" sz="2200" dirty="0" smtClean="0"/>
              <a:t>Backfilling</a:t>
            </a:r>
          </a:p>
          <a:p>
            <a:pPr algn="l" rtl="0">
              <a:buFont typeface="Courier New" panose="02070309020205020404" pitchFamily="49" charset="0"/>
              <a:buChar char="o"/>
            </a:pPr>
            <a:r>
              <a:rPr lang="en-US" sz="2200" dirty="0" smtClean="0"/>
              <a:t>Footings</a:t>
            </a:r>
          </a:p>
          <a:p>
            <a:pPr algn="l" rtl="0">
              <a:buFont typeface="Courier New" panose="02070309020205020404" pitchFamily="49" charset="0"/>
              <a:buChar char="o"/>
            </a:pPr>
            <a:r>
              <a:rPr lang="en-US" sz="2200" dirty="0" smtClean="0"/>
              <a:t>Columns Necks</a:t>
            </a:r>
          </a:p>
          <a:p>
            <a:pPr algn="l" rtl="0">
              <a:buFont typeface="Courier New" panose="02070309020205020404" pitchFamily="49" charset="0"/>
              <a:buChar char="o"/>
            </a:pPr>
            <a:r>
              <a:rPr lang="en-US" sz="2200" dirty="0" smtClean="0"/>
              <a:t>Tie Beams</a:t>
            </a:r>
            <a:endParaRPr lang="ar-SA" sz="2200" dirty="0"/>
          </a:p>
        </p:txBody>
      </p:sp>
    </p:spTree>
    <p:extLst>
      <p:ext uri="{BB962C8B-B14F-4D97-AF65-F5344CB8AC3E}">
        <p14:creationId xmlns:p14="http://schemas.microsoft.com/office/powerpoint/2010/main" val="28298077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948744"/>
          </a:xfrm>
        </p:spPr>
        <p:txBody>
          <a:bodyPr/>
          <a:lstStyle/>
          <a:p>
            <a:pPr algn="ctr"/>
            <a:r>
              <a:rPr lang="en-US" dirty="0" smtClean="0"/>
              <a:t>Excavations</a:t>
            </a:r>
            <a:endParaRPr lang="ar-SA" dirty="0"/>
          </a:p>
        </p:txBody>
      </p:sp>
      <p:sp>
        <p:nvSpPr>
          <p:cNvPr id="3" name="Content Placeholder 2"/>
          <p:cNvSpPr>
            <a:spLocks noGrp="1"/>
          </p:cNvSpPr>
          <p:nvPr>
            <p:ph idx="1"/>
          </p:nvPr>
        </p:nvSpPr>
        <p:spPr>
          <a:xfrm>
            <a:off x="677334" y="1558344"/>
            <a:ext cx="8596668" cy="5299656"/>
          </a:xfrm>
        </p:spPr>
        <p:txBody>
          <a:bodyPr/>
          <a:lstStyle/>
          <a:p>
            <a:pPr algn="l" rtl="0"/>
            <a:r>
              <a:rPr lang="en-US" sz="2200" dirty="0" smtClean="0"/>
              <a:t>The excavation process is only for footings with total height of 1.5 m to embed the footings under ground to save them and we need 0.5 m allowance around footing for masons free moving</a:t>
            </a:r>
          </a:p>
          <a:p>
            <a:pPr algn="l" rtl="0"/>
            <a:r>
              <a:rPr lang="en-US" sz="2200" dirty="0" smtClean="0"/>
              <a:t>After finish calculation for volume of excavations we have to multiply with factor to convert from bank volume to loose volume and this factor equal 1.25</a:t>
            </a:r>
          </a:p>
          <a:p>
            <a:pPr algn="l" rtl="0"/>
            <a:r>
              <a:rPr lang="en-US" sz="2200" dirty="0" smtClean="0"/>
              <a:t>The following table represents the volume of soil to be excavated</a:t>
            </a:r>
          </a:p>
          <a:p>
            <a:pPr marL="0" indent="0" algn="l" rtl="0">
              <a:buNone/>
            </a:pPr>
            <a:endParaRPr lang="ar-SA" sz="2400" dirty="0"/>
          </a:p>
          <a:p>
            <a:pPr marL="0" indent="0" algn="l" rtl="0">
              <a:buNone/>
            </a:pPr>
            <a:endParaRPr lang="en-US" sz="2200" dirty="0" smtClean="0"/>
          </a:p>
        </p:txBody>
      </p:sp>
      <p:graphicFrame>
        <p:nvGraphicFramePr>
          <p:cNvPr id="7" name="Table 6"/>
          <p:cNvGraphicFramePr>
            <a:graphicFrameLocks noGrp="1"/>
          </p:cNvGraphicFramePr>
          <p:nvPr>
            <p:extLst>
              <p:ext uri="{D42A27DB-BD31-4B8C-83A1-F6EECF244321}">
                <p14:modId xmlns:p14="http://schemas.microsoft.com/office/powerpoint/2010/main" val="3273809295"/>
              </p:ext>
            </p:extLst>
          </p:nvPr>
        </p:nvGraphicFramePr>
        <p:xfrm>
          <a:off x="900965" y="4511040"/>
          <a:ext cx="7302876" cy="2046706"/>
        </p:xfrm>
        <a:graphic>
          <a:graphicData uri="http://schemas.openxmlformats.org/drawingml/2006/table">
            <a:tbl>
              <a:tblPr firstRow="1" firstCol="1" bandRow="1">
                <a:tableStyleId>{5C22544A-7EE6-4342-B048-85BDC9FD1C3A}</a:tableStyleId>
              </a:tblPr>
              <a:tblGrid>
                <a:gridCol w="703928"/>
                <a:gridCol w="744366"/>
                <a:gridCol w="640275"/>
                <a:gridCol w="585608"/>
                <a:gridCol w="968275"/>
                <a:gridCol w="968275"/>
                <a:gridCol w="860439"/>
                <a:gridCol w="885152"/>
                <a:gridCol w="946558"/>
              </a:tblGrid>
              <a:tr h="553186">
                <a:tc>
                  <a:txBody>
                    <a:bodyPr/>
                    <a:lstStyle/>
                    <a:p>
                      <a:pPr algn="ctr">
                        <a:spcAft>
                          <a:spcPts val="0"/>
                        </a:spcAft>
                      </a:pPr>
                      <a:r>
                        <a:rPr lang="en-US" sz="1200" dirty="0">
                          <a:effectLst/>
                        </a:rPr>
                        <a:t>Footing Name</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0"/>
                        </a:spcAft>
                      </a:pPr>
                      <a:r>
                        <a:rPr lang="en-US" sz="1200" dirty="0">
                          <a:effectLst/>
                        </a:rPr>
                        <a:t>Number of Footings</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0"/>
                        </a:spcAft>
                      </a:pPr>
                      <a:r>
                        <a:rPr lang="en-US" sz="1200" dirty="0">
                          <a:effectLst/>
                        </a:rPr>
                        <a:t>Length (m)</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0"/>
                        </a:spcAft>
                      </a:pPr>
                      <a:r>
                        <a:rPr lang="en-US" sz="1200" dirty="0">
                          <a:effectLst/>
                        </a:rPr>
                        <a:t>Width (m)</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0"/>
                        </a:spcAft>
                      </a:pPr>
                      <a:r>
                        <a:rPr lang="en-US" sz="1200" dirty="0">
                          <a:effectLst/>
                        </a:rPr>
                        <a:t>Length of Excavations (m)</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0"/>
                        </a:spcAft>
                      </a:pPr>
                      <a:r>
                        <a:rPr lang="en-US" sz="1200" dirty="0">
                          <a:effectLst/>
                        </a:rPr>
                        <a:t>Width of Excavations (m)</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0"/>
                        </a:spcAft>
                      </a:pPr>
                      <a:r>
                        <a:rPr lang="en-US" sz="1200" dirty="0">
                          <a:effectLst/>
                        </a:rPr>
                        <a:t>Thickness of Footing (m)</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0"/>
                        </a:spcAft>
                      </a:pPr>
                      <a:r>
                        <a:rPr lang="en-US" sz="1200" dirty="0">
                          <a:effectLst/>
                        </a:rPr>
                        <a:t>Depth of Excavation (m)</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0"/>
                        </a:spcAft>
                      </a:pPr>
                      <a:r>
                        <a:rPr lang="en-US" sz="1200" dirty="0">
                          <a:effectLst/>
                        </a:rPr>
                        <a:t>Volume of Excavation (m</a:t>
                      </a:r>
                      <a:r>
                        <a:rPr lang="en-US" sz="1200" baseline="30000" dirty="0">
                          <a:effectLst/>
                        </a:rPr>
                        <a:t>3</a:t>
                      </a:r>
                      <a:r>
                        <a:rPr lang="en-US" sz="1200" dirty="0">
                          <a:effectLst/>
                        </a:rPr>
                        <a:t>)</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209540">
                <a:tc>
                  <a:txBody>
                    <a:bodyPr/>
                    <a:lstStyle/>
                    <a:p>
                      <a:pPr algn="ctr">
                        <a:spcAft>
                          <a:spcPts val="0"/>
                        </a:spcAft>
                      </a:pPr>
                      <a:r>
                        <a:rPr lang="en-US" sz="1400" dirty="0">
                          <a:effectLst/>
                        </a:rPr>
                        <a:t>F1</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spcAft>
                          <a:spcPts val="0"/>
                        </a:spcAft>
                      </a:pPr>
                      <a:r>
                        <a:rPr lang="en-US" sz="1400">
                          <a:effectLst/>
                        </a:rPr>
                        <a:t>4</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spcAft>
                          <a:spcPts val="0"/>
                        </a:spcAft>
                      </a:pPr>
                      <a:r>
                        <a:rPr lang="en-US" sz="1400">
                          <a:effectLst/>
                        </a:rPr>
                        <a:t>2.2</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spcAft>
                          <a:spcPts val="0"/>
                        </a:spcAft>
                      </a:pPr>
                      <a:r>
                        <a:rPr lang="en-US" sz="1400">
                          <a:effectLst/>
                        </a:rPr>
                        <a:t>2</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spcAft>
                          <a:spcPts val="0"/>
                        </a:spcAft>
                      </a:pPr>
                      <a:r>
                        <a:rPr lang="en-US" sz="1400">
                          <a:effectLst/>
                        </a:rPr>
                        <a:t>3.2</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spcAft>
                          <a:spcPts val="0"/>
                        </a:spcAft>
                      </a:pPr>
                      <a:r>
                        <a:rPr lang="en-US" sz="1400">
                          <a:effectLst/>
                        </a:rPr>
                        <a:t>3</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spcAft>
                          <a:spcPts val="0"/>
                        </a:spcAft>
                      </a:pPr>
                      <a:r>
                        <a:rPr lang="en-US" sz="1400">
                          <a:effectLst/>
                        </a:rPr>
                        <a:t>0.4</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spcAft>
                          <a:spcPts val="0"/>
                        </a:spcAft>
                      </a:pPr>
                      <a:r>
                        <a:rPr lang="en-US" sz="1400" dirty="0">
                          <a:effectLst/>
                        </a:rPr>
                        <a:t>1.5</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spcAft>
                          <a:spcPts val="0"/>
                        </a:spcAft>
                      </a:pPr>
                      <a:r>
                        <a:rPr lang="en-US" sz="1400" dirty="0">
                          <a:effectLst/>
                        </a:rPr>
                        <a:t>57.6</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r>
              <a:tr h="209540">
                <a:tc>
                  <a:txBody>
                    <a:bodyPr/>
                    <a:lstStyle/>
                    <a:p>
                      <a:pPr algn="ctr">
                        <a:spcAft>
                          <a:spcPts val="0"/>
                        </a:spcAft>
                      </a:pPr>
                      <a:r>
                        <a:rPr lang="en-US" sz="1400" dirty="0">
                          <a:effectLst/>
                        </a:rPr>
                        <a:t>F2</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spcAft>
                          <a:spcPts val="0"/>
                        </a:spcAft>
                      </a:pPr>
                      <a:r>
                        <a:rPr lang="en-US" sz="1400" dirty="0">
                          <a:effectLst/>
                        </a:rPr>
                        <a:t>6</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spcAft>
                          <a:spcPts val="0"/>
                        </a:spcAft>
                      </a:pPr>
                      <a:r>
                        <a:rPr lang="en-US" sz="1400">
                          <a:effectLst/>
                        </a:rPr>
                        <a:t>2</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spcAft>
                          <a:spcPts val="0"/>
                        </a:spcAft>
                      </a:pPr>
                      <a:r>
                        <a:rPr lang="en-US" sz="1400">
                          <a:effectLst/>
                        </a:rPr>
                        <a:t>1.8</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spcAft>
                          <a:spcPts val="0"/>
                        </a:spcAft>
                      </a:pPr>
                      <a:r>
                        <a:rPr lang="en-US" sz="1400">
                          <a:effectLst/>
                        </a:rPr>
                        <a:t>3</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spcAft>
                          <a:spcPts val="0"/>
                        </a:spcAft>
                      </a:pPr>
                      <a:r>
                        <a:rPr lang="en-US" sz="1400">
                          <a:effectLst/>
                        </a:rPr>
                        <a:t>2.8</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spcAft>
                          <a:spcPts val="0"/>
                        </a:spcAft>
                      </a:pPr>
                      <a:r>
                        <a:rPr lang="en-US" sz="1400">
                          <a:effectLst/>
                        </a:rPr>
                        <a:t>0.4</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spcAft>
                          <a:spcPts val="0"/>
                        </a:spcAft>
                      </a:pPr>
                      <a:r>
                        <a:rPr lang="en-US" sz="1400">
                          <a:effectLst/>
                        </a:rPr>
                        <a:t>1.5</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spcAft>
                          <a:spcPts val="0"/>
                        </a:spcAft>
                      </a:pPr>
                      <a:r>
                        <a:rPr lang="en-US" sz="1400">
                          <a:effectLst/>
                        </a:rPr>
                        <a:t>75.6</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r>
              <a:tr h="209540">
                <a:tc>
                  <a:txBody>
                    <a:bodyPr/>
                    <a:lstStyle/>
                    <a:p>
                      <a:pPr algn="ctr">
                        <a:spcAft>
                          <a:spcPts val="0"/>
                        </a:spcAft>
                      </a:pPr>
                      <a:r>
                        <a:rPr lang="en-US" sz="1400" dirty="0">
                          <a:effectLst/>
                        </a:rPr>
                        <a:t>F3</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spcAft>
                          <a:spcPts val="0"/>
                        </a:spcAft>
                      </a:pPr>
                      <a:r>
                        <a:rPr lang="en-US" sz="1400" dirty="0">
                          <a:effectLst/>
                        </a:rPr>
                        <a:t>5</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spcAft>
                          <a:spcPts val="0"/>
                        </a:spcAft>
                      </a:pPr>
                      <a:r>
                        <a:rPr lang="en-US" sz="1400" dirty="0">
                          <a:effectLst/>
                        </a:rPr>
                        <a:t>1.4</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spcAft>
                          <a:spcPts val="0"/>
                        </a:spcAft>
                      </a:pPr>
                      <a:r>
                        <a:rPr lang="en-US" sz="1400" dirty="0">
                          <a:effectLst/>
                        </a:rPr>
                        <a:t>1.4</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spcAft>
                          <a:spcPts val="0"/>
                        </a:spcAft>
                      </a:pPr>
                      <a:r>
                        <a:rPr lang="en-US" sz="1400" dirty="0">
                          <a:effectLst/>
                        </a:rPr>
                        <a:t>2.4</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spcAft>
                          <a:spcPts val="0"/>
                        </a:spcAft>
                      </a:pPr>
                      <a:r>
                        <a:rPr lang="en-US" sz="1400" dirty="0">
                          <a:effectLst/>
                        </a:rPr>
                        <a:t>2.4</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spcAft>
                          <a:spcPts val="0"/>
                        </a:spcAft>
                      </a:pPr>
                      <a:r>
                        <a:rPr lang="en-US" sz="1400" dirty="0">
                          <a:effectLst/>
                        </a:rPr>
                        <a:t>0.4</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spcAft>
                          <a:spcPts val="0"/>
                        </a:spcAft>
                      </a:pPr>
                      <a:r>
                        <a:rPr lang="en-US" sz="1400" dirty="0">
                          <a:effectLst/>
                        </a:rPr>
                        <a:t>1.5</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spcAft>
                          <a:spcPts val="0"/>
                        </a:spcAft>
                      </a:pPr>
                      <a:r>
                        <a:rPr lang="en-US" sz="1400">
                          <a:effectLst/>
                        </a:rPr>
                        <a:t>43.2</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r>
              <a:tr h="209540">
                <a:tc>
                  <a:txBody>
                    <a:bodyPr/>
                    <a:lstStyle/>
                    <a:p>
                      <a:pPr algn="ctr">
                        <a:spcAft>
                          <a:spcPts val="0"/>
                        </a:spcAft>
                      </a:pPr>
                      <a:r>
                        <a:rPr lang="en-US" sz="1400" dirty="0">
                          <a:effectLst/>
                        </a:rPr>
                        <a:t>F4</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spcAft>
                          <a:spcPts val="0"/>
                        </a:spcAft>
                      </a:pPr>
                      <a:r>
                        <a:rPr lang="en-US" sz="1400">
                          <a:effectLst/>
                        </a:rPr>
                        <a:t>5</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spcAft>
                          <a:spcPts val="0"/>
                        </a:spcAft>
                      </a:pPr>
                      <a:r>
                        <a:rPr lang="en-US" sz="1400">
                          <a:effectLst/>
                        </a:rPr>
                        <a:t>1.2</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spcAft>
                          <a:spcPts val="0"/>
                        </a:spcAft>
                      </a:pPr>
                      <a:r>
                        <a:rPr lang="en-US" sz="1400">
                          <a:effectLst/>
                        </a:rPr>
                        <a:t>1.2</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spcAft>
                          <a:spcPts val="0"/>
                        </a:spcAft>
                      </a:pPr>
                      <a:r>
                        <a:rPr lang="en-US" sz="1400" dirty="0">
                          <a:effectLst/>
                        </a:rPr>
                        <a:t>2.2</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spcAft>
                          <a:spcPts val="0"/>
                        </a:spcAft>
                      </a:pPr>
                      <a:r>
                        <a:rPr lang="en-US" sz="1400">
                          <a:effectLst/>
                        </a:rPr>
                        <a:t>2.2</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spcAft>
                          <a:spcPts val="0"/>
                        </a:spcAft>
                      </a:pPr>
                      <a:r>
                        <a:rPr lang="en-US" sz="1400" dirty="0">
                          <a:effectLst/>
                        </a:rPr>
                        <a:t>0.4</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spcAft>
                          <a:spcPts val="0"/>
                        </a:spcAft>
                      </a:pPr>
                      <a:r>
                        <a:rPr lang="en-US" sz="1400" dirty="0">
                          <a:effectLst/>
                        </a:rPr>
                        <a:t>1.5</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spcAft>
                          <a:spcPts val="0"/>
                        </a:spcAft>
                      </a:pPr>
                      <a:r>
                        <a:rPr lang="en-US" sz="1400">
                          <a:effectLst/>
                        </a:rPr>
                        <a:t>36.3</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r>
              <a:tr h="209540">
                <a:tc>
                  <a:txBody>
                    <a:bodyPr/>
                    <a:lstStyle/>
                    <a:p>
                      <a:pPr algn="ctr">
                        <a:spcAft>
                          <a:spcPts val="0"/>
                        </a:spcAft>
                      </a:pPr>
                      <a:r>
                        <a:rPr lang="en-US" sz="1400" dirty="0">
                          <a:effectLst/>
                        </a:rPr>
                        <a:t>F5</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spcAft>
                          <a:spcPts val="0"/>
                        </a:spcAft>
                      </a:pPr>
                      <a:r>
                        <a:rPr lang="en-US" sz="1400" dirty="0">
                          <a:effectLst/>
                        </a:rPr>
                        <a:t>1</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spcAft>
                          <a:spcPts val="0"/>
                        </a:spcAft>
                      </a:pPr>
                      <a:r>
                        <a:rPr lang="en-US" sz="1400">
                          <a:effectLst/>
                        </a:rPr>
                        <a:t>0.8</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spcAft>
                          <a:spcPts val="0"/>
                        </a:spcAft>
                      </a:pPr>
                      <a:r>
                        <a:rPr lang="en-US" sz="1400">
                          <a:effectLst/>
                        </a:rPr>
                        <a:t>0.8</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spcAft>
                          <a:spcPts val="0"/>
                        </a:spcAft>
                      </a:pPr>
                      <a:r>
                        <a:rPr lang="en-US" sz="1400">
                          <a:effectLst/>
                        </a:rPr>
                        <a:t>1.8</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spcAft>
                          <a:spcPts val="0"/>
                        </a:spcAft>
                      </a:pPr>
                      <a:r>
                        <a:rPr lang="en-US" sz="1400">
                          <a:effectLst/>
                        </a:rPr>
                        <a:t>1.8</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spcAft>
                          <a:spcPts val="0"/>
                        </a:spcAft>
                      </a:pPr>
                      <a:r>
                        <a:rPr lang="en-US" sz="1400">
                          <a:effectLst/>
                        </a:rPr>
                        <a:t>0.4</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spcAft>
                          <a:spcPts val="0"/>
                        </a:spcAft>
                      </a:pPr>
                      <a:r>
                        <a:rPr lang="en-US" sz="1400" dirty="0">
                          <a:effectLst/>
                        </a:rPr>
                        <a:t>1.5</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spcAft>
                          <a:spcPts val="0"/>
                        </a:spcAft>
                      </a:pPr>
                      <a:r>
                        <a:rPr lang="en-US" sz="1400">
                          <a:effectLst/>
                        </a:rPr>
                        <a:t>4.86</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r>
              <a:tr h="209540">
                <a:tc gridSpan="8">
                  <a:txBody>
                    <a:bodyPr/>
                    <a:lstStyle/>
                    <a:p>
                      <a:pPr algn="ctr">
                        <a:spcAft>
                          <a:spcPts val="0"/>
                        </a:spcAft>
                      </a:pPr>
                      <a:r>
                        <a:rPr lang="en-US" sz="1400" dirty="0">
                          <a:effectLst/>
                        </a:rPr>
                        <a:t>TOTAL BANK VOLUME OF EXCAVATIONS (m</a:t>
                      </a:r>
                      <a:r>
                        <a:rPr lang="en-US" sz="1400" baseline="30000" dirty="0">
                          <a:effectLst/>
                        </a:rPr>
                        <a:t>3</a:t>
                      </a:r>
                      <a:r>
                        <a:rPr lang="en-US" sz="1400" dirty="0">
                          <a:effectLst/>
                        </a:rPr>
                        <a:t>)</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a:txBody>
                    <a:bodyPr/>
                    <a:lstStyle/>
                    <a:p>
                      <a:pPr algn="ctr">
                        <a:spcAft>
                          <a:spcPts val="0"/>
                        </a:spcAft>
                      </a:pPr>
                      <a:r>
                        <a:rPr lang="en-US" sz="1400" b="1" dirty="0">
                          <a:effectLst/>
                        </a:rPr>
                        <a:t>217.56</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r>
              <a:tr h="209540">
                <a:tc gridSpan="8">
                  <a:txBody>
                    <a:bodyPr/>
                    <a:lstStyle/>
                    <a:p>
                      <a:pPr algn="ctr">
                        <a:spcAft>
                          <a:spcPts val="0"/>
                        </a:spcAft>
                      </a:pPr>
                      <a:r>
                        <a:rPr lang="en-US" sz="1400" dirty="0">
                          <a:effectLst/>
                        </a:rPr>
                        <a:t>TOTAL LOOSE VOLUME OF EXCAVATIONS (m</a:t>
                      </a:r>
                      <a:r>
                        <a:rPr lang="en-US" sz="1400" baseline="30000" dirty="0">
                          <a:effectLst/>
                        </a:rPr>
                        <a:t>3</a:t>
                      </a:r>
                      <a:r>
                        <a:rPr lang="en-US" sz="1400" dirty="0">
                          <a:effectLst/>
                        </a:rPr>
                        <a:t>)</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a:txBody>
                    <a:bodyPr/>
                    <a:lstStyle/>
                    <a:p>
                      <a:pPr algn="ctr">
                        <a:spcAft>
                          <a:spcPts val="0"/>
                        </a:spcAft>
                      </a:pPr>
                      <a:r>
                        <a:rPr lang="en-US" sz="1400" b="1" dirty="0">
                          <a:effectLst/>
                        </a:rPr>
                        <a:t>271.95</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r>
            </a:tbl>
          </a:graphicData>
        </a:graphic>
      </p:graphicFrame>
    </p:spTree>
    <p:extLst>
      <p:ext uri="{BB962C8B-B14F-4D97-AF65-F5344CB8AC3E}">
        <p14:creationId xmlns:p14="http://schemas.microsoft.com/office/powerpoint/2010/main" val="214813169"/>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Override1.xml><?xml version="1.0" encoding="utf-8"?>
<a:themeOverride xmlns:a="http://schemas.openxmlformats.org/drawingml/2006/main">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themeOverride>
</file>

<file path=ppt/theme/themeOverride2.xml><?xml version="1.0" encoding="utf-8"?>
<a:themeOverride xmlns:a="http://schemas.openxmlformats.org/drawingml/2006/main">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themeOverride>
</file>

<file path=ppt/theme/themeOverride3.xml><?xml version="1.0" encoding="utf-8"?>
<a:themeOverride xmlns:a="http://schemas.openxmlformats.org/drawingml/2006/main">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themeOverride>
</file>

<file path=docProps/app.xml><?xml version="1.0" encoding="utf-8"?>
<Properties xmlns="http://schemas.openxmlformats.org/officeDocument/2006/extended-properties" xmlns:vt="http://schemas.openxmlformats.org/officeDocument/2006/docPropsVTypes">
  <Template/>
  <TotalTime>734</TotalTime>
  <Words>2141</Words>
  <Application>Microsoft Office PowerPoint</Application>
  <PresentationFormat>Widescreen</PresentationFormat>
  <Paragraphs>318</Paragraphs>
  <Slides>32</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32</vt:i4>
      </vt:variant>
    </vt:vector>
  </HeadingPairs>
  <TitlesOfParts>
    <vt:vector size="42" baseType="lpstr">
      <vt:lpstr>Arial</vt:lpstr>
      <vt:lpstr>Calibri</vt:lpstr>
      <vt:lpstr>Cambria Math</vt:lpstr>
      <vt:lpstr>Courier New</vt:lpstr>
      <vt:lpstr>Tahoma</vt:lpstr>
      <vt:lpstr>Times New Roman</vt:lpstr>
      <vt:lpstr>Trebuchet MS</vt:lpstr>
      <vt:lpstr>Wingdings</vt:lpstr>
      <vt:lpstr>Wingdings 3</vt:lpstr>
      <vt:lpstr>Facet</vt:lpstr>
      <vt:lpstr>   Faculty of Engineering &amp; Information Technology Department of Civil Engineering  Preparing BOQ for residential Villa</vt:lpstr>
      <vt:lpstr>Outline</vt:lpstr>
      <vt:lpstr>Outline</vt:lpstr>
      <vt:lpstr>Introduction</vt:lpstr>
      <vt:lpstr>PowerPoint Presentation</vt:lpstr>
      <vt:lpstr>Methodology</vt:lpstr>
      <vt:lpstr>Work Breakdown Structure</vt:lpstr>
      <vt:lpstr>Sub-Structure Quantity Surveying</vt:lpstr>
      <vt:lpstr>Excavations</vt:lpstr>
      <vt:lpstr>Footings</vt:lpstr>
      <vt:lpstr>Tie Beams</vt:lpstr>
      <vt:lpstr>Columns Necks</vt:lpstr>
      <vt:lpstr>Columns Necks</vt:lpstr>
      <vt:lpstr>Backfilling</vt:lpstr>
      <vt:lpstr>Backfilling</vt:lpstr>
      <vt:lpstr>Super-Structure Quantity Surveying</vt:lpstr>
      <vt:lpstr>Ground slab</vt:lpstr>
      <vt:lpstr>Reinforcement of G.S</vt:lpstr>
      <vt:lpstr>Columns</vt:lpstr>
      <vt:lpstr>Beams</vt:lpstr>
      <vt:lpstr>Beams</vt:lpstr>
      <vt:lpstr>Ribbed Slab</vt:lpstr>
      <vt:lpstr>Ribbed Slab</vt:lpstr>
      <vt:lpstr>Ribbed Slab</vt:lpstr>
      <vt:lpstr>Ribbed Slab</vt:lpstr>
      <vt:lpstr>Ribbed Slab</vt:lpstr>
      <vt:lpstr>Staircase</vt:lpstr>
      <vt:lpstr>Staircase</vt:lpstr>
      <vt:lpstr>Finishes</vt:lpstr>
      <vt:lpstr>Finishes</vt:lpstr>
      <vt:lpstr>Bill of quantities (BOQ)</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Preparing BOQ for residential Villa</dc:title>
  <dc:creator>Manar</dc:creator>
  <cp:lastModifiedBy>Manar</cp:lastModifiedBy>
  <cp:revision>88</cp:revision>
  <dcterms:created xsi:type="dcterms:W3CDTF">2017-05-20T14:19:55Z</dcterms:created>
  <dcterms:modified xsi:type="dcterms:W3CDTF">2017-05-22T08:57:14Z</dcterms:modified>
</cp:coreProperties>
</file>