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90"/>
  </p:notesMasterIdLst>
  <p:sldIdLst>
    <p:sldId id="256" r:id="rId2"/>
    <p:sldId id="257" r:id="rId3"/>
    <p:sldId id="411" r:id="rId4"/>
    <p:sldId id="259" r:id="rId5"/>
    <p:sldId id="260" r:id="rId6"/>
    <p:sldId id="348" r:id="rId7"/>
    <p:sldId id="377" r:id="rId8"/>
    <p:sldId id="301" r:id="rId9"/>
    <p:sldId id="302" r:id="rId10"/>
    <p:sldId id="303" r:id="rId11"/>
    <p:sldId id="353" r:id="rId12"/>
    <p:sldId id="442" r:id="rId13"/>
    <p:sldId id="443" r:id="rId14"/>
    <p:sldId id="444" r:id="rId15"/>
    <p:sldId id="445" r:id="rId16"/>
    <p:sldId id="354" r:id="rId17"/>
    <p:sldId id="355" r:id="rId18"/>
    <p:sldId id="376" r:id="rId19"/>
    <p:sldId id="375" r:id="rId20"/>
    <p:sldId id="374" r:id="rId21"/>
    <p:sldId id="378" r:id="rId22"/>
    <p:sldId id="379" r:id="rId23"/>
    <p:sldId id="381" r:id="rId24"/>
    <p:sldId id="382" r:id="rId25"/>
    <p:sldId id="386" r:id="rId26"/>
    <p:sldId id="383" r:id="rId27"/>
    <p:sldId id="384" r:id="rId28"/>
    <p:sldId id="385" r:id="rId29"/>
    <p:sldId id="387" r:id="rId30"/>
    <p:sldId id="390" r:id="rId31"/>
    <p:sldId id="391" r:id="rId32"/>
    <p:sldId id="392" r:id="rId33"/>
    <p:sldId id="393" r:id="rId34"/>
    <p:sldId id="394" r:id="rId35"/>
    <p:sldId id="395" r:id="rId36"/>
    <p:sldId id="396" r:id="rId37"/>
    <p:sldId id="413" r:id="rId38"/>
    <p:sldId id="414" r:id="rId39"/>
    <p:sldId id="415" r:id="rId40"/>
    <p:sldId id="416" r:id="rId41"/>
    <p:sldId id="417" r:id="rId42"/>
    <p:sldId id="418" r:id="rId43"/>
    <p:sldId id="419" r:id="rId44"/>
    <p:sldId id="420" r:id="rId45"/>
    <p:sldId id="421" r:id="rId46"/>
    <p:sldId id="422" r:id="rId47"/>
    <p:sldId id="423" r:id="rId48"/>
    <p:sldId id="424" r:id="rId49"/>
    <p:sldId id="426" r:id="rId50"/>
    <p:sldId id="427" r:id="rId51"/>
    <p:sldId id="428" r:id="rId52"/>
    <p:sldId id="429" r:id="rId53"/>
    <p:sldId id="430" r:id="rId54"/>
    <p:sldId id="431" r:id="rId55"/>
    <p:sldId id="432" r:id="rId56"/>
    <p:sldId id="433" r:id="rId57"/>
    <p:sldId id="434" r:id="rId58"/>
    <p:sldId id="356" r:id="rId59"/>
    <p:sldId id="367" r:id="rId60"/>
    <p:sldId id="357" r:id="rId61"/>
    <p:sldId id="437" r:id="rId62"/>
    <p:sldId id="358" r:id="rId63"/>
    <p:sldId id="359" r:id="rId64"/>
    <p:sldId id="361" r:id="rId65"/>
    <p:sldId id="363" r:id="rId66"/>
    <p:sldId id="362" r:id="rId67"/>
    <p:sldId id="401" r:id="rId68"/>
    <p:sldId id="398" r:id="rId69"/>
    <p:sldId id="399" r:id="rId70"/>
    <p:sldId id="373" r:id="rId71"/>
    <p:sldId id="400" r:id="rId72"/>
    <p:sldId id="403" r:id="rId73"/>
    <p:sldId id="404" r:id="rId74"/>
    <p:sldId id="405" r:id="rId75"/>
    <p:sldId id="406" r:id="rId76"/>
    <p:sldId id="397" r:id="rId77"/>
    <p:sldId id="407" r:id="rId78"/>
    <p:sldId id="408" r:id="rId79"/>
    <p:sldId id="441" r:id="rId80"/>
    <p:sldId id="439" r:id="rId81"/>
    <p:sldId id="440" r:id="rId82"/>
    <p:sldId id="372" r:id="rId83"/>
    <p:sldId id="364" r:id="rId84"/>
    <p:sldId id="365" r:id="rId85"/>
    <p:sldId id="366" r:id="rId86"/>
    <p:sldId id="409" r:id="rId87"/>
    <p:sldId id="438" r:id="rId88"/>
    <p:sldId id="352" r:id="rId8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84" d="100"/>
          <a:sy n="84" d="100"/>
        </p:scale>
        <p:origin x="-97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F202A-AED1-481A-91E9-CC50D1FC2B88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95471-1BBC-431A-9030-CDB1AE19A5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31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95471-1BBC-431A-9030-CDB1AE19A51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719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3714553-59A8-4C4D-86EE-A80B34739E4D}" type="datetimeFigureOut">
              <a:rPr lang="en-US" smtClean="0"/>
              <a:pPr/>
              <a:t>5/14/2018</a:t>
            </a:fld>
            <a:endParaRPr lang="en-US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4164A36-5BEE-4D9F-8790-0138BFA8A5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1"/>
            <a:ext cx="2600325" cy="2286000"/>
          </a:xfrm>
          <a:prstGeom prst="rect">
            <a:avLst/>
          </a:prstGeo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371600" y="2286000"/>
            <a:ext cx="6400800" cy="2133601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Graduation Project 2</a:t>
            </a:r>
            <a:br>
              <a:rPr lang="en-US" sz="1800" dirty="0" smtClean="0"/>
            </a:br>
            <a:r>
              <a:rPr lang="en-US" sz="1600" dirty="0" smtClean="0"/>
              <a:t>SUSTAINABLE PERFORMANCE INTEGRATION FOR BUSINESSMEN FORUM BUILDING'S</a:t>
            </a:r>
            <a:endParaRPr lang="en-US" sz="16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447800" y="44958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 Prepared By :</a:t>
            </a:r>
          </a:p>
          <a:p>
            <a:pPr algn="ctr"/>
            <a:r>
              <a:rPr lang="en-US" b="1" dirty="0" smtClean="0"/>
              <a:t>    Ahmad AWWAD</a:t>
            </a:r>
          </a:p>
          <a:p>
            <a:pPr algn="ctr"/>
            <a:r>
              <a:rPr lang="en-US" b="1" dirty="0" smtClean="0"/>
              <a:t>      Othman DARIYAH </a:t>
            </a:r>
          </a:p>
          <a:p>
            <a:pPr algn="ctr"/>
            <a:r>
              <a:rPr lang="en-US" b="1" dirty="0" smtClean="0"/>
              <a:t>Tariq SHEHAB  </a:t>
            </a:r>
            <a:endParaRPr lang="en-US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1905000" y="57912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Supervised By :  Eng.  Wala OMAR 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وان 1"/>
          <p:cNvSpPr txBox="1">
            <a:spLocks/>
          </p:cNvSpPr>
          <p:nvPr/>
        </p:nvSpPr>
        <p:spPr>
          <a:xfrm>
            <a:off x="1447800" y="381000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605556" y="4854795"/>
            <a:ext cx="22974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dirty="0"/>
              <a:t>Expected Occupancy </a:t>
            </a:r>
          </a:p>
          <a:p>
            <a:pPr marL="82296" indent="0" algn="ctr">
              <a:buNone/>
            </a:pPr>
            <a:r>
              <a:rPr lang="en-US" dirty="0"/>
              <a:t>8-11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79811" y="5715000"/>
            <a:ext cx="21231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 algn="ctr">
              <a:buNone/>
            </a:pPr>
            <a:r>
              <a:rPr lang="en-US" dirty="0"/>
              <a:t>Schedule</a:t>
            </a:r>
          </a:p>
          <a:p>
            <a:pPr marL="82296" indent="0" algn="ctr">
              <a:buNone/>
            </a:pPr>
            <a:r>
              <a:rPr lang="en-US" dirty="0"/>
              <a:t>  8  Working hours</a:t>
            </a:r>
          </a:p>
          <a:p>
            <a:pPr marL="82296" indent="0" algn="ctr">
              <a:buNone/>
            </a:pPr>
            <a:r>
              <a:rPr lang="en-US" dirty="0"/>
              <a:t>(9 am-5 pm)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66799" y="-228600"/>
            <a:ext cx="7866889" cy="1219200"/>
          </a:xfrm>
        </p:spPr>
        <p:txBody>
          <a:bodyPr/>
          <a:lstStyle/>
          <a:p>
            <a:r>
              <a:rPr lang="en-US" dirty="0" smtClean="0"/>
              <a:t>First Floor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533126" y="3244334"/>
                <a:ext cx="20777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Total area = 518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126" y="3244334"/>
                <a:ext cx="207774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64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7570896"/>
                  </p:ext>
                </p:extLst>
              </p:nvPr>
            </p:nvGraphicFramePr>
            <p:xfrm>
              <a:off x="6743417" y="1726578"/>
              <a:ext cx="2286000" cy="304238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3000"/>
                    <a:gridCol w="1143000"/>
                  </a:tblGrid>
                  <a:tr h="3692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Space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195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Administration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28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195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Office </a:t>
                          </a:r>
                          <a:r>
                            <a:rPr lang="en-US" sz="1600" dirty="0" smtClean="0">
                              <a:effectLst/>
                            </a:rPr>
                            <a:t>1,2 and 3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20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92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Rest area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27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195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Meeting Room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40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9213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97535" algn="l"/>
                            </a:tabLst>
                            <a:defRPr/>
                          </a:pPr>
                          <a:r>
                            <a:rPr lang="en-US" sz="1600" dirty="0" smtClean="0">
                              <a:effectLst/>
                            </a:rPr>
                            <a:t>Kitchenette</a:t>
                          </a:r>
                          <a:endParaRPr lang="en-US" sz="16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114935" algn="l"/>
                              <a:tab pos="313055" algn="ctr"/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92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Terrace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114935" algn="l"/>
                              <a:tab pos="313055" algn="ctr"/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100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7570896"/>
                  </p:ext>
                </p:extLst>
              </p:nvPr>
            </p:nvGraphicFramePr>
            <p:xfrm>
              <a:off x="6743417" y="1726578"/>
              <a:ext cx="2286000" cy="30355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3000"/>
                    <a:gridCol w="1143000"/>
                  </a:tblGrid>
                  <a:tr h="3692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Space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00532" t="-16393" r="-2128" b="-721311"/>
                          </a:stretch>
                        </a:blipFill>
                      </a:tcPr>
                    </a:tc>
                  </a:tr>
                  <a:tr h="5195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Administration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28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195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Office </a:t>
                          </a:r>
                          <a:r>
                            <a:rPr lang="en-US" sz="1600" dirty="0" smtClean="0">
                              <a:effectLst/>
                            </a:rPr>
                            <a:t>1,2 and 3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20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92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Rest area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27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195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Meeting Room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40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9213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97535" algn="l"/>
                            </a:tabLst>
                            <a:defRPr/>
                          </a:pPr>
                          <a:r>
                            <a:rPr lang="en-US" sz="1600" dirty="0" smtClean="0">
                              <a:effectLst/>
                            </a:rPr>
                            <a:t>Kitchenette</a:t>
                          </a:r>
                          <a:endParaRPr lang="en-US" sz="16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114935" algn="l"/>
                              <a:tab pos="313055" algn="ctr"/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921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Terrace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114935" algn="l"/>
                              <a:tab pos="313055" algn="ctr"/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100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825232" y="1137187"/>
                <a:ext cx="20777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Total area = 518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232" y="1137187"/>
                <a:ext cx="2077748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2647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l="38750" t="21852" r="21250" b="19630"/>
          <a:stretch/>
        </p:blipFill>
        <p:spPr>
          <a:xfrm>
            <a:off x="-1" y="990600"/>
            <a:ext cx="6605557" cy="56477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72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وان 1"/>
          <p:cNvSpPr txBox="1">
            <a:spLocks/>
          </p:cNvSpPr>
          <p:nvPr/>
        </p:nvSpPr>
        <p:spPr>
          <a:xfrm>
            <a:off x="1447800" y="381000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565392" y="3707814"/>
            <a:ext cx="22974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dirty="0" smtClean="0"/>
              <a:t>Expected Number of </a:t>
            </a:r>
          </a:p>
          <a:p>
            <a:pPr marL="82296" indent="0" algn="ctr">
              <a:buNone/>
            </a:pPr>
            <a:r>
              <a:rPr lang="en-US" dirty="0" smtClean="0"/>
              <a:t>Users</a:t>
            </a:r>
          </a:p>
          <a:p>
            <a:pPr marL="82296" indent="0" algn="ctr">
              <a:buNone/>
            </a:pPr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5462" y="5059680"/>
            <a:ext cx="2123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 algn="ctr">
              <a:buNone/>
            </a:pPr>
            <a:r>
              <a:rPr lang="en-US" dirty="0" smtClean="0"/>
              <a:t> Schedule</a:t>
            </a:r>
            <a:endParaRPr lang="en-US" dirty="0"/>
          </a:p>
          <a:p>
            <a:pPr marL="82296" indent="0" algn="ctr">
              <a:buNone/>
            </a:pPr>
            <a:r>
              <a:rPr lang="en-US" dirty="0" smtClean="0"/>
              <a:t>At Evening Time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66799" y="-228600"/>
            <a:ext cx="7866889" cy="1219200"/>
          </a:xfrm>
        </p:spPr>
        <p:txBody>
          <a:bodyPr/>
          <a:lstStyle/>
          <a:p>
            <a:r>
              <a:rPr lang="en-US" dirty="0" smtClean="0"/>
              <a:t>second Floor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653994" y="967285"/>
                <a:ext cx="20777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Total area = </a:t>
                </a:r>
                <a:r>
                  <a:rPr lang="en-US" dirty="0" smtClean="0"/>
                  <a:t>418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994" y="967285"/>
                <a:ext cx="2077748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2647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2800365"/>
                  </p:ext>
                </p:extLst>
              </p:nvPr>
            </p:nvGraphicFramePr>
            <p:xfrm>
              <a:off x="6497620" y="1419136"/>
              <a:ext cx="2688956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4478"/>
                    <a:gridCol w="1344478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Space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Guest area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effectLst/>
                            </a:rPr>
                            <a:t>Kitchen</a:t>
                          </a:r>
                          <a:r>
                            <a:rPr lang="en-US" sz="1800" baseline="0" dirty="0" smtClean="0">
                              <a:effectLst/>
                            </a:rPr>
                            <a:t> </a:t>
                          </a:r>
                          <a:endParaRPr lang="en-US" sz="18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18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2800365"/>
                  </p:ext>
                </p:extLst>
              </p:nvPr>
            </p:nvGraphicFramePr>
            <p:xfrm>
              <a:off x="6497620" y="1419136"/>
              <a:ext cx="2688956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4478"/>
                    <a:gridCol w="1344478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Space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452" t="-16393" r="-2262" b="-2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Guest area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effectLst/>
                            </a:rPr>
                            <a:t>Kitchen</a:t>
                          </a:r>
                          <a:r>
                            <a:rPr lang="en-US" sz="1800" baseline="0" dirty="0" smtClean="0">
                              <a:effectLst/>
                            </a:rPr>
                            <a:t> </a:t>
                          </a:r>
                          <a:endParaRPr lang="en-US" sz="18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18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30342" t="22593" r="29059" b="19630"/>
          <a:stretch/>
        </p:blipFill>
        <p:spPr>
          <a:xfrm>
            <a:off x="0" y="990600"/>
            <a:ext cx="6363446" cy="586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609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Southern Elevation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371600"/>
            <a:ext cx="6239746" cy="4143954"/>
          </a:xfrm>
        </p:spPr>
      </p:pic>
    </p:spTree>
    <p:extLst>
      <p:ext uri="{BB962C8B-B14F-4D97-AF65-F5344CB8AC3E}">
        <p14:creationId xmlns:p14="http://schemas.microsoft.com/office/powerpoint/2010/main" val="2921360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Northern Elevation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371600"/>
            <a:ext cx="5401429" cy="4382112"/>
          </a:xfrm>
        </p:spPr>
      </p:pic>
    </p:spTree>
    <p:extLst>
      <p:ext uri="{BB962C8B-B14F-4D97-AF65-F5344CB8AC3E}">
        <p14:creationId xmlns:p14="http://schemas.microsoft.com/office/powerpoint/2010/main" val="953865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Eastern Elevation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371600"/>
            <a:ext cx="4744112" cy="4363059"/>
          </a:xfrm>
        </p:spPr>
      </p:pic>
    </p:spTree>
    <p:extLst>
      <p:ext uri="{BB962C8B-B14F-4D97-AF65-F5344CB8AC3E}">
        <p14:creationId xmlns:p14="http://schemas.microsoft.com/office/powerpoint/2010/main" val="2112484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Western Elevation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371600"/>
            <a:ext cx="4934639" cy="4353533"/>
          </a:xfrm>
        </p:spPr>
      </p:pic>
    </p:spTree>
    <p:extLst>
      <p:ext uri="{BB962C8B-B14F-4D97-AF65-F5344CB8AC3E}">
        <p14:creationId xmlns:p14="http://schemas.microsoft.com/office/powerpoint/2010/main" val="1015157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وان 1"/>
          <p:cNvSpPr txBox="1">
            <a:spLocks/>
          </p:cNvSpPr>
          <p:nvPr/>
        </p:nvSpPr>
        <p:spPr>
          <a:xfrm>
            <a:off x="1447800" y="381000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66799" y="-228600"/>
            <a:ext cx="7866889" cy="1219200"/>
          </a:xfrm>
        </p:spPr>
        <p:txBody>
          <a:bodyPr/>
          <a:lstStyle/>
          <a:p>
            <a:r>
              <a:rPr lang="en-US" dirty="0" smtClean="0"/>
              <a:t>Comparison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990600"/>
            <a:ext cx="771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comparison between the old design and our design for the ground floor   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066218"/>
              </p:ext>
            </p:extLst>
          </p:nvPr>
        </p:nvGraphicFramePr>
        <p:xfrm>
          <a:off x="1066800" y="1539922"/>
          <a:ext cx="8077200" cy="5165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6159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</a:t>
                      </a:r>
                      <a:r>
                        <a:rPr lang="en-US" sz="1400" dirty="0" smtClean="0">
                          <a:effectLst/>
                        </a:rPr>
                        <a:t>current </a:t>
                      </a:r>
                      <a:r>
                        <a:rPr lang="en-US" sz="1400" dirty="0">
                          <a:effectLst/>
                        </a:rPr>
                        <a:t>design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Our design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374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lobby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Lobby with an area of 40 m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 is not enough for 255 people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Lobby with an area of 90 m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 is enough for 210 people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165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Toilets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There are not enough number of toilets for men and women, and there are no urinals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There are enough number of toilets for men and women, and there are urinals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582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Toilet for the disabled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There is no toilet for the disabled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There is a toilet for the disabled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374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Store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There is no storage area for excessive chairs and the stage equipment’s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here is a storage area for excessive chairs and the stage equipment’s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40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66799" y="-228600"/>
            <a:ext cx="7866889" cy="1219200"/>
          </a:xfrm>
        </p:spPr>
        <p:txBody>
          <a:bodyPr/>
          <a:lstStyle/>
          <a:p>
            <a:r>
              <a:rPr lang="en-US" dirty="0" smtClean="0"/>
              <a:t>Comparison 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71600" y="838200"/>
            <a:ext cx="708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 the current design</a:t>
            </a:r>
            <a:r>
              <a:rPr lang="en-US" dirty="0"/>
              <a:t>, there are 15 parking spaces only .  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In our design</a:t>
            </a:r>
            <a:r>
              <a:rPr lang="en-US" dirty="0" smtClean="0"/>
              <a:t>, the basement floors designed as garages with capacity 35 cars, and in outside </a:t>
            </a:r>
            <a:r>
              <a:rPr lang="en-US" dirty="0"/>
              <a:t>the building and within the boundaries of the building land, there are 7 parking </a:t>
            </a:r>
            <a:r>
              <a:rPr lang="en-US" dirty="0" smtClean="0"/>
              <a:t>spaces. </a:t>
            </a:r>
          </a:p>
          <a:p>
            <a:r>
              <a:rPr lang="en-US" dirty="0" smtClean="0"/>
              <a:t>Total = 42 </a:t>
            </a:r>
            <a:r>
              <a:rPr lang="en-US" dirty="0"/>
              <a:t>parking </a:t>
            </a:r>
            <a:r>
              <a:rPr lang="en-US" dirty="0" smtClean="0"/>
              <a:t>spaces.</a:t>
            </a:r>
          </a:p>
          <a:p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447800" y="2743200"/>
            <a:ext cx="701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 the </a:t>
            </a:r>
            <a:r>
              <a:rPr lang="en-US" dirty="0" smtClean="0">
                <a:solidFill>
                  <a:srgbClr val="FF0000"/>
                </a:solidFill>
              </a:rPr>
              <a:t>current </a:t>
            </a:r>
            <a:r>
              <a:rPr lang="en-US" dirty="0">
                <a:solidFill>
                  <a:srgbClr val="FF0000"/>
                </a:solidFill>
              </a:rPr>
              <a:t>design</a:t>
            </a:r>
            <a:r>
              <a:rPr lang="en-US" dirty="0"/>
              <a:t>, the view of the terrace was mainly north, but on the north side the view was blocked because of a building from the north. 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In our </a:t>
            </a:r>
            <a:r>
              <a:rPr lang="en-US" dirty="0" smtClean="0">
                <a:solidFill>
                  <a:srgbClr val="FF0000"/>
                </a:solidFill>
              </a:rPr>
              <a:t>design, </a:t>
            </a:r>
            <a:r>
              <a:rPr lang="en-US" dirty="0" smtClean="0"/>
              <a:t>we </a:t>
            </a:r>
            <a:r>
              <a:rPr lang="en-US" dirty="0"/>
              <a:t>change the location of terrace to the south side with view to the south and east.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43434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the current design</a:t>
            </a:r>
            <a:r>
              <a:rPr lang="en-US" dirty="0" smtClean="0"/>
              <a:t>, there is excessive areas for offices and the meeting room, and there is no rest area. </a:t>
            </a: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8095488" y="838201"/>
            <a:ext cx="914400" cy="1752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8095488" y="2730163"/>
            <a:ext cx="914400" cy="16132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ight Brace 10"/>
          <p:cNvSpPr/>
          <p:nvPr/>
        </p:nvSpPr>
        <p:spPr>
          <a:xfrm>
            <a:off x="8153400" y="4410163"/>
            <a:ext cx="914400" cy="6669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37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Thermal design.</a:t>
            </a:r>
          </a:p>
          <a:p>
            <a:r>
              <a:rPr lang="en-US" dirty="0" smtClean="0"/>
              <a:t>Natural Lighting.</a:t>
            </a:r>
          </a:p>
          <a:p>
            <a:r>
              <a:rPr lang="en-US" dirty="0" smtClean="0"/>
              <a:t>Acoustic Design.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86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85800"/>
          </a:xfrm>
        </p:spPr>
        <p:txBody>
          <a:bodyPr/>
          <a:lstStyle/>
          <a:p>
            <a:r>
              <a:rPr lang="en-US" dirty="0" smtClean="0"/>
              <a:t>Two types of Exterior Wall (1,2)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" t="34257" r="40191" b="1403"/>
          <a:stretch/>
        </p:blipFill>
        <p:spPr bwMode="auto">
          <a:xfrm>
            <a:off x="1844911" y="2128928"/>
            <a:ext cx="3318401" cy="3586072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35658" r="33612" b="6414"/>
          <a:stretch/>
        </p:blipFill>
        <p:spPr bwMode="auto">
          <a:xfrm>
            <a:off x="5334000" y="2128928"/>
            <a:ext cx="3352800" cy="3586072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34834" y="5791200"/>
            <a:ext cx="3385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41123" y="5736771"/>
            <a:ext cx="3385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466571" y="6156302"/>
                <a:ext cx="3423245" cy="47000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U-Value</a:t>
                </a:r>
                <a:r>
                  <a:rPr lang="en-US" sz="24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= </a:t>
                </a:r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0.49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.K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6571" y="6156302"/>
                <a:ext cx="3423245" cy="470000"/>
              </a:xfrm>
              <a:prstGeom prst="rect">
                <a:avLst/>
              </a:prstGeom>
              <a:blipFill rotWithShape="0">
                <a:blip r:embed="rId4"/>
                <a:stretch>
                  <a:fillRect l="-2674" t="-10390" r="-3209" b="-35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1341288" y="6164637"/>
            <a:ext cx="384336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Both almost have the U value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635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Site description &amp; Analysis  </a:t>
            </a:r>
          </a:p>
          <a:p>
            <a:r>
              <a:rPr lang="en-US" sz="2800" dirty="0" smtClean="0"/>
              <a:t>Architectural design</a:t>
            </a:r>
          </a:p>
          <a:p>
            <a:r>
              <a:rPr lang="en-US" sz="2800" dirty="0" smtClean="0"/>
              <a:t>Environmental </a:t>
            </a:r>
            <a:r>
              <a:rPr lang="en-US" sz="2800" dirty="0"/>
              <a:t>design </a:t>
            </a:r>
            <a:endParaRPr lang="en-US" sz="2800" dirty="0" smtClean="0"/>
          </a:p>
          <a:p>
            <a:r>
              <a:rPr lang="en-US" sz="2800" dirty="0"/>
              <a:t>Structural design  </a:t>
            </a:r>
            <a:endParaRPr lang="en-US" sz="2800" dirty="0" smtClean="0"/>
          </a:p>
          <a:p>
            <a:r>
              <a:rPr lang="en-US" sz="2800" dirty="0" smtClean="0"/>
              <a:t>Mechanical </a:t>
            </a:r>
            <a:r>
              <a:rPr lang="en-US" sz="2800" dirty="0"/>
              <a:t>design </a:t>
            </a:r>
            <a:endParaRPr lang="en-US" sz="2800" dirty="0" smtClean="0"/>
          </a:p>
          <a:p>
            <a:r>
              <a:rPr lang="en-US" sz="2800" dirty="0" smtClean="0"/>
              <a:t>Electrical </a:t>
            </a:r>
            <a:r>
              <a:rPr lang="en-US" sz="2800" dirty="0"/>
              <a:t>design </a:t>
            </a:r>
            <a:endParaRPr lang="en-US" sz="2800" dirty="0" smtClean="0"/>
          </a:p>
          <a:p>
            <a:r>
              <a:rPr lang="en-US" sz="2800" dirty="0"/>
              <a:t>Quantity survey and cost</a:t>
            </a:r>
            <a:endParaRPr lang="en-US" sz="2800" dirty="0" smtClean="0"/>
          </a:p>
          <a:p>
            <a:r>
              <a:rPr lang="en-US" sz="2800" dirty="0" smtClean="0"/>
              <a:t>Conclusion 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18419"/>
            <a:ext cx="2895600" cy="762000"/>
          </a:xfrm>
        </p:spPr>
        <p:txBody>
          <a:bodyPr/>
          <a:lstStyle/>
          <a:p>
            <a:r>
              <a:rPr lang="en-US" dirty="0" smtClean="0"/>
              <a:t>Exterior Slab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5" t="41441" r="19269"/>
          <a:stretch/>
        </p:blipFill>
        <p:spPr bwMode="auto">
          <a:xfrm>
            <a:off x="1278539" y="1981200"/>
            <a:ext cx="4284061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790699" y="6114189"/>
                <a:ext cx="3259739" cy="4966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</a:pPr>
                <a:r>
                  <a:rPr lang="en-US" sz="2400" b="1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U-Value= 0.39W/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.K.</a:t>
                </a:r>
                <a:endParaRPr lang="en-US" sz="24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0699" y="6114189"/>
                <a:ext cx="3259739" cy="496674"/>
              </a:xfrm>
              <a:prstGeom prst="rect">
                <a:avLst/>
              </a:prstGeom>
              <a:blipFill rotWithShape="0">
                <a:blip r:embed="rId3"/>
                <a:stretch>
                  <a:fillRect l="-3371" t="-6173" r="-3184" b="-32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5774339" y="1219200"/>
            <a:ext cx="2895600" cy="762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Glazing</a:t>
            </a:r>
          </a:p>
          <a:p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952737" y="2080419"/>
            <a:ext cx="2976469" cy="2316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bg1"/>
                </a:solidFill>
              </a:rPr>
              <a:t>Double grey 3mm/13mm argon LOE (low emittance glass).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929206" y="5721028"/>
            <a:ext cx="184731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754975" y="4805626"/>
                <a:ext cx="3259739" cy="4966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</a:pPr>
                <a:r>
                  <a:rPr lang="en-US" sz="24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U-Value= 1.49W/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.K.</a:t>
                </a:r>
                <a:endPara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975" y="4805626"/>
                <a:ext cx="3259739" cy="496674"/>
              </a:xfrm>
              <a:prstGeom prst="rect">
                <a:avLst/>
              </a:prstGeom>
              <a:blipFill rotWithShape="0">
                <a:blip r:embed="rId4"/>
                <a:stretch>
                  <a:fillRect l="-2804" t="-3659" r="-2430" b="-256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075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Builder Results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" y="2209800"/>
            <a:ext cx="7848600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48292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Builder 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17638"/>
            <a:ext cx="7943088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202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Builder 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00200"/>
            <a:ext cx="7239000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0526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Builder Results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17638"/>
            <a:ext cx="7467600" cy="5135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17335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55721579"/>
                  </p:ext>
                </p:extLst>
              </p:nvPr>
            </p:nvGraphicFramePr>
            <p:xfrm>
              <a:off x="1524000" y="3048000"/>
              <a:ext cx="6934200" cy="196291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71833"/>
                    <a:gridCol w="2217392"/>
                    <a:gridCol w="1744975"/>
                  </a:tblGrid>
                  <a:tr h="31940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28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smtClean="0">
                              <a:effectLst/>
                            </a:rPr>
                            <a:t>New Design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Existence Building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</a:tr>
                  <a:tr h="2095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Energy Consumption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176KW/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8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117KW/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8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55721579"/>
                  </p:ext>
                </p:extLst>
              </p:nvPr>
            </p:nvGraphicFramePr>
            <p:xfrm>
              <a:off x="1524000" y="3048000"/>
              <a:ext cx="6934200" cy="197402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71833"/>
                    <a:gridCol w="2217392"/>
                    <a:gridCol w="1744975"/>
                  </a:tblGrid>
                  <a:tr h="98145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</a:pPr>
                          <a:endParaRPr lang="en-US" sz="28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smtClean="0">
                              <a:effectLst/>
                            </a:rPr>
                            <a:t>New Design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Existence Building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</a:tr>
                  <a:tr h="99256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Energy Consumption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34615" t="-107362" r="-79670" b="-171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 rotWithShape="0">
                          <a:blip r:embed="rId2"/>
                          <a:stretch>
                            <a:fillRect l="-298601" t="-107362" r="-1399" b="-171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Rectangle 4"/>
          <p:cNvSpPr/>
          <p:nvPr/>
        </p:nvSpPr>
        <p:spPr>
          <a:xfrm>
            <a:off x="1240684" y="1417638"/>
            <a:ext cx="79257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dirty="0"/>
              <a:t>B</a:t>
            </a:r>
            <a:r>
              <a:rPr lang="en-US" sz="2400" dirty="0" smtClean="0"/>
              <a:t>ig </a:t>
            </a:r>
            <a:r>
              <a:rPr lang="en-US" sz="2400" dirty="0"/>
              <a:t>difference between the energy consumption of the existing and the new design is </a:t>
            </a:r>
            <a:r>
              <a:rPr lang="en-US" sz="2400" dirty="0" smtClean="0"/>
              <a:t>noted.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47733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143000"/>
          </a:xfrm>
        </p:spPr>
        <p:txBody>
          <a:bodyPr/>
          <a:lstStyle/>
          <a:p>
            <a:r>
              <a:rPr lang="en-US" dirty="0" smtClean="0"/>
              <a:t>Natural Lighting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097024"/>
              </p:ext>
            </p:extLst>
          </p:nvPr>
        </p:nvGraphicFramePr>
        <p:xfrm>
          <a:off x="1435608" y="1396441"/>
          <a:ext cx="6476999" cy="1051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6221"/>
                <a:gridCol w="894022"/>
                <a:gridCol w="1625070"/>
                <a:gridCol w="1257218"/>
                <a:gridCol w="1294468"/>
              </a:tblGrid>
              <a:tr h="190500">
                <a:tc>
                  <a:txBody>
                    <a:bodyPr/>
                    <a:lstStyle/>
                    <a:p>
                      <a:pPr marL="1143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DF%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DF% Required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DF% Min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Comparison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Lobby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Multipurpose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Corridor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Stair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Within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590800"/>
            <a:ext cx="5943600" cy="4014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600200" y="912167"/>
            <a:ext cx="19194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Ground Floor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58741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143000"/>
          </a:xfrm>
        </p:spPr>
        <p:txBody>
          <a:bodyPr/>
          <a:lstStyle/>
          <a:p>
            <a:r>
              <a:rPr lang="en-US" dirty="0" smtClean="0"/>
              <a:t>Natural Lighting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73624" y="762000"/>
            <a:ext cx="14975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First Floor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912899"/>
              </p:ext>
            </p:extLst>
          </p:nvPr>
        </p:nvGraphicFramePr>
        <p:xfrm>
          <a:off x="1549784" y="1161332"/>
          <a:ext cx="6477001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9437"/>
                <a:gridCol w="1542994"/>
                <a:gridCol w="1028662"/>
                <a:gridCol w="1092954"/>
                <a:gridCol w="1092954"/>
              </a:tblGrid>
              <a:tr h="3270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Average Daylight Factor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DF% Required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DF% Required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Comparison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Corridor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Meeting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Administration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3.88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88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Kitchenettes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200400"/>
            <a:ext cx="5766571" cy="3505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7729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143000"/>
          </a:xfrm>
        </p:spPr>
        <p:txBody>
          <a:bodyPr/>
          <a:lstStyle/>
          <a:p>
            <a:r>
              <a:rPr lang="en-US" dirty="0" smtClean="0"/>
              <a:t>Natural Lighting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36430" y="912167"/>
            <a:ext cx="18469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Second Floor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611156"/>
              </p:ext>
            </p:extLst>
          </p:nvPr>
        </p:nvGraphicFramePr>
        <p:xfrm>
          <a:off x="1524000" y="1600200"/>
          <a:ext cx="6705599" cy="841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800"/>
                <a:gridCol w="2082957"/>
                <a:gridCol w="1245622"/>
                <a:gridCol w="1184110"/>
                <a:gridCol w="1184110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Block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Average Daylight Factor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DF% Required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DF% Required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Comparison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Guest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Kitchen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Within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156" y="2667000"/>
            <a:ext cx="5943600" cy="3844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15767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143000"/>
          </a:xfrm>
        </p:spPr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299560"/>
              </p:ext>
            </p:extLst>
          </p:nvPr>
        </p:nvGraphicFramePr>
        <p:xfrm>
          <a:off x="1066801" y="1905000"/>
          <a:ext cx="8077199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9749"/>
                <a:gridCol w="1624887"/>
                <a:gridCol w="1284794"/>
                <a:gridCol w="1667398"/>
                <a:gridCol w="1360371"/>
              </a:tblGrid>
              <a:tr h="319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Space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DF% existing design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DF% New design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DF% Required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DF% Minimum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Multipurpose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0.39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0.81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Lobby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5.37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8.11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Office (avg.)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1.84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Administration Office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1.29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1.31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Meeting Room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0.96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Guest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2.14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3.88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Kitchen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2.97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403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Introduction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2971800" y="228600"/>
            <a:ext cx="7498080" cy="5029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800" dirty="0" smtClean="0"/>
              <a:t>Nablus Businessmen forum.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9144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8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Acoustical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Sound Transmission </a:t>
            </a:r>
            <a:r>
              <a:rPr lang="en-GB" dirty="0" smtClean="0"/>
              <a:t>Class (STC) </a:t>
            </a:r>
            <a:endParaRPr lang="en-GB" dirty="0"/>
          </a:p>
          <a:p>
            <a:pPr marL="82296" indent="0">
              <a:buNone/>
            </a:pPr>
            <a:r>
              <a:rPr lang="en-GB" sz="2000" b="1" dirty="0" smtClean="0"/>
              <a:t>Internal </a:t>
            </a:r>
            <a:r>
              <a:rPr lang="en-GB" sz="2000" b="1" dirty="0"/>
              <a:t>Partition </a:t>
            </a:r>
            <a:endParaRPr lang="en-GB" sz="2000" dirty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14600"/>
            <a:ext cx="7831070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40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Acoustical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Sound Transmission </a:t>
            </a:r>
            <a:r>
              <a:rPr lang="en-GB" dirty="0" smtClean="0"/>
              <a:t>Class (STC)</a:t>
            </a:r>
            <a:endParaRPr lang="en-GB" dirty="0"/>
          </a:p>
          <a:p>
            <a:pPr marL="82296" indent="0">
              <a:buNone/>
            </a:pPr>
            <a:r>
              <a:rPr lang="en-GB" sz="2000" dirty="0" smtClean="0"/>
              <a:t>External Wall </a:t>
            </a:r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47" y="2473036"/>
            <a:ext cx="7867113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27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Acoustical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Sound Transmission </a:t>
            </a:r>
            <a:r>
              <a:rPr lang="en-GB" dirty="0" smtClean="0"/>
              <a:t>Class (STC)</a:t>
            </a:r>
            <a:endParaRPr lang="en-GB" sz="2000" dirty="0" smtClean="0"/>
          </a:p>
          <a:p>
            <a:pPr marL="82296" indent="0">
              <a:buNone/>
            </a:pPr>
            <a:r>
              <a:rPr lang="en-GB" sz="2000" dirty="0" smtClean="0"/>
              <a:t>Offices</a:t>
            </a:r>
            <a:r>
              <a:rPr lang="en-GB" sz="2000" dirty="0"/>
              <a:t>:- </a:t>
            </a:r>
            <a:endParaRPr lang="en-GB" sz="2000" dirty="0" smtClean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  <a:p>
            <a:pPr marL="82296" indent="0">
              <a:buNone/>
            </a:pPr>
            <a:r>
              <a:rPr lang="en-GB" sz="2000" dirty="0" smtClean="0"/>
              <a:t>Meeting </a:t>
            </a:r>
            <a:r>
              <a:rPr lang="en-GB" sz="2000" dirty="0"/>
              <a:t>Room </a:t>
            </a:r>
            <a:r>
              <a:rPr lang="en-GB" sz="2000" dirty="0" smtClean="0"/>
              <a:t>:</a:t>
            </a:r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  <a:p>
            <a:pPr marL="82296" indent="0">
              <a:buNone/>
            </a:pPr>
            <a:r>
              <a:rPr lang="en-GB" sz="2000" dirty="0"/>
              <a:t>STC values within the recommended. </a:t>
            </a:r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807" y="2514600"/>
            <a:ext cx="8000120" cy="12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702" y="4343400"/>
            <a:ext cx="8011445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70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Acoustical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Impact </a:t>
            </a:r>
            <a:r>
              <a:rPr lang="en-GB" dirty="0"/>
              <a:t>insulation class (IIC</a:t>
            </a:r>
            <a:r>
              <a:rPr lang="en-GB" dirty="0" smtClean="0"/>
              <a:t>)</a:t>
            </a:r>
          </a:p>
          <a:p>
            <a:endParaRPr lang="en-GB" sz="2000" dirty="0"/>
          </a:p>
          <a:p>
            <a:pPr marL="82296" indent="0">
              <a:buNone/>
            </a:pPr>
            <a:r>
              <a:rPr lang="en-GB" sz="2000" dirty="0"/>
              <a:t>Slab 25 </a:t>
            </a:r>
            <a:r>
              <a:rPr lang="en-GB" sz="2000" dirty="0" smtClean="0"/>
              <a:t>cm</a:t>
            </a:r>
          </a:p>
          <a:p>
            <a:pPr marL="82296" indent="0">
              <a:buNone/>
            </a:pPr>
            <a:endParaRPr lang="en-GB" sz="2000" dirty="0"/>
          </a:p>
          <a:p>
            <a:pPr marL="82296" indent="0">
              <a:buNone/>
            </a:pPr>
            <a:r>
              <a:rPr lang="en-GB" sz="2000" dirty="0"/>
              <a:t>The recommended IIC = 50 </a:t>
            </a:r>
            <a:r>
              <a:rPr lang="en-GB" sz="2000" dirty="0" smtClean="0"/>
              <a:t>db. </a:t>
            </a:r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r>
              <a:rPr lang="en-GB" sz="2000" dirty="0" smtClean="0"/>
              <a:t>75&gt;50 </a:t>
            </a:r>
            <a:r>
              <a:rPr lang="en-GB" sz="2000" dirty="0"/>
              <a:t>within. </a:t>
            </a:r>
            <a:r>
              <a:rPr lang="en-GB" sz="2000" dirty="0" smtClean="0"/>
              <a:t> </a:t>
            </a:r>
            <a:endParaRPr lang="en-GB" sz="2000" dirty="0"/>
          </a:p>
          <a:p>
            <a:pPr marL="82296" indent="0">
              <a:buNone/>
            </a:pPr>
            <a:endParaRPr lang="en-GB" sz="20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2" b="3779"/>
          <a:stretch/>
        </p:blipFill>
        <p:spPr bwMode="auto">
          <a:xfrm>
            <a:off x="5334000" y="1963364"/>
            <a:ext cx="3322605" cy="463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92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Acoustical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Reverberation </a:t>
            </a:r>
            <a:r>
              <a:rPr lang="en-GB" dirty="0" smtClean="0"/>
              <a:t>Time (RT60) </a:t>
            </a:r>
          </a:p>
          <a:p>
            <a:pPr marL="82296" indent="0">
              <a:buNone/>
            </a:pPr>
            <a:endParaRPr lang="en-GB" dirty="0"/>
          </a:p>
          <a:p>
            <a:pPr marL="82296" indent="0">
              <a:buNone/>
            </a:pPr>
            <a:r>
              <a:rPr lang="en-GB" dirty="0"/>
              <a:t>Finishes </a:t>
            </a:r>
            <a:endParaRPr lang="en-GB" dirty="0" smtClean="0"/>
          </a:p>
          <a:p>
            <a:pPr marL="82296" indent="0">
              <a:buNone/>
            </a:pPr>
            <a:endParaRPr lang="en-GB" dirty="0"/>
          </a:p>
          <a:p>
            <a:pPr marL="82296" indent="0">
              <a:buNone/>
            </a:pPr>
            <a:endParaRPr lang="en-GB" dirty="0" smtClean="0"/>
          </a:p>
          <a:p>
            <a:endParaRPr lang="en-GB" sz="2000" dirty="0"/>
          </a:p>
          <a:p>
            <a:pPr marL="82296" indent="0">
              <a:buNone/>
            </a:pPr>
            <a:endParaRPr lang="en-GB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399" y="4037734"/>
            <a:ext cx="7518687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200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Acoustical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Reverberation </a:t>
            </a:r>
            <a:r>
              <a:rPr lang="en-GB" dirty="0" smtClean="0"/>
              <a:t>Time (RT60) </a:t>
            </a:r>
            <a:endParaRPr lang="en-GB" dirty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r>
              <a:rPr lang="en-GB" sz="2000" dirty="0" smtClean="0"/>
              <a:t>Multipurpose </a:t>
            </a:r>
            <a:endParaRPr lang="en-GB" sz="2000" dirty="0"/>
          </a:p>
          <a:p>
            <a:r>
              <a:rPr lang="en-GB" sz="2000" dirty="0" smtClean="0"/>
              <a:t>Recommended </a:t>
            </a:r>
            <a:r>
              <a:rPr lang="en-GB" sz="2000" dirty="0"/>
              <a:t>(1.4-1.9) at 500-1000Hz </a:t>
            </a:r>
          </a:p>
          <a:p>
            <a:r>
              <a:rPr lang="en-GB" sz="2000" dirty="0"/>
              <a:t>Most suitable analysis equation: Sabine </a:t>
            </a: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979" y="3886200"/>
            <a:ext cx="6634939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327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Acoustical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Reverberation </a:t>
            </a:r>
            <a:r>
              <a:rPr lang="en-GB" dirty="0" smtClean="0"/>
              <a:t>Time (RT60) </a:t>
            </a:r>
            <a:endParaRPr lang="en-GB" dirty="0"/>
          </a:p>
          <a:p>
            <a:endParaRPr lang="en-GB" sz="2000" dirty="0"/>
          </a:p>
          <a:p>
            <a:pPr marL="82296" indent="0">
              <a:buNone/>
            </a:pPr>
            <a:r>
              <a:rPr lang="en-GB" sz="2000" dirty="0"/>
              <a:t>Meeting Room </a:t>
            </a:r>
          </a:p>
          <a:p>
            <a:r>
              <a:rPr lang="en-GB" sz="2000" dirty="0" smtClean="0"/>
              <a:t>Recommended </a:t>
            </a:r>
            <a:r>
              <a:rPr lang="en-GB" sz="2000" dirty="0"/>
              <a:t>(0.6-1.9) at 500-1000Hz </a:t>
            </a:r>
          </a:p>
          <a:p>
            <a:r>
              <a:rPr lang="en-GB" sz="2000" dirty="0"/>
              <a:t>Most suitable analysis equation: Sabine </a:t>
            </a: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  <a:p>
            <a:pPr marL="82296" indent="0">
              <a:buNone/>
            </a:pPr>
            <a:endParaRPr lang="en-GB" sz="20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038600"/>
            <a:ext cx="6275919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4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Structural Design</a:t>
            </a:r>
            <a:r>
              <a:rPr lang="en-US" sz="4400" dirty="0" smtClean="0"/>
              <a:t>: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Codes and Standards: </a:t>
            </a:r>
          </a:p>
          <a:p>
            <a:pPr marL="0" indent="0">
              <a:buNone/>
            </a:pPr>
            <a:endParaRPr lang="en-US" sz="2400" dirty="0" smtClean="0"/>
          </a:p>
          <a:p>
            <a:pPr marL="1771119" indent="-399930">
              <a:buFont typeface="+mj-lt"/>
              <a:buAutoNum type="arabicPeriod"/>
            </a:pPr>
            <a:r>
              <a:rPr lang="en-US" sz="2400" dirty="0"/>
              <a:t>  ACI 318-14 for reinforced concrete design.</a:t>
            </a:r>
          </a:p>
          <a:p>
            <a:pPr marL="1771119" indent="-399930">
              <a:buFont typeface="+mj-lt"/>
              <a:buAutoNum type="arabicPeriod"/>
            </a:pPr>
            <a:endParaRPr lang="en-US" sz="2400" dirty="0"/>
          </a:p>
          <a:p>
            <a:pPr marL="1771119" indent="-399930">
              <a:buFont typeface="+mj-lt"/>
              <a:buAutoNum type="arabicPeriod"/>
            </a:pPr>
            <a:r>
              <a:rPr lang="en-US" sz="2400" dirty="0"/>
              <a:t> UBC-97 for seismic design and its load combinations.</a:t>
            </a:r>
          </a:p>
          <a:p>
            <a:pPr marL="1771119" indent="-399930">
              <a:buFont typeface="+mj-lt"/>
              <a:buAutoNum type="arabicPeriod"/>
            </a:pPr>
            <a:endParaRPr lang="en-US" sz="2400" dirty="0"/>
          </a:p>
          <a:p>
            <a:pPr marL="82296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 </a:t>
            </a:r>
            <a:r>
              <a:rPr lang="en-US" dirty="0" smtClean="0"/>
              <a:t>: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771119" indent="-399930">
              <a:buFont typeface="+mj-lt"/>
              <a:buAutoNum type="arabicPeriod"/>
            </a:pPr>
            <a:r>
              <a:rPr lang="en-GB" sz="2400" dirty="0" smtClean="0"/>
              <a:t> </a:t>
            </a:r>
            <a:r>
              <a:rPr lang="en-GB" sz="2400" dirty="0"/>
              <a:t>concrete </a:t>
            </a:r>
            <a:r>
              <a:rPr lang="en-GB" sz="2400" dirty="0" smtClean="0"/>
              <a:t>fc = 40 Mpa were </a:t>
            </a:r>
            <a:r>
              <a:rPr lang="en-GB" sz="2400" dirty="0"/>
              <a:t>used for foundation &amp; columns. </a:t>
            </a:r>
            <a:r>
              <a:rPr lang="en-GB" sz="2400" dirty="0" smtClean="0"/>
              <a:t>concrete fc = 24 </a:t>
            </a:r>
            <a:r>
              <a:rPr lang="en-GB" sz="2400" dirty="0" smtClean="0"/>
              <a:t>Mpa </a:t>
            </a:r>
            <a:r>
              <a:rPr lang="en-GB" sz="2400" dirty="0" smtClean="0"/>
              <a:t>for </a:t>
            </a:r>
            <a:r>
              <a:rPr lang="en-GB" sz="2400" dirty="0"/>
              <a:t>slabs &amp; beams. </a:t>
            </a:r>
            <a:endParaRPr lang="ar-SA" sz="2400" dirty="0" smtClean="0"/>
          </a:p>
          <a:p>
            <a:pPr marL="1771119" indent="-399930">
              <a:buFont typeface="+mj-lt"/>
              <a:buAutoNum type="arabicPeriod"/>
            </a:pPr>
            <a:endParaRPr lang="ar-SA" sz="2400" dirty="0" smtClean="0"/>
          </a:p>
          <a:p>
            <a:pPr marL="1771119" indent="-399930">
              <a:buFont typeface="+mj-lt"/>
              <a:buAutoNum type="arabicPeriod"/>
            </a:pPr>
            <a:r>
              <a:rPr lang="en-GB" sz="2400" dirty="0" smtClean="0"/>
              <a:t>Reinforcement </a:t>
            </a:r>
            <a:r>
              <a:rPr lang="en-GB" sz="2400" dirty="0"/>
              <a:t>steel Fy = 420 Mpa. </a:t>
            </a:r>
            <a:endParaRPr lang="ar-SA" sz="2400" dirty="0" smtClean="0"/>
          </a:p>
          <a:p>
            <a:pPr marL="1771119" indent="-399930">
              <a:buFont typeface="+mj-lt"/>
              <a:buAutoNum type="arabicPeriod"/>
            </a:pPr>
            <a:endParaRPr lang="ar-SA" sz="2400" dirty="0" smtClean="0"/>
          </a:p>
          <a:p>
            <a:pPr marL="1771119" indent="-399930">
              <a:buFont typeface="+mj-lt"/>
              <a:buAutoNum type="arabicPeriod"/>
            </a:pPr>
            <a:r>
              <a:rPr lang="en-GB" sz="2400" dirty="0" smtClean="0"/>
              <a:t>Soil </a:t>
            </a:r>
            <a:r>
              <a:rPr lang="en-GB" sz="2400" dirty="0"/>
              <a:t>bearing capacity = 250KN/m² </a:t>
            </a:r>
            <a:endParaRPr lang="en-US" sz="2400" dirty="0"/>
          </a:p>
          <a:p>
            <a:pPr marL="1771119" indent="-399930">
              <a:buFont typeface="+mj-lt"/>
              <a:buAutoNum type="arabicPeriod"/>
            </a:pPr>
            <a:endParaRPr lang="en-US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0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Loads </a:t>
            </a:r>
            <a:endParaRPr lang="en-US" dirty="0"/>
          </a:p>
          <a:p>
            <a:pPr marL="82296" indent="0">
              <a:buNone/>
            </a:pPr>
            <a:endParaRPr lang="ar-SA" dirty="0" smtClean="0"/>
          </a:p>
          <a:p>
            <a:pPr marL="1771119" indent="-399930">
              <a:buFont typeface="+mj-lt"/>
              <a:buAutoNum type="arabicPeriod"/>
            </a:pPr>
            <a:r>
              <a:rPr lang="ar-SA" sz="2400" dirty="0"/>
              <a:t> </a:t>
            </a:r>
            <a:r>
              <a:rPr lang="en-US" sz="2400" dirty="0"/>
              <a:t>Dead load.</a:t>
            </a:r>
          </a:p>
          <a:p>
            <a:pPr marL="1771119" indent="-399930">
              <a:buFont typeface="+mj-lt"/>
              <a:buAutoNum type="arabicPeriod"/>
            </a:pPr>
            <a:endParaRPr lang="en-US" sz="2400" dirty="0"/>
          </a:p>
          <a:p>
            <a:pPr marL="1771119" indent="-399930">
              <a:buFont typeface="+mj-lt"/>
              <a:buAutoNum type="arabicPeriod"/>
            </a:pPr>
            <a:r>
              <a:rPr lang="en-US" sz="2400" dirty="0"/>
              <a:t>Super imposed dead load </a:t>
            </a:r>
            <a:r>
              <a:rPr lang="en-US" sz="2400" dirty="0" smtClean="0"/>
              <a:t>=</a:t>
            </a:r>
            <a:r>
              <a:rPr lang="ar-SA" sz="2400" dirty="0" smtClean="0"/>
              <a:t>3</a:t>
            </a:r>
            <a:r>
              <a:rPr lang="en-US" sz="2400" dirty="0" smtClean="0"/>
              <a:t>.5 </a:t>
            </a:r>
            <a:r>
              <a:rPr lang="en-US" sz="2400" dirty="0"/>
              <a:t>kN/m</a:t>
            </a:r>
            <a:r>
              <a:rPr lang="en-US" sz="2400" baseline="30000" dirty="0"/>
              <a:t>2</a:t>
            </a:r>
            <a:r>
              <a:rPr lang="en-US" sz="2400" dirty="0"/>
              <a:t> .</a:t>
            </a:r>
          </a:p>
          <a:p>
            <a:pPr marL="1771119" indent="-399930">
              <a:buFont typeface="+mj-lt"/>
              <a:buAutoNum type="arabicPeriod"/>
            </a:pPr>
            <a:endParaRPr lang="en-US" sz="2400" dirty="0"/>
          </a:p>
          <a:p>
            <a:pPr marL="1771119" indent="-399930">
              <a:buFont typeface="+mj-lt"/>
              <a:buAutoNum type="arabicPeriod"/>
            </a:pPr>
            <a:r>
              <a:rPr lang="en-US" sz="2400" dirty="0"/>
              <a:t>Live load = 5 </a:t>
            </a:r>
            <a:r>
              <a:rPr lang="en-US" sz="2400" dirty="0" smtClean="0"/>
              <a:t>kN/m</a:t>
            </a:r>
            <a:r>
              <a:rPr lang="en-US" sz="2400" baseline="30000" dirty="0" smtClean="0"/>
              <a:t>2 </a:t>
            </a:r>
            <a:endParaRPr lang="ar-SA" sz="2400" baseline="30000" dirty="0" smtClean="0"/>
          </a:p>
          <a:p>
            <a:pPr marL="1771119" indent="-399930">
              <a:buFont typeface="+mj-lt"/>
              <a:buAutoNum type="arabicPeriod"/>
            </a:pPr>
            <a:endParaRPr lang="ar-SA" sz="2400" baseline="30000" dirty="0"/>
          </a:p>
          <a:p>
            <a:pPr marL="1771119" indent="-399930">
              <a:buFont typeface="+mj-lt"/>
              <a:buAutoNum type="arabicPeriod"/>
            </a:pPr>
            <a:r>
              <a:rPr lang="en-GB" sz="2400" dirty="0" smtClean="0"/>
              <a:t>Seismic load 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1538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  </a:t>
            </a:r>
            <a:endParaRPr lang="en-US" dirty="0"/>
          </a:p>
        </p:txBody>
      </p:sp>
      <p:pic>
        <p:nvPicPr>
          <p:cNvPr id="4" name="عنصر نائب للمحتوى 3" descr="مسار.PNG"/>
          <p:cNvPicPr>
            <a:picLocks noGrp="1"/>
          </p:cNvPicPr>
          <p:nvPr>
            <p:ph idx="1"/>
          </p:nvPr>
        </p:nvPicPr>
        <p:blipFill rotWithShape="1">
          <a:blip r:embed="rId2"/>
          <a:srcRect l="9142" r="8586"/>
          <a:stretch/>
        </p:blipFill>
        <p:spPr bwMode="auto">
          <a:xfrm>
            <a:off x="1447800" y="1752600"/>
            <a:ext cx="7499350" cy="4196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سهم لأعلى 4"/>
          <p:cNvSpPr/>
          <p:nvPr/>
        </p:nvSpPr>
        <p:spPr>
          <a:xfrm rot="179396">
            <a:off x="7768133" y="2381012"/>
            <a:ext cx="1018032" cy="14478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Seismic </a:t>
            </a:r>
            <a:r>
              <a:rPr lang="en-GB" dirty="0" smtClean="0"/>
              <a:t>design</a:t>
            </a:r>
            <a:endParaRPr lang="ar-SA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667000"/>
            <a:ext cx="6110588" cy="265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7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 in ETABS </a:t>
            </a:r>
            <a:r>
              <a:rPr lang="en-US" dirty="0" smtClean="0"/>
              <a:t>program</a:t>
            </a:r>
            <a:endParaRPr lang="ar-SA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399" y="2133600"/>
            <a:ext cx="6019801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10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Checks</a:t>
            </a:r>
            <a:r>
              <a:rPr lang="en-US" dirty="0" smtClean="0"/>
              <a:t>:</a:t>
            </a:r>
            <a:endParaRPr lang="en-US" dirty="0"/>
          </a:p>
          <a:p>
            <a:pPr marL="82296" indent="0">
              <a:buNone/>
            </a:pPr>
            <a:r>
              <a:rPr lang="en-US" sz="2000" dirty="0"/>
              <a:t>Compatibility check</a:t>
            </a:r>
            <a:r>
              <a:rPr lang="en-US" sz="2000" dirty="0" smtClean="0"/>
              <a:t>. </a:t>
            </a:r>
            <a:endParaRPr lang="en-US" sz="2000" dirty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438400"/>
            <a:ext cx="5181600" cy="430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94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Checks</a:t>
            </a:r>
            <a:r>
              <a:rPr lang="en-US" dirty="0" smtClean="0"/>
              <a:t>:</a:t>
            </a:r>
            <a:endParaRPr lang="en-US" dirty="0"/>
          </a:p>
          <a:p>
            <a:pPr marL="82296" indent="0">
              <a:buNone/>
            </a:pPr>
            <a:r>
              <a:rPr lang="en-GB" sz="2000" dirty="0"/>
              <a:t>Equilibrium check </a:t>
            </a:r>
            <a:endParaRPr lang="en-GB" sz="2000" dirty="0" smtClean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667000" y="3048000"/>
          <a:ext cx="5181600" cy="2514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8128"/>
                <a:gridCol w="1157224"/>
                <a:gridCol w="1088136"/>
                <a:gridCol w="829056"/>
                <a:gridCol w="829056"/>
              </a:tblGrid>
              <a:tr h="628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load case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ETABS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HAND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Error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OK (&lt;5%)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28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Dead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23,915.21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22,766.937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5%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OK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28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Live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12,386.79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12,341.5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1.72%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OK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286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SID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12,685.24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12,907.25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0.36%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OK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02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Checks</a:t>
            </a:r>
            <a:r>
              <a:rPr lang="en-US" dirty="0" smtClean="0"/>
              <a:t>:</a:t>
            </a:r>
            <a:endParaRPr lang="en-US" dirty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r>
              <a:rPr lang="en-GB" sz="2400" dirty="0" smtClean="0"/>
              <a:t>Internal </a:t>
            </a:r>
            <a:r>
              <a:rPr lang="en-GB" sz="2400" dirty="0"/>
              <a:t>forces checks</a:t>
            </a:r>
          </a:p>
          <a:p>
            <a:pPr marL="82296" indent="0">
              <a:buNone/>
            </a:pPr>
            <a:endParaRPr lang="en-GB" sz="2000" dirty="0" smtClean="0"/>
          </a:p>
          <a:p>
            <a:pPr marL="799860" indent="0">
              <a:buNone/>
            </a:pPr>
            <a:r>
              <a:rPr lang="en-US" sz="1999" dirty="0"/>
              <a:t>All </a:t>
            </a:r>
            <a:r>
              <a:rPr lang="en-US" sz="1999" dirty="0" smtClean="0"/>
              <a:t>columns and beams </a:t>
            </a:r>
            <a:r>
              <a:rPr lang="en-US" sz="1999" dirty="0"/>
              <a:t>that checked, the difference between ETABS and hand calculations was been less than 10% 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82296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189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191000"/>
          </a:xfrm>
        </p:spPr>
        <p:txBody>
          <a:bodyPr/>
          <a:lstStyle/>
          <a:p>
            <a:r>
              <a:rPr lang="en-US" dirty="0"/>
              <a:t>Checks</a:t>
            </a:r>
            <a:r>
              <a:rPr lang="en-US" dirty="0" smtClean="0"/>
              <a:t>:</a:t>
            </a:r>
            <a:endParaRPr lang="en-US" dirty="0"/>
          </a:p>
          <a:p>
            <a:pPr marL="82296" indent="0">
              <a:buNone/>
            </a:pPr>
            <a:r>
              <a:rPr lang="en-US" sz="1999" dirty="0"/>
              <a:t>Deflection check</a:t>
            </a:r>
            <a:r>
              <a:rPr lang="en-US" sz="1999" dirty="0" smtClean="0"/>
              <a:t>.</a:t>
            </a:r>
            <a:r>
              <a:rPr lang="ar-SA" sz="1999" dirty="0" smtClean="0"/>
              <a:t> </a:t>
            </a:r>
            <a:r>
              <a:rPr lang="en-US" sz="1600" dirty="0"/>
              <a:t>MAX. allowable </a:t>
            </a:r>
            <a:r>
              <a:rPr lang="en-US" sz="1600" dirty="0" smtClean="0"/>
              <a:t>deflection = 58 mm in beams &amp; 25mm in slab</a:t>
            </a:r>
          </a:p>
          <a:p>
            <a:pPr marL="82296" indent="0">
              <a:buNone/>
            </a:pPr>
            <a:endParaRPr lang="en-US" sz="1600" dirty="0"/>
          </a:p>
          <a:p>
            <a:pPr marL="82296" indent="0">
              <a:buNone/>
            </a:pPr>
            <a:endParaRPr lang="en-US" sz="1999" dirty="0"/>
          </a:p>
          <a:p>
            <a:pPr marL="82296" indent="0">
              <a:buNone/>
            </a:pPr>
            <a:endParaRPr lang="ar-SA" sz="2000" dirty="0" smtClean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endParaRPr lang="en-GB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438399"/>
            <a:ext cx="548640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6581775"/>
            <a:ext cx="10201276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03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Checks:</a:t>
            </a:r>
          </a:p>
          <a:p>
            <a:pPr marL="82296" indent="0">
              <a:buNone/>
            </a:pPr>
            <a:endParaRPr lang="en-GB" dirty="0"/>
          </a:p>
          <a:p>
            <a:pPr marL="82296" indent="0">
              <a:buNone/>
            </a:pPr>
            <a:r>
              <a:rPr lang="en-US" sz="2800" dirty="0"/>
              <a:t>Period check</a:t>
            </a:r>
            <a:r>
              <a:rPr lang="en-US" sz="2800" dirty="0" smtClean="0"/>
              <a:t>.</a:t>
            </a:r>
          </a:p>
          <a:p>
            <a:pPr marL="82296" indent="0">
              <a:buNone/>
            </a:pPr>
            <a:endParaRPr lang="en-US" sz="2000" dirty="0"/>
          </a:p>
          <a:p>
            <a:pPr marL="82296" indent="0">
              <a:buNone/>
            </a:pPr>
            <a:r>
              <a:rPr lang="en-GB" sz="2000" dirty="0"/>
              <a:t>Time period by </a:t>
            </a:r>
            <a:r>
              <a:rPr lang="en-GB" sz="2000" dirty="0" smtClean="0"/>
              <a:t>ETABS </a:t>
            </a:r>
            <a:r>
              <a:rPr lang="en-GB" sz="2000" dirty="0"/>
              <a:t>equal 0.543 s. </a:t>
            </a:r>
            <a:endParaRPr lang="ar-SA" sz="2000" dirty="0"/>
          </a:p>
          <a:p>
            <a:pPr marL="82296" indent="0">
              <a:buNone/>
            </a:pPr>
            <a:endParaRPr lang="ar-SA" sz="2000" dirty="0" smtClean="0"/>
          </a:p>
          <a:p>
            <a:pPr marL="82296" indent="0">
              <a:buNone/>
            </a:pPr>
            <a:r>
              <a:rPr lang="en-US" sz="1999" dirty="0" smtClean="0"/>
              <a:t>period </a:t>
            </a:r>
            <a:r>
              <a:rPr lang="en-US" sz="1999" dirty="0"/>
              <a:t>from hand calc.= </a:t>
            </a:r>
            <a:r>
              <a:rPr lang="en-GB" sz="2000" dirty="0"/>
              <a:t>0.49s </a:t>
            </a:r>
            <a:endParaRPr lang="ar-SA" sz="2000" dirty="0" smtClean="0"/>
          </a:p>
          <a:p>
            <a:pPr marL="82296" indent="0">
              <a:buNone/>
            </a:pPr>
            <a:endParaRPr lang="ar-SA" sz="2000" dirty="0"/>
          </a:p>
          <a:p>
            <a:pPr marL="82296" indent="0">
              <a:buNone/>
            </a:pPr>
            <a:r>
              <a:rPr lang="en-US" sz="1999" dirty="0" smtClean="0"/>
              <a:t>T </a:t>
            </a:r>
            <a:r>
              <a:rPr lang="en-US" sz="1999" dirty="0"/>
              <a:t>from </a:t>
            </a:r>
            <a:r>
              <a:rPr lang="en-US" sz="1999" dirty="0" smtClean="0"/>
              <a:t>ETABS = 0.54 s  &lt; (</a:t>
            </a:r>
            <a:r>
              <a:rPr lang="ar-SA" sz="1999" dirty="0" smtClean="0"/>
              <a:t>1.4 </a:t>
            </a:r>
            <a:r>
              <a:rPr lang="en-GB" sz="1999" dirty="0" smtClean="0"/>
              <a:t> * 0.49) = 0.69s </a:t>
            </a:r>
            <a:r>
              <a:rPr lang="en-GB" sz="1999" dirty="0" smtClean="0">
                <a:sym typeface="Wingdings" panose="05000000000000000000" pitchFamily="2" charset="2"/>
              </a:rPr>
              <a:t> OK </a:t>
            </a:r>
            <a:endParaRPr lang="en-GB" sz="2000" dirty="0" smtClean="0"/>
          </a:p>
          <a:p>
            <a:pPr marL="82296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3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Checks</a:t>
            </a:r>
            <a:r>
              <a:rPr lang="en-US" dirty="0" smtClean="0"/>
              <a:t>:</a:t>
            </a:r>
            <a:endParaRPr lang="en-GB" dirty="0"/>
          </a:p>
          <a:p>
            <a:pPr marL="82296" indent="0">
              <a:buNone/>
            </a:pPr>
            <a:r>
              <a:rPr lang="en-GB" sz="2400" dirty="0" smtClean="0"/>
              <a:t>Base </a:t>
            </a:r>
            <a:r>
              <a:rPr lang="en-GB" sz="2400" dirty="0"/>
              <a:t>shear check </a:t>
            </a:r>
          </a:p>
          <a:p>
            <a:pPr marL="82296" indent="0">
              <a:buNone/>
            </a:pPr>
            <a:endParaRPr lang="en-GB" sz="2400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14600"/>
            <a:ext cx="678180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75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Checks</a:t>
            </a:r>
            <a:r>
              <a:rPr lang="en-US" dirty="0" smtClean="0"/>
              <a:t>:</a:t>
            </a:r>
            <a:endParaRPr lang="en-GB" dirty="0"/>
          </a:p>
          <a:p>
            <a:endParaRPr lang="en-GB" sz="2400" dirty="0"/>
          </a:p>
          <a:p>
            <a:pPr marL="82296" indent="0">
              <a:buNone/>
            </a:pPr>
            <a:r>
              <a:rPr lang="en-GB" sz="2400" dirty="0"/>
              <a:t>Drift cheek </a:t>
            </a:r>
            <a:r>
              <a:rPr lang="en-GB" sz="2400" dirty="0" smtClean="0"/>
              <a:t> </a:t>
            </a:r>
          </a:p>
          <a:p>
            <a:pPr marL="82296" indent="0">
              <a:buNone/>
            </a:pPr>
            <a:endParaRPr lang="en-GB" sz="2400" dirty="0"/>
          </a:p>
          <a:p>
            <a:pPr marL="82296" indent="0">
              <a:buNone/>
            </a:pPr>
            <a:r>
              <a:rPr lang="en-GB" sz="2000" dirty="0"/>
              <a:t>The critical story is ground floor </a:t>
            </a:r>
            <a:r>
              <a:rPr lang="en-GB" sz="2000" dirty="0" smtClean="0"/>
              <a:t> </a:t>
            </a:r>
            <a:r>
              <a:rPr lang="el-GR" sz="2000" dirty="0" smtClean="0"/>
              <a:t>Δ</a:t>
            </a:r>
            <a:r>
              <a:rPr lang="en-GB" sz="2000" dirty="0"/>
              <a:t>S = </a:t>
            </a:r>
            <a:r>
              <a:rPr lang="en-GB" sz="2000" dirty="0" smtClean="0"/>
              <a:t>5mm</a:t>
            </a:r>
          </a:p>
          <a:p>
            <a:pPr marL="82296" indent="0">
              <a:buNone/>
            </a:pPr>
            <a:r>
              <a:rPr lang="en-GB" sz="2000" dirty="0" smtClean="0"/>
              <a:t> </a:t>
            </a:r>
            <a:endParaRPr lang="en-GB" sz="2000" dirty="0"/>
          </a:p>
          <a:p>
            <a:pPr marL="82296" indent="0">
              <a:buNone/>
            </a:pPr>
            <a:r>
              <a:rPr lang="en-GB" sz="2000" dirty="0"/>
              <a:t>Maximum Inelastic Response Displacement </a:t>
            </a:r>
            <a:endParaRPr lang="en-GB" sz="2000" dirty="0" smtClean="0"/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r>
              <a:rPr lang="en-GB" sz="2000" dirty="0"/>
              <a:t>ΔM = </a:t>
            </a:r>
            <a:r>
              <a:rPr lang="en-GB" sz="2000" dirty="0" smtClean="0"/>
              <a:t>.7 </a:t>
            </a:r>
            <a:r>
              <a:rPr lang="en-GB" sz="2000" dirty="0"/>
              <a:t>* 5.5 * 5 = 19.25mm &lt; The limit = 0.025 * 5500 = </a:t>
            </a:r>
            <a:r>
              <a:rPr lang="en-GB" sz="2000" dirty="0" smtClean="0"/>
              <a:t>137.5 mm.</a:t>
            </a:r>
          </a:p>
          <a:p>
            <a:pPr marL="82296" indent="0">
              <a:buNone/>
            </a:pPr>
            <a:r>
              <a:rPr lang="en-GB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4649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Slab sections reinforcement :</a:t>
            </a:r>
          </a:p>
          <a:p>
            <a:pPr marL="82296" indent="0">
              <a:buNone/>
            </a:pPr>
            <a:r>
              <a:rPr lang="en-GB" sz="2000" dirty="0"/>
              <a:t>for b1, b2 &amp; ground floor h = 35 cm </a:t>
            </a:r>
          </a:p>
          <a:p>
            <a:pPr marL="82296" indent="0">
              <a:buNone/>
            </a:pPr>
            <a:r>
              <a:rPr lang="en-GB" sz="2000" dirty="0"/>
              <a:t>for 1st &amp; 2nd floors h = 25 cm </a:t>
            </a:r>
          </a:p>
          <a:p>
            <a:pPr marL="82296" indent="0">
              <a:buNone/>
            </a:pPr>
            <a:endParaRPr lang="en-US" sz="2000" dirty="0" smtClean="0"/>
          </a:p>
          <a:p>
            <a:pPr marL="82296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743199"/>
            <a:ext cx="7422505" cy="37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72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6019800" y="6324600"/>
            <a:ext cx="2122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12 pm in December 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2209800" y="6324600"/>
            <a:ext cx="1526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12 pm in June 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1" y="1679248"/>
            <a:ext cx="4419600" cy="46094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9248"/>
            <a:ext cx="4592495" cy="46094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 Path &amp; Shading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eams </a:t>
            </a:r>
            <a:r>
              <a:rPr lang="en-US" dirty="0"/>
              <a:t>Dimensions:</a:t>
            </a:r>
          </a:p>
          <a:p>
            <a:pPr marL="82296" indent="0">
              <a:buNone/>
            </a:pPr>
            <a:endParaRPr lang="en-GB" sz="2000" dirty="0" smtClean="0"/>
          </a:p>
          <a:p>
            <a:pPr marL="82296" indent="0">
              <a:buNone/>
            </a:pPr>
            <a:r>
              <a:rPr lang="en-GB" sz="2000" dirty="0" smtClean="0"/>
              <a:t>Ma</a:t>
            </a:r>
            <a:r>
              <a:rPr lang="en-US" sz="2000" dirty="0" smtClean="0"/>
              <a:t>in beams ( 1m depth &amp; 0.5m width )</a:t>
            </a:r>
          </a:p>
          <a:p>
            <a:pPr marL="82296" indent="0">
              <a:buNone/>
            </a:pPr>
            <a:endParaRPr lang="en-US" sz="2000" dirty="0" smtClean="0"/>
          </a:p>
          <a:p>
            <a:pPr marL="82296" indent="0">
              <a:buNone/>
            </a:pPr>
            <a:r>
              <a:rPr lang="en-US" sz="2000" dirty="0" smtClean="0"/>
              <a:t>Secondary beams is </a:t>
            </a:r>
            <a:r>
              <a:rPr lang="en-GB" sz="2000" dirty="0" smtClean="0"/>
              <a:t>hidden </a:t>
            </a:r>
            <a:r>
              <a:rPr lang="en-US" sz="2000" dirty="0" smtClean="0"/>
              <a:t>beams with width 0.5m </a:t>
            </a:r>
          </a:p>
          <a:p>
            <a:pPr marL="82296" indent="0">
              <a:buNone/>
            </a:pPr>
            <a:endParaRPr lang="en-US" sz="2000" dirty="0"/>
          </a:p>
          <a:p>
            <a:pPr marL="82296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452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Columns </a:t>
            </a:r>
            <a:r>
              <a:rPr lang="en-US" dirty="0"/>
              <a:t>Dimensions:</a:t>
            </a:r>
          </a:p>
          <a:p>
            <a:pPr marL="82296" indent="0">
              <a:buNone/>
            </a:pP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81200"/>
            <a:ext cx="5903310" cy="471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14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Columns reinforcement:</a:t>
            </a:r>
          </a:p>
          <a:p>
            <a:pPr marL="82296" indent="0">
              <a:buNone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61" y="1070975"/>
            <a:ext cx="3229086" cy="54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022600"/>
            <a:ext cx="3037560" cy="2016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8"/>
          <a:stretch/>
        </p:blipFill>
        <p:spPr bwMode="auto">
          <a:xfrm>
            <a:off x="1750512" y="3879024"/>
            <a:ext cx="2933700" cy="279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96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Footing </a:t>
            </a:r>
            <a:r>
              <a:rPr lang="en-US" dirty="0" smtClean="0"/>
              <a:t>: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GB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86677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52400"/>
            <a:ext cx="3617768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77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Basement</a:t>
            </a:r>
            <a:r>
              <a:rPr lang="en-GB" b="1" dirty="0" smtClean="0"/>
              <a:t> </a:t>
            </a:r>
            <a:r>
              <a:rPr lang="en-US" dirty="0" smtClean="0"/>
              <a:t>wall </a:t>
            </a:r>
            <a:r>
              <a:rPr lang="en-US" dirty="0"/>
              <a:t>Reinforcements</a:t>
            </a:r>
            <a:r>
              <a:rPr lang="en-US" dirty="0" smtClean="0"/>
              <a:t>:</a:t>
            </a:r>
          </a:p>
          <a:p>
            <a:pPr marL="82296" indent="0">
              <a:buNone/>
            </a:pPr>
            <a:r>
              <a:rPr lang="en-GB" sz="2000" dirty="0"/>
              <a:t>H = 30 cm </a:t>
            </a:r>
            <a:endParaRPr lang="en-US" sz="2000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GB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81200"/>
            <a:ext cx="5358458" cy="48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15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Water Tank </a:t>
            </a:r>
            <a:r>
              <a:rPr lang="en-US" dirty="0" smtClean="0"/>
              <a:t>Reinforcements :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GB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489" y="2209800"/>
            <a:ext cx="390525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28" y="3124200"/>
            <a:ext cx="4295453" cy="27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38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Water Tank </a:t>
            </a:r>
            <a:r>
              <a:rPr lang="en-US" dirty="0" smtClean="0"/>
              <a:t>Reinforcements :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13888"/>
            <a:ext cx="4163006" cy="4744112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918" y="2243073"/>
            <a:ext cx="4046945" cy="46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45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Structural Design: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Stairs Reinforcements:</a:t>
            </a:r>
          </a:p>
          <a:p>
            <a:pPr marL="82296" indent="0">
              <a:buNone/>
            </a:pPr>
            <a:endParaRPr lang="ar-SA" dirty="0" smtClean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37508"/>
            <a:ext cx="7235185" cy="39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43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 </a:t>
            </a:r>
            <a:r>
              <a:rPr lang="en-US" sz="4400" dirty="0"/>
              <a:t>design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09600"/>
          </a:xfrm>
        </p:spPr>
        <p:txBody>
          <a:bodyPr/>
          <a:lstStyle/>
          <a:p>
            <a:r>
              <a:rPr lang="en-US" dirty="0">
                <a:latin typeface="Tw Cen MT (Body)"/>
              </a:rPr>
              <a:t>Water Supply System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35608" y="2057400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/>
            <a:r>
              <a:rPr lang="en-US" dirty="0"/>
              <a:t> </a:t>
            </a:r>
            <a:r>
              <a:rPr lang="en-US" dirty="0">
                <a:latin typeface="Tw Cen MT (Body)"/>
              </a:rPr>
              <a:t>Drainage System</a:t>
            </a:r>
          </a:p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82238" y="3377139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 </a:t>
            </a:r>
            <a:r>
              <a:rPr lang="en-US" dirty="0" smtClean="0">
                <a:latin typeface="Tw Cen MT (Body)"/>
              </a:rPr>
              <a:t>H-VAC System</a:t>
            </a:r>
          </a:p>
          <a:p>
            <a:pPr lvl="0"/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453805" y="2712720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/>
            <a:r>
              <a:rPr lang="en-US" dirty="0"/>
              <a:t> </a:t>
            </a:r>
            <a:r>
              <a:rPr lang="en-US" dirty="0" smtClean="0">
                <a:latin typeface="Tw Cen MT (Body)"/>
              </a:rPr>
              <a:t>Fire-fighting </a:t>
            </a:r>
            <a:r>
              <a:rPr lang="en-US" dirty="0">
                <a:latin typeface="Tw Cen MT (Body)"/>
              </a:rPr>
              <a:t>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0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 </a:t>
            </a:r>
            <a:r>
              <a:rPr lang="en-US" sz="4400" dirty="0"/>
              <a:t>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0200" y="1219200"/>
            <a:ext cx="31323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w Cen MT (Body)"/>
              </a:rPr>
              <a:t>Water Supply System</a:t>
            </a:r>
            <a:endParaRPr lang="en-US" sz="2400" dirty="0"/>
          </a:p>
          <a:p>
            <a:r>
              <a:rPr lang="en-US" dirty="0" smtClean="0"/>
              <a:t>(water consumption) 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965830"/>
              </p:ext>
            </p:extLst>
          </p:nvPr>
        </p:nvGraphicFramePr>
        <p:xfrm>
          <a:off x="1435608" y="1912145"/>
          <a:ext cx="7086601" cy="19811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1695"/>
                <a:gridCol w="2362453"/>
                <a:gridCol w="2362453"/>
              </a:tblGrid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Floor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Type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Maximum water consumption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G.F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Flush Toilet             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1764 liter/ day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Flus Urinal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154 liter/ day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Lavatories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600 liter/ day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F.F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Flush Toilet             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97 liter/ day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Lavatories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332 liter/ day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S.F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Flush Toilet             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840 liter/ day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Lavatories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285 liter/ day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201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Kitchen                     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1660 liter/ day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327646" y="4004775"/>
            <a:ext cx="3751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Annual consumption for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fresh water: 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34470" y="437410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192 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/365 days 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→ 2.6 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/5 days.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(In critical case)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53447" y="4038894"/>
            <a:ext cx="3449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Annual consumption for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flush tank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77992" y="4374107"/>
            <a:ext cx="33988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66.1 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/year 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→ 0.91 m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/5 days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→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m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/5 days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997373" y="5433199"/>
            <a:ext cx="3218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flow required per F.H.S is 379 liters / minute.  5 * 379 * 30 = 56850 liters = 57 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(In critical case)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90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Architectural </a:t>
            </a:r>
            <a:r>
              <a:rPr lang="en-US" sz="4400" dirty="0"/>
              <a:t>design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35608" y="2057400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Site Plan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57217" y="4815400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Second floor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35608" y="2774974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Basements 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24235" y="3488226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Ground Floor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35608" y="4139985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First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81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 </a:t>
            </a:r>
            <a:r>
              <a:rPr lang="en-US" sz="4400" dirty="0"/>
              <a:t>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0200" y="1219200"/>
            <a:ext cx="31323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w Cen MT (Body)"/>
              </a:rPr>
              <a:t>Water Supply System</a:t>
            </a:r>
            <a:endParaRPr lang="en-US" sz="2400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502" t="28125" r="17203" b="15625"/>
          <a:stretch/>
        </p:blipFill>
        <p:spPr>
          <a:xfrm>
            <a:off x="990600" y="1828800"/>
            <a:ext cx="8153400" cy="49116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319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floor water supply system </a:t>
            </a:r>
            <a:r>
              <a:rPr lang="en-US" dirty="0" err="1" smtClean="0"/>
              <a:t>paln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0833" t="21111" r="25000" b="15185"/>
          <a:stretch/>
        </p:blipFill>
        <p:spPr>
          <a:xfrm>
            <a:off x="1435608" y="1600200"/>
            <a:ext cx="6889376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08598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 </a:t>
            </a:r>
            <a:r>
              <a:rPr lang="en-US" sz="4400" dirty="0"/>
              <a:t>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0200" y="1162288"/>
            <a:ext cx="25474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w Cen MT (Body)"/>
              </a:rPr>
              <a:t>Drainage System</a:t>
            </a:r>
            <a:endParaRPr lang="en-US" sz="24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8332" t="19792" r="30672" b="19792"/>
          <a:stretch/>
        </p:blipFill>
        <p:spPr>
          <a:xfrm>
            <a:off x="2853556" y="1619762"/>
            <a:ext cx="6290444" cy="5212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17553" y="2514600"/>
            <a:ext cx="22563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Storm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water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: 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annual rainfall rate in Nablus is 600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mm, </a:t>
            </a:r>
            <a:r>
              <a:rPr lang="en-US" dirty="0" smtClean="0"/>
              <a:t>there </a:t>
            </a:r>
            <a:r>
              <a:rPr lang="en-US" dirty="0"/>
              <a:t>are 450 m</a:t>
            </a:r>
            <a:r>
              <a:rPr lang="en-US" baseline="30000" dirty="0"/>
              <a:t>2</a:t>
            </a:r>
            <a:r>
              <a:rPr lang="en-US" dirty="0"/>
              <a:t> of roofs in the building exposed to </a:t>
            </a:r>
            <a:r>
              <a:rPr lang="en-US" dirty="0" smtClean="0"/>
              <a:t>rainwater. </a:t>
            </a:r>
          </a:p>
          <a:p>
            <a:r>
              <a:rPr lang="en-US" dirty="0"/>
              <a:t>0.6 * 450 = 270 </a:t>
            </a:r>
            <a:r>
              <a:rPr lang="en-US" dirty="0" smtClean="0"/>
              <a:t>m</a:t>
            </a:r>
            <a:r>
              <a:rPr lang="en-US" baseline="30000" dirty="0" smtClean="0"/>
              <a:t>3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→</a:t>
            </a:r>
            <a:r>
              <a:rPr lang="en-US" baseline="30000" dirty="0" smtClean="0"/>
              <a:t> </a:t>
            </a:r>
            <a:r>
              <a:rPr lang="en-US" dirty="0" smtClean="0"/>
              <a:t>250 m</a:t>
            </a:r>
            <a:r>
              <a:rPr lang="en-US" baseline="30000" dirty="0" smtClean="0"/>
              <a:t>3 </a:t>
            </a:r>
            <a:r>
              <a:rPr lang="en-US" dirty="0" smtClean="0"/>
              <a:t>  usable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0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 </a:t>
            </a:r>
            <a:r>
              <a:rPr lang="en-US" sz="4400" dirty="0"/>
              <a:t>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1047988"/>
            <a:ext cx="25474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w Cen MT (Body)"/>
              </a:rPr>
              <a:t>Drainage System</a:t>
            </a:r>
            <a:endParaRPr lang="en-US" sz="2400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0833" t="24815" r="28333" b="16667"/>
          <a:stretch/>
        </p:blipFill>
        <p:spPr>
          <a:xfrm>
            <a:off x="1981200" y="1524000"/>
            <a:ext cx="5486400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368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 </a:t>
            </a:r>
            <a:r>
              <a:rPr lang="en-US" sz="4400" dirty="0"/>
              <a:t>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1047988"/>
            <a:ext cx="25474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w Cen MT (Body)"/>
              </a:rPr>
              <a:t>Drainage System</a:t>
            </a:r>
            <a:endParaRPr lang="en-US" sz="2400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502" t="16667" r="26574" b="19792"/>
          <a:stretch/>
        </p:blipFill>
        <p:spPr>
          <a:xfrm>
            <a:off x="990600" y="1554480"/>
            <a:ext cx="8153400" cy="5303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24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 </a:t>
            </a:r>
            <a:r>
              <a:rPr lang="en-US" sz="4400" dirty="0"/>
              <a:t>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1047988"/>
            <a:ext cx="28200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>
                <a:latin typeface="Tw Cen MT (Body)"/>
              </a:rPr>
              <a:t>fire-fighting System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2906" t="18148" r="28633" b="30000"/>
          <a:stretch/>
        </p:blipFill>
        <p:spPr>
          <a:xfrm>
            <a:off x="1524000" y="1524000"/>
            <a:ext cx="6858000" cy="5207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998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 </a:t>
            </a:r>
            <a:r>
              <a:rPr lang="en-US" sz="4400" dirty="0"/>
              <a:t>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1047988"/>
            <a:ext cx="2460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>
                <a:latin typeface="Tw Cen MT (Body)"/>
              </a:rPr>
              <a:t>means of egress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6667" t="21111" r="19583" b="18889"/>
          <a:stretch/>
        </p:blipFill>
        <p:spPr>
          <a:xfrm>
            <a:off x="1882140" y="1600200"/>
            <a:ext cx="6477000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210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HVAC Design</a:t>
            </a:r>
            <a:endParaRPr lang="en-US" sz="4400" dirty="0"/>
          </a:p>
        </p:txBody>
      </p:sp>
      <p:sp>
        <p:nvSpPr>
          <p:cNvPr id="2" name="Rounded Rectangle 1"/>
          <p:cNvSpPr/>
          <p:nvPr/>
        </p:nvSpPr>
        <p:spPr>
          <a:xfrm>
            <a:off x="1752600" y="1676400"/>
            <a:ext cx="6934200" cy="457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18765" y="2230904"/>
            <a:ext cx="57060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We select variable refrigerant volume with separated mechanical ventilation system to be used in the building. VRV system consists of outdoor unit, indoor units, and liquid &amp; gas pipes</a:t>
            </a:r>
            <a:r>
              <a:rPr lang="en-US" sz="2400" dirty="0" smtClean="0">
                <a:solidFill>
                  <a:schemeClr val="bg1"/>
                </a:solidFill>
              </a:rPr>
              <a:t>. With VRT technology.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47244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Separate ventilation system for high occupancy space , Toilets &amp; Garages.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HVAC Design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1047988"/>
            <a:ext cx="1899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 smtClean="0">
                <a:latin typeface="Tw Cen MT (Body)"/>
              </a:rPr>
              <a:t>Colling Load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768112"/>
              </p:ext>
            </p:extLst>
          </p:nvPr>
        </p:nvGraphicFramePr>
        <p:xfrm>
          <a:off x="1752600" y="1509653"/>
          <a:ext cx="6730365" cy="5047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5018"/>
                <a:gridCol w="2754735"/>
                <a:gridCol w="2260612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Zone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Design Capacity (kW)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Lobby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15.21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Ground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Multipurpose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58.43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Corridor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6.86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Office3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Corridor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24.57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Meeting Room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5.26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Administration Office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1stFloor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Office2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1.75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Office1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3.32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Kitchenettes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Guest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40.67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2ndFloor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Kitchen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1.76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164.67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24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HVAC Design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1047988"/>
            <a:ext cx="2018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 smtClean="0">
                <a:latin typeface="Tw Cen MT (Body)"/>
              </a:rPr>
              <a:t>Heating Load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283659"/>
              </p:ext>
            </p:extLst>
          </p:nvPr>
        </p:nvGraphicFramePr>
        <p:xfrm>
          <a:off x="1981200" y="1676400"/>
          <a:ext cx="6348413" cy="504748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611017"/>
                <a:gridCol w="2557489"/>
                <a:gridCol w="2179907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Zone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Design Capacity (kW)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Lobby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9.73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Ground Floor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Multipurpose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45.17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Corridor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6.21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Office 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Corridor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17.92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1stFloor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Meeting Room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6.06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Administration Office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2.64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Office 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1.72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Office 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1.68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Kitchenettes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2ndFloor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Guest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35.37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Kitchen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133.9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2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Plan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>
          <a:xfrm>
            <a:off x="8480970" y="2209800"/>
            <a:ext cx="457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70100" y="3352800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b="1" i="1" dirty="0" smtClean="0"/>
              <a:t>N</a:t>
            </a:r>
            <a:endParaRPr lang="en-US" b="1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4583" t="16667" r="2083" b="9259"/>
          <a:stretch/>
        </p:blipFill>
        <p:spPr>
          <a:xfrm>
            <a:off x="1066800" y="1219200"/>
            <a:ext cx="7183664" cy="548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85522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door unit design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28800"/>
            <a:ext cx="5181600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828800"/>
            <a:ext cx="2532889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Down Arrow 8"/>
          <p:cNvSpPr/>
          <p:nvPr/>
        </p:nvSpPr>
        <p:spPr>
          <a:xfrm>
            <a:off x="4419600" y="1417638"/>
            <a:ext cx="304800" cy="411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2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Indoor unit design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00200"/>
            <a:ext cx="4724400" cy="487680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600200"/>
            <a:ext cx="3200400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020671"/>
            <a:ext cx="3200400" cy="24563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ight Arrow 6"/>
          <p:cNvSpPr/>
          <p:nvPr/>
        </p:nvSpPr>
        <p:spPr>
          <a:xfrm rot="10639227">
            <a:off x="4953000" y="2895600"/>
            <a:ext cx="685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Occupancy spaces ventilation system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676400"/>
            <a:ext cx="2913888" cy="4857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76400"/>
            <a:ext cx="4772025" cy="4857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own Arrow 2"/>
          <p:cNvSpPr/>
          <p:nvPr/>
        </p:nvSpPr>
        <p:spPr>
          <a:xfrm>
            <a:off x="3094224" y="914400"/>
            <a:ext cx="4572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6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flor HVAC Plan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5834" t="16667" r="16249" b="7037"/>
          <a:stretch/>
        </p:blipFill>
        <p:spPr>
          <a:xfrm>
            <a:off x="1435608" y="1417638"/>
            <a:ext cx="6781800" cy="5135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261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floor HVAC Plan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1250" t="17407" r="18750" b="11481"/>
          <a:stretch/>
        </p:blipFill>
        <p:spPr>
          <a:xfrm>
            <a:off x="1219200" y="1219200"/>
            <a:ext cx="7391400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43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floor HVAC Plan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051" t="18148" r="26050" b="11481"/>
          <a:stretch/>
        </p:blipFill>
        <p:spPr>
          <a:xfrm>
            <a:off x="1066800" y="1143000"/>
            <a:ext cx="8077200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133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Garages Ventilation system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608" y="1371600"/>
            <a:ext cx="6934200" cy="525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396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Basement 1 HVAC Plan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833" t="19630" r="29166" b="6296"/>
          <a:stretch/>
        </p:blipFill>
        <p:spPr>
          <a:xfrm>
            <a:off x="1905000" y="1143000"/>
            <a:ext cx="5715000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30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Basement 2 HVAC Plan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4167" t="22592" r="34166" b="20370"/>
          <a:stretch/>
        </p:blipFill>
        <p:spPr>
          <a:xfrm>
            <a:off x="1676400" y="1219199"/>
            <a:ext cx="6096000" cy="5257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980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Wiring Connections &amp; Socket distributions.</a:t>
            </a:r>
          </a:p>
          <a:p>
            <a:r>
              <a:rPr lang="en-US" dirty="0" smtClean="0"/>
              <a:t>Artificial </a:t>
            </a:r>
            <a:r>
              <a:rPr lang="en-US" dirty="0"/>
              <a:t>L</a:t>
            </a:r>
            <a:r>
              <a:rPr lang="en-US" dirty="0" smtClean="0"/>
              <a:t>ighting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3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4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Basements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4347620" y="80010"/>
            <a:ext cx="457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1609" y="632542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b="1" i="1" dirty="0" smtClean="0"/>
              <a:t>N</a:t>
            </a:r>
            <a:endParaRPr lang="en-US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07061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basement floor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430363" y="104798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 basement floor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43000" y="6019800"/>
                <a:ext cx="7010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About 650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and capacity for 18 cars for each basement floor. 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6019800"/>
                <a:ext cx="7010400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783" t="-100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27754" t="16296" r="25550" b="9630"/>
          <a:stretch/>
        </p:blipFill>
        <p:spPr>
          <a:xfrm>
            <a:off x="86499" y="1417105"/>
            <a:ext cx="4339180" cy="4561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26667" t="18148" r="27917" b="7778"/>
          <a:stretch/>
        </p:blipFill>
        <p:spPr>
          <a:xfrm>
            <a:off x="4652554" y="1417105"/>
            <a:ext cx="4415246" cy="4602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909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762000"/>
            <a:ext cx="7498080" cy="6556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Ground Floor lighting wiring connections plan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834" t="18148" r="19583" b="14445"/>
          <a:stretch/>
        </p:blipFill>
        <p:spPr>
          <a:xfrm>
            <a:off x="1219200" y="1676400"/>
            <a:ext cx="7010400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219200" y="-68262"/>
            <a:ext cx="749808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Electrical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2277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203" y="288085"/>
            <a:ext cx="749808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Ground Floor Sockets Plan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917" t="19630" r="24167" b="12963"/>
          <a:stretch/>
        </p:blipFill>
        <p:spPr>
          <a:xfrm>
            <a:off x="990601" y="1219200"/>
            <a:ext cx="7696200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93203" y="-278933"/>
            <a:ext cx="749808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Electrical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02404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85800"/>
          </a:xfrm>
        </p:spPr>
        <p:txBody>
          <a:bodyPr/>
          <a:lstStyle/>
          <a:p>
            <a:r>
              <a:rPr lang="en-US" dirty="0" smtClean="0"/>
              <a:t>Ground Floor Circuit Breaker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4584" t="24444" r="21250" b="5927"/>
          <a:stretch/>
        </p:blipFill>
        <p:spPr>
          <a:xfrm>
            <a:off x="1295400" y="2133600"/>
            <a:ext cx="73914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431064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380697" y="-95012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Condensed" panose="020B0506020104020203" pitchFamily="34" charset="0"/>
              </a:rPr>
              <a:t>Electrical </a:t>
            </a:r>
            <a:r>
              <a:rPr lang="en-US" sz="4400" dirty="0" smtClean="0"/>
              <a:t>design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354539" y="749561"/>
            <a:ext cx="2277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Artificial lighting </a:t>
            </a:r>
            <a:endParaRPr lang="en-US" sz="24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718590"/>
              </p:ext>
            </p:extLst>
          </p:nvPr>
        </p:nvGraphicFramePr>
        <p:xfrm>
          <a:off x="3574576" y="1382853"/>
          <a:ext cx="5562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405"/>
                <a:gridCol w="1277895"/>
                <a:gridCol w="1127554"/>
                <a:gridCol w="165374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r>
                        <a:rPr lang="en-US" baseline="0" dirty="0" smtClean="0"/>
                        <a:t> 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 UGR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Stage area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520 &gt;</a:t>
                      </a:r>
                      <a:r>
                        <a:rPr lang="en-US" baseline="0" dirty="0" smtClean="0"/>
                        <a:t> 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 &gt; 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18.4 &lt; 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Seating area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363 &gt; 300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0.58</a:t>
                      </a:r>
                      <a:r>
                        <a:rPr lang="en-US" baseline="0" dirty="0" smtClean="0"/>
                        <a:t> &lt; 0.6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18.8 &lt;</a:t>
                      </a:r>
                      <a:r>
                        <a:rPr lang="en-US" baseline="0" dirty="0" smtClean="0"/>
                        <a:t> 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385246" y="1054812"/>
            <a:ext cx="2419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multipurpose hall </a:t>
            </a:r>
            <a:endParaRPr lang="en-US" sz="2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9850"/>
            <a:ext cx="5577840" cy="4183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/>
          <p:cNvPicPr/>
          <p:nvPr/>
        </p:nvPicPr>
        <p:blipFill rotWithShape="1">
          <a:blip r:embed="rId3"/>
          <a:srcRect l="17366" t="17104" r="31184" b="10775"/>
          <a:stretch/>
        </p:blipFill>
        <p:spPr bwMode="auto">
          <a:xfrm>
            <a:off x="5586937" y="2609850"/>
            <a:ext cx="3657600" cy="4297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0642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058630" y="-25021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Condensed" panose="020B0506020104020203" pitchFamily="34" charset="0"/>
              </a:rPr>
              <a:t>Electrical </a:t>
            </a:r>
            <a:r>
              <a:rPr lang="en-US" sz="4400" dirty="0" smtClean="0"/>
              <a:t>design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058630" y="757093"/>
            <a:ext cx="2277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Artificial lighting 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058630" y="1117979"/>
            <a:ext cx="3605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Offices and meeting room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887" y="-25021"/>
            <a:ext cx="466344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 rotWithShape="1">
          <a:blip r:embed="rId3"/>
          <a:srcRect l="10096" t="36203" r="28045" b="35860"/>
          <a:stretch/>
        </p:blipFill>
        <p:spPr bwMode="auto">
          <a:xfrm>
            <a:off x="-90455" y="5486400"/>
            <a:ext cx="475488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 rotWithShape="1">
          <a:blip r:embed="rId4"/>
          <a:srcRect l="9936" t="29362" r="28205" b="44015"/>
          <a:stretch/>
        </p:blipFill>
        <p:spPr bwMode="auto">
          <a:xfrm>
            <a:off x="4664425" y="5486400"/>
            <a:ext cx="448056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731673"/>
              </p:ext>
            </p:extLst>
          </p:nvPr>
        </p:nvGraphicFramePr>
        <p:xfrm>
          <a:off x="0" y="4339761"/>
          <a:ext cx="5562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405"/>
                <a:gridCol w="1277895"/>
                <a:gridCol w="1127554"/>
                <a:gridCol w="165374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r>
                        <a:rPr lang="en-US" baseline="0" dirty="0" smtClean="0"/>
                        <a:t> 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 UGR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Table surface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528 &gt;</a:t>
                      </a:r>
                      <a:r>
                        <a:rPr lang="en-US" baseline="0" dirty="0" smtClean="0"/>
                        <a:t> 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0.73 &gt; 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17.6 &lt; 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Surrounding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439 &gt; 300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0.60</a:t>
                      </a:r>
                      <a:r>
                        <a:rPr lang="en-US" baseline="0" dirty="0" smtClean="0"/>
                        <a:t> = 0.6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17.6 &lt;</a:t>
                      </a:r>
                      <a:r>
                        <a:rPr lang="en-US" baseline="0" dirty="0" smtClean="0"/>
                        <a:t> 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134673" y="-108929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Condensed" panose="020B0506020104020203" pitchFamily="34" charset="0"/>
              </a:rPr>
              <a:t>Electrical </a:t>
            </a:r>
            <a:r>
              <a:rPr lang="en-US" sz="4400" dirty="0" smtClean="0"/>
              <a:t>design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139222" y="722797"/>
            <a:ext cx="2277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Artificial lighting 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134673" y="1112815"/>
            <a:ext cx="1279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Garages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2" y="2194560"/>
            <a:ext cx="6217920" cy="4663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019722"/>
              </p:ext>
            </p:extLst>
          </p:nvPr>
        </p:nvGraphicFramePr>
        <p:xfrm>
          <a:off x="2926080" y="1290686"/>
          <a:ext cx="62179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480"/>
                <a:gridCol w="1554480"/>
                <a:gridCol w="1554480"/>
                <a:gridCol w="155448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r>
                        <a:rPr lang="en-US" baseline="0" dirty="0" smtClean="0"/>
                        <a:t> 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 UGR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Stage area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219 &gt;</a:t>
                      </a:r>
                      <a:r>
                        <a:rPr lang="en-US" baseline="0" dirty="0" smtClean="0"/>
                        <a:t> 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0.43&gt; 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24.5 &lt; 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/>
          <p:nvPr/>
        </p:nvPicPr>
        <p:blipFill rotWithShape="1">
          <a:blip r:embed="rId3"/>
          <a:srcRect l="7692" t="58723" r="25802" b="17617"/>
          <a:stretch/>
        </p:blipFill>
        <p:spPr bwMode="auto">
          <a:xfrm>
            <a:off x="2912432" y="2044169"/>
            <a:ext cx="6217920" cy="1463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802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134673" y="-108929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Cost Analysis</a:t>
            </a:r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800" y="2133600"/>
            <a:ext cx="6219825" cy="3295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381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sz="2400" dirty="0" smtClean="0"/>
              <a:t>1. Improvement in </a:t>
            </a:r>
            <a:r>
              <a:rPr lang="en-US" sz="2400" dirty="0"/>
              <a:t>building functionality </a:t>
            </a:r>
            <a:r>
              <a:rPr lang="en-US" sz="2400" dirty="0" smtClean="0"/>
              <a:t>&amp; Highlight the building.</a:t>
            </a:r>
          </a:p>
          <a:p>
            <a:pPr marL="82296" indent="0">
              <a:buNone/>
            </a:pPr>
            <a:r>
              <a:rPr lang="en-US" sz="2400" dirty="0" smtClean="0"/>
              <a:t>2. Improvement in building thermal behavior.</a:t>
            </a:r>
          </a:p>
          <a:p>
            <a:pPr marL="82296" indent="0">
              <a:buNone/>
            </a:pPr>
            <a:r>
              <a:rPr lang="en-US" sz="2400" dirty="0"/>
              <a:t>3</a:t>
            </a:r>
            <a:r>
              <a:rPr lang="en-US" sz="2400" dirty="0" smtClean="0"/>
              <a:t>. Improvement in acoustical design.</a:t>
            </a:r>
          </a:p>
          <a:p>
            <a:pPr marL="82296" indent="0">
              <a:buNone/>
            </a:pPr>
            <a:r>
              <a:rPr lang="en-US" sz="2400" dirty="0" smtClean="0"/>
              <a:t>4. Structural seismic design.</a:t>
            </a:r>
          </a:p>
          <a:p>
            <a:pPr marL="82296" indent="0">
              <a:buNone/>
            </a:pPr>
            <a:r>
              <a:rPr lang="en-US" sz="2400" dirty="0"/>
              <a:t>4</a:t>
            </a:r>
            <a:r>
              <a:rPr lang="en-US" sz="2400" dirty="0" smtClean="0"/>
              <a:t>. Use of rain water.</a:t>
            </a:r>
          </a:p>
          <a:p>
            <a:pPr marL="82296" indent="0">
              <a:buNone/>
            </a:pPr>
            <a:r>
              <a:rPr lang="en-US" sz="2400" dirty="0" smtClean="0"/>
              <a:t>5.Efficient firefighting systems &amp; egress plans.</a:t>
            </a:r>
          </a:p>
          <a:p>
            <a:pPr marL="82296" indent="0">
              <a:buNone/>
            </a:pPr>
            <a:r>
              <a:rPr lang="en-US" sz="2400" dirty="0" smtClean="0"/>
              <a:t>6. </a:t>
            </a:r>
            <a:r>
              <a:rPr lang="en-US" sz="2400" dirty="0"/>
              <a:t>Efficient </a:t>
            </a:r>
            <a:r>
              <a:rPr lang="en-US" sz="2400" dirty="0" smtClean="0"/>
              <a:t>HVAC system.</a:t>
            </a:r>
            <a:endParaRPr lang="en-US" sz="2400" dirty="0"/>
          </a:p>
          <a:p>
            <a:pPr marL="82296" indent="0">
              <a:buNone/>
            </a:pPr>
            <a:r>
              <a:rPr lang="en-US" sz="2400" dirty="0" smtClean="0"/>
              <a:t>7. </a:t>
            </a:r>
            <a:r>
              <a:rPr lang="en-US" sz="2400" dirty="0"/>
              <a:t>Design takes into account people with special </a:t>
            </a:r>
            <a:r>
              <a:rPr lang="en-US" sz="2400" dirty="0" smtClean="0"/>
              <a:t>needs by providing ramps &amp; elevator.</a:t>
            </a:r>
          </a:p>
          <a:p>
            <a:pPr marL="82296" indent="0">
              <a:buNone/>
            </a:pPr>
            <a:r>
              <a:rPr lang="en-US" sz="2400" dirty="0" smtClean="0"/>
              <a:t>8. Electrical lighting wiring take into account natural lighting.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58947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00200" y="2667000"/>
            <a:ext cx="6324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THANK YOU </a:t>
            </a:r>
            <a:endParaRPr lang="ar-SA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799" y="-228600"/>
            <a:ext cx="7866889" cy="1219200"/>
          </a:xfrm>
        </p:spPr>
        <p:txBody>
          <a:bodyPr/>
          <a:lstStyle/>
          <a:p>
            <a:r>
              <a:rPr lang="en-US" dirty="0" smtClean="0"/>
              <a:t>Ground Floor</a:t>
            </a:r>
            <a:endParaRPr lang="en-US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435608" y="274320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76126" y="4114800"/>
            <a:ext cx="22974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en-US" dirty="0" smtClean="0"/>
              <a:t>Expected Number of </a:t>
            </a:r>
          </a:p>
          <a:p>
            <a:pPr marL="82296" indent="0" algn="ctr">
              <a:buNone/>
            </a:pPr>
            <a:r>
              <a:rPr lang="en-US" dirty="0" smtClean="0"/>
              <a:t>Audience </a:t>
            </a:r>
          </a:p>
          <a:p>
            <a:pPr marL="82296" indent="0" algn="ctr">
              <a:buNone/>
            </a:pPr>
            <a:r>
              <a:rPr lang="en-US" dirty="0" smtClean="0"/>
              <a:t>210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50381" y="5486400"/>
            <a:ext cx="21231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 algn="ctr">
              <a:buNone/>
            </a:pPr>
            <a:r>
              <a:rPr lang="en-US" dirty="0" smtClean="0"/>
              <a:t> Schedule</a:t>
            </a:r>
            <a:endParaRPr lang="en-US" dirty="0"/>
          </a:p>
          <a:p>
            <a:pPr marL="82296" indent="0" algn="ctr">
              <a:buNone/>
            </a:pPr>
            <a:r>
              <a:rPr lang="en-US" dirty="0" smtClean="0"/>
              <a:t>Afternoon &amp; Evening Time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3551557"/>
                  </p:ext>
                </p:extLst>
              </p:nvPr>
            </p:nvGraphicFramePr>
            <p:xfrm>
              <a:off x="6513517" y="1522275"/>
              <a:ext cx="2596896" cy="1864669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462229"/>
                    <a:gridCol w="1134667"/>
                  </a:tblGrid>
                  <a:tr h="45213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Space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5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Multipurpose</a:t>
                          </a:r>
                          <a:r>
                            <a:rPr lang="en-US" sz="1600" baseline="0" dirty="0" smtClean="0">
                              <a:effectLst/>
                            </a:rPr>
                            <a:t> Hall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kumimoji="0"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278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5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Lobby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kumimoji="0" lang="en-US" sz="18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90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5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store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11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3551557"/>
                  </p:ext>
                </p:extLst>
              </p:nvPr>
            </p:nvGraphicFramePr>
            <p:xfrm>
              <a:off x="6513517" y="1522275"/>
              <a:ext cx="2596896" cy="1864669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462229"/>
                    <a:gridCol w="1134667"/>
                  </a:tblGrid>
                  <a:tr h="45213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Space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28877" t="-13514" r="-1070" b="-317568"/>
                          </a:stretch>
                        </a:blipFill>
                      </a:tcPr>
                    </a:tc>
                  </a:tr>
                  <a:tr h="52184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Multipurpose</a:t>
                          </a:r>
                          <a:r>
                            <a:rPr lang="en-US" sz="1600" baseline="0" dirty="0" smtClean="0">
                              <a:effectLst/>
                            </a:rPr>
                            <a:t> Hall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kumimoji="0"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278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5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Lobby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kumimoji="0" lang="en-US" sz="18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90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53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store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tabLst>
                              <a:tab pos="597535" algn="l"/>
                            </a:tabLst>
                          </a:pPr>
                          <a:r>
                            <a:rPr lang="en-US" sz="1600" dirty="0" smtClean="0">
                              <a:effectLst/>
                            </a:rPr>
                            <a:t>11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750381" y="990600"/>
                <a:ext cx="21833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Total area = 518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381" y="990600"/>
                <a:ext cx="2183307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228" t="-100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5417" t="23333" r="27916" b="16667"/>
          <a:stretch/>
        </p:blipFill>
        <p:spPr>
          <a:xfrm>
            <a:off x="10886" y="990600"/>
            <a:ext cx="6391722" cy="579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101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4279</TotalTime>
  <Words>1878</Words>
  <Application>Microsoft Office PowerPoint</Application>
  <PresentationFormat>On-screen Show (4:3)</PresentationFormat>
  <Paragraphs>653</Paragraphs>
  <Slides>88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89" baseType="lpstr">
      <vt:lpstr>انقلاب</vt:lpstr>
      <vt:lpstr>Graduation Project 2 SUSTAINABLE PERFORMANCE INTEGRATION FOR BUSINESSMEN FORUM BUILDING'S</vt:lpstr>
      <vt:lpstr>Outline</vt:lpstr>
      <vt:lpstr>Introduction </vt:lpstr>
      <vt:lpstr>Site analysis  </vt:lpstr>
      <vt:lpstr>Sun Path &amp; Shading</vt:lpstr>
      <vt:lpstr>Architectural design</vt:lpstr>
      <vt:lpstr>Site Plan</vt:lpstr>
      <vt:lpstr>Basements </vt:lpstr>
      <vt:lpstr>Ground Floor</vt:lpstr>
      <vt:lpstr>First Floor</vt:lpstr>
      <vt:lpstr>second Floor</vt:lpstr>
      <vt:lpstr>Southern Elevation</vt:lpstr>
      <vt:lpstr>Northern Elevation</vt:lpstr>
      <vt:lpstr>Eastern Elevation</vt:lpstr>
      <vt:lpstr>Western Elevation</vt:lpstr>
      <vt:lpstr>Comparison  </vt:lpstr>
      <vt:lpstr>Comparison  </vt:lpstr>
      <vt:lpstr>Environmental Design</vt:lpstr>
      <vt:lpstr>Thermal</vt:lpstr>
      <vt:lpstr>Thermal</vt:lpstr>
      <vt:lpstr>Design Builder Results</vt:lpstr>
      <vt:lpstr>Design Builder Results</vt:lpstr>
      <vt:lpstr>Design Builder Results</vt:lpstr>
      <vt:lpstr>Design Builder Results</vt:lpstr>
      <vt:lpstr>Comparison</vt:lpstr>
      <vt:lpstr>Natural Lighting</vt:lpstr>
      <vt:lpstr>Natural Lighting</vt:lpstr>
      <vt:lpstr>Natural Lighting</vt:lpstr>
      <vt:lpstr>Comparison</vt:lpstr>
      <vt:lpstr>Acoustical Design </vt:lpstr>
      <vt:lpstr>Acoustical Design </vt:lpstr>
      <vt:lpstr>Acoustical Design </vt:lpstr>
      <vt:lpstr>Acoustical Design </vt:lpstr>
      <vt:lpstr>Acoustical Design </vt:lpstr>
      <vt:lpstr>Acoustical Design </vt:lpstr>
      <vt:lpstr>Acoustical Design 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Mechanical  design</vt:lpstr>
      <vt:lpstr>Mechanical  design</vt:lpstr>
      <vt:lpstr>Mechanical  design</vt:lpstr>
      <vt:lpstr>First floor water supply system paln</vt:lpstr>
      <vt:lpstr>Mechanical  design</vt:lpstr>
      <vt:lpstr>Mechanical  design</vt:lpstr>
      <vt:lpstr>Mechanical  design</vt:lpstr>
      <vt:lpstr>Mechanical  design</vt:lpstr>
      <vt:lpstr>Mechanical  design</vt:lpstr>
      <vt:lpstr>HVAC Design</vt:lpstr>
      <vt:lpstr>HVAC Design</vt:lpstr>
      <vt:lpstr>HVAC Design</vt:lpstr>
      <vt:lpstr>Out door unit design</vt:lpstr>
      <vt:lpstr>Indoor unit design</vt:lpstr>
      <vt:lpstr>High Occupancy spaces ventilation system</vt:lpstr>
      <vt:lpstr>Ground flor HVAC Plan</vt:lpstr>
      <vt:lpstr>First floor HVAC Plan</vt:lpstr>
      <vt:lpstr>Second floor HVAC Plan</vt:lpstr>
      <vt:lpstr>Garages Ventilation system</vt:lpstr>
      <vt:lpstr>Basement 1 HVAC Plan</vt:lpstr>
      <vt:lpstr>Basement 2 HVAC Plan</vt:lpstr>
      <vt:lpstr>Electrical Design</vt:lpstr>
      <vt:lpstr>Ground Floor lighting wiring connections plan</vt:lpstr>
      <vt:lpstr>Ground Floor Sockets Plan</vt:lpstr>
      <vt:lpstr>Electrical Design</vt:lpstr>
      <vt:lpstr>Electrical design</vt:lpstr>
      <vt:lpstr>Electrical design</vt:lpstr>
      <vt:lpstr>Electrical design</vt:lpstr>
      <vt:lpstr>Cost Analysis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1</dc:title>
  <dc:creator>StarGame</dc:creator>
  <cp:lastModifiedBy>Windows User</cp:lastModifiedBy>
  <cp:revision>316</cp:revision>
  <dcterms:created xsi:type="dcterms:W3CDTF">2017-12-15T11:35:57Z</dcterms:created>
  <dcterms:modified xsi:type="dcterms:W3CDTF">2018-05-14T07:05:42Z</dcterms:modified>
</cp:coreProperties>
</file>