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99" r:id="rId1"/>
  </p:sldMasterIdLst>
  <p:notesMasterIdLst>
    <p:notesMasterId r:id="rId24"/>
  </p:notesMasterIdLst>
  <p:sldIdLst>
    <p:sldId id="257" r:id="rId2"/>
    <p:sldId id="298" r:id="rId3"/>
    <p:sldId id="299" r:id="rId4"/>
    <p:sldId id="259" r:id="rId5"/>
    <p:sldId id="261" r:id="rId6"/>
    <p:sldId id="295" r:id="rId7"/>
    <p:sldId id="296" r:id="rId8"/>
    <p:sldId id="260" r:id="rId9"/>
    <p:sldId id="300" r:id="rId10"/>
    <p:sldId id="315" r:id="rId11"/>
    <p:sldId id="310" r:id="rId12"/>
    <p:sldId id="311" r:id="rId13"/>
    <p:sldId id="312" r:id="rId14"/>
    <p:sldId id="313" r:id="rId15"/>
    <p:sldId id="317" r:id="rId16"/>
    <p:sldId id="318" r:id="rId17"/>
    <p:sldId id="314" r:id="rId18"/>
    <p:sldId id="316" r:id="rId19"/>
    <p:sldId id="308" r:id="rId20"/>
    <p:sldId id="319" r:id="rId21"/>
    <p:sldId id="321" r:id="rId22"/>
    <p:sldId id="277" r:id="rId2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4632" autoAdjust="0"/>
    <p:restoredTop sz="94660"/>
  </p:normalViewPr>
  <p:slideViewPr>
    <p:cSldViewPr snapToGrid="0">
      <p:cViewPr varScale="1">
        <p:scale>
          <a:sx n="73" d="100"/>
          <a:sy n="73" d="100"/>
        </p:scale>
        <p:origin x="606" y="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8788"/>
          </a:xfrm>
          <a:prstGeom prst="rect">
            <a:avLst/>
          </a:prstGeom>
        </p:spPr>
        <p:txBody>
          <a:bodyPr vert="horz" lIns="91440" tIns="45720" rIns="91440" bIns="45720" rtlCol="1"/>
          <a:lstStyle>
            <a:lvl1pPr algn="l">
              <a:defRPr sz="1200"/>
            </a:lvl1pPr>
          </a:lstStyle>
          <a:p>
            <a:endParaRPr lang="en-US" dirty="0"/>
          </a:p>
        </p:txBody>
      </p:sp>
      <p:sp>
        <p:nvSpPr>
          <p:cNvPr id="3" name="عنصر نائب للتاريخ 2"/>
          <p:cNvSpPr>
            <a:spLocks noGrp="1"/>
          </p:cNvSpPr>
          <p:nvPr>
            <p:ph type="dt" idx="1"/>
          </p:nvPr>
        </p:nvSpPr>
        <p:spPr>
          <a:xfrm>
            <a:off x="1588" y="0"/>
            <a:ext cx="2971800" cy="458788"/>
          </a:xfrm>
          <a:prstGeom prst="rect">
            <a:avLst/>
          </a:prstGeom>
        </p:spPr>
        <p:txBody>
          <a:bodyPr vert="horz" lIns="91440" tIns="45720" rIns="91440" bIns="45720" rtlCol="1"/>
          <a:lstStyle>
            <a:lvl1pPr algn="r">
              <a:defRPr sz="1200"/>
            </a:lvl1pPr>
          </a:lstStyle>
          <a:p>
            <a:fld id="{15B8D193-175B-436C-BC90-6D954286E721}" type="datetimeFigureOut">
              <a:rPr lang="en-US" smtClean="0"/>
              <a:t>2/3/2024</a:t>
            </a:fld>
            <a:endParaRPr lang="en-US" dirty="0"/>
          </a:p>
        </p:txBody>
      </p:sp>
      <p:sp>
        <p:nvSpPr>
          <p:cNvPr id="4" name="عنصر نائب لصورة الشريحة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1" anchor="ctr"/>
          <a:lstStyle/>
          <a:p>
            <a:endParaRPr lang="en-US" dirty="0"/>
          </a:p>
        </p:txBody>
      </p:sp>
      <p:sp>
        <p:nvSpPr>
          <p:cNvPr id="5" name="عنصر نائب للملاحظات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6" name="عنصر نائب للتذييل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l">
              <a:defRPr sz="1200"/>
            </a:lvl1pPr>
          </a:lstStyle>
          <a:p>
            <a:endParaRPr lang="en-US" dirty="0"/>
          </a:p>
        </p:txBody>
      </p:sp>
      <p:sp>
        <p:nvSpPr>
          <p:cNvPr id="7" name="عنصر نائب لرقم الشريحة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r">
              <a:defRPr sz="1200"/>
            </a:lvl1pPr>
          </a:lstStyle>
          <a:p>
            <a:fld id="{C8BCD02F-1939-4343-90EE-BC6D1A0AB0B4}" type="slidenum">
              <a:rPr lang="en-US" smtClean="0"/>
              <a:t>‹#›</a:t>
            </a:fld>
            <a:endParaRPr lang="en-US" dirty="0"/>
          </a:p>
        </p:txBody>
      </p:sp>
    </p:spTree>
    <p:extLst>
      <p:ext uri="{BB962C8B-B14F-4D97-AF65-F5344CB8AC3E}">
        <p14:creationId xmlns:p14="http://schemas.microsoft.com/office/powerpoint/2010/main" val="2319597219"/>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r>
              <a:rPr lang="ar-SA" dirty="0"/>
              <a:t>يمكن انو نشيلها</a:t>
            </a:r>
            <a:endParaRPr lang="en-US" dirty="0"/>
          </a:p>
        </p:txBody>
      </p:sp>
      <p:sp>
        <p:nvSpPr>
          <p:cNvPr id="4" name="عنصر نائب لرقم الشريحة 3"/>
          <p:cNvSpPr>
            <a:spLocks noGrp="1"/>
          </p:cNvSpPr>
          <p:nvPr>
            <p:ph type="sldNum" sz="quarter" idx="5"/>
          </p:nvPr>
        </p:nvSpPr>
        <p:spPr/>
        <p:txBody>
          <a:bodyPr/>
          <a:lstStyle/>
          <a:p>
            <a:fld id="{DD40867C-CA73-4B12-9063-450AFC232074}" type="slidenum">
              <a:rPr lang="en-US" smtClean="0"/>
              <a:t>9</a:t>
            </a:fld>
            <a:endParaRPr lang="en-US" dirty="0"/>
          </a:p>
        </p:txBody>
      </p:sp>
    </p:spTree>
    <p:extLst>
      <p:ext uri="{BB962C8B-B14F-4D97-AF65-F5344CB8AC3E}">
        <p14:creationId xmlns:p14="http://schemas.microsoft.com/office/powerpoint/2010/main" val="7127906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ar-SA"/>
              <a:t>انقر لتحرير نمط عنوان الشكل الرئيسي</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a:t>انقر لتحرير نمط العنوان الفرعي للشكل الرئيسي</a:t>
            </a:r>
            <a:endParaRPr lang="en-US" dirty="0"/>
          </a:p>
        </p:txBody>
      </p:sp>
      <p:sp>
        <p:nvSpPr>
          <p:cNvPr id="4" name="Date Placeholder 3"/>
          <p:cNvSpPr>
            <a:spLocks noGrp="1"/>
          </p:cNvSpPr>
          <p:nvPr>
            <p:ph type="dt" sz="half" idx="10"/>
          </p:nvPr>
        </p:nvSpPr>
        <p:spPr/>
        <p:txBody>
          <a:bodyPr/>
          <a:lstStyle/>
          <a:p>
            <a:fld id="{5D80827F-1E4C-466C-8FA0-D2885E64437A}" type="datetimeFigureOut">
              <a:rPr lang="en-US" smtClean="0"/>
              <a:t>2/3/2024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A2297C1-568A-4793-BD7C-D1F5A929789F}" type="slidenum">
              <a:rPr lang="en-US" smtClean="0"/>
              <a:t>‹#›</a:t>
            </a:fld>
            <a:endParaRPr lang="en-US" dirty="0"/>
          </a:p>
        </p:txBody>
      </p:sp>
    </p:spTree>
    <p:extLst>
      <p:ext uri="{BB962C8B-B14F-4D97-AF65-F5344CB8AC3E}">
        <p14:creationId xmlns:p14="http://schemas.microsoft.com/office/powerpoint/2010/main" val="26791322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العنوان والتسمية ال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انقر لتحرير أنماط نص الشكل الرئيسي</a:t>
            </a:r>
          </a:p>
        </p:txBody>
      </p:sp>
      <p:sp>
        <p:nvSpPr>
          <p:cNvPr id="4" name="Date Placeholder 3"/>
          <p:cNvSpPr>
            <a:spLocks noGrp="1"/>
          </p:cNvSpPr>
          <p:nvPr>
            <p:ph type="dt" sz="half" idx="10"/>
          </p:nvPr>
        </p:nvSpPr>
        <p:spPr/>
        <p:txBody>
          <a:bodyPr/>
          <a:lstStyle/>
          <a:p>
            <a:fld id="{5D80827F-1E4C-466C-8FA0-D2885E64437A}" type="datetimeFigureOut">
              <a:rPr lang="en-US" smtClean="0"/>
              <a:t>2/3/2024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A2297C1-568A-4793-BD7C-D1F5A929789F}" type="slidenum">
              <a:rPr lang="en-US" smtClean="0"/>
              <a:t>‹#›</a:t>
            </a:fld>
            <a:endParaRPr lang="en-US" dirty="0"/>
          </a:p>
        </p:txBody>
      </p:sp>
    </p:spTree>
    <p:extLst>
      <p:ext uri="{BB962C8B-B14F-4D97-AF65-F5344CB8AC3E}">
        <p14:creationId xmlns:p14="http://schemas.microsoft.com/office/powerpoint/2010/main" val="21062732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اقتباس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ar-SA"/>
              <a:t>انقر لتحرير نمط عنوان الشكل الرئيسي</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a:t>انقر لتحرير أنماط نص الشكل الرئيسي</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انقر لتحرير أنماط نص الشكل الرئيسي</a:t>
            </a:r>
          </a:p>
        </p:txBody>
      </p:sp>
      <p:sp>
        <p:nvSpPr>
          <p:cNvPr id="4" name="Date Placeholder 3"/>
          <p:cNvSpPr>
            <a:spLocks noGrp="1"/>
          </p:cNvSpPr>
          <p:nvPr>
            <p:ph type="dt" sz="half" idx="10"/>
          </p:nvPr>
        </p:nvSpPr>
        <p:spPr/>
        <p:txBody>
          <a:bodyPr/>
          <a:lstStyle/>
          <a:p>
            <a:fld id="{5D80827F-1E4C-466C-8FA0-D2885E64437A}" type="datetimeFigureOut">
              <a:rPr lang="en-US" smtClean="0"/>
              <a:t>2/3/2024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A2297C1-568A-4793-BD7C-D1F5A929789F}" type="slidenum">
              <a:rPr lang="en-US" smtClean="0"/>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20764854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بطاقة اسم">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انقر لتحرير أنماط نص الشكل الرئيسي</a:t>
            </a:r>
          </a:p>
        </p:txBody>
      </p:sp>
      <p:sp>
        <p:nvSpPr>
          <p:cNvPr id="4" name="Date Placeholder 3"/>
          <p:cNvSpPr>
            <a:spLocks noGrp="1"/>
          </p:cNvSpPr>
          <p:nvPr>
            <p:ph type="dt" sz="half" idx="10"/>
          </p:nvPr>
        </p:nvSpPr>
        <p:spPr/>
        <p:txBody>
          <a:bodyPr/>
          <a:lstStyle/>
          <a:p>
            <a:fld id="{5D80827F-1E4C-466C-8FA0-D2885E64437A}" type="datetimeFigureOut">
              <a:rPr lang="en-US" smtClean="0"/>
              <a:t>2/3/2024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A2297C1-568A-4793-BD7C-D1F5A929789F}" type="slidenum">
              <a:rPr lang="en-US" smtClean="0"/>
              <a:t>‹#›</a:t>
            </a:fld>
            <a:endParaRPr lang="en-US" dirty="0"/>
          </a:p>
        </p:txBody>
      </p:sp>
    </p:spTree>
    <p:extLst>
      <p:ext uri="{BB962C8B-B14F-4D97-AF65-F5344CB8AC3E}">
        <p14:creationId xmlns:p14="http://schemas.microsoft.com/office/powerpoint/2010/main" val="211014112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بطاقة اسم ذات اقتباس">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ar-SA"/>
              <a:t>انقر لتحرير نمط عنوان الشكل الرئيسي</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a:t>انقر لتحرير أنماط نص الشكل الرئيسي</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انقر لتحرير أنماط نص الشكل الرئيسي</a:t>
            </a:r>
          </a:p>
        </p:txBody>
      </p:sp>
      <p:sp>
        <p:nvSpPr>
          <p:cNvPr id="4" name="Date Placeholder 3"/>
          <p:cNvSpPr>
            <a:spLocks noGrp="1"/>
          </p:cNvSpPr>
          <p:nvPr>
            <p:ph type="dt" sz="half" idx="10"/>
          </p:nvPr>
        </p:nvSpPr>
        <p:spPr/>
        <p:txBody>
          <a:bodyPr/>
          <a:lstStyle/>
          <a:p>
            <a:fld id="{5D80827F-1E4C-466C-8FA0-D2885E64437A}" type="datetimeFigureOut">
              <a:rPr lang="en-US" smtClean="0"/>
              <a:t>2/3/2024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A2297C1-568A-4793-BD7C-D1F5A929789F}" type="slidenum">
              <a:rPr lang="en-US" smtClean="0"/>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10836210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صواب أو خطأ">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ar-SA"/>
              <a:t>انقر لتحرير نمط عنوان الشكل الرئيسي</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a:t>انقر لتحرير أنماط نص الشكل الرئيسي</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انقر لتحرير أنماط نص الشكل الرئيسي</a:t>
            </a:r>
          </a:p>
        </p:txBody>
      </p:sp>
      <p:sp>
        <p:nvSpPr>
          <p:cNvPr id="4" name="Date Placeholder 3"/>
          <p:cNvSpPr>
            <a:spLocks noGrp="1"/>
          </p:cNvSpPr>
          <p:nvPr>
            <p:ph type="dt" sz="half" idx="10"/>
          </p:nvPr>
        </p:nvSpPr>
        <p:spPr/>
        <p:txBody>
          <a:bodyPr/>
          <a:lstStyle/>
          <a:p>
            <a:fld id="{5D80827F-1E4C-466C-8FA0-D2885E64437A}" type="datetimeFigureOut">
              <a:rPr lang="en-US" smtClean="0"/>
              <a:t>2/3/2024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A2297C1-568A-4793-BD7C-D1F5A929789F}" type="slidenum">
              <a:rPr lang="en-US" smtClean="0"/>
              <a:t>‹#›</a:t>
            </a:fld>
            <a:endParaRPr lang="en-US" dirty="0"/>
          </a:p>
        </p:txBody>
      </p:sp>
    </p:spTree>
    <p:extLst>
      <p:ext uri="{BB962C8B-B14F-4D97-AF65-F5344CB8AC3E}">
        <p14:creationId xmlns:p14="http://schemas.microsoft.com/office/powerpoint/2010/main" val="48611367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عنوان الشكل الرئيسي</a:t>
            </a:r>
            <a:endParaRPr lang="en-US" dirty="0"/>
          </a:p>
        </p:txBody>
      </p:sp>
      <p:sp>
        <p:nvSpPr>
          <p:cNvPr id="3" name="Vertical Text Placeholder 2"/>
          <p:cNvSpPr>
            <a:spLocks noGrp="1"/>
          </p:cNvSpPr>
          <p:nvPr>
            <p:ph type="body" orient="vert" idx="1"/>
          </p:nvPr>
        </p:nvSpPr>
        <p:spPr/>
        <p:txBody>
          <a:bodyPr vert="eaVert"/>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5D80827F-1E4C-466C-8FA0-D2885E64437A}" type="datetimeFigureOut">
              <a:rPr lang="en-US" smtClean="0"/>
              <a:t>2/3/2024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A2297C1-568A-4793-BD7C-D1F5A929789F}" type="slidenum">
              <a:rPr lang="en-US" smtClean="0"/>
              <a:t>‹#›</a:t>
            </a:fld>
            <a:endParaRPr lang="en-US" dirty="0"/>
          </a:p>
        </p:txBody>
      </p:sp>
    </p:spTree>
    <p:extLst>
      <p:ext uri="{BB962C8B-B14F-4D97-AF65-F5344CB8AC3E}">
        <p14:creationId xmlns:p14="http://schemas.microsoft.com/office/powerpoint/2010/main" val="259061927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ar-SA"/>
              <a:t>انقر لتحرير نمط عنوان الشكل الرئيسي</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5D80827F-1E4C-466C-8FA0-D2885E64437A}" type="datetimeFigureOut">
              <a:rPr lang="en-US" smtClean="0"/>
              <a:t>2/3/2024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A2297C1-568A-4793-BD7C-D1F5A929789F}" type="slidenum">
              <a:rPr lang="en-US" smtClean="0"/>
              <a:t>‹#›</a:t>
            </a:fld>
            <a:endParaRPr lang="en-US" dirty="0"/>
          </a:p>
        </p:txBody>
      </p:sp>
    </p:spTree>
    <p:extLst>
      <p:ext uri="{BB962C8B-B14F-4D97-AF65-F5344CB8AC3E}">
        <p14:creationId xmlns:p14="http://schemas.microsoft.com/office/powerpoint/2010/main" val="10600959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ar-SA"/>
              <a:t>انقر لتحرير نمط عنوان الشكل الرئيسي</a:t>
            </a:r>
            <a:endParaRPr lang="en-US" dirty="0"/>
          </a:p>
        </p:txBody>
      </p:sp>
      <p:sp>
        <p:nvSpPr>
          <p:cNvPr id="3" name="Content Placeholder 2"/>
          <p:cNvSpPr>
            <a:spLocks noGrp="1"/>
          </p:cNvSpPr>
          <p:nvPr>
            <p:ph idx="1"/>
          </p:nvPr>
        </p:nvSpPr>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5D80827F-1E4C-466C-8FA0-D2885E64437A}" type="datetimeFigureOut">
              <a:rPr lang="en-US" smtClean="0"/>
              <a:t>2/3/2024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A2297C1-568A-4793-BD7C-D1F5A929789F}" type="slidenum">
              <a:rPr lang="en-US" smtClean="0"/>
              <a:t>‹#›</a:t>
            </a:fld>
            <a:endParaRPr lang="en-US" dirty="0"/>
          </a:p>
        </p:txBody>
      </p:sp>
    </p:spTree>
    <p:extLst>
      <p:ext uri="{BB962C8B-B14F-4D97-AF65-F5344CB8AC3E}">
        <p14:creationId xmlns:p14="http://schemas.microsoft.com/office/powerpoint/2010/main" val="8261274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انقر لتحرير أنماط نص الشكل الرئيسي</a:t>
            </a:r>
          </a:p>
        </p:txBody>
      </p:sp>
      <p:sp>
        <p:nvSpPr>
          <p:cNvPr id="4" name="Date Placeholder 3"/>
          <p:cNvSpPr>
            <a:spLocks noGrp="1"/>
          </p:cNvSpPr>
          <p:nvPr>
            <p:ph type="dt" sz="half" idx="10"/>
          </p:nvPr>
        </p:nvSpPr>
        <p:spPr/>
        <p:txBody>
          <a:bodyPr/>
          <a:lstStyle/>
          <a:p>
            <a:fld id="{5D80827F-1E4C-466C-8FA0-D2885E64437A}" type="datetimeFigureOut">
              <a:rPr lang="en-US" smtClean="0"/>
              <a:t>2/3/2024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A2297C1-568A-4793-BD7C-D1F5A929789F}" type="slidenum">
              <a:rPr lang="en-US" smtClean="0"/>
              <a:t>‹#›</a:t>
            </a:fld>
            <a:endParaRPr lang="en-US" dirty="0"/>
          </a:p>
        </p:txBody>
      </p:sp>
    </p:spTree>
    <p:extLst>
      <p:ext uri="{BB962C8B-B14F-4D97-AF65-F5344CB8AC3E}">
        <p14:creationId xmlns:p14="http://schemas.microsoft.com/office/powerpoint/2010/main" val="14526817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ا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عنوان الشكل الرئيسي</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5" name="Date Placeholder 4"/>
          <p:cNvSpPr>
            <a:spLocks noGrp="1"/>
          </p:cNvSpPr>
          <p:nvPr>
            <p:ph type="dt" sz="half" idx="10"/>
          </p:nvPr>
        </p:nvSpPr>
        <p:spPr/>
        <p:txBody>
          <a:bodyPr/>
          <a:lstStyle/>
          <a:p>
            <a:fld id="{5D80827F-1E4C-466C-8FA0-D2885E64437A}" type="datetimeFigureOut">
              <a:rPr lang="en-US" smtClean="0"/>
              <a:t>2/3/2024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A2297C1-568A-4793-BD7C-D1F5A929789F}" type="slidenum">
              <a:rPr lang="en-US" smtClean="0"/>
              <a:t>‹#›</a:t>
            </a:fld>
            <a:endParaRPr lang="en-US" dirty="0"/>
          </a:p>
        </p:txBody>
      </p:sp>
    </p:spTree>
    <p:extLst>
      <p:ext uri="{BB962C8B-B14F-4D97-AF65-F5344CB8AC3E}">
        <p14:creationId xmlns:p14="http://schemas.microsoft.com/office/powerpoint/2010/main" val="39267906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نص الشكل الرئيسي</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نص الشكل الرئيسي</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7" name="Date Placeholder 6"/>
          <p:cNvSpPr>
            <a:spLocks noGrp="1"/>
          </p:cNvSpPr>
          <p:nvPr>
            <p:ph type="dt" sz="half" idx="10"/>
          </p:nvPr>
        </p:nvSpPr>
        <p:spPr/>
        <p:txBody>
          <a:bodyPr/>
          <a:lstStyle/>
          <a:p>
            <a:fld id="{5D80827F-1E4C-466C-8FA0-D2885E64437A}" type="datetimeFigureOut">
              <a:rPr lang="en-US" smtClean="0"/>
              <a:t>2/3/2024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A2297C1-568A-4793-BD7C-D1F5A929789F}" type="slidenum">
              <a:rPr lang="en-US" smtClean="0"/>
              <a:t>‹#›</a:t>
            </a:fld>
            <a:endParaRPr lang="en-US" dirty="0"/>
          </a:p>
        </p:txBody>
      </p:sp>
    </p:spTree>
    <p:extLst>
      <p:ext uri="{BB962C8B-B14F-4D97-AF65-F5344CB8AC3E}">
        <p14:creationId xmlns:p14="http://schemas.microsoft.com/office/powerpoint/2010/main" val="37201703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ar-SA"/>
              <a:t>انقر لتحرير نمط عنوان الشكل الرئيسي</a:t>
            </a:r>
            <a:endParaRPr lang="en-US" dirty="0"/>
          </a:p>
        </p:txBody>
      </p:sp>
      <p:sp>
        <p:nvSpPr>
          <p:cNvPr id="3" name="Date Placeholder 2"/>
          <p:cNvSpPr>
            <a:spLocks noGrp="1"/>
          </p:cNvSpPr>
          <p:nvPr>
            <p:ph type="dt" sz="half" idx="10"/>
          </p:nvPr>
        </p:nvSpPr>
        <p:spPr/>
        <p:txBody>
          <a:bodyPr/>
          <a:lstStyle/>
          <a:p>
            <a:fld id="{5D80827F-1E4C-466C-8FA0-D2885E64437A}" type="datetimeFigureOut">
              <a:rPr lang="en-US" smtClean="0"/>
              <a:t>2/3/2024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A2297C1-568A-4793-BD7C-D1F5A929789F}" type="slidenum">
              <a:rPr lang="en-US" smtClean="0"/>
              <a:t>‹#›</a:t>
            </a:fld>
            <a:endParaRPr lang="en-US" dirty="0"/>
          </a:p>
        </p:txBody>
      </p:sp>
    </p:spTree>
    <p:extLst>
      <p:ext uri="{BB962C8B-B14F-4D97-AF65-F5344CB8AC3E}">
        <p14:creationId xmlns:p14="http://schemas.microsoft.com/office/powerpoint/2010/main" val="7766973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D80827F-1E4C-466C-8FA0-D2885E64437A}" type="datetimeFigureOut">
              <a:rPr lang="en-US" smtClean="0"/>
              <a:t>2/3/2024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A2297C1-568A-4793-BD7C-D1F5A929789F}" type="slidenum">
              <a:rPr lang="en-US" smtClean="0"/>
              <a:t>‹#›</a:t>
            </a:fld>
            <a:endParaRPr lang="en-US" dirty="0"/>
          </a:p>
        </p:txBody>
      </p:sp>
    </p:spTree>
    <p:extLst>
      <p:ext uri="{BB962C8B-B14F-4D97-AF65-F5344CB8AC3E}">
        <p14:creationId xmlns:p14="http://schemas.microsoft.com/office/powerpoint/2010/main" val="40122926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ar-SA"/>
              <a:t>انقر لتحرير نمط عنوان الشكل الرئيسي</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ar-SA"/>
              <a:t>انقر لتحرير أنماط نص الشكل الرئيسي</a:t>
            </a:r>
          </a:p>
        </p:txBody>
      </p:sp>
      <p:sp>
        <p:nvSpPr>
          <p:cNvPr id="5" name="Date Placeholder 4"/>
          <p:cNvSpPr>
            <a:spLocks noGrp="1"/>
          </p:cNvSpPr>
          <p:nvPr>
            <p:ph type="dt" sz="half" idx="10"/>
          </p:nvPr>
        </p:nvSpPr>
        <p:spPr/>
        <p:txBody>
          <a:bodyPr/>
          <a:lstStyle/>
          <a:p>
            <a:fld id="{5D80827F-1E4C-466C-8FA0-D2885E64437A}" type="datetimeFigureOut">
              <a:rPr lang="en-US" smtClean="0"/>
              <a:t>2/3/2024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A2297C1-568A-4793-BD7C-D1F5A929789F}" type="slidenum">
              <a:rPr lang="en-US" smtClean="0"/>
              <a:t>‹#›</a:t>
            </a:fld>
            <a:endParaRPr lang="en-US" dirty="0"/>
          </a:p>
        </p:txBody>
      </p:sp>
    </p:spTree>
    <p:extLst>
      <p:ext uri="{BB962C8B-B14F-4D97-AF65-F5344CB8AC3E}">
        <p14:creationId xmlns:p14="http://schemas.microsoft.com/office/powerpoint/2010/main" val="22720623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ar-SA"/>
              <a:t>انقر لتحرير نمط عنوان الشكل الرئيسي</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dirty="0"/>
              <a:t>انقر فوق الأيقونة لإضافة صورة</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نص الشكل الرئيسي</a:t>
            </a:r>
          </a:p>
        </p:txBody>
      </p:sp>
      <p:sp>
        <p:nvSpPr>
          <p:cNvPr id="5" name="Date Placeholder 4"/>
          <p:cNvSpPr>
            <a:spLocks noGrp="1"/>
          </p:cNvSpPr>
          <p:nvPr>
            <p:ph type="dt" sz="half" idx="10"/>
          </p:nvPr>
        </p:nvSpPr>
        <p:spPr/>
        <p:txBody>
          <a:bodyPr/>
          <a:lstStyle/>
          <a:p>
            <a:fld id="{5D80827F-1E4C-466C-8FA0-D2885E64437A}" type="datetimeFigureOut">
              <a:rPr lang="en-US" smtClean="0"/>
              <a:t>2/3/2024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A2297C1-568A-4793-BD7C-D1F5A929789F}" type="slidenum">
              <a:rPr lang="en-US" smtClean="0"/>
              <a:t>‹#›</a:t>
            </a:fld>
            <a:endParaRPr lang="en-US" dirty="0"/>
          </a:p>
        </p:txBody>
      </p:sp>
    </p:spTree>
    <p:extLst>
      <p:ext uri="{BB962C8B-B14F-4D97-AF65-F5344CB8AC3E}">
        <p14:creationId xmlns:p14="http://schemas.microsoft.com/office/powerpoint/2010/main" val="27748656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5D80827F-1E4C-466C-8FA0-D2885E64437A}" type="datetimeFigureOut">
              <a:rPr lang="en-US" smtClean="0"/>
              <a:t>2/3/2024</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BA2297C1-568A-4793-BD7C-D1F5A929789F}" type="slidenum">
              <a:rPr lang="en-US" smtClean="0"/>
              <a:t>‹#›</a:t>
            </a:fld>
            <a:endParaRPr lang="en-US" dirty="0"/>
          </a:p>
        </p:txBody>
      </p:sp>
    </p:spTree>
    <p:extLst>
      <p:ext uri="{BB962C8B-B14F-4D97-AF65-F5344CB8AC3E}">
        <p14:creationId xmlns:p14="http://schemas.microsoft.com/office/powerpoint/2010/main" val="195442480"/>
      </p:ext>
    </p:extLst>
  </p:cSld>
  <p:clrMap bg1="lt1" tx1="dk1" bg2="lt2" tx2="dk2" accent1="accent1" accent2="accent2" accent3="accent3" accent4="accent4" accent5="accent5" accent6="accent6" hlink="hlink" folHlink="folHlink"/>
  <p:sldLayoutIdLst>
    <p:sldLayoutId id="2147483800" r:id="rId1"/>
    <p:sldLayoutId id="2147483801" r:id="rId2"/>
    <p:sldLayoutId id="2147483802" r:id="rId3"/>
    <p:sldLayoutId id="2147483803" r:id="rId4"/>
    <p:sldLayoutId id="2147483804" r:id="rId5"/>
    <p:sldLayoutId id="2147483805" r:id="rId6"/>
    <p:sldLayoutId id="2147483806" r:id="rId7"/>
    <p:sldLayoutId id="2147483807" r:id="rId8"/>
    <p:sldLayoutId id="2147483808" r:id="rId9"/>
    <p:sldLayoutId id="2147483809" r:id="rId10"/>
    <p:sldLayoutId id="2147483810" r:id="rId11"/>
    <p:sldLayoutId id="2147483811" r:id="rId12"/>
    <p:sldLayoutId id="2147483812" r:id="rId13"/>
    <p:sldLayoutId id="2147483813" r:id="rId14"/>
    <p:sldLayoutId id="2147483814" r:id="rId15"/>
    <p:sldLayoutId id="2147483815"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933700" y="2514600"/>
            <a:ext cx="6705600" cy="2059460"/>
          </a:xfrm>
        </p:spPr>
        <p:txBody>
          <a:bodyPr>
            <a:noAutofit/>
          </a:bodyPr>
          <a:lstStyle/>
          <a:p>
            <a:pPr algn="ctr"/>
            <a:br>
              <a:rPr lang="en-US" dirty="0">
                <a:solidFill>
                  <a:schemeClr val="tx1"/>
                </a:solidFill>
                <a:latin typeface="Times New Roman" pitchFamily="18" charset="0"/>
                <a:cs typeface="Times New Roman" pitchFamily="18" charset="0"/>
              </a:rPr>
            </a:br>
            <a:br>
              <a:rPr lang="en-US" dirty="0">
                <a:solidFill>
                  <a:schemeClr val="tx1"/>
                </a:solidFill>
                <a:latin typeface="Times New Roman" pitchFamily="18" charset="0"/>
                <a:cs typeface="Times New Roman" pitchFamily="18" charset="0"/>
              </a:rPr>
            </a:br>
            <a:br>
              <a:rPr lang="en-US" dirty="0">
                <a:solidFill>
                  <a:schemeClr val="tx1"/>
                </a:solidFill>
                <a:latin typeface="Times New Roman" pitchFamily="18" charset="0"/>
                <a:cs typeface="Times New Roman" pitchFamily="18" charset="0"/>
              </a:rPr>
            </a:br>
            <a:br>
              <a:rPr lang="en-US" dirty="0">
                <a:solidFill>
                  <a:schemeClr val="tx1"/>
                </a:solidFill>
                <a:latin typeface="Times New Roman" pitchFamily="18" charset="0"/>
                <a:cs typeface="Times New Roman" pitchFamily="18" charset="0"/>
              </a:rPr>
            </a:br>
            <a:br>
              <a:rPr lang="en-US" dirty="0">
                <a:solidFill>
                  <a:schemeClr val="tx1"/>
                </a:solidFill>
                <a:latin typeface="Times New Roman" pitchFamily="18" charset="0"/>
                <a:cs typeface="Times New Roman" pitchFamily="18" charset="0"/>
              </a:rPr>
            </a:br>
            <a:br>
              <a:rPr lang="en-US" dirty="0">
                <a:solidFill>
                  <a:schemeClr val="tx1"/>
                </a:solidFill>
                <a:latin typeface="Times New Roman" pitchFamily="18" charset="0"/>
                <a:cs typeface="Times New Roman" pitchFamily="18" charset="0"/>
              </a:rPr>
            </a:br>
            <a:br>
              <a:rPr lang="en-US" dirty="0">
                <a:solidFill>
                  <a:schemeClr val="tx1"/>
                </a:solidFill>
                <a:latin typeface="Times New Roman" pitchFamily="18" charset="0"/>
                <a:cs typeface="Times New Roman" pitchFamily="18" charset="0"/>
              </a:rPr>
            </a:br>
            <a:br>
              <a:rPr lang="en-US" dirty="0">
                <a:solidFill>
                  <a:schemeClr val="tx1"/>
                </a:solidFill>
                <a:latin typeface="Times New Roman" pitchFamily="18" charset="0"/>
                <a:cs typeface="Times New Roman" pitchFamily="18" charset="0"/>
              </a:rPr>
            </a:br>
            <a:br>
              <a:rPr lang="en-US" dirty="0">
                <a:solidFill>
                  <a:schemeClr val="tx1"/>
                </a:solidFill>
                <a:latin typeface="Times New Roman" pitchFamily="18" charset="0"/>
                <a:cs typeface="Times New Roman" pitchFamily="18" charset="0"/>
              </a:rPr>
            </a:br>
            <a:br>
              <a:rPr lang="en-US" dirty="0">
                <a:solidFill>
                  <a:schemeClr val="tx1"/>
                </a:solidFill>
                <a:latin typeface="Times New Roman" pitchFamily="18" charset="0"/>
                <a:cs typeface="Times New Roman" pitchFamily="18" charset="0"/>
              </a:rPr>
            </a:br>
            <a:br>
              <a:rPr lang="en-US" dirty="0">
                <a:solidFill>
                  <a:schemeClr val="tx1"/>
                </a:solidFill>
                <a:latin typeface="Times New Roman" pitchFamily="18" charset="0"/>
                <a:cs typeface="Times New Roman" pitchFamily="18" charset="0"/>
              </a:rPr>
            </a:br>
            <a:br>
              <a:rPr lang="en-US" dirty="0">
                <a:solidFill>
                  <a:schemeClr val="tx1"/>
                </a:solidFill>
                <a:latin typeface="Times New Roman" pitchFamily="18" charset="0"/>
                <a:cs typeface="Times New Roman" pitchFamily="18" charset="0"/>
              </a:rPr>
            </a:br>
            <a:br>
              <a:rPr lang="en-US" dirty="0">
                <a:solidFill>
                  <a:schemeClr val="tx1"/>
                </a:solidFill>
                <a:latin typeface="Times New Roman" pitchFamily="18" charset="0"/>
                <a:cs typeface="Times New Roman" pitchFamily="18" charset="0"/>
              </a:rPr>
            </a:br>
            <a:br>
              <a:rPr lang="en-US" dirty="0">
                <a:solidFill>
                  <a:schemeClr val="tx1"/>
                </a:solidFill>
                <a:latin typeface="Times New Roman" pitchFamily="18" charset="0"/>
                <a:cs typeface="Times New Roman" pitchFamily="18" charset="0"/>
              </a:rPr>
            </a:br>
            <a:br>
              <a:rPr lang="en-US" dirty="0">
                <a:solidFill>
                  <a:schemeClr val="tx1"/>
                </a:solidFill>
                <a:latin typeface="Times New Roman" pitchFamily="18" charset="0"/>
                <a:cs typeface="Times New Roman" pitchFamily="18" charset="0"/>
              </a:rPr>
            </a:br>
            <a:br>
              <a:rPr lang="en-US" dirty="0">
                <a:solidFill>
                  <a:schemeClr val="tx1"/>
                </a:solidFill>
                <a:latin typeface="Times New Roman" pitchFamily="18" charset="0"/>
                <a:cs typeface="Times New Roman" pitchFamily="18" charset="0"/>
              </a:rPr>
            </a:br>
            <a:br>
              <a:rPr lang="en-US" dirty="0">
                <a:solidFill>
                  <a:schemeClr val="tx1"/>
                </a:solidFill>
                <a:latin typeface="Times New Roman" pitchFamily="18" charset="0"/>
                <a:cs typeface="Times New Roman" pitchFamily="18" charset="0"/>
              </a:rPr>
            </a:br>
            <a:br>
              <a:rPr lang="en-US" dirty="0">
                <a:solidFill>
                  <a:schemeClr val="tx1"/>
                </a:solidFill>
                <a:latin typeface="Times New Roman" pitchFamily="18" charset="0"/>
                <a:cs typeface="Times New Roman" pitchFamily="18" charset="0"/>
              </a:rPr>
            </a:br>
            <a:br>
              <a:rPr lang="en-US" dirty="0">
                <a:solidFill>
                  <a:schemeClr val="tx1"/>
                </a:solidFill>
                <a:latin typeface="Times New Roman" pitchFamily="18" charset="0"/>
                <a:cs typeface="Times New Roman" pitchFamily="18" charset="0"/>
              </a:rPr>
            </a:br>
            <a:br>
              <a:rPr lang="en-US" dirty="0">
                <a:solidFill>
                  <a:schemeClr val="tx1"/>
                </a:solidFill>
                <a:latin typeface="Times New Roman" pitchFamily="18" charset="0"/>
                <a:cs typeface="Times New Roman" pitchFamily="18" charset="0"/>
              </a:rPr>
            </a:br>
            <a:br>
              <a:rPr lang="en-US" dirty="0">
                <a:solidFill>
                  <a:schemeClr val="tx1"/>
                </a:solidFill>
                <a:latin typeface="Times New Roman" pitchFamily="18" charset="0"/>
                <a:cs typeface="Times New Roman" pitchFamily="18" charset="0"/>
              </a:rPr>
            </a:br>
            <a:br>
              <a:rPr lang="en-US" dirty="0">
                <a:solidFill>
                  <a:schemeClr val="tx1"/>
                </a:solidFill>
                <a:latin typeface="Times New Roman" pitchFamily="18" charset="0"/>
                <a:cs typeface="Times New Roman" pitchFamily="18" charset="0"/>
              </a:rPr>
            </a:br>
            <a:br>
              <a:rPr lang="en-US" dirty="0">
                <a:solidFill>
                  <a:schemeClr val="tx1"/>
                </a:solidFill>
                <a:latin typeface="Times New Roman" pitchFamily="18" charset="0"/>
                <a:cs typeface="Times New Roman" pitchFamily="18" charset="0"/>
              </a:rPr>
            </a:br>
            <a:br>
              <a:rPr lang="en-US" dirty="0">
                <a:solidFill>
                  <a:schemeClr val="tx1"/>
                </a:solidFill>
                <a:latin typeface="Times New Roman" pitchFamily="18" charset="0"/>
                <a:cs typeface="Times New Roman" pitchFamily="18" charset="0"/>
              </a:rPr>
            </a:br>
            <a:br>
              <a:rPr lang="en-US" dirty="0">
                <a:solidFill>
                  <a:schemeClr val="tx1"/>
                </a:solidFill>
                <a:latin typeface="Times New Roman" pitchFamily="18" charset="0"/>
                <a:cs typeface="Times New Roman" pitchFamily="18" charset="0"/>
              </a:rPr>
            </a:br>
            <a:br>
              <a:rPr lang="en-US" dirty="0">
                <a:solidFill>
                  <a:schemeClr val="tx1"/>
                </a:solidFill>
                <a:latin typeface="Times New Roman" pitchFamily="18" charset="0"/>
                <a:cs typeface="Times New Roman" pitchFamily="18" charset="0"/>
              </a:rPr>
            </a:br>
            <a:br>
              <a:rPr lang="en-US" dirty="0">
                <a:solidFill>
                  <a:schemeClr val="tx1"/>
                </a:solidFill>
                <a:latin typeface="Times New Roman" pitchFamily="18" charset="0"/>
                <a:cs typeface="Times New Roman" pitchFamily="18" charset="0"/>
              </a:rPr>
            </a:br>
            <a:br>
              <a:rPr lang="en-US" dirty="0">
                <a:solidFill>
                  <a:schemeClr val="tx1"/>
                </a:solidFill>
                <a:latin typeface="Times New Roman" pitchFamily="18" charset="0"/>
                <a:cs typeface="Times New Roman" pitchFamily="18" charset="0"/>
              </a:rPr>
            </a:br>
            <a:br>
              <a:rPr lang="en-US" dirty="0">
                <a:solidFill>
                  <a:schemeClr val="tx1"/>
                </a:solidFill>
                <a:latin typeface="Times New Roman" pitchFamily="18" charset="0"/>
                <a:cs typeface="Times New Roman" pitchFamily="18" charset="0"/>
              </a:rPr>
            </a:br>
            <a:br>
              <a:rPr lang="en-US" dirty="0">
                <a:solidFill>
                  <a:schemeClr val="tx1"/>
                </a:solidFill>
                <a:latin typeface="Times New Roman" pitchFamily="18" charset="0"/>
                <a:cs typeface="Times New Roman" pitchFamily="18" charset="0"/>
              </a:rPr>
            </a:br>
            <a:br>
              <a:rPr lang="en-US" dirty="0">
                <a:solidFill>
                  <a:schemeClr val="tx1"/>
                </a:solidFill>
                <a:latin typeface="Times New Roman" pitchFamily="18" charset="0"/>
                <a:cs typeface="Times New Roman" pitchFamily="18" charset="0"/>
              </a:rPr>
            </a:br>
            <a:br>
              <a:rPr lang="en-US" dirty="0">
                <a:solidFill>
                  <a:schemeClr val="tx1"/>
                </a:solidFill>
                <a:latin typeface="Times New Roman" pitchFamily="18" charset="0"/>
                <a:cs typeface="Times New Roman" pitchFamily="18" charset="0"/>
              </a:rPr>
            </a:br>
            <a:br>
              <a:rPr lang="en-US" dirty="0">
                <a:solidFill>
                  <a:schemeClr val="tx1"/>
                </a:solidFill>
                <a:latin typeface="Times New Roman" pitchFamily="18" charset="0"/>
                <a:cs typeface="Times New Roman" pitchFamily="18" charset="0"/>
              </a:rPr>
            </a:br>
            <a:br>
              <a:rPr lang="en-US" dirty="0">
                <a:solidFill>
                  <a:schemeClr val="tx1"/>
                </a:solidFill>
                <a:latin typeface="Times New Roman" pitchFamily="18" charset="0"/>
                <a:cs typeface="Times New Roman" pitchFamily="18" charset="0"/>
              </a:rPr>
            </a:br>
            <a:br>
              <a:rPr lang="en-US" dirty="0">
                <a:solidFill>
                  <a:schemeClr val="tx1"/>
                </a:solidFill>
                <a:latin typeface="Times New Roman" pitchFamily="18" charset="0"/>
                <a:cs typeface="Times New Roman" pitchFamily="18" charset="0"/>
              </a:rPr>
            </a:br>
            <a:br>
              <a:rPr lang="en-US" dirty="0">
                <a:solidFill>
                  <a:schemeClr val="tx1"/>
                </a:solidFill>
                <a:latin typeface="Times New Roman" pitchFamily="18" charset="0"/>
                <a:cs typeface="Times New Roman" pitchFamily="18" charset="0"/>
              </a:rPr>
            </a:br>
            <a:br>
              <a:rPr lang="en-US" dirty="0">
                <a:solidFill>
                  <a:schemeClr val="tx1"/>
                </a:solidFill>
                <a:latin typeface="Times New Roman" pitchFamily="18" charset="0"/>
                <a:cs typeface="Times New Roman" pitchFamily="18" charset="0"/>
              </a:rPr>
            </a:br>
            <a:br>
              <a:rPr lang="en-US" dirty="0">
                <a:solidFill>
                  <a:schemeClr val="tx1"/>
                </a:solidFill>
                <a:latin typeface="Times New Roman" pitchFamily="18" charset="0"/>
                <a:cs typeface="Times New Roman" pitchFamily="18" charset="0"/>
              </a:rPr>
            </a:br>
            <a:r>
              <a:rPr lang="en-US" sz="1800" dirty="0">
                <a:solidFill>
                  <a:schemeClr val="tx1"/>
                </a:solidFill>
                <a:latin typeface="Times New Roman" pitchFamily="18" charset="0"/>
                <a:cs typeface="Times New Roman" pitchFamily="18" charset="0"/>
              </a:rPr>
              <a:t>An-Najah National University</a:t>
            </a:r>
            <a:br>
              <a:rPr lang="en-US" sz="1800" dirty="0">
                <a:solidFill>
                  <a:schemeClr val="tx1"/>
                </a:solidFill>
                <a:latin typeface="Times New Roman" pitchFamily="18" charset="0"/>
                <a:cs typeface="Times New Roman" pitchFamily="18" charset="0"/>
              </a:rPr>
            </a:br>
            <a:r>
              <a:rPr lang="en-US" sz="1800" dirty="0">
                <a:solidFill>
                  <a:schemeClr val="tx1"/>
                </a:solidFill>
                <a:latin typeface="Times New Roman" pitchFamily="18" charset="0"/>
                <a:cs typeface="Times New Roman" pitchFamily="18" charset="0"/>
              </a:rPr>
              <a:t>Telecommunications Engineering Department</a:t>
            </a:r>
            <a:br>
              <a:rPr lang="en-US" sz="1800" dirty="0">
                <a:solidFill>
                  <a:schemeClr val="tx1"/>
                </a:solidFill>
                <a:latin typeface="Times New Roman" pitchFamily="18" charset="0"/>
                <a:cs typeface="Times New Roman" pitchFamily="18" charset="0"/>
              </a:rPr>
            </a:br>
            <a:br>
              <a:rPr lang="en-US" dirty="0">
                <a:solidFill>
                  <a:schemeClr val="tx1"/>
                </a:solidFill>
                <a:latin typeface="Times New Roman" pitchFamily="18" charset="0"/>
                <a:cs typeface="Times New Roman" pitchFamily="18" charset="0"/>
              </a:rPr>
            </a:br>
            <a:r>
              <a:rPr lang="en-US" sz="2800" dirty="0">
                <a:solidFill>
                  <a:schemeClr val="tx1"/>
                </a:solidFill>
                <a:latin typeface="Segoe UI Historic" panose="020B0502040204020203" pitchFamily="34" charset="0"/>
              </a:rPr>
              <a:t>Smart Glass Window</a:t>
            </a:r>
            <a:br>
              <a:rPr lang="en-US" sz="2800" dirty="0">
                <a:solidFill>
                  <a:schemeClr val="tx1"/>
                </a:solidFill>
                <a:latin typeface="Segoe UI Historic" panose="020B0502040204020203" pitchFamily="34" charset="0"/>
              </a:rPr>
            </a:br>
            <a:endParaRPr lang="en-US" sz="2800" dirty="0">
              <a:solidFill>
                <a:schemeClr val="tx1"/>
              </a:solidFill>
              <a:latin typeface="Times New Roman" pitchFamily="18" charset="0"/>
              <a:cs typeface="Times New Roman" pitchFamily="18" charset="0"/>
            </a:endParaRPr>
          </a:p>
        </p:txBody>
      </p:sp>
      <p:sp>
        <p:nvSpPr>
          <p:cNvPr id="3" name="Subtitle 2"/>
          <p:cNvSpPr>
            <a:spLocks noGrp="1"/>
          </p:cNvSpPr>
          <p:nvPr>
            <p:ph type="subTitle" idx="1"/>
          </p:nvPr>
        </p:nvSpPr>
        <p:spPr>
          <a:xfrm>
            <a:off x="2362200" y="4267200"/>
            <a:ext cx="7543800" cy="2743200"/>
          </a:xfrm>
        </p:spPr>
        <p:txBody>
          <a:bodyPr>
            <a:normAutofit/>
          </a:bodyPr>
          <a:lstStyle/>
          <a:p>
            <a:pPr algn="ctr"/>
            <a:r>
              <a:rPr lang="en-US" dirty="0">
                <a:solidFill>
                  <a:schemeClr val="tx1"/>
                </a:solidFill>
                <a:latin typeface="Times New Roman" pitchFamily="18" charset="0"/>
                <a:cs typeface="Times New Roman" pitchFamily="18" charset="0"/>
              </a:rPr>
              <a:t>Submitted by:</a:t>
            </a:r>
          </a:p>
          <a:p>
            <a:pPr algn="ctr"/>
            <a:r>
              <a:rPr lang="en-US" dirty="0">
                <a:solidFill>
                  <a:srgbClr val="050505"/>
                </a:solidFill>
                <a:latin typeface="Segoe UI Historic" panose="020B0502040204020203" pitchFamily="34" charset="0"/>
              </a:rPr>
              <a:t>Amr Ishtyeh  </a:t>
            </a:r>
            <a:r>
              <a:rPr lang="en-US" b="0" i="0" dirty="0">
                <a:solidFill>
                  <a:srgbClr val="050505"/>
                </a:solidFill>
                <a:effectLst/>
                <a:latin typeface="Segoe UI Historic" panose="020B0502040204020203" pitchFamily="34" charset="0"/>
              </a:rPr>
              <a:t>    Rafah Nairat </a:t>
            </a:r>
          </a:p>
          <a:p>
            <a:pPr algn="ctr"/>
            <a:r>
              <a:rPr lang="en-US" b="0" i="0" dirty="0">
                <a:solidFill>
                  <a:srgbClr val="050505"/>
                </a:solidFill>
                <a:effectLst/>
                <a:latin typeface="Segoe UI Historic" panose="020B0502040204020203" pitchFamily="34" charset="0"/>
              </a:rPr>
              <a:t>Yousef Shmlawi</a:t>
            </a:r>
          </a:p>
          <a:p>
            <a:pPr algn="ctr"/>
            <a:endParaRPr lang="en-US" dirty="0">
              <a:solidFill>
                <a:schemeClr val="tx1"/>
              </a:solidFill>
              <a:latin typeface="Times New Roman" pitchFamily="18" charset="0"/>
              <a:cs typeface="Times New Roman" pitchFamily="18" charset="0"/>
            </a:endParaRPr>
          </a:p>
          <a:p>
            <a:pPr algn="ctr"/>
            <a:r>
              <a:rPr lang="en-US" dirty="0">
                <a:solidFill>
                  <a:schemeClr val="tx1"/>
                </a:solidFill>
                <a:latin typeface="Times New Roman" pitchFamily="18" charset="0"/>
                <a:cs typeface="Times New Roman" pitchFamily="18" charset="0"/>
              </a:rPr>
              <a:t> </a:t>
            </a:r>
            <a:r>
              <a:rPr lang="en-US" b="0" i="0" dirty="0">
                <a:solidFill>
                  <a:srgbClr val="050505"/>
                </a:solidFill>
                <a:effectLst/>
                <a:latin typeface="Segoe UI Historic" panose="020B0502040204020203" pitchFamily="34" charset="0"/>
              </a:rPr>
              <a:t>Supervisor: Dr. Haneen Al-Autt</a:t>
            </a:r>
            <a:endParaRPr lang="en-US" dirty="0"/>
          </a:p>
        </p:txBody>
      </p:sp>
      <p:pic>
        <p:nvPicPr>
          <p:cNvPr id="5" name="Picture 10">
            <a:extLst>
              <a:ext uri="{FF2B5EF4-FFF2-40B4-BE49-F238E27FC236}">
                <a16:creationId xmlns:a16="http://schemas.microsoft.com/office/drawing/2014/main" id="{9D6409DD-B31E-7F7F-8603-D5C1874B0C7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57802" y="187448"/>
            <a:ext cx="2276396" cy="1992150"/>
          </a:xfrm>
          <a:prstGeom prst="rect">
            <a:avLst/>
          </a:prstGeom>
        </p:spPr>
      </p:pic>
    </p:spTree>
    <p:extLst>
      <p:ext uri="{BB962C8B-B14F-4D97-AF65-F5344CB8AC3E}">
        <p14:creationId xmlns:p14="http://schemas.microsoft.com/office/powerpoint/2010/main" val="21486754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BEA4729B-0063-DBED-F997-A6C7DE1B3ABF}"/>
              </a:ext>
            </a:extLst>
          </p:cNvPr>
          <p:cNvSpPr>
            <a:spLocks noGrp="1"/>
          </p:cNvSpPr>
          <p:nvPr>
            <p:ph type="title"/>
          </p:nvPr>
        </p:nvSpPr>
        <p:spPr/>
        <p:txBody>
          <a:bodyPr/>
          <a:lstStyle/>
          <a:p>
            <a:r>
              <a:rPr lang="en-US" dirty="0">
                <a:solidFill>
                  <a:schemeClr val="tx1"/>
                </a:solidFill>
              </a:rPr>
              <a:t>Types Of Smart Glass.</a:t>
            </a:r>
          </a:p>
        </p:txBody>
      </p:sp>
      <p:pic>
        <p:nvPicPr>
          <p:cNvPr id="5" name="Picture 4" descr="smart glass taxonomy">
            <a:extLst>
              <a:ext uri="{FF2B5EF4-FFF2-40B4-BE49-F238E27FC236}">
                <a16:creationId xmlns:a16="http://schemas.microsoft.com/office/drawing/2014/main" id="{7F76694D-5C29-4733-E7F5-17961C2AC657}"/>
              </a:ext>
            </a:extLst>
          </p:cNvPr>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570055" y="1930400"/>
            <a:ext cx="4972745" cy="4318000"/>
          </a:xfrm>
          <a:prstGeom prst="rect">
            <a:avLst/>
          </a:prstGeom>
          <a:noFill/>
          <a:ln>
            <a:noFill/>
          </a:ln>
        </p:spPr>
      </p:pic>
    </p:spTree>
    <p:extLst>
      <p:ext uri="{BB962C8B-B14F-4D97-AF65-F5344CB8AC3E}">
        <p14:creationId xmlns:p14="http://schemas.microsoft.com/office/powerpoint/2010/main" val="5322527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4A6ADD85-DDC6-5A71-A622-A1A31A4BC0A1}"/>
              </a:ext>
            </a:extLst>
          </p:cNvPr>
          <p:cNvSpPr>
            <a:spLocks noGrp="1"/>
          </p:cNvSpPr>
          <p:nvPr>
            <p:ph type="title"/>
          </p:nvPr>
        </p:nvSpPr>
        <p:spPr/>
        <p:txBody>
          <a:bodyPr/>
          <a:lstStyle/>
          <a:p>
            <a:r>
              <a:rPr lang="en-US" dirty="0">
                <a:solidFill>
                  <a:schemeClr val="tx1"/>
                </a:solidFill>
              </a:rPr>
              <a:t>Block Diagram.</a:t>
            </a:r>
          </a:p>
        </p:txBody>
      </p:sp>
      <p:pic>
        <p:nvPicPr>
          <p:cNvPr id="4" name="عنصر نائب للمحتوى 3">
            <a:extLst>
              <a:ext uri="{FF2B5EF4-FFF2-40B4-BE49-F238E27FC236}">
                <a16:creationId xmlns:a16="http://schemas.microsoft.com/office/drawing/2014/main" id="{927F4E68-8EAB-87E3-E00B-2C59E27E5C58}"/>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bwMode="auto">
          <a:xfrm>
            <a:off x="1773032" y="1488282"/>
            <a:ext cx="6127515" cy="4585947"/>
          </a:xfrm>
          <a:prstGeom prst="rect">
            <a:avLst/>
          </a:prstGeom>
          <a:noFill/>
          <a:ln>
            <a:noFill/>
          </a:ln>
        </p:spPr>
      </p:pic>
    </p:spTree>
    <p:extLst>
      <p:ext uri="{BB962C8B-B14F-4D97-AF65-F5344CB8AC3E}">
        <p14:creationId xmlns:p14="http://schemas.microsoft.com/office/powerpoint/2010/main" val="295760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F260F34C-CAB9-7D56-733C-D33A05F58C54}"/>
              </a:ext>
            </a:extLst>
          </p:cNvPr>
          <p:cNvSpPr>
            <a:spLocks noGrp="1"/>
          </p:cNvSpPr>
          <p:nvPr>
            <p:ph type="title"/>
          </p:nvPr>
        </p:nvSpPr>
        <p:spPr/>
        <p:txBody>
          <a:bodyPr/>
          <a:lstStyle/>
          <a:p>
            <a:r>
              <a:rPr lang="en-US" dirty="0">
                <a:solidFill>
                  <a:schemeClr val="tx1"/>
                </a:solidFill>
              </a:rPr>
              <a:t>Block Description.</a:t>
            </a:r>
          </a:p>
        </p:txBody>
      </p:sp>
      <p:sp>
        <p:nvSpPr>
          <p:cNvPr id="3" name="عنصر نائب للمحتوى 2">
            <a:extLst>
              <a:ext uri="{FF2B5EF4-FFF2-40B4-BE49-F238E27FC236}">
                <a16:creationId xmlns:a16="http://schemas.microsoft.com/office/drawing/2014/main" id="{61DD0B67-350A-4A56-4051-9A738561B407}"/>
              </a:ext>
            </a:extLst>
          </p:cNvPr>
          <p:cNvSpPr>
            <a:spLocks noGrp="1"/>
          </p:cNvSpPr>
          <p:nvPr>
            <p:ph idx="1"/>
          </p:nvPr>
        </p:nvSpPr>
        <p:spPr/>
        <p:txBody>
          <a:bodyPr>
            <a:normAutofit/>
          </a:bodyPr>
          <a:lstStyle/>
          <a:p>
            <a:pPr algn="just"/>
            <a:r>
              <a:rPr lang="en-US" sz="2800" dirty="0">
                <a:solidFill>
                  <a:schemeClr val="tx1"/>
                </a:solidFill>
              </a:rPr>
              <a:t>The block diagram illustrates a sophisticated system powered by an Arduino UNO microcontroller, integrating a diverse range of sensors and devices tailored for both indoor and outdoor applications. </a:t>
            </a:r>
          </a:p>
        </p:txBody>
      </p:sp>
    </p:spTree>
    <p:extLst>
      <p:ext uri="{BB962C8B-B14F-4D97-AF65-F5344CB8AC3E}">
        <p14:creationId xmlns:p14="http://schemas.microsoft.com/office/powerpoint/2010/main" val="354293623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7A615369-3728-7339-AFC6-ECD602BA943B}"/>
              </a:ext>
            </a:extLst>
          </p:cNvPr>
          <p:cNvSpPr>
            <a:spLocks noGrp="1"/>
          </p:cNvSpPr>
          <p:nvPr>
            <p:ph type="title"/>
          </p:nvPr>
        </p:nvSpPr>
        <p:spPr/>
        <p:txBody>
          <a:bodyPr/>
          <a:lstStyle/>
          <a:p>
            <a:r>
              <a:rPr lang="en-US" dirty="0">
                <a:solidFill>
                  <a:schemeClr val="tx1"/>
                </a:solidFill>
              </a:rPr>
              <a:t>Flow Chart.</a:t>
            </a:r>
          </a:p>
        </p:txBody>
      </p:sp>
      <p:pic>
        <p:nvPicPr>
          <p:cNvPr id="4" name="Picture 3">
            <a:extLst>
              <a:ext uri="{FF2B5EF4-FFF2-40B4-BE49-F238E27FC236}">
                <a16:creationId xmlns:a16="http://schemas.microsoft.com/office/drawing/2014/main" id="{26103414-CA27-B47D-F9A9-87D4F90E5EA0}"/>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bwMode="auto">
          <a:xfrm>
            <a:off x="4480560" y="222069"/>
            <a:ext cx="3823427" cy="6619219"/>
          </a:xfrm>
          <a:prstGeom prst="rect">
            <a:avLst/>
          </a:prstGeom>
          <a:noFill/>
          <a:ln>
            <a:noFill/>
          </a:ln>
        </p:spPr>
      </p:pic>
    </p:spTree>
    <p:extLst>
      <p:ext uri="{BB962C8B-B14F-4D97-AF65-F5344CB8AC3E}">
        <p14:creationId xmlns:p14="http://schemas.microsoft.com/office/powerpoint/2010/main" val="6822811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E8BD5120-C8E5-FE6C-3A5C-FA4A949D4FA0}"/>
              </a:ext>
            </a:extLst>
          </p:cNvPr>
          <p:cNvSpPr>
            <a:spLocks noGrp="1"/>
          </p:cNvSpPr>
          <p:nvPr>
            <p:ph type="title"/>
          </p:nvPr>
        </p:nvSpPr>
        <p:spPr/>
        <p:txBody>
          <a:bodyPr/>
          <a:lstStyle/>
          <a:p>
            <a:r>
              <a:rPr lang="en-US" dirty="0">
                <a:solidFill>
                  <a:schemeClr val="tx1"/>
                </a:solidFill>
              </a:rPr>
              <a:t>Flow Chart Cont. </a:t>
            </a:r>
          </a:p>
        </p:txBody>
      </p:sp>
      <p:sp>
        <p:nvSpPr>
          <p:cNvPr id="3" name="عنصر نائب للمحتوى 2">
            <a:extLst>
              <a:ext uri="{FF2B5EF4-FFF2-40B4-BE49-F238E27FC236}">
                <a16:creationId xmlns:a16="http://schemas.microsoft.com/office/drawing/2014/main" id="{BD8B04CB-21A1-8A09-60ED-2D44646923DB}"/>
              </a:ext>
            </a:extLst>
          </p:cNvPr>
          <p:cNvSpPr>
            <a:spLocks noGrp="1"/>
          </p:cNvSpPr>
          <p:nvPr>
            <p:ph idx="1"/>
          </p:nvPr>
        </p:nvSpPr>
        <p:spPr/>
        <p:txBody>
          <a:bodyPr>
            <a:noAutofit/>
          </a:bodyPr>
          <a:lstStyle/>
          <a:p>
            <a:pPr algn="just"/>
            <a:r>
              <a:rPr lang="en-US" sz="2900" kern="100" dirty="0">
                <a:solidFill>
                  <a:schemeClr val="tx1"/>
                </a:solidFill>
                <a:latin typeface="Calibri" panose="020F0502020204030204" pitchFamily="34" charset="0"/>
                <a:ea typeface="Calibri" panose="020F0502020204030204" pitchFamily="34" charset="0"/>
                <a:cs typeface="Arial" panose="020B0604020202020204" pitchFamily="34" charset="0"/>
              </a:rPr>
              <a:t>Beginning with environmental data collection, sensors monitor light and temperature. The Arduino Uno analyzes this data and triggers commands to adjust the electrochromic window tint. This iterative process guarantees real-time adaptation, optimizing energy efficiency and elevating indoor comfort.</a:t>
            </a:r>
          </a:p>
        </p:txBody>
      </p:sp>
    </p:spTree>
    <p:extLst>
      <p:ext uri="{BB962C8B-B14F-4D97-AF65-F5344CB8AC3E}">
        <p14:creationId xmlns:p14="http://schemas.microsoft.com/office/powerpoint/2010/main" val="406262850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81A20DD9-6D6C-18FA-267B-ABD0EF7568F9}"/>
              </a:ext>
            </a:extLst>
          </p:cNvPr>
          <p:cNvSpPr>
            <a:spLocks noGrp="1"/>
          </p:cNvSpPr>
          <p:nvPr>
            <p:ph type="title"/>
          </p:nvPr>
        </p:nvSpPr>
        <p:spPr>
          <a:xfrm>
            <a:off x="2133600" y="609600"/>
            <a:ext cx="6347713" cy="838200"/>
          </a:xfrm>
        </p:spPr>
        <p:txBody>
          <a:bodyPr/>
          <a:lstStyle/>
          <a:p>
            <a:r>
              <a:rPr lang="en-US" dirty="0">
                <a:solidFill>
                  <a:schemeClr val="tx1"/>
                </a:solidFill>
              </a:rPr>
              <a:t>Smart Window Circuits.</a:t>
            </a:r>
          </a:p>
        </p:txBody>
      </p:sp>
      <p:pic>
        <p:nvPicPr>
          <p:cNvPr id="4" name="عنصر نائب للمحتوى 3">
            <a:extLst>
              <a:ext uri="{FF2B5EF4-FFF2-40B4-BE49-F238E27FC236}">
                <a16:creationId xmlns:a16="http://schemas.microsoft.com/office/drawing/2014/main" id="{40D19D3E-F93A-1A4E-9C65-94B6EDA4C1D5}"/>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438400" y="1479645"/>
            <a:ext cx="5791200" cy="4927191"/>
          </a:xfrm>
          <a:prstGeom prst="rect">
            <a:avLst/>
          </a:prstGeom>
        </p:spPr>
      </p:pic>
    </p:spTree>
    <p:extLst>
      <p:ext uri="{BB962C8B-B14F-4D97-AF65-F5344CB8AC3E}">
        <p14:creationId xmlns:p14="http://schemas.microsoft.com/office/powerpoint/2010/main" val="272045810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7E6D5CFE-8787-7DD5-3F5B-48DD28ADABEE}"/>
              </a:ext>
            </a:extLst>
          </p:cNvPr>
          <p:cNvSpPr>
            <a:spLocks noGrp="1"/>
          </p:cNvSpPr>
          <p:nvPr>
            <p:ph type="title"/>
          </p:nvPr>
        </p:nvSpPr>
        <p:spPr/>
        <p:txBody>
          <a:bodyPr/>
          <a:lstStyle/>
          <a:p>
            <a:r>
              <a:rPr lang="en-US" dirty="0">
                <a:solidFill>
                  <a:schemeClr val="tx1"/>
                </a:solidFill>
              </a:rPr>
              <a:t>Results.</a:t>
            </a:r>
          </a:p>
        </p:txBody>
      </p:sp>
      <p:sp>
        <p:nvSpPr>
          <p:cNvPr id="3" name="عنصر نائب للمحتوى 2">
            <a:extLst>
              <a:ext uri="{FF2B5EF4-FFF2-40B4-BE49-F238E27FC236}">
                <a16:creationId xmlns:a16="http://schemas.microsoft.com/office/drawing/2014/main" id="{80A496E7-4791-E96C-60BE-384EBF2170EB}"/>
              </a:ext>
            </a:extLst>
          </p:cNvPr>
          <p:cNvSpPr>
            <a:spLocks noGrp="1"/>
          </p:cNvSpPr>
          <p:nvPr>
            <p:ph idx="1"/>
          </p:nvPr>
        </p:nvSpPr>
        <p:spPr/>
        <p:txBody>
          <a:bodyPr/>
          <a:lstStyle/>
          <a:p>
            <a:pPr marL="0" indent="0" algn="just">
              <a:buNone/>
            </a:pPr>
            <a:r>
              <a:rPr lang="en-US" sz="2500" dirty="0">
                <a:solidFill>
                  <a:schemeClr val="tx1"/>
                </a:solidFill>
                <a:latin typeface="Times New Roman" panose="02020603050405020304" pitchFamily="18" charset="0"/>
                <a:ea typeface="Times New Roman" panose="02020603050405020304" pitchFamily="18" charset="0"/>
              </a:rPr>
              <a:t>When the circuit is powered on and the Arduino runs the appropriate code, each sensor's reading is displayed on the LCD. The display likely updates at regular intervals, showing real-time sensor data. The layout on the LCD is arranged to show the readings in an organized manner, with labels for each sensor's data for easy reading.</a:t>
            </a:r>
          </a:p>
          <a:p>
            <a:endParaRPr lang="en-US" dirty="0"/>
          </a:p>
        </p:txBody>
      </p:sp>
    </p:spTree>
    <p:extLst>
      <p:ext uri="{BB962C8B-B14F-4D97-AF65-F5344CB8AC3E}">
        <p14:creationId xmlns:p14="http://schemas.microsoft.com/office/powerpoint/2010/main" val="405852408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CD3BA15F-771D-4E03-AEC5-427F5009BEE1}"/>
              </a:ext>
            </a:extLst>
          </p:cNvPr>
          <p:cNvSpPr>
            <a:spLocks noGrp="1"/>
          </p:cNvSpPr>
          <p:nvPr>
            <p:ph type="title"/>
          </p:nvPr>
        </p:nvSpPr>
        <p:spPr/>
        <p:txBody>
          <a:bodyPr/>
          <a:lstStyle/>
          <a:p>
            <a:r>
              <a:rPr lang="en-US" dirty="0">
                <a:solidFill>
                  <a:schemeClr val="tx1"/>
                </a:solidFill>
              </a:rPr>
              <a:t>Market Segmentation. </a:t>
            </a:r>
          </a:p>
        </p:txBody>
      </p:sp>
      <p:sp>
        <p:nvSpPr>
          <p:cNvPr id="3" name="عنصر نائب للمحتوى 2">
            <a:extLst>
              <a:ext uri="{FF2B5EF4-FFF2-40B4-BE49-F238E27FC236}">
                <a16:creationId xmlns:a16="http://schemas.microsoft.com/office/drawing/2014/main" id="{7A93090A-CB20-50C2-F133-8F093426B35F}"/>
              </a:ext>
            </a:extLst>
          </p:cNvPr>
          <p:cNvSpPr>
            <a:spLocks noGrp="1"/>
          </p:cNvSpPr>
          <p:nvPr>
            <p:ph idx="1"/>
          </p:nvPr>
        </p:nvSpPr>
        <p:spPr>
          <a:xfrm>
            <a:off x="971005" y="1674223"/>
            <a:ext cx="6347714" cy="3880773"/>
          </a:xfrm>
        </p:spPr>
        <p:txBody>
          <a:bodyPr>
            <a:normAutofit/>
          </a:bodyPr>
          <a:lstStyle/>
          <a:p>
            <a:pPr algn="just"/>
            <a:r>
              <a:rPr lang="en-US" sz="2800" dirty="0">
                <a:solidFill>
                  <a:schemeClr val="tx1"/>
                </a:solidFill>
              </a:rPr>
              <a:t>By Applications</a:t>
            </a:r>
            <a:r>
              <a:rPr lang="en-US" sz="1900" dirty="0">
                <a:solidFill>
                  <a:schemeClr val="tx1"/>
                </a:solidFill>
                <a:latin typeface="Times New Roman" panose="02020603050405020304" pitchFamily="18" charset="0"/>
                <a:cs typeface="Times New Roman" panose="02020603050405020304" pitchFamily="18" charset="0"/>
              </a:rPr>
              <a:t>: </a:t>
            </a:r>
            <a:r>
              <a:rPr lang="en-US" sz="24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Applications span architectural, automotive, aircraft, consumer electronics, and other sectors.</a:t>
            </a:r>
            <a:endParaRPr lang="en-US" sz="1900" dirty="0">
              <a:solidFill>
                <a:schemeClr val="tx1"/>
              </a:solidFill>
              <a:latin typeface="Times New Roman" panose="02020603050405020304" pitchFamily="18" charset="0"/>
              <a:cs typeface="Times New Roman" panose="02020603050405020304" pitchFamily="18" charset="0"/>
            </a:endParaRPr>
          </a:p>
          <a:p>
            <a:pPr marL="0" indent="0">
              <a:buNone/>
            </a:pPr>
            <a:endParaRPr lang="en-US" sz="2800" dirty="0">
              <a:solidFill>
                <a:schemeClr val="tx1"/>
              </a:solidFill>
            </a:endParaRPr>
          </a:p>
        </p:txBody>
      </p:sp>
      <p:pic>
        <p:nvPicPr>
          <p:cNvPr id="11" name="صورة 10">
            <a:extLst>
              <a:ext uri="{FF2B5EF4-FFF2-40B4-BE49-F238E27FC236}">
                <a16:creationId xmlns:a16="http://schemas.microsoft.com/office/drawing/2014/main" id="{4ABFBBC1-7F57-7A5A-3203-28D4B6AABC39}"/>
              </a:ext>
            </a:extLst>
          </p:cNvPr>
          <p:cNvPicPr>
            <a:picLocks noChangeAspect="1"/>
          </p:cNvPicPr>
          <p:nvPr/>
        </p:nvPicPr>
        <p:blipFill rotWithShape="1">
          <a:blip r:embed="rId2">
            <a:extLst>
              <a:ext uri="{28A0092B-C50C-407E-A947-70E740481C1C}">
                <a14:useLocalDpi xmlns:a14="http://schemas.microsoft.com/office/drawing/2010/main" val="0"/>
              </a:ext>
            </a:extLst>
          </a:blip>
          <a:srcRect l="2202" b="3816"/>
          <a:stretch/>
        </p:blipFill>
        <p:spPr bwMode="auto">
          <a:xfrm>
            <a:off x="2521966" y="2995023"/>
            <a:ext cx="5218430" cy="2882265"/>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05440127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F5B42B6C-60B2-F712-1C03-E7F91B340038}"/>
              </a:ext>
            </a:extLst>
          </p:cNvPr>
          <p:cNvSpPr>
            <a:spLocks noGrp="1"/>
          </p:cNvSpPr>
          <p:nvPr>
            <p:ph type="title"/>
          </p:nvPr>
        </p:nvSpPr>
        <p:spPr/>
        <p:txBody>
          <a:bodyPr/>
          <a:lstStyle/>
          <a:p>
            <a:r>
              <a:rPr lang="en-US" dirty="0">
                <a:solidFill>
                  <a:schemeClr val="tx1"/>
                </a:solidFill>
              </a:rPr>
              <a:t>Market Segmentation 	cont. </a:t>
            </a:r>
            <a:endParaRPr lang="en-US" dirty="0"/>
          </a:p>
        </p:txBody>
      </p:sp>
      <p:sp>
        <p:nvSpPr>
          <p:cNvPr id="3" name="عنصر نائب للمحتوى 2">
            <a:extLst>
              <a:ext uri="{FF2B5EF4-FFF2-40B4-BE49-F238E27FC236}">
                <a16:creationId xmlns:a16="http://schemas.microsoft.com/office/drawing/2014/main" id="{621B2BA5-9AB6-13DE-70BB-5F8A32426235}"/>
              </a:ext>
            </a:extLst>
          </p:cNvPr>
          <p:cNvSpPr>
            <a:spLocks noGrp="1"/>
          </p:cNvSpPr>
          <p:nvPr>
            <p:ph idx="1"/>
          </p:nvPr>
        </p:nvSpPr>
        <p:spPr>
          <a:xfrm>
            <a:off x="677334" y="1677264"/>
            <a:ext cx="6298232" cy="3880773"/>
          </a:xfrm>
        </p:spPr>
        <p:txBody>
          <a:bodyPr>
            <a:normAutofit/>
          </a:bodyPr>
          <a:lstStyle/>
          <a:p>
            <a:r>
              <a:rPr lang="en-US" sz="2800" dirty="0">
                <a:solidFill>
                  <a:schemeClr val="tx1"/>
                </a:solidFill>
              </a:rPr>
              <a:t>By Regions: </a:t>
            </a:r>
            <a:r>
              <a:rPr lang="en-US" sz="21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North America and Europe are mature markets, while Asia Pacific shows the fastest growth. Opportunities are also identified in the Middle East, Africa, and Latin America.</a:t>
            </a:r>
            <a:endParaRPr lang="en-US" sz="2100" b="1" dirty="0">
              <a:solidFill>
                <a:schemeClr val="tx1"/>
              </a:solidFill>
              <a:latin typeface="Times New Roman" panose="02020603050405020304" pitchFamily="18" charset="0"/>
              <a:ea typeface="Times New Roman" panose="02020603050405020304" pitchFamily="18" charset="0"/>
            </a:endParaRPr>
          </a:p>
          <a:p>
            <a:endParaRPr lang="en-US" sz="2800" dirty="0">
              <a:solidFill>
                <a:schemeClr val="tx1"/>
              </a:solidFill>
            </a:endParaRPr>
          </a:p>
          <a:p>
            <a:pPr marL="0" indent="0">
              <a:buNone/>
            </a:pPr>
            <a:endParaRPr lang="en-US" sz="2800" dirty="0">
              <a:solidFill>
                <a:schemeClr val="tx1"/>
              </a:solidFill>
            </a:endParaRPr>
          </a:p>
        </p:txBody>
      </p:sp>
      <p:pic>
        <p:nvPicPr>
          <p:cNvPr id="4" name="صورة 3">
            <a:extLst>
              <a:ext uri="{FF2B5EF4-FFF2-40B4-BE49-F238E27FC236}">
                <a16:creationId xmlns:a16="http://schemas.microsoft.com/office/drawing/2014/main" id="{414B1A07-D655-C3B2-D82E-870BEDE3C9C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0473" y="3272384"/>
            <a:ext cx="5475945" cy="2821675"/>
          </a:xfrm>
          <a:prstGeom prst="rect">
            <a:avLst/>
          </a:prstGeom>
        </p:spPr>
      </p:pic>
    </p:spTree>
    <p:extLst>
      <p:ext uri="{BB962C8B-B14F-4D97-AF65-F5344CB8AC3E}">
        <p14:creationId xmlns:p14="http://schemas.microsoft.com/office/powerpoint/2010/main" val="152997766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39193D-91AA-4C33-96A3-CA53A43F2DED}"/>
              </a:ext>
            </a:extLst>
          </p:cNvPr>
          <p:cNvSpPr>
            <a:spLocks noGrp="1"/>
          </p:cNvSpPr>
          <p:nvPr>
            <p:ph type="title"/>
          </p:nvPr>
        </p:nvSpPr>
        <p:spPr/>
        <p:txBody>
          <a:bodyPr/>
          <a:lstStyle/>
          <a:p>
            <a:r>
              <a:rPr lang="en-US" dirty="0">
                <a:solidFill>
                  <a:srgbClr val="050505"/>
                </a:solidFill>
                <a:latin typeface="Times New Roman" panose="02020603050405020304" pitchFamily="18" charset="0"/>
                <a:cs typeface="Times New Roman" panose="02020603050405020304" pitchFamily="18" charset="0"/>
              </a:rPr>
              <a:t>F</a:t>
            </a:r>
            <a:r>
              <a:rPr lang="en-US" b="0" i="0" dirty="0">
                <a:solidFill>
                  <a:srgbClr val="050505"/>
                </a:solidFill>
                <a:effectLst/>
                <a:latin typeface="Times New Roman" panose="02020603050405020304" pitchFamily="18" charset="0"/>
                <a:cs typeface="Times New Roman" panose="02020603050405020304" pitchFamily="18" charset="0"/>
              </a:rPr>
              <a:t>uture research.</a:t>
            </a:r>
            <a:endParaRPr lang="en-US" dirty="0"/>
          </a:p>
        </p:txBody>
      </p:sp>
      <p:sp>
        <p:nvSpPr>
          <p:cNvPr id="3" name="Content Placeholder 2">
            <a:extLst>
              <a:ext uri="{FF2B5EF4-FFF2-40B4-BE49-F238E27FC236}">
                <a16:creationId xmlns:a16="http://schemas.microsoft.com/office/drawing/2014/main" id="{FC5A6D1A-CE33-4DF6-B51F-A9833CB03033}"/>
              </a:ext>
            </a:extLst>
          </p:cNvPr>
          <p:cNvSpPr>
            <a:spLocks noGrp="1"/>
          </p:cNvSpPr>
          <p:nvPr>
            <p:ph idx="1"/>
          </p:nvPr>
        </p:nvSpPr>
        <p:spPr/>
        <p:txBody>
          <a:bodyPr>
            <a:normAutofit/>
          </a:bodyPr>
          <a:lstStyle/>
          <a:p>
            <a:r>
              <a:rPr lang="en-US" sz="3200" dirty="0">
                <a:solidFill>
                  <a:srgbClr val="050505"/>
                </a:solidFill>
                <a:latin typeface="Times New Roman" panose="02020603050405020304" pitchFamily="18" charset="0"/>
                <a:cs typeface="Times New Roman" panose="02020603050405020304" pitchFamily="18" charset="0"/>
              </a:rPr>
              <a:t>Integration of Additional Sensors.</a:t>
            </a:r>
          </a:p>
          <a:p>
            <a:r>
              <a:rPr lang="en-US" sz="3200" dirty="0">
                <a:solidFill>
                  <a:srgbClr val="050505"/>
                </a:solidFill>
                <a:latin typeface="Times New Roman" panose="02020603050405020304" pitchFamily="18" charset="0"/>
                <a:cs typeface="Times New Roman" panose="02020603050405020304" pitchFamily="18" charset="0"/>
              </a:rPr>
              <a:t>User Experience Studies.</a:t>
            </a:r>
          </a:p>
          <a:p>
            <a:r>
              <a:rPr lang="en-US" sz="3200" dirty="0">
                <a:solidFill>
                  <a:srgbClr val="050505"/>
                </a:solidFill>
                <a:latin typeface="Times New Roman" panose="02020603050405020304" pitchFamily="18" charset="0"/>
                <a:cs typeface="Times New Roman" panose="02020603050405020304" pitchFamily="18" charset="0"/>
              </a:rPr>
              <a:t>Cost-Effective Materials.</a:t>
            </a:r>
          </a:p>
        </p:txBody>
      </p:sp>
    </p:spTree>
    <p:extLst>
      <p:ext uri="{BB962C8B-B14F-4D97-AF65-F5344CB8AC3E}">
        <p14:creationId xmlns:p14="http://schemas.microsoft.com/office/powerpoint/2010/main" val="1201495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BEE8B9-49CA-4036-AA7B-BBEF87474B49}"/>
              </a:ext>
            </a:extLst>
          </p:cNvPr>
          <p:cNvSpPr>
            <a:spLocks noGrp="1"/>
          </p:cNvSpPr>
          <p:nvPr>
            <p:ph type="title"/>
          </p:nvPr>
        </p:nvSpPr>
        <p:spPr/>
        <p:txBody>
          <a:bodyPr/>
          <a:lstStyle/>
          <a:p>
            <a:r>
              <a:rPr lang="ar-JO" dirty="0"/>
              <a:t>   </a:t>
            </a:r>
            <a:endParaRPr lang="en-US" dirty="0"/>
          </a:p>
        </p:txBody>
      </p:sp>
      <p:pic>
        <p:nvPicPr>
          <p:cNvPr id="1026" name="Picture 2" descr="Smart Glass Archives - Smart Glass VIP">
            <a:extLst>
              <a:ext uri="{FF2B5EF4-FFF2-40B4-BE49-F238E27FC236}">
                <a16:creationId xmlns:a16="http://schemas.microsoft.com/office/drawing/2014/main" id="{5A5BB704-AF33-7E07-2808-83AE57CA71E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5000" y="1828800"/>
            <a:ext cx="7010400" cy="3505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3810793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B205828A-979D-6E96-AB46-13C89D307E9D}"/>
              </a:ext>
            </a:extLst>
          </p:cNvPr>
          <p:cNvSpPr>
            <a:spLocks noGrp="1"/>
          </p:cNvSpPr>
          <p:nvPr>
            <p:ph type="title"/>
          </p:nvPr>
        </p:nvSpPr>
        <p:spPr>
          <a:xfrm>
            <a:off x="1166114" y="635726"/>
            <a:ext cx="6347713" cy="762000"/>
          </a:xfrm>
        </p:spPr>
        <p:txBody>
          <a:bodyPr>
            <a:normAutofit/>
          </a:bodyPr>
          <a:lstStyle/>
          <a:p>
            <a:r>
              <a:rPr lang="en-US" dirty="0">
                <a:solidFill>
                  <a:schemeClr val="tx1"/>
                </a:solidFill>
              </a:rPr>
              <a:t>Conclusions </a:t>
            </a:r>
          </a:p>
        </p:txBody>
      </p:sp>
      <p:sp>
        <p:nvSpPr>
          <p:cNvPr id="3" name="عنصر نائب للمحتوى 2">
            <a:extLst>
              <a:ext uri="{FF2B5EF4-FFF2-40B4-BE49-F238E27FC236}">
                <a16:creationId xmlns:a16="http://schemas.microsoft.com/office/drawing/2014/main" id="{FFF4461E-244A-4072-F6BE-B8EF754DDA5F}"/>
              </a:ext>
            </a:extLst>
          </p:cNvPr>
          <p:cNvSpPr>
            <a:spLocks noGrp="1"/>
          </p:cNvSpPr>
          <p:nvPr>
            <p:ph idx="1"/>
          </p:nvPr>
        </p:nvSpPr>
        <p:spPr>
          <a:xfrm>
            <a:off x="1166114" y="1755643"/>
            <a:ext cx="7315199" cy="3880773"/>
          </a:xfrm>
        </p:spPr>
        <p:txBody>
          <a:bodyPr>
            <a:normAutofit fontScale="92500"/>
          </a:bodyPr>
          <a:lstStyle/>
          <a:p>
            <a:r>
              <a:rPr lang="en-US" sz="3000" dirty="0">
                <a:solidFill>
                  <a:schemeClr val="tx1"/>
                </a:solidFill>
              </a:rPr>
              <a:t>Our project has demonstrated considerable success in creating an intelligent and responsive system for smart windows. </a:t>
            </a:r>
          </a:p>
          <a:p>
            <a:r>
              <a:rPr lang="en-US" sz="3000" dirty="0">
                <a:solidFill>
                  <a:schemeClr val="tx1"/>
                </a:solidFill>
              </a:rPr>
              <a:t>The integration of advanced technologies, coupled with the adaptability and efficiency improvements, opens doors to diverse applications.</a:t>
            </a:r>
          </a:p>
        </p:txBody>
      </p:sp>
    </p:spTree>
    <p:extLst>
      <p:ext uri="{BB962C8B-B14F-4D97-AF65-F5344CB8AC3E}">
        <p14:creationId xmlns:p14="http://schemas.microsoft.com/office/powerpoint/2010/main" val="201798272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57524E21-37D1-8CE9-A4EB-6598851ADA09}"/>
              </a:ext>
            </a:extLst>
          </p:cNvPr>
          <p:cNvSpPr>
            <a:spLocks noGrp="1"/>
          </p:cNvSpPr>
          <p:nvPr>
            <p:ph type="title"/>
          </p:nvPr>
        </p:nvSpPr>
        <p:spPr>
          <a:xfrm>
            <a:off x="860214" y="2108200"/>
            <a:ext cx="8596668" cy="1320800"/>
          </a:xfrm>
        </p:spPr>
        <p:txBody>
          <a:bodyPr/>
          <a:lstStyle/>
          <a:p>
            <a:pPr algn="ctr"/>
            <a:r>
              <a:rPr lang="en-US" dirty="0">
                <a:solidFill>
                  <a:schemeClr val="tx1"/>
                </a:solidFill>
              </a:rPr>
              <a:t>Any Recommendations?</a:t>
            </a:r>
            <a:endParaRPr lang="en-US" dirty="0"/>
          </a:p>
        </p:txBody>
      </p:sp>
    </p:spTree>
    <p:extLst>
      <p:ext uri="{BB962C8B-B14F-4D97-AF65-F5344CB8AC3E}">
        <p14:creationId xmlns:p14="http://schemas.microsoft.com/office/powerpoint/2010/main" val="311694833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C:\Users\Anwar Samarah\Desktop\images.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19400" y="1600200"/>
            <a:ext cx="5867400" cy="2971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260608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a:solidFill>
                  <a:schemeClr val="tx1"/>
                </a:solidFill>
                <a:latin typeface="Times New Roman" pitchFamily="18" charset="0"/>
                <a:cs typeface="Times New Roman" pitchFamily="18" charset="0"/>
              </a:rPr>
              <a:t>Outlines:</a:t>
            </a:r>
          </a:p>
        </p:txBody>
      </p:sp>
      <p:sp>
        <p:nvSpPr>
          <p:cNvPr id="3" name="Content Placeholder 2"/>
          <p:cNvSpPr>
            <a:spLocks noGrp="1"/>
          </p:cNvSpPr>
          <p:nvPr>
            <p:ph idx="1"/>
          </p:nvPr>
        </p:nvSpPr>
        <p:spPr>
          <a:xfrm>
            <a:off x="2057401" y="1219200"/>
            <a:ext cx="7553177" cy="5257800"/>
          </a:xfrm>
        </p:spPr>
        <p:txBody>
          <a:bodyPr numCol="2" spcCol="360000">
            <a:normAutofit/>
          </a:bodyPr>
          <a:lstStyle/>
          <a:p>
            <a:r>
              <a:rPr lang="en-US" dirty="0">
                <a:solidFill>
                  <a:schemeClr val="tx1"/>
                </a:solidFill>
                <a:latin typeface="Times New Roman" pitchFamily="18" charset="0"/>
                <a:cs typeface="Times New Roman" pitchFamily="18" charset="0"/>
              </a:rPr>
              <a:t>Abstract.                                                  </a:t>
            </a:r>
          </a:p>
          <a:p>
            <a:r>
              <a:rPr lang="en-US" dirty="0">
                <a:solidFill>
                  <a:schemeClr val="tx1"/>
                </a:solidFill>
                <a:latin typeface="Times New Roman" pitchFamily="18" charset="0"/>
                <a:cs typeface="Times New Roman" pitchFamily="18" charset="0"/>
              </a:rPr>
              <a:t>Goal.</a:t>
            </a:r>
          </a:p>
          <a:p>
            <a:r>
              <a:rPr lang="en-US" dirty="0">
                <a:solidFill>
                  <a:schemeClr val="tx1"/>
                </a:solidFill>
                <a:latin typeface="Times New Roman" pitchFamily="18" charset="0"/>
                <a:cs typeface="Times New Roman" pitchFamily="18" charset="0"/>
              </a:rPr>
              <a:t>H</a:t>
            </a:r>
            <a:r>
              <a:rPr lang="en-US" b="0" i="0" dirty="0">
                <a:solidFill>
                  <a:schemeClr val="tx1"/>
                </a:solidFill>
                <a:effectLst/>
                <a:latin typeface="Times New Roman" panose="02020603050405020304" pitchFamily="18" charset="0"/>
                <a:cs typeface="Times New Roman" panose="02020603050405020304" pitchFamily="18" charset="0"/>
              </a:rPr>
              <a:t>ypotheses</a:t>
            </a:r>
            <a:r>
              <a:rPr lang="en-US" dirty="0">
                <a:solidFill>
                  <a:schemeClr val="tx1"/>
                </a:solidFill>
                <a:latin typeface="Times New Roman" panose="02020603050405020304" pitchFamily="18" charset="0"/>
                <a:cs typeface="Times New Roman" pitchFamily="18" charset="0"/>
              </a:rPr>
              <a:t>.</a:t>
            </a:r>
          </a:p>
          <a:p>
            <a:r>
              <a:rPr lang="en-US" dirty="0">
                <a:solidFill>
                  <a:schemeClr val="tx1"/>
                </a:solidFill>
                <a:latin typeface="Times New Roman" panose="02020603050405020304" pitchFamily="18" charset="0"/>
                <a:cs typeface="Times New Roman" pitchFamily="18" charset="0"/>
              </a:rPr>
              <a:t>P</a:t>
            </a:r>
            <a:r>
              <a:rPr lang="en-US" b="0" i="0" dirty="0">
                <a:solidFill>
                  <a:schemeClr val="tx1"/>
                </a:solidFill>
                <a:effectLst/>
                <a:latin typeface="Times New Roman" panose="02020603050405020304" pitchFamily="18" charset="0"/>
                <a:cs typeface="Times New Roman" panose="02020603050405020304" pitchFamily="18" charset="0"/>
              </a:rPr>
              <a:t>rocedures.</a:t>
            </a:r>
            <a:endParaRPr lang="en-US" dirty="0">
              <a:solidFill>
                <a:schemeClr val="tx1"/>
              </a:solidFill>
              <a:latin typeface="Times New Roman" panose="02020603050405020304" pitchFamily="18" charset="0"/>
              <a:cs typeface="Times New Roman" pitchFamily="18" charset="0"/>
            </a:endParaRPr>
          </a:p>
          <a:p>
            <a:r>
              <a:rPr lang="en-US" dirty="0">
                <a:solidFill>
                  <a:schemeClr val="tx1"/>
                </a:solidFill>
                <a:latin typeface="Times New Roman" panose="02020603050405020304" pitchFamily="18" charset="0"/>
                <a:cs typeface="Times New Roman" pitchFamily="18" charset="0"/>
              </a:rPr>
              <a:t>M</a:t>
            </a:r>
            <a:r>
              <a:rPr lang="en-US" b="0" i="0" dirty="0">
                <a:solidFill>
                  <a:schemeClr val="tx1"/>
                </a:solidFill>
                <a:effectLst/>
                <a:latin typeface="Times New Roman" panose="02020603050405020304" pitchFamily="18" charset="0"/>
                <a:cs typeface="Times New Roman" panose="02020603050405020304" pitchFamily="18" charset="0"/>
              </a:rPr>
              <a:t>aterials</a:t>
            </a:r>
            <a:r>
              <a:rPr lang="en-US" dirty="0">
                <a:solidFill>
                  <a:schemeClr val="tx1"/>
                </a:solidFill>
                <a:latin typeface="Times New Roman" panose="02020603050405020304" pitchFamily="18" charset="0"/>
                <a:cs typeface="Times New Roman" pitchFamily="18" charset="0"/>
              </a:rPr>
              <a:t>.</a:t>
            </a:r>
          </a:p>
          <a:p>
            <a:r>
              <a:rPr lang="en-US" dirty="0">
                <a:solidFill>
                  <a:schemeClr val="tx1"/>
                </a:solidFill>
                <a:latin typeface="Times New Roman" panose="02020603050405020304" pitchFamily="18" charset="0"/>
                <a:cs typeface="Times New Roman" pitchFamily="18" charset="0"/>
              </a:rPr>
              <a:t>Types of Smart Glass</a:t>
            </a:r>
          </a:p>
          <a:p>
            <a:r>
              <a:rPr lang="en-US" b="0" i="0" dirty="0">
                <a:solidFill>
                  <a:schemeClr val="tx1"/>
                </a:solidFill>
                <a:effectLst/>
                <a:latin typeface="Times New Roman" panose="02020603050405020304" pitchFamily="18" charset="0"/>
                <a:cs typeface="Times New Roman" panose="02020603050405020304" pitchFamily="18" charset="0"/>
              </a:rPr>
              <a:t>Block Diagram</a:t>
            </a:r>
          </a:p>
          <a:p>
            <a:r>
              <a:rPr lang="en-US" dirty="0">
                <a:solidFill>
                  <a:schemeClr val="tx1"/>
                </a:solidFill>
                <a:latin typeface="Times New Roman" panose="02020603050405020304" pitchFamily="18" charset="0"/>
                <a:cs typeface="Times New Roman" panose="02020603050405020304" pitchFamily="18" charset="0"/>
              </a:rPr>
              <a:t>Flow Chart</a:t>
            </a:r>
          </a:p>
          <a:p>
            <a:r>
              <a:rPr lang="en-US" b="0" i="0" dirty="0">
                <a:solidFill>
                  <a:schemeClr val="tx1"/>
                </a:solidFill>
                <a:effectLst/>
                <a:latin typeface="Times New Roman" panose="02020603050405020304" pitchFamily="18" charset="0"/>
                <a:cs typeface="Times New Roman" panose="02020603050405020304" pitchFamily="18" charset="0"/>
              </a:rPr>
              <a:t>Market Segmentation</a:t>
            </a:r>
          </a:p>
          <a:p>
            <a:r>
              <a:rPr lang="en-US" dirty="0">
                <a:solidFill>
                  <a:schemeClr val="tx1"/>
                </a:solidFill>
                <a:latin typeface="Times New Roman" panose="02020603050405020304" pitchFamily="18" charset="0"/>
                <a:cs typeface="Times New Roman" panose="02020603050405020304" pitchFamily="18" charset="0"/>
              </a:rPr>
              <a:t>Smart Glass Window Circuits</a:t>
            </a:r>
            <a:endParaRPr lang="en-US" b="0" i="0" dirty="0">
              <a:solidFill>
                <a:schemeClr val="tx1"/>
              </a:solidFill>
              <a:effectLst/>
              <a:latin typeface="Times New Roman" panose="02020603050405020304" pitchFamily="18" charset="0"/>
              <a:cs typeface="Times New Roman" panose="02020603050405020304" pitchFamily="18" charset="0"/>
            </a:endParaRPr>
          </a:p>
          <a:p>
            <a:r>
              <a:rPr lang="en-US" b="0" i="0" dirty="0">
                <a:solidFill>
                  <a:schemeClr val="tx1"/>
                </a:solidFill>
                <a:effectLst/>
                <a:latin typeface="Times New Roman" panose="02020603050405020304" pitchFamily="18" charset="0"/>
                <a:cs typeface="Times New Roman" panose="02020603050405020304" pitchFamily="18" charset="0"/>
              </a:rPr>
              <a:t>Results.</a:t>
            </a:r>
          </a:p>
          <a:p>
            <a:r>
              <a:rPr lang="en-US" b="0" i="0" dirty="0">
                <a:solidFill>
                  <a:schemeClr val="tx1"/>
                </a:solidFill>
                <a:effectLst/>
                <a:latin typeface="Times New Roman" panose="02020603050405020304" pitchFamily="18" charset="0"/>
                <a:cs typeface="Times New Roman" panose="02020603050405020304" pitchFamily="18" charset="0"/>
              </a:rPr>
              <a:t>Conclusion.</a:t>
            </a:r>
          </a:p>
          <a:p>
            <a:r>
              <a:rPr lang="en-US" dirty="0">
                <a:solidFill>
                  <a:schemeClr val="tx1"/>
                </a:solidFill>
                <a:latin typeface="Times New Roman" panose="02020603050405020304" pitchFamily="18" charset="0"/>
                <a:cs typeface="Times New Roman" panose="02020603050405020304" pitchFamily="18" charset="0"/>
              </a:rPr>
              <a:t>Future research.</a:t>
            </a:r>
          </a:p>
          <a:p>
            <a:pPr marL="0" indent="0">
              <a:buNone/>
            </a:pPr>
            <a:br>
              <a:rPr lang="en-US" b="0" i="0" dirty="0">
                <a:solidFill>
                  <a:schemeClr val="tx1"/>
                </a:solidFill>
                <a:effectLst/>
                <a:latin typeface="Segoe UI Historic" panose="020B0502040204020203" pitchFamily="34" charset="0"/>
              </a:rPr>
            </a:br>
            <a:endParaRPr lang="en-US" dirty="0">
              <a:solidFill>
                <a:schemeClr val="tx1"/>
              </a:solidFill>
              <a:latin typeface="Times New Roman" pitchFamily="18" charset="0"/>
              <a:cs typeface="Times New Roman" pitchFamily="18" charset="0"/>
            </a:endParaRPr>
          </a:p>
          <a:p>
            <a:pPr marL="0" indent="0">
              <a:buNone/>
            </a:pPr>
            <a:endParaRPr lang="en-US" dirty="0">
              <a:solidFill>
                <a:schemeClr val="tx1"/>
              </a:solidFill>
            </a:endParaRPr>
          </a:p>
          <a:p>
            <a:endParaRPr lang="en-US" dirty="0"/>
          </a:p>
        </p:txBody>
      </p:sp>
    </p:spTree>
    <p:extLst>
      <p:ext uri="{BB962C8B-B14F-4D97-AF65-F5344CB8AC3E}">
        <p14:creationId xmlns:p14="http://schemas.microsoft.com/office/powerpoint/2010/main" val="3509739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3600" y="914400"/>
            <a:ext cx="6347713" cy="1016000"/>
          </a:xfrm>
        </p:spPr>
        <p:txBody>
          <a:bodyPr/>
          <a:lstStyle/>
          <a:p>
            <a:pPr algn="l"/>
            <a:r>
              <a:rPr lang="en-US" dirty="0">
                <a:solidFill>
                  <a:schemeClr val="tx1"/>
                </a:solidFill>
                <a:latin typeface="Times New Roman" pitchFamily="18" charset="0"/>
                <a:cs typeface="Times New Roman" pitchFamily="18" charset="0"/>
              </a:rPr>
              <a:t>Abstract</a:t>
            </a:r>
          </a:p>
        </p:txBody>
      </p:sp>
      <p:sp>
        <p:nvSpPr>
          <p:cNvPr id="3" name="Content Placeholder 2"/>
          <p:cNvSpPr>
            <a:spLocks noGrp="1"/>
          </p:cNvSpPr>
          <p:nvPr>
            <p:ph idx="1"/>
          </p:nvPr>
        </p:nvSpPr>
        <p:spPr>
          <a:xfrm>
            <a:off x="1520483" y="1930400"/>
            <a:ext cx="7498080" cy="3937000"/>
          </a:xfrm>
        </p:spPr>
        <p:txBody>
          <a:bodyPr>
            <a:noAutofit/>
          </a:bodyPr>
          <a:lstStyle/>
          <a:p>
            <a:r>
              <a:rPr lang="en-US" sz="3200" dirty="0">
                <a:solidFill>
                  <a:schemeClr val="tx1"/>
                </a:solidFill>
                <a:latin typeface="Times New Roman" panose="02020603050405020304" pitchFamily="18" charset="0"/>
                <a:cs typeface="Times New Roman" panose="02020603050405020304" pitchFamily="18" charset="0"/>
              </a:rPr>
              <a:t>The "Smart Glass Window" project introduces an innovative solution to enhance energy efficiency in homes by managing heat flow through intelligent tint adjustments. It combines an electrochromic window with ambient light and temperature sensors, controlled by an Arduino Uno.</a:t>
            </a:r>
            <a:endParaRPr lang="en-US"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016171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tx1"/>
                </a:solidFill>
                <a:latin typeface="Times New Roman" pitchFamily="18" charset="0"/>
                <a:cs typeface="Times New Roman" pitchFamily="18" charset="0"/>
              </a:rPr>
              <a:t>Goal.</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1558415" y="1524000"/>
            <a:ext cx="7498080" cy="6134100"/>
          </a:xfrm>
        </p:spPr>
        <p:txBody>
          <a:bodyPr>
            <a:normAutofit/>
          </a:bodyPr>
          <a:lstStyle/>
          <a:p>
            <a:pPr marL="457200" indent="-457200"/>
            <a:r>
              <a:rPr lang="en-US" sz="3200" dirty="0">
                <a:solidFill>
                  <a:schemeClr val="tx1"/>
                </a:solidFill>
                <a:latin typeface="Times New Roman" panose="02020603050405020304" pitchFamily="18" charset="0"/>
                <a:cs typeface="Times New Roman" panose="02020603050405020304" pitchFamily="18" charset="0"/>
              </a:rPr>
              <a:t>The "Smart Glass Window" project aims to revolutionize construction by creating an intelligent window system that enhances privacy, sustainability, and energy efficiency. It caters to diverse settings, from residential spaces to offices and hospitals, contributing to eco-friendly and privacy-centric structures.</a:t>
            </a:r>
          </a:p>
        </p:txBody>
      </p:sp>
    </p:spTree>
    <p:extLst>
      <p:ext uri="{BB962C8B-B14F-4D97-AF65-F5344CB8AC3E}">
        <p14:creationId xmlns:p14="http://schemas.microsoft.com/office/powerpoint/2010/main" val="27404320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06D47B-6846-4B99-A30E-A7C587E6A616}"/>
              </a:ext>
            </a:extLst>
          </p:cNvPr>
          <p:cNvSpPr>
            <a:spLocks noGrp="1"/>
          </p:cNvSpPr>
          <p:nvPr>
            <p:ph type="title"/>
          </p:nvPr>
        </p:nvSpPr>
        <p:spPr/>
        <p:txBody>
          <a:bodyPr/>
          <a:lstStyle/>
          <a:p>
            <a:r>
              <a:rPr lang="en-US" dirty="0">
                <a:solidFill>
                  <a:srgbClr val="050505"/>
                </a:solidFill>
                <a:latin typeface="Times New Roman" panose="02020603050405020304" pitchFamily="18" charset="0"/>
                <a:cs typeface="Times New Roman" panose="02020603050405020304" pitchFamily="18" charset="0"/>
              </a:rPr>
              <a:t>H</a:t>
            </a:r>
            <a:r>
              <a:rPr lang="en-US" b="0" i="0" dirty="0">
                <a:solidFill>
                  <a:srgbClr val="050505"/>
                </a:solidFill>
                <a:effectLst/>
                <a:latin typeface="Times New Roman" panose="02020603050405020304" pitchFamily="18" charset="0"/>
                <a:cs typeface="Times New Roman" panose="02020603050405020304" pitchFamily="18" charset="0"/>
              </a:rPr>
              <a:t>ypotheses.</a:t>
            </a:r>
            <a:endParaRPr lang="en-US" dirty="0"/>
          </a:p>
        </p:txBody>
      </p:sp>
      <p:sp>
        <p:nvSpPr>
          <p:cNvPr id="3" name="Content Placeholder 2">
            <a:extLst>
              <a:ext uri="{FF2B5EF4-FFF2-40B4-BE49-F238E27FC236}">
                <a16:creationId xmlns:a16="http://schemas.microsoft.com/office/drawing/2014/main" id="{789E9A2D-D8A4-4C5E-9276-40C8EE65E612}"/>
              </a:ext>
            </a:extLst>
          </p:cNvPr>
          <p:cNvSpPr>
            <a:spLocks noGrp="1"/>
          </p:cNvSpPr>
          <p:nvPr>
            <p:ph idx="1"/>
          </p:nvPr>
        </p:nvSpPr>
        <p:spPr>
          <a:xfrm>
            <a:off x="1524000" y="2133600"/>
            <a:ext cx="7498080" cy="4800600"/>
          </a:xfrm>
        </p:spPr>
        <p:txBody>
          <a:bodyPr>
            <a:normAutofit/>
          </a:bodyPr>
          <a:lstStyle/>
          <a:p>
            <a:r>
              <a:rPr lang="en-US" sz="3200" dirty="0">
                <a:solidFill>
                  <a:srgbClr val="050505"/>
                </a:solidFill>
                <a:latin typeface="Times New Roman" panose="02020603050405020304" pitchFamily="18" charset="0"/>
                <a:cs typeface="Times New Roman" panose="02020603050405020304" pitchFamily="18" charset="0"/>
              </a:rPr>
              <a:t>The integration of dynamic tinting in windows based on ambient conditions will significantly reduce the need for artificial heating and cooling</a:t>
            </a:r>
            <a:endParaRPr lang="en-US"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659484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CCB3F4-E968-45E8-8614-E76FD0FE0F15}"/>
              </a:ext>
            </a:extLst>
          </p:cNvPr>
          <p:cNvSpPr>
            <a:spLocks noGrp="1"/>
          </p:cNvSpPr>
          <p:nvPr>
            <p:ph type="title"/>
          </p:nvPr>
        </p:nvSpPr>
        <p:spPr/>
        <p:txBody>
          <a:bodyPr>
            <a:normAutofit/>
          </a:bodyPr>
          <a:lstStyle/>
          <a:p>
            <a:r>
              <a:rPr lang="en-US" dirty="0">
                <a:solidFill>
                  <a:srgbClr val="050505"/>
                </a:solidFill>
                <a:latin typeface="Times New Roman" panose="02020603050405020304" pitchFamily="18" charset="0"/>
                <a:cs typeface="Times New Roman" panose="02020603050405020304" pitchFamily="18" charset="0"/>
              </a:rPr>
              <a:t>P</a:t>
            </a:r>
            <a:r>
              <a:rPr lang="en-US" b="0" i="0" dirty="0">
                <a:solidFill>
                  <a:srgbClr val="050505"/>
                </a:solidFill>
                <a:effectLst/>
                <a:latin typeface="Times New Roman" panose="02020603050405020304" pitchFamily="18" charset="0"/>
                <a:cs typeface="Times New Roman" panose="02020603050405020304" pitchFamily="18" charset="0"/>
              </a:rPr>
              <a:t>rocedures.</a:t>
            </a:r>
            <a:br>
              <a:rPr lang="en-US" dirty="0">
                <a:latin typeface="Times New Roman" panose="02020603050405020304" pitchFamily="18" charset="0"/>
                <a:cs typeface="Times New Roman" pitchFamily="18" charset="0"/>
              </a:rPr>
            </a:br>
            <a:endParaRPr lang="en-US" dirty="0"/>
          </a:p>
        </p:txBody>
      </p:sp>
      <p:sp>
        <p:nvSpPr>
          <p:cNvPr id="3" name="Content Placeholder 2">
            <a:extLst>
              <a:ext uri="{FF2B5EF4-FFF2-40B4-BE49-F238E27FC236}">
                <a16:creationId xmlns:a16="http://schemas.microsoft.com/office/drawing/2014/main" id="{3DF1200E-858F-4051-87A8-5DC2AFE41970}"/>
              </a:ext>
            </a:extLst>
          </p:cNvPr>
          <p:cNvSpPr>
            <a:spLocks noGrp="1"/>
          </p:cNvSpPr>
          <p:nvPr>
            <p:ph idx="1"/>
          </p:nvPr>
        </p:nvSpPr>
        <p:spPr>
          <a:xfrm>
            <a:off x="1676400" y="1447800"/>
            <a:ext cx="7498080" cy="4800600"/>
          </a:xfrm>
        </p:spPr>
        <p:txBody>
          <a:bodyPr>
            <a:normAutofit/>
          </a:bodyPr>
          <a:lstStyle/>
          <a:p>
            <a:r>
              <a:rPr lang="en-US" sz="3200" dirty="0">
                <a:solidFill>
                  <a:srgbClr val="050505"/>
                </a:solidFill>
                <a:latin typeface="Times New Roman" panose="02020603050405020304" pitchFamily="18" charset="0"/>
                <a:cs typeface="Times New Roman" panose="02020603050405020304" pitchFamily="18" charset="0"/>
              </a:rPr>
              <a:t>Install ambient light and temperature sensors.</a:t>
            </a:r>
          </a:p>
          <a:p>
            <a:r>
              <a:rPr lang="en-US" sz="3200" dirty="0">
                <a:solidFill>
                  <a:srgbClr val="050505"/>
                </a:solidFill>
                <a:latin typeface="Times New Roman" panose="02020603050405020304" pitchFamily="18" charset="0"/>
                <a:cs typeface="Times New Roman" panose="02020603050405020304" pitchFamily="18" charset="0"/>
              </a:rPr>
              <a:t>Connect sensors to an Arduino Uno microcontroller.</a:t>
            </a:r>
          </a:p>
          <a:p>
            <a:r>
              <a:rPr lang="en-US" sz="3200" dirty="0">
                <a:solidFill>
                  <a:srgbClr val="050505"/>
                </a:solidFill>
                <a:latin typeface="Times New Roman" panose="02020603050405020304" pitchFamily="18" charset="0"/>
                <a:cs typeface="Times New Roman" panose="02020603050405020304" pitchFamily="18" charset="0"/>
              </a:rPr>
              <a:t>Integrate the microcontroller with the electrochromic window.</a:t>
            </a:r>
            <a:endParaRPr lang="en-US"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930309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050505"/>
                </a:solidFill>
                <a:latin typeface="Times New Roman" panose="02020603050405020304" pitchFamily="18" charset="0"/>
                <a:cs typeface="Times New Roman" panose="02020603050405020304" pitchFamily="18" charset="0"/>
              </a:rPr>
              <a:t>M</a:t>
            </a:r>
            <a:r>
              <a:rPr lang="en-US" b="0" i="0" dirty="0">
                <a:solidFill>
                  <a:srgbClr val="050505"/>
                </a:solidFill>
                <a:effectLst/>
                <a:latin typeface="Times New Roman" panose="02020603050405020304" pitchFamily="18" charset="0"/>
                <a:cs typeface="Times New Roman" panose="02020603050405020304" pitchFamily="18" charset="0"/>
              </a:rPr>
              <a:t>aterials.</a:t>
            </a:r>
            <a:endParaRPr lang="en-US" dirty="0">
              <a:latin typeface="Times New Roman" panose="02020603050405020304" pitchFamily="18" charset="0"/>
              <a:cs typeface="Times New Roman" pitchFamily="18" charset="0"/>
            </a:endParaRPr>
          </a:p>
        </p:txBody>
      </p:sp>
      <p:pic>
        <p:nvPicPr>
          <p:cNvPr id="9" name="عنصر نائب للمحتوى 8">
            <a:extLst>
              <a:ext uri="{FF2B5EF4-FFF2-40B4-BE49-F238E27FC236}">
                <a16:creationId xmlns:a16="http://schemas.microsoft.com/office/drawing/2014/main" id="{006218A3-37F9-4D34-C658-665660B536F4}"/>
              </a:ext>
            </a:extLst>
          </p:cNvPr>
          <p:cNvPicPr>
            <a:picLocks noGrp="1" noChangeAspect="1"/>
          </p:cNvPicPr>
          <p:nvPr>
            <p:ph idx="1"/>
          </p:nvPr>
        </p:nvPicPr>
        <p:blipFill>
          <a:blip r:embed="rId2"/>
          <a:stretch>
            <a:fillRect/>
          </a:stretch>
        </p:blipFill>
        <p:spPr>
          <a:xfrm>
            <a:off x="1828801" y="2069870"/>
            <a:ext cx="7236625" cy="3492731"/>
          </a:xfrm>
        </p:spPr>
      </p:pic>
    </p:spTree>
    <p:extLst>
      <p:ext uri="{BB962C8B-B14F-4D97-AF65-F5344CB8AC3E}">
        <p14:creationId xmlns:p14="http://schemas.microsoft.com/office/powerpoint/2010/main" val="33454073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8FDA52-A990-4F41-8505-9F93455350A0}"/>
              </a:ext>
            </a:extLst>
          </p:cNvPr>
          <p:cNvSpPr>
            <a:spLocks noGrp="1"/>
          </p:cNvSpPr>
          <p:nvPr>
            <p:ph type="title"/>
          </p:nvPr>
        </p:nvSpPr>
        <p:spPr/>
        <p:txBody>
          <a:bodyPr/>
          <a:lstStyle/>
          <a:p>
            <a:r>
              <a:rPr lang="en-US" dirty="0"/>
              <a:t> </a:t>
            </a:r>
          </a:p>
        </p:txBody>
      </p:sp>
      <p:sp>
        <p:nvSpPr>
          <p:cNvPr id="3" name="Content Placeholder 2">
            <a:extLst>
              <a:ext uri="{FF2B5EF4-FFF2-40B4-BE49-F238E27FC236}">
                <a16:creationId xmlns:a16="http://schemas.microsoft.com/office/drawing/2014/main" id="{321D4075-B5EE-40EF-BA74-100F201590E5}"/>
              </a:ext>
            </a:extLst>
          </p:cNvPr>
          <p:cNvSpPr>
            <a:spLocks noGrp="1"/>
          </p:cNvSpPr>
          <p:nvPr>
            <p:ph idx="1"/>
          </p:nvPr>
        </p:nvSpPr>
        <p:spPr>
          <a:xfrm>
            <a:off x="1543639" y="76200"/>
            <a:ext cx="7943088" cy="6858000"/>
          </a:xfrm>
        </p:spPr>
        <p:txBody>
          <a:bodyPr/>
          <a:lstStyle/>
          <a:p>
            <a:r>
              <a:rPr lang="en-US" sz="3200" dirty="0">
                <a:solidFill>
                  <a:srgbClr val="050505"/>
                </a:solidFill>
                <a:latin typeface="Times New Roman" panose="02020603050405020304" pitchFamily="18" charset="0"/>
                <a:cs typeface="Times New Roman" panose="02020603050405020304" pitchFamily="18" charset="0"/>
              </a:rPr>
              <a:t>We calculated the initial cost of the project by calculating the cost of the parts used (360) Shekels.</a:t>
            </a:r>
          </a:p>
          <a:p>
            <a:endParaRPr lang="en-US" dirty="0">
              <a:latin typeface="Times New Roman" panose="02020603050405020304" pitchFamily="18" charset="0"/>
              <a:cs typeface="Times New Roman" panose="02020603050405020304" pitchFamily="18" charset="0"/>
            </a:endParaRPr>
          </a:p>
        </p:txBody>
      </p:sp>
      <p:pic>
        <p:nvPicPr>
          <p:cNvPr id="6" name="صورة 5">
            <a:extLst>
              <a:ext uri="{FF2B5EF4-FFF2-40B4-BE49-F238E27FC236}">
                <a16:creationId xmlns:a16="http://schemas.microsoft.com/office/drawing/2014/main" id="{14493A74-D4B4-4DE5-5108-E3F040EBF097}"/>
              </a:ext>
            </a:extLst>
          </p:cNvPr>
          <p:cNvPicPr>
            <a:picLocks noChangeAspect="1"/>
          </p:cNvPicPr>
          <p:nvPr/>
        </p:nvPicPr>
        <p:blipFill>
          <a:blip r:embed="rId3"/>
          <a:stretch>
            <a:fillRect/>
          </a:stretch>
        </p:blipFill>
        <p:spPr>
          <a:xfrm>
            <a:off x="2286001" y="1930400"/>
            <a:ext cx="2181529" cy="1457528"/>
          </a:xfrm>
          <a:prstGeom prst="rect">
            <a:avLst/>
          </a:prstGeom>
        </p:spPr>
      </p:pic>
      <p:pic>
        <p:nvPicPr>
          <p:cNvPr id="10" name="صورة 9">
            <a:extLst>
              <a:ext uri="{FF2B5EF4-FFF2-40B4-BE49-F238E27FC236}">
                <a16:creationId xmlns:a16="http://schemas.microsoft.com/office/drawing/2014/main" id="{41E0FC13-EAC3-600F-90CC-331CF2BE677B}"/>
              </a:ext>
            </a:extLst>
          </p:cNvPr>
          <p:cNvPicPr>
            <a:picLocks noChangeAspect="1"/>
          </p:cNvPicPr>
          <p:nvPr/>
        </p:nvPicPr>
        <p:blipFill>
          <a:blip r:embed="rId4"/>
          <a:stretch>
            <a:fillRect/>
          </a:stretch>
        </p:blipFill>
        <p:spPr>
          <a:xfrm>
            <a:off x="6096000" y="1961936"/>
            <a:ext cx="1743318" cy="1543265"/>
          </a:xfrm>
          <a:prstGeom prst="rect">
            <a:avLst/>
          </a:prstGeom>
        </p:spPr>
      </p:pic>
      <p:pic>
        <p:nvPicPr>
          <p:cNvPr id="12" name="صورة 11">
            <a:extLst>
              <a:ext uri="{FF2B5EF4-FFF2-40B4-BE49-F238E27FC236}">
                <a16:creationId xmlns:a16="http://schemas.microsoft.com/office/drawing/2014/main" id="{D5C9ABEE-3B30-73C5-F40A-EA68FCB5E4CE}"/>
              </a:ext>
            </a:extLst>
          </p:cNvPr>
          <p:cNvPicPr>
            <a:picLocks noChangeAspect="1"/>
          </p:cNvPicPr>
          <p:nvPr/>
        </p:nvPicPr>
        <p:blipFill>
          <a:blip r:embed="rId5"/>
          <a:stretch>
            <a:fillRect/>
          </a:stretch>
        </p:blipFill>
        <p:spPr>
          <a:xfrm>
            <a:off x="2624184" y="3416504"/>
            <a:ext cx="1505160" cy="1695687"/>
          </a:xfrm>
          <a:prstGeom prst="rect">
            <a:avLst/>
          </a:prstGeom>
        </p:spPr>
      </p:pic>
      <p:pic>
        <p:nvPicPr>
          <p:cNvPr id="14" name="صورة 13">
            <a:extLst>
              <a:ext uri="{FF2B5EF4-FFF2-40B4-BE49-F238E27FC236}">
                <a16:creationId xmlns:a16="http://schemas.microsoft.com/office/drawing/2014/main" id="{EC3CC99F-36A9-169B-E4A9-B0AB2B9BA361}"/>
              </a:ext>
            </a:extLst>
          </p:cNvPr>
          <p:cNvPicPr>
            <a:picLocks noChangeAspect="1"/>
          </p:cNvPicPr>
          <p:nvPr/>
        </p:nvPicPr>
        <p:blipFill>
          <a:blip r:embed="rId6"/>
          <a:stretch>
            <a:fillRect/>
          </a:stretch>
        </p:blipFill>
        <p:spPr>
          <a:xfrm>
            <a:off x="6181737" y="3505201"/>
            <a:ext cx="1571844" cy="1600423"/>
          </a:xfrm>
          <a:prstGeom prst="rect">
            <a:avLst/>
          </a:prstGeom>
        </p:spPr>
      </p:pic>
    </p:spTree>
    <p:extLst>
      <p:ext uri="{BB962C8B-B14F-4D97-AF65-F5344CB8AC3E}">
        <p14:creationId xmlns:p14="http://schemas.microsoft.com/office/powerpoint/2010/main" val="4033437972"/>
      </p:ext>
    </p:extLst>
  </p:cSld>
  <p:clrMapOvr>
    <a:masterClrMapping/>
  </p:clrMapOvr>
</p:sld>
</file>

<file path=ppt/theme/theme1.xml><?xml version="1.0" encoding="utf-8"?>
<a:theme xmlns:a="http://schemas.openxmlformats.org/drawingml/2006/main" name="واجهة">
  <a:themeElements>
    <a:clrScheme name="واجهة">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واجهة">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واجهة">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329</TotalTime>
  <Words>549</Words>
  <Application>Microsoft Office PowerPoint</Application>
  <PresentationFormat>شاشة عريضة</PresentationFormat>
  <Paragraphs>59</Paragraphs>
  <Slides>22</Slides>
  <Notes>1</Notes>
  <HiddenSlides>0</HiddenSlides>
  <MMClips>0</MMClips>
  <ScaleCrop>false</ScaleCrop>
  <HeadingPairs>
    <vt:vector size="6" baseType="variant">
      <vt:variant>
        <vt:lpstr>الخطوط المستخدمة</vt:lpstr>
      </vt:variant>
      <vt:variant>
        <vt:i4>6</vt:i4>
      </vt:variant>
      <vt:variant>
        <vt:lpstr>نسق</vt:lpstr>
      </vt:variant>
      <vt:variant>
        <vt:i4>1</vt:i4>
      </vt:variant>
      <vt:variant>
        <vt:lpstr>عناوين الشرائح</vt:lpstr>
      </vt:variant>
      <vt:variant>
        <vt:i4>22</vt:i4>
      </vt:variant>
    </vt:vector>
  </HeadingPairs>
  <TitlesOfParts>
    <vt:vector size="29" baseType="lpstr">
      <vt:lpstr>Arial</vt:lpstr>
      <vt:lpstr>Calibri</vt:lpstr>
      <vt:lpstr>Segoe UI Historic</vt:lpstr>
      <vt:lpstr>Times New Roman</vt:lpstr>
      <vt:lpstr>Trebuchet MS</vt:lpstr>
      <vt:lpstr>Wingdings 3</vt:lpstr>
      <vt:lpstr>واجهة</vt:lpstr>
      <vt:lpstr>                                      An-Najah National University Telecommunications Engineering Department  Smart Glass Window </vt:lpstr>
      <vt:lpstr>   </vt:lpstr>
      <vt:lpstr>Outlines:</vt:lpstr>
      <vt:lpstr>Abstract</vt:lpstr>
      <vt:lpstr>Goal.</vt:lpstr>
      <vt:lpstr>Hypotheses.</vt:lpstr>
      <vt:lpstr>Procedures. </vt:lpstr>
      <vt:lpstr>Materials.</vt:lpstr>
      <vt:lpstr> </vt:lpstr>
      <vt:lpstr>Types Of Smart Glass.</vt:lpstr>
      <vt:lpstr>Block Diagram.</vt:lpstr>
      <vt:lpstr>Block Description.</vt:lpstr>
      <vt:lpstr>Flow Chart.</vt:lpstr>
      <vt:lpstr>Flow Chart Cont. </vt:lpstr>
      <vt:lpstr>Smart Window Circuits.</vt:lpstr>
      <vt:lpstr>Results.</vt:lpstr>
      <vt:lpstr>Market Segmentation. </vt:lpstr>
      <vt:lpstr>Market Segmentation  cont. </vt:lpstr>
      <vt:lpstr>Future research.</vt:lpstr>
      <vt:lpstr>Conclusions </vt:lpstr>
      <vt:lpstr>Any Recommendations?</vt:lpstr>
      <vt:lpstr>عرض تقديمي في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An-Najah National University Telecommunications Engineering Department  Smart Glass Window </dc:title>
  <dc:creator>Yousef Shmlawi</dc:creator>
  <cp:lastModifiedBy>Yousef Shmlawi</cp:lastModifiedBy>
  <cp:revision>5</cp:revision>
  <dcterms:created xsi:type="dcterms:W3CDTF">2024-02-03T14:47:02Z</dcterms:created>
  <dcterms:modified xsi:type="dcterms:W3CDTF">2024-02-03T20:33:02Z</dcterms:modified>
</cp:coreProperties>
</file>