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sldIdLst>
    <p:sldId id="256" r:id="rId2"/>
    <p:sldId id="257" r:id="rId3"/>
    <p:sldId id="28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8" r:id="rId22"/>
    <p:sldId id="277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279" r:id="rId40"/>
    <p:sldId id="280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Qasim\Desktop\Graduation%20Project%202\Excel%20Files\Book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2400"/>
              <a:t> Cash Flow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629514735209397"/>
          <c:y val="0.11416914854555099"/>
          <c:w val="0.83933082206957677"/>
          <c:h val="0.747449026025991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'Cash Flow'!$H$13</c:f>
              <c:strCache>
                <c:ptCount val="1"/>
                <c:pt idx="0">
                  <c:v> total cost 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c:spPr>
          <c:invertIfNegative val="0"/>
          <c:dLbls>
            <c:dLbl>
              <c:idx val="1"/>
              <c:layout>
                <c:manualLayout>
                  <c:x val="6.64746288499881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F57-4A90-9A89-55502564368B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'Cash Flow'!$G$14:$G$17</c:f>
              <c:numCache>
                <c:formatCode>General</c:formatCode>
                <c:ptCount val="4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</c:numCache>
            </c:numRef>
          </c:cat>
          <c:val>
            <c:numRef>
              <c:f>'Cash Flow'!$H$14:$H$17</c:f>
              <c:numCache>
                <c:formatCode>"$"#,##0.00</c:formatCode>
                <c:ptCount val="4"/>
                <c:pt idx="0">
                  <c:v>8.5129999999999999</c:v>
                </c:pt>
                <c:pt idx="1">
                  <c:v>10.119999999999999</c:v>
                </c:pt>
                <c:pt idx="2">
                  <c:v>5.7930000000000001</c:v>
                </c:pt>
                <c:pt idx="3">
                  <c:v>1.52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F57-4A90-9A89-5550256436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87146376"/>
        <c:axId val="590574416"/>
        <c:axId val="0"/>
      </c:bar3DChart>
      <c:catAx>
        <c:axId val="5871463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800" b="1"/>
                  <a:t>Year</a:t>
                </a:r>
              </a:p>
            </c:rich>
          </c:tx>
          <c:layout>
            <c:manualLayout>
              <c:xMode val="edge"/>
              <c:yMode val="edge"/>
              <c:x val="0.47404069782657626"/>
              <c:y val="0.9061557919050473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0574416"/>
        <c:crosses val="autoZero"/>
        <c:auto val="1"/>
        <c:lblAlgn val="ctr"/>
        <c:lblOffset val="100"/>
        <c:noMultiLvlLbl val="0"/>
      </c:catAx>
      <c:valAx>
        <c:axId val="590574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95000"/>
                  <a:lumOff val="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800" b="1"/>
                  <a:t>Total Cost (million dollar)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87146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39601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921439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8345"/>
      </p:ext>
    </p:extLst>
  </p:cSld>
  <p:clrMapOvr>
    <a:masterClrMapping/>
  </p:clrMapOvr>
  <p:transition spd="med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8496445"/>
      </p:ext>
    </p:extLst>
  </p:cSld>
  <p:clrMapOvr>
    <a:masterClrMapping/>
  </p:clrMapOvr>
  <p:transition spd="med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16828"/>
      </p:ext>
    </p:extLst>
  </p:cSld>
  <p:clrMapOvr>
    <a:masterClrMapping/>
  </p:clrMapOvr>
  <p:transition spd="med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91289"/>
      </p:ext>
    </p:extLst>
  </p:cSld>
  <p:clrMapOvr>
    <a:masterClrMapping/>
  </p:clrMapOvr>
  <p:transition spd="med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62416"/>
      </p:ext>
    </p:extLst>
  </p:cSld>
  <p:clrMapOvr>
    <a:masterClrMapping/>
  </p:clrMapOvr>
  <p:transition spd="med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357417"/>
      </p:ext>
    </p:extLst>
  </p:cSld>
  <p:clrMapOvr>
    <a:masterClrMapping/>
  </p:clrMapOvr>
  <p:transition spd="med"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311084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889865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18928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63902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034397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231761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1281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780723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786931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CABF044-0CCD-43DF-84A6-250B3EA9BF63}" type="datetimeFigureOut">
              <a:rPr lang="en-US" smtClean="0"/>
              <a:t>2018-05-16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559F9A7-D09B-438E-BF3D-4F9B8A1F2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812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transition spd="med">
    <p:pull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5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8.w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052F54CB-F85C-4889-BDD1-6A6A6990B07F}"/>
              </a:ext>
            </a:extLst>
          </p:cNvPr>
          <p:cNvSpPr txBox="1">
            <a:spLocks/>
          </p:cNvSpPr>
          <p:nvPr/>
        </p:nvSpPr>
        <p:spPr>
          <a:xfrm>
            <a:off x="342900" y="152400"/>
            <a:ext cx="8458200" cy="6400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None/>
              <a:defRPr sz="2200" kern="1200" cap="all" baseline="0">
                <a:solidFill>
                  <a:schemeClr val="bg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ar-JO" b="1" dirty="0">
                <a:solidFill>
                  <a:schemeClr val="tx1"/>
                </a:solidFill>
              </a:rPr>
              <a:t>بسم الله الرحمن الرحيم</a:t>
            </a:r>
            <a:endParaRPr lang="en-US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 supply services Management </a:t>
            </a:r>
          </a:p>
          <a:p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tubas governorate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Prepared by</a:t>
            </a:r>
          </a:p>
          <a:p>
            <a:r>
              <a:rPr lang="en-US" b="1" dirty="0">
                <a:solidFill>
                  <a:schemeClr val="tx1"/>
                </a:solidFill>
              </a:rPr>
              <a:t>  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Ameen </a:t>
            </a:r>
            <a:r>
              <a:rPr lang="en-US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Khabass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Ameer </a:t>
            </a:r>
            <a:r>
              <a:rPr lang="en-US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qab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Qasim Bsharat                            Laith </a:t>
            </a:r>
            <a:r>
              <a:rPr lang="en-US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thaher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ar-JO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Supervisor</a:t>
            </a:r>
          </a:p>
          <a:p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 Anan </a:t>
            </a:r>
            <a:r>
              <a:rPr lang="en-US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Jayyousi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5" name="صورة 4" descr="logo. najah.png">
            <a:extLst>
              <a:ext uri="{FF2B5EF4-FFF2-40B4-BE49-F238E27FC236}">
                <a16:creationId xmlns:a16="http://schemas.microsoft.com/office/drawing/2014/main" id="{39923324-AABE-4F91-B4F5-9E49EBBC115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1" y="533400"/>
            <a:ext cx="1904999" cy="178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336871"/>
      </p:ext>
    </p:extLst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5ADC3-1702-4673-A076-FAB26E5B6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4090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Consumption Rate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-Urban-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E11EA7E-C511-401D-98F8-5DF8119554A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86073872"/>
              </p:ext>
            </p:extLst>
          </p:nvPr>
        </p:nvGraphicFramePr>
        <p:xfrm>
          <a:off x="416257" y="1905585"/>
          <a:ext cx="8311487" cy="42470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4997">
                  <a:extLst>
                    <a:ext uri="{9D8B030D-6E8A-4147-A177-3AD203B41FA5}">
                      <a16:colId xmlns:a16="http://schemas.microsoft.com/office/drawing/2014/main" val="2896402416"/>
                    </a:ext>
                  </a:extLst>
                </a:gridCol>
                <a:gridCol w="2358511">
                  <a:extLst>
                    <a:ext uri="{9D8B030D-6E8A-4147-A177-3AD203B41FA5}">
                      <a16:colId xmlns:a16="http://schemas.microsoft.com/office/drawing/2014/main" val="3163776152"/>
                    </a:ext>
                  </a:extLst>
                </a:gridCol>
                <a:gridCol w="1635047">
                  <a:extLst>
                    <a:ext uri="{9D8B030D-6E8A-4147-A177-3AD203B41FA5}">
                      <a16:colId xmlns:a16="http://schemas.microsoft.com/office/drawing/2014/main" val="2499382987"/>
                    </a:ext>
                  </a:extLst>
                </a:gridCol>
                <a:gridCol w="854685">
                  <a:extLst>
                    <a:ext uri="{9D8B030D-6E8A-4147-A177-3AD203B41FA5}">
                      <a16:colId xmlns:a16="http://schemas.microsoft.com/office/drawing/2014/main" val="3562436149"/>
                    </a:ext>
                  </a:extLst>
                </a:gridCol>
                <a:gridCol w="792749">
                  <a:extLst>
                    <a:ext uri="{9D8B030D-6E8A-4147-A177-3AD203B41FA5}">
                      <a16:colId xmlns:a16="http://schemas.microsoft.com/office/drawing/2014/main" val="1994192013"/>
                    </a:ext>
                  </a:extLst>
                </a:gridCol>
                <a:gridCol w="792749">
                  <a:extLst>
                    <a:ext uri="{9D8B030D-6E8A-4147-A177-3AD203B41FA5}">
                      <a16:colId xmlns:a16="http://schemas.microsoft.com/office/drawing/2014/main" val="2391271856"/>
                    </a:ext>
                  </a:extLst>
                </a:gridCol>
                <a:gridCol w="792749">
                  <a:extLst>
                    <a:ext uri="{9D8B030D-6E8A-4147-A177-3AD203B41FA5}">
                      <a16:colId xmlns:a16="http://schemas.microsoft.com/office/drawing/2014/main" val="757430747"/>
                    </a:ext>
                  </a:extLst>
                </a:gridCol>
              </a:tblGrid>
              <a:tr h="290190">
                <a:tc gridSpan="3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Target year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2619182957"/>
                  </a:ext>
                </a:extLst>
              </a:tr>
              <a:tr h="208936">
                <a:tc rowSpan="11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Urban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Domestic consumption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(L/c/d)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88117640"/>
                  </a:ext>
                </a:extLst>
              </a:tr>
              <a:tr h="41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 of M&amp;I (%)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2190815399"/>
                  </a:ext>
                </a:extLst>
              </a:tr>
              <a:tr h="208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 consumption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(L/c/d)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3502947518"/>
                  </a:ext>
                </a:extLst>
              </a:tr>
              <a:tr h="41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 of M&amp;I (%)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2876148403"/>
                  </a:ext>
                </a:extLst>
              </a:tr>
              <a:tr h="208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Livestock consumption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(L/c/d)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2964231130"/>
                  </a:ext>
                </a:extLst>
              </a:tr>
              <a:tr h="41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 of M&amp;I (%)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1914503674"/>
                  </a:ext>
                </a:extLst>
              </a:tr>
              <a:tr h="208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Industrial consumption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(L/c/d)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1216047621"/>
                  </a:ext>
                </a:extLst>
              </a:tr>
              <a:tr h="41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 of M&amp;I (%)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265885396"/>
                  </a:ext>
                </a:extLst>
              </a:tr>
              <a:tr h="208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M&amp;I consumption Rate (L/c/d)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2219749158"/>
                  </a:ext>
                </a:extLst>
              </a:tr>
              <a:tr h="208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Physical losses (%)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1734371784"/>
                  </a:ext>
                </a:extLst>
              </a:tr>
              <a:tr h="208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demand Rate (L/c/d)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7494577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7446110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5ADC3-1702-4673-A076-FAB26E5B6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4090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Consumption Rate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-Rural served-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A1B6116-A4A8-4F06-9E98-200A703A13A8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78285941"/>
              </p:ext>
            </p:extLst>
          </p:nvPr>
        </p:nvGraphicFramePr>
        <p:xfrm>
          <a:off x="409433" y="1859274"/>
          <a:ext cx="8311486" cy="42470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2764">
                  <a:extLst>
                    <a:ext uri="{9D8B030D-6E8A-4147-A177-3AD203B41FA5}">
                      <a16:colId xmlns:a16="http://schemas.microsoft.com/office/drawing/2014/main" val="978180099"/>
                    </a:ext>
                  </a:extLst>
                </a:gridCol>
                <a:gridCol w="2310742">
                  <a:extLst>
                    <a:ext uri="{9D8B030D-6E8A-4147-A177-3AD203B41FA5}">
                      <a16:colId xmlns:a16="http://schemas.microsoft.com/office/drawing/2014/main" val="40321626"/>
                    </a:ext>
                  </a:extLst>
                </a:gridCol>
                <a:gridCol w="1635048">
                  <a:extLst>
                    <a:ext uri="{9D8B030D-6E8A-4147-A177-3AD203B41FA5}">
                      <a16:colId xmlns:a16="http://schemas.microsoft.com/office/drawing/2014/main" val="89425724"/>
                    </a:ext>
                  </a:extLst>
                </a:gridCol>
                <a:gridCol w="854685">
                  <a:extLst>
                    <a:ext uri="{9D8B030D-6E8A-4147-A177-3AD203B41FA5}">
                      <a16:colId xmlns:a16="http://schemas.microsoft.com/office/drawing/2014/main" val="1763761669"/>
                    </a:ext>
                  </a:extLst>
                </a:gridCol>
                <a:gridCol w="792749">
                  <a:extLst>
                    <a:ext uri="{9D8B030D-6E8A-4147-A177-3AD203B41FA5}">
                      <a16:colId xmlns:a16="http://schemas.microsoft.com/office/drawing/2014/main" val="2443599935"/>
                    </a:ext>
                  </a:extLst>
                </a:gridCol>
                <a:gridCol w="792749">
                  <a:extLst>
                    <a:ext uri="{9D8B030D-6E8A-4147-A177-3AD203B41FA5}">
                      <a16:colId xmlns:a16="http://schemas.microsoft.com/office/drawing/2014/main" val="1029864785"/>
                    </a:ext>
                  </a:extLst>
                </a:gridCol>
                <a:gridCol w="792749">
                  <a:extLst>
                    <a:ext uri="{9D8B030D-6E8A-4147-A177-3AD203B41FA5}">
                      <a16:colId xmlns:a16="http://schemas.microsoft.com/office/drawing/2014/main" val="68021111"/>
                    </a:ext>
                  </a:extLst>
                </a:gridCol>
              </a:tblGrid>
              <a:tr h="290190">
                <a:tc gridSpan="3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Target year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3783522746"/>
                  </a:ext>
                </a:extLst>
              </a:tr>
              <a:tr h="208936">
                <a:tc rowSpan="11"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Rural Served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Domestic consumption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(L/c/d)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1925957474"/>
                  </a:ext>
                </a:extLst>
              </a:tr>
              <a:tr h="41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 of M&amp;I (%)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2452102697"/>
                  </a:ext>
                </a:extLst>
              </a:tr>
              <a:tr h="208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 consumption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(L/c/d)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3668863063"/>
                  </a:ext>
                </a:extLst>
              </a:tr>
              <a:tr h="41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 of M&amp;I (%)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3837258588"/>
                  </a:ext>
                </a:extLst>
              </a:tr>
              <a:tr h="208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Livestock consumption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(L/c/d)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3783997454"/>
                  </a:ext>
                </a:extLst>
              </a:tr>
              <a:tr h="41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 of M&amp;I (%)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525290385"/>
                  </a:ext>
                </a:extLst>
              </a:tr>
              <a:tr h="208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Industrial consumption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(L/c/d)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1158790128"/>
                  </a:ext>
                </a:extLst>
              </a:tr>
              <a:tr h="417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 of M&amp;I (%)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2433772496"/>
                  </a:ext>
                </a:extLst>
              </a:tr>
              <a:tr h="208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M&amp;I consumption Rate (L/c/d)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4003702359"/>
                  </a:ext>
                </a:extLst>
              </a:tr>
              <a:tr h="208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Physical losses (%)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2201334582"/>
                  </a:ext>
                </a:extLst>
              </a:tr>
              <a:tr h="208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demand Rate (L/c/d)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34" marR="52234" marT="0" marB="0" anchor="ctr"/>
                </a:tc>
                <a:extLst>
                  <a:ext uri="{0D108BD9-81ED-4DB2-BD59-A6C34878D82A}">
                    <a16:rowId xmlns:a16="http://schemas.microsoft.com/office/drawing/2014/main" val="41937424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7948771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5ADC3-1702-4673-A076-FAB26E5B6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4090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Consumption Rate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rural unserved-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01897F0-62C8-44DA-A953-58C09D4F2F0C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47811785"/>
              </p:ext>
            </p:extLst>
          </p:nvPr>
        </p:nvGraphicFramePr>
        <p:xfrm>
          <a:off x="433529" y="1962318"/>
          <a:ext cx="8276942" cy="4220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9825">
                  <a:extLst>
                    <a:ext uri="{9D8B030D-6E8A-4147-A177-3AD203B41FA5}">
                      <a16:colId xmlns:a16="http://schemas.microsoft.com/office/drawing/2014/main" val="1212777011"/>
                    </a:ext>
                  </a:extLst>
                </a:gridCol>
                <a:gridCol w="2299369">
                  <a:extLst>
                    <a:ext uri="{9D8B030D-6E8A-4147-A177-3AD203B41FA5}">
                      <a16:colId xmlns:a16="http://schemas.microsoft.com/office/drawing/2014/main" val="3020862197"/>
                    </a:ext>
                  </a:extLst>
                </a:gridCol>
                <a:gridCol w="1628252">
                  <a:extLst>
                    <a:ext uri="{9D8B030D-6E8A-4147-A177-3AD203B41FA5}">
                      <a16:colId xmlns:a16="http://schemas.microsoft.com/office/drawing/2014/main" val="1411123800"/>
                    </a:ext>
                  </a:extLst>
                </a:gridCol>
                <a:gridCol w="851131">
                  <a:extLst>
                    <a:ext uri="{9D8B030D-6E8A-4147-A177-3AD203B41FA5}">
                      <a16:colId xmlns:a16="http://schemas.microsoft.com/office/drawing/2014/main" val="116207169"/>
                    </a:ext>
                  </a:extLst>
                </a:gridCol>
                <a:gridCol w="789455">
                  <a:extLst>
                    <a:ext uri="{9D8B030D-6E8A-4147-A177-3AD203B41FA5}">
                      <a16:colId xmlns:a16="http://schemas.microsoft.com/office/drawing/2014/main" val="3270363205"/>
                    </a:ext>
                  </a:extLst>
                </a:gridCol>
                <a:gridCol w="789455">
                  <a:extLst>
                    <a:ext uri="{9D8B030D-6E8A-4147-A177-3AD203B41FA5}">
                      <a16:colId xmlns:a16="http://schemas.microsoft.com/office/drawing/2014/main" val="2088532814"/>
                    </a:ext>
                  </a:extLst>
                </a:gridCol>
                <a:gridCol w="789455">
                  <a:extLst>
                    <a:ext uri="{9D8B030D-6E8A-4147-A177-3AD203B41FA5}">
                      <a16:colId xmlns:a16="http://schemas.microsoft.com/office/drawing/2014/main" val="3262198724"/>
                    </a:ext>
                  </a:extLst>
                </a:gridCol>
              </a:tblGrid>
              <a:tr h="378722">
                <a:tc gridSpan="3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Target year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04591064"/>
                  </a:ext>
                </a:extLst>
              </a:tr>
              <a:tr h="349218">
                <a:tc rowSpan="11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Rural Unserved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Domestic consumption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(L/c/d)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45911359"/>
                  </a:ext>
                </a:extLst>
              </a:tr>
              <a:tr h="349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 of M&amp;I 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48314286"/>
                  </a:ext>
                </a:extLst>
              </a:tr>
              <a:tr h="349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 consumption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(L/c/d)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27469362"/>
                  </a:ext>
                </a:extLst>
              </a:tr>
              <a:tr h="349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 of M&amp;I 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2000609"/>
                  </a:ext>
                </a:extLst>
              </a:tr>
              <a:tr h="349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Livestock consumption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(L/c/d)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24436429"/>
                  </a:ext>
                </a:extLst>
              </a:tr>
              <a:tr h="349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 of M&amp;I 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60741342"/>
                  </a:ext>
                </a:extLst>
              </a:tr>
              <a:tr h="349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Industrial consumption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(L/c/d)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74597419"/>
                  </a:ext>
                </a:extLst>
              </a:tr>
              <a:tr h="349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 of M&amp;I 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44379395"/>
                  </a:ext>
                </a:extLst>
              </a:tr>
              <a:tr h="349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M&amp;I consumption rate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8517843"/>
                  </a:ext>
                </a:extLst>
              </a:tr>
              <a:tr h="349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physical losses (%)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59866112"/>
                  </a:ext>
                </a:extLst>
              </a:tr>
              <a:tr h="349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demand rate (L/c/d)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06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7260922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5ADC3-1702-4673-A076-FAB26E5B6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4090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demand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C54777F-7547-4B05-B865-D0330C7BA02F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66490390"/>
              </p:ext>
            </p:extLst>
          </p:nvPr>
        </p:nvGraphicFramePr>
        <p:xfrm>
          <a:off x="628651" y="2805743"/>
          <a:ext cx="7886701" cy="2936367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068995">
                  <a:extLst>
                    <a:ext uri="{9D8B030D-6E8A-4147-A177-3AD203B41FA5}">
                      <a16:colId xmlns:a16="http://schemas.microsoft.com/office/drawing/2014/main" val="846087981"/>
                    </a:ext>
                  </a:extLst>
                </a:gridCol>
                <a:gridCol w="2385738">
                  <a:extLst>
                    <a:ext uri="{9D8B030D-6E8A-4147-A177-3AD203B41FA5}">
                      <a16:colId xmlns:a16="http://schemas.microsoft.com/office/drawing/2014/main" val="1250969379"/>
                    </a:ext>
                  </a:extLst>
                </a:gridCol>
                <a:gridCol w="1280186">
                  <a:extLst>
                    <a:ext uri="{9D8B030D-6E8A-4147-A177-3AD203B41FA5}">
                      <a16:colId xmlns:a16="http://schemas.microsoft.com/office/drawing/2014/main" val="3358565058"/>
                    </a:ext>
                  </a:extLst>
                </a:gridCol>
                <a:gridCol w="1867153">
                  <a:extLst>
                    <a:ext uri="{9D8B030D-6E8A-4147-A177-3AD203B41FA5}">
                      <a16:colId xmlns:a16="http://schemas.microsoft.com/office/drawing/2014/main" val="2219074567"/>
                    </a:ext>
                  </a:extLst>
                </a:gridCol>
                <a:gridCol w="1284629">
                  <a:extLst>
                    <a:ext uri="{9D8B030D-6E8A-4147-A177-3AD203B41FA5}">
                      <a16:colId xmlns:a16="http://schemas.microsoft.com/office/drawing/2014/main" val="3732143637"/>
                    </a:ext>
                  </a:extLst>
                </a:gridCol>
              </a:tblGrid>
              <a:tr h="83896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Cluster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Cluster name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Short Term (2020)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Intermediate Term (2025)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Long Term (2035)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01131702"/>
                  </a:ext>
                </a:extLst>
              </a:tr>
              <a:tr h="4194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Bardala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328.6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667.4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1,312.5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50633650"/>
                  </a:ext>
                </a:extLst>
              </a:tr>
              <a:tr h="4194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Tubas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4,687.3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5,912.3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1,0978.0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10703764"/>
                  </a:ext>
                </a:extLst>
              </a:tr>
              <a:tr h="4194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Tammun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3,312.4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4,199.0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7,945.0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92143323"/>
                  </a:ext>
                </a:extLst>
              </a:tr>
              <a:tr h="4194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Khirbet ar Ras al Ahmar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194.7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1872317"/>
                  </a:ext>
                </a:extLst>
              </a:tr>
              <a:tr h="419481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8,388.4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10,879.1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20,430.2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5895987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B51FA61F-CC87-480D-BE0E-8935A373A9D0}"/>
              </a:ext>
            </a:extLst>
          </p:cNvPr>
          <p:cNvSpPr/>
          <p:nvPr/>
        </p:nvSpPr>
        <p:spPr>
          <a:xfrm>
            <a:off x="628648" y="2465156"/>
            <a:ext cx="2913797" cy="3405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(Unit: 1000 m</a:t>
            </a:r>
            <a:r>
              <a:rPr lang="en-US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baseline="30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742105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5ADC3-1702-4673-A076-FAB26E5B6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4090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2115354-6D98-4839-BBCC-0DAA01F33351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55896779"/>
              </p:ext>
            </p:extLst>
          </p:nvPr>
        </p:nvGraphicFramePr>
        <p:xfrm>
          <a:off x="1091821" y="1957337"/>
          <a:ext cx="6960358" cy="2084665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3280168">
                  <a:extLst>
                    <a:ext uri="{9D8B030D-6E8A-4147-A177-3AD203B41FA5}">
                      <a16:colId xmlns:a16="http://schemas.microsoft.com/office/drawing/2014/main" val="2598760823"/>
                    </a:ext>
                  </a:extLst>
                </a:gridCol>
                <a:gridCol w="1840095">
                  <a:extLst>
                    <a:ext uri="{9D8B030D-6E8A-4147-A177-3AD203B41FA5}">
                      <a16:colId xmlns:a16="http://schemas.microsoft.com/office/drawing/2014/main" val="3718154191"/>
                    </a:ext>
                  </a:extLst>
                </a:gridCol>
                <a:gridCol w="1840095">
                  <a:extLst>
                    <a:ext uri="{9D8B030D-6E8A-4147-A177-3AD203B41FA5}">
                      <a16:colId xmlns:a16="http://schemas.microsoft.com/office/drawing/2014/main" val="3714531938"/>
                    </a:ext>
                  </a:extLst>
                </a:gridCol>
              </a:tblGrid>
              <a:tr h="725713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Water Resource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 </a:t>
                      </a:r>
                    </a:p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(Million m</a:t>
                      </a:r>
                      <a:r>
                        <a:rPr lang="en-US" sz="16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/year)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34765410"/>
                  </a:ext>
                </a:extLst>
              </a:tr>
              <a:tr h="339738">
                <a:tc rowSpan="2"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Pumping from groundwater wells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Domestic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91994717"/>
                  </a:ext>
                </a:extLst>
              </a:tr>
              <a:tr h="339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Agricultural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70346893"/>
                  </a:ext>
                </a:extLst>
              </a:tr>
              <a:tr h="339738">
                <a:tc gridSpan="2"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Discharge of springs water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60522169"/>
                  </a:ext>
                </a:extLst>
              </a:tr>
              <a:tr h="339738">
                <a:tc gridSpan="2"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Purchasing from Israeli water company (Mekorot)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786035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29F0043-59E1-47BE-8F36-EA90F6BBD7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491190"/>
              </p:ext>
            </p:extLst>
          </p:nvPr>
        </p:nvGraphicFramePr>
        <p:xfrm>
          <a:off x="1903863" y="4252426"/>
          <a:ext cx="5336274" cy="172720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159843">
                  <a:extLst>
                    <a:ext uri="{9D8B030D-6E8A-4147-A177-3AD203B41FA5}">
                      <a16:colId xmlns:a16="http://schemas.microsoft.com/office/drawing/2014/main" val="1467729768"/>
                    </a:ext>
                  </a:extLst>
                </a:gridCol>
                <a:gridCol w="2588491">
                  <a:extLst>
                    <a:ext uri="{9D8B030D-6E8A-4147-A177-3AD203B41FA5}">
                      <a16:colId xmlns:a16="http://schemas.microsoft.com/office/drawing/2014/main" val="1260327020"/>
                    </a:ext>
                  </a:extLst>
                </a:gridCol>
                <a:gridCol w="1587940">
                  <a:extLst>
                    <a:ext uri="{9D8B030D-6E8A-4147-A177-3AD203B41FA5}">
                      <a16:colId xmlns:a16="http://schemas.microsoft.com/office/drawing/2014/main" val="938042915"/>
                    </a:ext>
                  </a:extLst>
                </a:gridCol>
              </a:tblGrid>
              <a:tr h="4394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Cluster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Cluster name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Supply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18098705"/>
                  </a:ext>
                </a:extLst>
              </a:tr>
              <a:tr h="2336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Bardala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1329279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Tubas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581261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Tammun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16762463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Khirbet ar Ras al Ahmar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22376598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74F9A380-059A-4D4A-970E-48AA285C5AC2}"/>
              </a:ext>
            </a:extLst>
          </p:cNvPr>
          <p:cNvSpPr/>
          <p:nvPr/>
        </p:nvSpPr>
        <p:spPr>
          <a:xfrm>
            <a:off x="1903863" y="6085121"/>
            <a:ext cx="2913797" cy="3405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(Unit: 1000 m</a:t>
            </a:r>
            <a:r>
              <a:rPr lang="en-US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baseline="30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452153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5ADC3-1702-4673-A076-FAB26E5B6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4090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Water Gap (2020) </a:t>
            </a:r>
          </a:p>
        </p:txBody>
      </p:sp>
      <p:pic>
        <p:nvPicPr>
          <p:cNvPr id="12" name="Picture 11" descr="A close up of a map&#10;&#10;Description generated with high confidence">
            <a:extLst>
              <a:ext uri="{FF2B5EF4-FFF2-40B4-BE49-F238E27FC236}">
                <a16:creationId xmlns:a16="http://schemas.microsoft.com/office/drawing/2014/main" id="{A7B58424-F30E-4BCB-BF72-94CC55472CA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042" y="1504269"/>
            <a:ext cx="6045958" cy="535373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E3CE632-DDDE-4F7C-9595-2FAD10E50A55}"/>
              </a:ext>
            </a:extLst>
          </p:cNvPr>
          <p:cNvSpPr/>
          <p:nvPr/>
        </p:nvSpPr>
        <p:spPr>
          <a:xfrm>
            <a:off x="355695" y="1504269"/>
            <a:ext cx="2933415" cy="25657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 = Demand – Supply</a:t>
            </a:r>
          </a:p>
          <a:p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Gap = 704.8*10</a:t>
            </a:r>
            <a:r>
              <a:rPr lang="en-US" sz="20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0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40577996"/>
      </p:ext>
    </p:extLst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5ADC3-1702-4673-A076-FAB26E5B6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4090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Water Gap (2025) </a:t>
            </a:r>
          </a:p>
        </p:txBody>
      </p:sp>
      <p:pic>
        <p:nvPicPr>
          <p:cNvPr id="7" name="Content Placeholder 6" descr="A close up of a map&#10;&#10;Description generated with high confidence">
            <a:extLst>
              <a:ext uri="{FF2B5EF4-FFF2-40B4-BE49-F238E27FC236}">
                <a16:creationId xmlns:a16="http://schemas.microsoft.com/office/drawing/2014/main" id="{D1E674BC-CACE-492F-ABD3-F90EB3A72C0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099" y="1604042"/>
            <a:ext cx="6086901" cy="5253958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11CA6A9-9E19-4215-8896-CDD5F06E6015}"/>
              </a:ext>
            </a:extLst>
          </p:cNvPr>
          <p:cNvSpPr/>
          <p:nvPr/>
        </p:nvSpPr>
        <p:spPr>
          <a:xfrm>
            <a:off x="123684" y="1604042"/>
            <a:ext cx="3097188" cy="25657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Gap = 1,570.8*10</a:t>
            </a:r>
            <a:r>
              <a:rPr lang="en-US" sz="20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0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77924451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5ADC3-1702-4673-A076-FAB26E5B6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4090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Water Gap (2035)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1E674BC-CACE-492F-ABD3-F90EB3A72C0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563" y="1604042"/>
            <a:ext cx="6045972" cy="5253958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11CA6A9-9E19-4215-8896-CDD5F06E6015}"/>
              </a:ext>
            </a:extLst>
          </p:cNvPr>
          <p:cNvSpPr/>
          <p:nvPr/>
        </p:nvSpPr>
        <p:spPr>
          <a:xfrm>
            <a:off x="123684" y="1774209"/>
            <a:ext cx="3179074" cy="6687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Gap = 5,057.0*10</a:t>
            </a:r>
            <a:r>
              <a:rPr lang="en-US" sz="20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0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36652197"/>
      </p:ext>
    </p:extLst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92367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 reduction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3" y="1834090"/>
            <a:ext cx="7773338" cy="4405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Near future solutions:</a:t>
            </a:r>
          </a:p>
          <a:p>
            <a:pPr marL="804863" indent="-3429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 reduction program</a:t>
            </a:r>
          </a:p>
          <a:p>
            <a:pPr marL="804863" indent="-3429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Rainwater harvesting 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Long-term solutions: </a:t>
            </a:r>
          </a:p>
          <a:p>
            <a:pPr marL="804863" indent="-3429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Utilizing Groundwater</a:t>
            </a:r>
          </a:p>
          <a:p>
            <a:pPr marL="804863" indent="-3429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Utilizing Jordan River </a:t>
            </a:r>
          </a:p>
          <a:p>
            <a:pPr marL="804863" indent="-3429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Non-Conventional Water Resources</a:t>
            </a:r>
          </a:p>
        </p:txBody>
      </p:sp>
    </p:spTree>
    <p:extLst>
      <p:ext uri="{BB962C8B-B14F-4D97-AF65-F5344CB8AC3E}">
        <p14:creationId xmlns:p14="http://schemas.microsoft.com/office/powerpoint/2010/main" val="2601053622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92367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Loss reduction program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0" y="1520191"/>
            <a:ext cx="6095090" cy="9236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aim is to decrease the loss by 5%</a:t>
            </a: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DEC9389-6FD6-4332-A383-A5C4F23CBE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800275"/>
              </p:ext>
            </p:extLst>
          </p:nvPr>
        </p:nvGraphicFramePr>
        <p:xfrm>
          <a:off x="1712794" y="2941540"/>
          <a:ext cx="5718412" cy="22974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2005">
                  <a:extLst>
                    <a:ext uri="{9D8B030D-6E8A-4147-A177-3AD203B41FA5}">
                      <a16:colId xmlns:a16="http://schemas.microsoft.com/office/drawing/2014/main" val="3302214671"/>
                    </a:ext>
                  </a:extLst>
                </a:gridCol>
                <a:gridCol w="3053242">
                  <a:extLst>
                    <a:ext uri="{9D8B030D-6E8A-4147-A177-3AD203B41FA5}">
                      <a16:colId xmlns:a16="http://schemas.microsoft.com/office/drawing/2014/main" val="1193500607"/>
                    </a:ext>
                  </a:extLst>
                </a:gridCol>
                <a:gridCol w="1663165">
                  <a:extLst>
                    <a:ext uri="{9D8B030D-6E8A-4147-A177-3AD203B41FA5}">
                      <a16:colId xmlns:a16="http://schemas.microsoft.com/office/drawing/2014/main" val="675021540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Cluster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Cluster name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Water saved (1000 m</a:t>
                      </a:r>
                      <a:r>
                        <a:rPr lang="en-US" sz="16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8478166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Bardala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939869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Tubas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8035657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Tammun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964109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Khirbet ar Ras al Ahmar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93546179"/>
                  </a:ext>
                </a:extLst>
              </a:tr>
              <a:tr h="209550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109.8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525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5578525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AFC0D-6FDE-47F1-82D9-4FDAA6E52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882736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ACB77C-DAD4-488A-BF74-22D9217CE2EB}"/>
              </a:ext>
            </a:extLst>
          </p:cNvPr>
          <p:cNvSpPr/>
          <p:nvPr/>
        </p:nvSpPr>
        <p:spPr>
          <a:xfrm>
            <a:off x="685330" y="1364776"/>
            <a:ext cx="8269690" cy="5254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 of Tubas Governorate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population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Consumption rates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demand, supply and water gap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Gap reduction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Long-term solutions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Packages of investment plan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Bardala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water distribution network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300164"/>
      </p:ext>
    </p:extLst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92367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Rainwater harvesting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3" y="1834090"/>
            <a:ext cx="7773338" cy="4405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Avg. family size is 5.6 capita.</a:t>
            </a: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No. of floor in each building is 2 floors</a:t>
            </a: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floor contain 2 apartments.</a:t>
            </a: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Avg. area of each apartment is 150 m</a:t>
            </a:r>
            <a:r>
              <a:rPr lang="en-US" sz="26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Avg. annual rainfall is 329 mm.</a:t>
            </a: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rainwater collecting percentage 80%.</a:t>
            </a:r>
          </a:p>
        </p:txBody>
      </p:sp>
    </p:spTree>
    <p:extLst>
      <p:ext uri="{BB962C8B-B14F-4D97-AF65-F5344CB8AC3E}">
        <p14:creationId xmlns:p14="http://schemas.microsoft.com/office/powerpoint/2010/main" val="1510795019"/>
      </p:ext>
    </p:extLst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122393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Rainwater harvesting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BB33B0B-AB7F-4A39-BC69-A86664D1599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52965076"/>
              </p:ext>
            </p:extLst>
          </p:nvPr>
        </p:nvGraphicFramePr>
        <p:xfrm>
          <a:off x="880280" y="2811973"/>
          <a:ext cx="7383439" cy="24026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3613">
                  <a:extLst>
                    <a:ext uri="{9D8B030D-6E8A-4147-A177-3AD203B41FA5}">
                      <a16:colId xmlns:a16="http://schemas.microsoft.com/office/drawing/2014/main" val="272802490"/>
                    </a:ext>
                  </a:extLst>
                </a:gridCol>
                <a:gridCol w="3024693">
                  <a:extLst>
                    <a:ext uri="{9D8B030D-6E8A-4147-A177-3AD203B41FA5}">
                      <a16:colId xmlns:a16="http://schemas.microsoft.com/office/drawing/2014/main" val="4097808867"/>
                    </a:ext>
                  </a:extLst>
                </a:gridCol>
                <a:gridCol w="1111711">
                  <a:extLst>
                    <a:ext uri="{9D8B030D-6E8A-4147-A177-3AD203B41FA5}">
                      <a16:colId xmlns:a16="http://schemas.microsoft.com/office/drawing/2014/main" val="3636224174"/>
                    </a:ext>
                  </a:extLst>
                </a:gridCol>
                <a:gridCol w="1111711">
                  <a:extLst>
                    <a:ext uri="{9D8B030D-6E8A-4147-A177-3AD203B41FA5}">
                      <a16:colId xmlns:a16="http://schemas.microsoft.com/office/drawing/2014/main" val="2352811675"/>
                    </a:ext>
                  </a:extLst>
                </a:gridCol>
                <a:gridCol w="1111711">
                  <a:extLst>
                    <a:ext uri="{9D8B030D-6E8A-4147-A177-3AD203B41FA5}">
                      <a16:colId xmlns:a16="http://schemas.microsoft.com/office/drawing/2014/main" val="440835365"/>
                    </a:ext>
                  </a:extLst>
                </a:gridCol>
              </a:tblGrid>
              <a:tr h="41299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Cluster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Cluster name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8141755"/>
                  </a:ext>
                </a:extLst>
              </a:tr>
              <a:tr h="39792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Bardala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60163650"/>
                  </a:ext>
                </a:extLst>
              </a:tr>
              <a:tr h="39792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Tubas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101.4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7629456"/>
                  </a:ext>
                </a:extLst>
              </a:tr>
              <a:tr h="39792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Tammun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91503923"/>
                  </a:ext>
                </a:extLst>
              </a:tr>
              <a:tr h="39792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Khirbet ar Ras al Ahmar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8908095"/>
                  </a:ext>
                </a:extLst>
              </a:tr>
              <a:tr h="397924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31.8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77.8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120.1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240938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7E5AA056-1D1C-4434-87A8-99CB83F18AC8}"/>
              </a:ext>
            </a:extLst>
          </p:cNvPr>
          <p:cNvSpPr/>
          <p:nvPr/>
        </p:nvSpPr>
        <p:spPr>
          <a:xfrm>
            <a:off x="880280" y="2471386"/>
            <a:ext cx="2913797" cy="3405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(Unit: 1000 m</a:t>
            </a:r>
            <a:r>
              <a:rPr lang="en-US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baseline="30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436666"/>
      </p:ext>
    </p:extLst>
  </p:cSld>
  <p:clrMapOvr>
    <a:masterClrMapping/>
  </p:clrMapOvr>
  <p:transition spd="med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92367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Remaining gap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2" y="1577238"/>
            <a:ext cx="8269690" cy="46622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7262821-D17D-4329-BB5C-1CC7027EE6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73149"/>
              </p:ext>
            </p:extLst>
          </p:nvPr>
        </p:nvGraphicFramePr>
        <p:xfrm>
          <a:off x="1125940" y="2607879"/>
          <a:ext cx="6892119" cy="2453976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993605">
                  <a:extLst>
                    <a:ext uri="{9D8B030D-6E8A-4147-A177-3AD203B41FA5}">
                      <a16:colId xmlns:a16="http://schemas.microsoft.com/office/drawing/2014/main" val="4019306995"/>
                    </a:ext>
                  </a:extLst>
                </a:gridCol>
                <a:gridCol w="2661151">
                  <a:extLst>
                    <a:ext uri="{9D8B030D-6E8A-4147-A177-3AD203B41FA5}">
                      <a16:colId xmlns:a16="http://schemas.microsoft.com/office/drawing/2014/main" val="523926825"/>
                    </a:ext>
                  </a:extLst>
                </a:gridCol>
                <a:gridCol w="1079121">
                  <a:extLst>
                    <a:ext uri="{9D8B030D-6E8A-4147-A177-3AD203B41FA5}">
                      <a16:colId xmlns:a16="http://schemas.microsoft.com/office/drawing/2014/main" val="413536021"/>
                    </a:ext>
                  </a:extLst>
                </a:gridCol>
                <a:gridCol w="1079121">
                  <a:extLst>
                    <a:ext uri="{9D8B030D-6E8A-4147-A177-3AD203B41FA5}">
                      <a16:colId xmlns:a16="http://schemas.microsoft.com/office/drawing/2014/main" val="1657147303"/>
                    </a:ext>
                  </a:extLst>
                </a:gridCol>
                <a:gridCol w="1079121">
                  <a:extLst>
                    <a:ext uri="{9D8B030D-6E8A-4147-A177-3AD203B41FA5}">
                      <a16:colId xmlns:a16="http://schemas.microsoft.com/office/drawing/2014/main" val="21244967"/>
                    </a:ext>
                  </a:extLst>
                </a:gridCol>
              </a:tblGrid>
              <a:tr h="54356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Cluster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Cluster name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39009944"/>
                  </a:ext>
                </a:extLst>
              </a:tr>
              <a:tr h="38208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Bardala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313.6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83857792"/>
                  </a:ext>
                </a:extLst>
              </a:tr>
              <a:tr h="38208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Tubas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233.5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647.6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2,435.7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6692056"/>
                  </a:ext>
                </a:extLst>
              </a:tr>
              <a:tr h="38208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Tammun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330.1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635.5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1,956.4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92814077"/>
                  </a:ext>
                </a:extLst>
              </a:tr>
              <a:tr h="38208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Khirbet ar Ras al Ahmar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1413028"/>
                  </a:ext>
                </a:extLst>
              </a:tr>
              <a:tr h="382083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566.4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1,383.4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4,752.6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13330748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69BAA5A-11CD-4E07-B8EF-55F611B2F245}"/>
              </a:ext>
            </a:extLst>
          </p:cNvPr>
          <p:cNvSpPr/>
          <p:nvPr/>
        </p:nvSpPr>
        <p:spPr>
          <a:xfrm>
            <a:off x="1125940" y="2267292"/>
            <a:ext cx="2913797" cy="3405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(Unit: 1000 m</a:t>
            </a:r>
            <a:r>
              <a:rPr lang="en-US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baseline="30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076698"/>
      </p:ext>
    </p:extLst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92367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Long-Term Solutions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0" y="1542197"/>
            <a:ext cx="7994646" cy="4405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Utilizing Groundwater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4863" indent="-342900" algn="just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Tubas governorate is located over the Eastern and the North-Eastern Aquifers</a:t>
            </a:r>
          </a:p>
          <a:p>
            <a:pPr marL="804863" indent="-342900" algn="just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most important development options for improving water quantities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Utilizing Jordan River</a:t>
            </a:r>
            <a:endParaRPr lang="en-US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4863" indent="-3429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Palestinian portion of Jordan river water is 250 </a:t>
            </a:r>
            <a:r>
              <a:rPr lang="en-US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Mcm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/year</a:t>
            </a:r>
          </a:p>
          <a:p>
            <a:pPr marL="804863" indent="-3429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 water needs treatment</a:t>
            </a:r>
          </a:p>
          <a:p>
            <a:pPr marL="804863" indent="-342900">
              <a:buFont typeface="Wingdings" panose="05000000000000000000" pitchFamily="2" charset="2"/>
              <a:buChar char="§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629726"/>
      </p:ext>
    </p:extLst>
  </p:cSld>
  <p:clrMapOvr>
    <a:masterClrMapping/>
  </p:clrMapOvr>
  <p:transition spd="med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92367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Long-Term Solutions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0" y="1542196"/>
            <a:ext cx="7994646" cy="46972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Non-Conventional Water Resources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4863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harvesting of seasonal floods</a:t>
            </a:r>
          </a:p>
          <a:p>
            <a:pPr marL="1377950" indent="-342900" algn="just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Tubas Governorate characterized by low rainfall rates and high temperatures</a:t>
            </a:r>
          </a:p>
          <a:p>
            <a:pPr marL="1377950" indent="-342900" algn="just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used in irrigation and feeding groundwater </a:t>
            </a:r>
          </a:p>
          <a:p>
            <a:pPr marL="461963" algn="just"/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4863" indent="-342900" algn="just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Wastewater Treatment</a:t>
            </a:r>
          </a:p>
          <a:p>
            <a:pPr marL="1377950" indent="-354013" algn="just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Sewerage networks are not available</a:t>
            </a:r>
          </a:p>
          <a:p>
            <a:pPr marL="1377950" indent="-354013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Treated wastewater can be used for agricultural uses</a:t>
            </a:r>
          </a:p>
          <a:p>
            <a:pPr marL="1377950" indent="-354013" algn="just">
              <a:buFont typeface="Wingdings" panose="05000000000000000000" pitchFamily="2" charset="2"/>
              <a:buChar char="ü"/>
            </a:pP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751220"/>
      </p:ext>
    </p:extLst>
  </p:cSld>
  <p:clrMapOvr>
    <a:masterClrMapping/>
  </p:clrMapOvr>
  <p:transition spd="med"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92367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Utilizing Groundwater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0" y="1842448"/>
            <a:ext cx="7994646" cy="4397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lnSpc>
                <a:spcPct val="200000"/>
              </a:lnSpc>
              <a:spcAft>
                <a:spcPts val="48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remaining gap is 4.75 </a:t>
            </a:r>
            <a:r>
              <a:rPr lang="en-US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/year in year 2035 </a:t>
            </a:r>
          </a:p>
          <a:p>
            <a:pPr marL="342900" indent="-342900" algn="just">
              <a:spcAft>
                <a:spcPts val="48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According to PWA, there are 8 location for proposed new wells </a:t>
            </a:r>
          </a:p>
          <a:p>
            <a:pPr marL="342900" indent="-342900" algn="just">
              <a:spcAft>
                <a:spcPts val="48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New well is 300m depth and produces 1.00 </a:t>
            </a: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Mcm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/year</a:t>
            </a:r>
          </a:p>
        </p:txBody>
      </p:sp>
    </p:spTree>
    <p:extLst>
      <p:ext uri="{BB962C8B-B14F-4D97-AF65-F5344CB8AC3E}">
        <p14:creationId xmlns:p14="http://schemas.microsoft.com/office/powerpoint/2010/main" val="3707665373"/>
      </p:ext>
    </p:extLst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0" y="156679"/>
            <a:ext cx="7773338" cy="923679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Groundwater wells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0" y="1542196"/>
            <a:ext cx="7994646" cy="46972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08A6DD-2E43-4293-B54A-91DF64B752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b="7132"/>
          <a:stretch/>
        </p:blipFill>
        <p:spPr>
          <a:xfrm>
            <a:off x="1538286" y="825279"/>
            <a:ext cx="6067425" cy="6032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38390"/>
      </p:ext>
    </p:extLst>
  </p:cSld>
  <p:clrMapOvr>
    <a:masterClrMapping/>
  </p:clrMapOvr>
  <p:transition spd="med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768643"/>
            <a:ext cx="7773338" cy="923679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Packages of investment plan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2" y="2107046"/>
            <a:ext cx="7773338" cy="36523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spcAft>
                <a:spcPts val="54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Based on estimated future water demand, Different projects will be implemented to cover this demand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Package components will vary according to the required action</a:t>
            </a:r>
            <a:endParaRPr lang="en-US" sz="2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31173"/>
      </p:ext>
    </p:extLst>
  </p:cSld>
  <p:clrMapOvr>
    <a:masterClrMapping/>
  </p:clrMapOvr>
  <p:transition spd="med"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923679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Packages of investment plan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3" y="1834090"/>
            <a:ext cx="7899110" cy="47850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Determine the diameter of transmission pipeline using continuity equation 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Q = V * A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head loss in transmission pipelines is calculated using the following equation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en-US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="1" baseline="-25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0.01 L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pump head calculated using Energy Conservation principle (Bernoulli Equation)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="1" baseline="-25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∆Z + H</a:t>
            </a:r>
            <a:r>
              <a:rPr lang="en-US" sz="2200" b="1" baseline="-25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endParaRPr lang="en-US" sz="22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081026"/>
      </p:ext>
    </p:extLst>
  </p:cSld>
  <p:clrMapOvr>
    <a:masterClrMapping/>
  </p:clrMapOvr>
  <p:transition spd="med"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923679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Packages of investment plan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3" y="1834090"/>
            <a:ext cx="7899110" cy="4405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pumps power calculated by using following equation.</a:t>
            </a:r>
          </a:p>
          <a:p>
            <a:pPr>
              <a:buNone/>
            </a:pPr>
            <a:endParaRPr lang="en-US" sz="20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el-GR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Specific weight of water ( 9810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N/m</a:t>
            </a:r>
            <a:r>
              <a:rPr lang="en-US" sz="20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µ 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Pump efficiency (assumed to be 75%).</a:t>
            </a:r>
          </a:p>
          <a:p>
            <a:pPr>
              <a:lnSpc>
                <a:spcPct val="150000"/>
              </a:lnSpc>
            </a:pPr>
            <a:endParaRPr lang="en-US" sz="20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Coding </a:t>
            </a:r>
          </a:p>
          <a:p>
            <a:pPr algn="ctr">
              <a:lnSpc>
                <a:spcPct val="150000"/>
              </a:lnSpc>
            </a:pPr>
            <a:r>
              <a:rPr lang="en-US" sz="2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WS- (first two latter of cluster name) C/ (package number)</a:t>
            </a:r>
            <a:endParaRPr lang="en-US" sz="2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Calibri" pitchFamily="34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E5D25C0-16F4-4051-86CC-E220915DA9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2585037"/>
              </p:ext>
            </p:extLst>
          </p:nvPr>
        </p:nvGraphicFramePr>
        <p:xfrm>
          <a:off x="2609328" y="2401058"/>
          <a:ext cx="3597798" cy="1027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Equation" r:id="rId3" imgW="1511280" imgH="431640" progId="Equation.DSMT4">
                  <p:embed/>
                </p:oleObj>
              </mc:Choice>
              <mc:Fallback>
                <p:oleObj name="Equation" r:id="rId3" imgW="15112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09328" y="2401058"/>
                        <a:ext cx="3597798" cy="10279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1335038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AFC0D-6FDE-47F1-82D9-4FDAA6E52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ACB77C-DAD4-488A-BF74-22D9217CE2EB}"/>
              </a:ext>
            </a:extLst>
          </p:cNvPr>
          <p:cNvSpPr/>
          <p:nvPr/>
        </p:nvSpPr>
        <p:spPr>
          <a:xfrm>
            <a:off x="685330" y="2214694"/>
            <a:ext cx="8269690" cy="39131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20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Analyze the current water situation of Tubas Governorate </a:t>
            </a:r>
          </a:p>
          <a:p>
            <a:pPr>
              <a:lnSpc>
                <a:spcPct val="20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 the water gap in the future </a:t>
            </a:r>
          </a:p>
          <a:p>
            <a:pPr>
              <a:lnSpc>
                <a:spcPct val="20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Discuss probable solutions to cover the gap</a:t>
            </a:r>
          </a:p>
          <a:p>
            <a:pPr>
              <a:lnSpc>
                <a:spcPct val="20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Suggest an investment plan</a:t>
            </a:r>
          </a:p>
          <a:p>
            <a:pPr>
              <a:lnSpc>
                <a:spcPct val="20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 network for one un-served locality </a:t>
            </a:r>
          </a:p>
        </p:txBody>
      </p:sp>
    </p:spTree>
    <p:extLst>
      <p:ext uri="{BB962C8B-B14F-4D97-AF65-F5344CB8AC3E}">
        <p14:creationId xmlns:p14="http://schemas.microsoft.com/office/powerpoint/2010/main" val="1387612884"/>
      </p:ext>
    </p:extLst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444" y="347747"/>
            <a:ext cx="2797792" cy="22316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of proposed Packages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417F8A-7BD4-4BE1-BB74-A765F8E80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7150" y="0"/>
            <a:ext cx="5276850" cy="68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326354"/>
      </p:ext>
    </p:extLst>
  </p:cSld>
  <p:clrMapOvr>
    <a:masterClrMapping/>
  </p:clrMapOvr>
  <p:transition spd="med"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923679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Cash flow of investment plan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3" y="1834090"/>
            <a:ext cx="7899110" cy="4405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ct val="150000"/>
              </a:lnSpc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EEF7689-4036-4766-909E-45BB2B42A8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3921512"/>
              </p:ext>
            </p:extLst>
          </p:nvPr>
        </p:nvGraphicFramePr>
        <p:xfrm>
          <a:off x="1009934" y="1784789"/>
          <a:ext cx="7124131" cy="4348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58348811"/>
      </p:ext>
    </p:extLst>
  </p:cSld>
  <p:clrMapOvr>
    <a:masterClrMapping/>
  </p:clrMapOvr>
  <p:transition spd="med"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3" y="260761"/>
            <a:ext cx="7773338" cy="923679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Cash flow of investment plan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3" y="1834090"/>
            <a:ext cx="7899110" cy="4405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ct val="150000"/>
              </a:lnSpc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2381FD-A32F-4467-B47C-41FBE8B769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66"/>
          <a:stretch/>
        </p:blipFill>
        <p:spPr>
          <a:xfrm>
            <a:off x="423080" y="1333796"/>
            <a:ext cx="8297839" cy="540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910427"/>
      </p:ext>
    </p:extLst>
  </p:cSld>
  <p:clrMapOvr>
    <a:masterClrMapping/>
  </p:clrMapOvr>
  <p:transition spd="med"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773554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Bardala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water distribution network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2" y="1577238"/>
            <a:ext cx="8269690" cy="46622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11A54-50B4-4FEF-BAE0-D91CB0455996}"/>
              </a:ext>
            </a:extLst>
          </p:cNvPr>
          <p:cNvSpPr/>
          <p:nvPr/>
        </p:nvSpPr>
        <p:spPr>
          <a:xfrm>
            <a:off x="437155" y="2056597"/>
            <a:ext cx="8269690" cy="41828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spcAft>
                <a:spcPts val="3600"/>
              </a:spcAft>
              <a:buFont typeface="Wingdings" panose="05000000000000000000" pitchFamily="2" charset="2"/>
              <a:buChar char="Ø"/>
            </a:pPr>
            <a:r>
              <a:rPr lang="en-US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Bardala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located 13 km northeast of Tubas city.</a:t>
            </a:r>
          </a:p>
          <a:p>
            <a:pPr marL="342900" indent="-342900">
              <a:spcAft>
                <a:spcPts val="360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total area is 20,000 dunums (4 % of the Tubas Governorate area)</a:t>
            </a:r>
          </a:p>
          <a:p>
            <a:pPr marL="914400" indent="-34290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Built-up area = 480 dunums </a:t>
            </a:r>
          </a:p>
          <a:p>
            <a:pPr marL="914400" indent="-34290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Agricultural area = 10,000 dunums</a:t>
            </a:r>
          </a:p>
          <a:p>
            <a:pPr marL="914400" indent="-34290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Confiscated area = 400 dunums</a:t>
            </a:r>
          </a:p>
        </p:txBody>
      </p:sp>
    </p:spTree>
    <p:extLst>
      <p:ext uri="{BB962C8B-B14F-4D97-AF65-F5344CB8AC3E}">
        <p14:creationId xmlns:p14="http://schemas.microsoft.com/office/powerpoint/2010/main" val="3158937138"/>
      </p:ext>
    </p:extLst>
  </p:cSld>
  <p:clrMapOvr>
    <a:masterClrMapping/>
  </p:clrMapOvr>
  <p:transition spd="med"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773554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Bardala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water distribution network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2" y="1577238"/>
            <a:ext cx="8269690" cy="46622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11A54-50B4-4FEF-BAE0-D91CB0455996}"/>
              </a:ext>
            </a:extLst>
          </p:cNvPr>
          <p:cNvSpPr/>
          <p:nvPr/>
        </p:nvSpPr>
        <p:spPr>
          <a:xfrm>
            <a:off x="437155" y="1856097"/>
            <a:ext cx="8269690" cy="4383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Population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Bardala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represents only about 3.3% of Tubas Governorate in 2035.</a:t>
            </a:r>
          </a:p>
          <a:p>
            <a:pPr marL="342900" indent="-342900">
              <a:spcAft>
                <a:spcPts val="3600"/>
              </a:spcAft>
              <a:buFont typeface="Wingdings" panose="05000000000000000000" pitchFamily="2" charset="2"/>
              <a:buChar char="Ø"/>
            </a:pPr>
            <a:endParaRPr lang="en-US" sz="2000" dirty="0">
              <a:solidFill>
                <a:schemeClr val="tx1"/>
              </a:solidFill>
              <a:highlight>
                <a:srgbClr val="FFFF00"/>
              </a:highligh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3600"/>
              </a:spcAft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1DD5D26-6463-438C-90DD-881F7E906E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68241"/>
              </p:ext>
            </p:extLst>
          </p:nvPr>
        </p:nvGraphicFramePr>
        <p:xfrm>
          <a:off x="1735890" y="3102231"/>
          <a:ext cx="6168573" cy="121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4697">
                  <a:extLst>
                    <a:ext uri="{9D8B030D-6E8A-4147-A177-3AD203B41FA5}">
                      <a16:colId xmlns:a16="http://schemas.microsoft.com/office/drawing/2014/main" val="282030950"/>
                    </a:ext>
                  </a:extLst>
                </a:gridCol>
                <a:gridCol w="838490">
                  <a:extLst>
                    <a:ext uri="{9D8B030D-6E8A-4147-A177-3AD203B41FA5}">
                      <a16:colId xmlns:a16="http://schemas.microsoft.com/office/drawing/2014/main" val="4149840602"/>
                    </a:ext>
                  </a:extLst>
                </a:gridCol>
                <a:gridCol w="809916">
                  <a:extLst>
                    <a:ext uri="{9D8B030D-6E8A-4147-A177-3AD203B41FA5}">
                      <a16:colId xmlns:a16="http://schemas.microsoft.com/office/drawing/2014/main" val="814776849"/>
                    </a:ext>
                  </a:extLst>
                </a:gridCol>
                <a:gridCol w="838490">
                  <a:extLst>
                    <a:ext uri="{9D8B030D-6E8A-4147-A177-3AD203B41FA5}">
                      <a16:colId xmlns:a16="http://schemas.microsoft.com/office/drawing/2014/main" val="2270608281"/>
                    </a:ext>
                  </a:extLst>
                </a:gridCol>
                <a:gridCol w="838490">
                  <a:extLst>
                    <a:ext uri="{9D8B030D-6E8A-4147-A177-3AD203B41FA5}">
                      <a16:colId xmlns:a16="http://schemas.microsoft.com/office/drawing/2014/main" val="649648600"/>
                    </a:ext>
                  </a:extLst>
                </a:gridCol>
                <a:gridCol w="838490">
                  <a:extLst>
                    <a:ext uri="{9D8B030D-6E8A-4147-A177-3AD203B41FA5}">
                      <a16:colId xmlns:a16="http://schemas.microsoft.com/office/drawing/2014/main" val="2307290975"/>
                    </a:ext>
                  </a:extLst>
                </a:gridCol>
              </a:tblGrid>
              <a:tr h="55169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08907108"/>
                  </a:ext>
                </a:extLst>
              </a:tr>
              <a:tr h="6675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Population (capita)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1,637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2,471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2,895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3,974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003890072"/>
                  </a:ext>
                </a:extLst>
              </a:tr>
            </a:tbl>
          </a:graphicData>
        </a:graphic>
      </p:graphicFrame>
      <p:graphicFrame>
        <p:nvGraphicFramePr>
          <p:cNvPr id="7" name="Content Placeholder 15">
            <a:extLst>
              <a:ext uri="{FF2B5EF4-FFF2-40B4-BE49-F238E27FC236}">
                <a16:creationId xmlns:a16="http://schemas.microsoft.com/office/drawing/2014/main" id="{0FE6228E-C2E2-42E2-B50A-B90732BB47E7}"/>
              </a:ext>
            </a:extLst>
          </p:cNvPr>
          <p:cNvGraphicFramePr>
            <a:graphicFrameLocks noGrp="1" noChangeAspect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74614951"/>
              </p:ext>
            </p:extLst>
          </p:nvPr>
        </p:nvGraphicFramePr>
        <p:xfrm>
          <a:off x="1954710" y="2351215"/>
          <a:ext cx="2142698" cy="598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Equation" r:id="rId3" imgW="863280" imgH="241200" progId="Equation.3">
                  <p:embed/>
                </p:oleObj>
              </mc:Choice>
              <mc:Fallback>
                <p:oleObj name="Equation" r:id="rId3" imgW="863280" imgH="241200" progId="Equation.3">
                  <p:embed/>
                  <p:pic>
                    <p:nvPicPr>
                      <p:cNvPr id="16" name="Content Placeholder 15">
                        <a:extLst>
                          <a:ext uri="{FF2B5EF4-FFF2-40B4-BE49-F238E27FC236}">
                            <a16:creationId xmlns:a16="http://schemas.microsoft.com/office/drawing/2014/main" id="{0270E8BE-497C-4737-8BFB-C69A0B19216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54710" y="2351215"/>
                        <a:ext cx="2142698" cy="5987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14AB558E-7781-4735-AC7A-BE4692C962A6}"/>
              </a:ext>
            </a:extLst>
          </p:cNvPr>
          <p:cNvSpPr/>
          <p:nvPr/>
        </p:nvSpPr>
        <p:spPr>
          <a:xfrm>
            <a:off x="4547920" y="2425425"/>
            <a:ext cx="2142698" cy="4503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= 3.2 %</a:t>
            </a:r>
          </a:p>
        </p:txBody>
      </p:sp>
    </p:spTree>
    <p:extLst>
      <p:ext uri="{BB962C8B-B14F-4D97-AF65-F5344CB8AC3E}">
        <p14:creationId xmlns:p14="http://schemas.microsoft.com/office/powerpoint/2010/main" val="1252324875"/>
      </p:ext>
    </p:extLst>
  </p:cSld>
  <p:clrMapOvr>
    <a:masterClrMapping/>
  </p:clrMapOvr>
  <p:transition spd="med"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773554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Bardala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water distribution network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2" y="1577238"/>
            <a:ext cx="8269690" cy="46622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11A54-50B4-4FEF-BAE0-D91CB0455996}"/>
              </a:ext>
            </a:extLst>
          </p:cNvPr>
          <p:cNvSpPr/>
          <p:nvPr/>
        </p:nvSpPr>
        <p:spPr>
          <a:xfrm>
            <a:off x="437154" y="2056597"/>
            <a:ext cx="8517867" cy="41828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Parameters: </a:t>
            </a:r>
          </a:p>
          <a:p>
            <a:pPr marL="9144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Assumed head at the beginning = 140 m H</a:t>
            </a:r>
            <a:r>
              <a:rPr lang="en-US" sz="22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  <a:p>
            <a:pPr marL="9144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design period is 19 years until 2035.</a:t>
            </a:r>
          </a:p>
          <a:p>
            <a:pPr marL="9144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Maximum daily factor = 1.8</a:t>
            </a:r>
          </a:p>
          <a:p>
            <a:pPr marL="9144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daily demand =100 L/c.d</a:t>
            </a:r>
          </a:p>
          <a:p>
            <a:pPr marL="9144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Ductile iron pipes with Hazen-Williams coefficient (C</a:t>
            </a:r>
            <a:r>
              <a:rPr lang="en-US" sz="22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HW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130).</a:t>
            </a:r>
          </a:p>
          <a:p>
            <a:pPr marL="914400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 diameter = 1 inch.</a:t>
            </a:r>
          </a:p>
          <a:p>
            <a:pPr marL="342900" indent="-342900">
              <a:lnSpc>
                <a:spcPct val="150000"/>
              </a:lnSpc>
              <a:spcAft>
                <a:spcPts val="3600"/>
              </a:spcAft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685714"/>
      </p:ext>
    </p:extLst>
  </p:cSld>
  <p:clrMapOvr>
    <a:masterClrMapping/>
  </p:clrMapOvr>
  <p:transition spd="med"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773554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Bardala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water distribution network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2" y="1577238"/>
            <a:ext cx="8269690" cy="46622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11A54-50B4-4FEF-BAE0-D91CB0455996}"/>
              </a:ext>
            </a:extLst>
          </p:cNvPr>
          <p:cNvSpPr/>
          <p:nvPr/>
        </p:nvSpPr>
        <p:spPr>
          <a:xfrm>
            <a:off x="437155" y="1714331"/>
            <a:ext cx="8517867" cy="4804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Demand calculation</a:t>
            </a:r>
          </a:p>
          <a:p>
            <a:pPr marL="1146175" indent="-3429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proposed daily water demand in the year of 2035 will be 100 L/c.d</a:t>
            </a:r>
          </a:p>
          <a:p>
            <a:pPr marL="1146175" indent="-342900">
              <a:buFont typeface="Wingdings" panose="05000000000000000000" pitchFamily="2" charset="2"/>
              <a:buChar char="§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6175" indent="-34290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total demand </a:t>
            </a:r>
          </a:p>
          <a:p>
            <a:pPr lvl="0">
              <a:lnSpc>
                <a:spcPct val="150000"/>
              </a:lnSpc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Demand definition </a:t>
            </a:r>
          </a:p>
          <a:p>
            <a:pPr marL="1146175" lvl="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demand area and theisen  polygon method</a:t>
            </a:r>
          </a:p>
          <a:p>
            <a:pPr marL="342900" indent="-342900">
              <a:lnSpc>
                <a:spcPct val="150000"/>
              </a:lnSpc>
              <a:spcAft>
                <a:spcPts val="3600"/>
              </a:spcAft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8A1B9FD-D761-4C3D-B528-0E785E3061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1737149"/>
              </p:ext>
            </p:extLst>
          </p:nvPr>
        </p:nvGraphicFramePr>
        <p:xfrm>
          <a:off x="3877575" y="3112547"/>
          <a:ext cx="3478567" cy="769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r:id="rId3" imgW="1853396" imgH="406224" progId="Equation.DSMT4">
                  <p:embed/>
                </p:oleObj>
              </mc:Choice>
              <mc:Fallback>
                <p:oleObj r:id="rId3" imgW="1853396" imgH="406224" progId="Equation.DSMT4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7575" y="3112547"/>
                        <a:ext cx="3478567" cy="7693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8037740"/>
      </p:ext>
    </p:extLst>
  </p:cSld>
  <p:clrMapOvr>
    <a:masterClrMapping/>
  </p:clrMapOvr>
  <p:transition spd="med"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773554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Bardala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water distribution network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2" y="1577238"/>
            <a:ext cx="8269690" cy="46622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11A54-50B4-4FEF-BAE0-D91CB0455996}"/>
              </a:ext>
            </a:extLst>
          </p:cNvPr>
          <p:cNvSpPr/>
          <p:nvPr/>
        </p:nvSpPr>
        <p:spPr>
          <a:xfrm>
            <a:off x="437155" y="1714331"/>
            <a:ext cx="8517867" cy="4804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layout</a:t>
            </a:r>
          </a:p>
          <a:p>
            <a:pPr marL="342900" indent="-342900">
              <a:lnSpc>
                <a:spcPct val="150000"/>
              </a:lnSpc>
              <a:spcAft>
                <a:spcPts val="3600"/>
              </a:spcAft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AC2F255E-18B7-4470-A2AD-5D4309D0229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085" y="2286421"/>
            <a:ext cx="7087829" cy="363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6049"/>
      </p:ext>
    </p:extLst>
  </p:cSld>
  <p:clrMapOvr>
    <a:masterClrMapping/>
  </p:clrMapOvr>
  <p:transition spd="med"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773554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Bardala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water distribution network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2" y="1577238"/>
            <a:ext cx="8269690" cy="46622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11A54-50B4-4FEF-BAE0-D91CB0455996}"/>
              </a:ext>
            </a:extLst>
          </p:cNvPr>
          <p:cNvSpPr/>
          <p:nvPr/>
        </p:nvSpPr>
        <p:spPr>
          <a:xfrm>
            <a:off x="437155" y="1714331"/>
            <a:ext cx="8517867" cy="4804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marL="342900" indent="-342900">
              <a:lnSpc>
                <a:spcPct val="150000"/>
              </a:lnSpc>
              <a:spcAft>
                <a:spcPts val="3600"/>
              </a:spcAft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36A5A9E-77FA-4C62-B82D-C23A10E52A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659952"/>
              </p:ext>
            </p:extLst>
          </p:nvPr>
        </p:nvGraphicFramePr>
        <p:xfrm>
          <a:off x="900752" y="2456879"/>
          <a:ext cx="7557916" cy="20052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9318">
                  <a:extLst>
                    <a:ext uri="{9D8B030D-6E8A-4147-A177-3AD203B41FA5}">
                      <a16:colId xmlns:a16="http://schemas.microsoft.com/office/drawing/2014/main" val="2270096048"/>
                    </a:ext>
                  </a:extLst>
                </a:gridCol>
                <a:gridCol w="1011042">
                  <a:extLst>
                    <a:ext uri="{9D8B030D-6E8A-4147-A177-3AD203B41FA5}">
                      <a16:colId xmlns:a16="http://schemas.microsoft.com/office/drawing/2014/main" val="2977284407"/>
                    </a:ext>
                  </a:extLst>
                </a:gridCol>
                <a:gridCol w="1002512">
                  <a:extLst>
                    <a:ext uri="{9D8B030D-6E8A-4147-A177-3AD203B41FA5}">
                      <a16:colId xmlns:a16="http://schemas.microsoft.com/office/drawing/2014/main" val="2048775828"/>
                    </a:ext>
                  </a:extLst>
                </a:gridCol>
                <a:gridCol w="4495044">
                  <a:extLst>
                    <a:ext uri="{9D8B030D-6E8A-4147-A177-3AD203B41FA5}">
                      <a16:colId xmlns:a16="http://schemas.microsoft.com/office/drawing/2014/main" val="996586090"/>
                    </a:ext>
                  </a:extLst>
                </a:gridCol>
              </a:tblGrid>
              <a:tr h="4559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6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Max. Value</a:t>
                      </a:r>
                      <a:endParaRPr lang="en-US" sz="16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Min. Value</a:t>
                      </a:r>
                      <a:endParaRPr lang="en-US" sz="16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Note</a:t>
                      </a:r>
                      <a:endParaRPr lang="en-US" sz="16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12146884"/>
                  </a:ext>
                </a:extLst>
              </a:tr>
              <a:tr h="5269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Demand</a:t>
                      </a:r>
                      <a:endParaRPr lang="en-US" sz="16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2.82 m3/</a:t>
                      </a:r>
                      <a:r>
                        <a:rPr lang="en-US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 m3/hr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ــــــــــــــــــــــــ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09847636"/>
                  </a:ext>
                </a:extLst>
              </a:tr>
              <a:tr h="4908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Pressure</a:t>
                      </a:r>
                      <a:endParaRPr lang="en-US" sz="16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 m H</a:t>
                      </a:r>
                      <a:r>
                        <a:rPr lang="en-US" sz="1600" u="none" strike="noStrike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m H</a:t>
                      </a:r>
                      <a:r>
                        <a:rPr lang="en-US" sz="1600" u="none" strike="noStrike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53975" indent="0" algn="just" rtl="0" fontAlgn="ctr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 used pressure reducing valve at the beginning of the network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09805293"/>
                  </a:ext>
                </a:extLst>
              </a:tr>
              <a:tr h="52521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Velocity</a:t>
                      </a:r>
                      <a:endParaRPr lang="en-US" sz="16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1.52 m/s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0.032 m/s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53975" indent="0" algn="just" rtl="0" fontAlgn="ctr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It's less the 0.3 m/s but it’s accepted since the network is used for drinking water and it's more than 0.01 m/s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3342888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5E5CAE2-EC5A-4C1C-8156-1E560ED638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684905"/>
              </p:ext>
            </p:extLst>
          </p:nvPr>
        </p:nvGraphicFramePr>
        <p:xfrm>
          <a:off x="3370997" y="4621958"/>
          <a:ext cx="2442949" cy="19754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5469">
                  <a:extLst>
                    <a:ext uri="{9D8B030D-6E8A-4147-A177-3AD203B41FA5}">
                      <a16:colId xmlns:a16="http://schemas.microsoft.com/office/drawing/2014/main" val="2065649480"/>
                    </a:ext>
                  </a:extLst>
                </a:gridCol>
                <a:gridCol w="1337480">
                  <a:extLst>
                    <a:ext uri="{9D8B030D-6E8A-4147-A177-3AD203B41FA5}">
                      <a16:colId xmlns:a16="http://schemas.microsoft.com/office/drawing/2014/main" val="696457433"/>
                    </a:ext>
                  </a:extLst>
                </a:gridCol>
              </a:tblGrid>
              <a:tr h="64710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 (in)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Length (m)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370514784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501790157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3726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2470820680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3244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357893918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7949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768499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0681584"/>
      </p:ext>
    </p:extLst>
  </p:cSld>
  <p:clrMapOvr>
    <a:masterClrMapping/>
  </p:clrMapOvr>
  <p:transition spd="med"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4CEE8-04FE-4BC5-BF16-F5E89D6DD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77355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2" y="1577238"/>
            <a:ext cx="8269690" cy="46622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B11A54-50B4-4FEF-BAE0-D91CB0455996}"/>
              </a:ext>
            </a:extLst>
          </p:cNvPr>
          <p:cNvSpPr/>
          <p:nvPr/>
        </p:nvSpPr>
        <p:spPr>
          <a:xfrm>
            <a:off x="685332" y="1577238"/>
            <a:ext cx="8269690" cy="46622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population of  Tubas Governorate will become about 120,000 capita in 2035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gap of water is about 5 </a:t>
            </a:r>
            <a:r>
              <a:rPr lang="en-US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/year in year 2035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bridge this gap:</a:t>
            </a:r>
          </a:p>
          <a:p>
            <a:pPr marL="1023938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0.23 </a:t>
            </a:r>
            <a:r>
              <a:rPr lang="en-US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/year from near-future solutions </a:t>
            </a:r>
          </a:p>
          <a:p>
            <a:pPr marL="1023938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4.77 </a:t>
            </a:r>
            <a:r>
              <a:rPr lang="en-US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Mcm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/year from long-term solutions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total investment cost is 26 million dollar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average investment per year around 1.53 Million$/year</a:t>
            </a:r>
          </a:p>
          <a:p>
            <a:pPr marL="1023938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852196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2B1D5-8280-4AF2-9C75-E0C22FCA1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6317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of Tubas Governorate</a:t>
            </a:r>
          </a:p>
        </p:txBody>
      </p:sp>
      <p:pic>
        <p:nvPicPr>
          <p:cNvPr id="5" name="Content Placeholder 4" descr="A close up of a map&#10;&#10;Description generated with high confidence">
            <a:extLst>
              <a:ext uri="{FF2B5EF4-FFF2-40B4-BE49-F238E27FC236}">
                <a16:creationId xmlns:a16="http://schemas.microsoft.com/office/drawing/2014/main" id="{96189B18-0040-4FEC-AF49-7D0CF6AF382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435" y="1690689"/>
            <a:ext cx="2428449" cy="3142699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F525CF-B381-498B-8A58-3519105E895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01" y="2468192"/>
            <a:ext cx="5943600" cy="426021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F4FB5CD-C865-4C1D-AE9F-1BFD598A6964}"/>
              </a:ext>
            </a:extLst>
          </p:cNvPr>
          <p:cNvSpPr/>
          <p:nvPr/>
        </p:nvSpPr>
        <p:spPr>
          <a:xfrm>
            <a:off x="628650" y="1351129"/>
            <a:ext cx="2142698" cy="4503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1315053407"/>
      </p:ext>
    </p:extLst>
  </p:cSld>
  <p:clrMapOvr>
    <a:masterClrMapping/>
  </p:clrMapOvr>
  <p:transition spd="med"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581F06-506B-48F3-80DA-9F36870EA365}"/>
              </a:ext>
            </a:extLst>
          </p:cNvPr>
          <p:cNvSpPr/>
          <p:nvPr/>
        </p:nvSpPr>
        <p:spPr>
          <a:xfrm>
            <a:off x="685332" y="1577238"/>
            <a:ext cx="8269690" cy="46622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A picture containing person, sport&#10;&#10;Description generated with high confidence">
            <a:extLst>
              <a:ext uri="{FF2B5EF4-FFF2-40B4-BE49-F238E27FC236}">
                <a16:creationId xmlns:a16="http://schemas.microsoft.com/office/drawing/2014/main" id="{0ACFBE33-4A79-4418-8A79-AB8B65B203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204161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2B1D5-8280-4AF2-9C75-E0C22FCA1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76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of Tubas Governorate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351690-0AF2-4BF8-A67C-92DC8CF3EA52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10190086"/>
              </p:ext>
            </p:extLst>
          </p:nvPr>
        </p:nvGraphicFramePr>
        <p:xfrm>
          <a:off x="628650" y="1961939"/>
          <a:ext cx="7575550" cy="44206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84795">
                  <a:extLst>
                    <a:ext uri="{9D8B030D-6E8A-4147-A177-3AD203B41FA5}">
                      <a16:colId xmlns:a16="http://schemas.microsoft.com/office/drawing/2014/main" val="795580804"/>
                    </a:ext>
                  </a:extLst>
                </a:gridCol>
                <a:gridCol w="1569492">
                  <a:extLst>
                    <a:ext uri="{9D8B030D-6E8A-4147-A177-3AD203B41FA5}">
                      <a16:colId xmlns:a16="http://schemas.microsoft.com/office/drawing/2014/main" val="2703346781"/>
                    </a:ext>
                  </a:extLst>
                </a:gridCol>
                <a:gridCol w="1421263">
                  <a:extLst>
                    <a:ext uri="{9D8B030D-6E8A-4147-A177-3AD203B41FA5}">
                      <a16:colId xmlns:a16="http://schemas.microsoft.com/office/drawing/2014/main" val="1215555215"/>
                    </a:ext>
                  </a:extLst>
                </a:gridCol>
              </a:tblGrid>
              <a:tr h="33171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Classification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(km</a:t>
                      </a:r>
                      <a:r>
                        <a:rPr lang="en-US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Percentage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08722935"/>
                  </a:ext>
                </a:extLst>
              </a:tr>
              <a:tr h="33171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Palestinian Built-up Area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1855434"/>
                  </a:ext>
                </a:extLst>
              </a:tr>
              <a:tr h="33171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Israeli Colony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01737916"/>
                  </a:ext>
                </a:extLst>
              </a:tr>
              <a:tr h="33171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Israeli Military Base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56952575"/>
                  </a:ext>
                </a:extLst>
              </a:tr>
              <a:tr h="33171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Arable Land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31971939"/>
                  </a:ext>
                </a:extLst>
              </a:tr>
              <a:tr h="33171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Permanent Crops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11535518"/>
                  </a:ext>
                </a:extLst>
              </a:tr>
              <a:tr h="33171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Heterogeneous Agriculture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56262762"/>
                  </a:ext>
                </a:extLst>
              </a:tr>
              <a:tr h="33171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Mine, Dump &amp; Construction Sites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70773340"/>
                  </a:ext>
                </a:extLst>
              </a:tr>
              <a:tr h="33171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Forest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39807635"/>
                  </a:ext>
                </a:extLst>
              </a:tr>
              <a:tr h="33171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Open Space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44700064"/>
                  </a:ext>
                </a:extLst>
              </a:tr>
              <a:tr h="44006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Shrub and/or herbaceous vegetation association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96801727"/>
                  </a:ext>
                </a:extLst>
              </a:tr>
              <a:tr h="33171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Pastures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119.6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37156111"/>
                  </a:ext>
                </a:extLst>
              </a:tr>
              <a:tr h="33171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06076851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20153399-9B4F-4762-AF06-4422E2D16783}"/>
              </a:ext>
            </a:extLst>
          </p:cNvPr>
          <p:cNvSpPr/>
          <p:nvPr/>
        </p:nvSpPr>
        <p:spPr>
          <a:xfrm>
            <a:off x="628650" y="1351129"/>
            <a:ext cx="2142698" cy="4503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Land Use</a:t>
            </a:r>
          </a:p>
        </p:txBody>
      </p:sp>
    </p:spTree>
    <p:extLst>
      <p:ext uri="{BB962C8B-B14F-4D97-AF65-F5344CB8AC3E}">
        <p14:creationId xmlns:p14="http://schemas.microsoft.com/office/powerpoint/2010/main" val="2103425464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5ADC3-1702-4673-A076-FAB26E5B6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9493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of Tubas Governorate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80DF832-48F7-4EF1-AA4D-61740F8DE685}"/>
              </a:ext>
            </a:extLst>
          </p:cNvPr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3170" y="2221125"/>
            <a:ext cx="5637659" cy="42717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3E02786-3C49-482B-A468-8AB3F730B98C}"/>
              </a:ext>
            </a:extLst>
          </p:cNvPr>
          <p:cNvSpPr/>
          <p:nvPr/>
        </p:nvSpPr>
        <p:spPr>
          <a:xfrm>
            <a:off x="628649" y="1351129"/>
            <a:ext cx="7014097" cy="982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Topography 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Max. elevation is 548 AMSL and min elevation is 182 BMSL. </a:t>
            </a:r>
          </a:p>
        </p:txBody>
      </p:sp>
    </p:spTree>
    <p:extLst>
      <p:ext uri="{BB962C8B-B14F-4D97-AF65-F5344CB8AC3E}">
        <p14:creationId xmlns:p14="http://schemas.microsoft.com/office/powerpoint/2010/main" val="3023201972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5ADC3-1702-4673-A076-FAB26E5B6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9493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of Tubas Governorate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CEAF8B3-8EEA-4178-B275-F2756A453E70}"/>
              </a:ext>
            </a:extLst>
          </p:cNvPr>
          <p:cNvPicPr>
            <a:picLocks noGrp="1"/>
          </p:cNvPicPr>
          <p:nvPr>
            <p:ph sz="quarter" idx="13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364776" y="1992574"/>
            <a:ext cx="6960358" cy="46913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3E02786-3C49-482B-A468-8AB3F730B98C}"/>
              </a:ext>
            </a:extLst>
          </p:cNvPr>
          <p:cNvSpPr/>
          <p:nvPr/>
        </p:nvSpPr>
        <p:spPr>
          <a:xfrm>
            <a:off x="628650" y="1197641"/>
            <a:ext cx="6031457" cy="7949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Climate 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Avg. rainfall depth is 329 mm</a:t>
            </a:r>
          </a:p>
        </p:txBody>
      </p:sp>
    </p:spTree>
    <p:extLst>
      <p:ext uri="{BB962C8B-B14F-4D97-AF65-F5344CB8AC3E}">
        <p14:creationId xmlns:p14="http://schemas.microsoft.com/office/powerpoint/2010/main" val="2226768614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5ADC3-1702-4673-A076-FAB26E5B6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9493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Population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911B27B-FA22-4BCF-B935-2D5195F6DD3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717" y="1160238"/>
            <a:ext cx="6365826" cy="5525833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4F520A9-5DC1-46E5-BB40-BEABF3925716}"/>
              </a:ext>
            </a:extLst>
          </p:cNvPr>
          <p:cNvSpPr/>
          <p:nvPr/>
        </p:nvSpPr>
        <p:spPr>
          <a:xfrm>
            <a:off x="628650" y="1351129"/>
            <a:ext cx="2142698" cy="4503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Clusters </a:t>
            </a:r>
          </a:p>
        </p:txBody>
      </p:sp>
    </p:spTree>
    <p:extLst>
      <p:ext uri="{BB962C8B-B14F-4D97-AF65-F5344CB8AC3E}">
        <p14:creationId xmlns:p14="http://schemas.microsoft.com/office/powerpoint/2010/main" val="1219755602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5ADC3-1702-4673-A076-FAB26E5B6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9493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Population </a:t>
            </a:r>
          </a:p>
        </p:txBody>
      </p:sp>
      <p:graphicFrame>
        <p:nvGraphicFramePr>
          <p:cNvPr id="16" name="Content Placeholder 15">
            <a:extLst>
              <a:ext uri="{FF2B5EF4-FFF2-40B4-BE49-F238E27FC236}">
                <a16:creationId xmlns:a16="http://schemas.microsoft.com/office/drawing/2014/main" id="{0270E8BE-497C-4737-8BFB-C69A0B192169}"/>
              </a:ext>
            </a:extLst>
          </p:cNvPr>
          <p:cNvGraphicFramePr>
            <a:graphicFrameLocks noGrp="1" noChangeAspect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09539663"/>
              </p:ext>
            </p:extLst>
          </p:nvPr>
        </p:nvGraphicFramePr>
        <p:xfrm>
          <a:off x="1558925" y="1992313"/>
          <a:ext cx="2465388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Equation" r:id="rId3" imgW="863280" imgH="241200" progId="Equation.3">
                  <p:embed/>
                </p:oleObj>
              </mc:Choice>
              <mc:Fallback>
                <p:oleObj name="Equation" r:id="rId3" imgW="8632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58925" y="1992313"/>
                        <a:ext cx="2465388" cy="688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24F520A9-5DC1-46E5-BB40-BEABF3925716}"/>
              </a:ext>
            </a:extLst>
          </p:cNvPr>
          <p:cNvSpPr/>
          <p:nvPr/>
        </p:nvSpPr>
        <p:spPr>
          <a:xfrm>
            <a:off x="4674360" y="2112018"/>
            <a:ext cx="2142698" cy="4503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= 3.2 %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E971E8DF-8F0A-41A8-BDAD-BFB0B39B2B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114029"/>
              </p:ext>
            </p:extLst>
          </p:nvPr>
        </p:nvGraphicFramePr>
        <p:xfrm>
          <a:off x="464451" y="3446506"/>
          <a:ext cx="8461184" cy="22974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3030">
                  <a:extLst>
                    <a:ext uri="{9D8B030D-6E8A-4147-A177-3AD203B41FA5}">
                      <a16:colId xmlns:a16="http://schemas.microsoft.com/office/drawing/2014/main" val="3932721216"/>
                    </a:ext>
                  </a:extLst>
                </a:gridCol>
                <a:gridCol w="2402006">
                  <a:extLst>
                    <a:ext uri="{9D8B030D-6E8A-4147-A177-3AD203B41FA5}">
                      <a16:colId xmlns:a16="http://schemas.microsoft.com/office/drawing/2014/main" val="3577711183"/>
                    </a:ext>
                  </a:extLst>
                </a:gridCol>
                <a:gridCol w="996286">
                  <a:extLst>
                    <a:ext uri="{9D8B030D-6E8A-4147-A177-3AD203B41FA5}">
                      <a16:colId xmlns:a16="http://schemas.microsoft.com/office/drawing/2014/main" val="1374283803"/>
                    </a:ext>
                  </a:extLst>
                </a:gridCol>
                <a:gridCol w="1255594">
                  <a:extLst>
                    <a:ext uri="{9D8B030D-6E8A-4147-A177-3AD203B41FA5}">
                      <a16:colId xmlns:a16="http://schemas.microsoft.com/office/drawing/2014/main" val="2310061107"/>
                    </a:ext>
                  </a:extLst>
                </a:gridCol>
                <a:gridCol w="1824237">
                  <a:extLst>
                    <a:ext uri="{9D8B030D-6E8A-4147-A177-3AD203B41FA5}">
                      <a16:colId xmlns:a16="http://schemas.microsoft.com/office/drawing/2014/main" val="2474850028"/>
                    </a:ext>
                  </a:extLst>
                </a:gridCol>
                <a:gridCol w="1110031">
                  <a:extLst>
                    <a:ext uri="{9D8B030D-6E8A-4147-A177-3AD203B41FA5}">
                      <a16:colId xmlns:a16="http://schemas.microsoft.com/office/drawing/2014/main" val="2394404019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Cluster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Cluster Name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Short Term (2020)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Intermediate Term (2025)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Long Term (2035)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75467303"/>
                  </a:ext>
                </a:extLst>
              </a:tr>
              <a:tr h="2336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Bardala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4,825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5,477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6,417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8,809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55830625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Tubas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34,807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39,512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46,298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63,566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33792279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Tammun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26,527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30,113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35,285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48,445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63281775"/>
                  </a:ext>
                </a:extLst>
              </a:tr>
              <a:tr h="2336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Khirbet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Ras al Ahmar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1,265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3633216"/>
                  </a:ext>
                </a:extLst>
              </a:tr>
              <a:tr h="233680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66,853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75,890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88,922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122,085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385099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1907023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3104</TotalTime>
  <Words>1641</Words>
  <Application>Microsoft Office PowerPoint</Application>
  <PresentationFormat>On-screen Show (4:3)</PresentationFormat>
  <Paragraphs>614</Paragraphs>
  <Slides>40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Calibri</vt:lpstr>
      <vt:lpstr>Times New Roman</vt:lpstr>
      <vt:lpstr>Tw Cen MT</vt:lpstr>
      <vt:lpstr>Wingdings</vt:lpstr>
      <vt:lpstr>Droplet</vt:lpstr>
      <vt:lpstr>Equation</vt:lpstr>
      <vt:lpstr>MathType 6.0 Equation</vt:lpstr>
      <vt:lpstr>PowerPoint Presentation</vt:lpstr>
      <vt:lpstr>Content</vt:lpstr>
      <vt:lpstr>Objectives</vt:lpstr>
      <vt:lpstr>Overview of Tubas Governorate</vt:lpstr>
      <vt:lpstr>Overview of Tubas Governorate</vt:lpstr>
      <vt:lpstr>Overview of Tubas Governorate</vt:lpstr>
      <vt:lpstr>Overview of Tubas Governorate</vt:lpstr>
      <vt:lpstr>Future Population </vt:lpstr>
      <vt:lpstr>Future Population </vt:lpstr>
      <vt:lpstr>Consumption Rate -Urban-</vt:lpstr>
      <vt:lpstr>Consumption Rate -Rural served-</vt:lpstr>
      <vt:lpstr>Consumption Rate -rural unserved-</vt:lpstr>
      <vt:lpstr>Future demand</vt:lpstr>
      <vt:lpstr>Water supply</vt:lpstr>
      <vt:lpstr>Future Water Gap (2020) </vt:lpstr>
      <vt:lpstr>Future Water Gap (2025) </vt:lpstr>
      <vt:lpstr>Future Water Gap (2035) </vt:lpstr>
      <vt:lpstr>Gap reduction</vt:lpstr>
      <vt:lpstr>Loss reduction program</vt:lpstr>
      <vt:lpstr>Rainwater harvesting</vt:lpstr>
      <vt:lpstr>Rainwater harvesting</vt:lpstr>
      <vt:lpstr>Remaining gap</vt:lpstr>
      <vt:lpstr>Long-Term Solutions</vt:lpstr>
      <vt:lpstr>Long-Term Solutions</vt:lpstr>
      <vt:lpstr>Utilizing Groundwater</vt:lpstr>
      <vt:lpstr>New Groundwater wells</vt:lpstr>
      <vt:lpstr>Packages of investment plan</vt:lpstr>
      <vt:lpstr>Packages of investment plan</vt:lpstr>
      <vt:lpstr>Packages of investment plan</vt:lpstr>
      <vt:lpstr>Sample of proposed Packages</vt:lpstr>
      <vt:lpstr>Cash flow of investment plan</vt:lpstr>
      <vt:lpstr>Cash flow of investment plan</vt:lpstr>
      <vt:lpstr>Bardala water distribution network</vt:lpstr>
      <vt:lpstr>Bardala water distribution network</vt:lpstr>
      <vt:lpstr>Bardala water distribution network</vt:lpstr>
      <vt:lpstr>Bardala water distribution network</vt:lpstr>
      <vt:lpstr>Bardala water distribution network</vt:lpstr>
      <vt:lpstr>Bardala water distribution network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Qasim Bsharat</dc:creator>
  <cp:lastModifiedBy>Qasim Bsharat</cp:lastModifiedBy>
  <cp:revision>278</cp:revision>
  <dcterms:created xsi:type="dcterms:W3CDTF">2017-12-19T16:21:21Z</dcterms:created>
  <dcterms:modified xsi:type="dcterms:W3CDTF">2018-05-17T14:31:13Z</dcterms:modified>
</cp:coreProperties>
</file>