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4630400" cy="8229600"/>
  <p:notesSz cx="8229600" cy="14630400"/>
  <p:embeddedFontLst>
    <p:embeddedFont>
      <p:font typeface="Outfit" charset="0"/>
      <p:regular r:id="rId22"/>
    </p:embeddedFont>
    <p:embeddedFont>
      <p:font typeface="Arimo" charset="0"/>
      <p:regular r:id="rId23"/>
    </p:embeddedFont>
    <p:embeddedFont>
      <p:font typeface="Calibri" pitchFamily="34" charset="0"/>
      <p:regular r:id="rId24"/>
      <p:bold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60" d="100"/>
          <a:sy n="60" d="100"/>
        </p:scale>
        <p:origin x="-1061" y="-403"/>
      </p:cViewPr>
      <p:guideLst>
        <p:guide orient="horz" pos="2592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565525" cy="731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660900" y="0"/>
            <a:ext cx="3567113" cy="731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AF3CE-044F-49D8-B825-3CD9DE1562F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762000" y="1096963"/>
            <a:ext cx="9753600" cy="5486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822325" y="6950075"/>
            <a:ext cx="6584950" cy="6583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896975"/>
            <a:ext cx="3565525" cy="730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60900" y="13896975"/>
            <a:ext cx="3567113" cy="730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3FCD7-7DCE-4DCE-B32D-8A170363F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CCCCC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AFA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jpe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jpg"/><Relationship Id="rId5" Type="http://schemas.openxmlformats.org/officeDocument/2006/relationships/image" Target="../media/image19.jpeg"/><Relationship Id="rId4" Type="http://schemas.openxmlformats.org/officeDocument/2006/relationships/image" Target="../media/image3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88" y="1597267"/>
            <a:ext cx="7556421" cy="97821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7700"/>
              </a:lnSpc>
              <a:buNone/>
            </a:pPr>
            <a:r>
              <a:rPr lang="en-US" sz="880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Ping Pong Hitter</a:t>
            </a:r>
            <a:endParaRPr lang="en-US" sz="8800" dirty="0"/>
          </a:p>
        </p:txBody>
      </p:sp>
      <p:sp>
        <p:nvSpPr>
          <p:cNvPr id="4" name="Text 1"/>
          <p:cNvSpPr/>
          <p:nvPr/>
        </p:nvSpPr>
        <p:spPr>
          <a:xfrm>
            <a:off x="6280190" y="495620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457200" indent="-457200" algn="ctr">
              <a:lnSpc>
                <a:spcPts val="2850"/>
              </a:lnSpc>
              <a:buFont typeface="Arial" pitchFamily="34" charset="0"/>
              <a:buChar char="•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By : Manar Sadaqa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 2"/>
          <p:cNvSpPr/>
          <p:nvPr/>
        </p:nvSpPr>
        <p:spPr>
          <a:xfrm>
            <a:off x="6280189" y="5573435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2A2742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       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Sama</a:t>
            </a:r>
            <a:r>
              <a:rPr lang="en-US" sz="1750" dirty="0">
                <a:solidFill>
                  <a:srgbClr val="2A2742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Shawa</a:t>
            </a:r>
          </a:p>
        </p:txBody>
      </p:sp>
      <p:sp>
        <p:nvSpPr>
          <p:cNvPr id="6" name="Text 3"/>
          <p:cNvSpPr/>
          <p:nvPr/>
        </p:nvSpPr>
        <p:spPr>
          <a:xfrm>
            <a:off x="6280190" y="521053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408900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1724620"/>
            <a:ext cx="6431875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 </a:t>
            </a:r>
            <a:endParaRPr lang="en-US" sz="4450" dirty="0"/>
          </a:p>
        </p:txBody>
      </p:sp>
      <p:sp>
        <p:nvSpPr>
          <p:cNvPr id="5" name="Text 2"/>
          <p:cNvSpPr/>
          <p:nvPr/>
        </p:nvSpPr>
        <p:spPr>
          <a:xfrm>
            <a:off x="793790" y="3967282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3"/>
          <p:cNvSpPr/>
          <p:nvPr/>
        </p:nvSpPr>
        <p:spPr>
          <a:xfrm>
            <a:off x="793790" y="5016222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610" y="1493520"/>
            <a:ext cx="5173980" cy="5242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165" y="2034003"/>
            <a:ext cx="4347215" cy="36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75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443190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250831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4432221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2"/>
          <p:cNvSpPr/>
          <p:nvPr/>
        </p:nvSpPr>
        <p:spPr>
          <a:xfrm>
            <a:off x="793790" y="5277088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599" y="1381918"/>
            <a:ext cx="3428963" cy="50800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0" y="1381918"/>
            <a:ext cx="3375025" cy="50358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949" y="2865795"/>
            <a:ext cx="2411293" cy="24112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90" y="2865795"/>
            <a:ext cx="2316669" cy="2411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507563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216342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368379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2"/>
          <p:cNvSpPr/>
          <p:nvPr/>
        </p:nvSpPr>
        <p:spPr>
          <a:xfrm>
            <a:off x="793790" y="4528661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8" name="Text 4"/>
          <p:cNvSpPr/>
          <p:nvPr/>
        </p:nvSpPr>
        <p:spPr>
          <a:xfrm>
            <a:off x="793790" y="552664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9" name="Text 5"/>
          <p:cNvSpPr/>
          <p:nvPr/>
        </p:nvSpPr>
        <p:spPr>
          <a:xfrm>
            <a:off x="793790" y="6025634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1" y="507562"/>
            <a:ext cx="4933086" cy="7488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57475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420495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4182785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2"/>
          <p:cNvSpPr/>
          <p:nvPr/>
        </p:nvSpPr>
        <p:spPr>
          <a:xfrm>
            <a:off x="793790" y="502765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Text 3"/>
          <p:cNvSpPr/>
          <p:nvPr/>
        </p:nvSpPr>
        <p:spPr>
          <a:xfrm>
            <a:off x="793790" y="552664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34"/>
          <a:stretch/>
        </p:blipFill>
        <p:spPr>
          <a:xfrm>
            <a:off x="8102600" y="1449168"/>
            <a:ext cx="5334000" cy="57619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2205771"/>
            <a:ext cx="4662805" cy="4662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48585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230828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4182785"/>
            <a:ext cx="6088261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2"/>
          <p:cNvSpPr/>
          <p:nvPr/>
        </p:nvSpPr>
        <p:spPr>
          <a:xfrm>
            <a:off x="793790" y="502765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Text 3"/>
          <p:cNvSpPr/>
          <p:nvPr/>
        </p:nvSpPr>
        <p:spPr>
          <a:xfrm>
            <a:off x="793790" y="552664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051" y="840242"/>
            <a:ext cx="3686432" cy="55266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499" y="840243"/>
            <a:ext cx="3509983" cy="55266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78" y="1992074"/>
            <a:ext cx="2343870" cy="23386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r="16166" b="9402"/>
          <a:stretch/>
        </p:blipFill>
        <p:spPr>
          <a:xfrm>
            <a:off x="3703738" y="1992075"/>
            <a:ext cx="2760642" cy="23386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1" r="16533"/>
          <a:stretch/>
        </p:blipFill>
        <p:spPr>
          <a:xfrm>
            <a:off x="2572309" y="4850546"/>
            <a:ext cx="2113551" cy="1715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44775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268095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4182785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2"/>
          <p:cNvSpPr/>
          <p:nvPr/>
        </p:nvSpPr>
        <p:spPr>
          <a:xfrm>
            <a:off x="793790" y="502765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Text 3"/>
          <p:cNvSpPr/>
          <p:nvPr/>
        </p:nvSpPr>
        <p:spPr>
          <a:xfrm>
            <a:off x="793790" y="552664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16" b="5563"/>
          <a:stretch/>
        </p:blipFill>
        <p:spPr>
          <a:xfrm>
            <a:off x="10795001" y="1005343"/>
            <a:ext cx="3479800" cy="53905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r="18724"/>
          <a:stretch/>
        </p:blipFill>
        <p:spPr>
          <a:xfrm>
            <a:off x="6908800" y="1005343"/>
            <a:ext cx="3568700" cy="53905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6" t="5760" r="27614"/>
          <a:stretch/>
        </p:blipFill>
        <p:spPr>
          <a:xfrm>
            <a:off x="793790" y="1958600"/>
            <a:ext cx="2628900" cy="35680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1958600"/>
            <a:ext cx="2628899" cy="3568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37155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1280795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4182785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2"/>
          <p:cNvSpPr/>
          <p:nvPr/>
        </p:nvSpPr>
        <p:spPr>
          <a:xfrm>
            <a:off x="793790" y="502765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Text 3"/>
          <p:cNvSpPr/>
          <p:nvPr/>
        </p:nvSpPr>
        <p:spPr>
          <a:xfrm>
            <a:off x="793790" y="552664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106" y="439539"/>
            <a:ext cx="3386094" cy="62279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71" y="2850595"/>
            <a:ext cx="2482830" cy="23585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890" y="2828469"/>
            <a:ext cx="2339777" cy="23397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8" b="19136"/>
          <a:stretch/>
        </p:blipFill>
        <p:spPr>
          <a:xfrm>
            <a:off x="6578600" y="558800"/>
            <a:ext cx="3208623" cy="5943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194911"/>
            <a:ext cx="6258878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Constraint &amp; challenges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2470666"/>
            <a:ext cx="3005495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4" name="Text 2"/>
          <p:cNvSpPr/>
          <p:nvPr/>
        </p:nvSpPr>
        <p:spPr>
          <a:xfrm>
            <a:off x="793790" y="350246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magnetic sensor 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4139446" y="2470666"/>
            <a:ext cx="3005614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6" name="Text 4"/>
          <p:cNvSpPr/>
          <p:nvPr/>
        </p:nvSpPr>
        <p:spPr>
          <a:xfrm>
            <a:off x="4139446" y="3502462"/>
            <a:ext cx="298823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load of  stepper motor </a:t>
            </a:r>
            <a:endParaRPr lang="en-US" sz="2200" dirty="0"/>
          </a:p>
        </p:txBody>
      </p:sp>
      <p:sp>
        <p:nvSpPr>
          <p:cNvPr id="7" name="Text 5"/>
          <p:cNvSpPr/>
          <p:nvPr/>
        </p:nvSpPr>
        <p:spPr>
          <a:xfrm>
            <a:off x="7485221" y="2470666"/>
            <a:ext cx="3005614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8" name="Text 6"/>
          <p:cNvSpPr/>
          <p:nvPr/>
        </p:nvSpPr>
        <p:spPr>
          <a:xfrm>
            <a:off x="7485221" y="350246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laser calibration </a:t>
            </a:r>
            <a:endParaRPr lang="en-US" sz="2200" dirty="0"/>
          </a:p>
        </p:txBody>
      </p:sp>
      <p:sp>
        <p:nvSpPr>
          <p:cNvPr id="9" name="Text 7"/>
          <p:cNvSpPr/>
          <p:nvPr/>
        </p:nvSpPr>
        <p:spPr>
          <a:xfrm>
            <a:off x="10830997" y="2470666"/>
            <a:ext cx="3005614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10" name="Text 8"/>
          <p:cNvSpPr/>
          <p:nvPr/>
        </p:nvSpPr>
        <p:spPr>
          <a:xfrm>
            <a:off x="10830997" y="350246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detection  of camera</a:t>
            </a:r>
            <a:endParaRPr lang="en-US" sz="2200" dirty="0"/>
          </a:p>
        </p:txBody>
      </p:sp>
      <p:sp>
        <p:nvSpPr>
          <p:cNvPr id="11" name="Text 9"/>
          <p:cNvSpPr/>
          <p:nvPr/>
        </p:nvSpPr>
        <p:spPr>
          <a:xfrm>
            <a:off x="10830997" y="3992880"/>
            <a:ext cx="3005614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2" name="Text 10"/>
          <p:cNvSpPr/>
          <p:nvPr/>
        </p:nvSpPr>
        <p:spPr>
          <a:xfrm>
            <a:off x="793790" y="5149572"/>
            <a:ext cx="3005495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13" name="Text 11"/>
          <p:cNvSpPr/>
          <p:nvPr/>
        </p:nvSpPr>
        <p:spPr>
          <a:xfrm>
            <a:off x="793790" y="61813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accuracy </a:t>
            </a:r>
            <a:endParaRPr lang="en-US" sz="2200" dirty="0"/>
          </a:p>
        </p:txBody>
      </p:sp>
      <p:sp>
        <p:nvSpPr>
          <p:cNvPr id="14" name="Text 12"/>
          <p:cNvSpPr/>
          <p:nvPr/>
        </p:nvSpPr>
        <p:spPr>
          <a:xfrm>
            <a:off x="793790" y="6671786"/>
            <a:ext cx="300549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5" name="Text 13"/>
          <p:cNvSpPr/>
          <p:nvPr/>
        </p:nvSpPr>
        <p:spPr>
          <a:xfrm>
            <a:off x="4139446" y="5149572"/>
            <a:ext cx="3005614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16" name="Text 14"/>
          <p:cNvSpPr/>
          <p:nvPr/>
        </p:nvSpPr>
        <p:spPr>
          <a:xfrm>
            <a:off x="4139446" y="61813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tool damage</a:t>
            </a:r>
            <a:endParaRPr lang="en-US" sz="2200" dirty="0"/>
          </a:p>
        </p:txBody>
      </p:sp>
      <p:sp>
        <p:nvSpPr>
          <p:cNvPr id="17" name="Text 15"/>
          <p:cNvSpPr/>
          <p:nvPr/>
        </p:nvSpPr>
        <p:spPr>
          <a:xfrm>
            <a:off x="4139446" y="6671786"/>
            <a:ext cx="3005614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8" name="Text 16"/>
          <p:cNvSpPr/>
          <p:nvPr/>
        </p:nvSpPr>
        <p:spPr>
          <a:xfrm>
            <a:off x="7485221" y="5149572"/>
            <a:ext cx="3005614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19" name="Text 17"/>
          <p:cNvSpPr/>
          <p:nvPr/>
        </p:nvSpPr>
        <p:spPr>
          <a:xfrm>
            <a:off x="7485221" y="61813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project design </a:t>
            </a:r>
            <a:endParaRPr lang="en-US" sz="2200" dirty="0"/>
          </a:p>
        </p:txBody>
      </p:sp>
      <p:sp>
        <p:nvSpPr>
          <p:cNvPr id="20" name="Text 18"/>
          <p:cNvSpPr/>
          <p:nvPr/>
        </p:nvSpPr>
        <p:spPr>
          <a:xfrm>
            <a:off x="7485221" y="6671786"/>
            <a:ext cx="3005614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21" name="Text 19"/>
          <p:cNvSpPr/>
          <p:nvPr/>
        </p:nvSpPr>
        <p:spPr>
          <a:xfrm>
            <a:off x="10830997" y="5149572"/>
            <a:ext cx="3005614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—</a:t>
            </a:r>
            <a:endParaRPr lang="en-US" sz="5850" dirty="0"/>
          </a:p>
        </p:txBody>
      </p:sp>
      <p:sp>
        <p:nvSpPr>
          <p:cNvPr id="22" name="Text 20"/>
          <p:cNvSpPr/>
          <p:nvPr/>
        </p:nvSpPr>
        <p:spPr>
          <a:xfrm>
            <a:off x="10830997" y="61813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cost </a:t>
            </a:r>
            <a:endParaRPr lang="en-US" sz="2200" dirty="0"/>
          </a:p>
        </p:txBody>
      </p:sp>
      <p:sp>
        <p:nvSpPr>
          <p:cNvPr id="23" name="Text 21"/>
          <p:cNvSpPr/>
          <p:nvPr/>
        </p:nvSpPr>
        <p:spPr>
          <a:xfrm>
            <a:off x="10830997" y="6671786"/>
            <a:ext cx="3005614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716286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Future Work</a:t>
            </a:r>
            <a:endParaRPr lang="en-US" sz="4450" dirty="0"/>
          </a:p>
        </p:txBody>
      </p:sp>
      <p:sp>
        <p:nvSpPr>
          <p:cNvPr id="3" name="Shape 1"/>
          <p:cNvSpPr/>
          <p:nvPr/>
        </p:nvSpPr>
        <p:spPr>
          <a:xfrm>
            <a:off x="793790" y="4639270"/>
            <a:ext cx="13042821" cy="30480"/>
          </a:xfrm>
          <a:prstGeom prst="roundRect">
            <a:avLst>
              <a:gd name="adj" fmla="val 312558"/>
            </a:avLst>
          </a:prstGeom>
          <a:solidFill>
            <a:srgbClr val="BDB8DF"/>
          </a:solidFill>
          <a:ln/>
        </p:spPr>
      </p:sp>
      <p:sp>
        <p:nvSpPr>
          <p:cNvPr id="4" name="Shape 2"/>
          <p:cNvSpPr/>
          <p:nvPr/>
        </p:nvSpPr>
        <p:spPr>
          <a:xfrm>
            <a:off x="3982522" y="3845481"/>
            <a:ext cx="30480" cy="793790"/>
          </a:xfrm>
          <a:prstGeom prst="roundRect">
            <a:avLst>
              <a:gd name="adj" fmla="val 312558"/>
            </a:avLst>
          </a:prstGeom>
          <a:solidFill>
            <a:srgbClr val="BDB8DF"/>
          </a:solidFill>
          <a:ln/>
        </p:spPr>
      </p:sp>
      <p:sp>
        <p:nvSpPr>
          <p:cNvPr id="5" name="Shape 3"/>
          <p:cNvSpPr/>
          <p:nvPr/>
        </p:nvSpPr>
        <p:spPr>
          <a:xfrm>
            <a:off x="3742611" y="4384119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9E6FA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3931325" y="4469130"/>
            <a:ext cx="132755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1</a:t>
            </a:r>
            <a:endParaRPr lang="en-US" sz="2650" dirty="0"/>
          </a:p>
        </p:txBody>
      </p:sp>
      <p:sp>
        <p:nvSpPr>
          <p:cNvPr id="7" name="Text 5"/>
          <p:cNvSpPr/>
          <p:nvPr/>
        </p:nvSpPr>
        <p:spPr>
          <a:xfrm>
            <a:off x="2580084" y="276522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Top Spin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1020604" y="3255645"/>
            <a:ext cx="595431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9" name="Shape 7"/>
          <p:cNvSpPr/>
          <p:nvPr/>
        </p:nvSpPr>
        <p:spPr>
          <a:xfrm>
            <a:off x="7299841" y="4639270"/>
            <a:ext cx="30480" cy="793790"/>
          </a:xfrm>
          <a:prstGeom prst="roundRect">
            <a:avLst>
              <a:gd name="adj" fmla="val 312558"/>
            </a:avLst>
          </a:prstGeom>
          <a:solidFill>
            <a:srgbClr val="BDB8DF"/>
          </a:solidFill>
          <a:ln/>
        </p:spPr>
      </p:sp>
      <p:sp>
        <p:nvSpPr>
          <p:cNvPr id="10" name="Shape 8"/>
          <p:cNvSpPr/>
          <p:nvPr/>
        </p:nvSpPr>
        <p:spPr>
          <a:xfrm>
            <a:off x="7059930" y="4384119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9E6FA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11" name="Text 9"/>
          <p:cNvSpPr/>
          <p:nvPr/>
        </p:nvSpPr>
        <p:spPr>
          <a:xfrm>
            <a:off x="7217093" y="4469130"/>
            <a:ext cx="195977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2</a:t>
            </a:r>
            <a:endParaRPr lang="en-US" sz="2650" dirty="0"/>
          </a:p>
        </p:txBody>
      </p:sp>
      <p:sp>
        <p:nvSpPr>
          <p:cNvPr id="12" name="Text 10"/>
          <p:cNvSpPr/>
          <p:nvPr/>
        </p:nvSpPr>
        <p:spPr>
          <a:xfrm>
            <a:off x="5897523" y="565999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Accuracy</a:t>
            </a:r>
            <a:endParaRPr lang="en-US" sz="2200" dirty="0"/>
          </a:p>
        </p:txBody>
      </p:sp>
      <p:sp>
        <p:nvSpPr>
          <p:cNvPr id="13" name="Text 11"/>
          <p:cNvSpPr/>
          <p:nvPr/>
        </p:nvSpPr>
        <p:spPr>
          <a:xfrm>
            <a:off x="4337923" y="6150412"/>
            <a:ext cx="595443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4" name="Shape 12"/>
          <p:cNvSpPr/>
          <p:nvPr/>
        </p:nvSpPr>
        <p:spPr>
          <a:xfrm>
            <a:off x="10617279" y="3845481"/>
            <a:ext cx="30480" cy="793790"/>
          </a:xfrm>
          <a:prstGeom prst="roundRect">
            <a:avLst>
              <a:gd name="adj" fmla="val 312558"/>
            </a:avLst>
          </a:prstGeom>
          <a:solidFill>
            <a:srgbClr val="BDB8DF"/>
          </a:solidFill>
          <a:ln/>
        </p:spPr>
      </p:sp>
      <p:sp>
        <p:nvSpPr>
          <p:cNvPr id="15" name="Shape 13"/>
          <p:cNvSpPr/>
          <p:nvPr/>
        </p:nvSpPr>
        <p:spPr>
          <a:xfrm>
            <a:off x="10377368" y="4384119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9E6FA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16" name="Text 14"/>
          <p:cNvSpPr/>
          <p:nvPr/>
        </p:nvSpPr>
        <p:spPr>
          <a:xfrm>
            <a:off x="10535722" y="4469130"/>
            <a:ext cx="193596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3</a:t>
            </a:r>
            <a:endParaRPr lang="en-US" sz="2650" dirty="0"/>
          </a:p>
        </p:txBody>
      </p:sp>
      <p:sp>
        <p:nvSpPr>
          <p:cNvPr id="17" name="Text 15"/>
          <p:cNvSpPr/>
          <p:nvPr/>
        </p:nvSpPr>
        <p:spPr>
          <a:xfrm>
            <a:off x="8239839" y="2765227"/>
            <a:ext cx="478536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Data-Driven Performance Analytics</a:t>
            </a:r>
            <a:endParaRPr lang="en-US" sz="2200" dirty="0"/>
          </a:p>
        </p:txBody>
      </p:sp>
      <p:sp>
        <p:nvSpPr>
          <p:cNvPr id="18" name="Text 16"/>
          <p:cNvSpPr/>
          <p:nvPr/>
        </p:nvSpPr>
        <p:spPr>
          <a:xfrm>
            <a:off x="7655362" y="3255645"/>
            <a:ext cx="595443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4857790" y="2690416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9600" b="1" dirty="0" smtClean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Thanks </a:t>
            </a:r>
            <a:r>
              <a:rPr lang="ar-SA" sz="9600" b="1" dirty="0" smtClean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 </a:t>
            </a:r>
            <a:r>
              <a:rPr lang="en-US" sz="9600" b="1" dirty="0" smtClean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! </a:t>
            </a:r>
            <a:endParaRPr lang="en-US" sz="9600" dirty="0"/>
          </a:p>
        </p:txBody>
      </p:sp>
      <p:sp>
        <p:nvSpPr>
          <p:cNvPr id="4" name="Text 1"/>
          <p:cNvSpPr/>
          <p:nvPr/>
        </p:nvSpPr>
        <p:spPr>
          <a:xfrm>
            <a:off x="793790" y="5875377"/>
            <a:ext cx="130428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957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957"/>
          </a:xfrm>
          <a:prstGeom prst="rect">
            <a:avLst/>
          </a:prstGeom>
          <a:solidFill>
            <a:srgbClr val="CCCCCC">
              <a:alpha val="8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700445" y="550307"/>
            <a:ext cx="5003483" cy="6253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900"/>
              </a:lnSpc>
              <a:buNone/>
            </a:pPr>
            <a:r>
              <a:rPr lang="en-US" sz="390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Outline </a:t>
            </a:r>
            <a:endParaRPr lang="en-US" sz="3900" dirty="0"/>
          </a:p>
        </p:txBody>
      </p:sp>
      <p:sp>
        <p:nvSpPr>
          <p:cNvPr id="5" name="Shape 2"/>
          <p:cNvSpPr/>
          <p:nvPr/>
        </p:nvSpPr>
        <p:spPr>
          <a:xfrm>
            <a:off x="7303770" y="1475780"/>
            <a:ext cx="22860" cy="6203871"/>
          </a:xfrm>
          <a:prstGeom prst="roundRect">
            <a:avLst>
              <a:gd name="adj" fmla="val 367716"/>
            </a:avLst>
          </a:prstGeom>
          <a:solidFill>
            <a:srgbClr val="BDB8DF"/>
          </a:solidFill>
          <a:ln/>
        </p:spPr>
      </p:sp>
      <p:sp>
        <p:nvSpPr>
          <p:cNvPr id="6" name="Shape 3"/>
          <p:cNvSpPr/>
          <p:nvPr/>
        </p:nvSpPr>
        <p:spPr>
          <a:xfrm>
            <a:off x="6412468" y="1914644"/>
            <a:ext cx="700445" cy="22860"/>
          </a:xfrm>
          <a:prstGeom prst="roundRect">
            <a:avLst>
              <a:gd name="adj" fmla="val 367716"/>
            </a:avLst>
          </a:prstGeom>
          <a:solidFill>
            <a:srgbClr val="BDB8DF"/>
          </a:solidFill>
          <a:ln/>
        </p:spPr>
      </p:sp>
      <p:sp>
        <p:nvSpPr>
          <p:cNvPr id="7" name="Shape 4"/>
          <p:cNvSpPr/>
          <p:nvPr/>
        </p:nvSpPr>
        <p:spPr>
          <a:xfrm>
            <a:off x="7090053" y="1700927"/>
            <a:ext cx="450294" cy="450294"/>
          </a:xfrm>
          <a:prstGeom prst="roundRect">
            <a:avLst>
              <a:gd name="adj" fmla="val 18668"/>
            </a:avLst>
          </a:prstGeom>
          <a:solidFill>
            <a:srgbClr val="D2CFE3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256621" y="1775936"/>
            <a:ext cx="117038" cy="300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1</a:t>
            </a:r>
            <a:endParaRPr lang="en-US" sz="2350" dirty="0"/>
          </a:p>
        </p:txBody>
      </p:sp>
      <p:sp>
        <p:nvSpPr>
          <p:cNvPr id="9" name="Text 6"/>
          <p:cNvSpPr/>
          <p:nvPr/>
        </p:nvSpPr>
        <p:spPr>
          <a:xfrm>
            <a:off x="3712726" y="1675805"/>
            <a:ext cx="2501741" cy="3126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Introduction </a:t>
            </a:r>
            <a:endParaRPr lang="en-US" sz="1950" dirty="0"/>
          </a:p>
        </p:txBody>
      </p:sp>
      <p:sp>
        <p:nvSpPr>
          <p:cNvPr id="10" name="Text 7"/>
          <p:cNvSpPr/>
          <p:nvPr/>
        </p:nvSpPr>
        <p:spPr>
          <a:xfrm>
            <a:off x="700445" y="2108478"/>
            <a:ext cx="5514023" cy="3201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1" name="Shape 8"/>
          <p:cNvSpPr/>
          <p:nvPr/>
        </p:nvSpPr>
        <p:spPr>
          <a:xfrm>
            <a:off x="7517487" y="2915126"/>
            <a:ext cx="700445" cy="22860"/>
          </a:xfrm>
          <a:prstGeom prst="roundRect">
            <a:avLst>
              <a:gd name="adj" fmla="val 367716"/>
            </a:avLst>
          </a:prstGeom>
          <a:solidFill>
            <a:srgbClr val="BDB8DF"/>
          </a:solidFill>
          <a:ln/>
        </p:spPr>
      </p:sp>
      <p:sp>
        <p:nvSpPr>
          <p:cNvPr id="12" name="Shape 9"/>
          <p:cNvSpPr/>
          <p:nvPr/>
        </p:nvSpPr>
        <p:spPr>
          <a:xfrm>
            <a:off x="7090053" y="2701409"/>
            <a:ext cx="450294" cy="450294"/>
          </a:xfrm>
          <a:prstGeom prst="roundRect">
            <a:avLst>
              <a:gd name="adj" fmla="val 18668"/>
            </a:avLst>
          </a:prstGeom>
          <a:solidFill>
            <a:srgbClr val="D2CFE3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7228761" y="2776418"/>
            <a:ext cx="172879" cy="300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2</a:t>
            </a:r>
            <a:endParaRPr lang="en-US" sz="2350" dirty="0"/>
          </a:p>
        </p:txBody>
      </p:sp>
      <p:sp>
        <p:nvSpPr>
          <p:cNvPr id="14" name="Text 11"/>
          <p:cNvSpPr/>
          <p:nvPr/>
        </p:nvSpPr>
        <p:spPr>
          <a:xfrm>
            <a:off x="8415933" y="2676287"/>
            <a:ext cx="2501741" cy="3126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Objective </a:t>
            </a:r>
            <a:endParaRPr lang="en-US" sz="1950" dirty="0"/>
          </a:p>
        </p:txBody>
      </p:sp>
      <p:sp>
        <p:nvSpPr>
          <p:cNvPr id="15" name="Text 12"/>
          <p:cNvSpPr/>
          <p:nvPr/>
        </p:nvSpPr>
        <p:spPr>
          <a:xfrm>
            <a:off x="8415933" y="3108960"/>
            <a:ext cx="5514023" cy="3201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6" name="Shape 13"/>
          <p:cNvSpPr/>
          <p:nvPr/>
        </p:nvSpPr>
        <p:spPr>
          <a:xfrm>
            <a:off x="6412468" y="3815596"/>
            <a:ext cx="700445" cy="22860"/>
          </a:xfrm>
          <a:prstGeom prst="roundRect">
            <a:avLst>
              <a:gd name="adj" fmla="val 367716"/>
            </a:avLst>
          </a:prstGeom>
          <a:solidFill>
            <a:srgbClr val="BDB8DF"/>
          </a:solidFill>
          <a:ln/>
        </p:spPr>
      </p:sp>
      <p:sp>
        <p:nvSpPr>
          <p:cNvPr id="17" name="Shape 14"/>
          <p:cNvSpPr/>
          <p:nvPr/>
        </p:nvSpPr>
        <p:spPr>
          <a:xfrm>
            <a:off x="7090053" y="3601879"/>
            <a:ext cx="450294" cy="450294"/>
          </a:xfrm>
          <a:prstGeom prst="roundRect">
            <a:avLst>
              <a:gd name="adj" fmla="val 18668"/>
            </a:avLst>
          </a:prstGeom>
          <a:solidFill>
            <a:srgbClr val="D2CFE3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18" name="Text 15"/>
          <p:cNvSpPr/>
          <p:nvPr/>
        </p:nvSpPr>
        <p:spPr>
          <a:xfrm>
            <a:off x="7229832" y="3676888"/>
            <a:ext cx="170736" cy="300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3</a:t>
            </a:r>
            <a:endParaRPr lang="en-US" sz="2350" dirty="0"/>
          </a:p>
        </p:txBody>
      </p:sp>
      <p:sp>
        <p:nvSpPr>
          <p:cNvPr id="19" name="Text 16"/>
          <p:cNvSpPr/>
          <p:nvPr/>
        </p:nvSpPr>
        <p:spPr>
          <a:xfrm>
            <a:off x="3712726" y="3576757"/>
            <a:ext cx="2501741" cy="3126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Features</a:t>
            </a:r>
            <a:endParaRPr lang="en-US" sz="1950" dirty="0"/>
          </a:p>
        </p:txBody>
      </p:sp>
      <p:sp>
        <p:nvSpPr>
          <p:cNvPr id="20" name="Text 17"/>
          <p:cNvSpPr/>
          <p:nvPr/>
        </p:nvSpPr>
        <p:spPr>
          <a:xfrm>
            <a:off x="700445" y="4009430"/>
            <a:ext cx="5514023" cy="3201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1" name="Shape 18"/>
          <p:cNvSpPr/>
          <p:nvPr/>
        </p:nvSpPr>
        <p:spPr>
          <a:xfrm>
            <a:off x="7517487" y="4716185"/>
            <a:ext cx="700445" cy="22860"/>
          </a:xfrm>
          <a:prstGeom prst="roundRect">
            <a:avLst>
              <a:gd name="adj" fmla="val 367716"/>
            </a:avLst>
          </a:prstGeom>
          <a:solidFill>
            <a:srgbClr val="BDB8DF"/>
          </a:solidFill>
          <a:ln/>
        </p:spPr>
      </p:sp>
      <p:sp>
        <p:nvSpPr>
          <p:cNvPr id="22" name="Shape 19"/>
          <p:cNvSpPr/>
          <p:nvPr/>
        </p:nvSpPr>
        <p:spPr>
          <a:xfrm>
            <a:off x="7090053" y="4502468"/>
            <a:ext cx="450294" cy="450294"/>
          </a:xfrm>
          <a:prstGeom prst="roundRect">
            <a:avLst>
              <a:gd name="adj" fmla="val 18668"/>
            </a:avLst>
          </a:prstGeom>
          <a:solidFill>
            <a:srgbClr val="D2CFE3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23" name="Text 20"/>
          <p:cNvSpPr/>
          <p:nvPr/>
        </p:nvSpPr>
        <p:spPr>
          <a:xfrm>
            <a:off x="7223165" y="4577477"/>
            <a:ext cx="183952" cy="300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4</a:t>
            </a:r>
            <a:endParaRPr lang="en-US" sz="2350" dirty="0"/>
          </a:p>
        </p:txBody>
      </p:sp>
      <p:sp>
        <p:nvSpPr>
          <p:cNvPr id="24" name="Text 21"/>
          <p:cNvSpPr/>
          <p:nvPr/>
        </p:nvSpPr>
        <p:spPr>
          <a:xfrm>
            <a:off x="8415933" y="4477345"/>
            <a:ext cx="2501741" cy="3126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</a:t>
            </a:r>
            <a:endParaRPr lang="en-US" sz="1950" dirty="0"/>
          </a:p>
        </p:txBody>
      </p:sp>
      <p:sp>
        <p:nvSpPr>
          <p:cNvPr id="25" name="Text 22"/>
          <p:cNvSpPr/>
          <p:nvPr/>
        </p:nvSpPr>
        <p:spPr>
          <a:xfrm>
            <a:off x="8415933" y="4910018"/>
            <a:ext cx="5514023" cy="3201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6" name="Shape 23"/>
          <p:cNvSpPr/>
          <p:nvPr/>
        </p:nvSpPr>
        <p:spPr>
          <a:xfrm>
            <a:off x="6412468" y="5616773"/>
            <a:ext cx="700445" cy="22860"/>
          </a:xfrm>
          <a:prstGeom prst="roundRect">
            <a:avLst>
              <a:gd name="adj" fmla="val 367716"/>
            </a:avLst>
          </a:prstGeom>
          <a:solidFill>
            <a:srgbClr val="BDB8DF"/>
          </a:solidFill>
          <a:ln/>
        </p:spPr>
      </p:sp>
      <p:sp>
        <p:nvSpPr>
          <p:cNvPr id="27" name="Shape 24"/>
          <p:cNvSpPr/>
          <p:nvPr/>
        </p:nvSpPr>
        <p:spPr>
          <a:xfrm>
            <a:off x="7090053" y="5403056"/>
            <a:ext cx="450294" cy="450294"/>
          </a:xfrm>
          <a:prstGeom prst="roundRect">
            <a:avLst>
              <a:gd name="adj" fmla="val 18668"/>
            </a:avLst>
          </a:prstGeom>
          <a:solidFill>
            <a:srgbClr val="D2CFE3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28" name="Text 25"/>
          <p:cNvSpPr/>
          <p:nvPr/>
        </p:nvSpPr>
        <p:spPr>
          <a:xfrm>
            <a:off x="7229951" y="5478066"/>
            <a:ext cx="170497" cy="300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5</a:t>
            </a:r>
            <a:endParaRPr lang="en-US" sz="2350" dirty="0"/>
          </a:p>
        </p:txBody>
      </p:sp>
      <p:sp>
        <p:nvSpPr>
          <p:cNvPr id="29" name="Text 26"/>
          <p:cNvSpPr/>
          <p:nvPr/>
        </p:nvSpPr>
        <p:spPr>
          <a:xfrm>
            <a:off x="3464719" y="5377934"/>
            <a:ext cx="2749748" cy="3126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Constants &amp; Challenges </a:t>
            </a:r>
            <a:endParaRPr lang="en-US" sz="1950" dirty="0"/>
          </a:p>
        </p:txBody>
      </p:sp>
      <p:sp>
        <p:nvSpPr>
          <p:cNvPr id="30" name="Shape 27"/>
          <p:cNvSpPr/>
          <p:nvPr/>
        </p:nvSpPr>
        <p:spPr>
          <a:xfrm>
            <a:off x="7517487" y="6517362"/>
            <a:ext cx="700445" cy="22860"/>
          </a:xfrm>
          <a:prstGeom prst="roundRect">
            <a:avLst>
              <a:gd name="adj" fmla="val 367716"/>
            </a:avLst>
          </a:prstGeom>
          <a:solidFill>
            <a:srgbClr val="BDB8DF"/>
          </a:solidFill>
          <a:ln/>
        </p:spPr>
      </p:sp>
      <p:sp>
        <p:nvSpPr>
          <p:cNvPr id="31" name="Shape 28"/>
          <p:cNvSpPr/>
          <p:nvPr/>
        </p:nvSpPr>
        <p:spPr>
          <a:xfrm>
            <a:off x="7090053" y="6303645"/>
            <a:ext cx="450294" cy="450294"/>
          </a:xfrm>
          <a:prstGeom prst="roundRect">
            <a:avLst>
              <a:gd name="adj" fmla="val 18668"/>
            </a:avLst>
          </a:prstGeom>
          <a:solidFill>
            <a:srgbClr val="D2CFE3"/>
          </a:solidFill>
          <a:ln w="7620">
            <a:solidFill>
              <a:srgbClr val="BDB8DF"/>
            </a:solidFill>
            <a:prstDash val="solid"/>
          </a:ln>
        </p:spPr>
      </p:sp>
      <p:sp>
        <p:nvSpPr>
          <p:cNvPr id="32" name="Text 29"/>
          <p:cNvSpPr/>
          <p:nvPr/>
        </p:nvSpPr>
        <p:spPr>
          <a:xfrm>
            <a:off x="7228284" y="6378654"/>
            <a:ext cx="173831" cy="300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50"/>
              </a:lnSpc>
              <a:buNone/>
            </a:pPr>
            <a:r>
              <a:rPr lang="en-US" sz="23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6</a:t>
            </a:r>
            <a:endParaRPr lang="en-US" sz="2350" dirty="0"/>
          </a:p>
        </p:txBody>
      </p:sp>
      <p:sp>
        <p:nvSpPr>
          <p:cNvPr id="33" name="Text 30"/>
          <p:cNvSpPr/>
          <p:nvPr/>
        </p:nvSpPr>
        <p:spPr>
          <a:xfrm>
            <a:off x="8415933" y="6278523"/>
            <a:ext cx="2501741" cy="3126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Future Work</a:t>
            </a:r>
            <a:endParaRPr lang="en-US" sz="19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619488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introduction 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6342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Problem 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215408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A2742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A problem is the difficulty of finding a coach with excellent qualifications who can spend a long time training the player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599521" y="36342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Solution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7599521" y="4215408"/>
            <a:ext cx="6244709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A2742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The solution was that the hitter was a substitute for the player's partner, and the sensors were a substitute for the coach monitoring the player's scores and the camera was used to show whether the player hit the ball or not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227427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objective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4276368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A2742"/>
                </a:solidFill>
                <a:latin typeface="Arimo" pitchFamily="34" charset="0"/>
                <a:ea typeface="Arimo" pitchFamily="34" charset="-122"/>
                <a:cs typeface="Arimo" pitchFamily="34" charset="-120"/>
              </a:rPr>
              <a:t>The objective of our project is to introduce robotics into the sports field and implement automation to replace players in ping pong.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76677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Features </a:t>
            </a:r>
            <a:endParaRPr lang="en-US" sz="44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3815715"/>
            <a:ext cx="566976" cy="566976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793790" y="4609505"/>
            <a:ext cx="337899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Automated Ball Throwing</a:t>
            </a:r>
            <a:endParaRPr lang="en-US" sz="2200" dirty="0"/>
          </a:p>
        </p:txBody>
      </p:sp>
      <p:sp>
        <p:nvSpPr>
          <p:cNvPr id="5" name="Text 2"/>
          <p:cNvSpPr/>
          <p:nvPr/>
        </p:nvSpPr>
        <p:spPr>
          <a:xfrm>
            <a:off x="793790" y="5099923"/>
            <a:ext cx="412075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704" y="3815715"/>
            <a:ext cx="566976" cy="566976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254704" y="460950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Camera</a:t>
            </a:r>
            <a:endParaRPr lang="en-US" sz="2200" dirty="0"/>
          </a:p>
        </p:txBody>
      </p:sp>
      <p:sp>
        <p:nvSpPr>
          <p:cNvPr id="8" name="Text 4"/>
          <p:cNvSpPr/>
          <p:nvPr/>
        </p:nvSpPr>
        <p:spPr>
          <a:xfrm>
            <a:off x="5254704" y="5099923"/>
            <a:ext cx="4120872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5738" y="3815715"/>
            <a:ext cx="566976" cy="566976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9715738" y="4609505"/>
            <a:ext cx="320218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2A2742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Sensor-Based Feedback</a:t>
            </a:r>
            <a:endParaRPr lang="en-US" sz="2200" dirty="0"/>
          </a:p>
        </p:txBody>
      </p:sp>
      <p:sp>
        <p:nvSpPr>
          <p:cNvPr id="11" name="Text 6"/>
          <p:cNvSpPr/>
          <p:nvPr/>
        </p:nvSpPr>
        <p:spPr>
          <a:xfrm>
            <a:off x="9715738" y="5099923"/>
            <a:ext cx="412075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447993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988" y="1156772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361152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793790" y="4101941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Text 3"/>
          <p:cNvSpPr/>
          <p:nvPr/>
        </p:nvSpPr>
        <p:spPr>
          <a:xfrm>
            <a:off x="793790" y="460093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8" name="Text 4"/>
          <p:cNvSpPr/>
          <p:nvPr/>
        </p:nvSpPr>
        <p:spPr>
          <a:xfrm>
            <a:off x="793790" y="509992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9" name="Text 5"/>
          <p:cNvSpPr/>
          <p:nvPr/>
        </p:nvSpPr>
        <p:spPr>
          <a:xfrm>
            <a:off x="793790" y="5598914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0" name="Text 6"/>
          <p:cNvSpPr/>
          <p:nvPr/>
        </p:nvSpPr>
        <p:spPr>
          <a:xfrm>
            <a:off x="793790" y="6097905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699" y="1440259"/>
            <a:ext cx="3200361" cy="45401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58"/>
          <a:stretch/>
        </p:blipFill>
        <p:spPr>
          <a:xfrm>
            <a:off x="11163300" y="1440259"/>
            <a:ext cx="3070859" cy="46576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88" y="2170074"/>
            <a:ext cx="2366758" cy="2612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5" t="13846" r="14609" b="11241"/>
          <a:stretch/>
        </p:blipFill>
        <p:spPr>
          <a:xfrm>
            <a:off x="3438065" y="2170074"/>
            <a:ext cx="3026315" cy="24308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5" r="16629"/>
          <a:stretch/>
        </p:blipFill>
        <p:spPr>
          <a:xfrm>
            <a:off x="2211407" y="5462826"/>
            <a:ext cx="2012870" cy="125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514390" y="55154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90" y="1366242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3112532"/>
            <a:ext cx="345186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793790" y="3602950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Text 3"/>
          <p:cNvSpPr/>
          <p:nvPr/>
        </p:nvSpPr>
        <p:spPr>
          <a:xfrm>
            <a:off x="793790" y="4101941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8" name="Text 4"/>
          <p:cNvSpPr/>
          <p:nvPr/>
        </p:nvSpPr>
        <p:spPr>
          <a:xfrm>
            <a:off x="793790" y="460093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9" name="Text 5"/>
          <p:cNvSpPr/>
          <p:nvPr/>
        </p:nvSpPr>
        <p:spPr>
          <a:xfrm>
            <a:off x="793790" y="509992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0" name="Text 6"/>
          <p:cNvSpPr/>
          <p:nvPr/>
        </p:nvSpPr>
        <p:spPr>
          <a:xfrm>
            <a:off x="793790" y="5598914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1" name="Text 7"/>
          <p:cNvSpPr/>
          <p:nvPr/>
        </p:nvSpPr>
        <p:spPr>
          <a:xfrm>
            <a:off x="793790" y="6097905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412" y="919032"/>
            <a:ext cx="3298588" cy="53603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74" y="905934"/>
            <a:ext cx="3517149" cy="53734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78" y="2175142"/>
            <a:ext cx="2181529" cy="23530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3" t="12912" r="14000" b="9707"/>
          <a:stretch/>
        </p:blipFill>
        <p:spPr>
          <a:xfrm>
            <a:off x="3349685" y="2175142"/>
            <a:ext cx="3063815" cy="24953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3" r="12295"/>
          <a:stretch/>
        </p:blipFill>
        <p:spPr>
          <a:xfrm>
            <a:off x="2247900" y="5151715"/>
            <a:ext cx="1778000" cy="125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30" y="45160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30" y="1360845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Select table width  </a:t>
            </a:r>
            <a:endParaRPr lang="en-US" sz="4450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2270085"/>
            <a:ext cx="566976" cy="566976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793790" y="513397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2200" dirty="0"/>
          </a:p>
        </p:txBody>
      </p:sp>
      <p:sp>
        <p:nvSpPr>
          <p:cNvPr id="7" name="Text 3"/>
          <p:cNvSpPr/>
          <p:nvPr/>
        </p:nvSpPr>
        <p:spPr>
          <a:xfrm>
            <a:off x="793790" y="562439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8" r="12517"/>
          <a:stretch/>
        </p:blipFill>
        <p:spPr>
          <a:xfrm>
            <a:off x="3149600" y="2837061"/>
            <a:ext cx="1534743" cy="25495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20" y="909994"/>
            <a:ext cx="3444961" cy="61182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30" y="3208536"/>
            <a:ext cx="1917700" cy="1917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8"/>
          <a:stretch/>
        </p:blipFill>
        <p:spPr>
          <a:xfrm>
            <a:off x="10680700" y="909994"/>
            <a:ext cx="3582948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408900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Process Cont. 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1724620"/>
            <a:ext cx="6431875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 Select ball </a:t>
            </a:r>
            <a:endParaRPr lang="ar-SA" sz="4450" b="1" dirty="0" smtClean="0">
              <a:solidFill>
                <a:srgbClr val="231971"/>
              </a:solidFill>
              <a:latin typeface="Outfit" pitchFamily="34" charset="0"/>
              <a:ea typeface="Outfit" pitchFamily="34" charset="-122"/>
              <a:cs typeface="Outfit" pitchFamily="34" charset="-120"/>
            </a:endParaRPr>
          </a:p>
          <a:p>
            <a:pPr marL="0" indent="0">
              <a:lnSpc>
                <a:spcPts val="5550"/>
              </a:lnSpc>
              <a:buNone/>
            </a:pPr>
            <a:r>
              <a:rPr lang="en-US" sz="4450" b="1" dirty="0" smtClean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hitting </a:t>
            </a:r>
            <a:r>
              <a:rPr lang="en-US" sz="4450" b="1" dirty="0">
                <a:solidFill>
                  <a:srgbClr val="231971"/>
                </a:solidFill>
                <a:latin typeface="Outfit" pitchFamily="34" charset="0"/>
                <a:ea typeface="Outfit" pitchFamily="34" charset="-122"/>
                <a:cs typeface="Outfit" pitchFamily="34" charset="-120"/>
              </a:rPr>
              <a:t>force  </a:t>
            </a:r>
            <a:endParaRPr lang="en-US" sz="4450" dirty="0"/>
          </a:p>
        </p:txBody>
      </p:sp>
      <p:sp>
        <p:nvSpPr>
          <p:cNvPr id="5" name="Text 2"/>
          <p:cNvSpPr/>
          <p:nvPr/>
        </p:nvSpPr>
        <p:spPr>
          <a:xfrm>
            <a:off x="793790" y="3967282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6" name="Text 3"/>
          <p:cNvSpPr/>
          <p:nvPr/>
        </p:nvSpPr>
        <p:spPr>
          <a:xfrm>
            <a:off x="793790" y="5016222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201" y="324395"/>
            <a:ext cx="3674418" cy="66753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0"/>
          <a:stretch/>
        </p:blipFill>
        <p:spPr>
          <a:xfrm>
            <a:off x="10287000" y="408900"/>
            <a:ext cx="3661719" cy="6506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223</Words>
  <Application>Microsoft Office PowerPoint</Application>
  <PresentationFormat>Custom</PresentationFormat>
  <Paragraphs>86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Outfit</vt:lpstr>
      <vt:lpstr>Arimo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lenovo</cp:lastModifiedBy>
  <cp:revision>11</cp:revision>
  <dcterms:created xsi:type="dcterms:W3CDTF">2024-09-10T22:32:07Z</dcterms:created>
  <dcterms:modified xsi:type="dcterms:W3CDTF">2024-09-11T03:48:52Z</dcterms:modified>
</cp:coreProperties>
</file>