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3" r:id="rId5"/>
    <p:sldId id="264" r:id="rId6"/>
    <p:sldId id="265" r:id="rId7"/>
    <p:sldId id="267" r:id="rId8"/>
    <p:sldId id="268" r:id="rId9"/>
    <p:sldId id="258" r:id="rId10"/>
    <p:sldId id="259" r:id="rId11"/>
    <p:sldId id="260" r:id="rId12"/>
    <p:sldId id="270" r:id="rId13"/>
    <p:sldId id="269" r:id="rId14"/>
    <p:sldId id="271" r:id="rId15"/>
    <p:sldId id="272" r:id="rId16"/>
    <p:sldId id="273" r:id="rId17"/>
    <p:sldId id="274" r:id="rId18"/>
    <p:sldId id="279" r:id="rId19"/>
    <p:sldId id="282" r:id="rId20"/>
    <p:sldId id="281" r:id="rId21"/>
    <p:sldId id="284" r:id="rId22"/>
    <p:sldId id="283" r:id="rId23"/>
    <p:sldId id="285" r:id="rId24"/>
    <p:sldId id="287" r:id="rId25"/>
    <p:sldId id="288" r:id="rId26"/>
    <p:sldId id="289" r:id="rId27"/>
    <p:sldId id="286" r:id="rId28"/>
    <p:sldId id="291" r:id="rId29"/>
    <p:sldId id="292" r:id="rId30"/>
    <p:sldId id="293" r:id="rId31"/>
    <p:sldId id="307" r:id="rId32"/>
    <p:sldId id="295" r:id="rId33"/>
    <p:sldId id="296" r:id="rId34"/>
    <p:sldId id="297" r:id="rId35"/>
    <p:sldId id="298" r:id="rId36"/>
    <p:sldId id="299" r:id="rId37"/>
    <p:sldId id="300" r:id="rId38"/>
    <p:sldId id="301" r:id="rId39"/>
    <p:sldId id="302" r:id="rId40"/>
    <p:sldId id="303" r:id="rId41"/>
    <p:sldId id="308" r:id="rId42"/>
    <p:sldId id="309" r:id="rId43"/>
    <p:sldId id="305" r:id="rId44"/>
    <p:sldId id="306" r:id="rId45"/>
    <p:sldId id="278" r:id="rId46"/>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14211-0B88-4B13-BD69-E4866F8720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B2BAD92A-4570-486B-B85F-A3D79C9941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B5AC2B51-563E-45D2-8ED1-082DC3E9FCF5}"/>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20A1BE7C-C073-47BD-9511-3DF9BDF79A60}"/>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296801CB-FE3E-482A-A83B-720F507363E2}"/>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3474782259"/>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EF86F-B28E-4FB0-8253-05C7526EE222}"/>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E06B6A6C-7BA5-41A1-8C52-FA44B92029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2179BB19-3963-4889-B137-E1B3AF498DF2}"/>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21E9562C-C99A-40A6-9130-EE826ACAF73D}"/>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EC27B937-7BFE-40D0-8C9D-D2C599BA5B60}"/>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1175215559"/>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7C1DEC-AF88-4F0A-9FAF-9CD08F49754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CF9ECE52-7CC2-4372-B6FA-AEDAFB3C84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7497E298-A97D-46A2-9F11-6B27F51D5F1C}"/>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0A3C8375-4393-4877-A8CA-3F78F9169B1F}"/>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353BE8D8-1BD4-4BD8-AC47-164485625370}"/>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3435126455"/>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B24B0-6BEE-4E93-86C5-02553D59AD0A}"/>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BBE4E4D9-5313-4EC4-AE9D-3E9F01E006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E89C19A0-9204-4F3C-BE9A-8EC291AC6A3F}"/>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C19696CD-276E-4B37-9612-D03FA4512CF6}"/>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B8EB1D03-B930-4909-A402-4A19FAC6032E}"/>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1179937793"/>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03599-CB39-494B-A4C3-7DC511C307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1D98CAE6-EA67-44F8-9990-F3EB51BC8D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E180CE-80E6-4E5C-9792-37E63A2E0B67}"/>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0ED22636-027C-4C62-AD63-9A05A47AFD83}"/>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CBCDDF20-C8B1-401D-8D86-6A724991057D}"/>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2161810745"/>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882BD-CEA6-4FC8-B1F7-B81AC4B5A998}"/>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727A5294-24F3-40DC-85F8-C5E662F867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93F08807-437B-433F-8417-93255FBF06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8EC9203D-D6B0-43EB-AA9D-DEC0B7016E70}"/>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6" name="Footer Placeholder 5">
            <a:extLst>
              <a:ext uri="{FF2B5EF4-FFF2-40B4-BE49-F238E27FC236}">
                <a16:creationId xmlns:a16="http://schemas.microsoft.com/office/drawing/2014/main" id="{86EB56CE-93EA-403B-A5A4-A774742D520D}"/>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DD5B76B1-D66E-4004-B4AA-CABBC88ACD38}"/>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109083630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09652-9D18-44A2-8F6C-63D542A110E2}"/>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49A184A9-D1BA-4D33-AC90-ED07B5CBB3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566643-54ED-418E-93F7-940F1B8A96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218BC08C-8F70-4CB1-AC3F-41D4E4C958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62B9D5-4BBA-4147-9639-C122ED51AA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A77DFAB2-6C5F-4521-995F-9C68E7F36433}"/>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8" name="Footer Placeholder 7">
            <a:extLst>
              <a:ext uri="{FF2B5EF4-FFF2-40B4-BE49-F238E27FC236}">
                <a16:creationId xmlns:a16="http://schemas.microsoft.com/office/drawing/2014/main" id="{101DA0B5-4D19-40EF-A038-2CE09599B734}"/>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5D22A56C-2805-4C75-9D92-FB5A91777ACD}"/>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2035422894"/>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A629-A64E-47A3-9B8A-2677D575CAC0}"/>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28797ED3-91A5-40F6-9E41-CC5A772363A6}"/>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4" name="Footer Placeholder 3">
            <a:extLst>
              <a:ext uri="{FF2B5EF4-FFF2-40B4-BE49-F238E27FC236}">
                <a16:creationId xmlns:a16="http://schemas.microsoft.com/office/drawing/2014/main" id="{5AC28A8E-228A-497B-9766-1EDDACD25CD9}"/>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39F41E5B-10E0-45CA-BE9B-EB792660D799}"/>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802989727"/>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D57923-1E8A-44DB-AF4C-4EF254983CCA}"/>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3" name="Footer Placeholder 2">
            <a:extLst>
              <a:ext uri="{FF2B5EF4-FFF2-40B4-BE49-F238E27FC236}">
                <a16:creationId xmlns:a16="http://schemas.microsoft.com/office/drawing/2014/main" id="{D545D4D9-E753-4FBE-BE30-D8ECFC122BC3}"/>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7E50FB1D-9F02-4FD7-A38F-313AA457917C}"/>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170618570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2987B-3EC0-4036-8213-6D7E1752DC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6C4F04A9-8A6C-4A4E-9671-3497DA8547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345CED58-74B5-47E2-A8F4-0421B12B4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08078F-EAB2-466B-986F-5ED201314A1E}"/>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6" name="Footer Placeholder 5">
            <a:extLst>
              <a:ext uri="{FF2B5EF4-FFF2-40B4-BE49-F238E27FC236}">
                <a16:creationId xmlns:a16="http://schemas.microsoft.com/office/drawing/2014/main" id="{22DEC5D6-08A2-43DD-86B2-B95A24AAC675}"/>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4BAE25BF-B4D9-4CD4-86AB-37FC79155219}"/>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3577060437"/>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BD84F-E455-485C-A73D-419E15337E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C94EBC02-6537-41AB-8B70-F3C9E31D1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57DCF3A8-78E1-4CB7-B8B3-E84D6FF002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EE18EA-D5A6-4332-9F0A-00D84EC6C2F5}"/>
              </a:ext>
            </a:extLst>
          </p:cNvPr>
          <p:cNvSpPr>
            <a:spLocks noGrp="1"/>
          </p:cNvSpPr>
          <p:nvPr>
            <p:ph type="dt" sz="half" idx="10"/>
          </p:nvPr>
        </p:nvSpPr>
        <p:spPr/>
        <p:txBody>
          <a:bodyPr/>
          <a:lstStyle/>
          <a:p>
            <a:fld id="{FD598ACF-9A60-460C-B86F-E2A4CF49AD28}" type="datetimeFigureOut">
              <a:rPr lang="ar-SA" smtClean="0"/>
              <a:t>16/01/1446</a:t>
            </a:fld>
            <a:endParaRPr lang="ar-SA"/>
          </a:p>
        </p:txBody>
      </p:sp>
      <p:sp>
        <p:nvSpPr>
          <p:cNvPr id="6" name="Footer Placeholder 5">
            <a:extLst>
              <a:ext uri="{FF2B5EF4-FFF2-40B4-BE49-F238E27FC236}">
                <a16:creationId xmlns:a16="http://schemas.microsoft.com/office/drawing/2014/main" id="{45514846-86C2-4DFF-A123-C201E5CFF2C2}"/>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5AACE0A3-644C-438A-8240-FBAAA291480C}"/>
              </a:ext>
            </a:extLst>
          </p:cNvPr>
          <p:cNvSpPr>
            <a:spLocks noGrp="1"/>
          </p:cNvSpPr>
          <p:nvPr>
            <p:ph type="sldNum" sz="quarter" idx="12"/>
          </p:nvPr>
        </p:nvSpPr>
        <p:spPr/>
        <p:txBody>
          <a:bodyPr/>
          <a:lstStyle/>
          <a:p>
            <a:fld id="{D8269875-6542-4EE4-8791-7C2A0623F22C}" type="slidenum">
              <a:rPr lang="ar-SA" smtClean="0"/>
              <a:t>‹#›</a:t>
            </a:fld>
            <a:endParaRPr lang="ar-SA"/>
          </a:p>
        </p:txBody>
      </p:sp>
    </p:spTree>
    <p:extLst>
      <p:ext uri="{BB962C8B-B14F-4D97-AF65-F5344CB8AC3E}">
        <p14:creationId xmlns:p14="http://schemas.microsoft.com/office/powerpoint/2010/main" val="1545317855"/>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2364B8-8399-460C-ACC1-CB49FA5147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01ABE50C-FB86-42F4-ADD6-E18582D966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E5F8D9C6-3D3D-434F-86D9-BD2451F3B2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598ACF-9A60-460C-B86F-E2A4CF49AD28}" type="datetimeFigureOut">
              <a:rPr lang="ar-SA" smtClean="0"/>
              <a:t>16/01/1446</a:t>
            </a:fld>
            <a:endParaRPr lang="ar-SA"/>
          </a:p>
        </p:txBody>
      </p:sp>
      <p:sp>
        <p:nvSpPr>
          <p:cNvPr id="5" name="Footer Placeholder 4">
            <a:extLst>
              <a:ext uri="{FF2B5EF4-FFF2-40B4-BE49-F238E27FC236}">
                <a16:creationId xmlns:a16="http://schemas.microsoft.com/office/drawing/2014/main" id="{327E150A-C9C0-491C-8DAB-949A3C5656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809BB431-849D-4917-811A-743D85C347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269875-6542-4EE4-8791-7C2A0623F22C}" type="slidenum">
              <a:rPr lang="ar-SA" smtClean="0"/>
              <a:t>‹#›</a:t>
            </a:fld>
            <a:endParaRPr lang="ar-SA"/>
          </a:p>
        </p:txBody>
      </p:sp>
    </p:spTree>
    <p:extLst>
      <p:ext uri="{BB962C8B-B14F-4D97-AF65-F5344CB8AC3E}">
        <p14:creationId xmlns:p14="http://schemas.microsoft.com/office/powerpoint/2010/main" val="4045326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pic>
        <p:nvPicPr>
          <p:cNvPr id="27" name="Picture 26">
            <a:extLst>
              <a:ext uri="{FF2B5EF4-FFF2-40B4-BE49-F238E27FC236}">
                <a16:creationId xmlns:a16="http://schemas.microsoft.com/office/drawing/2014/main" id="{8D707233-E1D8-4C00-861F-286C88BFD2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4753" y="143174"/>
            <a:ext cx="1431434" cy="1431434"/>
          </a:xfrm>
          <a:prstGeom prst="rect">
            <a:avLst/>
          </a:prstGeom>
        </p:spPr>
      </p:pic>
      <p:sp>
        <p:nvSpPr>
          <p:cNvPr id="31" name="Rectangle: Rounded Corners 30">
            <a:extLst>
              <a:ext uri="{FF2B5EF4-FFF2-40B4-BE49-F238E27FC236}">
                <a16:creationId xmlns:a16="http://schemas.microsoft.com/office/drawing/2014/main" id="{5AB5BB31-1EFA-407D-B93F-63219F3B2758}"/>
              </a:ext>
            </a:extLst>
          </p:cNvPr>
          <p:cNvSpPr/>
          <p:nvPr/>
        </p:nvSpPr>
        <p:spPr>
          <a:xfrm>
            <a:off x="1379074" y="3484218"/>
            <a:ext cx="5103802" cy="2019531"/>
          </a:xfrm>
          <a:prstGeom prst="roundRect">
            <a:avLst/>
          </a:prstGeom>
          <a:solidFill>
            <a:srgbClr val="CCFFFF">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150000"/>
              </a:lnSpc>
            </a:pPr>
            <a:r>
              <a:rPr lang="en-US" sz="2800" b="1" dirty="0">
                <a:solidFill>
                  <a:schemeClr val="tx1"/>
                </a:solidFill>
              </a:rPr>
              <a:t>By Students:</a:t>
            </a:r>
          </a:p>
          <a:p>
            <a:pPr algn="ctr">
              <a:lnSpc>
                <a:spcPct val="150000"/>
              </a:lnSpc>
            </a:pPr>
            <a:r>
              <a:rPr lang="en-US" sz="2000" b="1" dirty="0">
                <a:solidFill>
                  <a:schemeClr val="tx1"/>
                </a:solidFill>
              </a:rPr>
              <a:t>Ali Abu Hatab – Reg. No: 11925931</a:t>
            </a:r>
          </a:p>
          <a:p>
            <a:pPr algn="ctr">
              <a:lnSpc>
                <a:spcPct val="150000"/>
              </a:lnSpc>
            </a:pPr>
            <a:r>
              <a:rPr lang="en-US" sz="2000" b="1" dirty="0">
                <a:solidFill>
                  <a:schemeClr val="tx1"/>
                </a:solidFill>
              </a:rPr>
              <a:t>Mohammad Mahmoud – Reg. No: 11925767</a:t>
            </a:r>
          </a:p>
          <a:p>
            <a:pPr algn="ctr">
              <a:lnSpc>
                <a:spcPct val="150000"/>
              </a:lnSpc>
            </a:pPr>
            <a:r>
              <a:rPr lang="en-US" sz="2000" b="1" dirty="0">
                <a:solidFill>
                  <a:schemeClr val="tx1"/>
                </a:solidFill>
              </a:rPr>
              <a:t>Anas Wathifi – Reg. No: 11820968</a:t>
            </a:r>
          </a:p>
        </p:txBody>
      </p:sp>
      <p:cxnSp>
        <p:nvCxnSpPr>
          <p:cNvPr id="38" name="Straight Connector 37">
            <a:extLst>
              <a:ext uri="{FF2B5EF4-FFF2-40B4-BE49-F238E27FC236}">
                <a16:creationId xmlns:a16="http://schemas.microsoft.com/office/drawing/2014/main" id="{EBBC410B-7C7F-4B5D-B028-1DB154FEB05E}"/>
              </a:ext>
            </a:extLst>
          </p:cNvPr>
          <p:cNvCxnSpPr>
            <a:cxnSpLocks/>
          </p:cNvCxnSpPr>
          <p:nvPr/>
        </p:nvCxnSpPr>
        <p:spPr>
          <a:xfrm>
            <a:off x="2348337" y="2735660"/>
            <a:ext cx="3787744"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6A7FE83E-66FD-4DEE-AF44-F27AF7F0C91F}"/>
              </a:ext>
            </a:extLst>
          </p:cNvPr>
          <p:cNvSpPr/>
          <p:nvPr/>
        </p:nvSpPr>
        <p:spPr>
          <a:xfrm>
            <a:off x="1924765" y="2236851"/>
            <a:ext cx="8125820" cy="970523"/>
          </a:xfrm>
          <a:prstGeom prst="roundRect">
            <a:avLst/>
          </a:prstGeom>
          <a:solidFill>
            <a:srgbClr val="CCFFFF">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b="1" dirty="0">
                <a:solidFill>
                  <a:schemeClr val="tx1"/>
                </a:solidFill>
                <a:cs typeface="+mj-cs"/>
              </a:rPr>
              <a:t>Design of a Wastewater Collection Network for Siris Village</a:t>
            </a:r>
            <a:endParaRPr lang="ar-SA" sz="3200" b="1" dirty="0">
              <a:solidFill>
                <a:schemeClr val="tx1"/>
              </a:solidFill>
              <a:cs typeface="+mj-cs"/>
            </a:endParaRPr>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4180340" y="289970"/>
            <a:ext cx="4605072" cy="1143070"/>
          </a:xfrm>
          <a:prstGeom prst="rect">
            <a:avLst/>
          </a:prstGeom>
          <a:ln>
            <a:noFill/>
          </a:ln>
        </p:spPr>
        <p:txBody>
          <a:bodyPr wrap="square">
            <a:spAutoFit/>
          </a:bodyPr>
          <a:lstStyle/>
          <a:p>
            <a:pPr algn="ctr">
              <a:lnSpc>
                <a:spcPct val="150000"/>
              </a:lnSpc>
            </a:pPr>
            <a:r>
              <a:rPr lang="en-US" sz="2400" b="1" dirty="0"/>
              <a:t>An-Najah National University</a:t>
            </a:r>
          </a:p>
          <a:p>
            <a:pPr algn="ctr">
              <a:lnSpc>
                <a:spcPct val="150000"/>
              </a:lnSpc>
            </a:pPr>
            <a:r>
              <a:rPr lang="en-US" sz="2400" b="1" dirty="0"/>
              <a:t>Graduation Project II Presentation</a:t>
            </a:r>
          </a:p>
        </p:txBody>
      </p:sp>
      <p:sp>
        <p:nvSpPr>
          <p:cNvPr id="83" name="Rectangle 82">
            <a:extLst>
              <a:ext uri="{FF2B5EF4-FFF2-40B4-BE49-F238E27FC236}">
                <a16:creationId xmlns:a16="http://schemas.microsoft.com/office/drawing/2014/main" id="{A16946EB-6AB6-4ECB-AF48-8A4E69547F48}"/>
              </a:ext>
            </a:extLst>
          </p:cNvPr>
          <p:cNvSpPr/>
          <p:nvPr/>
        </p:nvSpPr>
        <p:spPr>
          <a:xfrm>
            <a:off x="5091086" y="4139517"/>
            <a:ext cx="5701145" cy="1058303"/>
          </a:xfrm>
          <a:prstGeom prst="rect">
            <a:avLst/>
          </a:prstGeom>
        </p:spPr>
        <p:txBody>
          <a:bodyPr wrap="square">
            <a:spAutoFit/>
          </a:bodyPr>
          <a:lstStyle/>
          <a:p>
            <a:pPr algn="ctr">
              <a:lnSpc>
                <a:spcPct val="150000"/>
              </a:lnSpc>
            </a:pPr>
            <a:r>
              <a:rPr lang="en-US" sz="2400" b="1" dirty="0">
                <a:solidFill>
                  <a:schemeClr val="tx1"/>
                </a:solidFill>
              </a:rPr>
              <a:t>Under supervision of: </a:t>
            </a:r>
          </a:p>
          <a:p>
            <a:pPr algn="ctr">
              <a:lnSpc>
                <a:spcPct val="150000"/>
              </a:lnSpc>
            </a:pPr>
            <a:r>
              <a:rPr lang="en-US" b="1" dirty="0"/>
              <a:t> Dr. Mohammad N. Almasri </a:t>
            </a:r>
            <a:r>
              <a:rPr lang="en-US" sz="2000" b="1" dirty="0">
                <a:solidFill>
                  <a:schemeClr val="tx1"/>
                </a:solidFill>
              </a:rPr>
              <a:t> </a:t>
            </a:r>
            <a:endParaRPr lang="ar-SA" sz="2000" b="1" dirty="0">
              <a:solidFill>
                <a:schemeClr val="tx1"/>
              </a:solidFill>
            </a:endParaRP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5111781" y="1433040"/>
            <a:ext cx="2931459"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2AE57707-F71E-42DF-9435-87B09AD0E1A5}"/>
              </a:ext>
            </a:extLst>
          </p:cNvPr>
          <p:cNvSpPr/>
          <p:nvPr/>
        </p:nvSpPr>
        <p:spPr>
          <a:xfrm>
            <a:off x="4596230" y="5780593"/>
            <a:ext cx="2999539" cy="369332"/>
          </a:xfrm>
          <a:prstGeom prst="rect">
            <a:avLst/>
          </a:prstGeom>
        </p:spPr>
        <p:txBody>
          <a:bodyPr wrap="none">
            <a:spAutoFit/>
          </a:bodyPr>
          <a:lstStyle/>
          <a:p>
            <a:pPr marL="914400" marR="857250" algn="ctr" rtl="1">
              <a:spcBef>
                <a:spcPts val="0"/>
              </a:spcBef>
              <a:spcAft>
                <a:spcPts val="600"/>
              </a:spcAft>
              <a:tabLst>
                <a:tab pos="3333115" algn="r"/>
              </a:tabLs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Fall / 2023</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08" name="Freeform: Shape 107">
            <a:extLst>
              <a:ext uri="{FF2B5EF4-FFF2-40B4-BE49-F238E27FC236}">
                <a16:creationId xmlns:a16="http://schemas.microsoft.com/office/drawing/2014/main" id="{A49207C6-1504-4E55-9A38-C95A3B04D24F}"/>
              </a:ext>
            </a:extLst>
          </p:cNvPr>
          <p:cNvSpPr/>
          <p:nvPr/>
        </p:nvSpPr>
        <p:spPr>
          <a:xfrm>
            <a:off x="9649197" y="1660180"/>
            <a:ext cx="2542803" cy="5197821"/>
          </a:xfrm>
          <a:custGeom>
            <a:avLst/>
            <a:gdLst>
              <a:gd name="connsiteX0" fmla="*/ 2542803 w 2542803"/>
              <a:gd name="connsiteY0" fmla="*/ 0 h 5197821"/>
              <a:gd name="connsiteX1" fmla="*/ 2542803 w 2542803"/>
              <a:gd name="connsiteY1" fmla="*/ 5197821 h 5197821"/>
              <a:gd name="connsiteX2" fmla="*/ 2350994 w 2542803"/>
              <a:gd name="connsiteY2" fmla="*/ 5197821 h 5197821"/>
              <a:gd name="connsiteX3" fmla="*/ 164391 w 2542803"/>
              <a:gd name="connsiteY3" fmla="*/ 3132376 h 5197821"/>
              <a:gd name="connsiteX4" fmla="*/ 143257 w 2542803"/>
              <a:gd name="connsiteY4" fmla="*/ 2390685 h 5197821"/>
              <a:gd name="connsiteX5" fmla="*/ 2255749 w 2542803"/>
              <a:gd name="connsiteY5" fmla="*/ 154274 h 5197821"/>
              <a:gd name="connsiteX6" fmla="*/ 2522323 w 2542803"/>
              <a:gd name="connsiteY6" fmla="*/ 2553 h 519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2803" h="5197821">
                <a:moveTo>
                  <a:pt x="2542803" y="0"/>
                </a:moveTo>
                <a:lnTo>
                  <a:pt x="2542803" y="5197821"/>
                </a:lnTo>
                <a:lnTo>
                  <a:pt x="2350994" y="5197821"/>
                </a:lnTo>
                <a:lnTo>
                  <a:pt x="164391" y="3132376"/>
                </a:lnTo>
                <a:cubicBezTo>
                  <a:pt x="-46257" y="2933400"/>
                  <a:pt x="-55719" y="2601333"/>
                  <a:pt x="143257" y="2390685"/>
                </a:cubicBezTo>
                <a:lnTo>
                  <a:pt x="2255749" y="154274"/>
                </a:lnTo>
                <a:cubicBezTo>
                  <a:pt x="2330365" y="75281"/>
                  <a:pt x="2423697" y="24580"/>
                  <a:pt x="2522323" y="2553"/>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dirty="0"/>
          </a:p>
        </p:txBody>
      </p:sp>
    </p:spTree>
    <p:extLst>
      <p:ext uri="{BB962C8B-B14F-4D97-AF65-F5344CB8AC3E}">
        <p14:creationId xmlns:p14="http://schemas.microsoft.com/office/powerpoint/2010/main" val="354584788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0702636" y="0"/>
            <a:ext cx="1489363" cy="163120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3" name="Group 2">
            <a:extLst>
              <a:ext uri="{FF2B5EF4-FFF2-40B4-BE49-F238E27FC236}">
                <a16:creationId xmlns:a16="http://schemas.microsoft.com/office/drawing/2014/main" id="{1844C0B1-3102-4D8F-B3CF-8892BABC1665}"/>
              </a:ext>
            </a:extLst>
          </p:cNvPr>
          <p:cNvGrpSpPr/>
          <p:nvPr/>
        </p:nvGrpSpPr>
        <p:grpSpPr>
          <a:xfrm>
            <a:off x="4232399" y="190917"/>
            <a:ext cx="2776941" cy="920252"/>
            <a:chOff x="3820023" y="155058"/>
            <a:chExt cx="2776941" cy="920252"/>
          </a:xfrm>
        </p:grpSpPr>
        <p:sp>
          <p:nvSpPr>
            <p:cNvPr id="82" name="Rectangle 81">
              <a:extLst>
                <a:ext uri="{FF2B5EF4-FFF2-40B4-BE49-F238E27FC236}">
                  <a16:creationId xmlns:a16="http://schemas.microsoft.com/office/drawing/2014/main" id="{173299F7-0E27-4EA4-B784-045FC9B7A20D}"/>
                </a:ext>
              </a:extLst>
            </p:cNvPr>
            <p:cNvSpPr/>
            <p:nvPr/>
          </p:nvSpPr>
          <p:spPr>
            <a:xfrm>
              <a:off x="3820023" y="155058"/>
              <a:ext cx="2776941" cy="920252"/>
            </a:xfrm>
            <a:prstGeom prst="rect">
              <a:avLst/>
            </a:prstGeom>
            <a:ln>
              <a:noFill/>
            </a:ln>
          </p:spPr>
          <p:txBody>
            <a:bodyPr wrap="square">
              <a:spAutoFit/>
            </a:bodyPr>
            <a:lstStyle/>
            <a:p>
              <a:pPr algn="ctr">
                <a:lnSpc>
                  <a:spcPct val="150000"/>
                </a:lnSpc>
              </a:pPr>
              <a:r>
                <a:rPr lang="en-US" sz="4000" b="1" dirty="0">
                  <a:solidFill>
                    <a:schemeClr val="accent2"/>
                  </a:solidFill>
                </a:rPr>
                <a:t>Objectives</a:t>
              </a:r>
              <a:endParaRPr lang="en-US" sz="3200" b="1" dirty="0">
                <a:solidFill>
                  <a:schemeClr val="accent2"/>
                </a:solidFill>
              </a:endParaRP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62851" y="1003593"/>
              <a:ext cx="1705278"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88" name="Rectangle 87">
            <a:extLst>
              <a:ext uri="{FF2B5EF4-FFF2-40B4-BE49-F238E27FC236}">
                <a16:creationId xmlns:a16="http://schemas.microsoft.com/office/drawing/2014/main" id="{34F7CEFE-E3FD-44FA-BEC2-03A92BB152F0}"/>
              </a:ext>
            </a:extLst>
          </p:cNvPr>
          <p:cNvSpPr/>
          <p:nvPr/>
        </p:nvSpPr>
        <p:spPr>
          <a:xfrm>
            <a:off x="2404690" y="1630842"/>
            <a:ext cx="8012297" cy="2862322"/>
          </a:xfrm>
          <a:prstGeom prst="rect">
            <a:avLst/>
          </a:prstGeom>
          <a:ln>
            <a:noFill/>
          </a:ln>
        </p:spPr>
        <p:txBody>
          <a:bodyPr wrap="square">
            <a:spAutoFit/>
          </a:bodyPr>
          <a:lstStyle/>
          <a:p>
            <a:pPr marL="342900" indent="-342900">
              <a:lnSpc>
                <a:spcPct val="150000"/>
              </a:lnSpc>
              <a:buFont typeface="Wingdings" panose="05000000000000000000" pitchFamily="2" charset="2"/>
              <a:buChar char="Ø"/>
            </a:pPr>
            <a:r>
              <a:rPr lang="en-US" sz="2400" b="1" dirty="0">
                <a:solidFill>
                  <a:schemeClr val="accent1"/>
                </a:solidFill>
              </a:rPr>
              <a:t>Design </a:t>
            </a:r>
            <a:r>
              <a:rPr lang="en-US" sz="2400" b="1" dirty="0"/>
              <a:t>a wastewater collection network for Siris Village using </a:t>
            </a:r>
            <a:r>
              <a:rPr lang="en-US" sz="2400" b="1" dirty="0">
                <a:solidFill>
                  <a:schemeClr val="accent1"/>
                </a:solidFill>
              </a:rPr>
              <a:t>SewerCAD </a:t>
            </a:r>
            <a:r>
              <a:rPr lang="en-US" sz="2400" b="1" dirty="0"/>
              <a:t>Software.</a:t>
            </a:r>
          </a:p>
          <a:p>
            <a:pPr marL="342900" indent="-342900">
              <a:lnSpc>
                <a:spcPct val="150000"/>
              </a:lnSpc>
              <a:buFont typeface="Wingdings" panose="05000000000000000000" pitchFamily="2" charset="2"/>
              <a:buChar char="Ø"/>
            </a:pPr>
            <a:r>
              <a:rPr lang="en-US" sz="2400" b="1" dirty="0"/>
              <a:t>To estimate the </a:t>
            </a:r>
            <a:r>
              <a:rPr lang="en-US" sz="2400" b="1" dirty="0">
                <a:solidFill>
                  <a:srgbClr val="0070C0"/>
                </a:solidFill>
              </a:rPr>
              <a:t>unit load </a:t>
            </a:r>
            <a:r>
              <a:rPr lang="en-US" sz="2400" b="1" dirty="0"/>
              <a:t>on Manholes</a:t>
            </a:r>
          </a:p>
          <a:p>
            <a:pPr marL="342900" indent="-342900">
              <a:lnSpc>
                <a:spcPct val="150000"/>
              </a:lnSpc>
              <a:buFont typeface="Wingdings" panose="05000000000000000000" pitchFamily="2" charset="2"/>
              <a:buChar char="Ø"/>
            </a:pPr>
            <a:r>
              <a:rPr lang="en-US" sz="2400" b="1" dirty="0"/>
              <a:t>To estimate the </a:t>
            </a:r>
            <a:r>
              <a:rPr lang="en-US" sz="2400" b="1" dirty="0">
                <a:solidFill>
                  <a:schemeClr val="accent1"/>
                </a:solidFill>
              </a:rPr>
              <a:t>total cost </a:t>
            </a:r>
            <a:r>
              <a:rPr lang="en-US" sz="2400" b="1" dirty="0"/>
              <a:t>for the designed network .</a:t>
            </a:r>
          </a:p>
          <a:p>
            <a:pPr marL="342900" indent="-342900">
              <a:lnSpc>
                <a:spcPct val="150000"/>
              </a:lnSpc>
              <a:buFont typeface="Wingdings" panose="05000000000000000000" pitchFamily="2" charset="2"/>
              <a:buChar char="Ø"/>
            </a:pPr>
            <a:r>
              <a:rPr lang="en-US" sz="2400" b="1" dirty="0"/>
              <a:t>To Determine the </a:t>
            </a:r>
            <a:r>
              <a:rPr lang="en-US" sz="2400" b="1" dirty="0">
                <a:solidFill>
                  <a:schemeClr val="accent1"/>
                </a:solidFill>
              </a:rPr>
              <a:t>outfall locations.</a:t>
            </a:r>
            <a:endParaRPr lang="en-US" sz="1600" b="1" dirty="0">
              <a:solidFill>
                <a:schemeClr val="accent1"/>
              </a:solidFill>
            </a:endParaRPr>
          </a:p>
        </p:txBody>
      </p:sp>
    </p:spTree>
    <p:extLst>
      <p:ext uri="{BB962C8B-B14F-4D97-AF65-F5344CB8AC3E}">
        <p14:creationId xmlns:p14="http://schemas.microsoft.com/office/powerpoint/2010/main" val="3639325740"/>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3526155" y="281513"/>
            <a:ext cx="4605072" cy="754694"/>
          </a:xfrm>
          <a:prstGeom prst="rect">
            <a:avLst/>
          </a:prstGeom>
          <a:ln>
            <a:noFill/>
          </a:ln>
        </p:spPr>
        <p:txBody>
          <a:bodyPr wrap="square">
            <a:spAutoFit/>
          </a:bodyPr>
          <a:lstStyle/>
          <a:p>
            <a:pPr algn="ctr">
              <a:lnSpc>
                <a:spcPct val="150000"/>
              </a:lnSpc>
            </a:pPr>
            <a:r>
              <a:rPr lang="en-US" sz="3200" b="1" dirty="0">
                <a:solidFill>
                  <a:schemeClr val="accent2"/>
                </a:solidFill>
              </a:rPr>
              <a:t>Methodology</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679919" y="1036207"/>
            <a:ext cx="1416081"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9580D4FA-1BD6-48A7-8C88-654A7108D1FE}"/>
              </a:ext>
            </a:extLst>
          </p:cNvPr>
          <p:cNvSpPr/>
          <p:nvPr/>
        </p:nvSpPr>
        <p:spPr>
          <a:xfrm>
            <a:off x="120159" y="1442760"/>
            <a:ext cx="1828800" cy="718441"/>
          </a:xfrm>
          <a:prstGeom prst="roundRect">
            <a:avLst>
              <a:gd name="adj" fmla="val 50000"/>
            </a:avLst>
          </a:prstGeom>
          <a:solidFill>
            <a:schemeClr val="accent4">
              <a:lumMod val="40000"/>
              <a:lumOff val="60000"/>
              <a:alpha val="40000"/>
            </a:scheme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6" name="TextBox 5">
            <a:extLst>
              <a:ext uri="{FF2B5EF4-FFF2-40B4-BE49-F238E27FC236}">
                <a16:creationId xmlns:a16="http://schemas.microsoft.com/office/drawing/2014/main" id="{22330AA8-8808-43B6-A58B-81F527650805}"/>
              </a:ext>
            </a:extLst>
          </p:cNvPr>
          <p:cNvSpPr txBox="1"/>
          <p:nvPr/>
        </p:nvSpPr>
        <p:spPr>
          <a:xfrm>
            <a:off x="326987" y="1601926"/>
            <a:ext cx="1545772" cy="400110"/>
          </a:xfrm>
          <a:prstGeom prst="rect">
            <a:avLst/>
          </a:prstGeom>
          <a:noFill/>
        </p:spPr>
        <p:txBody>
          <a:bodyPr wrap="square" rtlCol="1">
            <a:spAutoFit/>
          </a:bodyPr>
          <a:lstStyle/>
          <a:p>
            <a:r>
              <a:rPr lang="en-US" sz="2000" b="1" dirty="0"/>
              <a:t>Project Idea</a:t>
            </a:r>
            <a:endParaRPr lang="ar-SA" sz="2000" b="1" dirty="0"/>
          </a:p>
        </p:txBody>
      </p:sp>
      <p:cxnSp>
        <p:nvCxnSpPr>
          <p:cNvPr id="8" name="Straight Arrow Connector 7">
            <a:extLst>
              <a:ext uri="{FF2B5EF4-FFF2-40B4-BE49-F238E27FC236}">
                <a16:creationId xmlns:a16="http://schemas.microsoft.com/office/drawing/2014/main" id="{28CC6D01-236F-4BEB-907D-2718E2534436}"/>
              </a:ext>
            </a:extLst>
          </p:cNvPr>
          <p:cNvCxnSpPr>
            <a:cxnSpLocks/>
          </p:cNvCxnSpPr>
          <p:nvPr/>
        </p:nvCxnSpPr>
        <p:spPr>
          <a:xfrm>
            <a:off x="1948959" y="1801981"/>
            <a:ext cx="631372"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3E991E4-D874-4611-BA2C-769BB120E39E}"/>
              </a:ext>
            </a:extLst>
          </p:cNvPr>
          <p:cNvSpPr txBox="1"/>
          <p:nvPr/>
        </p:nvSpPr>
        <p:spPr>
          <a:xfrm rot="21233961">
            <a:off x="8728110" y="3989076"/>
            <a:ext cx="653241" cy="400110"/>
          </a:xfrm>
          <a:prstGeom prst="rect">
            <a:avLst/>
          </a:prstGeom>
          <a:noFill/>
        </p:spPr>
        <p:txBody>
          <a:bodyPr wrap="square" rtlCol="1">
            <a:spAutoFit/>
          </a:bodyPr>
          <a:lstStyle/>
          <a:p>
            <a:r>
              <a:rPr lang="en-US" sz="2000" b="1" dirty="0"/>
              <a:t>Yes</a:t>
            </a:r>
            <a:endParaRPr lang="ar-SA" sz="2000" b="1" dirty="0"/>
          </a:p>
        </p:txBody>
      </p:sp>
      <p:sp>
        <p:nvSpPr>
          <p:cNvPr id="17" name="Rectangle: Rounded Corners 16">
            <a:extLst>
              <a:ext uri="{FF2B5EF4-FFF2-40B4-BE49-F238E27FC236}">
                <a16:creationId xmlns:a16="http://schemas.microsoft.com/office/drawing/2014/main" id="{BD849007-276A-4C43-95E9-F0EDC7CC9A73}"/>
              </a:ext>
            </a:extLst>
          </p:cNvPr>
          <p:cNvSpPr/>
          <p:nvPr/>
        </p:nvSpPr>
        <p:spPr>
          <a:xfrm>
            <a:off x="2571155" y="1442760"/>
            <a:ext cx="2721428"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18" name="TextBox 17">
            <a:extLst>
              <a:ext uri="{FF2B5EF4-FFF2-40B4-BE49-F238E27FC236}">
                <a16:creationId xmlns:a16="http://schemas.microsoft.com/office/drawing/2014/main" id="{16EF8D96-83C5-45AF-9191-8D84E6490062}"/>
              </a:ext>
            </a:extLst>
          </p:cNvPr>
          <p:cNvSpPr txBox="1"/>
          <p:nvPr/>
        </p:nvSpPr>
        <p:spPr>
          <a:xfrm>
            <a:off x="2749058" y="1585798"/>
            <a:ext cx="2579914" cy="400110"/>
          </a:xfrm>
          <a:prstGeom prst="rect">
            <a:avLst/>
          </a:prstGeom>
          <a:noFill/>
        </p:spPr>
        <p:txBody>
          <a:bodyPr wrap="square" rtlCol="1">
            <a:spAutoFit/>
          </a:bodyPr>
          <a:lstStyle/>
          <a:p>
            <a:r>
              <a:rPr lang="en-US" sz="2000" b="1" dirty="0"/>
              <a:t>Study Area Selection</a:t>
            </a:r>
            <a:endParaRPr lang="ar-SA" sz="2000" b="1" dirty="0"/>
          </a:p>
        </p:txBody>
      </p:sp>
      <p:sp>
        <p:nvSpPr>
          <p:cNvPr id="19" name="Rectangle: Rounded Corners 18">
            <a:extLst>
              <a:ext uri="{FF2B5EF4-FFF2-40B4-BE49-F238E27FC236}">
                <a16:creationId xmlns:a16="http://schemas.microsoft.com/office/drawing/2014/main" id="{F5C62764-20DC-4BDA-AF5F-9A3B428F7641}"/>
              </a:ext>
            </a:extLst>
          </p:cNvPr>
          <p:cNvSpPr/>
          <p:nvPr/>
        </p:nvSpPr>
        <p:spPr>
          <a:xfrm>
            <a:off x="5883535" y="1442760"/>
            <a:ext cx="2028927"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21" name="TextBox 20">
            <a:extLst>
              <a:ext uri="{FF2B5EF4-FFF2-40B4-BE49-F238E27FC236}">
                <a16:creationId xmlns:a16="http://schemas.microsoft.com/office/drawing/2014/main" id="{A891958C-12E8-4440-A8B9-FB0D9D5C26FC}"/>
              </a:ext>
            </a:extLst>
          </p:cNvPr>
          <p:cNvSpPr txBox="1"/>
          <p:nvPr/>
        </p:nvSpPr>
        <p:spPr>
          <a:xfrm>
            <a:off x="6041377" y="1601926"/>
            <a:ext cx="1790701" cy="400110"/>
          </a:xfrm>
          <a:prstGeom prst="rect">
            <a:avLst/>
          </a:prstGeom>
          <a:noFill/>
        </p:spPr>
        <p:txBody>
          <a:bodyPr wrap="square" rtlCol="1">
            <a:spAutoFit/>
          </a:bodyPr>
          <a:lstStyle/>
          <a:p>
            <a:r>
              <a:rPr lang="en-US" sz="2000" b="1" dirty="0"/>
              <a:t>Data Collection</a:t>
            </a:r>
            <a:endParaRPr lang="ar-SA" sz="2000" b="1" dirty="0"/>
          </a:p>
        </p:txBody>
      </p:sp>
      <p:cxnSp>
        <p:nvCxnSpPr>
          <p:cNvPr id="25" name="Straight Arrow Connector 24">
            <a:extLst>
              <a:ext uri="{FF2B5EF4-FFF2-40B4-BE49-F238E27FC236}">
                <a16:creationId xmlns:a16="http://schemas.microsoft.com/office/drawing/2014/main" id="{AC868171-B5CC-401C-9863-77655B440FCE}"/>
              </a:ext>
            </a:extLst>
          </p:cNvPr>
          <p:cNvCxnSpPr>
            <a:cxnSpLocks/>
          </p:cNvCxnSpPr>
          <p:nvPr/>
        </p:nvCxnSpPr>
        <p:spPr>
          <a:xfrm>
            <a:off x="5252164" y="1801978"/>
            <a:ext cx="631372"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B90B714C-4CD0-4775-A6A0-43A8ED347CA0}"/>
              </a:ext>
            </a:extLst>
          </p:cNvPr>
          <p:cNvSpPr/>
          <p:nvPr/>
        </p:nvSpPr>
        <p:spPr>
          <a:xfrm>
            <a:off x="8503414" y="1442760"/>
            <a:ext cx="3451932"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cxnSp>
        <p:nvCxnSpPr>
          <p:cNvPr id="27" name="Straight Arrow Connector 26">
            <a:extLst>
              <a:ext uri="{FF2B5EF4-FFF2-40B4-BE49-F238E27FC236}">
                <a16:creationId xmlns:a16="http://schemas.microsoft.com/office/drawing/2014/main" id="{41966857-7EB1-4978-BF16-1B169C4AF0B8}"/>
              </a:ext>
            </a:extLst>
          </p:cNvPr>
          <p:cNvCxnSpPr>
            <a:cxnSpLocks/>
          </p:cNvCxnSpPr>
          <p:nvPr/>
        </p:nvCxnSpPr>
        <p:spPr>
          <a:xfrm>
            <a:off x="7912462" y="1811731"/>
            <a:ext cx="631372"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066E8F9-0CD1-461D-BFDF-B729BED38877}"/>
              </a:ext>
            </a:extLst>
          </p:cNvPr>
          <p:cNvSpPr txBox="1"/>
          <p:nvPr/>
        </p:nvSpPr>
        <p:spPr>
          <a:xfrm>
            <a:off x="8543834" y="1585798"/>
            <a:ext cx="3451932" cy="400110"/>
          </a:xfrm>
          <a:prstGeom prst="rect">
            <a:avLst/>
          </a:prstGeom>
          <a:noFill/>
        </p:spPr>
        <p:txBody>
          <a:bodyPr wrap="square" rtlCol="1">
            <a:spAutoFit/>
          </a:bodyPr>
          <a:lstStyle/>
          <a:p>
            <a:r>
              <a:rPr lang="en-US" sz="2000" b="1" dirty="0"/>
              <a:t>Analysis &amp; Assessment- Excel </a:t>
            </a:r>
            <a:endParaRPr lang="ar-SA" sz="2000" b="1" dirty="0"/>
          </a:p>
        </p:txBody>
      </p:sp>
      <p:sp>
        <p:nvSpPr>
          <p:cNvPr id="31" name="Rectangle: Rounded Corners 30">
            <a:extLst>
              <a:ext uri="{FF2B5EF4-FFF2-40B4-BE49-F238E27FC236}">
                <a16:creationId xmlns:a16="http://schemas.microsoft.com/office/drawing/2014/main" id="{304AE2DD-CEC5-4DE5-93C0-09B5C53D526C}"/>
              </a:ext>
            </a:extLst>
          </p:cNvPr>
          <p:cNvSpPr/>
          <p:nvPr/>
        </p:nvSpPr>
        <p:spPr>
          <a:xfrm>
            <a:off x="8543834" y="2641306"/>
            <a:ext cx="3451932" cy="1027204"/>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32" name="TextBox 31">
            <a:extLst>
              <a:ext uri="{FF2B5EF4-FFF2-40B4-BE49-F238E27FC236}">
                <a16:creationId xmlns:a16="http://schemas.microsoft.com/office/drawing/2014/main" id="{DD9E4AD2-AF1B-4FB1-A9A6-3FF6BA54F3ED}"/>
              </a:ext>
            </a:extLst>
          </p:cNvPr>
          <p:cNvSpPr txBox="1"/>
          <p:nvPr/>
        </p:nvSpPr>
        <p:spPr>
          <a:xfrm>
            <a:off x="8648408" y="2793375"/>
            <a:ext cx="3179760" cy="707886"/>
          </a:xfrm>
          <a:prstGeom prst="rect">
            <a:avLst/>
          </a:prstGeom>
          <a:noFill/>
        </p:spPr>
        <p:txBody>
          <a:bodyPr wrap="square" rtlCol="1">
            <a:spAutoFit/>
          </a:bodyPr>
          <a:lstStyle/>
          <a:p>
            <a:pPr algn="ctr"/>
            <a:r>
              <a:rPr lang="en-US" sz="2000" b="1" dirty="0"/>
              <a:t>Drawing  WWCN Layout Using ArcMap Software</a:t>
            </a:r>
            <a:endParaRPr lang="ar-SA" sz="2000" b="1" dirty="0"/>
          </a:p>
        </p:txBody>
      </p:sp>
      <p:cxnSp>
        <p:nvCxnSpPr>
          <p:cNvPr id="24" name="Straight Arrow Connector 23">
            <a:extLst>
              <a:ext uri="{FF2B5EF4-FFF2-40B4-BE49-F238E27FC236}">
                <a16:creationId xmlns:a16="http://schemas.microsoft.com/office/drawing/2014/main" id="{039DC8D8-63D4-4287-8BC7-060FBA16EDC0}"/>
              </a:ext>
            </a:extLst>
          </p:cNvPr>
          <p:cNvCxnSpPr>
            <a:cxnSpLocks/>
            <a:endCxn id="31" idx="0"/>
          </p:cNvCxnSpPr>
          <p:nvPr/>
        </p:nvCxnSpPr>
        <p:spPr>
          <a:xfrm>
            <a:off x="10269800" y="2161201"/>
            <a:ext cx="0" cy="480105"/>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6233D04-1A40-4580-9E1D-7E6EB3BB0A68}"/>
              </a:ext>
            </a:extLst>
          </p:cNvPr>
          <p:cNvSpPr txBox="1"/>
          <p:nvPr/>
        </p:nvSpPr>
        <p:spPr>
          <a:xfrm>
            <a:off x="4732702" y="2828115"/>
            <a:ext cx="3179760" cy="707886"/>
          </a:xfrm>
          <a:prstGeom prst="rect">
            <a:avLst/>
          </a:prstGeom>
          <a:noFill/>
        </p:spPr>
        <p:txBody>
          <a:bodyPr wrap="square" rtlCol="1">
            <a:spAutoFit/>
          </a:bodyPr>
          <a:lstStyle/>
          <a:p>
            <a:pPr algn="ctr"/>
            <a:r>
              <a:rPr lang="en-US" sz="2000" b="1" dirty="0"/>
              <a:t>Export Layout Shapefile To SewerCAD Software</a:t>
            </a:r>
            <a:endParaRPr lang="ar-SA" sz="2000" b="1" dirty="0"/>
          </a:p>
        </p:txBody>
      </p:sp>
      <p:sp>
        <p:nvSpPr>
          <p:cNvPr id="44" name="Rectangle: Rounded Corners 43">
            <a:extLst>
              <a:ext uri="{FF2B5EF4-FFF2-40B4-BE49-F238E27FC236}">
                <a16:creationId xmlns:a16="http://schemas.microsoft.com/office/drawing/2014/main" id="{9AB5ECD2-DBFC-4A82-B1BA-0B11C767DD93}"/>
              </a:ext>
            </a:extLst>
          </p:cNvPr>
          <p:cNvSpPr/>
          <p:nvPr/>
        </p:nvSpPr>
        <p:spPr>
          <a:xfrm>
            <a:off x="4618403" y="2641255"/>
            <a:ext cx="3451932" cy="1027204"/>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dirty="0"/>
          </a:p>
        </p:txBody>
      </p:sp>
      <p:cxnSp>
        <p:nvCxnSpPr>
          <p:cNvPr id="48" name="Straight Arrow Connector 47">
            <a:extLst>
              <a:ext uri="{FF2B5EF4-FFF2-40B4-BE49-F238E27FC236}">
                <a16:creationId xmlns:a16="http://schemas.microsoft.com/office/drawing/2014/main" id="{FDCDA9CC-9901-4562-916E-992645D33890}"/>
              </a:ext>
            </a:extLst>
          </p:cNvPr>
          <p:cNvCxnSpPr>
            <a:cxnSpLocks/>
            <a:stCxn id="31" idx="1"/>
            <a:endCxn id="44" idx="3"/>
          </p:cNvCxnSpPr>
          <p:nvPr/>
        </p:nvCxnSpPr>
        <p:spPr>
          <a:xfrm flipH="1" flipV="1">
            <a:off x="8070335" y="3154857"/>
            <a:ext cx="473499" cy="51"/>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38D1DA33-1877-4BB7-9597-392C7B9FD831}"/>
              </a:ext>
            </a:extLst>
          </p:cNvPr>
          <p:cNvSpPr txBox="1"/>
          <p:nvPr/>
        </p:nvSpPr>
        <p:spPr>
          <a:xfrm>
            <a:off x="1798268" y="2910951"/>
            <a:ext cx="2662261" cy="400110"/>
          </a:xfrm>
          <a:prstGeom prst="rect">
            <a:avLst/>
          </a:prstGeom>
          <a:noFill/>
        </p:spPr>
        <p:txBody>
          <a:bodyPr wrap="square" rtlCol="1">
            <a:spAutoFit/>
          </a:bodyPr>
          <a:lstStyle/>
          <a:p>
            <a:r>
              <a:rPr lang="en-US" sz="2000" b="1" dirty="0"/>
              <a:t>SewerCAD Modeling</a:t>
            </a:r>
            <a:endParaRPr lang="ar-SA" sz="2000" b="1" dirty="0"/>
          </a:p>
        </p:txBody>
      </p:sp>
      <p:sp>
        <p:nvSpPr>
          <p:cNvPr id="62" name="Rectangle: Rounded Corners 61">
            <a:extLst>
              <a:ext uri="{FF2B5EF4-FFF2-40B4-BE49-F238E27FC236}">
                <a16:creationId xmlns:a16="http://schemas.microsoft.com/office/drawing/2014/main" id="{1DA60EC5-EA74-4315-A447-76761E3A907E}"/>
              </a:ext>
            </a:extLst>
          </p:cNvPr>
          <p:cNvSpPr/>
          <p:nvPr/>
        </p:nvSpPr>
        <p:spPr>
          <a:xfrm>
            <a:off x="1619475" y="2822837"/>
            <a:ext cx="2575602"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cxnSp>
        <p:nvCxnSpPr>
          <p:cNvPr id="63" name="Straight Arrow Connector 62">
            <a:extLst>
              <a:ext uri="{FF2B5EF4-FFF2-40B4-BE49-F238E27FC236}">
                <a16:creationId xmlns:a16="http://schemas.microsoft.com/office/drawing/2014/main" id="{4B737553-93CE-4EAE-8B7E-526DA59ACEBC}"/>
              </a:ext>
            </a:extLst>
          </p:cNvPr>
          <p:cNvCxnSpPr>
            <a:cxnSpLocks/>
          </p:cNvCxnSpPr>
          <p:nvPr/>
        </p:nvCxnSpPr>
        <p:spPr>
          <a:xfrm flipH="1" flipV="1">
            <a:off x="4169991" y="3182056"/>
            <a:ext cx="473499" cy="51"/>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4" name="Rectangle: Rounded Corners 63">
            <a:extLst>
              <a:ext uri="{FF2B5EF4-FFF2-40B4-BE49-F238E27FC236}">
                <a16:creationId xmlns:a16="http://schemas.microsoft.com/office/drawing/2014/main" id="{547A60B2-8A24-495A-98F4-AAF514B11964}"/>
              </a:ext>
            </a:extLst>
          </p:cNvPr>
          <p:cNvSpPr/>
          <p:nvPr/>
        </p:nvSpPr>
        <p:spPr>
          <a:xfrm>
            <a:off x="1619475" y="4148514"/>
            <a:ext cx="2575602"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65" name="TextBox 64">
            <a:extLst>
              <a:ext uri="{FF2B5EF4-FFF2-40B4-BE49-F238E27FC236}">
                <a16:creationId xmlns:a16="http://schemas.microsoft.com/office/drawing/2014/main" id="{436D9C48-E9B5-4285-8121-7D5577A746BB}"/>
              </a:ext>
            </a:extLst>
          </p:cNvPr>
          <p:cNvSpPr txBox="1"/>
          <p:nvPr/>
        </p:nvSpPr>
        <p:spPr>
          <a:xfrm>
            <a:off x="1772299" y="4307679"/>
            <a:ext cx="2598312" cy="400110"/>
          </a:xfrm>
          <a:prstGeom prst="rect">
            <a:avLst/>
          </a:prstGeom>
          <a:noFill/>
        </p:spPr>
        <p:txBody>
          <a:bodyPr wrap="square" rtlCol="1">
            <a:spAutoFit/>
          </a:bodyPr>
          <a:lstStyle/>
          <a:p>
            <a:r>
              <a:rPr lang="en-US" sz="2000" b="1" dirty="0"/>
              <a:t>Model Run &amp; Design</a:t>
            </a:r>
            <a:endParaRPr lang="ar-SA" sz="2000" b="1" dirty="0"/>
          </a:p>
        </p:txBody>
      </p:sp>
      <p:cxnSp>
        <p:nvCxnSpPr>
          <p:cNvPr id="66" name="Straight Arrow Connector 65">
            <a:extLst>
              <a:ext uri="{FF2B5EF4-FFF2-40B4-BE49-F238E27FC236}">
                <a16:creationId xmlns:a16="http://schemas.microsoft.com/office/drawing/2014/main" id="{03CB867A-E846-41EB-8C39-B5BD85E4C592}"/>
              </a:ext>
            </a:extLst>
          </p:cNvPr>
          <p:cNvCxnSpPr>
            <a:cxnSpLocks/>
            <a:stCxn id="62" idx="2"/>
            <a:endCxn id="64" idx="0"/>
          </p:cNvCxnSpPr>
          <p:nvPr/>
        </p:nvCxnSpPr>
        <p:spPr>
          <a:xfrm>
            <a:off x="2907276" y="3541278"/>
            <a:ext cx="0" cy="607236"/>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8" name="Rectangle: Rounded Corners 67">
            <a:extLst>
              <a:ext uri="{FF2B5EF4-FFF2-40B4-BE49-F238E27FC236}">
                <a16:creationId xmlns:a16="http://schemas.microsoft.com/office/drawing/2014/main" id="{D7F2A60A-16F2-4820-9DB8-28D160E62B4F}"/>
              </a:ext>
            </a:extLst>
          </p:cNvPr>
          <p:cNvSpPr/>
          <p:nvPr/>
        </p:nvSpPr>
        <p:spPr>
          <a:xfrm>
            <a:off x="4750246" y="4179837"/>
            <a:ext cx="2839037" cy="717990"/>
          </a:xfrm>
          <a:prstGeom prst="roundRect">
            <a:avLst>
              <a:gd name="adj" fmla="val 16666"/>
            </a:avLst>
          </a:prstGeom>
          <a:solidFill>
            <a:srgbClr val="FF000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69" name="TextBox 68">
            <a:extLst>
              <a:ext uri="{FF2B5EF4-FFF2-40B4-BE49-F238E27FC236}">
                <a16:creationId xmlns:a16="http://schemas.microsoft.com/office/drawing/2014/main" id="{A63FC143-7B9E-44AA-ABCD-C4B4285996F7}"/>
              </a:ext>
            </a:extLst>
          </p:cNvPr>
          <p:cNvSpPr txBox="1"/>
          <p:nvPr/>
        </p:nvSpPr>
        <p:spPr>
          <a:xfrm>
            <a:off x="4681248" y="4339001"/>
            <a:ext cx="3163974" cy="400110"/>
          </a:xfrm>
          <a:prstGeom prst="rect">
            <a:avLst/>
          </a:prstGeom>
          <a:noFill/>
        </p:spPr>
        <p:txBody>
          <a:bodyPr wrap="square" rtlCol="1">
            <a:spAutoFit/>
          </a:bodyPr>
          <a:lstStyle/>
          <a:p>
            <a:r>
              <a:rPr lang="en-US" sz="2000" b="1" dirty="0"/>
              <a:t>Layout Need Adjustment ?</a:t>
            </a:r>
            <a:endParaRPr lang="ar-SA" sz="2000" b="1" dirty="0"/>
          </a:p>
        </p:txBody>
      </p:sp>
      <p:cxnSp>
        <p:nvCxnSpPr>
          <p:cNvPr id="70" name="Straight Arrow Connector 69">
            <a:extLst>
              <a:ext uri="{FF2B5EF4-FFF2-40B4-BE49-F238E27FC236}">
                <a16:creationId xmlns:a16="http://schemas.microsoft.com/office/drawing/2014/main" id="{34114906-D3B5-4E6B-9DDB-610B7815C90C}"/>
              </a:ext>
            </a:extLst>
          </p:cNvPr>
          <p:cNvCxnSpPr>
            <a:cxnSpLocks/>
          </p:cNvCxnSpPr>
          <p:nvPr/>
        </p:nvCxnSpPr>
        <p:spPr>
          <a:xfrm>
            <a:off x="4195077" y="4569835"/>
            <a:ext cx="555169"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DDE616D0-D77B-4301-A129-708F4CCBADC7}"/>
              </a:ext>
            </a:extLst>
          </p:cNvPr>
          <p:cNvCxnSpPr>
            <a:cxnSpLocks/>
          </p:cNvCxnSpPr>
          <p:nvPr/>
        </p:nvCxnSpPr>
        <p:spPr>
          <a:xfrm flipV="1">
            <a:off x="10367711" y="3619580"/>
            <a:ext cx="0" cy="651293"/>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4B9AA78-6E63-4C2F-B2CB-A7FC85738545}"/>
              </a:ext>
            </a:extLst>
          </p:cNvPr>
          <p:cNvCxnSpPr>
            <a:cxnSpLocks/>
          </p:cNvCxnSpPr>
          <p:nvPr/>
        </p:nvCxnSpPr>
        <p:spPr>
          <a:xfrm flipH="1">
            <a:off x="7559248" y="4236817"/>
            <a:ext cx="2838498" cy="28518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00493695-AC76-4E8B-960D-B6642D6EF94C}"/>
              </a:ext>
            </a:extLst>
          </p:cNvPr>
          <p:cNvCxnSpPr>
            <a:cxnSpLocks/>
          </p:cNvCxnSpPr>
          <p:nvPr/>
        </p:nvCxnSpPr>
        <p:spPr>
          <a:xfrm flipH="1" flipV="1">
            <a:off x="7589284" y="4538832"/>
            <a:ext cx="2778427" cy="534015"/>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D964B219-512E-4A74-810D-8ABF02765B83}"/>
              </a:ext>
            </a:extLst>
          </p:cNvPr>
          <p:cNvSpPr txBox="1"/>
          <p:nvPr/>
        </p:nvSpPr>
        <p:spPr>
          <a:xfrm rot="620730">
            <a:off x="8806309" y="4493091"/>
            <a:ext cx="594532" cy="400110"/>
          </a:xfrm>
          <a:prstGeom prst="rect">
            <a:avLst/>
          </a:prstGeom>
          <a:noFill/>
        </p:spPr>
        <p:txBody>
          <a:bodyPr wrap="square" rtlCol="1">
            <a:spAutoFit/>
          </a:bodyPr>
          <a:lstStyle/>
          <a:p>
            <a:r>
              <a:rPr lang="en-US" sz="2000" b="1" dirty="0"/>
              <a:t>No</a:t>
            </a:r>
            <a:endParaRPr lang="ar-SA" sz="2000" b="1" dirty="0"/>
          </a:p>
        </p:txBody>
      </p:sp>
      <p:cxnSp>
        <p:nvCxnSpPr>
          <p:cNvPr id="123" name="Straight Arrow Connector 122">
            <a:extLst>
              <a:ext uri="{FF2B5EF4-FFF2-40B4-BE49-F238E27FC236}">
                <a16:creationId xmlns:a16="http://schemas.microsoft.com/office/drawing/2014/main" id="{6F0FEE90-9EBD-467D-9B7B-0CA5063C3F65}"/>
              </a:ext>
            </a:extLst>
          </p:cNvPr>
          <p:cNvCxnSpPr/>
          <p:nvPr/>
        </p:nvCxnSpPr>
        <p:spPr>
          <a:xfrm>
            <a:off x="10367710" y="5072847"/>
            <a:ext cx="0" cy="494833"/>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27" name="Rectangle: Rounded Corners 126">
            <a:extLst>
              <a:ext uri="{FF2B5EF4-FFF2-40B4-BE49-F238E27FC236}">
                <a16:creationId xmlns:a16="http://schemas.microsoft.com/office/drawing/2014/main" id="{A1DC7EE2-5085-4E2E-A76C-A168252B40A5}"/>
              </a:ext>
            </a:extLst>
          </p:cNvPr>
          <p:cNvSpPr/>
          <p:nvPr/>
        </p:nvSpPr>
        <p:spPr>
          <a:xfrm>
            <a:off x="4750246" y="5498595"/>
            <a:ext cx="3728141"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128" name="TextBox 127">
            <a:extLst>
              <a:ext uri="{FF2B5EF4-FFF2-40B4-BE49-F238E27FC236}">
                <a16:creationId xmlns:a16="http://schemas.microsoft.com/office/drawing/2014/main" id="{676F6293-6F9E-49D5-9238-2E0C1A2FC1EC}"/>
              </a:ext>
            </a:extLst>
          </p:cNvPr>
          <p:cNvSpPr txBox="1"/>
          <p:nvPr/>
        </p:nvSpPr>
        <p:spPr>
          <a:xfrm>
            <a:off x="4856480" y="5657760"/>
            <a:ext cx="3784995" cy="400110"/>
          </a:xfrm>
          <a:prstGeom prst="rect">
            <a:avLst/>
          </a:prstGeom>
          <a:noFill/>
        </p:spPr>
        <p:txBody>
          <a:bodyPr wrap="square" rtlCol="1">
            <a:spAutoFit/>
          </a:bodyPr>
          <a:lstStyle/>
          <a:p>
            <a:r>
              <a:rPr lang="en-US" sz="2000" b="1" dirty="0"/>
              <a:t>Conclusion &amp; Recommendations</a:t>
            </a:r>
            <a:endParaRPr lang="ar-SA" sz="2000" b="1" dirty="0"/>
          </a:p>
        </p:txBody>
      </p:sp>
      <p:sp>
        <p:nvSpPr>
          <p:cNvPr id="129" name="Rectangle: Rounded Corners 128">
            <a:extLst>
              <a:ext uri="{FF2B5EF4-FFF2-40B4-BE49-F238E27FC236}">
                <a16:creationId xmlns:a16="http://schemas.microsoft.com/office/drawing/2014/main" id="{B9D0BC2B-3C2A-4508-9A19-22D2FE7B1D3A}"/>
              </a:ext>
            </a:extLst>
          </p:cNvPr>
          <p:cNvSpPr/>
          <p:nvPr/>
        </p:nvSpPr>
        <p:spPr>
          <a:xfrm>
            <a:off x="9103572" y="5498595"/>
            <a:ext cx="2575602" cy="718441"/>
          </a:xfrm>
          <a:prstGeom prst="roundRect">
            <a:avLst>
              <a:gd name="adj" fmla="val 16666"/>
            </a:avLst>
          </a:prstGeom>
          <a:solidFill>
            <a:srgbClr val="00B0F0">
              <a:alpha val="36000"/>
            </a:srgb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130" name="TextBox 129">
            <a:extLst>
              <a:ext uri="{FF2B5EF4-FFF2-40B4-BE49-F238E27FC236}">
                <a16:creationId xmlns:a16="http://schemas.microsoft.com/office/drawing/2014/main" id="{4FF967F0-FFC1-4F43-8923-8ACDC7207C91}"/>
              </a:ext>
            </a:extLst>
          </p:cNvPr>
          <p:cNvSpPr txBox="1"/>
          <p:nvPr/>
        </p:nvSpPr>
        <p:spPr>
          <a:xfrm>
            <a:off x="9498469" y="5657760"/>
            <a:ext cx="2598312" cy="400110"/>
          </a:xfrm>
          <a:prstGeom prst="rect">
            <a:avLst/>
          </a:prstGeom>
          <a:noFill/>
        </p:spPr>
        <p:txBody>
          <a:bodyPr wrap="square" rtlCol="1">
            <a:spAutoFit/>
          </a:bodyPr>
          <a:lstStyle/>
          <a:p>
            <a:r>
              <a:rPr lang="en-US" sz="2000" b="1" dirty="0"/>
              <a:t>Cost Estimation</a:t>
            </a:r>
            <a:endParaRPr lang="ar-SA" sz="2000" b="1" dirty="0"/>
          </a:p>
        </p:txBody>
      </p:sp>
      <p:cxnSp>
        <p:nvCxnSpPr>
          <p:cNvPr id="131" name="Straight Arrow Connector 130">
            <a:extLst>
              <a:ext uri="{FF2B5EF4-FFF2-40B4-BE49-F238E27FC236}">
                <a16:creationId xmlns:a16="http://schemas.microsoft.com/office/drawing/2014/main" id="{67334805-FC69-4D43-9987-F3491E1DCB37}"/>
              </a:ext>
            </a:extLst>
          </p:cNvPr>
          <p:cNvCxnSpPr>
            <a:cxnSpLocks/>
            <a:stCxn id="129" idx="1"/>
          </p:cNvCxnSpPr>
          <p:nvPr/>
        </p:nvCxnSpPr>
        <p:spPr>
          <a:xfrm flipH="1" flipV="1">
            <a:off x="8446616" y="5857766"/>
            <a:ext cx="656956" cy="5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3" name="Rectangle: Rounded Corners 132">
            <a:extLst>
              <a:ext uri="{FF2B5EF4-FFF2-40B4-BE49-F238E27FC236}">
                <a16:creationId xmlns:a16="http://schemas.microsoft.com/office/drawing/2014/main" id="{62F01DD0-338E-434F-B987-31C443A28BFC}"/>
              </a:ext>
            </a:extLst>
          </p:cNvPr>
          <p:cNvSpPr/>
          <p:nvPr/>
        </p:nvSpPr>
        <p:spPr>
          <a:xfrm>
            <a:off x="1695005" y="5498545"/>
            <a:ext cx="2575602" cy="718441"/>
          </a:xfrm>
          <a:prstGeom prst="roundRect">
            <a:avLst>
              <a:gd name="adj" fmla="val 50000"/>
            </a:avLst>
          </a:prstGeom>
          <a:solidFill>
            <a:schemeClr val="accent4">
              <a:lumMod val="40000"/>
              <a:lumOff val="60000"/>
              <a:alpha val="40000"/>
            </a:schemeClr>
          </a:solidFill>
          <a:ln w="12700">
            <a:no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a:p>
        </p:txBody>
      </p:sp>
      <p:sp>
        <p:nvSpPr>
          <p:cNvPr id="134" name="TextBox 133">
            <a:extLst>
              <a:ext uri="{FF2B5EF4-FFF2-40B4-BE49-F238E27FC236}">
                <a16:creationId xmlns:a16="http://schemas.microsoft.com/office/drawing/2014/main" id="{CE64057D-AD49-4154-A6B3-4FEF2A9F7560}"/>
              </a:ext>
            </a:extLst>
          </p:cNvPr>
          <p:cNvSpPr txBox="1"/>
          <p:nvPr/>
        </p:nvSpPr>
        <p:spPr>
          <a:xfrm>
            <a:off x="2236676" y="5664229"/>
            <a:ext cx="1639034" cy="400110"/>
          </a:xfrm>
          <a:prstGeom prst="rect">
            <a:avLst/>
          </a:prstGeom>
          <a:noFill/>
        </p:spPr>
        <p:txBody>
          <a:bodyPr wrap="square" rtlCol="1">
            <a:spAutoFit/>
          </a:bodyPr>
          <a:lstStyle/>
          <a:p>
            <a:r>
              <a:rPr lang="en-US" sz="2000" b="1" dirty="0"/>
              <a:t>Final Report</a:t>
            </a:r>
            <a:endParaRPr lang="ar-SA" sz="2000" b="1" dirty="0"/>
          </a:p>
        </p:txBody>
      </p:sp>
      <p:cxnSp>
        <p:nvCxnSpPr>
          <p:cNvPr id="135" name="Straight Arrow Connector 134">
            <a:extLst>
              <a:ext uri="{FF2B5EF4-FFF2-40B4-BE49-F238E27FC236}">
                <a16:creationId xmlns:a16="http://schemas.microsoft.com/office/drawing/2014/main" id="{40DC6802-041D-4874-8734-EDA5C8F25B6E}"/>
              </a:ext>
            </a:extLst>
          </p:cNvPr>
          <p:cNvCxnSpPr>
            <a:cxnSpLocks/>
          </p:cNvCxnSpPr>
          <p:nvPr/>
        </p:nvCxnSpPr>
        <p:spPr>
          <a:xfrm flipH="1">
            <a:off x="4270607" y="5857766"/>
            <a:ext cx="509538"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87137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pic>
        <p:nvPicPr>
          <p:cNvPr id="54" name="Picture 53">
            <a:extLst>
              <a:ext uri="{FF2B5EF4-FFF2-40B4-BE49-F238E27FC236}">
                <a16:creationId xmlns:a16="http://schemas.microsoft.com/office/drawing/2014/main" id="{CB40811F-413F-47E6-B31E-6F250F71A7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165" y="1847352"/>
            <a:ext cx="10552125" cy="3163295"/>
          </a:xfrm>
          <a:prstGeom prst="rect">
            <a:avLst/>
          </a:prstGeom>
          <a:noFill/>
          <a:extLst>
            <a:ext uri="{909E8E84-426E-40DD-AFC4-6F175D3DCCD1}">
              <a14:hiddenFill xmlns:a14="http://schemas.microsoft.com/office/drawing/2010/main">
                <a:solidFill>
                  <a:srgbClr val="FFFFFF"/>
                </a:solidFill>
              </a14:hiddenFill>
            </a:ext>
          </a:extLst>
        </p:spPr>
      </p:pic>
      <p:grpSp>
        <p:nvGrpSpPr>
          <p:cNvPr id="56" name="Group 55">
            <a:extLst>
              <a:ext uri="{FF2B5EF4-FFF2-40B4-BE49-F238E27FC236}">
                <a16:creationId xmlns:a16="http://schemas.microsoft.com/office/drawing/2014/main" id="{EC63DFA0-F3E6-4AFE-9A25-3B1DB0474FF2}"/>
              </a:ext>
            </a:extLst>
          </p:cNvPr>
          <p:cNvGrpSpPr/>
          <p:nvPr/>
        </p:nvGrpSpPr>
        <p:grpSpPr>
          <a:xfrm>
            <a:off x="1611760" y="108672"/>
            <a:ext cx="8942936" cy="754694"/>
            <a:chOff x="2162433" y="44369"/>
            <a:chExt cx="8942936" cy="754694"/>
          </a:xfrm>
        </p:grpSpPr>
        <p:sp>
          <p:nvSpPr>
            <p:cNvPr id="57" name="Rectangle 56">
              <a:extLst>
                <a:ext uri="{FF2B5EF4-FFF2-40B4-BE49-F238E27FC236}">
                  <a16:creationId xmlns:a16="http://schemas.microsoft.com/office/drawing/2014/main" id="{70855510-EE3D-4B22-A351-4EF15BE79A6A}"/>
                </a:ext>
              </a:extLst>
            </p:cNvPr>
            <p:cNvSpPr/>
            <p:nvPr/>
          </p:nvSpPr>
          <p:spPr>
            <a:xfrm>
              <a:off x="2162433" y="44369"/>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Generated Wastewater Flow Rate &amp; Design Period</a:t>
              </a:r>
            </a:p>
          </p:txBody>
        </p:sp>
        <p:cxnSp>
          <p:nvCxnSpPr>
            <p:cNvPr id="58" name="Straight Connector 57">
              <a:extLst>
                <a:ext uri="{FF2B5EF4-FFF2-40B4-BE49-F238E27FC236}">
                  <a16:creationId xmlns:a16="http://schemas.microsoft.com/office/drawing/2014/main" id="{6E0CD662-AE5A-4002-BA35-44FD0F5CB5C6}"/>
                </a:ext>
              </a:extLst>
            </p:cNvPr>
            <p:cNvCxnSpPr>
              <a:cxnSpLocks/>
            </p:cNvCxnSpPr>
            <p:nvPr/>
          </p:nvCxnSpPr>
          <p:spPr>
            <a:xfrm>
              <a:off x="2449648" y="704512"/>
              <a:ext cx="537848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979097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624532" y="217345"/>
            <a:ext cx="8942936" cy="754694"/>
            <a:chOff x="2162433" y="44369"/>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2162433" y="44369"/>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Generated Wastewater Flow Rate &amp; Design Period</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449648" y="704512"/>
              <a:ext cx="537848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5" name="Picture 54">
            <a:extLst>
              <a:ext uri="{FF2B5EF4-FFF2-40B4-BE49-F238E27FC236}">
                <a16:creationId xmlns:a16="http://schemas.microsoft.com/office/drawing/2014/main" id="{0DCACE37-CEB8-4F79-A445-7474293F7E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8201" y="1870196"/>
            <a:ext cx="5652243" cy="366178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C81B2EDE-C85C-4029-BFA6-7A2403E4E88F}"/>
                  </a:ext>
                </a:extLst>
              </p:cNvPr>
              <p:cNvSpPr/>
              <p:nvPr/>
            </p:nvSpPr>
            <p:spPr>
              <a:xfrm>
                <a:off x="821885" y="1447985"/>
                <a:ext cx="4857025" cy="4862870"/>
              </a:xfrm>
              <a:prstGeom prst="rect">
                <a:avLst/>
              </a:prstGeom>
            </p:spPr>
            <p:txBody>
              <a:bodyPr wrap="square">
                <a:spAutoFit/>
              </a:bodyPr>
              <a:lstStyle/>
              <a:p>
                <a:pPr>
                  <a:spcAft>
                    <a:spcPts val="600"/>
                  </a:spcAft>
                </a:pPr>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%rf:</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Return flow percentage from water demand/consumption, range (60-80) %.</a:t>
                </a:r>
              </a:p>
              <a:p>
                <a:pPr>
                  <a:spcAft>
                    <a:spcPts val="600"/>
                  </a:spcAft>
                </a:pPr>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PHF:</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Peak Hourly Factor, range (2-4).</a:t>
                </a:r>
              </a:p>
              <a:p>
                <a:pPr>
                  <a:spcAft>
                    <a:spcPts val="600"/>
                  </a:spcAft>
                </a:pPr>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Inf%:</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Infiltration percentage (20% of total average wastewater flow or 5% of max hourly wastewater flow).</a:t>
                </a:r>
              </a:p>
              <a:p>
                <a:pPr>
                  <a:spcAft>
                    <a:spcPts val="600"/>
                  </a:spcAft>
                </a:pPr>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Avg Peak WW generation:</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Average peak wastewater generation</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Total WW generation =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𝛴</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 ( </m:t>
                    </m:r>
                  </m:oMath>
                </a14:m>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Water Demand x RF x PHF x (1 + Infiltration) x Sector Population)</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Total WW generation = 5130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𝑚</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3</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𝑑𝑎𝑦</m:t>
                    </m:r>
                  </m:oMath>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Load on Manhole = Total Peak / # of Manholes = (5130,000 L/day) / (1188) = 4319 L/day</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p>
            </p:txBody>
          </p:sp>
        </mc:Choice>
        <mc:Fallback xmlns="">
          <p:sp>
            <p:nvSpPr>
              <p:cNvPr id="3" name="Rectangle 2">
                <a:extLst>
                  <a:ext uri="{FF2B5EF4-FFF2-40B4-BE49-F238E27FC236}">
                    <a16:creationId xmlns:a16="http://schemas.microsoft.com/office/drawing/2014/main" id="{C81B2EDE-C85C-4029-BFA6-7A2403E4E88F}"/>
                  </a:ext>
                </a:extLst>
              </p:cNvPr>
              <p:cNvSpPr>
                <a:spLocks noRot="1" noChangeAspect="1" noMove="1" noResize="1" noEditPoints="1" noAdjustHandles="1" noChangeArrowheads="1" noChangeShapeType="1" noTextEdit="1"/>
              </p:cNvSpPr>
              <p:nvPr/>
            </p:nvSpPr>
            <p:spPr>
              <a:xfrm>
                <a:off x="821885" y="1447985"/>
                <a:ext cx="4857025" cy="4862870"/>
              </a:xfrm>
              <a:prstGeom prst="rect">
                <a:avLst/>
              </a:prstGeom>
              <a:blipFill>
                <a:blip r:embed="rId3"/>
                <a:stretch>
                  <a:fillRect l="-1129" t="-753" r="-1255"/>
                </a:stretch>
              </a:blipFill>
            </p:spPr>
            <p:txBody>
              <a:bodyPr/>
              <a:lstStyle/>
              <a:p>
                <a:r>
                  <a:rPr lang="ar-SA">
                    <a:noFill/>
                  </a:rPr>
                  <a:t> </a:t>
                </a:r>
              </a:p>
            </p:txBody>
          </p:sp>
        </mc:Fallback>
      </mc:AlternateContent>
    </p:spTree>
    <p:extLst>
      <p:ext uri="{BB962C8B-B14F-4D97-AF65-F5344CB8AC3E}">
        <p14:creationId xmlns:p14="http://schemas.microsoft.com/office/powerpoint/2010/main" val="1497317470"/>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7997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	Preliminary Layout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688560" y="676268"/>
              <a:ext cx="3031993" cy="14122"/>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 name="Picture 3">
            <a:extLst>
              <a:ext uri="{FF2B5EF4-FFF2-40B4-BE49-F238E27FC236}">
                <a16:creationId xmlns:a16="http://schemas.microsoft.com/office/drawing/2014/main" id="{00B92983-5C0A-4FCE-8178-A17CB494F379}"/>
              </a:ext>
            </a:extLst>
          </p:cNvPr>
          <p:cNvPicPr>
            <a:picLocks noChangeAspect="1"/>
          </p:cNvPicPr>
          <p:nvPr/>
        </p:nvPicPr>
        <p:blipFill>
          <a:blip r:embed="rId2"/>
          <a:stretch>
            <a:fillRect/>
          </a:stretch>
        </p:blipFill>
        <p:spPr>
          <a:xfrm>
            <a:off x="1964403" y="928714"/>
            <a:ext cx="8263194" cy="5820614"/>
          </a:xfrm>
          <a:prstGeom prst="rect">
            <a:avLst/>
          </a:prstGeom>
        </p:spPr>
      </p:pic>
    </p:spTree>
    <p:extLst>
      <p:ext uri="{BB962C8B-B14F-4D97-AF65-F5344CB8AC3E}">
        <p14:creationId xmlns:p14="http://schemas.microsoft.com/office/powerpoint/2010/main" val="265840294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SewerCAD Modeling</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EA4F0E03-1550-4242-8BE5-056C6C8C30A1}"/>
              </a:ext>
            </a:extLst>
          </p:cNvPr>
          <p:cNvGrpSpPr/>
          <p:nvPr/>
        </p:nvGrpSpPr>
        <p:grpSpPr>
          <a:xfrm>
            <a:off x="3813504" y="1321972"/>
            <a:ext cx="7571666" cy="4216990"/>
            <a:chOff x="500925" y="1000469"/>
            <a:chExt cx="7571666" cy="4216990"/>
          </a:xfrm>
        </p:grpSpPr>
        <p:pic>
          <p:nvPicPr>
            <p:cNvPr id="5" name="Picture 4">
              <a:extLst>
                <a:ext uri="{FF2B5EF4-FFF2-40B4-BE49-F238E27FC236}">
                  <a16:creationId xmlns:a16="http://schemas.microsoft.com/office/drawing/2014/main" id="{9525EE90-5B16-4445-AB52-DC66C6131774}"/>
                </a:ext>
              </a:extLst>
            </p:cNvPr>
            <p:cNvPicPr>
              <a:picLocks noChangeAspect="1"/>
            </p:cNvPicPr>
            <p:nvPr/>
          </p:nvPicPr>
          <p:blipFill rotWithShape="1">
            <a:blip r:embed="rId2"/>
            <a:srcRect t="668"/>
            <a:stretch/>
          </p:blipFill>
          <p:spPr>
            <a:xfrm>
              <a:off x="500925" y="1000470"/>
              <a:ext cx="3772227" cy="2164971"/>
            </a:xfrm>
            <a:prstGeom prst="rect">
              <a:avLst/>
            </a:prstGeom>
          </p:spPr>
        </p:pic>
        <p:pic>
          <p:nvPicPr>
            <p:cNvPr id="6" name="Picture 5">
              <a:extLst>
                <a:ext uri="{FF2B5EF4-FFF2-40B4-BE49-F238E27FC236}">
                  <a16:creationId xmlns:a16="http://schemas.microsoft.com/office/drawing/2014/main" id="{9F0686D7-2FD4-4E05-B2CB-D342177CFC6A}"/>
                </a:ext>
              </a:extLst>
            </p:cNvPr>
            <p:cNvPicPr>
              <a:picLocks noChangeAspect="1"/>
            </p:cNvPicPr>
            <p:nvPr/>
          </p:nvPicPr>
          <p:blipFill>
            <a:blip r:embed="rId3"/>
            <a:stretch>
              <a:fillRect/>
            </a:stretch>
          </p:blipFill>
          <p:spPr>
            <a:xfrm>
              <a:off x="539166" y="3165441"/>
              <a:ext cx="3733986" cy="2052018"/>
            </a:xfrm>
            <a:prstGeom prst="rect">
              <a:avLst/>
            </a:prstGeom>
          </p:spPr>
        </p:pic>
        <p:pic>
          <p:nvPicPr>
            <p:cNvPr id="7" name="Picture 6">
              <a:extLst>
                <a:ext uri="{FF2B5EF4-FFF2-40B4-BE49-F238E27FC236}">
                  <a16:creationId xmlns:a16="http://schemas.microsoft.com/office/drawing/2014/main" id="{86473303-3121-4042-A1FA-1B92F419CA99}"/>
                </a:ext>
              </a:extLst>
            </p:cNvPr>
            <p:cNvPicPr>
              <a:picLocks noChangeAspect="1"/>
            </p:cNvPicPr>
            <p:nvPr/>
          </p:nvPicPr>
          <p:blipFill rotWithShape="1">
            <a:blip r:embed="rId4"/>
            <a:srcRect r="52651"/>
            <a:stretch/>
          </p:blipFill>
          <p:spPr>
            <a:xfrm>
              <a:off x="4273152" y="1000469"/>
              <a:ext cx="3799439" cy="2197145"/>
            </a:xfrm>
            <a:prstGeom prst="rect">
              <a:avLst/>
            </a:prstGeom>
          </p:spPr>
        </p:pic>
        <p:pic>
          <p:nvPicPr>
            <p:cNvPr id="8" name="Picture 7">
              <a:extLst>
                <a:ext uri="{FF2B5EF4-FFF2-40B4-BE49-F238E27FC236}">
                  <a16:creationId xmlns:a16="http://schemas.microsoft.com/office/drawing/2014/main" id="{6FA50714-7742-423D-80B0-FBE3696AFE2F}"/>
                </a:ext>
              </a:extLst>
            </p:cNvPr>
            <p:cNvPicPr>
              <a:picLocks noChangeAspect="1"/>
            </p:cNvPicPr>
            <p:nvPr/>
          </p:nvPicPr>
          <p:blipFill rotWithShape="1">
            <a:blip r:embed="rId5"/>
            <a:srcRect l="44285"/>
            <a:stretch/>
          </p:blipFill>
          <p:spPr>
            <a:xfrm>
              <a:off x="4245940" y="3165441"/>
              <a:ext cx="3826651" cy="2052018"/>
            </a:xfrm>
            <a:prstGeom prst="rect">
              <a:avLst/>
            </a:prstGeom>
          </p:spPr>
        </p:pic>
      </p:grpSp>
      <p:sp>
        <p:nvSpPr>
          <p:cNvPr id="13" name="Rectangle 12">
            <a:extLst>
              <a:ext uri="{FF2B5EF4-FFF2-40B4-BE49-F238E27FC236}">
                <a16:creationId xmlns:a16="http://schemas.microsoft.com/office/drawing/2014/main" id="{95ABFFA4-3524-430E-908C-350565737490}"/>
              </a:ext>
            </a:extLst>
          </p:cNvPr>
          <p:cNvSpPr/>
          <p:nvPr/>
        </p:nvSpPr>
        <p:spPr>
          <a:xfrm>
            <a:off x="1371601" y="1519195"/>
            <a:ext cx="1990164" cy="3412729"/>
          </a:xfrm>
          <a:prstGeom prst="rect">
            <a:avLst/>
          </a:prstGeom>
        </p:spPr>
        <p:txBody>
          <a:bodyPr wrap="square">
            <a:spAutoFit/>
          </a:bodyPr>
          <a:lstStyle/>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Cover depth (1-4.5 m). </a:t>
            </a:r>
          </a:p>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Velocity (0.6 - 3 m/s). </a:t>
            </a:r>
          </a:p>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Slope (1 % - 12 %). </a:t>
            </a:r>
          </a:p>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Conduit partially full system (75 %).</a:t>
            </a:r>
          </a:p>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Minimum sewer diameters (not less than 8 inch). </a:t>
            </a:r>
            <a:endParaRPr lang="en-US" sz="1600" b="1" dirty="0">
              <a:latin typeface="Cabin" panose="020B0604020202020204" charset="0"/>
              <a:ea typeface="Calibri" panose="020F050202020403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A5B0025-FB9D-4C49-946D-543A22EEE38A}"/>
              </a:ext>
            </a:extLst>
          </p:cNvPr>
          <p:cNvSpPr/>
          <p:nvPr/>
        </p:nvSpPr>
        <p:spPr>
          <a:xfrm>
            <a:off x="912120" y="677503"/>
            <a:ext cx="4753941" cy="589072"/>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400" b="1" u="sng" dirty="0">
                <a:solidFill>
                  <a:srgbClr val="FF0000"/>
                </a:solidFill>
              </a:rPr>
              <a:t>Inputting Criteria</a:t>
            </a:r>
          </a:p>
        </p:txBody>
      </p:sp>
    </p:spTree>
    <p:extLst>
      <p:ext uri="{BB962C8B-B14F-4D97-AF65-F5344CB8AC3E}">
        <p14:creationId xmlns:p14="http://schemas.microsoft.com/office/powerpoint/2010/main" val="225649448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907356" y="-150490"/>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SewerCAD Modeling</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1240353" y="1007520"/>
            <a:ext cx="9314329" cy="351378"/>
          </a:xfrm>
          <a:prstGeom prst="rect">
            <a:avLst/>
          </a:prstGeom>
        </p:spPr>
        <p:txBody>
          <a:bodyPr wrap="square">
            <a:spAutoFit/>
          </a:bodyPr>
          <a:lstStyle/>
          <a:p>
            <a:pPr lvl="0">
              <a:lnSpc>
                <a:spcPct val="115000"/>
              </a:lnSpc>
              <a:spcAft>
                <a:spcPts val="1000"/>
              </a:spcAft>
            </a:pPr>
            <a:r>
              <a:rPr lang="en-US" sz="1600" dirty="0">
                <a:latin typeface="Cabin" panose="020B0604020202020204" charset="0"/>
                <a:ea typeface="Times New Roman" panose="02020603050405020304" pitchFamily="18" charset="0"/>
                <a:cs typeface="Arial" panose="020B0604020202020204" pitchFamily="34" charset="0"/>
              </a:rPr>
              <a:t>Load on Manhole = Total Peak / # of Manholes = (5130,000 L/day) /  (1188) = 4319 L/day</a:t>
            </a:r>
            <a:endParaRPr lang="en-US" sz="1600" dirty="0">
              <a:latin typeface="Cabin" panose="020B0604020202020204" charset="0"/>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51704DDF-D548-4B17-9B8C-F80F5DC42B03}"/>
              </a:ext>
            </a:extLst>
          </p:cNvPr>
          <p:cNvPicPr>
            <a:picLocks noChangeAspect="1"/>
          </p:cNvPicPr>
          <p:nvPr/>
        </p:nvPicPr>
        <p:blipFill>
          <a:blip r:embed="rId2"/>
          <a:stretch>
            <a:fillRect/>
          </a:stretch>
        </p:blipFill>
        <p:spPr>
          <a:xfrm>
            <a:off x="1104579" y="1372325"/>
            <a:ext cx="9585878" cy="5377003"/>
          </a:xfrm>
          <a:prstGeom prst="rect">
            <a:avLst/>
          </a:prstGeom>
        </p:spPr>
      </p:pic>
      <p:sp>
        <p:nvSpPr>
          <p:cNvPr id="14" name="Rectangle 13">
            <a:extLst>
              <a:ext uri="{FF2B5EF4-FFF2-40B4-BE49-F238E27FC236}">
                <a16:creationId xmlns:a16="http://schemas.microsoft.com/office/drawing/2014/main" id="{7080F8BF-4109-4069-95E4-6A9B1469C98F}"/>
              </a:ext>
            </a:extLst>
          </p:cNvPr>
          <p:cNvSpPr/>
          <p:nvPr/>
        </p:nvSpPr>
        <p:spPr>
          <a:xfrm>
            <a:off x="1498209" y="399192"/>
            <a:ext cx="4134554" cy="589072"/>
          </a:xfrm>
          <a:prstGeom prst="rect">
            <a:avLst/>
          </a:prstGeom>
          <a:ln>
            <a:noFill/>
          </a:ln>
        </p:spPr>
        <p:txBody>
          <a:bodyPr wrap="square">
            <a:spAutoFit/>
          </a:bodyPr>
          <a:lstStyle/>
          <a:p>
            <a:pPr>
              <a:lnSpc>
                <a:spcPct val="150000"/>
              </a:lnSpc>
              <a:buSzPct val="200000"/>
            </a:pPr>
            <a:r>
              <a:rPr lang="en-US" sz="2400" b="1" u="sng" dirty="0">
                <a:solidFill>
                  <a:srgbClr val="FF0000"/>
                </a:solidFill>
              </a:rPr>
              <a:t>Uniform Load on Manholes</a:t>
            </a:r>
          </a:p>
        </p:txBody>
      </p:sp>
    </p:spTree>
    <p:extLst>
      <p:ext uri="{BB962C8B-B14F-4D97-AF65-F5344CB8AC3E}">
        <p14:creationId xmlns:p14="http://schemas.microsoft.com/office/powerpoint/2010/main" val="249096658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SewerCAD Modeling</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1675893" y="942156"/>
            <a:ext cx="9314329" cy="351378"/>
          </a:xfrm>
          <a:prstGeom prst="rect">
            <a:avLst/>
          </a:prstGeom>
        </p:spPr>
        <p:txBody>
          <a:bodyPr wrap="square">
            <a:spAutoFit/>
          </a:bodyPr>
          <a:lstStyle/>
          <a:p>
            <a:pPr lvl="0">
              <a:lnSpc>
                <a:spcPct val="115000"/>
              </a:lnSpc>
              <a:spcAft>
                <a:spcPts val="1000"/>
              </a:spcAft>
            </a:pPr>
            <a:r>
              <a:rPr lang="en-US" sz="1600" b="1" dirty="0">
                <a:latin typeface="Cabin" panose="020B0604020202020204" charset="0"/>
                <a:ea typeface="Times New Roman" panose="02020603050405020304" pitchFamily="18" charset="0"/>
                <a:cs typeface="Arial" panose="020B0604020202020204" pitchFamily="34" charset="0"/>
              </a:rPr>
              <a:t>Load on Manhole = Total Peak / # of Manholes = (5130,000 L/day) /  (1188) = 4319 L/day</a:t>
            </a:r>
            <a:endParaRPr lang="en-US" sz="1600" b="1" dirty="0">
              <a:latin typeface="Cabin" panose="020B060402020202020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9B9AABB-E7F8-46D7-BCE7-05D1E2DD454D}"/>
              </a:ext>
            </a:extLst>
          </p:cNvPr>
          <p:cNvPicPr>
            <a:picLocks noChangeAspect="1"/>
          </p:cNvPicPr>
          <p:nvPr/>
        </p:nvPicPr>
        <p:blipFill>
          <a:blip r:embed="rId2"/>
          <a:stretch>
            <a:fillRect/>
          </a:stretch>
        </p:blipFill>
        <p:spPr>
          <a:xfrm>
            <a:off x="1104579" y="1618060"/>
            <a:ext cx="9336302" cy="4662323"/>
          </a:xfrm>
          <a:prstGeom prst="rect">
            <a:avLst/>
          </a:prstGeom>
        </p:spPr>
      </p:pic>
      <p:sp>
        <p:nvSpPr>
          <p:cNvPr id="10" name="Rectangle 9">
            <a:extLst>
              <a:ext uri="{FF2B5EF4-FFF2-40B4-BE49-F238E27FC236}">
                <a16:creationId xmlns:a16="http://schemas.microsoft.com/office/drawing/2014/main" id="{FE1119EB-3CE2-4392-A8D3-97218444BEA9}"/>
              </a:ext>
            </a:extLst>
          </p:cNvPr>
          <p:cNvSpPr/>
          <p:nvPr/>
        </p:nvSpPr>
        <p:spPr>
          <a:xfrm>
            <a:off x="1606634" y="340330"/>
            <a:ext cx="2153809" cy="589072"/>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400" b="1" u="sng" dirty="0">
                <a:solidFill>
                  <a:srgbClr val="FF0000"/>
                </a:solidFill>
              </a:rPr>
              <a:t>Validation</a:t>
            </a:r>
          </a:p>
        </p:txBody>
      </p:sp>
    </p:spTree>
    <p:extLst>
      <p:ext uri="{BB962C8B-B14F-4D97-AF65-F5344CB8AC3E}">
        <p14:creationId xmlns:p14="http://schemas.microsoft.com/office/powerpoint/2010/main" val="354108484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3526155" y="281513"/>
            <a:ext cx="4605072" cy="754694"/>
          </a:xfrm>
          <a:prstGeom prst="rect">
            <a:avLst/>
          </a:prstGeom>
          <a:ln>
            <a:noFill/>
          </a:ln>
        </p:spPr>
        <p:txBody>
          <a:bodyPr wrap="square">
            <a:spAutoFit/>
          </a:bodyPr>
          <a:lstStyle/>
          <a:p>
            <a:pPr algn="ctr">
              <a:lnSpc>
                <a:spcPct val="150000"/>
              </a:lnSpc>
            </a:pPr>
            <a:r>
              <a:rPr lang="en-US" sz="3200" b="1" dirty="0">
                <a:solidFill>
                  <a:schemeClr val="accent2"/>
                </a:solidFill>
              </a:rPr>
              <a:t>Design Material</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679919" y="1036207"/>
            <a:ext cx="1416081"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031C574-B7A7-415C-B170-6ED9F2F9CAF7}"/>
              </a:ext>
            </a:extLst>
          </p:cNvPr>
          <p:cNvSpPr/>
          <p:nvPr/>
        </p:nvSpPr>
        <p:spPr>
          <a:xfrm>
            <a:off x="2214282" y="1570656"/>
            <a:ext cx="8319247" cy="4236224"/>
          </a:xfrm>
          <a:prstGeom prst="rect">
            <a:avLst/>
          </a:prstGeom>
        </p:spPr>
        <p:txBody>
          <a:bodyPr wrap="square">
            <a:spAutoFit/>
          </a:bodyPr>
          <a:lstStyle/>
          <a:p>
            <a:pPr>
              <a:lnSpc>
                <a:spcPct val="150000"/>
              </a:lnSpc>
            </a:pPr>
            <a:r>
              <a:rPr lang="en-US" sz="2400" b="1" u="sng" dirty="0"/>
              <a:t>We used PVC (Poly Vinyl Chloride) because of many reasons:</a:t>
            </a:r>
            <a:endParaRPr lang="en-US" sz="2400" u="sng" dirty="0"/>
          </a:p>
          <a:p>
            <a:pPr marL="285750" indent="-285750">
              <a:lnSpc>
                <a:spcPct val="200000"/>
              </a:lnSpc>
              <a:buFont typeface="Wingdings" panose="05000000000000000000" pitchFamily="2" charset="2"/>
              <a:buChar char="q"/>
            </a:pPr>
            <a:r>
              <a:rPr lang="en-US" sz="2400" dirty="0"/>
              <a:t>It's existing in Palestine local market, in addition to</a:t>
            </a:r>
          </a:p>
          <a:p>
            <a:pPr marL="285750" indent="-285750">
              <a:lnSpc>
                <a:spcPct val="200000"/>
              </a:lnSpc>
              <a:buFont typeface="Wingdings" panose="05000000000000000000" pitchFamily="2" charset="2"/>
              <a:buChar char="q"/>
            </a:pPr>
            <a:r>
              <a:rPr lang="en-US" sz="2400" dirty="0"/>
              <a:t>Light weight; so high workability </a:t>
            </a:r>
          </a:p>
          <a:p>
            <a:pPr marL="285750" indent="-285750">
              <a:lnSpc>
                <a:spcPct val="200000"/>
              </a:lnSpc>
              <a:buFont typeface="Wingdings" panose="05000000000000000000" pitchFamily="2" charset="2"/>
              <a:buChar char="q"/>
            </a:pPr>
            <a:r>
              <a:rPr lang="en-US" sz="2400" dirty="0"/>
              <a:t>Long lifespan</a:t>
            </a:r>
          </a:p>
          <a:p>
            <a:pPr marL="285750" indent="-285750">
              <a:lnSpc>
                <a:spcPct val="200000"/>
              </a:lnSpc>
              <a:buFont typeface="Wingdings" panose="05000000000000000000" pitchFamily="2" charset="2"/>
              <a:buChar char="q"/>
            </a:pPr>
            <a:r>
              <a:rPr lang="en-US" sz="2400" dirty="0"/>
              <a:t>Low cost</a:t>
            </a:r>
          </a:p>
          <a:p>
            <a:pPr marL="285750" indent="-285750">
              <a:lnSpc>
                <a:spcPct val="200000"/>
              </a:lnSpc>
              <a:buFont typeface="Wingdings" panose="05000000000000000000" pitchFamily="2" charset="2"/>
              <a:buChar char="q"/>
            </a:pPr>
            <a:r>
              <a:rPr lang="en-US" sz="2400" dirty="0"/>
              <a:t>Chemical resistance</a:t>
            </a:r>
          </a:p>
        </p:txBody>
      </p:sp>
    </p:spTree>
    <p:extLst>
      <p:ext uri="{BB962C8B-B14F-4D97-AF65-F5344CB8AC3E}">
        <p14:creationId xmlns:p14="http://schemas.microsoft.com/office/powerpoint/2010/main" val="152472356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3526155" y="281513"/>
            <a:ext cx="4605072" cy="754694"/>
          </a:xfrm>
          <a:prstGeom prst="rect">
            <a:avLst/>
          </a:prstGeom>
          <a:ln>
            <a:noFill/>
          </a:ln>
        </p:spPr>
        <p:txBody>
          <a:bodyPr wrap="square">
            <a:spAutoFit/>
          </a:bodyPr>
          <a:lstStyle/>
          <a:p>
            <a:pPr algn="ctr">
              <a:lnSpc>
                <a:spcPct val="150000"/>
              </a:lnSpc>
            </a:pPr>
            <a:r>
              <a:rPr lang="en-US" sz="3200" b="1" dirty="0">
                <a:solidFill>
                  <a:schemeClr val="accent2"/>
                </a:solidFill>
              </a:rPr>
              <a:t>Design of Manholes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214698" y="1036207"/>
            <a:ext cx="1416081"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031C574-B7A7-415C-B170-6ED9F2F9CAF7}"/>
              </a:ext>
            </a:extLst>
          </p:cNvPr>
          <p:cNvSpPr/>
          <p:nvPr/>
        </p:nvSpPr>
        <p:spPr>
          <a:xfrm>
            <a:off x="1183661" y="1036207"/>
            <a:ext cx="9824675" cy="1697068"/>
          </a:xfrm>
          <a:prstGeom prst="rect">
            <a:avLst/>
          </a:prstGeom>
        </p:spPr>
        <p:txBody>
          <a:bodyPr wrap="square">
            <a:spAutoFit/>
          </a:bodyPr>
          <a:lstStyle/>
          <a:p>
            <a:pPr>
              <a:lnSpc>
                <a:spcPct val="150000"/>
              </a:lnSpc>
            </a:pPr>
            <a:r>
              <a:rPr lang="en-US" sz="2400" b="1" dirty="0"/>
              <a:t>Manholes are used to connect pipes at roads inter sections, change in slopes, the following figure shows the Manholes components and its properties:</a:t>
            </a:r>
          </a:p>
        </p:txBody>
      </p:sp>
      <p:pic>
        <p:nvPicPr>
          <p:cNvPr id="7" name="Picture 6">
            <a:extLst>
              <a:ext uri="{FF2B5EF4-FFF2-40B4-BE49-F238E27FC236}">
                <a16:creationId xmlns:a16="http://schemas.microsoft.com/office/drawing/2014/main" id="{495DC312-C122-437D-A599-FB01F37E9707}"/>
              </a:ext>
            </a:extLst>
          </p:cNvPr>
          <p:cNvPicPr/>
          <p:nvPr/>
        </p:nvPicPr>
        <p:blipFill rotWithShape="1">
          <a:blip r:embed="rId2"/>
          <a:srcRect l="7298" t="2439" r="7185" b="4911"/>
          <a:stretch/>
        </p:blipFill>
        <p:spPr bwMode="auto">
          <a:xfrm>
            <a:off x="2962535" y="2733275"/>
            <a:ext cx="6517974" cy="345305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0678638"/>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3633286" y="112986"/>
            <a:ext cx="4605072" cy="920252"/>
          </a:xfrm>
          <a:prstGeom prst="rect">
            <a:avLst/>
          </a:prstGeom>
          <a:ln>
            <a:noFill/>
          </a:ln>
        </p:spPr>
        <p:txBody>
          <a:bodyPr wrap="square">
            <a:spAutoFit/>
          </a:bodyPr>
          <a:lstStyle/>
          <a:p>
            <a:pPr algn="ctr">
              <a:lnSpc>
                <a:spcPct val="150000"/>
              </a:lnSpc>
            </a:pPr>
            <a:r>
              <a:rPr lang="en-US" sz="4000" b="1" dirty="0">
                <a:solidFill>
                  <a:schemeClr val="accent2"/>
                </a:solidFill>
              </a:rPr>
              <a:t>Introduction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658577" y="972039"/>
            <a:ext cx="762000"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EB0110ED-E994-4579-BC59-73C9DD5F1B0A}"/>
              </a:ext>
            </a:extLst>
          </p:cNvPr>
          <p:cNvSpPr/>
          <p:nvPr/>
        </p:nvSpPr>
        <p:spPr>
          <a:xfrm>
            <a:off x="8742219" y="1412236"/>
            <a:ext cx="4467056" cy="4467056"/>
          </a:xfrm>
          <a:prstGeom prst="ellipse">
            <a:avLst/>
          </a:prstGeom>
          <a:blipFill dpi="0" rotWithShape="1">
            <a:blip r:embed="rId2"/>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88" name="Rectangle 87">
            <a:extLst>
              <a:ext uri="{FF2B5EF4-FFF2-40B4-BE49-F238E27FC236}">
                <a16:creationId xmlns:a16="http://schemas.microsoft.com/office/drawing/2014/main" id="{34F7CEFE-E3FD-44FA-BEC2-03A92BB152F0}"/>
              </a:ext>
            </a:extLst>
          </p:cNvPr>
          <p:cNvSpPr/>
          <p:nvPr/>
        </p:nvSpPr>
        <p:spPr>
          <a:xfrm>
            <a:off x="1121300" y="1064151"/>
            <a:ext cx="8289042" cy="4467057"/>
          </a:xfrm>
          <a:prstGeom prst="rect">
            <a:avLst/>
          </a:prstGeom>
          <a:ln>
            <a:noFill/>
          </a:ln>
        </p:spPr>
        <p:txBody>
          <a:bodyPr wrap="square">
            <a:spAutoFit/>
          </a:bodyPr>
          <a:lstStyle/>
          <a:p>
            <a:pPr marL="285750" indent="-285750">
              <a:lnSpc>
                <a:spcPct val="150000"/>
              </a:lnSpc>
              <a:buFont typeface="Arial" panose="020B0604020202020204" pitchFamily="34" charset="0"/>
              <a:buChar char="•"/>
            </a:pPr>
            <a:r>
              <a:rPr lang="en-US" sz="2400" b="1" dirty="0">
                <a:solidFill>
                  <a:schemeClr val="accent1"/>
                </a:solidFill>
              </a:rPr>
              <a:t>Water</a:t>
            </a:r>
            <a:r>
              <a:rPr lang="en-US" sz="2400" b="1" dirty="0"/>
              <a:t> is essential for our daily use, and water consumption leads to </a:t>
            </a:r>
            <a:r>
              <a:rPr lang="en-US" sz="2400" b="1" dirty="0">
                <a:solidFill>
                  <a:schemeClr val="accent1"/>
                </a:solidFill>
              </a:rPr>
              <a:t>generate wastewater.</a:t>
            </a:r>
          </a:p>
          <a:p>
            <a:pPr marL="285750" indent="-285750">
              <a:lnSpc>
                <a:spcPct val="150000"/>
              </a:lnSpc>
              <a:buFont typeface="Arial" panose="020B0604020202020204" pitchFamily="34" charset="0"/>
              <a:buChar char="•"/>
            </a:pPr>
            <a:r>
              <a:rPr lang="en-US" sz="2400" b="1" dirty="0"/>
              <a:t>Wastewater should to be </a:t>
            </a:r>
            <a:r>
              <a:rPr lang="en-US" sz="2400" b="1" dirty="0">
                <a:solidFill>
                  <a:schemeClr val="accent1"/>
                </a:solidFill>
              </a:rPr>
              <a:t>disposed safely</a:t>
            </a:r>
            <a:r>
              <a:rPr lang="en-US" sz="2400" b="1" dirty="0"/>
              <a:t>, otherwise it will make a lot </a:t>
            </a:r>
            <a:r>
              <a:rPr lang="en-US" sz="2400" b="1" dirty="0">
                <a:solidFill>
                  <a:schemeClr val="accent1"/>
                </a:solidFill>
              </a:rPr>
              <a:t>environmental issues.</a:t>
            </a:r>
          </a:p>
          <a:p>
            <a:pPr marL="285750" indent="-285750">
              <a:lnSpc>
                <a:spcPct val="150000"/>
              </a:lnSpc>
              <a:buFont typeface="Arial" panose="020B0604020202020204" pitchFamily="34" charset="0"/>
              <a:buChar char="•"/>
            </a:pPr>
            <a:r>
              <a:rPr lang="en-US" sz="2400" b="1" dirty="0"/>
              <a:t>Wastewater is mainly generated by the </a:t>
            </a:r>
            <a:r>
              <a:rPr lang="en-US" sz="2400" b="1" dirty="0">
                <a:solidFill>
                  <a:schemeClr val="accent1"/>
                </a:solidFill>
              </a:rPr>
              <a:t>industrial</a:t>
            </a:r>
            <a:r>
              <a:rPr lang="en-US" sz="2400" b="1" dirty="0"/>
              <a:t> , </a:t>
            </a:r>
            <a:r>
              <a:rPr lang="en-US" sz="2400" b="1" dirty="0">
                <a:solidFill>
                  <a:schemeClr val="accent1"/>
                </a:solidFill>
              </a:rPr>
              <a:t>commercial</a:t>
            </a:r>
            <a:r>
              <a:rPr lang="en-US" sz="2400" b="1" dirty="0"/>
              <a:t> and </a:t>
            </a:r>
            <a:r>
              <a:rPr lang="en-US" sz="2400" b="1" dirty="0">
                <a:solidFill>
                  <a:schemeClr val="accent1"/>
                </a:solidFill>
              </a:rPr>
              <a:t>domestic </a:t>
            </a:r>
            <a:r>
              <a:rPr lang="en-US" sz="2400" b="1" dirty="0"/>
              <a:t>sources.</a:t>
            </a:r>
          </a:p>
          <a:p>
            <a:pPr marL="285750" indent="-285750">
              <a:lnSpc>
                <a:spcPct val="150000"/>
              </a:lnSpc>
              <a:buFont typeface="Arial" panose="020B0604020202020204" pitchFamily="34" charset="0"/>
              <a:buChar char="•"/>
            </a:pPr>
            <a:r>
              <a:rPr lang="en-US" sz="2400" b="1" dirty="0"/>
              <a:t>Siris like other Palestinian villages, depends on </a:t>
            </a:r>
            <a:r>
              <a:rPr lang="en-US" sz="2400" b="1" dirty="0">
                <a:solidFill>
                  <a:schemeClr val="accent1"/>
                </a:solidFill>
              </a:rPr>
              <a:t>Cesspits </a:t>
            </a:r>
            <a:r>
              <a:rPr lang="en-US" sz="2400" b="1" dirty="0"/>
              <a:t>and</a:t>
            </a:r>
            <a:r>
              <a:rPr lang="en-US" sz="2400" b="1" dirty="0">
                <a:solidFill>
                  <a:schemeClr val="accent1"/>
                </a:solidFill>
              </a:rPr>
              <a:t> Septic Tanks</a:t>
            </a:r>
            <a:r>
              <a:rPr lang="ar-EG" sz="2400" b="1" dirty="0">
                <a:solidFill>
                  <a:schemeClr val="accent1"/>
                </a:solidFill>
              </a:rPr>
              <a:t> </a:t>
            </a:r>
            <a:r>
              <a:rPr lang="en-US" sz="2400" b="1" dirty="0"/>
              <a:t>to git rid of wastewater.</a:t>
            </a:r>
          </a:p>
        </p:txBody>
      </p:sp>
      <p:sp>
        <p:nvSpPr>
          <p:cNvPr id="91" name="Oval 90">
            <a:extLst>
              <a:ext uri="{FF2B5EF4-FFF2-40B4-BE49-F238E27FC236}">
                <a16:creationId xmlns:a16="http://schemas.microsoft.com/office/drawing/2014/main" id="{A51E7C6D-1B9C-4CC1-8B74-E581AB91B88C}"/>
              </a:ext>
            </a:extLst>
          </p:cNvPr>
          <p:cNvSpPr/>
          <p:nvPr/>
        </p:nvSpPr>
        <p:spPr>
          <a:xfrm>
            <a:off x="7067341" y="5183122"/>
            <a:ext cx="1674878" cy="1674878"/>
          </a:xfrm>
          <a:prstGeom prst="ellipse">
            <a:avLst/>
          </a:prstGeom>
          <a:blipFill dpi="0" rotWithShape="1">
            <a:blip r:embed="rId3"/>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cxnSp>
        <p:nvCxnSpPr>
          <p:cNvPr id="125" name="Connector: Curved 124">
            <a:extLst>
              <a:ext uri="{FF2B5EF4-FFF2-40B4-BE49-F238E27FC236}">
                <a16:creationId xmlns:a16="http://schemas.microsoft.com/office/drawing/2014/main" id="{D0AF1FC3-A337-47B7-A13C-F9208EC18A29}"/>
              </a:ext>
            </a:extLst>
          </p:cNvPr>
          <p:cNvCxnSpPr>
            <a:cxnSpLocks/>
            <a:stCxn id="91" idx="6"/>
          </p:cNvCxnSpPr>
          <p:nvPr/>
        </p:nvCxnSpPr>
        <p:spPr>
          <a:xfrm flipV="1">
            <a:off x="8742219" y="3297679"/>
            <a:ext cx="2562268" cy="2722882"/>
          </a:xfrm>
          <a:prstGeom prst="curvedConnector2">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4131569"/>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Determining manhole locations  </a:t>
            </a:r>
          </a:p>
        </p:txBody>
      </p:sp>
      <p:sp>
        <p:nvSpPr>
          <p:cNvPr id="3" name="Rectangle 2">
            <a:extLst>
              <a:ext uri="{FF2B5EF4-FFF2-40B4-BE49-F238E27FC236}">
                <a16:creationId xmlns:a16="http://schemas.microsoft.com/office/drawing/2014/main" id="{4C472F96-6803-4236-9B7A-2EDBA480BB6A}"/>
              </a:ext>
            </a:extLst>
          </p:cNvPr>
          <p:cNvSpPr/>
          <p:nvPr/>
        </p:nvSpPr>
        <p:spPr>
          <a:xfrm>
            <a:off x="1444770" y="1655041"/>
            <a:ext cx="8515487" cy="4372800"/>
          </a:xfrm>
          <a:prstGeom prst="rect">
            <a:avLst/>
          </a:prstGeom>
        </p:spPr>
        <p:txBody>
          <a:bodyPr wrap="square">
            <a:spAutoFit/>
          </a:bodyPr>
          <a:lstStyle/>
          <a:p>
            <a:pPr marL="228600" marR="0">
              <a:lnSpc>
                <a:spcPct val="150000"/>
              </a:lnSpc>
              <a:spcBef>
                <a:spcPts val="0"/>
              </a:spcBef>
              <a:spcAft>
                <a:spcPts val="600"/>
              </a:spcAft>
            </a:pPr>
            <a:r>
              <a:rPr lang="en-US" sz="2400"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There are several considerations to know the manholes location:</a:t>
            </a:r>
            <a:endParaRPr lang="en-US" sz="2400" u="sng"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distance between manholes within the range (30-50) m. Depend on the country maintenance capacity, in Palestine we take it 30m maximum distance.</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Manhole must be located at each intersection of roads.</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When there is a change in slope.</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When there is a change in diameter.</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34592334"/>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Draw wastewater collection network</a:t>
            </a:r>
          </a:p>
        </p:txBody>
      </p:sp>
      <p:sp>
        <p:nvSpPr>
          <p:cNvPr id="3" name="Rectangle 2">
            <a:extLst>
              <a:ext uri="{FF2B5EF4-FFF2-40B4-BE49-F238E27FC236}">
                <a16:creationId xmlns:a16="http://schemas.microsoft.com/office/drawing/2014/main" id="{4C472F96-6803-4236-9B7A-2EDBA480BB6A}"/>
              </a:ext>
            </a:extLst>
          </p:cNvPr>
          <p:cNvSpPr/>
          <p:nvPr/>
        </p:nvSpPr>
        <p:spPr>
          <a:xfrm>
            <a:off x="1700728" y="1483459"/>
            <a:ext cx="10047515" cy="400110"/>
          </a:xfrm>
          <a:prstGeom prst="rect">
            <a:avLst/>
          </a:prstGeom>
        </p:spPr>
        <p:txBody>
          <a:bodyPr wrap="square">
            <a:spAutoFit/>
          </a:bodyPr>
          <a:lstStyle/>
          <a:p>
            <a:r>
              <a:rPr lang="en-US" sz="2000" dirty="0"/>
              <a:t>Due to the topography nature in Siris we divided the network into three parts of three outfalls.</a:t>
            </a:r>
          </a:p>
        </p:txBody>
      </p:sp>
      <p:pic>
        <p:nvPicPr>
          <p:cNvPr id="9" name="Picture 8">
            <a:extLst>
              <a:ext uri="{FF2B5EF4-FFF2-40B4-BE49-F238E27FC236}">
                <a16:creationId xmlns:a16="http://schemas.microsoft.com/office/drawing/2014/main" id="{AE54C07A-FE25-412D-9BDB-E2607BE7F4AF}"/>
              </a:ext>
            </a:extLst>
          </p:cNvPr>
          <p:cNvPicPr/>
          <p:nvPr/>
        </p:nvPicPr>
        <p:blipFill rotWithShape="1">
          <a:blip r:embed="rId2" cstate="print">
            <a:extLst>
              <a:ext uri="{28A0092B-C50C-407E-A947-70E740481C1C}">
                <a14:useLocalDpi xmlns:a14="http://schemas.microsoft.com/office/drawing/2010/main" val="0"/>
              </a:ext>
            </a:extLst>
          </a:blip>
          <a:srcRect l="-373" t="1918" r="3902" b="1673"/>
          <a:stretch/>
        </p:blipFill>
        <p:spPr bwMode="auto">
          <a:xfrm>
            <a:off x="2770056" y="1992241"/>
            <a:ext cx="6256230" cy="486575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2099484"/>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First attempts in SewerCAD</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F0D6341E-F97D-4D90-9782-2692E09C9A12}"/>
                  </a:ext>
                </a:extLst>
              </p:cNvPr>
              <p:cNvSpPr/>
              <p:nvPr/>
            </p:nvSpPr>
            <p:spPr>
              <a:xfrm>
                <a:off x="1427748" y="1968066"/>
                <a:ext cx="9625263" cy="2857449"/>
              </a:xfrm>
              <a:prstGeom prst="rect">
                <a:avLst/>
              </a:prstGeom>
            </p:spPr>
            <p:txBody>
              <a:bodyPr wrap="square">
                <a:spAutoFit/>
              </a:bodyPr>
              <a:lstStyle/>
              <a:p>
                <a:pPr>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In first attempts the SewerCAD results of velocity and cover depth was out of our criteria range.</a:t>
                </a:r>
              </a:p>
              <a:p>
                <a:pPr>
                  <a:spcAft>
                    <a:spcPts val="600"/>
                  </a:spcAft>
                </a:pP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peak from three parts equal 5130 </a:t>
                </a:r>
                <a14:m>
                  <m:oMath xmlns:m="http://schemas.openxmlformats.org/officeDocument/2006/math">
                    <m:sSup>
                      <m:sSup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e>
                      <m:sup>
                        <m: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p>
                    </m:sSup>
                  </m:oMath>
                </a14:m>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number of manholes 1188</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Load on each manhole equal 4.58 </a:t>
                </a:r>
                <a14:m>
                  <m:oMath xmlns:m="http://schemas.openxmlformats.org/officeDocument/2006/math">
                    <m:sSup>
                      <m:sSup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e>
                      <m:sup>
                        <m: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p>
                    </m:sSup>
                  </m:oMath>
                </a14:m>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a:extLst>
                  <a:ext uri="{FF2B5EF4-FFF2-40B4-BE49-F238E27FC236}">
                    <a16:creationId xmlns:a16="http://schemas.microsoft.com/office/drawing/2014/main" id="{F0D6341E-F97D-4D90-9782-2692E09C9A12}"/>
                  </a:ext>
                </a:extLst>
              </p:cNvPr>
              <p:cNvSpPr>
                <a:spLocks noRot="1" noChangeAspect="1" noMove="1" noResize="1" noEditPoints="1" noAdjustHandles="1" noChangeArrowheads="1" noChangeShapeType="1" noTextEdit="1"/>
              </p:cNvSpPr>
              <p:nvPr/>
            </p:nvSpPr>
            <p:spPr>
              <a:xfrm>
                <a:off x="1427748" y="1968066"/>
                <a:ext cx="9625263" cy="2857449"/>
              </a:xfrm>
              <a:prstGeom prst="rect">
                <a:avLst/>
              </a:prstGeom>
              <a:blipFill>
                <a:blip r:embed="rId2"/>
                <a:stretch>
                  <a:fillRect l="-1013" t="-1706" b="-3625"/>
                </a:stretch>
              </a:blipFill>
            </p:spPr>
            <p:txBody>
              <a:bodyPr/>
              <a:lstStyle/>
              <a:p>
                <a:r>
                  <a:rPr lang="ar-SA">
                    <a:noFill/>
                  </a:rPr>
                  <a:t> </a:t>
                </a:r>
              </a:p>
            </p:txBody>
          </p:sp>
        </mc:Fallback>
      </mc:AlternateContent>
    </p:spTree>
    <p:extLst>
      <p:ext uri="{BB962C8B-B14F-4D97-AF65-F5344CB8AC3E}">
        <p14:creationId xmlns:p14="http://schemas.microsoft.com/office/powerpoint/2010/main" val="324908195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B88A866-3BB9-4486-9C80-B99ADFA7D7A8}"/>
              </a:ext>
            </a:extLst>
          </p:cNvPr>
          <p:cNvPicPr/>
          <p:nvPr/>
        </p:nvPicPr>
        <p:blipFill>
          <a:blip r:embed="rId2"/>
          <a:stretch>
            <a:fillRect/>
          </a:stretch>
        </p:blipFill>
        <p:spPr>
          <a:xfrm>
            <a:off x="1442672" y="2037795"/>
            <a:ext cx="9666915" cy="4820205"/>
          </a:xfrm>
          <a:prstGeom prst="rect">
            <a:avLst/>
          </a:prstGeom>
        </p:spPr>
      </p:pic>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First attempts in SewerCAD</a:t>
            </a:r>
          </a:p>
        </p:txBody>
      </p:sp>
      <p:sp>
        <p:nvSpPr>
          <p:cNvPr id="3" name="Rectangle 2">
            <a:extLst>
              <a:ext uri="{FF2B5EF4-FFF2-40B4-BE49-F238E27FC236}">
                <a16:creationId xmlns:a16="http://schemas.microsoft.com/office/drawing/2014/main" id="{7565D675-C42D-4B64-910D-62F6ECCD50D9}"/>
              </a:ext>
            </a:extLst>
          </p:cNvPr>
          <p:cNvSpPr/>
          <p:nvPr/>
        </p:nvSpPr>
        <p:spPr>
          <a:xfrm>
            <a:off x="1442672" y="1518621"/>
            <a:ext cx="7296869" cy="461665"/>
          </a:xfrm>
          <a:prstGeom prst="rect">
            <a:avLst/>
          </a:prstGeom>
        </p:spPr>
        <p:txBody>
          <a:bodyPr wrap="none">
            <a:spAutoFit/>
          </a:bodyPr>
          <a:lstStyle/>
          <a:p>
            <a:pPr>
              <a:spcAft>
                <a:spcPts val="600"/>
              </a:spcAft>
            </a:pPr>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Profile A ends with O-1 in the network in the initial trails:</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793488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34E1915-C75C-4885-A546-95F343D8F454}"/>
              </a:ext>
            </a:extLst>
          </p:cNvPr>
          <p:cNvPicPr/>
          <p:nvPr/>
        </p:nvPicPr>
        <p:blipFill>
          <a:blip r:embed="rId2"/>
          <a:stretch>
            <a:fillRect/>
          </a:stretch>
        </p:blipFill>
        <p:spPr>
          <a:xfrm>
            <a:off x="1608866" y="2111035"/>
            <a:ext cx="9200975" cy="4600488"/>
          </a:xfrm>
          <a:prstGeom prst="rect">
            <a:avLst/>
          </a:prstGeom>
        </p:spPr>
      </p:pic>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Final attempt in SewerCAD</a:t>
            </a:r>
          </a:p>
        </p:txBody>
      </p:sp>
      <p:sp>
        <p:nvSpPr>
          <p:cNvPr id="3" name="Rectangle 2">
            <a:extLst>
              <a:ext uri="{FF2B5EF4-FFF2-40B4-BE49-F238E27FC236}">
                <a16:creationId xmlns:a16="http://schemas.microsoft.com/office/drawing/2014/main" id="{7565D675-C42D-4B64-910D-62F6ECCD50D9}"/>
              </a:ext>
            </a:extLst>
          </p:cNvPr>
          <p:cNvSpPr/>
          <p:nvPr/>
        </p:nvSpPr>
        <p:spPr>
          <a:xfrm>
            <a:off x="1442672" y="1520814"/>
            <a:ext cx="8145371" cy="461665"/>
          </a:xfrm>
          <a:prstGeom prst="rect">
            <a:avLst/>
          </a:prstGeom>
        </p:spPr>
        <p:txBody>
          <a:bodyPr wrap="none">
            <a:spAutoFit/>
          </a:bodyPr>
          <a:lstStyle/>
          <a:p>
            <a:r>
              <a:rPr lang="en-US" sz="2400" dirty="0"/>
              <a:t>Profile A ends with outfall O- 1 in the network after final design:</a:t>
            </a:r>
          </a:p>
        </p:txBody>
      </p:sp>
    </p:spTree>
    <p:extLst>
      <p:ext uri="{BB962C8B-B14F-4D97-AF65-F5344CB8AC3E}">
        <p14:creationId xmlns:p14="http://schemas.microsoft.com/office/powerpoint/2010/main" val="204444481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Problem Identification</a:t>
            </a:r>
          </a:p>
        </p:txBody>
      </p:sp>
      <p:sp>
        <p:nvSpPr>
          <p:cNvPr id="3" name="Rectangle 2">
            <a:extLst>
              <a:ext uri="{FF2B5EF4-FFF2-40B4-BE49-F238E27FC236}">
                <a16:creationId xmlns:a16="http://schemas.microsoft.com/office/drawing/2014/main" id="{4C472F96-6803-4236-9B7A-2EDBA480BB6A}"/>
              </a:ext>
            </a:extLst>
          </p:cNvPr>
          <p:cNvSpPr/>
          <p:nvPr/>
        </p:nvSpPr>
        <p:spPr>
          <a:xfrm>
            <a:off x="1700728" y="1483459"/>
            <a:ext cx="10047515" cy="461665"/>
          </a:xfrm>
          <a:prstGeom prst="rect">
            <a:avLst/>
          </a:prstGeom>
        </p:spPr>
        <p:txBody>
          <a:bodyPr wrap="square">
            <a:spAutoFit/>
          </a:bodyPr>
          <a:lstStyle/>
          <a:p>
            <a:r>
              <a:rPr lang="en-US" sz="2400" dirty="0"/>
              <a:t>Four issues contributed to complications in the sewer network design:</a:t>
            </a:r>
            <a:endParaRPr lang="en-US" sz="2800" dirty="0"/>
          </a:p>
        </p:txBody>
      </p:sp>
      <p:sp>
        <p:nvSpPr>
          <p:cNvPr id="5" name="Rectangle 4">
            <a:extLst>
              <a:ext uri="{FF2B5EF4-FFF2-40B4-BE49-F238E27FC236}">
                <a16:creationId xmlns:a16="http://schemas.microsoft.com/office/drawing/2014/main" id="{F5AA651F-FD57-4542-A1E2-0AB9B15AF49E}"/>
              </a:ext>
            </a:extLst>
          </p:cNvPr>
          <p:cNvSpPr/>
          <p:nvPr/>
        </p:nvSpPr>
        <p:spPr>
          <a:xfrm>
            <a:off x="1700728" y="1972880"/>
            <a:ext cx="10047515" cy="3961790"/>
          </a:xfrm>
          <a:prstGeom prst="rect">
            <a:avLst/>
          </a:prstGeom>
        </p:spPr>
        <p:txBody>
          <a:bodyPr wrap="square">
            <a:spAutoFit/>
          </a:bodyPr>
          <a:lstStyle/>
          <a:p>
            <a:pPr marL="342900" marR="0" lvl="0" indent="-342900">
              <a:lnSpc>
                <a:spcPct val="150000"/>
              </a:lnSpc>
              <a:spcBef>
                <a:spcPts val="0"/>
              </a:spcBef>
              <a:spcAft>
                <a:spcPts val="600"/>
              </a:spcAft>
              <a:buFont typeface="+mj-lt"/>
              <a:buAutoNum type="arabicPeriod"/>
              <a:tabLst>
                <a:tab pos="457200" algn="l"/>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Low Flow at Network Start</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The flow within the beginning segments of the network was insufficient, resulting in reduced velocity. SewerCAD compensated for this by increasing the conduit slopes, inadvertently causing an excessive cover depth at these starting points.</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mj-lt"/>
              <a:buAutoNum type="arabicPeriod"/>
              <a:tabLst>
                <a:tab pos="457200" algn="l"/>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Flat Terrain Influence</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This terrain characteristic, combined with the software's adjustments for velocity, led to increased cover depths of up to 12 meters, particularly towards the end of these conduits.</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mj-lt"/>
              <a:buAutoNum type="arabicPeriod"/>
              <a:tabLst>
                <a:tab pos="457200" algn="l"/>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High Slope Terrain</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The slop in mountain areas is relatively high.  </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mj-lt"/>
              <a:buAutoNum type="arabicPeriod"/>
              <a:tabLst>
                <a:tab pos="457200" algn="l"/>
              </a:tabLst>
            </a:pPr>
            <a:r>
              <a:rPr lang="en-US" sz="20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Adverse Slopes</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some stations through pipe lines the streets were having an adverse slope</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572326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ANALYSIS AND DESIGN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Implemented Solutions</a:t>
            </a:r>
          </a:p>
        </p:txBody>
      </p:sp>
      <p:sp>
        <p:nvSpPr>
          <p:cNvPr id="4" name="Rectangle 3">
            <a:extLst>
              <a:ext uri="{FF2B5EF4-FFF2-40B4-BE49-F238E27FC236}">
                <a16:creationId xmlns:a16="http://schemas.microsoft.com/office/drawing/2014/main" id="{68169824-FB56-4544-ADC6-0B4BECE2DD96}"/>
              </a:ext>
            </a:extLst>
          </p:cNvPr>
          <p:cNvSpPr/>
          <p:nvPr/>
        </p:nvSpPr>
        <p:spPr>
          <a:xfrm>
            <a:off x="1356041" y="1499365"/>
            <a:ext cx="9917077" cy="5249963"/>
          </a:xfrm>
          <a:prstGeom prst="rect">
            <a:avLst/>
          </a:prstGeom>
        </p:spPr>
        <p:txBody>
          <a:bodyPr wrap="square">
            <a:spAutoFit/>
          </a:bodyPr>
          <a:lstStyle/>
          <a:p>
            <a:pPr>
              <a:lnSpc>
                <a:spcPct val="150000"/>
              </a:lnSpc>
              <a:spcAft>
                <a:spcPts val="600"/>
              </a:spcAft>
            </a:pPr>
            <a:r>
              <a:rPr lang="en-US" sz="2400" b="1" u="sng" dirty="0">
                <a:solidFill>
                  <a:schemeClr val="accent1"/>
                </a:solidFill>
                <a:latin typeface="Times New Roman" panose="02020603050405020304" pitchFamily="18" charset="0"/>
                <a:ea typeface="Calibri" panose="020F0502020204030204" pitchFamily="34" charset="0"/>
                <a:cs typeface="Arial" panose="020B0604020202020204" pitchFamily="34" charset="0"/>
              </a:rPr>
              <a:t>To address these challenges, a multi-faceted approach was adopted:</a:t>
            </a:r>
            <a:endParaRPr lang="en-US" sz="2400" b="1" u="sng" dirty="0">
              <a:solidFill>
                <a:schemeClr val="accent1"/>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SzPts val="1000"/>
              <a:buFont typeface="Symbol" panose="05050102010706020507" pitchFamily="18" charset="2"/>
              <a:buChar char=""/>
              <a:tabLst>
                <a:tab pos="457200" algn="l"/>
              </a:tabLst>
            </a:pPr>
            <a:r>
              <a:rPr lang="en-US" sz="2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New Paths:</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We changes some paths in the network to minimize the issues related to cover depth because of the flat terrains.</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SzPts val="1000"/>
              <a:buFont typeface="Symbol" panose="05050102010706020507" pitchFamily="18" charset="2"/>
              <a:buChar char=""/>
              <a:tabLst>
                <a:tab pos="457200" algn="l"/>
              </a:tabLst>
            </a:pPr>
            <a:r>
              <a:rPr lang="en-US" sz="2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Drop Manholes: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We used drop manholes in the mountain regions to minimize the slope and to keep the cover sequence within the criteria.</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SzPts val="1000"/>
              <a:buFont typeface="Symbol" panose="05050102010706020507" pitchFamily="18" charset="2"/>
              <a:buChar char=""/>
              <a:tabLst>
                <a:tab pos="457200" algn="l"/>
              </a:tabLst>
            </a:pPr>
            <a:r>
              <a:rPr lang="en-US" sz="24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Disconnect lines: </a:t>
            </a: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We disconnect some lines at some regions especially in the middle of the village, because there was a lot of adverse slopes and topography variation that would make problems in mainly in the cover depths.</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67946124"/>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DESIGN &amp; RESULTS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95ABFFA4-3524-430E-908C-350565737490}"/>
              </a:ext>
            </a:extLst>
          </p:cNvPr>
          <p:cNvSpPr/>
          <p:nvPr/>
        </p:nvSpPr>
        <p:spPr>
          <a:xfrm>
            <a:off x="918882" y="997594"/>
            <a:ext cx="9314329" cy="523220"/>
          </a:xfrm>
          <a:prstGeom prst="rect">
            <a:avLst/>
          </a:prstGeom>
        </p:spPr>
        <p:txBody>
          <a:bodyPr wrap="square">
            <a:spAutoFit/>
          </a:bodyPr>
          <a:lstStyle/>
          <a:p>
            <a:pPr marL="742950" lvl="1" indent="-285750">
              <a:buFont typeface="Wingdings" panose="05000000000000000000" pitchFamily="2" charset="2"/>
              <a:buChar char="q"/>
            </a:pPr>
            <a:r>
              <a:rPr lang="en-US" sz="2800" b="1" dirty="0"/>
              <a:t>Final attempt in SewerCAD</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C62D7828-1C58-4289-925A-B4F192A7D35B}"/>
                  </a:ext>
                </a:extLst>
              </p:cNvPr>
              <p:cNvSpPr/>
              <p:nvPr/>
            </p:nvSpPr>
            <p:spPr>
              <a:xfrm>
                <a:off x="1629326" y="2737652"/>
                <a:ext cx="7893439" cy="3256982"/>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Total peak from three parts equal 5130 </a:t>
                </a:r>
                <a14:m>
                  <m:oMath xmlns:m="http://schemas.openxmlformats.org/officeDocument/2006/math">
                    <m:sSup>
                      <m:sSup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e>
                      <m:sup>
                        <m:r>
                          <a:rPr lang="en-GB"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p>
                    </m:sSup>
                  </m:oMath>
                </a14:m>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GB"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number of manholes 1064</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Load on each manhole equal 4.82 </a:t>
                </a:r>
                <a14:m>
                  <m:oMath xmlns:m="http://schemas.openxmlformats.org/officeDocument/2006/math">
                    <m:sSup>
                      <m:sSup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e>
                      <m:sup>
                        <m:r>
                          <a:rPr lang="en-US"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sup>
                    </m:sSup>
                  </m:oMath>
                </a14:m>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
                </a:r>
              </a:p>
              <a:p>
                <a:pPr marL="34290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network has 8 and 10-inches pipe diameter.</a:t>
                </a:r>
              </a:p>
              <a:p>
                <a:pPr marL="34290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network consists of three parts with three outfalls</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lvl="0">
                  <a:lnSpc>
                    <a:spcPct val="115000"/>
                  </a:lnSpc>
                  <a:spcAft>
                    <a:spcPts val="1000"/>
                  </a:spcAft>
                </a:pP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a:extLst>
                  <a:ext uri="{FF2B5EF4-FFF2-40B4-BE49-F238E27FC236}">
                    <a16:creationId xmlns:a16="http://schemas.microsoft.com/office/drawing/2014/main" id="{C62D7828-1C58-4289-925A-B4F192A7D35B}"/>
                  </a:ext>
                </a:extLst>
              </p:cNvPr>
              <p:cNvSpPr>
                <a:spLocks noRot="1" noChangeAspect="1" noMove="1" noResize="1" noEditPoints="1" noAdjustHandles="1" noChangeArrowheads="1" noChangeShapeType="1" noTextEdit="1"/>
              </p:cNvSpPr>
              <p:nvPr/>
            </p:nvSpPr>
            <p:spPr>
              <a:xfrm>
                <a:off x="1629326" y="2737652"/>
                <a:ext cx="7893439" cy="3256982"/>
              </a:xfrm>
              <a:prstGeom prst="rect">
                <a:avLst/>
              </a:prstGeom>
              <a:blipFill>
                <a:blip r:embed="rId2"/>
                <a:stretch>
                  <a:fillRect l="-1236" t="-1124"/>
                </a:stretch>
              </a:blipFill>
            </p:spPr>
            <p:txBody>
              <a:bodyPr/>
              <a:lstStyle/>
              <a:p>
                <a:r>
                  <a:rPr lang="ar-SA">
                    <a:noFill/>
                  </a:rPr>
                  <a:t> </a:t>
                </a:r>
              </a:p>
            </p:txBody>
          </p:sp>
        </mc:Fallback>
      </mc:AlternateContent>
      <p:sp>
        <p:nvSpPr>
          <p:cNvPr id="5" name="Rectangle 4">
            <a:extLst>
              <a:ext uri="{FF2B5EF4-FFF2-40B4-BE49-F238E27FC236}">
                <a16:creationId xmlns:a16="http://schemas.microsoft.com/office/drawing/2014/main" id="{2F4727FB-C49A-4636-B3A3-B9DBF2309DFA}"/>
              </a:ext>
            </a:extLst>
          </p:cNvPr>
          <p:cNvSpPr/>
          <p:nvPr/>
        </p:nvSpPr>
        <p:spPr>
          <a:xfrm>
            <a:off x="1648126" y="1798829"/>
            <a:ext cx="9539855" cy="830997"/>
          </a:xfrm>
          <a:prstGeom prst="rect">
            <a:avLst/>
          </a:prstGeom>
        </p:spPr>
        <p:txBody>
          <a:bodyPr wrap="square">
            <a:spAutoFit/>
          </a:bodyPr>
          <a:lstStyle/>
          <a:p>
            <a:pPr>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After make different changes in the layout and pipelines, we finally reach ed the following results:</a:t>
            </a:r>
          </a:p>
        </p:txBody>
      </p:sp>
    </p:spTree>
    <p:extLst>
      <p:ext uri="{BB962C8B-B14F-4D97-AF65-F5344CB8AC3E}">
        <p14:creationId xmlns:p14="http://schemas.microsoft.com/office/powerpoint/2010/main" val="324136911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DESIGN &amp; RESULTS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8" name="Picture 7">
            <a:extLst>
              <a:ext uri="{FF2B5EF4-FFF2-40B4-BE49-F238E27FC236}">
                <a16:creationId xmlns:a16="http://schemas.microsoft.com/office/drawing/2014/main" id="{50FFE75B-3547-40E1-BB45-F5ABAD826B2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2144" y="1034042"/>
            <a:ext cx="6560740" cy="5562308"/>
          </a:xfrm>
          <a:prstGeom prst="rect">
            <a:avLst/>
          </a:prstGeom>
          <a:noFill/>
          <a:ln>
            <a:noFill/>
          </a:ln>
        </p:spPr>
      </p:pic>
    </p:spTree>
    <p:extLst>
      <p:ext uri="{BB962C8B-B14F-4D97-AF65-F5344CB8AC3E}">
        <p14:creationId xmlns:p14="http://schemas.microsoft.com/office/powerpoint/2010/main" val="1966008572"/>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DESIGN &amp; RESULTS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9" name="Picture 8">
            <a:extLst>
              <a:ext uri="{FF2B5EF4-FFF2-40B4-BE49-F238E27FC236}">
                <a16:creationId xmlns:a16="http://schemas.microsoft.com/office/drawing/2014/main" id="{78E568B0-F209-4CA9-8B37-4CB9254F7D0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3885" y="1014015"/>
            <a:ext cx="6997258" cy="5735313"/>
          </a:xfrm>
          <a:prstGeom prst="rect">
            <a:avLst/>
          </a:prstGeom>
          <a:noFill/>
          <a:ln>
            <a:noFill/>
          </a:ln>
        </p:spPr>
      </p:pic>
    </p:spTree>
    <p:extLst>
      <p:ext uri="{BB962C8B-B14F-4D97-AF65-F5344CB8AC3E}">
        <p14:creationId xmlns:p14="http://schemas.microsoft.com/office/powerpoint/2010/main" val="299080159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0C3DC84-D7DB-4124-9C51-649AFA5DCEAB}"/>
              </a:ext>
            </a:extLst>
          </p:cNvPr>
          <p:cNvPicPr/>
          <p:nvPr/>
        </p:nvPicPr>
        <p:blipFill>
          <a:blip r:embed="rId2"/>
          <a:stretch>
            <a:fillRect/>
          </a:stretch>
        </p:blipFill>
        <p:spPr>
          <a:xfrm>
            <a:off x="5107758" y="1630262"/>
            <a:ext cx="6912279" cy="4776840"/>
          </a:xfrm>
          <a:prstGeom prst="rect">
            <a:avLst/>
          </a:prstGeom>
          <a:ln>
            <a:solidFill>
              <a:schemeClr val="tx1"/>
            </a:solidFill>
          </a:ln>
        </p:spPr>
      </p:pic>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402714" y="-30017"/>
            <a:ext cx="7637583" cy="920252"/>
          </a:xfrm>
          <a:prstGeom prst="rect">
            <a:avLst/>
          </a:prstGeom>
          <a:ln>
            <a:noFill/>
          </a:ln>
        </p:spPr>
        <p:txBody>
          <a:bodyPr wrap="square">
            <a:spAutoFit/>
          </a:bodyPr>
          <a:lstStyle/>
          <a:p>
            <a:pPr algn="ctr">
              <a:lnSpc>
                <a:spcPct val="150000"/>
              </a:lnSpc>
            </a:pPr>
            <a:r>
              <a:rPr lang="en-US" sz="40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4F7CEFE-E3FD-44FA-BEC2-03A92BB152F0}"/>
              </a:ext>
            </a:extLst>
          </p:cNvPr>
          <p:cNvSpPr/>
          <p:nvPr/>
        </p:nvSpPr>
        <p:spPr>
          <a:xfrm>
            <a:off x="562527" y="1910979"/>
            <a:ext cx="4616824" cy="1754326"/>
          </a:xfrm>
          <a:prstGeom prst="rect">
            <a:avLst/>
          </a:prstGeom>
          <a:ln>
            <a:noFill/>
          </a:ln>
        </p:spPr>
        <p:txBody>
          <a:bodyPr wrap="square">
            <a:spAutoFit/>
          </a:bodyPr>
          <a:lstStyle/>
          <a:p>
            <a:pPr marL="285750" indent="-285750">
              <a:lnSpc>
                <a:spcPct val="150000"/>
              </a:lnSpc>
              <a:buFont typeface="Arial" panose="020B0604020202020204" pitchFamily="34" charset="0"/>
              <a:buChar char="•"/>
            </a:pPr>
            <a:r>
              <a:rPr lang="en-US" b="1" dirty="0"/>
              <a:t>Siris is one of the </a:t>
            </a:r>
            <a:r>
              <a:rPr lang="en-US" b="1" dirty="0">
                <a:solidFill>
                  <a:schemeClr val="accent1"/>
                </a:solidFill>
              </a:rPr>
              <a:t>oldest villages</a:t>
            </a:r>
            <a:r>
              <a:rPr lang="en-US" b="1" dirty="0"/>
              <a:t> in Jenin Governorate.</a:t>
            </a:r>
          </a:p>
          <a:p>
            <a:pPr marL="285750" indent="-285750">
              <a:lnSpc>
                <a:spcPct val="150000"/>
              </a:lnSpc>
              <a:buFont typeface="Arial" panose="020B0604020202020204" pitchFamily="34" charset="0"/>
              <a:buChar char="•"/>
            </a:pPr>
            <a:r>
              <a:rPr lang="en-US" b="1" dirty="0"/>
              <a:t> It is located in the </a:t>
            </a:r>
            <a:r>
              <a:rPr lang="en-US" b="1" dirty="0">
                <a:solidFill>
                  <a:schemeClr val="accent1"/>
                </a:solidFill>
              </a:rPr>
              <a:t>north</a:t>
            </a:r>
            <a:r>
              <a:rPr lang="en-US" b="1" dirty="0"/>
              <a:t> of the West Bank, part of Jenin in the south.</a:t>
            </a:r>
          </a:p>
        </p:txBody>
      </p: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562527" y="958411"/>
            <a:ext cx="6309863" cy="671851"/>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800" b="1" u="sng" dirty="0">
                <a:solidFill>
                  <a:srgbClr val="FF0000"/>
                </a:solidFill>
              </a:rPr>
              <a:t>THE STUDY AREA OVERVIEW :</a:t>
            </a:r>
          </a:p>
        </p:txBody>
      </p:sp>
    </p:spTree>
    <p:extLst>
      <p:ext uri="{BB962C8B-B14F-4D97-AF65-F5344CB8AC3E}">
        <p14:creationId xmlns:p14="http://schemas.microsoft.com/office/powerpoint/2010/main" val="1058739422"/>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DESIGN &amp; RESULTS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8" name="Picture 7">
            <a:extLst>
              <a:ext uri="{FF2B5EF4-FFF2-40B4-BE49-F238E27FC236}">
                <a16:creationId xmlns:a16="http://schemas.microsoft.com/office/drawing/2014/main" id="{A52789CC-7279-4EF9-97AB-42C963F1071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0591" y="1141812"/>
            <a:ext cx="6320631" cy="5323143"/>
          </a:xfrm>
          <a:prstGeom prst="rect">
            <a:avLst/>
          </a:prstGeom>
          <a:noFill/>
          <a:ln>
            <a:noFill/>
          </a:ln>
        </p:spPr>
      </p:pic>
    </p:spTree>
    <p:extLst>
      <p:ext uri="{BB962C8B-B14F-4D97-AF65-F5344CB8AC3E}">
        <p14:creationId xmlns:p14="http://schemas.microsoft.com/office/powerpoint/2010/main" val="3150190643"/>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9225"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9FE1261A-C884-4927-AA3D-491D65C52B3B}"/>
              </a:ext>
            </a:extLst>
          </p:cNvPr>
          <p:cNvSpPr/>
          <p:nvPr/>
        </p:nvSpPr>
        <p:spPr>
          <a:xfrm>
            <a:off x="2304866" y="1232180"/>
            <a:ext cx="8058333" cy="4393639"/>
          </a:xfrm>
          <a:prstGeom prst="rect">
            <a:avLst/>
          </a:prstGeom>
        </p:spPr>
        <p:txBody>
          <a:bodyPr wrap="square">
            <a:spAutoFit/>
          </a:bodyPr>
          <a:lstStyle/>
          <a:p>
            <a:pPr algn="just">
              <a:lnSpc>
                <a:spcPct val="150000"/>
              </a:lnSpc>
              <a:spcAft>
                <a:spcPts val="600"/>
              </a:spcAft>
            </a:pPr>
            <a:r>
              <a:rPr lang="en-US" sz="3200" b="1" dirty="0">
                <a:solidFill>
                  <a:srgbClr val="000000"/>
                </a:solidFill>
                <a:latin typeface="Times New Roman" panose="02020603050405020304" pitchFamily="18" charset="0"/>
                <a:ea typeface="Calibri" panose="020F0502020204030204" pitchFamily="34" charset="0"/>
                <a:cs typeface="Arial" panose="020B0604020202020204" pitchFamily="34" charset="0"/>
              </a:rPr>
              <a:t>The main cost drivers of the wastewater collection network:</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just">
              <a:lnSpc>
                <a:spcPct val="150000"/>
              </a:lnSpc>
              <a:spcAft>
                <a:spcPts val="600"/>
              </a:spcAft>
              <a:buFont typeface="+mj-lt"/>
              <a:buAutoNum type="arabicPeriod"/>
              <a:tabLst>
                <a:tab pos="457200" algn="l"/>
              </a:tabLst>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Manholes</a:t>
            </a:r>
          </a:p>
          <a:p>
            <a:pPr marL="342900" marR="0" lvl="0" indent="-342900" algn="just">
              <a:lnSpc>
                <a:spcPct val="150000"/>
              </a:lnSpc>
              <a:spcBef>
                <a:spcPts val="0"/>
              </a:spcBef>
              <a:spcAft>
                <a:spcPts val="600"/>
              </a:spcAft>
              <a:buFont typeface="+mj-lt"/>
              <a:buAutoNum type="arabicPeriod"/>
              <a:tabLst>
                <a:tab pos="457200" algn="l"/>
              </a:tabLst>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Conduits</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600"/>
              </a:spcAft>
              <a:buFont typeface="+mj-lt"/>
              <a:buAutoNum type="arabicPeriod"/>
              <a:tabLst>
                <a:tab pos="457200" algn="l"/>
              </a:tabLst>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Excavation depth</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50000"/>
              </a:lnSpc>
              <a:spcBef>
                <a:spcPts val="0"/>
              </a:spcBef>
              <a:spcAft>
                <a:spcPts val="600"/>
              </a:spcAft>
              <a:buFont typeface="+mj-lt"/>
              <a:buAutoNum type="arabicPeriod"/>
              <a:tabLst>
                <a:tab pos="457200" algn="l"/>
              </a:tabLst>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In addition to 16% tax and 20% contractor profit.</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15957240"/>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9225"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id="{323FF421-0AC7-437D-9E52-C5924C5B8CDD}"/>
              </a:ext>
            </a:extLst>
          </p:cNvPr>
          <p:cNvSpPr/>
          <p:nvPr/>
        </p:nvSpPr>
        <p:spPr>
          <a:xfrm>
            <a:off x="1911747" y="1034851"/>
            <a:ext cx="8942935" cy="4788298"/>
          </a:xfrm>
          <a:prstGeom prst="rect">
            <a:avLst/>
          </a:prstGeom>
        </p:spPr>
        <p:txBody>
          <a:bodyPr wrap="square">
            <a:spAutoFit/>
          </a:bodyPr>
          <a:lstStyle/>
          <a:p>
            <a:pPr marR="0" lvl="1">
              <a:lnSpc>
                <a:spcPct val="150000"/>
              </a:lnSpc>
              <a:spcBef>
                <a:spcPts val="1800"/>
              </a:spcBef>
              <a:spcAft>
                <a:spcPts val="600"/>
              </a:spcAft>
            </a:pP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Methodology of Cost Calculation</a:t>
            </a:r>
          </a:p>
          <a:p>
            <a:pPr algn="just">
              <a:lnSpc>
                <a:spcPct val="150000"/>
              </a:lnSpc>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cost calculations were conducted by multiplying the length of each component by its unit cost.</a:t>
            </a:r>
          </a:p>
          <a:p>
            <a:pPr algn="just">
              <a:lnSpc>
                <a:spcPct val="150000"/>
              </a:lnSpc>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Data derived from an engineer we reached who is working as contractor and takes many projects in Palestine. </a:t>
            </a:r>
          </a:p>
          <a:p>
            <a:pPr algn="just">
              <a:lnSpc>
                <a:spcPct val="150000"/>
              </a:lnSpc>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Data on conduit length, the number of manholes, average depth of conduits, and depth of manholes were sourced from the final design in SewerCAD.</a:t>
            </a:r>
            <a:endParaRPr lang="en-US" sz="24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1052284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14" name="Table 13">
            <a:extLst>
              <a:ext uri="{FF2B5EF4-FFF2-40B4-BE49-F238E27FC236}">
                <a16:creationId xmlns:a16="http://schemas.microsoft.com/office/drawing/2014/main" id="{191FE19F-64E5-4ED7-A9D7-B75611C32E14}"/>
              </a:ext>
            </a:extLst>
          </p:cNvPr>
          <p:cNvGraphicFramePr>
            <a:graphicFrameLocks noGrp="1"/>
          </p:cNvGraphicFramePr>
          <p:nvPr>
            <p:extLst>
              <p:ext uri="{D42A27DB-BD31-4B8C-83A1-F6EECF244321}">
                <p14:modId xmlns:p14="http://schemas.microsoft.com/office/powerpoint/2010/main" val="1465093213"/>
              </p:ext>
            </p:extLst>
          </p:nvPr>
        </p:nvGraphicFramePr>
        <p:xfrm>
          <a:off x="3288905" y="1203507"/>
          <a:ext cx="5260376" cy="5015673"/>
        </p:xfrm>
        <a:graphic>
          <a:graphicData uri="http://schemas.openxmlformats.org/drawingml/2006/table">
            <a:tbl>
              <a:tblPr firstRow="1" firstCol="1" bandRow="1"/>
              <a:tblGrid>
                <a:gridCol w="1894204">
                  <a:extLst>
                    <a:ext uri="{9D8B030D-6E8A-4147-A177-3AD203B41FA5}">
                      <a16:colId xmlns:a16="http://schemas.microsoft.com/office/drawing/2014/main" val="3528666823"/>
                    </a:ext>
                  </a:extLst>
                </a:gridCol>
                <a:gridCol w="1774041">
                  <a:extLst>
                    <a:ext uri="{9D8B030D-6E8A-4147-A177-3AD203B41FA5}">
                      <a16:colId xmlns:a16="http://schemas.microsoft.com/office/drawing/2014/main" val="267598948"/>
                    </a:ext>
                  </a:extLst>
                </a:gridCol>
                <a:gridCol w="1592131">
                  <a:extLst>
                    <a:ext uri="{9D8B030D-6E8A-4147-A177-3AD203B41FA5}">
                      <a16:colId xmlns:a16="http://schemas.microsoft.com/office/drawing/2014/main" val="1398430969"/>
                    </a:ext>
                  </a:extLst>
                </a:gridCol>
              </a:tblGrid>
              <a:tr h="685675">
                <a:tc gridSpan="3">
                  <a:txBody>
                    <a:bodyPr/>
                    <a:lstStyle/>
                    <a:p>
                      <a:pPr marL="0" marR="0" algn="ctr">
                        <a:lnSpc>
                          <a:spcPct val="107000"/>
                        </a:lnSpc>
                        <a:spcBef>
                          <a:spcPts val="0"/>
                        </a:spcBef>
                        <a:spcAft>
                          <a:spcPts val="0"/>
                        </a:spcAft>
                      </a:pPr>
                      <a:r>
                        <a:rPr lang="en-US" sz="2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Excavation unit price ($)</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9534" marR="119534" marT="59767" marB="5976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438347247"/>
                  </a:ext>
                </a:extLst>
              </a:tr>
              <a:tr h="751768">
                <a:tc>
                  <a:txBody>
                    <a:bodyPr/>
                    <a:lstStyle/>
                    <a:p>
                      <a:pPr marL="0" marR="0" algn="ctr">
                        <a:lnSpc>
                          <a:spcPct val="107000"/>
                        </a:lnSpc>
                        <a:spcBef>
                          <a:spcPts val="0"/>
                        </a:spcBef>
                        <a:spcAft>
                          <a:spcPts val="0"/>
                        </a:spcAft>
                      </a:pP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Depth Start</a:t>
                      </a:r>
                      <a:endParaRPr lang="en-US" sz="3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Depth End</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Cost $</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3898965"/>
                  </a:ext>
                </a:extLst>
              </a:tr>
              <a:tr h="428772">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8.0</a:t>
                      </a:r>
                      <a:endParaRPr lang="en-US" sz="3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0995763"/>
                  </a:ext>
                </a:extLst>
              </a:tr>
              <a:tr h="502180">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126521"/>
                  </a:ext>
                </a:extLst>
              </a:tr>
              <a:tr h="480490">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a:t>
                      </a:r>
                      <a:endParaRPr lang="en-US" sz="3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3701172"/>
                  </a:ext>
                </a:extLst>
              </a:tr>
              <a:tr h="435446">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130464"/>
                  </a:ext>
                </a:extLst>
              </a:tr>
              <a:tr h="435446">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185594"/>
                  </a:ext>
                </a:extLst>
              </a:tr>
              <a:tr h="435446">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914558"/>
                  </a:ext>
                </a:extLst>
              </a:tr>
              <a:tr h="435446">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24.0</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9048089"/>
                  </a:ext>
                </a:extLst>
              </a:tr>
              <a:tr h="413756">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3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26.0</a:t>
                      </a:r>
                      <a:endParaRPr lang="en-US" sz="3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80185" marR="1801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7113772"/>
                  </a:ext>
                </a:extLst>
              </a:tr>
            </a:tbl>
          </a:graphicData>
        </a:graphic>
      </p:graphicFrame>
    </p:spTree>
    <p:extLst>
      <p:ext uri="{BB962C8B-B14F-4D97-AF65-F5344CB8AC3E}">
        <p14:creationId xmlns:p14="http://schemas.microsoft.com/office/powerpoint/2010/main" val="1961796355"/>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4" name="Table 3">
            <a:extLst>
              <a:ext uri="{FF2B5EF4-FFF2-40B4-BE49-F238E27FC236}">
                <a16:creationId xmlns:a16="http://schemas.microsoft.com/office/drawing/2014/main" id="{CB6786DF-F0EC-41E3-8639-1EFF8AF9FDAE}"/>
              </a:ext>
            </a:extLst>
          </p:cNvPr>
          <p:cNvGraphicFramePr>
            <a:graphicFrameLocks noGrp="1"/>
          </p:cNvGraphicFramePr>
          <p:nvPr>
            <p:extLst>
              <p:ext uri="{D42A27DB-BD31-4B8C-83A1-F6EECF244321}">
                <p14:modId xmlns:p14="http://schemas.microsoft.com/office/powerpoint/2010/main" val="641382615"/>
              </p:ext>
            </p:extLst>
          </p:nvPr>
        </p:nvGraphicFramePr>
        <p:xfrm>
          <a:off x="2805616" y="1228712"/>
          <a:ext cx="5793796" cy="5022590"/>
        </p:xfrm>
        <a:graphic>
          <a:graphicData uri="http://schemas.openxmlformats.org/drawingml/2006/table">
            <a:tbl>
              <a:tblPr firstRow="1" firstCol="1" bandRow="1"/>
              <a:tblGrid>
                <a:gridCol w="2142886">
                  <a:extLst>
                    <a:ext uri="{9D8B030D-6E8A-4147-A177-3AD203B41FA5}">
                      <a16:colId xmlns:a16="http://schemas.microsoft.com/office/drawing/2014/main" val="3025323406"/>
                    </a:ext>
                  </a:extLst>
                </a:gridCol>
                <a:gridCol w="2006978">
                  <a:extLst>
                    <a:ext uri="{9D8B030D-6E8A-4147-A177-3AD203B41FA5}">
                      <a16:colId xmlns:a16="http://schemas.microsoft.com/office/drawing/2014/main" val="2399094696"/>
                    </a:ext>
                  </a:extLst>
                </a:gridCol>
                <a:gridCol w="1643932">
                  <a:extLst>
                    <a:ext uri="{9D8B030D-6E8A-4147-A177-3AD203B41FA5}">
                      <a16:colId xmlns:a16="http://schemas.microsoft.com/office/drawing/2014/main" val="3589741329"/>
                    </a:ext>
                  </a:extLst>
                </a:gridCol>
              </a:tblGrid>
              <a:tr h="765622">
                <a:tc gridSpan="3">
                  <a:txBody>
                    <a:bodyPr/>
                    <a:lstStyle/>
                    <a:p>
                      <a:pPr marL="0" marR="0" algn="ctr">
                        <a:lnSpc>
                          <a:spcPct val="107000"/>
                        </a:lnSpc>
                        <a:spcBef>
                          <a:spcPts val="0"/>
                        </a:spcBef>
                        <a:spcAft>
                          <a:spcPts val="0"/>
                        </a:spcAft>
                      </a:pPr>
                      <a:r>
                        <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Backfilling unit price ($)</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3381" marR="83381" marT="41690" marB="416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7263772"/>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Depth Start</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Depth End</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Cost $</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4080185"/>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408216"/>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9684013"/>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853069"/>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5170051"/>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22</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85899"/>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26</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8124689"/>
                  </a:ext>
                </a:extLst>
              </a:tr>
              <a:tr h="532121">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3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a:t>
                      </a:r>
                      <a:endParaRPr lang="en-US" sz="3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200942" marR="2009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8901914"/>
                  </a:ext>
                </a:extLst>
              </a:tr>
            </a:tbl>
          </a:graphicData>
        </a:graphic>
      </p:graphicFrame>
    </p:spTree>
    <p:extLst>
      <p:ext uri="{BB962C8B-B14F-4D97-AF65-F5344CB8AC3E}">
        <p14:creationId xmlns:p14="http://schemas.microsoft.com/office/powerpoint/2010/main" val="1724102742"/>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Rectangle 4">
            <a:extLst>
              <a:ext uri="{FF2B5EF4-FFF2-40B4-BE49-F238E27FC236}">
                <a16:creationId xmlns:a16="http://schemas.microsoft.com/office/drawing/2014/main" id="{8FBCDABE-3A57-43B1-9113-95640C519865}"/>
              </a:ext>
            </a:extLst>
          </p:cNvPr>
          <p:cNvSpPr/>
          <p:nvPr/>
        </p:nvSpPr>
        <p:spPr>
          <a:xfrm>
            <a:off x="2528047" y="1363124"/>
            <a:ext cx="6096000" cy="1697068"/>
          </a:xfrm>
          <a:prstGeom prst="rect">
            <a:avLst/>
          </a:prstGeom>
        </p:spPr>
        <p:txBody>
          <a:bodyPr>
            <a:spAutoFit/>
          </a:bodyPr>
          <a:lstStyle/>
          <a:p>
            <a:pPr>
              <a:lnSpc>
                <a:spcPct val="150000"/>
              </a:lnSpc>
            </a:pPr>
            <a:r>
              <a:rPr lang="en-US" sz="2400" b="1" dirty="0"/>
              <a:t>Reinstatement Work</a:t>
            </a:r>
          </a:p>
          <a:p>
            <a:pPr>
              <a:lnSpc>
                <a:spcPct val="150000"/>
              </a:lnSpc>
            </a:pPr>
            <a:r>
              <a:rPr lang="en-US" sz="2400" dirty="0"/>
              <a:t>The cost for reinstatement work to return the site to its original condition is $15 per meter</a:t>
            </a:r>
          </a:p>
        </p:txBody>
      </p:sp>
      <p:sp>
        <p:nvSpPr>
          <p:cNvPr id="6" name="Rectangle 5">
            <a:extLst>
              <a:ext uri="{FF2B5EF4-FFF2-40B4-BE49-F238E27FC236}">
                <a16:creationId xmlns:a16="http://schemas.microsoft.com/office/drawing/2014/main" id="{1566CEDA-D892-4EB8-8F20-8E724470A9CD}"/>
              </a:ext>
            </a:extLst>
          </p:cNvPr>
          <p:cNvSpPr/>
          <p:nvPr/>
        </p:nvSpPr>
        <p:spPr>
          <a:xfrm>
            <a:off x="2528047" y="3226864"/>
            <a:ext cx="6096000" cy="2328010"/>
          </a:xfrm>
          <a:prstGeom prst="rect">
            <a:avLst/>
          </a:prstGeom>
        </p:spPr>
        <p:txBody>
          <a:bodyPr>
            <a:spAutoFit/>
          </a:bodyPr>
          <a:lstStyle/>
          <a:p>
            <a:pPr marL="0" marR="0" lvl="2">
              <a:lnSpc>
                <a:spcPct val="150000"/>
              </a:lnSpc>
              <a:spcBef>
                <a:spcPts val="1800"/>
              </a:spcBef>
              <a:spcAft>
                <a:spcPts val="600"/>
              </a:spcAft>
            </a:pPr>
            <a:r>
              <a:rPr lang="en-US" sz="2400" b="1" dirty="0"/>
              <a:t>Pipes and Fittings</a:t>
            </a:r>
          </a:p>
          <a:p>
            <a:pPr>
              <a:lnSpc>
                <a:spcPct val="150000"/>
              </a:lnSpc>
              <a:spcAft>
                <a:spcPts val="600"/>
              </a:spcAft>
            </a:pPr>
            <a:r>
              <a:rPr lang="en-US" sz="2400" dirty="0"/>
              <a:t>The unit price for supplying, delivering, and installing pipes and fittings is $22 per meter. and it is including the labor cost. </a:t>
            </a:r>
          </a:p>
        </p:txBody>
      </p:sp>
    </p:spTree>
    <p:extLst>
      <p:ext uri="{BB962C8B-B14F-4D97-AF65-F5344CB8AC3E}">
        <p14:creationId xmlns:p14="http://schemas.microsoft.com/office/powerpoint/2010/main" val="364129009"/>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3" name="Table 2">
            <a:extLst>
              <a:ext uri="{FF2B5EF4-FFF2-40B4-BE49-F238E27FC236}">
                <a16:creationId xmlns:a16="http://schemas.microsoft.com/office/drawing/2014/main" id="{218798EA-DDDE-459C-9196-7BCAFCE460EF}"/>
              </a:ext>
            </a:extLst>
          </p:cNvPr>
          <p:cNvGraphicFramePr>
            <a:graphicFrameLocks noGrp="1"/>
          </p:cNvGraphicFramePr>
          <p:nvPr>
            <p:extLst>
              <p:ext uri="{D42A27DB-BD31-4B8C-83A1-F6EECF244321}">
                <p14:modId xmlns:p14="http://schemas.microsoft.com/office/powerpoint/2010/main" val="2669495231"/>
              </p:ext>
            </p:extLst>
          </p:nvPr>
        </p:nvGraphicFramePr>
        <p:xfrm>
          <a:off x="2772249" y="1860596"/>
          <a:ext cx="6395424" cy="3770181"/>
        </p:xfrm>
        <a:graphic>
          <a:graphicData uri="http://schemas.openxmlformats.org/drawingml/2006/table">
            <a:tbl>
              <a:tblPr firstRow="1" firstCol="1" bandRow="1"/>
              <a:tblGrid>
                <a:gridCol w="4218203">
                  <a:extLst>
                    <a:ext uri="{9D8B030D-6E8A-4147-A177-3AD203B41FA5}">
                      <a16:colId xmlns:a16="http://schemas.microsoft.com/office/drawing/2014/main" val="727920196"/>
                    </a:ext>
                  </a:extLst>
                </a:gridCol>
                <a:gridCol w="2177221">
                  <a:extLst>
                    <a:ext uri="{9D8B030D-6E8A-4147-A177-3AD203B41FA5}">
                      <a16:colId xmlns:a16="http://schemas.microsoft.com/office/drawing/2014/main" val="4284620346"/>
                    </a:ext>
                  </a:extLst>
                </a:gridCol>
              </a:tblGrid>
              <a:tr h="454570">
                <a:tc>
                  <a:txBody>
                    <a:bodyPr/>
                    <a:lstStyle/>
                    <a:p>
                      <a:pPr marL="0" marR="0">
                        <a:lnSpc>
                          <a:spcPct val="107000"/>
                        </a:lnSpc>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Component / Work</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nSpc>
                          <a:spcPct val="107000"/>
                        </a:lnSpc>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Unit Price $</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22122161"/>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 0.6</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200</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7286295"/>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Ring 0.4</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100</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932723"/>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Floor 0.2</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150</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165821"/>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Ring 0.3</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85</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687211"/>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Ring 0.5</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125</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2143498"/>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Base 0.8</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260</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0077089"/>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Cone 0.75</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315</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1005208"/>
                  </a:ext>
                </a:extLst>
              </a:tr>
              <a:tr h="331430">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Cast Iron Rim (1 m Diameter)</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200</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9283213"/>
                  </a:ext>
                </a:extLst>
              </a:tr>
              <a:tr h="664171">
                <a:tc>
                  <a:txBody>
                    <a:bodyPr/>
                    <a:lstStyle/>
                    <a:p>
                      <a:pPr marL="0" marR="0">
                        <a:lnSpc>
                          <a:spcPct val="107000"/>
                        </a:lnSpc>
                        <a:spcBef>
                          <a:spcPts val="0"/>
                        </a:spcBef>
                        <a:spcAft>
                          <a:spcPts val="600"/>
                        </a:spcAft>
                      </a:pPr>
                      <a:r>
                        <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Excavation, Labor work and Backfilling</a:t>
                      </a:r>
                      <a:endParaRPr lang="en-US" sz="25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600"/>
                        </a:spcAft>
                      </a:pPr>
                      <a:r>
                        <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115</a:t>
                      </a:r>
                      <a:endParaRPr lang="en-US" sz="25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1480" marR="1414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7243745"/>
                  </a:ext>
                </a:extLst>
              </a:tr>
            </a:tbl>
          </a:graphicData>
        </a:graphic>
      </p:graphicFrame>
      <p:sp>
        <p:nvSpPr>
          <p:cNvPr id="4" name="Rectangle 3">
            <a:extLst>
              <a:ext uri="{FF2B5EF4-FFF2-40B4-BE49-F238E27FC236}">
                <a16:creationId xmlns:a16="http://schemas.microsoft.com/office/drawing/2014/main" id="{31764812-42BD-4554-9252-0F155061B30A}"/>
              </a:ext>
            </a:extLst>
          </p:cNvPr>
          <p:cNvSpPr/>
          <p:nvPr/>
        </p:nvSpPr>
        <p:spPr>
          <a:xfrm>
            <a:off x="2772249" y="1028988"/>
            <a:ext cx="1455848" cy="589072"/>
          </a:xfrm>
          <a:prstGeom prst="rect">
            <a:avLst/>
          </a:prstGeom>
        </p:spPr>
        <p:txBody>
          <a:bodyPr wrap="none">
            <a:spAutoFit/>
          </a:bodyPr>
          <a:lstStyle/>
          <a:p>
            <a:pPr>
              <a:lnSpc>
                <a:spcPct val="150000"/>
              </a:lnSpc>
            </a:pPr>
            <a:r>
              <a:rPr lang="en-US" sz="2400" b="1" dirty="0"/>
              <a:t>Manholes</a:t>
            </a:r>
          </a:p>
        </p:txBody>
      </p:sp>
    </p:spTree>
    <p:extLst>
      <p:ext uri="{BB962C8B-B14F-4D97-AF65-F5344CB8AC3E}">
        <p14:creationId xmlns:p14="http://schemas.microsoft.com/office/powerpoint/2010/main" val="1227582604"/>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id="{31764812-42BD-4554-9252-0F155061B30A}"/>
              </a:ext>
            </a:extLst>
          </p:cNvPr>
          <p:cNvSpPr/>
          <p:nvPr/>
        </p:nvSpPr>
        <p:spPr>
          <a:xfrm>
            <a:off x="2470969" y="1022459"/>
            <a:ext cx="3625031" cy="589072"/>
          </a:xfrm>
          <a:prstGeom prst="rect">
            <a:avLst/>
          </a:prstGeom>
        </p:spPr>
        <p:txBody>
          <a:bodyPr wrap="none">
            <a:spAutoFit/>
          </a:bodyPr>
          <a:lstStyle/>
          <a:p>
            <a:pPr>
              <a:lnSpc>
                <a:spcPct val="150000"/>
              </a:lnSpc>
            </a:pPr>
            <a:r>
              <a:rPr lang="en-US" sz="2400" b="1" dirty="0"/>
              <a:t>Cost percentages summary</a:t>
            </a:r>
          </a:p>
        </p:txBody>
      </p:sp>
      <p:graphicFrame>
        <p:nvGraphicFramePr>
          <p:cNvPr id="6" name="Table 5">
            <a:extLst>
              <a:ext uri="{FF2B5EF4-FFF2-40B4-BE49-F238E27FC236}">
                <a16:creationId xmlns:a16="http://schemas.microsoft.com/office/drawing/2014/main" id="{799A1C26-F817-4C54-9E2C-70119FFB4AF1}"/>
              </a:ext>
            </a:extLst>
          </p:cNvPr>
          <p:cNvGraphicFramePr>
            <a:graphicFrameLocks noGrp="1"/>
          </p:cNvGraphicFramePr>
          <p:nvPr>
            <p:extLst>
              <p:ext uri="{D42A27DB-BD31-4B8C-83A1-F6EECF244321}">
                <p14:modId xmlns:p14="http://schemas.microsoft.com/office/powerpoint/2010/main" val="2261565694"/>
              </p:ext>
            </p:extLst>
          </p:nvPr>
        </p:nvGraphicFramePr>
        <p:xfrm>
          <a:off x="2595786" y="1934248"/>
          <a:ext cx="6443004" cy="4381040"/>
        </p:xfrm>
        <a:graphic>
          <a:graphicData uri="http://schemas.openxmlformats.org/drawingml/2006/table">
            <a:tbl>
              <a:tblPr firstRow="1" firstCol="1" bandRow="1"/>
              <a:tblGrid>
                <a:gridCol w="4154586">
                  <a:extLst>
                    <a:ext uri="{9D8B030D-6E8A-4147-A177-3AD203B41FA5}">
                      <a16:colId xmlns:a16="http://schemas.microsoft.com/office/drawing/2014/main" val="812980965"/>
                    </a:ext>
                  </a:extLst>
                </a:gridCol>
                <a:gridCol w="2288418">
                  <a:extLst>
                    <a:ext uri="{9D8B030D-6E8A-4147-A177-3AD203B41FA5}">
                      <a16:colId xmlns:a16="http://schemas.microsoft.com/office/drawing/2014/main" val="3343518010"/>
                    </a:ext>
                  </a:extLst>
                </a:gridCol>
              </a:tblGrid>
              <a:tr h="855160">
                <a:tc>
                  <a:txBody>
                    <a:bodyPr/>
                    <a:lstStyle/>
                    <a:p>
                      <a:pPr marL="0" marR="0">
                        <a:lnSpc>
                          <a:spcPct val="107000"/>
                        </a:lnSpc>
                        <a:spcBef>
                          <a:spcPts val="0"/>
                        </a:spcBef>
                        <a:spcAft>
                          <a:spcPts val="0"/>
                        </a:spcAft>
                      </a:pPr>
                      <a:r>
                        <a:rPr lang="en-US" sz="2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Work Description</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en-US" sz="21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From Total Cost</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222855831"/>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Pipe Lines Excavation</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4.3%</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1731134"/>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Pipe Lines Backfilling </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4.4%</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1918128"/>
                  </a:ext>
                </a:extLst>
              </a:tr>
              <a:tr h="600211">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Supply and Deliver Pipes and Fittings</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15.3%</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6176662"/>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Asphalt Reinstatement</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14.3%</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6807409"/>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Pipes Installation - Labor Work</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5.7%</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3805877"/>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Supply, and Deliver Manholes</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48.7%</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8960560"/>
                  </a:ext>
                </a:extLst>
              </a:tr>
              <a:tr h="600211">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Manholes Excavation, Labor Installation and Backfilling</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7.2%</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8208267"/>
                  </a:ext>
                </a:extLst>
              </a:tr>
              <a:tr h="386288">
                <a:tc>
                  <a:txBody>
                    <a:bodyPr/>
                    <a:lstStyle/>
                    <a:p>
                      <a:pPr marL="0" marR="0">
                        <a:lnSpc>
                          <a:spcPct val="107000"/>
                        </a:lnSpc>
                        <a:spcBef>
                          <a:spcPts val="0"/>
                        </a:spcBef>
                        <a:spcAft>
                          <a:spcPts val="0"/>
                        </a:spcAft>
                      </a:pPr>
                      <a:r>
                        <a:rPr lang="en-US" sz="190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Total Percentage %</a:t>
                      </a:r>
                      <a:endParaRPr lang="en-US" sz="2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100.0%</a:t>
                      </a:r>
                      <a:endParaRPr lang="en-US" sz="2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43858" marR="14385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8649557"/>
                  </a:ext>
                </a:extLst>
              </a:tr>
            </a:tbl>
          </a:graphicData>
        </a:graphic>
      </p:graphicFrame>
    </p:spTree>
    <p:extLst>
      <p:ext uri="{BB962C8B-B14F-4D97-AF65-F5344CB8AC3E}">
        <p14:creationId xmlns:p14="http://schemas.microsoft.com/office/powerpoint/2010/main" val="1937406218"/>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EF2AEF84-CA42-4920-83CD-D2A5164BB8ED}"/>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5" name="Table 4">
            <a:extLst>
              <a:ext uri="{FF2B5EF4-FFF2-40B4-BE49-F238E27FC236}">
                <a16:creationId xmlns:a16="http://schemas.microsoft.com/office/drawing/2014/main" id="{B222FF53-39A5-45CB-95C9-8044C018F846}"/>
              </a:ext>
            </a:extLst>
          </p:cNvPr>
          <p:cNvGraphicFramePr>
            <a:graphicFrameLocks noGrp="1"/>
          </p:cNvGraphicFramePr>
          <p:nvPr>
            <p:extLst>
              <p:ext uri="{D42A27DB-BD31-4B8C-83A1-F6EECF244321}">
                <p14:modId xmlns:p14="http://schemas.microsoft.com/office/powerpoint/2010/main" val="2310612453"/>
              </p:ext>
            </p:extLst>
          </p:nvPr>
        </p:nvGraphicFramePr>
        <p:xfrm>
          <a:off x="1796716" y="1417404"/>
          <a:ext cx="8812273" cy="4023191"/>
        </p:xfrm>
        <a:graphic>
          <a:graphicData uri="http://schemas.openxmlformats.org/drawingml/2006/table">
            <a:tbl>
              <a:tblPr rtl="1" firstRow="1" firstCol="1" bandRow="1"/>
              <a:tblGrid>
                <a:gridCol w="1275767">
                  <a:extLst>
                    <a:ext uri="{9D8B030D-6E8A-4147-A177-3AD203B41FA5}">
                      <a16:colId xmlns:a16="http://schemas.microsoft.com/office/drawing/2014/main" val="3982387608"/>
                    </a:ext>
                  </a:extLst>
                </a:gridCol>
                <a:gridCol w="1705036">
                  <a:extLst>
                    <a:ext uri="{9D8B030D-6E8A-4147-A177-3AD203B41FA5}">
                      <a16:colId xmlns:a16="http://schemas.microsoft.com/office/drawing/2014/main" val="217125737"/>
                    </a:ext>
                  </a:extLst>
                </a:gridCol>
                <a:gridCol w="1381987">
                  <a:extLst>
                    <a:ext uri="{9D8B030D-6E8A-4147-A177-3AD203B41FA5}">
                      <a16:colId xmlns:a16="http://schemas.microsoft.com/office/drawing/2014/main" val="1225786356"/>
                    </a:ext>
                  </a:extLst>
                </a:gridCol>
                <a:gridCol w="1415936">
                  <a:extLst>
                    <a:ext uri="{9D8B030D-6E8A-4147-A177-3AD203B41FA5}">
                      <a16:colId xmlns:a16="http://schemas.microsoft.com/office/drawing/2014/main" val="2514247017"/>
                    </a:ext>
                  </a:extLst>
                </a:gridCol>
                <a:gridCol w="912199">
                  <a:extLst>
                    <a:ext uri="{9D8B030D-6E8A-4147-A177-3AD203B41FA5}">
                      <a16:colId xmlns:a16="http://schemas.microsoft.com/office/drawing/2014/main" val="2537026315"/>
                    </a:ext>
                  </a:extLst>
                </a:gridCol>
                <a:gridCol w="2121348">
                  <a:extLst>
                    <a:ext uri="{9D8B030D-6E8A-4147-A177-3AD203B41FA5}">
                      <a16:colId xmlns:a16="http://schemas.microsoft.com/office/drawing/2014/main" val="3909650055"/>
                    </a:ext>
                  </a:extLst>
                </a:gridCol>
              </a:tblGrid>
              <a:tr h="459787">
                <a:tc gridSpan="6">
                  <a:txBody>
                    <a:bodyPr/>
                    <a:lstStyle/>
                    <a:p>
                      <a:pPr marL="0" marR="0" algn="ctr" rtl="0">
                        <a:lnSpc>
                          <a:spcPct val="107000"/>
                        </a:lnSpc>
                        <a:spcBef>
                          <a:spcPts val="0"/>
                        </a:spcBef>
                        <a:spcAft>
                          <a:spcPts val="0"/>
                        </a:spcAft>
                      </a:pPr>
                      <a:r>
                        <a:rPr lang="en-US" sz="2000" b="1">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Pipes work</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5640" marR="105640" marT="52820" marB="528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385524877"/>
                  </a:ext>
                </a:extLst>
              </a:tr>
              <a:tr h="1117800">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Backfilling cost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Excavation cost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Backfilling unit price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Excavation Unit Price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Quantity (Depth) (m)</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Depth (m)</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23895259"/>
                  </a:ext>
                </a:extLst>
              </a:tr>
              <a:tr h="294497">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45800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45800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4580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up to 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54177146"/>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8868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8868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739</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2.0 - 2.5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90830658"/>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5082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5082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363</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2.5 - 3.0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75638430"/>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5256</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4672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3.0 - 3.5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82372307"/>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3806</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3460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173</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3.5 - 4.0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60596870"/>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3952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3648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4.0 - 4.5</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89143741"/>
                  </a:ext>
                </a:extLst>
              </a:tr>
              <a:tr h="307301">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1484</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1378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4.5 - 5.0</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53499445"/>
                  </a:ext>
                </a:extLst>
              </a:tr>
              <a:tr h="307301">
                <a:tc>
                  <a:txBody>
                    <a:bodyPr/>
                    <a:lstStyle/>
                    <a:p>
                      <a:pPr marL="0" marR="0" algn="ctr" rtl="0">
                        <a:lnSpc>
                          <a:spcPct val="107000"/>
                        </a:lnSpc>
                        <a:spcBef>
                          <a:spcPts val="0"/>
                        </a:spcBef>
                        <a:spcAft>
                          <a:spcPts val="0"/>
                        </a:spcAft>
                      </a:pPr>
                      <a:r>
                        <a:rPr lang="en-US" sz="17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74,248</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72,908</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6352</a:t>
                      </a:r>
                      <a:endParaRPr lang="en-US" sz="2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7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a:t>
                      </a:r>
                      <a:endParaRPr lang="en-US" sz="2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15238" marR="1152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99074964"/>
                  </a:ext>
                </a:extLst>
              </a:tr>
            </a:tbl>
          </a:graphicData>
        </a:graphic>
      </p:graphicFrame>
      <p:sp>
        <p:nvSpPr>
          <p:cNvPr id="12" name="Freeform: Shape 11">
            <a:extLst>
              <a:ext uri="{FF2B5EF4-FFF2-40B4-BE49-F238E27FC236}">
                <a16:creationId xmlns:a16="http://schemas.microsoft.com/office/drawing/2014/main" id="{6BDDEE00-4338-4130-A78B-BA163CC1CC6B}"/>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Tree>
    <p:extLst>
      <p:ext uri="{BB962C8B-B14F-4D97-AF65-F5344CB8AC3E}">
        <p14:creationId xmlns:p14="http://schemas.microsoft.com/office/powerpoint/2010/main" val="258768244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4" name="Table 3">
            <a:extLst>
              <a:ext uri="{FF2B5EF4-FFF2-40B4-BE49-F238E27FC236}">
                <a16:creationId xmlns:a16="http://schemas.microsoft.com/office/drawing/2014/main" id="{D7CB700D-9952-4EAD-AA13-863449E891A5}"/>
              </a:ext>
            </a:extLst>
          </p:cNvPr>
          <p:cNvGraphicFramePr>
            <a:graphicFrameLocks noGrp="1"/>
          </p:cNvGraphicFramePr>
          <p:nvPr>
            <p:extLst>
              <p:ext uri="{D42A27DB-BD31-4B8C-83A1-F6EECF244321}">
                <p14:modId xmlns:p14="http://schemas.microsoft.com/office/powerpoint/2010/main" val="514803277"/>
              </p:ext>
            </p:extLst>
          </p:nvPr>
        </p:nvGraphicFramePr>
        <p:xfrm>
          <a:off x="1347537" y="1618060"/>
          <a:ext cx="9725289" cy="3705968"/>
        </p:xfrm>
        <a:graphic>
          <a:graphicData uri="http://schemas.openxmlformats.org/drawingml/2006/table">
            <a:tbl>
              <a:tblPr rtl="1" firstRow="1" firstCol="1" bandRow="1"/>
              <a:tblGrid>
                <a:gridCol w="1451493">
                  <a:extLst>
                    <a:ext uri="{9D8B030D-6E8A-4147-A177-3AD203B41FA5}">
                      <a16:colId xmlns:a16="http://schemas.microsoft.com/office/drawing/2014/main" val="1031914784"/>
                    </a:ext>
                  </a:extLst>
                </a:gridCol>
                <a:gridCol w="1939892">
                  <a:extLst>
                    <a:ext uri="{9D8B030D-6E8A-4147-A177-3AD203B41FA5}">
                      <a16:colId xmlns:a16="http://schemas.microsoft.com/office/drawing/2014/main" val="1898670553"/>
                    </a:ext>
                  </a:extLst>
                </a:gridCol>
                <a:gridCol w="1572346">
                  <a:extLst>
                    <a:ext uri="{9D8B030D-6E8A-4147-A177-3AD203B41FA5}">
                      <a16:colId xmlns:a16="http://schemas.microsoft.com/office/drawing/2014/main" val="526794815"/>
                    </a:ext>
                  </a:extLst>
                </a:gridCol>
                <a:gridCol w="4761558">
                  <a:extLst>
                    <a:ext uri="{9D8B030D-6E8A-4147-A177-3AD203B41FA5}">
                      <a16:colId xmlns:a16="http://schemas.microsoft.com/office/drawing/2014/main" val="4001137513"/>
                    </a:ext>
                  </a:extLst>
                </a:gridCol>
              </a:tblGrid>
              <a:tr h="458989">
                <a:tc gridSpan="4">
                  <a:txBody>
                    <a:bodyPr/>
                    <a:lstStyle/>
                    <a:p>
                      <a:pPr marL="0" marR="0" algn="ctr" rtl="0">
                        <a:lnSpc>
                          <a:spcPct val="107000"/>
                        </a:lnSpc>
                        <a:spcBef>
                          <a:spcPts val="0"/>
                        </a:spcBef>
                        <a:spcAft>
                          <a:spcPts val="0"/>
                        </a:spcAft>
                      </a:pPr>
                      <a:r>
                        <a:rPr lang="en-US" sz="19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Asphalt Reinstatement / Supply, Install and Deliver Pipes and fittings</a:t>
                      </a:r>
                      <a:endParaRPr lang="en-US" sz="2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329090863"/>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Cost ($)</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Unit price ($)</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Quantity</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49407908"/>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244260</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16284</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Asphalt Reinstatement (m)</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0092184"/>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97704</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16284</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Pipes install labor work</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95687714"/>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256832</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16052</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Supply, and Deliver Pipes and fittings (8 in)</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18589575"/>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4408</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232</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Supply, and Deliver Pipes and fittings (10 in)</a:t>
                      </a:r>
                      <a:endParaRPr lang="en-US" sz="2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00661333"/>
                  </a:ext>
                </a:extLst>
              </a:tr>
              <a:tr h="458989">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603204</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9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Sum</a:t>
                      </a:r>
                      <a:endParaRPr lang="en-US" sz="2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1536137"/>
                  </a:ext>
                </a:extLst>
              </a:tr>
              <a:tr h="493045">
                <a:tc gridSpan="3">
                  <a:txBody>
                    <a:bodyPr/>
                    <a:lstStyle/>
                    <a:p>
                      <a:pPr marL="0" marR="0" algn="ctr" rtl="0">
                        <a:lnSpc>
                          <a:spcPct val="107000"/>
                        </a:lnSpc>
                        <a:spcBef>
                          <a:spcPts val="0"/>
                        </a:spcBef>
                        <a:spcAft>
                          <a:spcPts val="0"/>
                        </a:spcAft>
                      </a:pPr>
                      <a:r>
                        <a:rPr lang="en-US" sz="19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750,360</a:t>
                      </a:r>
                      <a:endParaRPr lang="en-US" sz="2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85305" marR="85305" marT="42652" marB="4265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c hMerge="1">
                  <a:txBody>
                    <a:bodyPr/>
                    <a:lstStyle/>
                    <a:p>
                      <a:pPr rtl="1"/>
                      <a:endParaRPr lang="ar-SA"/>
                    </a:p>
                  </a:txBody>
                  <a:tcPr/>
                </a:tc>
                <a:tc>
                  <a:txBody>
                    <a:bodyPr/>
                    <a:lstStyle/>
                    <a:p>
                      <a:pPr rtl="1"/>
                      <a:r>
                        <a:rPr lang="en-US" sz="19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Cost of Pipes Work $</a:t>
                      </a:r>
                      <a:endParaRPr lang="ar-SA" dirty="0"/>
                    </a:p>
                  </a:txBody>
                  <a:tcPr marL="126182" marR="1261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15247970"/>
                  </a:ext>
                </a:extLst>
              </a:tr>
            </a:tbl>
          </a:graphicData>
        </a:graphic>
      </p:graphicFrame>
    </p:spTree>
    <p:extLst>
      <p:ext uri="{BB962C8B-B14F-4D97-AF65-F5344CB8AC3E}">
        <p14:creationId xmlns:p14="http://schemas.microsoft.com/office/powerpoint/2010/main" val="299294590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Content Placeholder 8">
            <a:extLst>
              <a:ext uri="{FF2B5EF4-FFF2-40B4-BE49-F238E27FC236}">
                <a16:creationId xmlns:a16="http://schemas.microsoft.com/office/drawing/2014/main" id="{B1DC411A-83E2-4A8C-A97C-E9AA209AF3AC}"/>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8614" r="1797"/>
          <a:stretch/>
        </p:blipFill>
        <p:spPr>
          <a:xfrm>
            <a:off x="5710519" y="1889841"/>
            <a:ext cx="6179852" cy="3902016"/>
          </a:xfrm>
          <a:prstGeom prst="rect">
            <a:avLst/>
          </a:prstGeom>
          <a:ln>
            <a:noFill/>
          </a:ln>
          <a:effectLst>
            <a:outerShdw blurRad="292100" dist="139700" dir="2700000" algn="tl" rotWithShape="0">
              <a:srgbClr val="333333">
                <a:alpha val="65000"/>
              </a:srgbClr>
            </a:outerShdw>
          </a:effectLst>
        </p:spPr>
      </p:pic>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429781" y="-53431"/>
            <a:ext cx="7772054" cy="920252"/>
          </a:xfrm>
          <a:prstGeom prst="rect">
            <a:avLst/>
          </a:prstGeom>
          <a:ln>
            <a:noFill/>
          </a:ln>
        </p:spPr>
        <p:txBody>
          <a:bodyPr wrap="square">
            <a:spAutoFit/>
          </a:bodyPr>
          <a:lstStyle/>
          <a:p>
            <a:pPr algn="ctr">
              <a:lnSpc>
                <a:spcPct val="150000"/>
              </a:lnSpc>
            </a:pPr>
            <a:r>
              <a:rPr lang="en-US" sz="40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4F7CEFE-E3FD-44FA-BEC2-03A92BB152F0}"/>
              </a:ext>
            </a:extLst>
          </p:cNvPr>
          <p:cNvSpPr/>
          <p:nvPr/>
        </p:nvSpPr>
        <p:spPr>
          <a:xfrm>
            <a:off x="336353" y="1325722"/>
            <a:ext cx="5374166" cy="5030254"/>
          </a:xfrm>
          <a:prstGeom prst="rect">
            <a:avLst/>
          </a:prstGeom>
          <a:ln>
            <a:noFill/>
          </a:ln>
        </p:spPr>
        <p:txBody>
          <a:bodyPr wrap="square">
            <a:spAutoFit/>
          </a:bodyPr>
          <a:lstStyle/>
          <a:p>
            <a:pPr marL="457200" indent="-457200">
              <a:lnSpc>
                <a:spcPct val="150000"/>
              </a:lnSpc>
              <a:buFont typeface="Wingdings" panose="05000000000000000000" pitchFamily="2" charset="2"/>
              <a:buChar char="ü"/>
            </a:pPr>
            <a:r>
              <a:rPr lang="en-US" sz="2400" b="1" dirty="0"/>
              <a:t>The total administrative area of the village in </a:t>
            </a:r>
            <a:r>
              <a:rPr lang="en-US" sz="2400" b="1" dirty="0">
                <a:solidFill>
                  <a:schemeClr val="accent1"/>
                </a:solidFill>
              </a:rPr>
              <a:t>2017 </a:t>
            </a:r>
            <a:r>
              <a:rPr lang="en-US" sz="2400" b="1" dirty="0"/>
              <a:t>is estimated to </a:t>
            </a:r>
            <a:r>
              <a:rPr lang="en-US" sz="2400" b="1" dirty="0">
                <a:solidFill>
                  <a:schemeClr val="accent1"/>
                </a:solidFill>
              </a:rPr>
              <a:t>12495 donums</a:t>
            </a:r>
            <a:r>
              <a:rPr lang="en-US" sz="2400" b="1" dirty="0"/>
              <a:t>.</a:t>
            </a:r>
          </a:p>
          <a:p>
            <a:pPr marL="457200" indent="-457200">
              <a:lnSpc>
                <a:spcPct val="150000"/>
              </a:lnSpc>
              <a:buFont typeface="Wingdings" panose="05000000000000000000" pitchFamily="2" charset="2"/>
              <a:buChar char="ü"/>
            </a:pPr>
            <a:r>
              <a:rPr lang="en-US" sz="2400" b="1" dirty="0"/>
              <a:t>of which about </a:t>
            </a:r>
            <a:r>
              <a:rPr lang="en-US" sz="2400" b="1" dirty="0">
                <a:solidFill>
                  <a:schemeClr val="accent1"/>
                </a:solidFill>
              </a:rPr>
              <a:t>2500 donums</a:t>
            </a:r>
            <a:r>
              <a:rPr lang="en-US" sz="2400" b="1" dirty="0"/>
              <a:t> are the </a:t>
            </a:r>
            <a:r>
              <a:rPr lang="en-US" sz="2400" b="1" dirty="0">
                <a:solidFill>
                  <a:schemeClr val="accent1"/>
                </a:solidFill>
              </a:rPr>
              <a:t>territory of state</a:t>
            </a:r>
            <a:r>
              <a:rPr lang="en-US" sz="2400" b="1" dirty="0"/>
              <a:t>.</a:t>
            </a:r>
          </a:p>
          <a:p>
            <a:pPr marL="457200" indent="-457200">
              <a:lnSpc>
                <a:spcPct val="150000"/>
              </a:lnSpc>
              <a:buFont typeface="Wingdings" panose="05000000000000000000" pitchFamily="2" charset="2"/>
              <a:buChar char="ü"/>
            </a:pPr>
            <a:r>
              <a:rPr lang="en-US" sz="2400" b="1" dirty="0"/>
              <a:t> </a:t>
            </a:r>
            <a:r>
              <a:rPr lang="en-US" sz="2400" b="1" dirty="0">
                <a:solidFill>
                  <a:schemeClr val="accent1"/>
                </a:solidFill>
              </a:rPr>
              <a:t>7500 donums </a:t>
            </a:r>
            <a:r>
              <a:rPr lang="en-US" sz="2400" b="1" dirty="0"/>
              <a:t>are planted with </a:t>
            </a:r>
            <a:r>
              <a:rPr lang="en-US" sz="2400" b="1" dirty="0">
                <a:solidFill>
                  <a:schemeClr val="accent1"/>
                </a:solidFill>
              </a:rPr>
              <a:t>olives.</a:t>
            </a:r>
          </a:p>
          <a:p>
            <a:pPr marL="457200" indent="-457200">
              <a:lnSpc>
                <a:spcPct val="150000"/>
              </a:lnSpc>
              <a:buFont typeface="Wingdings" panose="05000000000000000000" pitchFamily="2" charset="2"/>
              <a:buChar char="ü"/>
            </a:pPr>
            <a:r>
              <a:rPr lang="en-US" sz="2400" b="1" dirty="0"/>
              <a:t>About </a:t>
            </a:r>
            <a:r>
              <a:rPr lang="en-US" sz="2400" b="1" dirty="0">
                <a:solidFill>
                  <a:schemeClr val="accent1"/>
                </a:solidFill>
              </a:rPr>
              <a:t>1500 donums </a:t>
            </a:r>
            <a:r>
              <a:rPr lang="en-US" sz="2400" b="1" dirty="0"/>
              <a:t>are flat lands.</a:t>
            </a:r>
          </a:p>
          <a:p>
            <a:pPr marL="457200" indent="-457200">
              <a:lnSpc>
                <a:spcPct val="150000"/>
              </a:lnSpc>
              <a:buFont typeface="Wingdings" panose="05000000000000000000" pitchFamily="2" charset="2"/>
              <a:buChar char="ü"/>
            </a:pPr>
            <a:r>
              <a:rPr lang="en-US" sz="2400" b="1" dirty="0">
                <a:solidFill>
                  <a:srgbClr val="0070C0"/>
                </a:solidFill>
              </a:rPr>
              <a:t>The rest is </a:t>
            </a:r>
            <a:r>
              <a:rPr lang="en-US" sz="2400" b="1" dirty="0"/>
              <a:t>used for facilities.</a:t>
            </a:r>
            <a:endParaRPr lang="en-US" sz="2400" b="1" dirty="0">
              <a:solidFill>
                <a:schemeClr val="accent1"/>
              </a:solidFill>
            </a:endParaRPr>
          </a:p>
        </p:txBody>
      </p: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336352" y="653871"/>
            <a:ext cx="6309863" cy="671851"/>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800" b="1" u="sng" dirty="0">
                <a:solidFill>
                  <a:srgbClr val="FF0000"/>
                </a:solidFill>
              </a:rPr>
              <a:t>SIRIS LANDS</a:t>
            </a:r>
          </a:p>
        </p:txBody>
      </p:sp>
    </p:spTree>
    <p:extLst>
      <p:ext uri="{BB962C8B-B14F-4D97-AF65-F5344CB8AC3E}">
        <p14:creationId xmlns:p14="http://schemas.microsoft.com/office/powerpoint/2010/main" val="3307849047"/>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5" name="Table 4">
            <a:extLst>
              <a:ext uri="{FF2B5EF4-FFF2-40B4-BE49-F238E27FC236}">
                <a16:creationId xmlns:a16="http://schemas.microsoft.com/office/drawing/2014/main" id="{EC1E86B4-C37E-4BEA-A98F-D8480BA47439}"/>
              </a:ext>
            </a:extLst>
          </p:cNvPr>
          <p:cNvGraphicFramePr>
            <a:graphicFrameLocks noGrp="1"/>
          </p:cNvGraphicFramePr>
          <p:nvPr>
            <p:extLst>
              <p:ext uri="{D42A27DB-BD31-4B8C-83A1-F6EECF244321}">
                <p14:modId xmlns:p14="http://schemas.microsoft.com/office/powerpoint/2010/main" val="3088994437"/>
              </p:ext>
            </p:extLst>
          </p:nvPr>
        </p:nvGraphicFramePr>
        <p:xfrm>
          <a:off x="2253888" y="1348018"/>
          <a:ext cx="8679275" cy="4646616"/>
        </p:xfrm>
        <a:graphic>
          <a:graphicData uri="http://schemas.openxmlformats.org/drawingml/2006/table">
            <a:tbl>
              <a:tblPr rtl="1" firstRow="1" firstCol="1" bandRow="1"/>
              <a:tblGrid>
                <a:gridCol w="1131404">
                  <a:extLst>
                    <a:ext uri="{9D8B030D-6E8A-4147-A177-3AD203B41FA5}">
                      <a16:colId xmlns:a16="http://schemas.microsoft.com/office/drawing/2014/main" val="1987775488"/>
                    </a:ext>
                  </a:extLst>
                </a:gridCol>
                <a:gridCol w="1512099">
                  <a:extLst>
                    <a:ext uri="{9D8B030D-6E8A-4147-A177-3AD203B41FA5}">
                      <a16:colId xmlns:a16="http://schemas.microsoft.com/office/drawing/2014/main" val="507631608"/>
                    </a:ext>
                  </a:extLst>
                </a:gridCol>
                <a:gridCol w="1225606">
                  <a:extLst>
                    <a:ext uri="{9D8B030D-6E8A-4147-A177-3AD203B41FA5}">
                      <a16:colId xmlns:a16="http://schemas.microsoft.com/office/drawing/2014/main" val="1957591095"/>
                    </a:ext>
                  </a:extLst>
                </a:gridCol>
                <a:gridCol w="1255713">
                  <a:extLst>
                    <a:ext uri="{9D8B030D-6E8A-4147-A177-3AD203B41FA5}">
                      <a16:colId xmlns:a16="http://schemas.microsoft.com/office/drawing/2014/main" val="2506793790"/>
                    </a:ext>
                  </a:extLst>
                </a:gridCol>
                <a:gridCol w="808978">
                  <a:extLst>
                    <a:ext uri="{9D8B030D-6E8A-4147-A177-3AD203B41FA5}">
                      <a16:colId xmlns:a16="http://schemas.microsoft.com/office/drawing/2014/main" val="135399943"/>
                    </a:ext>
                  </a:extLst>
                </a:gridCol>
                <a:gridCol w="2745475">
                  <a:extLst>
                    <a:ext uri="{9D8B030D-6E8A-4147-A177-3AD203B41FA5}">
                      <a16:colId xmlns:a16="http://schemas.microsoft.com/office/drawing/2014/main" val="4262652516"/>
                    </a:ext>
                  </a:extLst>
                </a:gridCol>
              </a:tblGrid>
              <a:tr h="340661">
                <a:tc gridSpan="6">
                  <a:txBody>
                    <a:bodyPr/>
                    <a:lstStyle/>
                    <a:p>
                      <a:pPr marL="0" marR="0" algn="ctr" rtl="0">
                        <a:lnSpc>
                          <a:spcPct val="107000"/>
                        </a:lnSpc>
                        <a:spcBef>
                          <a:spcPts val="0"/>
                        </a:spcBef>
                        <a:spcAft>
                          <a:spcPts val="0"/>
                        </a:spcAft>
                      </a:pPr>
                      <a:r>
                        <a:rPr lang="en-US" sz="1800" b="1">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Manhole's work</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36264" marR="136264" marT="68132" marB="6813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952494074"/>
                  </a:ext>
                </a:extLst>
              </a:tr>
              <a:tr h="261173">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rowSpan="2">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Cost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36264" marR="136264" marT="68132" marB="6813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Unit price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36264" marR="136264" marT="68132" marB="6813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Quantity</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36264" marR="136264" marT="68132" marB="6813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Component / Work</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36264" marR="136264" marT="68132" marB="6813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59698299"/>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val="2674692934"/>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125800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629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Base 0.6m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41073256"/>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72600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726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Ring 0.4m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63714933"/>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115350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769</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Floor 0.2m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91527529"/>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27540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Ring 0.3m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54788928"/>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70625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Ring 0.5m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24787542"/>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a:noFill/>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112840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Base 0.8m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89880844"/>
                  </a:ext>
                </a:extLst>
              </a:tr>
              <a:tr h="272528">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92610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294</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Cone 0.75m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586689"/>
                  </a:ext>
                </a:extLst>
              </a:tr>
              <a:tr h="272528">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Tax</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212600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1063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Cast Iron Rim (1 m)</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68133856"/>
                  </a:ext>
                </a:extLst>
              </a:tr>
              <a:tr h="475221">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Profit</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122245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1063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Excavation, Labor work and Backfilling</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16668500"/>
                  </a:ext>
                </a:extLst>
              </a:tr>
              <a:tr h="475221">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2,215,495</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Network cost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952,210</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Cost of Manholes Work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71057879"/>
                  </a:ext>
                </a:extLst>
              </a:tr>
              <a:tr h="475221">
                <a:tc>
                  <a:txBody>
                    <a:bodyPr/>
                    <a:lstStyle/>
                    <a:p>
                      <a:pPr marL="0" marR="0" algn="ctr" rtl="0">
                        <a:lnSpc>
                          <a:spcPct val="107000"/>
                        </a:lnSpc>
                        <a:spcBef>
                          <a:spcPts val="0"/>
                        </a:spcBef>
                        <a:spcAft>
                          <a:spcPts val="0"/>
                        </a:spcAft>
                      </a:pPr>
                      <a:r>
                        <a:rPr lang="en-US" sz="15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143</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Network cost/m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rtl="1">
                        <a:lnSpc>
                          <a:spcPct val="107000"/>
                        </a:lnSpc>
                      </a:pPr>
                      <a:endParaRPr lang="en-US" sz="1600">
                        <a:effectLst/>
                        <a:latin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7000"/>
                        </a:lnSpc>
                        <a:spcBef>
                          <a:spcPts val="0"/>
                        </a:spcBef>
                        <a:spcAft>
                          <a:spcPts val="0"/>
                        </a:spcAft>
                      </a:pPr>
                      <a:r>
                        <a:rPr lang="en-US" sz="15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rtl="1">
                        <a:lnSpc>
                          <a:spcPct val="107000"/>
                        </a:lnSpc>
                      </a:pPr>
                      <a:endParaRPr lang="en-US" sz="1600" dirty="0">
                        <a:effectLst/>
                        <a:latin typeface="Calibri" panose="020F0502020204030204" pitchFamily="34" charset="0"/>
                        <a:cs typeface="Arial" panose="020B0604020202020204" pitchFamily="34" charset="0"/>
                      </a:endParaRPr>
                    </a:p>
                  </a:txBody>
                  <a:tcPr marL="102198" marR="1021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07060372"/>
                  </a:ext>
                </a:extLst>
              </a:tr>
            </a:tbl>
          </a:graphicData>
        </a:graphic>
      </p:graphicFrame>
    </p:spTree>
    <p:extLst>
      <p:ext uri="{BB962C8B-B14F-4D97-AF65-F5344CB8AC3E}">
        <p14:creationId xmlns:p14="http://schemas.microsoft.com/office/powerpoint/2010/main" val="2519002904"/>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graphicFrame>
        <p:nvGraphicFramePr>
          <p:cNvPr id="3" name="Table 2">
            <a:extLst>
              <a:ext uri="{FF2B5EF4-FFF2-40B4-BE49-F238E27FC236}">
                <a16:creationId xmlns:a16="http://schemas.microsoft.com/office/drawing/2014/main" id="{B7F85382-EF06-4A0E-A0B7-71C20BA4FB07}"/>
              </a:ext>
            </a:extLst>
          </p:cNvPr>
          <p:cNvGraphicFramePr>
            <a:graphicFrameLocks noGrp="1"/>
          </p:cNvGraphicFramePr>
          <p:nvPr>
            <p:extLst>
              <p:ext uri="{D42A27DB-BD31-4B8C-83A1-F6EECF244321}">
                <p14:modId xmlns:p14="http://schemas.microsoft.com/office/powerpoint/2010/main" val="841826302"/>
              </p:ext>
            </p:extLst>
          </p:nvPr>
        </p:nvGraphicFramePr>
        <p:xfrm>
          <a:off x="3127120" y="1618060"/>
          <a:ext cx="5150788" cy="4100733"/>
        </p:xfrm>
        <a:graphic>
          <a:graphicData uri="http://schemas.openxmlformats.org/drawingml/2006/table">
            <a:tbl>
              <a:tblPr firstRow="1" firstCol="1" bandRow="1">
                <a:tableStyleId>{5C22544A-7EE6-4342-B048-85BDC9FD1C3A}</a:tableStyleId>
              </a:tblPr>
              <a:tblGrid>
                <a:gridCol w="2404406">
                  <a:extLst>
                    <a:ext uri="{9D8B030D-6E8A-4147-A177-3AD203B41FA5}">
                      <a16:colId xmlns:a16="http://schemas.microsoft.com/office/drawing/2014/main" val="949239323"/>
                    </a:ext>
                  </a:extLst>
                </a:gridCol>
                <a:gridCol w="2746382">
                  <a:extLst>
                    <a:ext uri="{9D8B030D-6E8A-4147-A177-3AD203B41FA5}">
                      <a16:colId xmlns:a16="http://schemas.microsoft.com/office/drawing/2014/main" val="4044694544"/>
                    </a:ext>
                  </a:extLst>
                </a:gridCol>
              </a:tblGrid>
              <a:tr h="1366911">
                <a:tc gridSpan="2">
                  <a:txBody>
                    <a:bodyPr/>
                    <a:lstStyle/>
                    <a:p>
                      <a:pPr marL="0" marR="0" algn="ctr">
                        <a:lnSpc>
                          <a:spcPct val="107000"/>
                        </a:lnSpc>
                        <a:spcBef>
                          <a:spcPts val="0"/>
                        </a:spcBef>
                        <a:spcAft>
                          <a:spcPts val="0"/>
                        </a:spcAft>
                      </a:pPr>
                      <a:r>
                        <a:rPr lang="en-US" sz="3600" dirty="0">
                          <a:effectLst/>
                        </a:rPr>
                        <a:t>Pipe Lengths (m)</a:t>
                      </a:r>
                      <a:endParaRPr lang="en-US" sz="4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pPr rtl="1"/>
                      <a:endParaRPr lang="ar-SA"/>
                    </a:p>
                  </a:txBody>
                  <a:tcPr/>
                </a:tc>
                <a:extLst>
                  <a:ext uri="{0D108BD9-81ED-4DB2-BD59-A6C34878D82A}">
                    <a16:rowId xmlns:a16="http://schemas.microsoft.com/office/drawing/2014/main" val="3849210810"/>
                  </a:ext>
                </a:extLst>
              </a:tr>
              <a:tr h="1366911">
                <a:tc>
                  <a:txBody>
                    <a:bodyPr/>
                    <a:lstStyle/>
                    <a:p>
                      <a:pPr marL="0" marR="0" algn="ctr">
                        <a:lnSpc>
                          <a:spcPct val="107000"/>
                        </a:lnSpc>
                        <a:spcBef>
                          <a:spcPts val="0"/>
                        </a:spcBef>
                        <a:spcAft>
                          <a:spcPts val="0"/>
                        </a:spcAft>
                      </a:pPr>
                      <a:r>
                        <a:rPr lang="en-US" sz="2800" dirty="0">
                          <a:effectLst/>
                        </a:rPr>
                        <a:t>8 Inches </a:t>
                      </a:r>
                      <a:endParaRPr lang="en-US" sz="4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10 Inches </a:t>
                      </a:r>
                      <a:endParaRPr lang="en-US" sz="4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58109613"/>
                  </a:ext>
                </a:extLst>
              </a:tr>
              <a:tr h="1366911">
                <a:tc>
                  <a:txBody>
                    <a:bodyPr/>
                    <a:lstStyle/>
                    <a:p>
                      <a:pPr marL="0" marR="0" algn="ctr">
                        <a:lnSpc>
                          <a:spcPct val="107000"/>
                        </a:lnSpc>
                        <a:spcBef>
                          <a:spcPts val="0"/>
                        </a:spcBef>
                        <a:spcAft>
                          <a:spcPts val="0"/>
                        </a:spcAft>
                      </a:pPr>
                      <a:r>
                        <a:rPr lang="en-US" sz="2800">
                          <a:effectLst/>
                        </a:rPr>
                        <a:t>16,052</a:t>
                      </a:r>
                      <a:endParaRPr lang="en-US" sz="40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231.9</a:t>
                      </a:r>
                      <a:endParaRPr lang="en-US" sz="40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75945918"/>
                  </a:ext>
                </a:extLst>
              </a:tr>
            </a:tbl>
          </a:graphicData>
        </a:graphic>
      </p:graphicFrame>
    </p:spTree>
    <p:extLst>
      <p:ext uri="{BB962C8B-B14F-4D97-AF65-F5344CB8AC3E}">
        <p14:creationId xmlns:p14="http://schemas.microsoft.com/office/powerpoint/2010/main" val="2189812975"/>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231046" y="2759"/>
            <a:ext cx="8942936" cy="860607"/>
            <a:chOff x="1464147" y="-170217"/>
            <a:chExt cx="8942936" cy="860607"/>
          </a:xfrm>
        </p:grpSpPr>
        <p:sp>
          <p:nvSpPr>
            <p:cNvPr id="82" name="Rectangle 81">
              <a:extLst>
                <a:ext uri="{FF2B5EF4-FFF2-40B4-BE49-F238E27FC236}">
                  <a16:creationId xmlns:a16="http://schemas.microsoft.com/office/drawing/2014/main" id="{173299F7-0E27-4EA4-B784-045FC9B7A20D}"/>
                </a:ext>
              </a:extLst>
            </p:cNvPr>
            <p:cNvSpPr/>
            <p:nvPr/>
          </p:nvSpPr>
          <p:spPr>
            <a:xfrm>
              <a:off x="1464147" y="-170217"/>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COST ESTIMATION OF THE NETWORK </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953BFFA7-D54B-4901-A187-8C709898E0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114" y="690778"/>
            <a:ext cx="10487389" cy="6164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240687"/>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CONCLUSIONS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50677"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Rectangle 4">
            <a:extLst>
              <a:ext uri="{FF2B5EF4-FFF2-40B4-BE49-F238E27FC236}">
                <a16:creationId xmlns:a16="http://schemas.microsoft.com/office/drawing/2014/main" id="{5C422E9B-5ECD-4A78-B117-3A107EE9F57F}"/>
              </a:ext>
            </a:extLst>
          </p:cNvPr>
          <p:cNvSpPr/>
          <p:nvPr/>
        </p:nvSpPr>
        <p:spPr>
          <a:xfrm>
            <a:off x="1727310" y="972039"/>
            <a:ext cx="7697474" cy="4865756"/>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mj-cs"/>
              </a:rPr>
              <a:t>The network cost is high at $2,215,495 or 143 $/ m length, this is due to complex topography, a lot of intersections, a lot of variations in slopes, thus large quantity of manholes, and the cost of manhole components (ring, base, floor, and cone) is relatively high, which make up 48.7% of the total cost.</a:t>
            </a:r>
            <a:endParaRPr lang="en-US" sz="2400" dirty="0">
              <a:solidFill>
                <a:srgbClr val="000000"/>
              </a:solidFill>
              <a:latin typeface="Calibri" panose="020F0502020204030204" pitchFamily="34" charset="0"/>
              <a:ea typeface="Calibri" panose="020F0502020204030204" pitchFamily="34" charset="0"/>
              <a:cs typeface="+mj-cs"/>
            </a:endParaRPr>
          </a:p>
          <a:p>
            <a:pPr marL="342900" lvl="0" indent="-342900">
              <a:lnSpc>
                <a:spcPct val="115000"/>
              </a:lnSpc>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mj-cs"/>
              </a:rPr>
              <a:t>There are three outfalls of the study area .</a:t>
            </a:r>
            <a:endParaRPr lang="en-US" sz="2400" dirty="0">
              <a:solidFill>
                <a:srgbClr val="000000"/>
              </a:solidFill>
              <a:latin typeface="Calibri" panose="020F0502020204030204" pitchFamily="34" charset="0"/>
              <a:ea typeface="Calibri" panose="020F0502020204030204" pitchFamily="34" charset="0"/>
              <a:cs typeface="+mj-cs"/>
            </a:endParaRPr>
          </a:p>
          <a:p>
            <a:pPr marL="342900" lvl="0" indent="-342900">
              <a:lnSpc>
                <a:spcPct val="115000"/>
              </a:lnSpc>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mj-cs"/>
              </a:rPr>
              <a:t>The final model for three zones has conduits 1063 and 1064 manholes of one-meter diameter.</a:t>
            </a:r>
            <a:endParaRPr lang="en-US" sz="2400" dirty="0">
              <a:solidFill>
                <a:srgbClr val="000000"/>
              </a:solidFill>
              <a:latin typeface="Calibri" panose="020F0502020204030204" pitchFamily="34" charset="0"/>
              <a:ea typeface="Calibri" panose="020F0502020204030204" pitchFamily="34" charset="0"/>
              <a:cs typeface="+mj-cs"/>
            </a:endParaRPr>
          </a:p>
          <a:p>
            <a:pPr marL="342900" lvl="0" indent="-342900">
              <a:lnSpc>
                <a:spcPct val="115000"/>
              </a:lnSpc>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mj-cs"/>
              </a:rPr>
              <a:t>The Network has an 8in of total length 16052m and 10in of total length 213.9 m PVC pipe diameter.</a:t>
            </a:r>
            <a:endParaRPr lang="en-US" sz="2400" dirty="0">
              <a:solidFill>
                <a:srgbClr val="000000"/>
              </a:solidFill>
              <a:latin typeface="Calibri" panose="020F0502020204030204" pitchFamily="34" charset="0"/>
              <a:ea typeface="Calibri" panose="020F0502020204030204" pitchFamily="34" charset="0"/>
              <a:cs typeface="+mj-cs"/>
            </a:endParaRPr>
          </a:p>
        </p:txBody>
      </p:sp>
    </p:spTree>
    <p:extLst>
      <p:ext uri="{BB962C8B-B14F-4D97-AF65-F5344CB8AC3E}">
        <p14:creationId xmlns:p14="http://schemas.microsoft.com/office/powerpoint/2010/main" val="3044069421"/>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B247319-F82F-4E20-9C4B-264C38741633}"/>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9" name="Freeform: Shape 8">
            <a:extLst>
              <a:ext uri="{FF2B5EF4-FFF2-40B4-BE49-F238E27FC236}">
                <a16:creationId xmlns:a16="http://schemas.microsoft.com/office/drawing/2014/main" id="{2297A4D1-7CDF-460A-92BE-6A10FE66281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grpSp>
        <p:nvGrpSpPr>
          <p:cNvPr id="2" name="Group 1">
            <a:extLst>
              <a:ext uri="{FF2B5EF4-FFF2-40B4-BE49-F238E27FC236}">
                <a16:creationId xmlns:a16="http://schemas.microsoft.com/office/drawing/2014/main" id="{37A158BF-FB77-41C7-BDA3-77C5351A3F0C}"/>
              </a:ext>
            </a:extLst>
          </p:cNvPr>
          <p:cNvGrpSpPr/>
          <p:nvPr/>
        </p:nvGrpSpPr>
        <p:grpSpPr>
          <a:xfrm>
            <a:off x="1104579" y="108672"/>
            <a:ext cx="8942936" cy="754694"/>
            <a:chOff x="1337680" y="-64304"/>
            <a:chExt cx="8942936" cy="754694"/>
          </a:xfrm>
        </p:grpSpPr>
        <p:sp>
          <p:nvSpPr>
            <p:cNvPr id="82" name="Rectangle 81">
              <a:extLst>
                <a:ext uri="{FF2B5EF4-FFF2-40B4-BE49-F238E27FC236}">
                  <a16:creationId xmlns:a16="http://schemas.microsoft.com/office/drawing/2014/main" id="{173299F7-0E27-4EA4-B784-045FC9B7A20D}"/>
                </a:ext>
              </a:extLst>
            </p:cNvPr>
            <p:cNvSpPr/>
            <p:nvPr/>
          </p:nvSpPr>
          <p:spPr>
            <a:xfrm>
              <a:off x="1337680" y="-64304"/>
              <a:ext cx="8942936" cy="754694"/>
            </a:xfrm>
            <a:prstGeom prst="rect">
              <a:avLst/>
            </a:prstGeom>
            <a:ln>
              <a:noFill/>
            </a:ln>
          </p:spPr>
          <p:txBody>
            <a:bodyPr wrap="square">
              <a:spAutoFit/>
            </a:bodyPr>
            <a:lstStyle/>
            <a:p>
              <a:pPr algn="ctr">
                <a:lnSpc>
                  <a:spcPct val="150000"/>
                </a:lnSpc>
              </a:pPr>
              <a:r>
                <a:rPr lang="en-US" sz="3200" b="1" dirty="0">
                  <a:solidFill>
                    <a:schemeClr val="accent2"/>
                  </a:solidFill>
                </a:rPr>
                <a:t>RECOMMENDATIONS</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454399" y="690390"/>
              <a:ext cx="356987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F5292AAE-C858-4C1E-A6AA-3575117A6363}"/>
              </a:ext>
            </a:extLst>
          </p:cNvPr>
          <p:cNvSpPr/>
          <p:nvPr/>
        </p:nvSpPr>
        <p:spPr>
          <a:xfrm>
            <a:off x="1764578" y="1403006"/>
            <a:ext cx="9300987" cy="3166829"/>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Our recommendation is to implement the Siris project, which involves studying the feasibility of applying the same project idea to all neighboring villages. The goal is to collect wastewater from all these villages and direct it to a single outfall in the northwest. </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It is highly recommended to prevent pollution, illness, and other problems associated with wastewater gathering, a wastewater treatment plant must be constructed.</a:t>
            </a:r>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41406521"/>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Thank you | Thank You Cards &amp; Quotes | Send real postcards online">
            <a:extLst>
              <a:ext uri="{FF2B5EF4-FFF2-40B4-BE49-F238E27FC236}">
                <a16:creationId xmlns:a16="http://schemas.microsoft.com/office/drawing/2014/main" id="{EF5B5D1C-DA81-4ECB-AC16-AA876A6F62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25" y="-1"/>
            <a:ext cx="12244725" cy="6867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19024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ED3060E-4ED6-4292-AF11-7B9738DAE410}"/>
              </a:ext>
            </a:extLst>
          </p:cNvPr>
          <p:cNvPicPr/>
          <p:nvPr/>
        </p:nvPicPr>
        <p:blipFill rotWithShape="1">
          <a:blip r:embed="rId2" cstate="print">
            <a:extLst>
              <a:ext uri="{28A0092B-C50C-407E-A947-70E740481C1C}">
                <a14:useLocalDpi xmlns:a14="http://schemas.microsoft.com/office/drawing/2010/main" val="0"/>
              </a:ext>
            </a:extLst>
          </a:blip>
          <a:srcRect t="1453"/>
          <a:stretch/>
        </p:blipFill>
        <p:spPr bwMode="auto">
          <a:xfrm>
            <a:off x="3671179" y="1391220"/>
            <a:ext cx="7849733" cy="5452402"/>
          </a:xfrm>
          <a:prstGeom prst="rect">
            <a:avLst/>
          </a:prstGeom>
          <a:noFill/>
          <a:ln>
            <a:noFill/>
          </a:ln>
          <a:extLst>
            <a:ext uri="{53640926-AAD7-44D8-BBD7-CCE9431645EC}">
              <a14:shadowObscured xmlns:a14="http://schemas.microsoft.com/office/drawing/2010/main"/>
            </a:ext>
          </a:extLst>
        </p:spPr>
      </p:pic>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232557" y="-53114"/>
            <a:ext cx="8112713" cy="920252"/>
          </a:xfrm>
          <a:prstGeom prst="rect">
            <a:avLst/>
          </a:prstGeom>
          <a:ln>
            <a:noFill/>
          </a:ln>
        </p:spPr>
        <p:txBody>
          <a:bodyPr wrap="square">
            <a:spAutoFit/>
          </a:bodyPr>
          <a:lstStyle/>
          <a:p>
            <a:pPr algn="ctr">
              <a:lnSpc>
                <a:spcPct val="150000"/>
              </a:lnSpc>
            </a:pPr>
            <a:r>
              <a:rPr lang="en-US" sz="40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4F7CEFE-E3FD-44FA-BEC2-03A92BB152F0}"/>
              </a:ext>
            </a:extLst>
          </p:cNvPr>
          <p:cNvSpPr/>
          <p:nvPr/>
        </p:nvSpPr>
        <p:spPr>
          <a:xfrm>
            <a:off x="642718" y="2830284"/>
            <a:ext cx="3179679" cy="1697068"/>
          </a:xfrm>
          <a:prstGeom prst="rect">
            <a:avLst/>
          </a:prstGeom>
          <a:ln>
            <a:noFill/>
          </a:ln>
        </p:spPr>
        <p:txBody>
          <a:bodyPr wrap="square">
            <a:spAutoFit/>
          </a:bodyPr>
          <a:lstStyle/>
          <a:p>
            <a:pPr>
              <a:lnSpc>
                <a:spcPct val="150000"/>
              </a:lnSpc>
            </a:pPr>
            <a:r>
              <a:rPr lang="en-US" sz="2400" b="1" dirty="0"/>
              <a:t>The ground elevations range from </a:t>
            </a:r>
            <a:r>
              <a:rPr lang="en-US" sz="2400" b="1" dirty="0">
                <a:solidFill>
                  <a:schemeClr val="accent1"/>
                </a:solidFill>
              </a:rPr>
              <a:t>368m to 516m above sea level.</a:t>
            </a:r>
          </a:p>
        </p:txBody>
      </p: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336352" y="653871"/>
            <a:ext cx="6309863" cy="671851"/>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800" b="1" u="sng" dirty="0">
                <a:solidFill>
                  <a:srgbClr val="FF0000"/>
                </a:solidFill>
              </a:rPr>
              <a:t>TOPOGRAPHY</a:t>
            </a:r>
          </a:p>
        </p:txBody>
      </p:sp>
    </p:spTree>
    <p:extLst>
      <p:ext uri="{BB962C8B-B14F-4D97-AF65-F5344CB8AC3E}">
        <p14:creationId xmlns:p14="http://schemas.microsoft.com/office/powerpoint/2010/main" val="216022585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232558" y="108672"/>
            <a:ext cx="6828526" cy="754694"/>
          </a:xfrm>
          <a:prstGeom prst="rect">
            <a:avLst/>
          </a:prstGeom>
          <a:ln>
            <a:noFill/>
          </a:ln>
        </p:spPr>
        <p:txBody>
          <a:bodyPr wrap="square">
            <a:spAutoFit/>
          </a:bodyPr>
          <a:lstStyle/>
          <a:p>
            <a:pPr algn="ctr">
              <a:lnSpc>
                <a:spcPct val="150000"/>
              </a:lnSpc>
            </a:pPr>
            <a:r>
              <a:rPr lang="en-US" sz="32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4F7CEFE-E3FD-44FA-BEC2-03A92BB152F0}"/>
              </a:ext>
            </a:extLst>
          </p:cNvPr>
          <p:cNvSpPr/>
          <p:nvPr/>
        </p:nvSpPr>
        <p:spPr>
          <a:xfrm>
            <a:off x="1204163" y="1957218"/>
            <a:ext cx="10387201" cy="2943563"/>
          </a:xfrm>
          <a:prstGeom prst="rect">
            <a:avLst/>
          </a:prstGeom>
          <a:ln>
            <a:noFill/>
          </a:ln>
        </p:spPr>
        <p:txBody>
          <a:bodyPr wrap="square">
            <a:spAutoFit/>
          </a:bodyPr>
          <a:lstStyle/>
          <a:p>
            <a:pPr marL="0" lvl="1">
              <a:lnSpc>
                <a:spcPct val="200000"/>
              </a:lnSpc>
            </a:pPr>
            <a:r>
              <a:rPr lang="en-US" sz="2400" b="1" dirty="0"/>
              <a:t>Siris, Al-Judeida, and Meithalun are supplied with a pump through a water network that was established in </a:t>
            </a:r>
            <a:r>
              <a:rPr lang="en-US" sz="2400" b="1" dirty="0">
                <a:solidFill>
                  <a:schemeClr val="accent1"/>
                </a:solidFill>
              </a:rPr>
              <a:t>2011 </a:t>
            </a:r>
            <a:r>
              <a:rPr lang="en-US" sz="2400" b="1" dirty="0"/>
              <a:t>by digging a well with a production capacity of </a:t>
            </a:r>
            <a:r>
              <a:rPr lang="en-US" sz="2400" b="1" dirty="0">
                <a:solidFill>
                  <a:srgbClr val="0070C0"/>
                </a:solidFill>
              </a:rPr>
              <a:t>200 m3/hour</a:t>
            </a:r>
            <a:r>
              <a:rPr lang="en-US" sz="2400" b="1" dirty="0"/>
              <a:t>, and another pump for Masliyah, Jarba, and Sair.</a:t>
            </a:r>
          </a:p>
          <a:p>
            <a:pPr marL="0" lvl="1">
              <a:lnSpc>
                <a:spcPct val="200000"/>
              </a:lnSpc>
            </a:pPr>
            <a:r>
              <a:rPr lang="en-US" sz="2400" b="1" dirty="0"/>
              <a:t>The area is located within the </a:t>
            </a:r>
            <a:r>
              <a:rPr lang="en-US" sz="2400" b="1" dirty="0">
                <a:solidFill>
                  <a:srgbClr val="0070C0"/>
                </a:solidFill>
              </a:rPr>
              <a:t>Marj Sanur watershed</a:t>
            </a:r>
            <a:r>
              <a:rPr lang="en-US" sz="2400" b="1" dirty="0"/>
              <a:t>, the northeastern basin.</a:t>
            </a:r>
          </a:p>
        </p:txBody>
      </p: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3976023" y="1032012"/>
            <a:ext cx="6309863" cy="671851"/>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800" b="1" u="sng" dirty="0">
                <a:solidFill>
                  <a:srgbClr val="FF0000"/>
                </a:solidFill>
              </a:rPr>
              <a:t>WATER SUPPLY</a:t>
            </a:r>
          </a:p>
        </p:txBody>
      </p:sp>
    </p:spTree>
    <p:extLst>
      <p:ext uri="{BB962C8B-B14F-4D97-AF65-F5344CB8AC3E}">
        <p14:creationId xmlns:p14="http://schemas.microsoft.com/office/powerpoint/2010/main" val="101857949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232558" y="108672"/>
            <a:ext cx="6828526" cy="754694"/>
          </a:xfrm>
          <a:prstGeom prst="rect">
            <a:avLst/>
          </a:prstGeom>
          <a:ln>
            <a:noFill/>
          </a:ln>
        </p:spPr>
        <p:txBody>
          <a:bodyPr wrap="square">
            <a:spAutoFit/>
          </a:bodyPr>
          <a:lstStyle/>
          <a:p>
            <a:pPr algn="ctr">
              <a:lnSpc>
                <a:spcPct val="150000"/>
              </a:lnSpc>
            </a:pPr>
            <a:r>
              <a:rPr lang="en-US" sz="32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1924765" y="766895"/>
            <a:ext cx="6309863" cy="589072"/>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400" b="1" u="sng" dirty="0">
                <a:solidFill>
                  <a:srgbClr val="FF0000"/>
                </a:solidFill>
              </a:rPr>
              <a:t>SIRIS LAND USE ZONES</a:t>
            </a:r>
          </a:p>
        </p:txBody>
      </p:sp>
      <p:pic>
        <p:nvPicPr>
          <p:cNvPr id="4" name="Picture 3">
            <a:extLst>
              <a:ext uri="{FF2B5EF4-FFF2-40B4-BE49-F238E27FC236}">
                <a16:creationId xmlns:a16="http://schemas.microsoft.com/office/drawing/2014/main" id="{29D6BC06-2451-499E-85D2-79EC7CA276B5}"/>
              </a:ext>
            </a:extLst>
          </p:cNvPr>
          <p:cNvPicPr>
            <a:picLocks noChangeAspect="1"/>
          </p:cNvPicPr>
          <p:nvPr/>
        </p:nvPicPr>
        <p:blipFill>
          <a:blip r:embed="rId2"/>
          <a:stretch>
            <a:fillRect/>
          </a:stretch>
        </p:blipFill>
        <p:spPr>
          <a:xfrm>
            <a:off x="2565738" y="1284250"/>
            <a:ext cx="7609203" cy="5227739"/>
          </a:xfrm>
          <a:prstGeom prst="rect">
            <a:avLst/>
          </a:prstGeom>
        </p:spPr>
      </p:pic>
    </p:spTree>
    <p:extLst>
      <p:ext uri="{BB962C8B-B14F-4D97-AF65-F5344CB8AC3E}">
        <p14:creationId xmlns:p14="http://schemas.microsoft.com/office/powerpoint/2010/main" val="3506247209"/>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11369" y="5030743"/>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2232558" y="108672"/>
            <a:ext cx="6828526" cy="754694"/>
          </a:xfrm>
          <a:prstGeom prst="rect">
            <a:avLst/>
          </a:prstGeom>
          <a:ln>
            <a:noFill/>
          </a:ln>
        </p:spPr>
        <p:txBody>
          <a:bodyPr wrap="square">
            <a:spAutoFit/>
          </a:bodyPr>
          <a:lstStyle/>
          <a:p>
            <a:pPr algn="ctr">
              <a:lnSpc>
                <a:spcPct val="150000"/>
              </a:lnSpc>
            </a:pPr>
            <a:r>
              <a:rPr lang="en-US" sz="3200" b="1" dirty="0">
                <a:solidFill>
                  <a:schemeClr val="accent2"/>
                </a:solidFill>
              </a:rPr>
              <a:t>DESCRIPTION OF THE STUDY AREA</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2751221" y="766895"/>
            <a:ext cx="3470285"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119" name="Freeform: Shape 118">
            <a:extLst>
              <a:ext uri="{FF2B5EF4-FFF2-40B4-BE49-F238E27FC236}">
                <a16:creationId xmlns:a16="http://schemas.microsoft.com/office/drawing/2014/main" id="{AD33D550-6E3C-4091-9C17-52B1771BF5A8}"/>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9" name="Rectangle 8">
            <a:extLst>
              <a:ext uri="{FF2B5EF4-FFF2-40B4-BE49-F238E27FC236}">
                <a16:creationId xmlns:a16="http://schemas.microsoft.com/office/drawing/2014/main" id="{20E6AAC5-61C7-451A-A170-4079A9613A88}"/>
              </a:ext>
            </a:extLst>
          </p:cNvPr>
          <p:cNvSpPr/>
          <p:nvPr/>
        </p:nvSpPr>
        <p:spPr>
          <a:xfrm>
            <a:off x="1924765" y="766895"/>
            <a:ext cx="6309863" cy="589072"/>
          </a:xfrm>
          <a:prstGeom prst="rect">
            <a:avLst/>
          </a:prstGeom>
          <a:ln>
            <a:noFill/>
          </a:ln>
        </p:spPr>
        <p:txBody>
          <a:bodyPr wrap="square">
            <a:spAutoFit/>
          </a:bodyPr>
          <a:lstStyle/>
          <a:p>
            <a:pPr marL="342900" indent="-342900">
              <a:lnSpc>
                <a:spcPct val="150000"/>
              </a:lnSpc>
              <a:buSzPct val="200000"/>
              <a:buFont typeface="Wingdings" panose="05000000000000000000" pitchFamily="2" charset="2"/>
              <a:buChar char="q"/>
            </a:pPr>
            <a:r>
              <a:rPr lang="en-US" sz="2400" b="1" u="sng" dirty="0">
                <a:solidFill>
                  <a:srgbClr val="FF0000"/>
                </a:solidFill>
              </a:rPr>
              <a:t>LAND USE ZONES DISTRIBUTION</a:t>
            </a:r>
          </a:p>
        </p:txBody>
      </p:sp>
      <p:pic>
        <p:nvPicPr>
          <p:cNvPr id="10" name="Picture 9">
            <a:extLst>
              <a:ext uri="{FF2B5EF4-FFF2-40B4-BE49-F238E27FC236}">
                <a16:creationId xmlns:a16="http://schemas.microsoft.com/office/drawing/2014/main" id="{5E8E9BF8-730A-4A29-B12B-D908C43A02F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3572" y="1404255"/>
            <a:ext cx="7666498" cy="5174017"/>
          </a:xfrm>
          <a:prstGeom prst="rect">
            <a:avLst/>
          </a:prstGeom>
          <a:noFill/>
          <a:ln>
            <a:solidFill>
              <a:schemeClr val="tx1"/>
            </a:solidFill>
          </a:ln>
        </p:spPr>
      </p:pic>
    </p:spTree>
    <p:extLst>
      <p:ext uri="{BB962C8B-B14F-4D97-AF65-F5344CB8AC3E}">
        <p14:creationId xmlns:p14="http://schemas.microsoft.com/office/powerpoint/2010/main" val="343162411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D90AF459-96D6-4DA9-88F7-B5DAB0DA09F2}"/>
              </a:ext>
            </a:extLst>
          </p:cNvPr>
          <p:cNvSpPr/>
          <p:nvPr/>
        </p:nvSpPr>
        <p:spPr>
          <a:xfrm rot="1984068">
            <a:off x="-724387" y="5040477"/>
            <a:ext cx="2296783" cy="1925698"/>
          </a:xfrm>
          <a:custGeom>
            <a:avLst/>
            <a:gdLst>
              <a:gd name="connsiteX0" fmla="*/ 0 w 2296783"/>
              <a:gd name="connsiteY0" fmla="*/ 0 h 1925698"/>
              <a:gd name="connsiteX1" fmla="*/ 1768215 w 2296783"/>
              <a:gd name="connsiteY1" fmla="*/ 0 h 1925698"/>
              <a:gd name="connsiteX2" fmla="*/ 2296783 w 2296783"/>
              <a:gd name="connsiteY2" fmla="*/ 528568 h 1925698"/>
              <a:gd name="connsiteX3" fmla="*/ 2296783 w 2296783"/>
              <a:gd name="connsiteY3" fmla="*/ 1246624 h 1925698"/>
              <a:gd name="connsiteX4" fmla="*/ 1253805 w 2296783"/>
              <a:gd name="connsiteY4" fmla="*/ 1925698 h 1925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6783" h="1925698">
                <a:moveTo>
                  <a:pt x="0" y="0"/>
                </a:moveTo>
                <a:lnTo>
                  <a:pt x="1768215" y="0"/>
                </a:lnTo>
                <a:cubicBezTo>
                  <a:pt x="2060135" y="0"/>
                  <a:pt x="2296783" y="236648"/>
                  <a:pt x="2296783" y="528568"/>
                </a:cubicBezTo>
                <a:lnTo>
                  <a:pt x="2296783" y="1246624"/>
                </a:lnTo>
                <a:lnTo>
                  <a:pt x="1253805" y="1925698"/>
                </a:lnTo>
                <a:close/>
              </a:path>
            </a:pathLst>
          </a:custGeom>
          <a:solidFill>
            <a:srgbClr val="FFC000"/>
          </a:solidFill>
          <a:ln w="0">
            <a:noFill/>
          </a:ln>
        </p:spPr>
        <p:style>
          <a:lnRef idx="2">
            <a:schemeClr val="dk1">
              <a:shade val="50000"/>
            </a:schemeClr>
          </a:lnRef>
          <a:fillRef idx="1">
            <a:schemeClr val="dk1"/>
          </a:fillRef>
          <a:effectRef idx="0">
            <a:schemeClr val="dk1"/>
          </a:effectRef>
          <a:fontRef idx="minor">
            <a:schemeClr val="lt1"/>
          </a:fontRef>
        </p:style>
        <p:txBody>
          <a:bodyPr wrap="square" rtlCol="1" anchor="ctr">
            <a:noAutofit/>
          </a:bodyPr>
          <a:lstStyle/>
          <a:p>
            <a:pPr algn="ctr"/>
            <a:endParaRPr lang="ar-SA"/>
          </a:p>
        </p:txBody>
      </p:sp>
      <p:sp>
        <p:nvSpPr>
          <p:cNvPr id="47" name="Freeform: Shape 46">
            <a:extLst>
              <a:ext uri="{FF2B5EF4-FFF2-40B4-BE49-F238E27FC236}">
                <a16:creationId xmlns:a16="http://schemas.microsoft.com/office/drawing/2014/main" id="{9624C7DC-7431-4BF4-B61C-8B8FB7A33147}"/>
              </a:ext>
            </a:extLst>
          </p:cNvPr>
          <p:cNvSpPr/>
          <p:nvPr/>
        </p:nvSpPr>
        <p:spPr>
          <a:xfrm>
            <a:off x="11304487" y="0"/>
            <a:ext cx="887513" cy="972039"/>
          </a:xfrm>
          <a:custGeom>
            <a:avLst/>
            <a:gdLst>
              <a:gd name="connsiteX0" fmla="*/ 36471 w 887513"/>
              <a:gd name="connsiteY0" fmla="*/ 0 h 972039"/>
              <a:gd name="connsiteX1" fmla="*/ 887513 w 887513"/>
              <a:gd name="connsiteY1" fmla="*/ 0 h 972039"/>
              <a:gd name="connsiteX2" fmla="*/ 887513 w 887513"/>
              <a:gd name="connsiteY2" fmla="*/ 968007 h 972039"/>
              <a:gd name="connsiteX3" fmla="*/ 886690 w 887513"/>
              <a:gd name="connsiteY3" fmla="*/ 968125 h 972039"/>
              <a:gd name="connsiteX4" fmla="*/ 804441 w 887513"/>
              <a:gd name="connsiteY4" fmla="*/ 972039 h 972039"/>
              <a:gd name="connsiteX5" fmla="*/ 0 w 887513"/>
              <a:gd name="connsiteY5" fmla="*/ 213897 h 972039"/>
              <a:gd name="connsiteX6" fmla="*/ 1 w 887513"/>
              <a:gd name="connsiteY6" fmla="*/ 213897 h 972039"/>
              <a:gd name="connsiteX7" fmla="*/ 16344 w 887513"/>
              <a:gd name="connsiteY7" fmla="*/ 61105 h 97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7513" h="972039">
                <a:moveTo>
                  <a:pt x="36471" y="0"/>
                </a:moveTo>
                <a:lnTo>
                  <a:pt x="887513" y="0"/>
                </a:lnTo>
                <a:lnTo>
                  <a:pt x="887513" y="968007"/>
                </a:lnTo>
                <a:lnTo>
                  <a:pt x="886690" y="968125"/>
                </a:lnTo>
                <a:cubicBezTo>
                  <a:pt x="859647" y="970713"/>
                  <a:pt x="832208" y="972039"/>
                  <a:pt x="804441" y="972039"/>
                </a:cubicBezTo>
                <a:cubicBezTo>
                  <a:pt x="360161" y="972039"/>
                  <a:pt x="0" y="632607"/>
                  <a:pt x="0" y="213897"/>
                </a:cubicBezTo>
                <a:lnTo>
                  <a:pt x="1" y="213897"/>
                </a:lnTo>
                <a:cubicBezTo>
                  <a:pt x="1" y="161558"/>
                  <a:pt x="5629" y="110458"/>
                  <a:pt x="16344" y="6110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82" name="Rectangle 81">
            <a:extLst>
              <a:ext uri="{FF2B5EF4-FFF2-40B4-BE49-F238E27FC236}">
                <a16:creationId xmlns:a16="http://schemas.microsoft.com/office/drawing/2014/main" id="{173299F7-0E27-4EA4-B784-045FC9B7A20D}"/>
              </a:ext>
            </a:extLst>
          </p:cNvPr>
          <p:cNvSpPr/>
          <p:nvPr/>
        </p:nvSpPr>
        <p:spPr>
          <a:xfrm>
            <a:off x="3793464" y="115955"/>
            <a:ext cx="4605072" cy="920252"/>
          </a:xfrm>
          <a:prstGeom prst="rect">
            <a:avLst/>
          </a:prstGeom>
          <a:ln>
            <a:noFill/>
          </a:ln>
        </p:spPr>
        <p:txBody>
          <a:bodyPr wrap="square">
            <a:spAutoFit/>
          </a:bodyPr>
          <a:lstStyle/>
          <a:p>
            <a:pPr algn="ctr">
              <a:lnSpc>
                <a:spcPct val="150000"/>
              </a:lnSpc>
            </a:pPr>
            <a:r>
              <a:rPr lang="en-US" sz="4000" b="1" dirty="0">
                <a:solidFill>
                  <a:schemeClr val="accent2"/>
                </a:solidFill>
              </a:rPr>
              <a:t>Problem</a:t>
            </a:r>
            <a:r>
              <a:rPr lang="en-US" sz="3200" b="1" dirty="0">
                <a:solidFill>
                  <a:schemeClr val="accent2"/>
                </a:solidFill>
              </a:rPr>
              <a:t> </a:t>
            </a:r>
            <a:r>
              <a:rPr lang="en-US" sz="4000" b="1" dirty="0">
                <a:solidFill>
                  <a:schemeClr val="accent2"/>
                </a:solidFill>
              </a:rPr>
              <a:t>Definition</a:t>
            </a:r>
          </a:p>
        </p:txBody>
      </p:sp>
      <p:cxnSp>
        <p:nvCxnSpPr>
          <p:cNvPr id="85" name="Straight Connector 84">
            <a:extLst>
              <a:ext uri="{FF2B5EF4-FFF2-40B4-BE49-F238E27FC236}">
                <a16:creationId xmlns:a16="http://schemas.microsoft.com/office/drawing/2014/main" id="{9A2E1641-71CC-4358-9D60-57DAEFAF5C3E}"/>
              </a:ext>
            </a:extLst>
          </p:cNvPr>
          <p:cNvCxnSpPr>
            <a:cxnSpLocks/>
          </p:cNvCxnSpPr>
          <p:nvPr/>
        </p:nvCxnSpPr>
        <p:spPr>
          <a:xfrm>
            <a:off x="4125740" y="972039"/>
            <a:ext cx="2832162" cy="0"/>
          </a:xfrm>
          <a:prstGeom prst="line">
            <a:avLst/>
          </a:prstGeom>
          <a:ln w="44450">
            <a:solidFill>
              <a:srgbClr val="FFC000"/>
            </a:solidFill>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34F7CEFE-E3FD-44FA-BEC2-03A92BB152F0}"/>
              </a:ext>
            </a:extLst>
          </p:cNvPr>
          <p:cNvSpPr/>
          <p:nvPr/>
        </p:nvSpPr>
        <p:spPr>
          <a:xfrm>
            <a:off x="2140348" y="1352210"/>
            <a:ext cx="8742286" cy="4093428"/>
          </a:xfrm>
          <a:prstGeom prst="rect">
            <a:avLst/>
          </a:prstGeom>
          <a:ln>
            <a:noFill/>
          </a:ln>
        </p:spPr>
        <p:txBody>
          <a:bodyPr wrap="square">
            <a:spAutoFit/>
          </a:bodyPr>
          <a:lstStyle/>
          <a:p>
            <a:pPr marL="285750" indent="-285750">
              <a:lnSpc>
                <a:spcPct val="150000"/>
              </a:lnSpc>
              <a:buFont typeface="Arial" panose="020B0604020202020204" pitchFamily="34" charset="0"/>
              <a:buChar char="•"/>
            </a:pPr>
            <a:r>
              <a:rPr lang="en-US" sz="2400" b="1" dirty="0"/>
              <a:t>The </a:t>
            </a:r>
            <a:r>
              <a:rPr lang="en-US" sz="2400" b="1" dirty="0">
                <a:solidFill>
                  <a:schemeClr val="accent1"/>
                </a:solidFill>
              </a:rPr>
              <a:t>expansion</a:t>
            </a:r>
            <a:r>
              <a:rPr lang="en-US" sz="2400" b="1" dirty="0"/>
              <a:t> of Siris village population </a:t>
            </a:r>
            <a:r>
              <a:rPr lang="en-US" sz="2400" b="1" dirty="0">
                <a:solidFill>
                  <a:schemeClr val="accent1"/>
                </a:solidFill>
              </a:rPr>
              <a:t>increased</a:t>
            </a:r>
            <a:r>
              <a:rPr lang="en-US" sz="2400" b="1" dirty="0"/>
              <a:t> water consumption resulting in </a:t>
            </a:r>
            <a:r>
              <a:rPr lang="en-US" sz="2400" b="1" dirty="0">
                <a:solidFill>
                  <a:schemeClr val="accent1"/>
                </a:solidFill>
              </a:rPr>
              <a:t>more wastewater </a:t>
            </a:r>
            <a:r>
              <a:rPr lang="en-US" sz="2400" b="1" dirty="0"/>
              <a:t>generation.</a:t>
            </a:r>
          </a:p>
          <a:p>
            <a:pPr marL="285750" indent="-285750">
              <a:lnSpc>
                <a:spcPct val="150000"/>
              </a:lnSpc>
              <a:buFont typeface="Arial" panose="020B0604020202020204" pitchFamily="34" charset="0"/>
              <a:buChar char="•"/>
            </a:pPr>
            <a:r>
              <a:rPr lang="en-US" sz="2400" b="1" dirty="0">
                <a:solidFill>
                  <a:schemeClr val="accent1"/>
                </a:solidFill>
              </a:rPr>
              <a:t>Seeping </a:t>
            </a:r>
            <a:r>
              <a:rPr lang="en-US" sz="2400" b="1" dirty="0"/>
              <a:t>the wastewater from cesspits into the </a:t>
            </a:r>
            <a:r>
              <a:rPr lang="en-US" sz="2400" b="1" dirty="0">
                <a:solidFill>
                  <a:schemeClr val="accent1"/>
                </a:solidFill>
              </a:rPr>
              <a:t>ground water.</a:t>
            </a:r>
          </a:p>
          <a:p>
            <a:pPr marL="285750" indent="-285750">
              <a:lnSpc>
                <a:spcPct val="150000"/>
              </a:lnSpc>
              <a:buFont typeface="Arial" panose="020B0604020202020204" pitchFamily="34" charset="0"/>
              <a:buChar char="•"/>
            </a:pPr>
            <a:r>
              <a:rPr lang="en-US" sz="2400" b="1" dirty="0"/>
              <a:t>Besides, the high disposal </a:t>
            </a:r>
            <a:r>
              <a:rPr lang="en-US" sz="2400" b="1" dirty="0">
                <a:solidFill>
                  <a:schemeClr val="accent1"/>
                </a:solidFill>
              </a:rPr>
              <a:t>costs </a:t>
            </a:r>
            <a:r>
              <a:rPr lang="en-US" sz="2400" b="1" dirty="0"/>
              <a:t>and </a:t>
            </a:r>
            <a:r>
              <a:rPr lang="en-US" sz="2400" b="1" dirty="0">
                <a:solidFill>
                  <a:schemeClr val="accent1"/>
                </a:solidFill>
              </a:rPr>
              <a:t>bad odors </a:t>
            </a:r>
            <a:r>
              <a:rPr lang="en-US" sz="2400" b="1" dirty="0"/>
              <a:t>involved.</a:t>
            </a:r>
          </a:p>
          <a:p>
            <a:pPr marL="285750" indent="-285750">
              <a:lnSpc>
                <a:spcPct val="150000"/>
              </a:lnSpc>
              <a:buFont typeface="Arial" panose="020B0604020202020204" pitchFamily="34" charset="0"/>
              <a:buChar char="•"/>
            </a:pPr>
            <a:r>
              <a:rPr lang="en-US" sz="2400" b="1" dirty="0"/>
              <a:t>All of this making the necessary to design a </a:t>
            </a:r>
            <a:r>
              <a:rPr lang="en-US" sz="2400" b="1" dirty="0">
                <a:solidFill>
                  <a:schemeClr val="accent1"/>
                </a:solidFill>
              </a:rPr>
              <a:t>wastewater collection network.</a:t>
            </a:r>
          </a:p>
          <a:p>
            <a:endParaRPr lang="en-US" sz="2000" b="1" dirty="0"/>
          </a:p>
          <a:p>
            <a:pPr marL="285750" indent="-285750">
              <a:lnSpc>
                <a:spcPct val="150000"/>
              </a:lnSpc>
              <a:buFont typeface="Arial" panose="020B0604020202020204" pitchFamily="34" charset="0"/>
              <a:buChar char="•"/>
            </a:pPr>
            <a:endParaRPr lang="en-US" sz="1600" b="1" dirty="0">
              <a:solidFill>
                <a:schemeClr val="accent1"/>
              </a:solidFill>
            </a:endParaRPr>
          </a:p>
        </p:txBody>
      </p:sp>
    </p:spTree>
    <p:extLst>
      <p:ext uri="{BB962C8B-B14F-4D97-AF65-F5344CB8AC3E}">
        <p14:creationId xmlns:p14="http://schemas.microsoft.com/office/powerpoint/2010/main" val="1977277631"/>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1761</TotalTime>
  <Words>2072</Words>
  <Application>Microsoft Office PowerPoint</Application>
  <PresentationFormat>Widescreen</PresentationFormat>
  <Paragraphs>410</Paragraphs>
  <Slides>45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Cabin</vt:lpstr>
      <vt:lpstr>Calibri</vt:lpstr>
      <vt:lpstr>Calibri Light</vt:lpstr>
      <vt:lpstr>Cambria Math</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sobhi abu hatab</dc:creator>
  <cp:lastModifiedBy>sobhi abu hatab</cp:lastModifiedBy>
  <cp:revision>377</cp:revision>
  <dcterms:created xsi:type="dcterms:W3CDTF">2023-12-21T12:49:33Z</dcterms:created>
  <dcterms:modified xsi:type="dcterms:W3CDTF">2024-07-22T05:14:09Z</dcterms:modified>
</cp:coreProperties>
</file>