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7" r:id="rId2"/>
    <p:sldId id="297" r:id="rId3"/>
    <p:sldId id="256" r:id="rId4"/>
    <p:sldId id="265" r:id="rId5"/>
    <p:sldId id="260" r:id="rId6"/>
    <p:sldId id="259" r:id="rId7"/>
    <p:sldId id="261" r:id="rId8"/>
    <p:sldId id="262" r:id="rId9"/>
    <p:sldId id="263" r:id="rId10"/>
    <p:sldId id="264" r:id="rId11"/>
    <p:sldId id="266" r:id="rId12"/>
    <p:sldId id="270" r:id="rId13"/>
    <p:sldId id="271" r:id="rId14"/>
    <p:sldId id="272" r:id="rId15"/>
    <p:sldId id="267" r:id="rId16"/>
    <p:sldId id="273" r:id="rId17"/>
    <p:sldId id="268" r:id="rId18"/>
    <p:sldId id="269"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5" r:id="rId58"/>
    <p:sldId id="313" r:id="rId59"/>
    <p:sldId id="314"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FF0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0" autoAdjust="0"/>
    <p:restoredTop sz="94660"/>
  </p:normalViewPr>
  <p:slideViewPr>
    <p:cSldViewPr snapToGrid="0">
      <p:cViewPr varScale="1">
        <p:scale>
          <a:sx n="74" d="100"/>
          <a:sy n="74" d="100"/>
        </p:scale>
        <p:origin x="72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5FB2B0-272A-450B-99D9-ADDA4EB5BB81}" type="datetimeFigureOut">
              <a:rPr lang="en-US" smtClean="0"/>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1078339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5FB2B0-272A-450B-99D9-ADDA4EB5BB81}" type="datetimeFigureOut">
              <a:rPr lang="en-US" smtClean="0"/>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720353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5FB2B0-272A-450B-99D9-ADDA4EB5BB81}" type="datetimeFigureOut">
              <a:rPr lang="en-US" smtClean="0"/>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2926843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5FB2B0-272A-450B-99D9-ADDA4EB5BB81}" type="datetimeFigureOut">
              <a:rPr lang="en-US" smtClean="0"/>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2469523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5FB2B0-272A-450B-99D9-ADDA4EB5BB81}" type="datetimeFigureOut">
              <a:rPr lang="en-US" smtClean="0"/>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3635589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5FB2B0-272A-450B-99D9-ADDA4EB5BB81}" type="datetimeFigureOut">
              <a:rPr lang="en-US" smtClean="0"/>
              <a:t>7/4/2020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797610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5FB2B0-272A-450B-99D9-ADDA4EB5BB81}" type="datetimeFigureOut">
              <a:rPr lang="en-US" smtClean="0"/>
              <a:t>7/4/2020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163154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5FB2B0-272A-450B-99D9-ADDA4EB5BB81}" type="datetimeFigureOut">
              <a:rPr lang="en-US" smtClean="0"/>
              <a:t>7/4/2020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2318922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5FB2B0-272A-450B-99D9-ADDA4EB5BB81}" type="datetimeFigureOut">
              <a:rPr lang="en-US" smtClean="0"/>
              <a:t>7/4/2020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2685446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5FB2B0-272A-450B-99D9-ADDA4EB5BB81}" type="datetimeFigureOut">
              <a:rPr lang="en-US" smtClean="0"/>
              <a:t>7/4/2020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460437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5FB2B0-272A-450B-99D9-ADDA4EB5BB81}" type="datetimeFigureOut">
              <a:rPr lang="en-US" smtClean="0"/>
              <a:t>7/4/2020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06221B-CDBD-4D5A-A48B-DD426B4D9601}" type="slidenum">
              <a:rPr lang="en-US" smtClean="0"/>
              <a:t>‹#›</a:t>
            </a:fld>
            <a:endParaRPr lang="en-US"/>
          </a:p>
        </p:txBody>
      </p:sp>
    </p:spTree>
    <p:extLst>
      <p:ext uri="{BB962C8B-B14F-4D97-AF65-F5344CB8AC3E}">
        <p14:creationId xmlns:p14="http://schemas.microsoft.com/office/powerpoint/2010/main" val="274692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5FB2B0-272A-450B-99D9-ADDA4EB5BB81}" type="datetimeFigureOut">
              <a:rPr lang="en-US" smtClean="0"/>
              <a:t>7/4/2020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06221B-CDBD-4D5A-A48B-DD426B4D9601}" type="slidenum">
              <a:rPr lang="en-US" smtClean="0"/>
              <a:t>‹#›</a:t>
            </a:fld>
            <a:endParaRPr lang="en-US"/>
          </a:p>
        </p:txBody>
      </p:sp>
    </p:spTree>
    <p:extLst>
      <p:ext uri="{BB962C8B-B14F-4D97-AF65-F5344CB8AC3E}">
        <p14:creationId xmlns:p14="http://schemas.microsoft.com/office/powerpoint/2010/main" val="2420276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55.emf"/><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70.emf"/><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51.png"/><Relationship Id="rId4" Type="http://schemas.openxmlformats.org/officeDocument/2006/relationships/image" Target="../media/image50.png"/></Relationships>
</file>

<file path=ppt/slides/_rels/slide54.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emf"/><Relationship Id="rId1" Type="http://schemas.openxmlformats.org/officeDocument/2006/relationships/slideLayout" Target="../slideLayouts/slideLayout2.xml"/><Relationship Id="rId5" Type="http://schemas.openxmlformats.org/officeDocument/2006/relationships/image" Target="../media/image80.emf"/><Relationship Id="rId4" Type="http://schemas.openxmlformats.org/officeDocument/2006/relationships/image" Target="../media/image79.emf"/></Relationships>
</file>

<file path=ppt/slides/_rels/slide58.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colorTemperature colorTemp="9707"/>
                    </a14:imgEffect>
                    <a14:imgEffect>
                      <a14:saturation sat="233000"/>
                    </a14:imgEffect>
                    <a14:imgEffect>
                      <a14:brightnessContrast bright="-40000" contrast="4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10" name="Flowchart: Connector 9"/>
          <p:cNvSpPr/>
          <p:nvPr/>
        </p:nvSpPr>
        <p:spPr>
          <a:xfrm>
            <a:off x="4521640" y="224227"/>
            <a:ext cx="3038622" cy="2883877"/>
          </a:xfrm>
          <a:prstGeom prst="flowChartConnector">
            <a:avLst/>
          </a:prstGeom>
          <a:pattFill prst="pct5">
            <a:fgClr>
              <a:schemeClr val="bg1"/>
            </a:fgClr>
            <a:bgClr>
              <a:schemeClr val="bg1"/>
            </a:bgClr>
          </a:pattFill>
          <a:effectLst>
            <a:outerShdw blurRad="50800" dist="50800" algn="ctr" rotWithShape="0">
              <a:schemeClr val="bg1">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spc="5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15"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6229" y="707399"/>
            <a:ext cx="2139799" cy="1917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464235" y="1189110"/>
            <a:ext cx="3727938" cy="954107"/>
          </a:xfrm>
          <a:prstGeom prst="rect">
            <a:avLst/>
          </a:prstGeom>
          <a:noFill/>
        </p:spPr>
        <p:txBody>
          <a:bodyPr wrap="square" rtlCol="0">
            <a:spAutoFit/>
          </a:bodyPr>
          <a:lstStyle/>
          <a:p>
            <a:r>
              <a:rPr lang="en-US" sz="2800" b="1" dirty="0">
                <a:solidFill>
                  <a:schemeClr val="bg1"/>
                </a:solidFill>
              </a:rPr>
              <a:t>Graduation project ( 2 ) </a:t>
            </a:r>
            <a:endParaRPr lang="en-US" sz="2800" dirty="0">
              <a:solidFill>
                <a:schemeClr val="bg1"/>
              </a:solidFill>
            </a:endParaRPr>
          </a:p>
          <a:p>
            <a:r>
              <a:rPr lang="en-US" sz="2800" dirty="0">
                <a:solidFill>
                  <a:schemeClr val="bg1"/>
                </a:solidFill>
              </a:rPr>
              <a:t>July </a:t>
            </a:r>
            <a:r>
              <a:rPr lang="en-US" sz="2800" dirty="0" smtClean="0">
                <a:solidFill>
                  <a:schemeClr val="bg1"/>
                </a:solidFill>
              </a:rPr>
              <a:t>5</a:t>
            </a:r>
            <a:r>
              <a:rPr lang="en-US" sz="2800" baseline="30000" dirty="0" smtClean="0">
                <a:solidFill>
                  <a:schemeClr val="bg1"/>
                </a:solidFill>
              </a:rPr>
              <a:t>th</a:t>
            </a:r>
            <a:r>
              <a:rPr lang="en-US" sz="2800" dirty="0" smtClean="0">
                <a:solidFill>
                  <a:schemeClr val="bg1"/>
                </a:solidFill>
              </a:rPr>
              <a:t>, </a:t>
            </a:r>
            <a:r>
              <a:rPr lang="en-US" sz="2800" dirty="0">
                <a:solidFill>
                  <a:schemeClr val="bg1"/>
                </a:solidFill>
              </a:rPr>
              <a:t>2020</a:t>
            </a:r>
          </a:p>
        </p:txBody>
      </p:sp>
      <p:sp>
        <p:nvSpPr>
          <p:cNvPr id="16" name="TextBox 15"/>
          <p:cNvSpPr txBox="1"/>
          <p:nvPr/>
        </p:nvSpPr>
        <p:spPr>
          <a:xfrm>
            <a:off x="8342142" y="1168398"/>
            <a:ext cx="3685736" cy="1815882"/>
          </a:xfrm>
          <a:prstGeom prst="rect">
            <a:avLst/>
          </a:prstGeom>
          <a:noFill/>
        </p:spPr>
        <p:txBody>
          <a:bodyPr wrap="square" rtlCol="0">
            <a:spAutoFit/>
          </a:bodyPr>
          <a:lstStyle/>
          <a:p>
            <a:r>
              <a:rPr lang="en-US" sz="2800" dirty="0" smtClean="0">
                <a:solidFill>
                  <a:srgbClr val="FFFF00"/>
                </a:solidFill>
              </a:rPr>
              <a:t>Students:</a:t>
            </a:r>
          </a:p>
          <a:p>
            <a:r>
              <a:rPr lang="en-US" sz="2800" dirty="0" smtClean="0">
                <a:solidFill>
                  <a:srgbClr val="FFFF00"/>
                </a:solidFill>
              </a:rPr>
              <a:t>Eng. Omair Zanabeet </a:t>
            </a:r>
          </a:p>
          <a:p>
            <a:r>
              <a:rPr lang="en-US" sz="2800" dirty="0" smtClean="0">
                <a:solidFill>
                  <a:srgbClr val="FFFF00"/>
                </a:solidFill>
              </a:rPr>
              <a:t>Eng. Khalil Odetallah</a:t>
            </a:r>
          </a:p>
          <a:p>
            <a:r>
              <a:rPr lang="en-US" sz="2800" dirty="0" smtClean="0">
                <a:solidFill>
                  <a:srgbClr val="FFFF00"/>
                </a:solidFill>
              </a:rPr>
              <a:t>Eng. Amer Omair  </a:t>
            </a:r>
            <a:endParaRPr lang="en-US" sz="2800" dirty="0">
              <a:solidFill>
                <a:srgbClr val="FFFF00"/>
              </a:solidFill>
            </a:endParaRPr>
          </a:p>
        </p:txBody>
      </p:sp>
      <p:sp>
        <p:nvSpPr>
          <p:cNvPr id="17" name="TextBox 16"/>
          <p:cNvSpPr txBox="1"/>
          <p:nvPr/>
        </p:nvSpPr>
        <p:spPr>
          <a:xfrm>
            <a:off x="2924201" y="3591276"/>
            <a:ext cx="6203853" cy="2215991"/>
          </a:xfrm>
          <a:prstGeom prst="rect">
            <a:avLst/>
          </a:prstGeom>
          <a:noFill/>
        </p:spPr>
        <p:txBody>
          <a:bodyPr wrap="square" rtlCol="0">
            <a:spAutoFit/>
          </a:bodyPr>
          <a:lstStyle/>
          <a:p>
            <a:pPr algn="ctr"/>
            <a:r>
              <a:rPr lang="en-US" sz="2400" u="sng" dirty="0">
                <a:solidFill>
                  <a:schemeClr val="bg1"/>
                </a:solidFill>
              </a:rPr>
              <a:t>AN-NAJAH NATIONAL UNIVERSITY (NNU)</a:t>
            </a:r>
            <a:endParaRPr lang="en-US" sz="2400" dirty="0">
              <a:solidFill>
                <a:schemeClr val="bg1"/>
              </a:solidFill>
            </a:endParaRPr>
          </a:p>
          <a:p>
            <a:pPr algn="ctr"/>
            <a:r>
              <a:rPr lang="en-US" sz="2400" dirty="0">
                <a:solidFill>
                  <a:schemeClr val="bg1"/>
                </a:solidFill>
              </a:rPr>
              <a:t>Faculty of Engineering &amp; Information Technology</a:t>
            </a:r>
          </a:p>
          <a:p>
            <a:pPr algn="ctr"/>
            <a:r>
              <a:rPr lang="en-US" sz="2400" dirty="0">
                <a:solidFill>
                  <a:schemeClr val="bg1"/>
                </a:solidFill>
              </a:rPr>
              <a:t>Presented in partial fulfillment of the requirements for</a:t>
            </a:r>
          </a:p>
          <a:p>
            <a:pPr algn="ctr"/>
            <a:r>
              <a:rPr lang="en-US" sz="2400" dirty="0">
                <a:solidFill>
                  <a:schemeClr val="bg1"/>
                </a:solidFill>
              </a:rPr>
              <a:t>Bachelor degree in Mechanical Engineering</a:t>
            </a:r>
          </a:p>
          <a:p>
            <a:pPr algn="ctr"/>
            <a:endParaRPr lang="en-US" dirty="0"/>
          </a:p>
        </p:txBody>
      </p:sp>
      <p:sp>
        <p:nvSpPr>
          <p:cNvPr id="18" name="TextBox 17"/>
          <p:cNvSpPr txBox="1"/>
          <p:nvPr/>
        </p:nvSpPr>
        <p:spPr>
          <a:xfrm>
            <a:off x="211015" y="6091097"/>
            <a:ext cx="8271803" cy="646331"/>
          </a:xfrm>
          <a:prstGeom prst="rect">
            <a:avLst/>
          </a:prstGeom>
          <a:noFill/>
        </p:spPr>
        <p:txBody>
          <a:bodyPr wrap="square" rtlCol="0">
            <a:spAutoFit/>
          </a:bodyPr>
          <a:lstStyle/>
          <a:p>
            <a:r>
              <a:rPr lang="en-US" sz="3600" dirty="0" smtClean="0">
                <a:solidFill>
                  <a:schemeClr val="bg1"/>
                </a:solidFill>
              </a:rPr>
              <a:t>Supervisor : Eng. Ramez Alkhaldi </a:t>
            </a:r>
            <a:endParaRPr lang="en-US" sz="3600" dirty="0">
              <a:solidFill>
                <a:schemeClr val="bg1"/>
              </a:solidFill>
            </a:endParaRPr>
          </a:p>
        </p:txBody>
      </p:sp>
    </p:spTree>
    <p:extLst>
      <p:ext uri="{BB962C8B-B14F-4D97-AF65-F5344CB8AC3E}">
        <p14:creationId xmlns:p14="http://schemas.microsoft.com/office/powerpoint/2010/main" val="968934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5830" y="1"/>
            <a:ext cx="6505136" cy="1012874"/>
          </a:xfrm>
        </p:spPr>
        <p:txBody>
          <a:bodyPr>
            <a:normAutofit/>
          </a:bodyPr>
          <a:lstStyle/>
          <a:p>
            <a:r>
              <a:rPr lang="en-US" sz="3200" dirty="0">
                <a:solidFill>
                  <a:srgbClr val="FF0000"/>
                </a:solidFill>
                <a:latin typeface="Baskerville Old Face" panose="02020602080505020303" pitchFamily="18" charset="0"/>
              </a:rPr>
              <a:t>The internal structure of the PV cells </a:t>
            </a:r>
          </a:p>
        </p:txBody>
      </p:sp>
      <p:pic>
        <p:nvPicPr>
          <p:cNvPr id="3074" name="صورة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7495" y="1610067"/>
            <a:ext cx="6381866" cy="4368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639397" y="1258375"/>
            <a:ext cx="5008098" cy="2246769"/>
          </a:xfrm>
          <a:prstGeom prst="rect">
            <a:avLst/>
          </a:prstGeom>
          <a:noFill/>
        </p:spPr>
        <p:txBody>
          <a:bodyPr wrap="square" rtlCol="0">
            <a:spAutoFit/>
          </a:bodyPr>
          <a:lstStyle/>
          <a:p>
            <a:pPr marL="342900" indent="-342900">
              <a:buAutoNum type="arabicPeriod"/>
            </a:pPr>
            <a:r>
              <a:rPr lang="en-US" sz="2800" dirty="0" smtClean="0">
                <a:solidFill>
                  <a:schemeClr val="accent5">
                    <a:lumMod val="75000"/>
                  </a:schemeClr>
                </a:solidFill>
              </a:rPr>
              <a:t>Frame </a:t>
            </a:r>
          </a:p>
          <a:p>
            <a:pPr marL="342900" indent="-342900">
              <a:buAutoNum type="arabicPeriod"/>
            </a:pPr>
            <a:r>
              <a:rPr lang="en-US" sz="2800" dirty="0" smtClean="0">
                <a:solidFill>
                  <a:schemeClr val="accent5">
                    <a:lumMod val="75000"/>
                  </a:schemeClr>
                </a:solidFill>
              </a:rPr>
              <a:t>Glass cover</a:t>
            </a:r>
          </a:p>
          <a:p>
            <a:pPr marL="342900" indent="-342900">
              <a:buAutoNum type="arabicPeriod"/>
            </a:pPr>
            <a:r>
              <a:rPr lang="en-US" sz="2800" dirty="0" smtClean="0">
                <a:solidFill>
                  <a:schemeClr val="accent5">
                    <a:lumMod val="75000"/>
                  </a:schemeClr>
                </a:solidFill>
              </a:rPr>
              <a:t>Polymer sheet</a:t>
            </a:r>
          </a:p>
          <a:p>
            <a:pPr marL="342900" indent="-342900">
              <a:buAutoNum type="arabicPeriod"/>
            </a:pPr>
            <a:r>
              <a:rPr lang="en-US" sz="2800" dirty="0" smtClean="0">
                <a:solidFill>
                  <a:schemeClr val="accent5">
                    <a:lumMod val="75000"/>
                  </a:schemeClr>
                </a:solidFill>
              </a:rPr>
              <a:t>Cells</a:t>
            </a:r>
          </a:p>
          <a:p>
            <a:pPr marL="342900" indent="-342900">
              <a:buAutoNum type="arabicPeriod"/>
            </a:pPr>
            <a:r>
              <a:rPr lang="en-US" sz="2800" dirty="0" smtClean="0">
                <a:solidFill>
                  <a:schemeClr val="accent5">
                    <a:lumMod val="75000"/>
                  </a:schemeClr>
                </a:solidFill>
              </a:rPr>
              <a:t>Backing material </a:t>
            </a:r>
            <a:endParaRPr lang="en-US" sz="2800" dirty="0">
              <a:solidFill>
                <a:schemeClr val="accent5">
                  <a:lumMod val="75000"/>
                </a:schemeClr>
              </a:solidFill>
            </a:endParaRPr>
          </a:p>
        </p:txBody>
      </p:sp>
    </p:spTree>
    <p:extLst>
      <p:ext uri="{BB962C8B-B14F-4D97-AF65-F5344CB8AC3E}">
        <p14:creationId xmlns:p14="http://schemas.microsoft.com/office/powerpoint/2010/main" val="3967058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018" y="266651"/>
            <a:ext cx="4634132" cy="830629"/>
          </a:xfrm>
        </p:spPr>
        <p:txBody>
          <a:bodyPr>
            <a:normAutofit fontScale="90000"/>
          </a:bodyPr>
          <a:lstStyle/>
          <a:p>
            <a:r>
              <a:rPr lang="en-US" dirty="0">
                <a:solidFill>
                  <a:srgbClr val="FF0000"/>
                </a:solidFill>
              </a:rPr>
              <a:t>Types of Solar cell</a:t>
            </a:r>
            <a:br>
              <a:rPr lang="en-US" dirty="0">
                <a:solidFill>
                  <a:srgbClr val="FF0000"/>
                </a:solidFill>
              </a:rPr>
            </a:br>
            <a:endParaRPr lang="en-US" dirty="0"/>
          </a:p>
        </p:txBody>
      </p:sp>
      <p:sp>
        <p:nvSpPr>
          <p:cNvPr id="4" name="Freeform 3"/>
          <p:cNvSpPr/>
          <p:nvPr/>
        </p:nvSpPr>
        <p:spPr>
          <a:xfrm>
            <a:off x="8213029" y="1042134"/>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5" name="Freeform 4"/>
          <p:cNvSpPr/>
          <p:nvPr/>
        </p:nvSpPr>
        <p:spPr>
          <a:xfrm>
            <a:off x="9049673" y="1042134"/>
            <a:ext cx="2840988"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The film </a:t>
            </a:r>
            <a:endParaRPr lang="en-US" dirty="0">
              <a:solidFill>
                <a:srgbClr val="FFFF00"/>
              </a:solidFill>
            </a:endParaRPr>
          </a:p>
        </p:txBody>
      </p:sp>
      <p:sp>
        <p:nvSpPr>
          <p:cNvPr id="6" name="Freeform 5"/>
          <p:cNvSpPr/>
          <p:nvPr/>
        </p:nvSpPr>
        <p:spPr>
          <a:xfrm>
            <a:off x="64888" y="1097280"/>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7" name="Freeform 6"/>
          <p:cNvSpPr/>
          <p:nvPr/>
        </p:nvSpPr>
        <p:spPr>
          <a:xfrm>
            <a:off x="797296" y="1097280"/>
            <a:ext cx="3075430"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FF00"/>
                </a:solidFill>
              </a:rPr>
              <a:t>Mono-crystalline</a:t>
            </a:r>
            <a:r>
              <a:rPr lang="en-US" dirty="0" smtClean="0">
                <a:solidFill>
                  <a:srgbClr val="FFFF00"/>
                </a:solidFill>
              </a:rPr>
              <a:t> silicon</a:t>
            </a:r>
            <a:endParaRPr lang="en-US" dirty="0">
              <a:solidFill>
                <a:srgbClr val="FFFF00"/>
              </a:solidFill>
            </a:endParaRPr>
          </a:p>
        </p:txBody>
      </p:sp>
      <p:sp>
        <p:nvSpPr>
          <p:cNvPr id="8" name="Freeform 7"/>
          <p:cNvSpPr/>
          <p:nvPr/>
        </p:nvSpPr>
        <p:spPr>
          <a:xfrm>
            <a:off x="4071269" y="1047116"/>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9" name="Freeform 8"/>
          <p:cNvSpPr/>
          <p:nvPr/>
        </p:nvSpPr>
        <p:spPr>
          <a:xfrm>
            <a:off x="4923280" y="1042134"/>
            <a:ext cx="2840988"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Poly-crystalline silicon </a:t>
            </a:r>
            <a:endParaRPr lang="en-US" dirty="0">
              <a:solidFill>
                <a:srgbClr val="FFFF00"/>
              </a:solidFill>
            </a:endParaRPr>
          </a:p>
        </p:txBody>
      </p:sp>
      <p:pic>
        <p:nvPicPr>
          <p:cNvPr id="4099" name="صورة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74" y="1801299"/>
            <a:ext cx="2879114" cy="4768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صورة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6982" y="1801299"/>
            <a:ext cx="3147286" cy="4756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صورة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0807" y="2462480"/>
            <a:ext cx="3558147" cy="2222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3404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95" y="168177"/>
            <a:ext cx="8671560" cy="844697"/>
          </a:xfrm>
        </p:spPr>
        <p:txBody>
          <a:bodyPr>
            <a:normAutofit/>
          </a:bodyPr>
          <a:lstStyle/>
          <a:p>
            <a:r>
              <a:rPr lang="en-US" sz="3600" dirty="0">
                <a:solidFill>
                  <a:srgbClr val="FF0000"/>
                </a:solidFill>
              </a:rPr>
              <a:t>How to connect the solar panel array </a:t>
            </a:r>
          </a:p>
        </p:txBody>
      </p:sp>
      <p:pic>
        <p:nvPicPr>
          <p:cNvPr id="5123" name="صورة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74" y="2299383"/>
            <a:ext cx="11929403" cy="3685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0843" y="1212030"/>
            <a:ext cx="6386732" cy="584775"/>
          </a:xfrm>
          <a:prstGeom prst="rect">
            <a:avLst/>
          </a:prstGeom>
          <a:noFill/>
        </p:spPr>
        <p:txBody>
          <a:bodyPr wrap="square" rtlCol="0">
            <a:spAutoFit/>
          </a:bodyPr>
          <a:lstStyle/>
          <a:p>
            <a:r>
              <a:rPr lang="en-US" sz="3200" dirty="0" smtClean="0"/>
              <a:t>1. Series connection </a:t>
            </a:r>
            <a:endParaRPr lang="en-US" sz="3200" dirty="0"/>
          </a:p>
        </p:txBody>
      </p:sp>
    </p:spTree>
    <p:extLst>
      <p:ext uri="{BB962C8B-B14F-4D97-AF65-F5344CB8AC3E}">
        <p14:creationId xmlns:p14="http://schemas.microsoft.com/office/powerpoint/2010/main" val="2913521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9828" y="424239"/>
            <a:ext cx="6386732" cy="584775"/>
          </a:xfrm>
          <a:prstGeom prst="rect">
            <a:avLst/>
          </a:prstGeom>
          <a:noFill/>
        </p:spPr>
        <p:txBody>
          <a:bodyPr wrap="square" rtlCol="0">
            <a:spAutoFit/>
          </a:bodyPr>
          <a:lstStyle/>
          <a:p>
            <a:r>
              <a:rPr lang="en-US" sz="3200" dirty="0" smtClean="0"/>
              <a:t>2. parallel connection </a:t>
            </a:r>
            <a:endParaRPr lang="en-US" sz="3200" dirty="0"/>
          </a:p>
        </p:txBody>
      </p:sp>
      <p:pic>
        <p:nvPicPr>
          <p:cNvPr id="6146" name="صورة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94" y="1983901"/>
            <a:ext cx="10350646" cy="487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7100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2031" y="255427"/>
            <a:ext cx="6386732" cy="584775"/>
          </a:xfrm>
          <a:prstGeom prst="rect">
            <a:avLst/>
          </a:prstGeom>
          <a:noFill/>
        </p:spPr>
        <p:txBody>
          <a:bodyPr wrap="square" rtlCol="0">
            <a:spAutoFit/>
          </a:bodyPr>
          <a:lstStyle/>
          <a:p>
            <a:r>
              <a:rPr lang="en-US" sz="3200" dirty="0" smtClean="0"/>
              <a:t>3. combined connection </a:t>
            </a:r>
            <a:endParaRPr lang="en-US" sz="3200" dirty="0"/>
          </a:p>
        </p:txBody>
      </p:sp>
      <p:pic>
        <p:nvPicPr>
          <p:cNvPr id="7170" name="صورة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843" y="1578756"/>
            <a:ext cx="10930597" cy="46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399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628" y="210381"/>
            <a:ext cx="4605997" cy="633681"/>
          </a:xfrm>
        </p:spPr>
        <p:txBody>
          <a:bodyPr>
            <a:normAutofit fontScale="90000"/>
          </a:bodyPr>
          <a:lstStyle/>
          <a:p>
            <a:r>
              <a:rPr lang="en-US" dirty="0" smtClean="0">
                <a:solidFill>
                  <a:srgbClr val="FF0000"/>
                </a:solidFill>
              </a:rPr>
              <a:t>Solar cell problems</a:t>
            </a:r>
            <a:endParaRPr lang="en-US" dirty="0">
              <a:solidFill>
                <a:srgbClr val="FF0000"/>
              </a:solidFill>
            </a:endParaRPr>
          </a:p>
        </p:txBody>
      </p:sp>
      <p:sp>
        <p:nvSpPr>
          <p:cNvPr id="3" name="Content Placeholder 2"/>
          <p:cNvSpPr>
            <a:spLocks noGrp="1"/>
          </p:cNvSpPr>
          <p:nvPr>
            <p:ph idx="1"/>
          </p:nvPr>
        </p:nvSpPr>
        <p:spPr>
          <a:xfrm>
            <a:off x="303628" y="844062"/>
            <a:ext cx="11696114" cy="5630252"/>
          </a:xfrm>
        </p:spPr>
        <p:txBody>
          <a:bodyPr>
            <a:normAutofit/>
          </a:bodyPr>
          <a:lstStyle/>
          <a:p>
            <a:pPr marL="0" indent="0">
              <a:buNone/>
            </a:pPr>
            <a:r>
              <a:rPr lang="en-US" dirty="0" smtClean="0">
                <a:solidFill>
                  <a:srgbClr val="FF0000"/>
                </a:solidFill>
              </a:rPr>
              <a:t>Dust : </a:t>
            </a:r>
          </a:p>
          <a:p>
            <a:pPr marL="0" indent="0">
              <a:buNone/>
            </a:pPr>
            <a:r>
              <a:rPr lang="en-US" dirty="0" smtClean="0"/>
              <a:t> The dust is conceded from the one of the main problems that can the solar cells suffered from , and that cause of its direct impact on the absorption of the fallen radiations , because the accumulation of dust atoms and accumulation on the glass surface of the cell prevent the arrival of sunlight to the silicon ions inside the cell , which leads to the </a:t>
            </a:r>
            <a:r>
              <a:rPr lang="en-US" dirty="0" smtClean="0">
                <a:solidFill>
                  <a:srgbClr val="FF0000"/>
                </a:solidFill>
              </a:rPr>
              <a:t>lack of the activation capacity of the electrons</a:t>
            </a:r>
            <a:r>
              <a:rPr lang="en-US" dirty="0" smtClean="0"/>
              <a:t> and their inability to convert the fallen rays into electricity adequately </a:t>
            </a:r>
          </a:p>
          <a:p>
            <a:pPr marL="0" indent="0">
              <a:buNone/>
            </a:pPr>
            <a:endParaRPr lang="en-US" dirty="0" smtClean="0"/>
          </a:p>
          <a:p>
            <a:pPr marL="0" indent="0" algn="justLow">
              <a:buNone/>
            </a:pPr>
            <a:r>
              <a:rPr lang="en-US" dirty="0" smtClean="0">
                <a:solidFill>
                  <a:srgbClr val="FF0000"/>
                </a:solidFill>
              </a:rPr>
              <a:t>Temperature : </a:t>
            </a:r>
          </a:p>
          <a:p>
            <a:pPr marL="0" indent="0" algn="justLow">
              <a:buNone/>
            </a:pPr>
            <a:r>
              <a:rPr lang="en-US" dirty="0" smtClean="0"/>
              <a:t>the rise in temperature above the specified rate of the cell directly reduces the efficiency of the cell so that each rise in temperature by one degree leads to reduce </a:t>
            </a:r>
            <a:r>
              <a:rPr lang="en-US" dirty="0" smtClean="0">
                <a:solidFill>
                  <a:srgbClr val="FF0000"/>
                </a:solidFill>
              </a:rPr>
              <a:t>efficiency</a:t>
            </a:r>
            <a:r>
              <a:rPr lang="en-US" dirty="0" smtClean="0"/>
              <a:t> by an estimated of </a:t>
            </a:r>
            <a:r>
              <a:rPr lang="en-US" dirty="0" smtClean="0">
                <a:solidFill>
                  <a:srgbClr val="FF0000"/>
                </a:solidFill>
              </a:rPr>
              <a:t>(0.25%-0.45%) </a:t>
            </a:r>
            <a:r>
              <a:rPr lang="en-US" dirty="0" smtClean="0"/>
              <a:t>, This percentage is considered high if it continues under the influence of high temperatures.</a:t>
            </a:r>
          </a:p>
          <a:p>
            <a:endParaRPr lang="en-US" dirty="0"/>
          </a:p>
        </p:txBody>
      </p:sp>
    </p:spTree>
    <p:extLst>
      <p:ext uri="{BB962C8B-B14F-4D97-AF65-F5344CB8AC3E}">
        <p14:creationId xmlns:p14="http://schemas.microsoft.com/office/powerpoint/2010/main" val="4203887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576" y="238517"/>
            <a:ext cx="4183966" cy="760290"/>
          </a:xfrm>
        </p:spPr>
        <p:txBody>
          <a:bodyPr>
            <a:normAutofit/>
          </a:bodyPr>
          <a:lstStyle/>
          <a:p>
            <a:r>
              <a:rPr lang="en-US" sz="2800" dirty="0" smtClean="0">
                <a:solidFill>
                  <a:srgbClr val="FF0000"/>
                </a:solidFill>
              </a:rPr>
              <a:t>Solar cell cooling methods</a:t>
            </a:r>
            <a:endParaRPr lang="en-US" sz="2800" dirty="0">
              <a:solidFill>
                <a:srgbClr val="FF0000"/>
              </a:solidFill>
            </a:endParaRPr>
          </a:p>
        </p:txBody>
      </p:sp>
      <p:sp>
        <p:nvSpPr>
          <p:cNvPr id="4" name="Freeform 3"/>
          <p:cNvSpPr/>
          <p:nvPr/>
        </p:nvSpPr>
        <p:spPr>
          <a:xfrm>
            <a:off x="500576" y="1245577"/>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Freeform 4"/>
          <p:cNvSpPr/>
          <p:nvPr/>
        </p:nvSpPr>
        <p:spPr>
          <a:xfrm>
            <a:off x="1317187" y="1245577"/>
            <a:ext cx="2840988"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Air cooling</a:t>
            </a:r>
            <a:endParaRPr lang="en-US" sz="2400" dirty="0"/>
          </a:p>
        </p:txBody>
      </p:sp>
      <p:sp>
        <p:nvSpPr>
          <p:cNvPr id="6" name="Freeform 5"/>
          <p:cNvSpPr/>
          <p:nvPr/>
        </p:nvSpPr>
        <p:spPr>
          <a:xfrm>
            <a:off x="500576" y="2216247"/>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2</a:t>
            </a:r>
            <a:endParaRPr lang="en-US" dirty="0"/>
          </a:p>
        </p:txBody>
      </p:sp>
      <p:sp>
        <p:nvSpPr>
          <p:cNvPr id="7" name="Freeform 6"/>
          <p:cNvSpPr/>
          <p:nvPr/>
        </p:nvSpPr>
        <p:spPr>
          <a:xfrm>
            <a:off x="1317187" y="2216247"/>
            <a:ext cx="2840988"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Water cooling</a:t>
            </a:r>
            <a:endParaRPr lang="en-US" sz="2400" dirty="0"/>
          </a:p>
        </p:txBody>
      </p:sp>
      <p:pic>
        <p:nvPicPr>
          <p:cNvPr id="8194" name="صورة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5775" y="2490567"/>
            <a:ext cx="7216004" cy="345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86250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289" y="125975"/>
            <a:ext cx="4127695" cy="858764"/>
          </a:xfrm>
        </p:spPr>
        <p:txBody>
          <a:bodyPr>
            <a:normAutofit/>
          </a:bodyPr>
          <a:lstStyle/>
          <a:p>
            <a:r>
              <a:rPr lang="en-US" sz="3200" dirty="0" smtClean="0">
                <a:solidFill>
                  <a:srgbClr val="FF0000"/>
                </a:solidFill>
              </a:rPr>
              <a:t>Objective of the project </a:t>
            </a:r>
            <a:endParaRPr lang="en-US" sz="3200" dirty="0"/>
          </a:p>
        </p:txBody>
      </p:sp>
      <p:sp>
        <p:nvSpPr>
          <p:cNvPr id="3" name="Content Placeholder 2"/>
          <p:cNvSpPr>
            <a:spLocks noGrp="1"/>
          </p:cNvSpPr>
          <p:nvPr>
            <p:ph idx="1"/>
          </p:nvPr>
        </p:nvSpPr>
        <p:spPr>
          <a:xfrm>
            <a:off x="233289" y="984739"/>
            <a:ext cx="11766453" cy="5725550"/>
          </a:xfrm>
        </p:spPr>
        <p:txBody>
          <a:bodyPr/>
          <a:lstStyle/>
          <a:p>
            <a:r>
              <a:rPr lang="en-US" dirty="0" smtClean="0">
                <a:solidFill>
                  <a:srgbClr val="FF0000"/>
                </a:solidFill>
              </a:rPr>
              <a:t>What we aims to do to get rid of temperature  problem ? </a:t>
            </a:r>
          </a:p>
          <a:p>
            <a:pPr marL="0" indent="0">
              <a:buNone/>
            </a:pPr>
            <a:r>
              <a:rPr lang="en-US" dirty="0" smtClean="0"/>
              <a:t>After reviewing the effect of high temperature on the efficiency of the cell, it was worked to provide the cells with a water cooling system to ensure the preservation of the temperature and prevent its rise to the extent that affects the value of efficiency.</a:t>
            </a:r>
          </a:p>
          <a:p>
            <a:pPr marL="0" indent="0">
              <a:buNone/>
            </a:pPr>
            <a:r>
              <a:rPr lang="en-US" dirty="0" smtClean="0"/>
              <a:t>Various designs have been put in place to eliminate these problems</a:t>
            </a:r>
            <a:endParaRPr lang="ar-SA" dirty="0" smtClean="0"/>
          </a:p>
          <a:p>
            <a:pPr marL="0" indent="0">
              <a:buNone/>
            </a:pPr>
            <a:r>
              <a:rPr lang="en-US" dirty="0" smtClean="0">
                <a:solidFill>
                  <a:schemeClr val="accent1">
                    <a:lumMod val="75000"/>
                  </a:schemeClr>
                </a:solidFill>
              </a:rPr>
              <a:t>Our project Divided</a:t>
            </a:r>
            <a:r>
              <a:rPr lang="ar-SA" dirty="0" smtClean="0">
                <a:solidFill>
                  <a:schemeClr val="accent1">
                    <a:lumMod val="75000"/>
                  </a:schemeClr>
                </a:solidFill>
              </a:rPr>
              <a:t> </a:t>
            </a:r>
            <a:r>
              <a:rPr lang="en-US" dirty="0" smtClean="0">
                <a:solidFill>
                  <a:schemeClr val="accent1">
                    <a:lumMod val="75000"/>
                  </a:schemeClr>
                </a:solidFill>
              </a:rPr>
              <a:t> to three parts : </a:t>
            </a:r>
          </a:p>
          <a:p>
            <a:pPr marL="514350" indent="-514350">
              <a:buAutoNum type="arabicPeriod"/>
            </a:pPr>
            <a:r>
              <a:rPr lang="en-US" dirty="0" smtClean="0">
                <a:solidFill>
                  <a:schemeClr val="accent1">
                    <a:lumMod val="75000"/>
                  </a:schemeClr>
                </a:solidFill>
              </a:rPr>
              <a:t>Standard cell </a:t>
            </a:r>
          </a:p>
          <a:p>
            <a:pPr marL="514350" indent="-514350">
              <a:buAutoNum type="arabicPeriod"/>
            </a:pPr>
            <a:r>
              <a:rPr lang="en-US" dirty="0" smtClean="0">
                <a:solidFill>
                  <a:schemeClr val="accent1">
                    <a:lumMod val="75000"/>
                  </a:schemeClr>
                </a:solidFill>
              </a:rPr>
              <a:t>Backward heat extraction by using fluid circulation </a:t>
            </a:r>
          </a:p>
          <a:p>
            <a:pPr marL="514350" indent="-514350">
              <a:buAutoNum type="arabicPeriod"/>
            </a:pPr>
            <a:r>
              <a:rPr lang="en-US" dirty="0" smtClean="0">
                <a:solidFill>
                  <a:schemeClr val="accent1">
                    <a:lumMod val="75000"/>
                  </a:schemeClr>
                </a:solidFill>
              </a:rPr>
              <a:t>Addition of a water box in the rear of the cell </a:t>
            </a:r>
          </a:p>
          <a:p>
            <a:pPr marL="0" indent="0">
              <a:buNone/>
            </a:pPr>
            <a:endParaRPr lang="ar-SA" dirty="0" smtClean="0"/>
          </a:p>
          <a:p>
            <a:endParaRPr lang="en-US" dirty="0">
              <a:solidFill>
                <a:srgbClr val="FF0000"/>
              </a:solidFill>
            </a:endParaRPr>
          </a:p>
        </p:txBody>
      </p:sp>
    </p:spTree>
    <p:extLst>
      <p:ext uri="{BB962C8B-B14F-4D97-AF65-F5344CB8AC3E}">
        <p14:creationId xmlns:p14="http://schemas.microsoft.com/office/powerpoint/2010/main" val="2690291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643" y="196312"/>
            <a:ext cx="2580249" cy="549275"/>
          </a:xfrm>
        </p:spPr>
        <p:txBody>
          <a:bodyPr>
            <a:normAutofit/>
          </a:bodyPr>
          <a:lstStyle/>
          <a:p>
            <a:r>
              <a:rPr lang="en-US" sz="2400" dirty="0" smtClean="0">
                <a:solidFill>
                  <a:srgbClr val="FF0000"/>
                </a:solidFill>
              </a:rPr>
              <a:t>Solid-work design </a:t>
            </a:r>
            <a:endParaRPr lang="en-US" sz="2400" dirty="0">
              <a:solidFill>
                <a:srgbClr val="FF0000"/>
              </a:solidFill>
            </a:endParaRPr>
          </a:p>
        </p:txBody>
      </p:sp>
      <p:pic>
        <p:nvPicPr>
          <p:cNvPr id="9218" name="صورة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643" y="745587"/>
            <a:ext cx="11302219" cy="6041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8962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492" y="238515"/>
            <a:ext cx="2383302" cy="732155"/>
          </a:xfrm>
        </p:spPr>
        <p:txBody>
          <a:bodyPr>
            <a:normAutofit/>
          </a:bodyPr>
          <a:lstStyle/>
          <a:p>
            <a:r>
              <a:rPr lang="en-US" sz="2800" b="1" dirty="0" smtClean="0">
                <a:solidFill>
                  <a:srgbClr val="FF0000"/>
                </a:solidFill>
              </a:rPr>
              <a:t>1. Standard cell</a:t>
            </a:r>
            <a:endParaRPr lang="en-US" sz="2800" b="1"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492" y="970670"/>
            <a:ext cx="4424910" cy="5444198"/>
          </a:xfrm>
          <a:prstGeom prst="rect">
            <a:avLst/>
          </a:prstGeom>
        </p:spPr>
      </p:pic>
      <p:pic>
        <p:nvPicPr>
          <p:cNvPr id="10242" name="صورة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0086" y="1649094"/>
            <a:ext cx="6449548" cy="4087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7890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77396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425" y="168178"/>
            <a:ext cx="3916680" cy="872832"/>
          </a:xfrm>
        </p:spPr>
        <p:txBody>
          <a:bodyPr>
            <a:normAutofit/>
          </a:bodyPr>
          <a:lstStyle/>
          <a:p>
            <a:r>
              <a:rPr lang="en-US" sz="2800" b="1" dirty="0" smtClean="0">
                <a:solidFill>
                  <a:srgbClr val="FF0000"/>
                </a:solidFill>
              </a:rPr>
              <a:t>Objective of standard cell </a:t>
            </a:r>
            <a:endParaRPr lang="en-US" sz="2800" b="1" dirty="0">
              <a:solidFill>
                <a:srgbClr val="FF0000"/>
              </a:solidFill>
            </a:endParaRPr>
          </a:p>
        </p:txBody>
      </p:sp>
      <p:sp>
        <p:nvSpPr>
          <p:cNvPr id="3" name="Content Placeholder 2"/>
          <p:cNvSpPr>
            <a:spLocks noGrp="1"/>
          </p:cNvSpPr>
          <p:nvPr>
            <p:ph idx="1"/>
          </p:nvPr>
        </p:nvSpPr>
        <p:spPr>
          <a:xfrm>
            <a:off x="388033" y="1041010"/>
            <a:ext cx="11569505" cy="5570805"/>
          </a:xfrm>
        </p:spPr>
        <p:txBody>
          <a:bodyPr/>
          <a:lstStyle/>
          <a:p>
            <a:r>
              <a:rPr lang="en-US" dirty="0" smtClean="0"/>
              <a:t>The importance of the primary cell lies in studying the ideal angles for fixing the solar cell, where three cells of the same type were installed and each of them was installed at a different angle, namely:</a:t>
            </a:r>
          </a:p>
          <a:p>
            <a:r>
              <a:rPr lang="en-US" dirty="0" smtClean="0"/>
              <a:t>So that was taken reading of: the voltages and current, including calculating the electrical power of each.</a:t>
            </a:r>
          </a:p>
          <a:p>
            <a:r>
              <a:rPr lang="en-US" dirty="0" smtClean="0"/>
              <a:t>The study was carried out over three different days, taking into account the climatic conditions for a single day.</a:t>
            </a:r>
          </a:p>
          <a:p>
            <a:r>
              <a:rPr lang="en-US" dirty="0" smtClean="0"/>
              <a:t>The importance of the cell was also important in the process of studying the effect of the water cooling system on the solar cells, so that the process of comparing the values ​​that were taken for each of the cells equipped with the cooling system with the basic values ​​of the basic cell.</a:t>
            </a:r>
            <a:endParaRPr lang="en-US" dirty="0"/>
          </a:p>
        </p:txBody>
      </p:sp>
    </p:spTree>
    <p:extLst>
      <p:ext uri="{BB962C8B-B14F-4D97-AF65-F5344CB8AC3E}">
        <p14:creationId xmlns:p14="http://schemas.microsoft.com/office/powerpoint/2010/main" val="3691331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54" y="140042"/>
            <a:ext cx="10500360" cy="1126049"/>
          </a:xfrm>
        </p:spPr>
        <p:txBody>
          <a:bodyPr>
            <a:normAutofit/>
          </a:bodyPr>
          <a:lstStyle/>
          <a:p>
            <a:r>
              <a:rPr lang="en-US" sz="3200" b="1" dirty="0" smtClean="0">
                <a:solidFill>
                  <a:srgbClr val="FF0000"/>
                </a:solidFill>
              </a:rPr>
              <a:t>2.</a:t>
            </a:r>
            <a:r>
              <a:rPr lang="en-US" sz="3200" dirty="0" smtClean="0">
                <a:solidFill>
                  <a:schemeClr val="accent1">
                    <a:lumMod val="75000"/>
                  </a:schemeClr>
                </a:solidFill>
              </a:rPr>
              <a:t> Backward heat extraction by using fluid circulation </a:t>
            </a:r>
            <a:br>
              <a:rPr lang="en-US" sz="3200" dirty="0" smtClean="0">
                <a:solidFill>
                  <a:schemeClr val="accent1">
                    <a:lumMod val="75000"/>
                  </a:schemeClr>
                </a:solidFill>
              </a:rPr>
            </a:br>
            <a:r>
              <a:rPr lang="en-US" sz="3200" b="1" dirty="0" smtClean="0">
                <a:solidFill>
                  <a:srgbClr val="FF0000"/>
                </a:solidFill>
              </a:rPr>
              <a:t> </a:t>
            </a:r>
            <a:endParaRPr lang="en-US" sz="3200" dirty="0"/>
          </a:p>
        </p:txBody>
      </p:sp>
      <p:sp>
        <p:nvSpPr>
          <p:cNvPr id="3" name="Content Placeholder 2"/>
          <p:cNvSpPr>
            <a:spLocks noGrp="1"/>
          </p:cNvSpPr>
          <p:nvPr>
            <p:ph idx="1"/>
          </p:nvPr>
        </p:nvSpPr>
        <p:spPr>
          <a:xfrm>
            <a:off x="205154" y="1009699"/>
            <a:ext cx="11696114" cy="5531778"/>
          </a:xfrm>
        </p:spPr>
        <p:txBody>
          <a:bodyPr/>
          <a:lstStyle/>
          <a:p>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25087" y="2130679"/>
            <a:ext cx="5575856" cy="333389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3500" y="1009699"/>
            <a:ext cx="3917097" cy="5531778"/>
          </a:xfrm>
          <a:prstGeom prst="rect">
            <a:avLst/>
          </a:prstGeom>
        </p:spPr>
      </p:pic>
    </p:spTree>
    <p:extLst>
      <p:ext uri="{BB962C8B-B14F-4D97-AF65-F5344CB8AC3E}">
        <p14:creationId xmlns:p14="http://schemas.microsoft.com/office/powerpoint/2010/main" val="1946495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49" y="37099"/>
            <a:ext cx="10515600" cy="1325563"/>
          </a:xfrm>
        </p:spPr>
        <p:txBody>
          <a:bodyPr>
            <a:normAutofit/>
          </a:bodyPr>
          <a:lstStyle/>
          <a:p>
            <a:r>
              <a:rPr lang="en-US" sz="2800" b="1" dirty="0" smtClean="0">
                <a:solidFill>
                  <a:srgbClr val="FF0000"/>
                </a:solidFill>
              </a:rPr>
              <a:t>Objective of the cell : </a:t>
            </a:r>
            <a:endParaRPr lang="en-US" sz="2800" dirty="0"/>
          </a:p>
        </p:txBody>
      </p:sp>
      <p:sp>
        <p:nvSpPr>
          <p:cNvPr id="3" name="Content Placeholder 2"/>
          <p:cNvSpPr>
            <a:spLocks noGrp="1"/>
          </p:cNvSpPr>
          <p:nvPr>
            <p:ph idx="1"/>
          </p:nvPr>
        </p:nvSpPr>
        <p:spPr>
          <a:xfrm>
            <a:off x="162949" y="1362662"/>
            <a:ext cx="11850859" cy="5497903"/>
          </a:xfrm>
        </p:spPr>
        <p:txBody>
          <a:bodyPr/>
          <a:lstStyle/>
          <a:p>
            <a:r>
              <a:rPr lang="en-GB" dirty="0"/>
              <a:t>The main principle used in this system is the process of adding background paths to the solar cell, allowing water to move with the direction of the tracks laid, the goal of adding these paths is to allow water to stay as long as possible and is in contact with the surface of the cell, allowing heat to move as far as possible from the surface The cell into the water entering it.</a:t>
            </a:r>
            <a:endParaRPr lang="en-US" dirty="0"/>
          </a:p>
          <a:p>
            <a:r>
              <a:rPr lang="en-GB" dirty="0"/>
              <a:t>Aluminium sheets were used in making the tracks laid in addition to making sure the cell was closed from the back by an aluminium plate and insulating materials in order to reduce the chance of rising from the water temperature due to the sunlight on the back of the cell, that is, the heat exchange is limited to the water temperature Inlet and cell surface temperature.</a:t>
            </a:r>
            <a:endParaRPr lang="en-US" dirty="0"/>
          </a:p>
          <a:p>
            <a:endParaRPr lang="en-US" dirty="0"/>
          </a:p>
        </p:txBody>
      </p:sp>
    </p:spTree>
    <p:extLst>
      <p:ext uri="{BB962C8B-B14F-4D97-AF65-F5344CB8AC3E}">
        <p14:creationId xmlns:p14="http://schemas.microsoft.com/office/powerpoint/2010/main" val="3850546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79" y="336991"/>
            <a:ext cx="7180385" cy="675884"/>
          </a:xfrm>
        </p:spPr>
        <p:txBody>
          <a:bodyPr>
            <a:normAutofit fontScale="90000"/>
          </a:bodyPr>
          <a:lstStyle/>
          <a:p>
            <a:r>
              <a:rPr lang="en-US" sz="2800" dirty="0" smtClean="0">
                <a:solidFill>
                  <a:srgbClr val="FF0000"/>
                </a:solidFill>
              </a:rPr>
              <a:t>3. Addition of a water box in the rear of the cell </a:t>
            </a:r>
            <a:r>
              <a:rPr lang="en-US" dirty="0" smtClean="0">
                <a:solidFill>
                  <a:schemeClr val="accent1">
                    <a:lumMod val="75000"/>
                  </a:schemeClr>
                </a:solidFill>
              </a:rPr>
              <a:t/>
            </a:r>
            <a:br>
              <a:rPr lang="en-US" dirty="0" smtClean="0">
                <a:solidFill>
                  <a:schemeClr val="accent1">
                    <a:lumMod val="75000"/>
                  </a:schemeClr>
                </a:solidFill>
              </a:rPr>
            </a:br>
            <a:endParaRPr lang="en-US" dirty="0"/>
          </a:p>
        </p:txBody>
      </p:sp>
      <p:pic>
        <p:nvPicPr>
          <p:cNvPr id="11267" name="صورة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288" y="1842868"/>
            <a:ext cx="3240583" cy="415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9223" y="1842868"/>
            <a:ext cx="2868558" cy="415071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0133" y="1842867"/>
            <a:ext cx="2726728" cy="4150717"/>
          </a:xfrm>
          <a:prstGeom prst="rect">
            <a:avLst/>
          </a:prstGeom>
        </p:spPr>
      </p:pic>
    </p:spTree>
    <p:extLst>
      <p:ext uri="{BB962C8B-B14F-4D97-AF65-F5344CB8AC3E}">
        <p14:creationId xmlns:p14="http://schemas.microsoft.com/office/powerpoint/2010/main" val="30344746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36" y="140042"/>
            <a:ext cx="10515600" cy="1325563"/>
          </a:xfrm>
        </p:spPr>
        <p:txBody>
          <a:bodyPr>
            <a:normAutofit/>
          </a:bodyPr>
          <a:lstStyle/>
          <a:p>
            <a:r>
              <a:rPr lang="en-US" sz="3200" b="1" dirty="0" smtClean="0">
                <a:solidFill>
                  <a:srgbClr val="FF0000"/>
                </a:solidFill>
              </a:rPr>
              <a:t>Objective of the cell : </a:t>
            </a:r>
            <a:endParaRPr lang="en-US" sz="3200" dirty="0"/>
          </a:p>
        </p:txBody>
      </p:sp>
      <p:sp>
        <p:nvSpPr>
          <p:cNvPr id="3" name="Content Placeholder 2"/>
          <p:cNvSpPr>
            <a:spLocks noGrp="1"/>
          </p:cNvSpPr>
          <p:nvPr>
            <p:ph idx="1"/>
          </p:nvPr>
        </p:nvSpPr>
        <p:spPr>
          <a:xfrm>
            <a:off x="430236" y="1972042"/>
            <a:ext cx="10515600" cy="4351338"/>
          </a:xfrm>
        </p:spPr>
        <p:txBody>
          <a:bodyPr/>
          <a:lstStyle/>
          <a:p>
            <a:r>
              <a:rPr lang="en-GB" dirty="0"/>
              <a:t>The principle of the box is the process of adding an aluminium box to the back of the cell, which is completely immersed in the water entering it so that it comes in contact with the back surface of the cell at the same time, which allows water to stay in contact with the cell surface long enough to effectively cool the cell . </a:t>
            </a:r>
            <a:endParaRPr lang="en-US" dirty="0"/>
          </a:p>
          <a:p>
            <a:endParaRPr lang="en-US" dirty="0"/>
          </a:p>
        </p:txBody>
      </p:sp>
    </p:spTree>
    <p:extLst>
      <p:ext uri="{BB962C8B-B14F-4D97-AF65-F5344CB8AC3E}">
        <p14:creationId xmlns:p14="http://schemas.microsoft.com/office/powerpoint/2010/main" val="4147492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425" y="140042"/>
            <a:ext cx="2833467" cy="900967"/>
          </a:xfrm>
        </p:spPr>
        <p:txBody>
          <a:bodyPr>
            <a:normAutofit/>
          </a:bodyPr>
          <a:lstStyle/>
          <a:p>
            <a:r>
              <a:rPr lang="en-US" sz="2800" dirty="0" smtClean="0"/>
              <a:t>Main component </a:t>
            </a:r>
            <a:endParaRPr lang="en-US" sz="2800" dirty="0"/>
          </a:p>
        </p:txBody>
      </p:sp>
      <p:pic>
        <p:nvPicPr>
          <p:cNvPr id="12290" name="صورة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128" y="1112688"/>
            <a:ext cx="2366059" cy="2366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صورة 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9437" y="1041009"/>
            <a:ext cx="2366059" cy="2366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صورة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9698" y="1275050"/>
            <a:ext cx="1960562"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صورة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7383" y="4250028"/>
            <a:ext cx="234156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16907" y="3804856"/>
            <a:ext cx="2622791" cy="2622791"/>
          </a:xfrm>
          <a:prstGeom prst="rect">
            <a:avLst/>
          </a:prstGeom>
        </p:spPr>
      </p:pic>
      <p:sp>
        <p:nvSpPr>
          <p:cNvPr id="5" name="TextBox 4"/>
          <p:cNvSpPr txBox="1"/>
          <p:nvPr/>
        </p:nvSpPr>
        <p:spPr>
          <a:xfrm>
            <a:off x="728355" y="3620190"/>
            <a:ext cx="1367731" cy="369332"/>
          </a:xfrm>
          <a:prstGeom prst="rect">
            <a:avLst/>
          </a:prstGeom>
          <a:noFill/>
        </p:spPr>
        <p:txBody>
          <a:bodyPr wrap="square" rtlCol="0">
            <a:spAutoFit/>
          </a:bodyPr>
          <a:lstStyle/>
          <a:p>
            <a:r>
              <a:rPr lang="en-US" dirty="0" smtClean="0"/>
              <a:t>Multi-meter </a:t>
            </a:r>
            <a:endParaRPr lang="en-US" dirty="0"/>
          </a:p>
        </p:txBody>
      </p:sp>
      <p:sp>
        <p:nvSpPr>
          <p:cNvPr id="6" name="TextBox 5"/>
          <p:cNvSpPr txBox="1"/>
          <p:nvPr/>
        </p:nvSpPr>
        <p:spPr>
          <a:xfrm>
            <a:off x="5847086" y="3617344"/>
            <a:ext cx="2716819" cy="369332"/>
          </a:xfrm>
          <a:prstGeom prst="rect">
            <a:avLst/>
          </a:prstGeom>
          <a:noFill/>
        </p:spPr>
        <p:txBody>
          <a:bodyPr wrap="square" rtlCol="0">
            <a:spAutoFit/>
          </a:bodyPr>
          <a:lstStyle/>
          <a:p>
            <a:r>
              <a:rPr lang="en-US" dirty="0" smtClean="0"/>
              <a:t>Load </a:t>
            </a:r>
            <a:endParaRPr lang="en-US" dirty="0"/>
          </a:p>
        </p:txBody>
      </p:sp>
      <p:sp>
        <p:nvSpPr>
          <p:cNvPr id="7" name="TextBox 6"/>
          <p:cNvSpPr txBox="1"/>
          <p:nvPr/>
        </p:nvSpPr>
        <p:spPr>
          <a:xfrm>
            <a:off x="9836715" y="3617344"/>
            <a:ext cx="1786596" cy="369332"/>
          </a:xfrm>
          <a:prstGeom prst="rect">
            <a:avLst/>
          </a:prstGeom>
          <a:noFill/>
        </p:spPr>
        <p:txBody>
          <a:bodyPr wrap="square" rtlCol="0">
            <a:spAutoFit/>
          </a:bodyPr>
          <a:lstStyle/>
          <a:p>
            <a:r>
              <a:rPr lang="en-US" dirty="0" smtClean="0"/>
              <a:t>Measuring cup </a:t>
            </a:r>
            <a:endParaRPr lang="en-US" dirty="0"/>
          </a:p>
        </p:txBody>
      </p:sp>
      <p:sp>
        <p:nvSpPr>
          <p:cNvPr id="8" name="TextBox 7"/>
          <p:cNvSpPr txBox="1"/>
          <p:nvPr/>
        </p:nvSpPr>
        <p:spPr>
          <a:xfrm>
            <a:off x="2720351" y="6242981"/>
            <a:ext cx="1755625" cy="369332"/>
          </a:xfrm>
          <a:prstGeom prst="rect">
            <a:avLst/>
          </a:prstGeom>
          <a:noFill/>
        </p:spPr>
        <p:txBody>
          <a:bodyPr wrap="square" rtlCol="0">
            <a:spAutoFit/>
          </a:bodyPr>
          <a:lstStyle/>
          <a:p>
            <a:r>
              <a:rPr lang="en-US" dirty="0" smtClean="0"/>
              <a:t>Wooden stand</a:t>
            </a:r>
            <a:endParaRPr lang="en-US" dirty="0"/>
          </a:p>
        </p:txBody>
      </p:sp>
      <p:sp>
        <p:nvSpPr>
          <p:cNvPr id="9" name="TextBox 8"/>
          <p:cNvSpPr txBox="1"/>
          <p:nvPr/>
        </p:nvSpPr>
        <p:spPr>
          <a:xfrm>
            <a:off x="9496797" y="6242981"/>
            <a:ext cx="2011680" cy="369332"/>
          </a:xfrm>
          <a:prstGeom prst="rect">
            <a:avLst/>
          </a:prstGeom>
          <a:noFill/>
        </p:spPr>
        <p:txBody>
          <a:bodyPr wrap="square" rtlCol="0">
            <a:spAutoFit/>
          </a:bodyPr>
          <a:lstStyle/>
          <a:p>
            <a:r>
              <a:rPr lang="en-US" dirty="0" smtClean="0"/>
              <a:t>Thermometer </a:t>
            </a:r>
            <a:endParaRPr lang="en-US" dirty="0"/>
          </a:p>
        </p:txBody>
      </p:sp>
    </p:spTree>
    <p:extLst>
      <p:ext uri="{BB962C8B-B14F-4D97-AF65-F5344CB8AC3E}">
        <p14:creationId xmlns:p14="http://schemas.microsoft.com/office/powerpoint/2010/main" val="6990945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8829" y="3921939"/>
            <a:ext cx="1467200" cy="2306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صورة 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5837" y="3921938"/>
            <a:ext cx="1240224" cy="2306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صورة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520555" y="729621"/>
            <a:ext cx="2096089" cy="273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صورة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785" y="3921940"/>
            <a:ext cx="942940" cy="2306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صورة 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0354" y="1051450"/>
            <a:ext cx="2225675" cy="209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90843" y="277050"/>
            <a:ext cx="2743200" cy="523220"/>
          </a:xfrm>
          <a:prstGeom prst="rect">
            <a:avLst/>
          </a:prstGeom>
          <a:noFill/>
        </p:spPr>
        <p:txBody>
          <a:bodyPr wrap="square" rtlCol="0">
            <a:spAutoFit/>
          </a:bodyPr>
          <a:lstStyle/>
          <a:p>
            <a:r>
              <a:rPr lang="en-US" sz="2800" dirty="0" smtClean="0">
                <a:solidFill>
                  <a:srgbClr val="FF0000"/>
                </a:solidFill>
              </a:rPr>
              <a:t>Pipe and fitting </a:t>
            </a:r>
            <a:endParaRPr lang="en-US" sz="2800" dirty="0">
              <a:solidFill>
                <a:srgbClr val="FF0000"/>
              </a:solidFill>
            </a:endParaRPr>
          </a:p>
        </p:txBody>
      </p:sp>
      <p:sp>
        <p:nvSpPr>
          <p:cNvPr id="5" name="TextBox 4"/>
          <p:cNvSpPr txBox="1"/>
          <p:nvPr/>
        </p:nvSpPr>
        <p:spPr>
          <a:xfrm>
            <a:off x="2675300" y="3398720"/>
            <a:ext cx="1786597" cy="369332"/>
          </a:xfrm>
          <a:prstGeom prst="rect">
            <a:avLst/>
          </a:prstGeom>
          <a:noFill/>
        </p:spPr>
        <p:txBody>
          <a:bodyPr wrap="square" rtlCol="0">
            <a:spAutoFit/>
          </a:bodyPr>
          <a:lstStyle/>
          <a:p>
            <a:r>
              <a:rPr lang="en-US" dirty="0" smtClean="0"/>
              <a:t>Y-connection </a:t>
            </a:r>
            <a:endParaRPr lang="en-US" dirty="0"/>
          </a:p>
        </p:txBody>
      </p:sp>
      <p:sp>
        <p:nvSpPr>
          <p:cNvPr id="6" name="TextBox 5"/>
          <p:cNvSpPr txBox="1"/>
          <p:nvPr/>
        </p:nvSpPr>
        <p:spPr>
          <a:xfrm>
            <a:off x="8159262" y="3400682"/>
            <a:ext cx="1886767" cy="369332"/>
          </a:xfrm>
          <a:prstGeom prst="rect">
            <a:avLst/>
          </a:prstGeom>
          <a:noFill/>
        </p:spPr>
        <p:txBody>
          <a:bodyPr wrap="square" rtlCol="0">
            <a:spAutoFit/>
          </a:bodyPr>
          <a:lstStyle/>
          <a:p>
            <a:r>
              <a:rPr lang="en-US" dirty="0" smtClean="0"/>
              <a:t>½ inch elbow fit</a:t>
            </a:r>
            <a:endParaRPr lang="en-US" dirty="0"/>
          </a:p>
        </p:txBody>
      </p:sp>
      <p:sp>
        <p:nvSpPr>
          <p:cNvPr id="13" name="TextBox 12"/>
          <p:cNvSpPr txBox="1"/>
          <p:nvPr/>
        </p:nvSpPr>
        <p:spPr>
          <a:xfrm>
            <a:off x="8578829" y="6380245"/>
            <a:ext cx="1800665" cy="369332"/>
          </a:xfrm>
          <a:prstGeom prst="rect">
            <a:avLst/>
          </a:prstGeom>
          <a:noFill/>
        </p:spPr>
        <p:txBody>
          <a:bodyPr wrap="square" rtlCol="0">
            <a:spAutoFit/>
          </a:bodyPr>
          <a:lstStyle/>
          <a:p>
            <a:r>
              <a:rPr lang="en-US" dirty="0" smtClean="0"/>
              <a:t>16mm pipe</a:t>
            </a:r>
            <a:endParaRPr lang="en-US" dirty="0"/>
          </a:p>
        </p:txBody>
      </p:sp>
      <p:sp>
        <p:nvSpPr>
          <p:cNvPr id="14" name="TextBox 13"/>
          <p:cNvSpPr txBox="1"/>
          <p:nvPr/>
        </p:nvSpPr>
        <p:spPr>
          <a:xfrm>
            <a:off x="4121834" y="6380245"/>
            <a:ext cx="3884380" cy="369332"/>
          </a:xfrm>
          <a:prstGeom prst="rect">
            <a:avLst/>
          </a:prstGeom>
          <a:noFill/>
        </p:spPr>
        <p:txBody>
          <a:bodyPr wrap="square" rtlCol="0">
            <a:spAutoFit/>
          </a:bodyPr>
          <a:lstStyle/>
          <a:p>
            <a:r>
              <a:rPr lang="en-GB" dirty="0"/>
              <a:t>Fitting transition from 1/2  to 3/4 </a:t>
            </a:r>
            <a:endParaRPr lang="en-US" dirty="0"/>
          </a:p>
        </p:txBody>
      </p:sp>
      <p:sp>
        <p:nvSpPr>
          <p:cNvPr id="15" name="TextBox 14"/>
          <p:cNvSpPr txBox="1"/>
          <p:nvPr/>
        </p:nvSpPr>
        <p:spPr>
          <a:xfrm>
            <a:off x="766689" y="6380245"/>
            <a:ext cx="2391508" cy="369332"/>
          </a:xfrm>
          <a:prstGeom prst="rect">
            <a:avLst/>
          </a:prstGeom>
          <a:noFill/>
        </p:spPr>
        <p:txBody>
          <a:bodyPr wrap="square" rtlCol="0">
            <a:spAutoFit/>
          </a:bodyPr>
          <a:lstStyle/>
          <a:p>
            <a:r>
              <a:rPr lang="en-GB" dirty="0"/>
              <a:t>1/2 inch inlet fit </a:t>
            </a:r>
            <a:endParaRPr lang="en-US" dirty="0"/>
          </a:p>
        </p:txBody>
      </p:sp>
    </p:spTree>
    <p:extLst>
      <p:ext uri="{BB962C8B-B14F-4D97-AF65-F5344CB8AC3E}">
        <p14:creationId xmlns:p14="http://schemas.microsoft.com/office/powerpoint/2010/main" val="1609185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425" y="211017"/>
            <a:ext cx="1862797" cy="661180"/>
          </a:xfrm>
        </p:spPr>
        <p:txBody>
          <a:bodyPr>
            <a:normAutofit/>
          </a:bodyPr>
          <a:lstStyle/>
          <a:p>
            <a:r>
              <a:rPr lang="en-US" sz="2000" dirty="0" smtClean="0"/>
              <a:t>Full connection </a:t>
            </a: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425" y="1223889"/>
            <a:ext cx="7952935" cy="447352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2489" y="1223889"/>
            <a:ext cx="2702170" cy="4825304"/>
          </a:xfrm>
          <a:prstGeom prst="rect">
            <a:avLst/>
          </a:prstGeom>
        </p:spPr>
      </p:pic>
    </p:spTree>
    <p:extLst>
      <p:ext uri="{BB962C8B-B14F-4D97-AF65-F5344CB8AC3E}">
        <p14:creationId xmlns:p14="http://schemas.microsoft.com/office/powerpoint/2010/main" val="29832786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493" y="0"/>
            <a:ext cx="10515600" cy="1325563"/>
          </a:xfrm>
        </p:spPr>
        <p:txBody>
          <a:bodyPr>
            <a:normAutofit/>
          </a:bodyPr>
          <a:lstStyle/>
          <a:p>
            <a:r>
              <a:rPr lang="en-US" sz="3600" dirty="0" smtClean="0">
                <a:solidFill>
                  <a:srgbClr val="FF0000"/>
                </a:solidFill>
              </a:rPr>
              <a:t>Insulation </a:t>
            </a:r>
            <a:endParaRPr lang="en-US" sz="3600"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6142063" y="639812"/>
            <a:ext cx="4114507" cy="548600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1" y="1090636"/>
            <a:ext cx="4255087" cy="4255087"/>
          </a:xfrm>
          <a:prstGeom prst="rect">
            <a:avLst/>
          </a:prstGeom>
        </p:spPr>
      </p:pic>
    </p:spTree>
    <p:extLst>
      <p:ext uri="{BB962C8B-B14F-4D97-AF65-F5344CB8AC3E}">
        <p14:creationId xmlns:p14="http://schemas.microsoft.com/office/powerpoint/2010/main" val="4969727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96" y="168177"/>
            <a:ext cx="2467708" cy="816561"/>
          </a:xfrm>
        </p:spPr>
        <p:txBody>
          <a:bodyPr>
            <a:normAutofit/>
          </a:bodyPr>
          <a:lstStyle/>
          <a:p>
            <a:r>
              <a:rPr lang="en-US" sz="2400" dirty="0" smtClean="0">
                <a:solidFill>
                  <a:srgbClr val="FF0000"/>
                </a:solidFill>
              </a:rPr>
              <a:t>Practical process </a:t>
            </a:r>
            <a:endParaRPr lang="en-US" sz="2400" dirty="0">
              <a:solidFill>
                <a:srgbClr val="FF00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2873" y="1125415"/>
            <a:ext cx="10058400" cy="5073215"/>
          </a:xfrm>
          <a:prstGeom prst="rect">
            <a:avLst/>
          </a:prstGeom>
        </p:spPr>
      </p:pic>
    </p:spTree>
    <p:extLst>
      <p:ext uri="{BB962C8B-B14F-4D97-AF65-F5344CB8AC3E}">
        <p14:creationId xmlns:p14="http://schemas.microsoft.com/office/powerpoint/2010/main" val="1503046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8000">
              <a:schemeClr val="accent1">
                <a:lumMod val="0"/>
                <a:alpha val="77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grpSp>
        <p:nvGrpSpPr>
          <p:cNvPr id="41" name="Group 40"/>
          <p:cNvGrpSpPr/>
          <p:nvPr/>
        </p:nvGrpSpPr>
        <p:grpSpPr>
          <a:xfrm>
            <a:off x="0" y="-66977"/>
            <a:ext cx="12192000" cy="6905590"/>
            <a:chOff x="1300765" y="618177"/>
            <a:chExt cx="9188379" cy="5447763"/>
          </a:xfrm>
          <a:blipFill>
            <a:blip r:embed="rId2"/>
            <a:stretch>
              <a:fillRect/>
            </a:stretch>
          </a:blipFill>
        </p:grpSpPr>
        <p:sp>
          <p:nvSpPr>
            <p:cNvPr id="4" name="Rounded Rectangle 3"/>
            <p:cNvSpPr/>
            <p:nvPr/>
          </p:nvSpPr>
          <p:spPr>
            <a:xfrm>
              <a:off x="1300765" y="1455311"/>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764405" y="2028421"/>
              <a:ext cx="463640" cy="2627291"/>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228045" y="1455311"/>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678751" y="618177"/>
              <a:ext cx="463640" cy="5447763"/>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3128899" y="1455310"/>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584144" y="2028420"/>
              <a:ext cx="463640" cy="2627291"/>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5438177" y="2028412"/>
              <a:ext cx="463640" cy="2627291"/>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9116272" y="2028412"/>
              <a:ext cx="463640" cy="2627291"/>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7288689" y="2028412"/>
              <a:ext cx="463640" cy="2627291"/>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6825144" y="1455304"/>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4054826" y="1455304"/>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7743400" y="1455302"/>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5910818" y="1455304"/>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4973435" y="1455304"/>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p:cNvSpPr/>
            <p:nvPr/>
          </p:nvSpPr>
          <p:spPr>
            <a:xfrm>
              <a:off x="9561864" y="1455302"/>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a:off x="8652632" y="1455302"/>
              <a:ext cx="463640" cy="3773510"/>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4519551" y="618177"/>
              <a:ext cx="463640" cy="5447763"/>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p:cNvSpPr/>
            <p:nvPr/>
          </p:nvSpPr>
          <p:spPr>
            <a:xfrm>
              <a:off x="8198016" y="618177"/>
              <a:ext cx="463640" cy="5447763"/>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6362882" y="618177"/>
              <a:ext cx="463640" cy="5447763"/>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10025504" y="618177"/>
              <a:ext cx="463640" cy="5447763"/>
            </a:xfrm>
            <a:prstGeom prst="roundRect">
              <a:avLst>
                <a:gd name="adj" fmla="val 3581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Box 41"/>
          <p:cNvSpPr txBox="1"/>
          <p:nvPr/>
        </p:nvSpPr>
        <p:spPr>
          <a:xfrm>
            <a:off x="307600" y="2229551"/>
            <a:ext cx="8956559" cy="1938992"/>
          </a:xfrm>
          <a:prstGeom prst="rect">
            <a:avLst/>
          </a:prstGeom>
          <a:noFill/>
        </p:spPr>
        <p:txBody>
          <a:bodyPr wrap="square" rtlCol="0">
            <a:spAutoFit/>
          </a:bodyPr>
          <a:lstStyle/>
          <a:p>
            <a:pPr algn="ctr"/>
            <a:r>
              <a:rPr lang="en-US" sz="6000" b="1" dirty="0">
                <a:solidFill>
                  <a:schemeClr val="bg1"/>
                </a:solidFill>
                <a:latin typeface="Times New Roman" panose="02020603050405020304" pitchFamily="18" charset="0"/>
                <a:cs typeface="Times New Roman" panose="02020603050405020304" pitchFamily="18" charset="0"/>
              </a:rPr>
              <a:t>The effect of cooling on the solar PV </a:t>
            </a:r>
            <a:r>
              <a:rPr lang="en-US" sz="6000" b="1" dirty="0" smtClean="0">
                <a:solidFill>
                  <a:schemeClr val="bg1"/>
                </a:solidFill>
                <a:latin typeface="Times New Roman" panose="02020603050405020304" pitchFamily="18" charset="0"/>
                <a:cs typeface="Times New Roman" panose="02020603050405020304" pitchFamily="18" charset="0"/>
              </a:rPr>
              <a:t>performance</a:t>
            </a:r>
            <a:r>
              <a:rPr lang="en-US" sz="6000" dirty="0" smtClean="0">
                <a:solidFill>
                  <a:schemeClr val="bg1"/>
                </a:solidFill>
                <a:latin typeface="Times New Roman" panose="02020603050405020304" pitchFamily="18" charset="0"/>
                <a:cs typeface="Times New Roman" panose="02020603050405020304" pitchFamily="18" charset="0"/>
              </a:rPr>
              <a:t> </a:t>
            </a:r>
            <a:endParaRPr lang="en-US" sz="6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5315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6198" y="3160161"/>
            <a:ext cx="2405458" cy="321585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577" y="304743"/>
            <a:ext cx="2327063" cy="312777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30939" y="3160161"/>
            <a:ext cx="2316839" cy="311403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8202" y="304743"/>
            <a:ext cx="2117736" cy="2846419"/>
          </a:xfrm>
          <a:prstGeom prst="rect">
            <a:avLst/>
          </a:prstGeom>
        </p:spPr>
      </p:pic>
    </p:spTree>
    <p:extLst>
      <p:ext uri="{BB962C8B-B14F-4D97-AF65-F5344CB8AC3E}">
        <p14:creationId xmlns:p14="http://schemas.microsoft.com/office/powerpoint/2010/main" val="856566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561" y="270717"/>
            <a:ext cx="2660790" cy="354772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0294" y="3818437"/>
            <a:ext cx="5863326" cy="271628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561" y="4094254"/>
            <a:ext cx="4310521" cy="241389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7110226" y="-1019214"/>
            <a:ext cx="3283462" cy="5863325"/>
          </a:xfrm>
          <a:prstGeom prst="rect">
            <a:avLst/>
          </a:prstGeom>
        </p:spPr>
      </p:pic>
    </p:spTree>
    <p:extLst>
      <p:ext uri="{BB962C8B-B14F-4D97-AF65-F5344CB8AC3E}">
        <p14:creationId xmlns:p14="http://schemas.microsoft.com/office/powerpoint/2010/main" val="33258043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 y="0"/>
            <a:ext cx="1792458" cy="1013509"/>
          </a:xfrm>
        </p:spPr>
        <p:txBody>
          <a:bodyPr>
            <a:normAutofit/>
          </a:bodyPr>
          <a:lstStyle/>
          <a:p>
            <a:r>
              <a:rPr lang="en-US" sz="3200" dirty="0" smtClean="0">
                <a:solidFill>
                  <a:srgbClr val="FF0000"/>
                </a:solidFill>
              </a:rPr>
              <a:t>Results </a:t>
            </a:r>
            <a:endParaRPr lang="en-US" sz="3200" dirty="0">
              <a:solidFill>
                <a:srgbClr val="FF0000"/>
              </a:solidFill>
            </a:endParaRPr>
          </a:p>
        </p:txBody>
      </p:sp>
      <p:sp>
        <p:nvSpPr>
          <p:cNvPr id="4" name="TextBox 3"/>
          <p:cNvSpPr txBox="1"/>
          <p:nvPr/>
        </p:nvSpPr>
        <p:spPr>
          <a:xfrm>
            <a:off x="731520" y="782676"/>
            <a:ext cx="7455877" cy="461665"/>
          </a:xfrm>
          <a:prstGeom prst="rect">
            <a:avLst/>
          </a:prstGeom>
          <a:noFill/>
        </p:spPr>
        <p:txBody>
          <a:bodyPr wrap="square" rtlCol="0">
            <a:spAutoFit/>
          </a:bodyPr>
          <a:lstStyle/>
          <a:p>
            <a:r>
              <a:rPr lang="en-US" sz="2400" dirty="0" smtClean="0"/>
              <a:t>Optimum tilt angle study results : </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350021480"/>
              </p:ext>
            </p:extLst>
          </p:nvPr>
        </p:nvGraphicFramePr>
        <p:xfrm>
          <a:off x="309488" y="1439747"/>
          <a:ext cx="11521440" cy="4718706"/>
        </p:xfrm>
        <a:graphic>
          <a:graphicData uri="http://schemas.openxmlformats.org/drawingml/2006/table">
            <a:tbl>
              <a:tblPr firstRow="1" firstCol="1" bandRow="1"/>
              <a:tblGrid>
                <a:gridCol w="1141875"/>
                <a:gridCol w="1143113"/>
                <a:gridCol w="1154247"/>
                <a:gridCol w="1154247"/>
                <a:gridCol w="1143113"/>
                <a:gridCol w="1166619"/>
                <a:gridCol w="1166619"/>
                <a:gridCol w="1143113"/>
                <a:gridCol w="1154247"/>
                <a:gridCol w="1154247"/>
              </a:tblGrid>
              <a:tr h="337304">
                <a:tc gridSpan="10">
                  <a:txBody>
                    <a:bodyPr/>
                    <a:lstStyle/>
                    <a:p>
                      <a:pPr marL="0" marR="0" algn="ctr">
                        <a:lnSpc>
                          <a:spcPct val="115000"/>
                        </a:lnSpc>
                        <a:spcBef>
                          <a:spcPts val="0"/>
                        </a:spcBef>
                        <a:spcAft>
                          <a:spcPts val="0"/>
                        </a:spcAft>
                      </a:pPr>
                      <a:r>
                        <a:rPr lang="en-GB" sz="20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Day : </a:t>
                      </a:r>
                      <a:r>
                        <a:rPr lang="en-GB" sz="2000" b="1" dirty="0" smtClean="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Sunday                                       </a:t>
                      </a:r>
                      <a:r>
                        <a:rPr lang="en-GB" sz="20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date : 14/6/2020</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292">
                <a:tc rowSpan="2">
                  <a:txBody>
                    <a:bodyPr/>
                    <a:lstStyle/>
                    <a:p>
                      <a:pPr marL="0" marR="0" algn="ctr">
                        <a:lnSpc>
                          <a:spcPct val="115000"/>
                        </a:lnSpc>
                        <a:spcBef>
                          <a:spcPts val="0"/>
                        </a:spcBef>
                        <a:spcAft>
                          <a:spcPts val="0"/>
                        </a:spcAft>
                      </a:pPr>
                      <a:r>
                        <a:rPr lang="en-GB" sz="1600" dirty="0" smtClean="0">
                          <a:solidFill>
                            <a:srgbClr val="FF0000"/>
                          </a:solidFill>
                          <a:effectLst/>
                          <a:latin typeface="Arial" panose="020B0604020202020204" pitchFamily="34" charset="0"/>
                          <a:ea typeface="Times New Roman" panose="02020603050405020304" pitchFamily="18" charset="0"/>
                          <a:cs typeface="Arial" panose="020B0604020202020204" pitchFamily="34" charset="0"/>
                        </a:rPr>
                        <a:t>Hours       </a:t>
                      </a:r>
                      <a:r>
                        <a:rPr lang="en-GB" sz="1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GB" sz="1600" dirty="0" smtClean="0">
                          <a:solidFill>
                            <a:srgbClr val="FF0000"/>
                          </a:solidFill>
                          <a:effectLst/>
                          <a:latin typeface="Arial" panose="020B0604020202020204" pitchFamily="34" charset="0"/>
                          <a:ea typeface="Times New Roman" panose="02020603050405020304" pitchFamily="18" charset="0"/>
                          <a:cs typeface="Arial" panose="020B0604020202020204" pitchFamily="34" charset="0"/>
                        </a:rPr>
                        <a:t>pm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GB" sz="20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0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25</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GB" sz="200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0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29</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GB" sz="200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0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40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46816">
                <a:tc vMerge="1">
                  <a:txBody>
                    <a:bodyPr/>
                    <a:lstStyle/>
                    <a:p>
                      <a:endParaRPr lang="en-US"/>
                    </a:p>
                  </a:txBody>
                  <a:tcPr/>
                </a:tc>
                <a:tc>
                  <a:txBody>
                    <a:bodyPr/>
                    <a:lstStyle/>
                    <a:p>
                      <a:pPr marL="0" marR="0" algn="ctr">
                        <a:lnSpc>
                          <a:spcPct val="115000"/>
                        </a:lnSpc>
                        <a:spcBef>
                          <a:spcPts val="0"/>
                        </a:spcBef>
                        <a:spcAft>
                          <a:spcPts val="0"/>
                        </a:spcAft>
                      </a:pPr>
                      <a:r>
                        <a:rPr lang="en-GB" sz="2000" b="1" dirty="0">
                          <a:solidFill>
                            <a:srgbClr val="548DD4"/>
                          </a:solidFill>
                          <a:effectLst/>
                          <a:latin typeface="Calibri" panose="020F0502020204030204" pitchFamily="34" charset="0"/>
                          <a:ea typeface="Times New Roman" panose="02020603050405020304" pitchFamily="18" charset="0"/>
                          <a:cs typeface="Arial" panose="020B0604020202020204" pitchFamily="34" charset="0"/>
                        </a:rPr>
                        <a:t>V</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dirty="0">
                          <a:solidFill>
                            <a:srgbClr val="548DD4"/>
                          </a:solidFill>
                          <a:effectLst/>
                          <a:latin typeface="Calibri" panose="020F0502020204030204" pitchFamily="34" charset="0"/>
                          <a:ea typeface="Times New Roman" panose="02020603050405020304" pitchFamily="18" charset="0"/>
                          <a:cs typeface="Arial" panose="020B0604020202020204" pitchFamily="34" charset="0"/>
                        </a:rPr>
                        <a:t>A</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dirty="0">
                          <a:solidFill>
                            <a:srgbClr val="548DD4"/>
                          </a:solidFill>
                          <a:effectLst/>
                          <a:latin typeface="Calibri" panose="020F0502020204030204" pitchFamily="34" charset="0"/>
                          <a:ea typeface="Times New Roman" panose="02020603050405020304" pitchFamily="18" charset="0"/>
                          <a:cs typeface="Arial" panose="020B0604020202020204" pitchFamily="34" charset="0"/>
                        </a:rPr>
                        <a:t>P</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V</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A</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P</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V</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A</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0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P</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12:00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25.3</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5.819</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7.02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12:10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30.4</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0.24</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7.296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32.1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8.988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8.32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12:20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24.7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0.21</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5.187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26.7</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6.408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25.3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6.072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12:30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25.8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5.16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27.3</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6.006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26.7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5.874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12:40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29.3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0.28</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8.204</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30.8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0.29</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8.932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29.1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7.857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12:50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31.4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0.31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9.734</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31.7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0.31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9.827</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30.6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9.18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1:00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27.6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7.452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30.5</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9.15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28.2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0.31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8.742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6170">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1:30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30.2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0.28</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8.456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32.3</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0.32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10.336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0.28</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8.96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2:00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29.7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7.425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31.4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0.28</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8.792</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30.1</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7.826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337304">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2:30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26.6</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6.384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29.7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0.27</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a:effectLst/>
                          <a:latin typeface="Calibri" panose="020F0502020204030204" pitchFamily="34" charset="0"/>
                          <a:ea typeface="Times New Roman" panose="02020603050405020304" pitchFamily="18" charset="0"/>
                          <a:cs typeface="Arial" panose="020B0604020202020204" pitchFamily="34" charset="0"/>
                        </a:rPr>
                        <a:t>8.019</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28.9</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0.25</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2000" b="1" dirty="0">
                          <a:effectLst/>
                          <a:latin typeface="Calibri" panose="020F0502020204030204" pitchFamily="34" charset="0"/>
                          <a:ea typeface="Times New Roman" panose="02020603050405020304" pitchFamily="18" charset="0"/>
                          <a:cs typeface="Arial" panose="020B0604020202020204" pitchFamily="34" charset="0"/>
                        </a:rPr>
                        <a:t>7.225</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Tree>
    <p:extLst>
      <p:ext uri="{BB962C8B-B14F-4D97-AF65-F5344CB8AC3E}">
        <p14:creationId xmlns:p14="http://schemas.microsoft.com/office/powerpoint/2010/main" val="4582181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037184158"/>
              </p:ext>
            </p:extLst>
          </p:nvPr>
        </p:nvGraphicFramePr>
        <p:xfrm>
          <a:off x="1021300" y="714883"/>
          <a:ext cx="10429803" cy="6001087"/>
        </p:xfrm>
        <a:graphic>
          <a:graphicData uri="http://schemas.openxmlformats.org/drawingml/2006/table">
            <a:tbl>
              <a:tblPr firstRow="1" firstCol="1" bandRow="1"/>
              <a:tblGrid>
                <a:gridCol w="1565858"/>
                <a:gridCol w="1128024"/>
                <a:gridCol w="1718533"/>
                <a:gridCol w="1430849"/>
                <a:gridCol w="1483843"/>
                <a:gridCol w="1430849"/>
                <a:gridCol w="1671847"/>
              </a:tblGrid>
              <a:tr h="448712">
                <a:tc gridSpan="7">
                  <a:txBody>
                    <a:bodyPr/>
                    <a:lstStyle/>
                    <a:p>
                      <a:pPr marL="0" marR="0" algn="ctr">
                        <a:lnSpc>
                          <a:spcPct val="115000"/>
                        </a:lnSpc>
                        <a:spcBef>
                          <a:spcPts val="0"/>
                        </a:spcBef>
                        <a:spcAft>
                          <a:spcPts val="0"/>
                        </a:spcAft>
                      </a:pPr>
                      <a:r>
                        <a:rPr lang="en-GB" sz="24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Day :  Sunday                      date :14.6.2020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712">
                <a:tc gridSpan="3">
                  <a:txBody>
                    <a:bodyPr/>
                    <a:lstStyle/>
                    <a:p>
                      <a:pPr marL="0" marR="0" algn="ctr">
                        <a:lnSpc>
                          <a:spcPct val="115000"/>
                        </a:lnSpc>
                        <a:spcBef>
                          <a:spcPts val="0"/>
                        </a:spcBef>
                        <a:spcAft>
                          <a:spcPts val="0"/>
                        </a:spcAft>
                      </a:pP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Power electrical (</a:t>
                      </a:r>
                      <a:r>
                        <a:rPr lang="en-GB" sz="2400" b="1" dirty="0" err="1">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P</a:t>
                      </a:r>
                      <a:r>
                        <a:rPr lang="en-GB" sz="2400" b="1" baseline="-25000" dirty="0" err="1">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elec</a:t>
                      </a: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0"/>
                        </a:spcAft>
                      </a:pP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Power input (P</a:t>
                      </a:r>
                      <a:r>
                        <a:rPr lang="en-GB" sz="2400" b="1" baseline="-25000"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in</a:t>
                      </a: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Efficiency </a:t>
                      </a:r>
                      <a:r>
                        <a:rPr lang="en-GB" sz="2400" b="1" dirty="0" smtClean="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400" dirty="0" smtClean="0">
                          <a:effectLst/>
                          <a:latin typeface="Calibri" panose="020F0502020204030204" pitchFamily="34" charset="0"/>
                          <a:ea typeface="Times New Roman" panose="02020603050405020304" pitchFamily="18" charset="0"/>
                          <a:cs typeface="Arial" panose="020B0604020202020204" pitchFamily="34" charset="0"/>
                        </a:rPr>
                        <a:t> </a:t>
                      </a:r>
                      <a:r>
                        <a:rPr lang="en-GB" sz="2400" b="1" dirty="0">
                          <a:solidFill>
                            <a:srgbClr val="548DD4"/>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97423">
                <a:tc>
                  <a:txBody>
                    <a:bodyPr/>
                    <a:lstStyle/>
                    <a:p>
                      <a:pPr marL="0" marR="0" algn="ctr">
                        <a:lnSpc>
                          <a:spcPct val="115000"/>
                        </a:lnSpc>
                        <a:spcBef>
                          <a:spcPts val="0"/>
                        </a:spcBef>
                        <a:spcAft>
                          <a:spcPts val="0"/>
                        </a:spcAft>
                      </a:pPr>
                      <a:r>
                        <a:rPr lang="en-GB"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400" b="1">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40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15000"/>
                        </a:lnSpc>
                        <a:spcBef>
                          <a:spcPts val="0"/>
                        </a:spcBef>
                        <a:spcAft>
                          <a:spcPts val="0"/>
                        </a:spcAft>
                      </a:pPr>
                      <a:r>
                        <a:rPr lang="en-GB"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400" b="1">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29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2400" b="1">
                          <a:solidFill>
                            <a:srgbClr val="FF0000"/>
                          </a:solidFill>
                          <a:effectLst/>
                          <a:latin typeface="Arial" panose="020B0604020202020204" pitchFamily="34" charset="0"/>
                          <a:ea typeface="Times New Roman" panose="02020603050405020304" pitchFamily="18" charset="0"/>
                          <a:cs typeface="Arial" panose="020B0604020202020204" pitchFamily="34" charset="0"/>
                        </a:rPr>
                        <a:t>Θ</a:t>
                      </a:r>
                      <a:r>
                        <a:rPr lang="en-GB" sz="24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 40</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320">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5.819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7.02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0.09383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0.113196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0.096748</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7.296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8.988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8.32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0.117646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0.144929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0.134158</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5.187</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6.408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6.072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0.083639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0.103327</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0.097909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5.16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5.874</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0.083204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0.096845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0.094717</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8.204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8.932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7.857</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0.132287</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0.144026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0.126692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9.734</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9.827</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9.18</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0.156958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0.158458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0.148025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7.452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8.742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0.120162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0.147541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0.140962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8.456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10.336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8.96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0.136351</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0.166665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0.144478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7.425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8.792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7.826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0.119726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0.141769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0.126192</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411320">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6.384</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8.019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7.225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62.0165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0.10294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0.129304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0.116501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pic>
        <p:nvPicPr>
          <p:cNvPr id="1536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20775" y="1129239"/>
            <a:ext cx="191305" cy="4267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9490" y="253218"/>
            <a:ext cx="3953021" cy="461665"/>
          </a:xfrm>
          <a:prstGeom prst="rect">
            <a:avLst/>
          </a:prstGeom>
          <a:noFill/>
        </p:spPr>
        <p:txBody>
          <a:bodyPr wrap="square" rtlCol="0">
            <a:spAutoFit/>
          </a:bodyPr>
          <a:lstStyle/>
          <a:p>
            <a:r>
              <a:rPr lang="en-US" sz="2400" dirty="0" smtClean="0">
                <a:solidFill>
                  <a:srgbClr val="FF0000"/>
                </a:solidFill>
              </a:rPr>
              <a:t>Efficiency calculation results : </a:t>
            </a:r>
            <a:endParaRPr lang="en-US" sz="2400" dirty="0">
              <a:solidFill>
                <a:srgbClr val="FF0000"/>
              </a:solidFill>
            </a:endParaRPr>
          </a:p>
        </p:txBody>
      </p:sp>
    </p:spTree>
    <p:extLst>
      <p:ext uri="{BB962C8B-B14F-4D97-AF65-F5344CB8AC3E}">
        <p14:creationId xmlns:p14="http://schemas.microsoft.com/office/powerpoint/2010/main" val="39186559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49655266"/>
              </p:ext>
            </p:extLst>
          </p:nvPr>
        </p:nvGraphicFramePr>
        <p:xfrm>
          <a:off x="1772530" y="1252024"/>
          <a:ext cx="8129252" cy="5198720"/>
        </p:xfrm>
        <a:graphic>
          <a:graphicData uri="http://schemas.openxmlformats.org/drawingml/2006/table">
            <a:tbl>
              <a:tblPr firstRow="1" firstCol="1" bandRow="1"/>
              <a:tblGrid>
                <a:gridCol w="3048469"/>
                <a:gridCol w="2397915"/>
                <a:gridCol w="2682868"/>
              </a:tblGrid>
              <a:tr h="655161">
                <a:tc gridSpan="3">
                  <a:txBody>
                    <a:bodyPr/>
                    <a:lstStyle/>
                    <a:p>
                      <a:pPr marL="0" marR="0">
                        <a:lnSpc>
                          <a:spcPct val="115000"/>
                        </a:lnSpc>
                        <a:spcBef>
                          <a:spcPts val="0"/>
                        </a:spcBef>
                        <a:spcAft>
                          <a:spcPts val="0"/>
                        </a:spcAft>
                      </a:pPr>
                      <a:r>
                        <a:rPr lang="en-US" sz="32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    </a:t>
                      </a:r>
                      <a:r>
                        <a:rPr lang="en-US" sz="3200" b="1"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  </a:t>
                      </a:r>
                      <a:r>
                        <a:rPr lang="en-US" sz="32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Day:    Sunday                 date :14/6/2020</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47773">
                <a:tc>
                  <a:txBody>
                    <a:bodyPr/>
                    <a:lstStyle/>
                    <a:p>
                      <a:pPr marL="0" marR="0" algn="ctr">
                        <a:lnSpc>
                          <a:spcPct val="115000"/>
                        </a:lnSpc>
                        <a:spcBef>
                          <a:spcPts val="0"/>
                        </a:spcBef>
                        <a:spcAft>
                          <a:spcPts val="0"/>
                        </a:spcAft>
                      </a:pPr>
                      <a:r>
                        <a:rPr lang="en-US" sz="3200" b="1" dirty="0">
                          <a:solidFill>
                            <a:srgbClr val="548DD4"/>
                          </a:solidFill>
                          <a:effectLst/>
                          <a:latin typeface="Calibri" panose="020F0502020204030204" pitchFamily="34" charset="0"/>
                          <a:ea typeface="Calibri" panose="020F0502020204030204" pitchFamily="34" charset="0"/>
                          <a:cs typeface="Arial" panose="020B0604020202020204" pitchFamily="34" charset="0"/>
                        </a:rPr>
                        <a:t>Condition</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solidFill>
                            <a:srgbClr val="548DD4"/>
                          </a:solidFill>
                          <a:effectLst/>
                          <a:latin typeface="Calibri" panose="020F0502020204030204" pitchFamily="34" charset="0"/>
                          <a:ea typeface="Calibri" panose="020F0502020204030204" pitchFamily="34" charset="0"/>
                          <a:cs typeface="Arial" panose="020B0604020202020204" pitchFamily="34" charset="0"/>
                        </a:rPr>
                        <a:t>Symbols</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solidFill>
                            <a:srgbClr val="548DD4"/>
                          </a:solidFill>
                          <a:effectLst/>
                          <a:latin typeface="Calibri" panose="020F0502020204030204" pitchFamily="34" charset="0"/>
                          <a:ea typeface="Calibri" panose="020F0502020204030204" pitchFamily="34" charset="0"/>
                          <a:cs typeface="Arial" panose="020B0604020202020204" pitchFamily="34" charset="0"/>
                        </a:rPr>
                        <a:t>Value</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Temperature</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T(</a:t>
                      </a:r>
                      <a:r>
                        <a:rPr lang="en-US" sz="3200" b="1">
                          <a:effectLst/>
                          <a:latin typeface="Cambria Math" panose="02040503050406030204" pitchFamily="18" charset="0"/>
                          <a:ea typeface="Calibri" panose="020F0502020204030204" pitchFamily="34" charset="0"/>
                          <a:cs typeface="Arial" panose="020B0604020202020204" pitchFamily="34" charset="0"/>
                        </a:rPr>
                        <a:t>℃</a:t>
                      </a:r>
                      <a:r>
                        <a:rPr lang="en-US" sz="3200" b="1">
                          <a:effectLst/>
                          <a:latin typeface="Calibri" panose="020F0502020204030204" pitchFamily="34" charset="0"/>
                          <a:ea typeface="Calibri" panose="020F0502020204030204" pitchFamily="34" charset="0"/>
                          <a:cs typeface="Arial" panose="020B0604020202020204" pitchFamily="34" charset="0"/>
                        </a:rPr>
                        <a:t>)</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27-21</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Humidity</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 </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57%</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Wind speed</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V(km/h)</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15</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735">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Atm. Pressure</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P (</a:t>
                      </a:r>
                      <a:r>
                        <a:rPr lang="en-US" sz="3200" b="1" dirty="0" err="1">
                          <a:effectLst/>
                          <a:latin typeface="Calibri" panose="020F0502020204030204" pitchFamily="34" charset="0"/>
                          <a:ea typeface="Calibri" panose="020F0502020204030204" pitchFamily="34" charset="0"/>
                          <a:cs typeface="Arial" panose="020B0604020202020204" pitchFamily="34" charset="0"/>
                        </a:rPr>
                        <a:t>hpa</a:t>
                      </a:r>
                      <a:r>
                        <a:rPr lang="en-US" sz="3200" b="1" dirty="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1006</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Cell area</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A</a:t>
                      </a:r>
                      <a:r>
                        <a:rPr lang="en-US" sz="3200" b="1" dirty="0" smtClean="0">
                          <a:effectLst/>
                          <a:latin typeface="Calibri" panose="020F0502020204030204" pitchFamily="34" charset="0"/>
                          <a:ea typeface="Calibri" panose="020F0502020204030204" pitchFamily="34" charset="0"/>
                          <a:cs typeface="Arial" panose="020B0604020202020204" pitchFamily="34" charset="0"/>
                        </a:rPr>
                        <a:t>(       </a:t>
                      </a:r>
                      <a:r>
                        <a:rPr lang="en-US" sz="3200" dirty="0" smtClean="0">
                          <a:effectLst/>
                          <a:latin typeface="Calibri" panose="020F0502020204030204" pitchFamily="34" charset="0"/>
                          <a:ea typeface="Calibri" panose="020F0502020204030204" pitchFamily="34" charset="0"/>
                          <a:cs typeface="Arial" panose="020B0604020202020204" pitchFamily="34" charset="0"/>
                        </a:rPr>
                        <a:t>   </a:t>
                      </a:r>
                      <a:r>
                        <a:rPr lang="en-US" sz="3200" b="1"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1015</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Flow rate</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Q(L/s)</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Calibri" panose="020F0502020204030204" pitchFamily="34" charset="0"/>
                          <a:cs typeface="Arial" panose="020B0604020202020204" pitchFamily="34" charset="0"/>
                        </a:rPr>
                        <a:t>0.208</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773">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Position</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a:effectLst/>
                          <a:latin typeface="Calibri" panose="020F0502020204030204" pitchFamily="34" charset="0"/>
                          <a:ea typeface="Calibri" panose="020F0502020204030204" pitchFamily="34" charset="0"/>
                          <a:cs typeface="Arial" panose="020B0604020202020204" pitchFamily="34" charset="0"/>
                        </a:rPr>
                        <a:t> </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b="1" dirty="0">
                          <a:effectLst/>
                          <a:latin typeface="Calibri" panose="020F0502020204030204" pitchFamily="34" charset="0"/>
                          <a:ea typeface="Times New Roman" panose="02020603050405020304" pitchFamily="18" charset="0"/>
                          <a:cs typeface="Arial" panose="020B0604020202020204" pitchFamily="34" charset="0"/>
                        </a:rPr>
                        <a:t>32.3,35.0</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3426" y="4754881"/>
            <a:ext cx="786780" cy="57697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33046" y="182880"/>
            <a:ext cx="4895556" cy="707886"/>
          </a:xfrm>
          <a:prstGeom prst="rect">
            <a:avLst/>
          </a:prstGeom>
          <a:noFill/>
        </p:spPr>
        <p:txBody>
          <a:bodyPr wrap="square" rtlCol="0">
            <a:spAutoFit/>
          </a:bodyPr>
          <a:lstStyle/>
          <a:p>
            <a:r>
              <a:rPr lang="en-US" sz="4000" dirty="0" smtClean="0">
                <a:solidFill>
                  <a:srgbClr val="FF0000"/>
                </a:solidFill>
              </a:rPr>
              <a:t>Conditions : </a:t>
            </a:r>
            <a:endParaRPr lang="en-US" sz="4000" dirty="0">
              <a:solidFill>
                <a:srgbClr val="FF0000"/>
              </a:solidFill>
            </a:endParaRPr>
          </a:p>
        </p:txBody>
      </p:sp>
    </p:spTree>
    <p:extLst>
      <p:ext uri="{BB962C8B-B14F-4D97-AF65-F5344CB8AC3E}">
        <p14:creationId xmlns:p14="http://schemas.microsoft.com/office/powerpoint/2010/main" val="9742235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85" y="377372"/>
            <a:ext cx="4241800" cy="810532"/>
          </a:xfrm>
        </p:spPr>
        <p:txBody>
          <a:bodyPr/>
          <a:lstStyle/>
          <a:p>
            <a:r>
              <a:rPr lang="en-US" dirty="0" smtClean="0"/>
              <a:t> </a:t>
            </a:r>
            <a:r>
              <a:rPr lang="en-US" sz="2400" dirty="0" smtClean="0">
                <a:solidFill>
                  <a:srgbClr val="FF0000"/>
                </a:solidFill>
              </a:rPr>
              <a:t>Average efficiency of Tilt angle :</a:t>
            </a:r>
            <a:endParaRPr lang="en-US" sz="240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373843046"/>
              </p:ext>
            </p:extLst>
          </p:nvPr>
        </p:nvGraphicFramePr>
        <p:xfrm>
          <a:off x="1408114" y="1930400"/>
          <a:ext cx="9143999" cy="3399597"/>
        </p:xfrm>
        <a:graphic>
          <a:graphicData uri="http://schemas.openxmlformats.org/drawingml/2006/table">
            <a:tbl>
              <a:tblPr firstRow="1" firstCol="1" bandRow="1"/>
              <a:tblGrid>
                <a:gridCol w="3932732"/>
                <a:gridCol w="5211267"/>
              </a:tblGrid>
              <a:tr h="833664">
                <a:tc>
                  <a:txBody>
                    <a:bodyPr/>
                    <a:lstStyle/>
                    <a:p>
                      <a:pPr marL="0" marR="0" algn="ctr">
                        <a:lnSpc>
                          <a:spcPct val="115000"/>
                        </a:lnSpc>
                        <a:spcBef>
                          <a:spcPts val="0"/>
                        </a:spcBef>
                        <a:spcAft>
                          <a:spcPts val="0"/>
                        </a:spcAft>
                      </a:pPr>
                      <a:r>
                        <a:rPr lang="en-GB" sz="32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Tilt angle</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32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Average Efficiency (</a:t>
                      </a:r>
                      <a:r>
                        <a:rPr lang="en-US" sz="3200" dirty="0">
                          <a:effectLst/>
                          <a:latin typeface="Calibri" panose="020F0502020204030204" pitchFamily="34" charset="0"/>
                          <a:ea typeface="Times New Roman" panose="02020603050405020304" pitchFamily="18" charset="0"/>
                          <a:cs typeface="Arial" panose="020B0604020202020204" pitchFamily="34" charset="0"/>
                        </a:rPr>
                        <a:t> </a:t>
                      </a:r>
                      <a:r>
                        <a:rPr lang="en-US" sz="3200" dirty="0" smtClean="0">
                          <a:effectLst/>
                          <a:latin typeface="Calibri" panose="020F0502020204030204" pitchFamily="34" charset="0"/>
                          <a:ea typeface="Times New Roman" panose="02020603050405020304" pitchFamily="18" charset="0"/>
                          <a:cs typeface="Arial" panose="020B0604020202020204" pitchFamily="34" charset="0"/>
                        </a:rPr>
                        <a:t>   </a:t>
                      </a:r>
                      <a:r>
                        <a:rPr lang="en-GB" sz="3200" b="1"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8605">
                <a:tc>
                  <a:txBody>
                    <a:bodyPr/>
                    <a:lstStyle/>
                    <a:p>
                      <a:pPr marL="0" marR="0" algn="ctr">
                        <a:lnSpc>
                          <a:spcPct val="115000"/>
                        </a:lnSpc>
                        <a:spcBef>
                          <a:spcPts val="0"/>
                        </a:spcBef>
                        <a:spcAft>
                          <a:spcPts val="0"/>
                        </a:spcAft>
                      </a:pPr>
                      <a:r>
                        <a:rPr lang="en-GB" sz="3200" b="1" dirty="0">
                          <a:solidFill>
                            <a:srgbClr val="548DD4"/>
                          </a:solidFill>
                          <a:effectLst/>
                          <a:latin typeface="Arial" panose="020B0604020202020204" pitchFamily="34" charset="0"/>
                          <a:ea typeface="Times New Roman" panose="02020603050405020304" pitchFamily="18" charset="0"/>
                          <a:cs typeface="Arial" panose="020B0604020202020204" pitchFamily="34" charset="0"/>
                        </a:rPr>
                        <a:t>Θ</a:t>
                      </a:r>
                      <a:r>
                        <a:rPr lang="en-GB" sz="3200" b="1" dirty="0">
                          <a:solidFill>
                            <a:srgbClr val="548DD4"/>
                          </a:solidFill>
                          <a:effectLst/>
                          <a:latin typeface="Calibri" panose="020F0502020204030204" pitchFamily="34" charset="0"/>
                          <a:ea typeface="Times New Roman" panose="02020603050405020304" pitchFamily="18" charset="0"/>
                          <a:cs typeface="Arial" panose="020B0604020202020204" pitchFamily="34" charset="0"/>
                        </a:rPr>
                        <a:t> = 25</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0.114674</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833664">
                <a:tc>
                  <a:txBody>
                    <a:bodyPr/>
                    <a:lstStyle/>
                    <a:p>
                      <a:pPr marL="0" marR="0" algn="ctr">
                        <a:lnSpc>
                          <a:spcPct val="115000"/>
                        </a:lnSpc>
                        <a:spcBef>
                          <a:spcPts val="0"/>
                        </a:spcBef>
                        <a:spcAft>
                          <a:spcPts val="0"/>
                        </a:spcAft>
                      </a:pPr>
                      <a:r>
                        <a:rPr lang="en-GB" sz="3200" b="1">
                          <a:solidFill>
                            <a:srgbClr val="548DD4"/>
                          </a:solidFill>
                          <a:effectLst/>
                          <a:latin typeface="Arial" panose="020B0604020202020204" pitchFamily="34" charset="0"/>
                          <a:ea typeface="Times New Roman" panose="02020603050405020304" pitchFamily="18" charset="0"/>
                          <a:cs typeface="Arial" panose="020B0604020202020204" pitchFamily="34" charset="0"/>
                        </a:rPr>
                        <a:t>Θ</a:t>
                      </a:r>
                      <a:r>
                        <a:rPr lang="en-GB" sz="32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 = 29</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0.134606</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833664">
                <a:tc>
                  <a:txBody>
                    <a:bodyPr/>
                    <a:lstStyle/>
                    <a:p>
                      <a:pPr marL="0" marR="0" algn="ctr">
                        <a:lnSpc>
                          <a:spcPct val="115000"/>
                        </a:lnSpc>
                        <a:spcBef>
                          <a:spcPts val="0"/>
                        </a:spcBef>
                        <a:spcAft>
                          <a:spcPts val="0"/>
                        </a:spcAft>
                      </a:pPr>
                      <a:r>
                        <a:rPr lang="en-GB" sz="3200" b="1">
                          <a:solidFill>
                            <a:srgbClr val="548DD4"/>
                          </a:solidFill>
                          <a:effectLst/>
                          <a:latin typeface="Arial" panose="020B0604020202020204" pitchFamily="34" charset="0"/>
                          <a:ea typeface="Times New Roman" panose="02020603050405020304" pitchFamily="18" charset="0"/>
                          <a:cs typeface="Arial" panose="020B0604020202020204" pitchFamily="34" charset="0"/>
                        </a:rPr>
                        <a:t>Θ</a:t>
                      </a:r>
                      <a:r>
                        <a:rPr lang="en-GB" sz="32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 = 40</a:t>
                      </a:r>
                      <a:endParaRPr lang="en-US" sz="3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0.122638</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bl>
          </a:graphicData>
        </a:graphic>
      </p:graphicFrame>
      <p:pic>
        <p:nvPicPr>
          <p:cNvPr id="102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06892" y="1963811"/>
            <a:ext cx="268502" cy="590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9284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 y="232229"/>
            <a:ext cx="7274859" cy="1142999"/>
          </a:xfrm>
        </p:spPr>
        <p:txBody>
          <a:bodyPr>
            <a:normAutofit/>
          </a:bodyPr>
          <a:lstStyle/>
          <a:p>
            <a:r>
              <a:rPr lang="en-GB" sz="2400" b="1" dirty="0"/>
              <a:t>Results of the designs applied to the </a:t>
            </a:r>
            <a:r>
              <a:rPr lang="en-GB" sz="2400" b="1" dirty="0" smtClean="0"/>
              <a:t>cells for the first day  : </a:t>
            </a:r>
            <a:r>
              <a:rPr lang="en-US" sz="3200" dirty="0"/>
              <a:t/>
            </a:r>
            <a:br>
              <a:rPr lang="en-US" sz="3200" dirty="0"/>
            </a:br>
            <a:endParaRPr lang="en-US" sz="3200" dirty="0"/>
          </a:p>
        </p:txBody>
      </p:sp>
      <p:graphicFrame>
        <p:nvGraphicFramePr>
          <p:cNvPr id="10" name="Table 9"/>
          <p:cNvGraphicFramePr>
            <a:graphicFrameLocks noGrp="1"/>
          </p:cNvGraphicFramePr>
          <p:nvPr>
            <p:extLst>
              <p:ext uri="{D42A27DB-BD31-4B8C-83A1-F6EECF244321}">
                <p14:modId xmlns:p14="http://schemas.microsoft.com/office/powerpoint/2010/main" val="2029043065"/>
              </p:ext>
            </p:extLst>
          </p:nvPr>
        </p:nvGraphicFramePr>
        <p:xfrm>
          <a:off x="725714" y="1741714"/>
          <a:ext cx="10914743" cy="3338287"/>
        </p:xfrm>
        <a:graphic>
          <a:graphicData uri="http://schemas.openxmlformats.org/drawingml/2006/table">
            <a:tbl>
              <a:tblPr firstRow="1" firstCol="1" bandRow="1"/>
              <a:tblGrid>
                <a:gridCol w="908106"/>
                <a:gridCol w="1071100"/>
                <a:gridCol w="725709"/>
                <a:gridCol w="1230213"/>
                <a:gridCol w="1071100"/>
                <a:gridCol w="786832"/>
                <a:gridCol w="1230213"/>
                <a:gridCol w="1116699"/>
                <a:gridCol w="1239915"/>
                <a:gridCol w="1286485"/>
                <a:gridCol w="248371"/>
              </a:tblGrid>
              <a:tr h="435429">
                <a:tc gridSpan="11">
                  <a:txBody>
                    <a:bodyPr/>
                    <a:lstStyle/>
                    <a:p>
                      <a:pPr marL="0" marR="0" algn="ctr">
                        <a:lnSpc>
                          <a:spcPct val="115000"/>
                        </a:lnSpc>
                        <a:spcBef>
                          <a:spcPts val="0"/>
                        </a:spcBef>
                        <a:spcAft>
                          <a:spcPts val="0"/>
                        </a:spcAft>
                      </a:pPr>
                      <a:r>
                        <a:rPr lang="en-US" sz="1800" b="1" dirty="0">
                          <a:effectLst/>
                          <a:latin typeface="Calibri" panose="020F0502020204030204" pitchFamily="34" charset="0"/>
                          <a:ea typeface="Times New Roman" panose="02020603050405020304" pitchFamily="18" charset="0"/>
                          <a:cs typeface="Arial" panose="020B0604020202020204" pitchFamily="34" charset="0"/>
                        </a:rPr>
                        <a:t>Day :         Wednesday                             date : 17.6.2020</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6772">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18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Volt (V)</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Current (A)</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Power (W)</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7">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7286">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Hours</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standard</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box</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circulation</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standard</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box</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circulation</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standard</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box</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65F91"/>
                          </a:solidFill>
                          <a:effectLst/>
                          <a:latin typeface="Calibri" panose="020F0502020204030204" pitchFamily="34" charset="0"/>
                          <a:ea typeface="Times New Roman" panose="02020603050405020304" pitchFamily="18" charset="0"/>
                          <a:cs typeface="Arial" panose="020B0604020202020204" pitchFamily="34" charset="0"/>
                        </a:rPr>
                        <a:t>circulation</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77371">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1:20</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26.8</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0.27</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0.32</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6.885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8.153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rtl="0">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8.576</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vMerge="1">
                  <a:txBody>
                    <a:bodyPr/>
                    <a:lstStyle/>
                    <a:p>
                      <a:endParaRPr lang="en-US"/>
                    </a:p>
                  </a:txBody>
                  <a:tcPr/>
                </a:tc>
              </a:tr>
              <a:tr h="391886">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1:50</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59.3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62.1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0.28</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0.32</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16.604</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19.296</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21.735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vMerge="1">
                  <a:txBody>
                    <a:bodyPr/>
                    <a:lstStyle/>
                    <a:p>
                      <a:endParaRPr lang="en-US"/>
                    </a:p>
                  </a:txBody>
                  <a:tcPr/>
                </a:tc>
              </a:tr>
              <a:tr h="420914">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2:20</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62.5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0.27</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0.29</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16.281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17.835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19.375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vMerge="1">
                  <a:txBody>
                    <a:bodyPr/>
                    <a:lstStyle/>
                    <a:p>
                      <a:endParaRPr lang="en-US"/>
                    </a:p>
                  </a:txBody>
                  <a:tcPr/>
                </a:tc>
              </a:tr>
              <a:tr h="275771">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2:50</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51.5</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53.2</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54.1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0.26</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13.39</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15.96</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17.853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vMerge="1">
                  <a:txBody>
                    <a:bodyPr/>
                    <a:lstStyle/>
                    <a:p>
                      <a:endParaRPr lang="en-US"/>
                    </a:p>
                  </a:txBody>
                  <a:tcPr/>
                </a:tc>
              </a:tr>
              <a:tr h="341703">
                <a:tc>
                  <a:txBody>
                    <a:bodyPr/>
                    <a:lstStyle/>
                    <a:p>
                      <a:pPr marL="0" marR="0" algn="ctr">
                        <a:lnSpc>
                          <a:spcPct val="115000"/>
                        </a:lnSpc>
                        <a:spcBef>
                          <a:spcPts val="0"/>
                        </a:spcBef>
                        <a:spcAft>
                          <a:spcPts val="0"/>
                        </a:spcAft>
                      </a:pPr>
                      <a:r>
                        <a:rPr lang="en-US" sz="1800" b="1">
                          <a:effectLst/>
                          <a:latin typeface="Calibri" panose="020F0502020204030204" pitchFamily="34" charset="0"/>
                          <a:ea typeface="Times New Roman" panose="02020603050405020304" pitchFamily="18" charset="0"/>
                          <a:cs typeface="Arial" panose="020B0604020202020204" pitchFamily="34" charset="0"/>
                        </a:rPr>
                        <a:t>3:40</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49.7</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0.26</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12.48</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a:lnSpc>
                          <a:spcPct val="115000"/>
                        </a:lnSpc>
                        <a:spcBef>
                          <a:spcPts val="0"/>
                        </a:spcBef>
                        <a:spcAft>
                          <a:spcPts val="0"/>
                        </a:spcAft>
                      </a:pPr>
                      <a:r>
                        <a:rPr lang="en-US" sz="18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14.91</a:t>
                      </a:r>
                      <a:endParaRPr lang="en-US"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gn="ctr">
                        <a:lnSpc>
                          <a:spcPct val="115000"/>
                        </a:lnSpc>
                        <a:spcBef>
                          <a:spcPts val="0"/>
                        </a:spcBef>
                        <a:spcAft>
                          <a:spcPts val="0"/>
                        </a:spcAft>
                      </a:pPr>
                      <a:r>
                        <a:rPr lang="en-US"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15.903</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vMerge="1">
                  <a:txBody>
                    <a:bodyPr/>
                    <a:lstStyle/>
                    <a:p>
                      <a:endParaRPr lang="en-US"/>
                    </a:p>
                  </a:txBody>
                  <a:tcPr/>
                </a:tc>
              </a:tr>
            </a:tbl>
          </a:graphicData>
        </a:graphic>
      </p:graphicFrame>
    </p:spTree>
    <p:extLst>
      <p:ext uri="{BB962C8B-B14F-4D97-AF65-F5344CB8AC3E}">
        <p14:creationId xmlns:p14="http://schemas.microsoft.com/office/powerpoint/2010/main" val="12797761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285750"/>
            <a:ext cx="4410635" cy="1385046"/>
          </a:xfrm>
        </p:spPr>
        <p:txBody>
          <a:bodyPr/>
          <a:lstStyle/>
          <a:p>
            <a:r>
              <a:rPr lang="en-US" sz="2400" dirty="0">
                <a:solidFill>
                  <a:srgbClr val="FF0000"/>
                </a:solidFill>
              </a:rPr>
              <a:t>Conditions : </a:t>
            </a:r>
            <a:r>
              <a:rPr lang="en-US" dirty="0">
                <a:solidFill>
                  <a:srgbClr val="FF0000"/>
                </a:solidFill>
              </a:rPr>
              <a:t/>
            </a:r>
            <a:br>
              <a:rPr lang="en-US" dirty="0">
                <a:solidFill>
                  <a:srgbClr val="FF0000"/>
                </a:solidFill>
              </a:rPr>
            </a:b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3932853477"/>
              </p:ext>
            </p:extLst>
          </p:nvPr>
        </p:nvGraphicFramePr>
        <p:xfrm>
          <a:off x="2643467" y="1422239"/>
          <a:ext cx="6157911" cy="3931695"/>
        </p:xfrm>
        <a:graphic>
          <a:graphicData uri="http://schemas.openxmlformats.org/drawingml/2006/table">
            <a:tbl>
              <a:tblPr firstRow="1" firstCol="1" bandRow="1"/>
              <a:tblGrid>
                <a:gridCol w="2382815"/>
                <a:gridCol w="1996876"/>
                <a:gridCol w="1778220"/>
              </a:tblGrid>
              <a:tr h="436855">
                <a:tc gridSpan="3">
                  <a:txBody>
                    <a:bodyPr/>
                    <a:lstStyle/>
                    <a:p>
                      <a:pPr marL="0" marR="0" algn="ctr">
                        <a:lnSpc>
                          <a:spcPct val="115000"/>
                        </a:lnSpc>
                        <a:spcBef>
                          <a:spcPts val="0"/>
                        </a:spcBef>
                        <a:spcAft>
                          <a:spcPts val="0"/>
                        </a:spcAft>
                      </a:pPr>
                      <a:r>
                        <a:rPr lang="en-US" sz="24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Day: Wednesday           date :17.6.2020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36855">
                <a:tc>
                  <a:txBody>
                    <a:bodyPr/>
                    <a:lstStyle/>
                    <a:p>
                      <a:pPr marL="0" marR="0" algn="ctr">
                        <a:lnSpc>
                          <a:spcPct val="115000"/>
                        </a:lnSpc>
                        <a:spcBef>
                          <a:spcPts val="0"/>
                        </a:spcBef>
                        <a:spcAft>
                          <a:spcPts val="0"/>
                        </a:spcAft>
                      </a:pPr>
                      <a:r>
                        <a:rPr lang="en-US" sz="24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Condition</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Symbols</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solidFill>
                            <a:srgbClr val="548DD4"/>
                          </a:solidFill>
                          <a:effectLst/>
                          <a:latin typeface="Calibri" panose="020F0502020204030204" pitchFamily="34" charset="0"/>
                          <a:ea typeface="Times New Roman" panose="02020603050405020304" pitchFamily="18" charset="0"/>
                          <a:cs typeface="Arial" panose="020B0604020202020204" pitchFamily="34" charset="0"/>
                        </a:rPr>
                        <a:t>Value</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Temperature</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T(</a:t>
                      </a:r>
                      <a:r>
                        <a:rPr lang="en-US" sz="2400" b="1">
                          <a:effectLst/>
                          <a:latin typeface="Cambria Math" panose="02040503050406030204" pitchFamily="18" charset="0"/>
                          <a:ea typeface="Times New Roman" panose="02020603050405020304" pitchFamily="18" charset="0"/>
                          <a:cs typeface="Arial" panose="020B0604020202020204" pitchFamily="34" charset="0"/>
                        </a:rPr>
                        <a:t>℃</a:t>
                      </a:r>
                      <a:r>
                        <a:rPr lang="en-US" sz="2400" b="1">
                          <a:effectLst/>
                          <a:latin typeface="Calibri" panose="020F0502020204030204" pitchFamily="34" charset="0"/>
                          <a:ea typeface="Times New Roman" panose="02020603050405020304" pitchFamily="18" charset="0"/>
                          <a:cs typeface="Arial" panose="020B0604020202020204" pitchFamily="34" charset="0"/>
                        </a:rPr>
                        <a:t>)</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31-33</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Humidity</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55%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Wind speed</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V(km/h)</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18</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Atm. Pressure</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P (hpa)</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1012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Cell area</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effectLst/>
                          <a:latin typeface="Calibri" panose="020F0502020204030204" pitchFamily="34" charset="0"/>
                          <a:ea typeface="Times New Roman" panose="02020603050405020304" pitchFamily="18" charset="0"/>
                          <a:cs typeface="Arial" panose="020B0604020202020204" pitchFamily="34" charset="0"/>
                        </a:rPr>
                        <a:t>A(</a:t>
                      </a:r>
                      <a:r>
                        <a:rPr lang="en-US" sz="2400" dirty="0">
                          <a:effectLst/>
                          <a:latin typeface="Calibri" panose="020F0502020204030204" pitchFamily="34" charset="0"/>
                          <a:ea typeface="Times New Roman" panose="02020603050405020304" pitchFamily="18" charset="0"/>
                          <a:cs typeface="Arial" panose="020B0604020202020204" pitchFamily="34" charset="0"/>
                        </a:rPr>
                        <a:t> </a:t>
                      </a:r>
                      <a:r>
                        <a:rPr lang="en-US" sz="2400" dirty="0" smtClean="0">
                          <a:effectLst/>
                          <a:latin typeface="Calibri" panose="020F0502020204030204" pitchFamily="34" charset="0"/>
                          <a:ea typeface="Times New Roman" panose="02020603050405020304" pitchFamily="18" charset="0"/>
                          <a:cs typeface="Arial" panose="020B0604020202020204" pitchFamily="34" charset="0"/>
                        </a:rPr>
                        <a:t>       </a:t>
                      </a:r>
                      <a:r>
                        <a:rPr lang="en-US" sz="2400" b="1" dirty="0" smtClean="0">
                          <a:effectLst/>
                          <a:latin typeface="Calibri" panose="020F0502020204030204" pitchFamily="34" charset="0"/>
                          <a:ea typeface="Times New Roman" panose="02020603050405020304" pitchFamily="18" charset="0"/>
                          <a:cs typeface="Arial" panose="020B0604020202020204" pitchFamily="34" charset="0"/>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1015</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Flow rate</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Q(L/s)</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0.20</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855">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Position</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a:effectLst/>
                          <a:latin typeface="Calibri" panose="020F0502020204030204" pitchFamily="34" charset="0"/>
                          <a:ea typeface="Times New Roman" panose="02020603050405020304" pitchFamily="18" charset="0"/>
                          <a:cs typeface="Arial" panose="020B0604020202020204" pitchFamily="34" charset="0"/>
                        </a:rPr>
                        <a:t> </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effectLst/>
                          <a:latin typeface="Calibri" panose="020F0502020204030204" pitchFamily="34" charset="0"/>
                          <a:ea typeface="Times New Roman" panose="02020603050405020304" pitchFamily="18" charset="0"/>
                          <a:cs typeface="Arial" panose="020B0604020202020204" pitchFamily="34" charset="0"/>
                        </a:rPr>
                        <a:t>32.3,35.0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092" name="Picture 20"/>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59916" y="4099380"/>
            <a:ext cx="505936" cy="37102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5810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0001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85775" cy="2857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38150" cy="28575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895350" cy="3143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85750" cy="28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7072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371" y="132896"/>
            <a:ext cx="10515600" cy="1325563"/>
          </a:xfrm>
        </p:spPr>
        <p:txBody>
          <a:bodyPr>
            <a:normAutofit/>
          </a:bodyPr>
          <a:lstStyle/>
          <a:p>
            <a:r>
              <a:rPr lang="en-US" sz="2400" dirty="0" smtClean="0">
                <a:solidFill>
                  <a:srgbClr val="FF0000"/>
                </a:solidFill>
              </a:rPr>
              <a:t>Flow rate calculation :</a:t>
            </a:r>
            <a:endParaRPr lang="en-US" sz="2400" dirty="0">
              <a:solidFill>
                <a:srgbClr val="FF0000"/>
              </a:solidFill>
            </a:endParaRPr>
          </a:p>
        </p:txBody>
      </p:sp>
      <p:pic>
        <p:nvPicPr>
          <p:cNvPr id="9" name="Picture 8"/>
          <p:cNvPicPr>
            <a:picLocks noChangeAspect="1"/>
          </p:cNvPicPr>
          <p:nvPr/>
        </p:nvPicPr>
        <p:blipFill>
          <a:blip r:embed="rId2"/>
          <a:stretch>
            <a:fillRect/>
          </a:stretch>
        </p:blipFill>
        <p:spPr>
          <a:xfrm>
            <a:off x="145873" y="1748746"/>
            <a:ext cx="11480071" cy="3636054"/>
          </a:xfrm>
          <a:prstGeom prst="rect">
            <a:avLst/>
          </a:prstGeom>
        </p:spPr>
      </p:pic>
      <p:pic>
        <p:nvPicPr>
          <p:cNvPr id="4108" name="Picture 1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5810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0001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85775" cy="285750"/>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38150" cy="28575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895350" cy="314325"/>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85750" cy="28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4902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57" y="161926"/>
            <a:ext cx="7463971" cy="897618"/>
          </a:xfrm>
        </p:spPr>
        <p:txBody>
          <a:bodyPr>
            <a:normAutofit/>
          </a:bodyPr>
          <a:lstStyle/>
          <a:p>
            <a:r>
              <a:rPr lang="en-GB" sz="2400" b="1" dirty="0"/>
              <a:t>Results for calculation the efficiency for the previous </a:t>
            </a:r>
            <a:r>
              <a:rPr lang="en-GB" sz="2400" b="1" dirty="0" smtClean="0"/>
              <a:t>tables : </a:t>
            </a:r>
            <a:endParaRPr lang="en-US" sz="2400" dirty="0"/>
          </a:p>
        </p:txBody>
      </p:sp>
      <p:pic>
        <p:nvPicPr>
          <p:cNvPr id="4" name="Content Placeholder 3"/>
          <p:cNvPicPr>
            <a:picLocks noGrp="1" noChangeAspect="1"/>
          </p:cNvPicPr>
          <p:nvPr>
            <p:ph idx="1"/>
          </p:nvPr>
        </p:nvPicPr>
        <p:blipFill>
          <a:blip r:embed="rId2"/>
          <a:stretch>
            <a:fillRect/>
          </a:stretch>
        </p:blipFill>
        <p:spPr>
          <a:xfrm>
            <a:off x="286657" y="1915886"/>
            <a:ext cx="11691969" cy="3933371"/>
          </a:xfrm>
          <a:prstGeom prst="rect">
            <a:avLst/>
          </a:prstGeom>
        </p:spPr>
      </p:pic>
    </p:spTree>
    <p:extLst>
      <p:ext uri="{BB962C8B-B14F-4D97-AF65-F5344CB8AC3E}">
        <p14:creationId xmlns:p14="http://schemas.microsoft.com/office/powerpoint/2010/main" val="1267134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9075" y="0"/>
            <a:ext cx="13597001" cy="6858000"/>
          </a:xfrm>
        </p:spPr>
      </p:pic>
    </p:spTree>
    <p:extLst>
      <p:ext uri="{BB962C8B-B14F-4D97-AF65-F5344CB8AC3E}">
        <p14:creationId xmlns:p14="http://schemas.microsoft.com/office/powerpoint/2010/main" val="210763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519" y="365125"/>
            <a:ext cx="4851400" cy="665389"/>
          </a:xfrm>
        </p:spPr>
        <p:txBody>
          <a:bodyPr>
            <a:normAutofit/>
          </a:bodyPr>
          <a:lstStyle/>
          <a:p>
            <a:r>
              <a:rPr lang="en-US" sz="2400" dirty="0">
                <a:solidFill>
                  <a:srgbClr val="FF0000"/>
                </a:solidFill>
              </a:rPr>
              <a:t>Average efficiency of </a:t>
            </a:r>
            <a:r>
              <a:rPr lang="en-US" sz="2400" dirty="0" smtClean="0">
                <a:solidFill>
                  <a:srgbClr val="FF0000"/>
                </a:solidFill>
              </a:rPr>
              <a:t>previous table : </a:t>
            </a:r>
            <a:endParaRPr lang="en-US" sz="2400" dirty="0"/>
          </a:p>
        </p:txBody>
      </p:sp>
      <p:pic>
        <p:nvPicPr>
          <p:cNvPr id="4" name="Content Placeholder 3"/>
          <p:cNvPicPr>
            <a:picLocks noGrp="1" noChangeAspect="1"/>
          </p:cNvPicPr>
          <p:nvPr>
            <p:ph idx="1"/>
          </p:nvPr>
        </p:nvPicPr>
        <p:blipFill>
          <a:blip r:embed="rId2"/>
          <a:stretch>
            <a:fillRect/>
          </a:stretch>
        </p:blipFill>
        <p:spPr>
          <a:xfrm>
            <a:off x="1103519" y="2090058"/>
            <a:ext cx="18679266" cy="3736707"/>
          </a:xfrm>
          <a:prstGeom prst="rect">
            <a:avLst/>
          </a:prstGeom>
        </p:spPr>
      </p:pic>
    </p:spTree>
    <p:extLst>
      <p:ext uri="{BB962C8B-B14F-4D97-AF65-F5344CB8AC3E}">
        <p14:creationId xmlns:p14="http://schemas.microsoft.com/office/powerpoint/2010/main" val="21084296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b="1" dirty="0"/>
              <a:t>Results of the designs applied to the cells for the </a:t>
            </a:r>
            <a:r>
              <a:rPr lang="en-GB" sz="2400" b="1" dirty="0" smtClean="0"/>
              <a:t>first day  </a:t>
            </a:r>
            <a:r>
              <a:rPr lang="en-GB" sz="2400" b="1" dirty="0"/>
              <a:t>:</a:t>
            </a:r>
            <a:endParaRPr lang="en-US" sz="2400" dirty="0"/>
          </a:p>
        </p:txBody>
      </p:sp>
      <p:pic>
        <p:nvPicPr>
          <p:cNvPr id="4" name="Content Placeholder 3"/>
          <p:cNvPicPr>
            <a:picLocks noGrp="1" noChangeAspect="1"/>
          </p:cNvPicPr>
          <p:nvPr>
            <p:ph idx="1"/>
          </p:nvPr>
        </p:nvPicPr>
        <p:blipFill>
          <a:blip r:embed="rId2"/>
          <a:stretch>
            <a:fillRect/>
          </a:stretch>
        </p:blipFill>
        <p:spPr>
          <a:xfrm>
            <a:off x="0" y="1550421"/>
            <a:ext cx="12093278" cy="4282714"/>
          </a:xfrm>
          <a:prstGeom prst="rect">
            <a:avLst/>
          </a:prstGeom>
        </p:spPr>
      </p:pic>
    </p:spTree>
    <p:extLst>
      <p:ext uri="{BB962C8B-B14F-4D97-AF65-F5344CB8AC3E}">
        <p14:creationId xmlns:p14="http://schemas.microsoft.com/office/powerpoint/2010/main" val="2399362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86" y="234496"/>
            <a:ext cx="10515600" cy="1325563"/>
          </a:xfrm>
        </p:spPr>
        <p:txBody>
          <a:bodyPr>
            <a:normAutofit/>
          </a:bodyPr>
          <a:lstStyle/>
          <a:p>
            <a:r>
              <a:rPr lang="en-US" sz="2400" dirty="0">
                <a:solidFill>
                  <a:srgbClr val="FF0000"/>
                </a:solidFill>
              </a:rPr>
              <a:t>Conditions :</a:t>
            </a:r>
            <a:endParaRPr lang="en-US" sz="2400" dirty="0"/>
          </a:p>
        </p:txBody>
      </p:sp>
      <p:pic>
        <p:nvPicPr>
          <p:cNvPr id="4" name="Content Placeholder 3"/>
          <p:cNvPicPr>
            <a:picLocks noGrp="1" noChangeAspect="1"/>
          </p:cNvPicPr>
          <p:nvPr>
            <p:ph idx="1"/>
          </p:nvPr>
        </p:nvPicPr>
        <p:blipFill>
          <a:blip r:embed="rId2"/>
          <a:stretch>
            <a:fillRect/>
          </a:stretch>
        </p:blipFill>
        <p:spPr>
          <a:xfrm>
            <a:off x="2625293" y="1581604"/>
            <a:ext cx="12920712" cy="4710112"/>
          </a:xfrm>
          <a:prstGeom prst="rect">
            <a:avLst/>
          </a:prstGeom>
        </p:spPr>
      </p:pic>
    </p:spTree>
    <p:extLst>
      <p:ext uri="{BB962C8B-B14F-4D97-AF65-F5344CB8AC3E}">
        <p14:creationId xmlns:p14="http://schemas.microsoft.com/office/powerpoint/2010/main" val="33684651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743" y="-113846"/>
            <a:ext cx="10515600" cy="1325563"/>
          </a:xfrm>
        </p:spPr>
        <p:txBody>
          <a:bodyPr>
            <a:normAutofit/>
          </a:bodyPr>
          <a:lstStyle/>
          <a:p>
            <a:r>
              <a:rPr lang="en-US" sz="2400" dirty="0">
                <a:solidFill>
                  <a:srgbClr val="FF0000"/>
                </a:solidFill>
              </a:rPr>
              <a:t>Flow rate calculation :</a:t>
            </a:r>
            <a:endParaRPr lang="en-US" sz="2400" dirty="0"/>
          </a:p>
        </p:txBody>
      </p:sp>
      <p:pic>
        <p:nvPicPr>
          <p:cNvPr id="4" name="Content Placeholder 3"/>
          <p:cNvPicPr>
            <a:picLocks noGrp="1" noChangeAspect="1"/>
          </p:cNvPicPr>
          <p:nvPr>
            <p:ph idx="1"/>
          </p:nvPr>
        </p:nvPicPr>
        <p:blipFill>
          <a:blip r:embed="rId2"/>
          <a:stretch>
            <a:fillRect/>
          </a:stretch>
        </p:blipFill>
        <p:spPr>
          <a:xfrm>
            <a:off x="373743" y="1785257"/>
            <a:ext cx="11508602" cy="4151086"/>
          </a:xfrm>
          <a:prstGeom prst="rect">
            <a:avLst/>
          </a:prstGeom>
        </p:spPr>
      </p:pic>
    </p:spTree>
    <p:extLst>
      <p:ext uri="{BB962C8B-B14F-4D97-AF65-F5344CB8AC3E}">
        <p14:creationId xmlns:p14="http://schemas.microsoft.com/office/powerpoint/2010/main" val="32489366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113846"/>
            <a:ext cx="10515600" cy="1325563"/>
          </a:xfrm>
        </p:spPr>
        <p:txBody>
          <a:bodyPr>
            <a:normAutofit/>
          </a:bodyPr>
          <a:lstStyle/>
          <a:p>
            <a:r>
              <a:rPr lang="en-GB" sz="2400" b="1" dirty="0" smtClean="0"/>
              <a:t>Results for calculation the efficiency for the previous tables : </a:t>
            </a:r>
            <a:endParaRPr lang="en-US" sz="2400" dirty="0"/>
          </a:p>
        </p:txBody>
      </p:sp>
      <p:pic>
        <p:nvPicPr>
          <p:cNvPr id="4" name="Content Placeholder 3"/>
          <p:cNvPicPr>
            <a:picLocks noGrp="1" noChangeAspect="1"/>
          </p:cNvPicPr>
          <p:nvPr>
            <p:ph idx="1"/>
          </p:nvPr>
        </p:nvPicPr>
        <p:blipFill>
          <a:blip r:embed="rId2"/>
          <a:stretch>
            <a:fillRect/>
          </a:stretch>
        </p:blipFill>
        <p:spPr>
          <a:xfrm>
            <a:off x="315685" y="1211717"/>
            <a:ext cx="11552895" cy="5131026"/>
          </a:xfrm>
          <a:prstGeom prst="rect">
            <a:avLst/>
          </a:prstGeom>
        </p:spPr>
      </p:pic>
    </p:spTree>
    <p:extLst>
      <p:ext uri="{BB962C8B-B14F-4D97-AF65-F5344CB8AC3E}">
        <p14:creationId xmlns:p14="http://schemas.microsoft.com/office/powerpoint/2010/main" val="3405780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543" y="350610"/>
            <a:ext cx="10515600" cy="1325563"/>
          </a:xfrm>
        </p:spPr>
        <p:txBody>
          <a:bodyPr>
            <a:normAutofit/>
          </a:bodyPr>
          <a:lstStyle/>
          <a:p>
            <a:r>
              <a:rPr lang="en-US" sz="2400" dirty="0">
                <a:solidFill>
                  <a:srgbClr val="FF0000"/>
                </a:solidFill>
              </a:rPr>
              <a:t>Average efficiency of previous table : </a:t>
            </a:r>
            <a:endParaRPr lang="en-US" sz="2400" dirty="0"/>
          </a:p>
        </p:txBody>
      </p:sp>
      <p:pic>
        <p:nvPicPr>
          <p:cNvPr id="4" name="Content Placeholder 3"/>
          <p:cNvPicPr>
            <a:picLocks noGrp="1" noChangeAspect="1"/>
          </p:cNvPicPr>
          <p:nvPr>
            <p:ph idx="1"/>
          </p:nvPr>
        </p:nvPicPr>
        <p:blipFill>
          <a:blip r:embed="rId2"/>
          <a:stretch>
            <a:fillRect/>
          </a:stretch>
        </p:blipFill>
        <p:spPr>
          <a:xfrm>
            <a:off x="1705867" y="1828802"/>
            <a:ext cx="17931523" cy="3425370"/>
          </a:xfrm>
          <a:prstGeom prst="rect">
            <a:avLst/>
          </a:prstGeom>
        </p:spPr>
      </p:pic>
    </p:spTree>
    <p:extLst>
      <p:ext uri="{BB962C8B-B14F-4D97-AF65-F5344CB8AC3E}">
        <p14:creationId xmlns:p14="http://schemas.microsoft.com/office/powerpoint/2010/main" val="15567634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7389"/>
            <a:ext cx="10515600" cy="1325563"/>
          </a:xfrm>
        </p:spPr>
        <p:txBody>
          <a:bodyPr>
            <a:normAutofit/>
          </a:bodyPr>
          <a:lstStyle/>
          <a:p>
            <a:r>
              <a:rPr lang="en-GB" sz="2400" b="1" dirty="0"/>
              <a:t>Results of the designs applied to the cells for the first day  :</a:t>
            </a:r>
            <a:endParaRPr lang="en-US" sz="2400" dirty="0"/>
          </a:p>
        </p:txBody>
      </p:sp>
      <p:pic>
        <p:nvPicPr>
          <p:cNvPr id="4" name="Content Placeholder 3"/>
          <p:cNvPicPr>
            <a:picLocks noGrp="1" noChangeAspect="1"/>
          </p:cNvPicPr>
          <p:nvPr>
            <p:ph idx="1"/>
          </p:nvPr>
        </p:nvPicPr>
        <p:blipFill>
          <a:blip r:embed="rId2"/>
          <a:stretch>
            <a:fillRect/>
          </a:stretch>
        </p:blipFill>
        <p:spPr>
          <a:xfrm>
            <a:off x="118530" y="1313316"/>
            <a:ext cx="11865679" cy="4202112"/>
          </a:xfrm>
          <a:prstGeom prst="rect">
            <a:avLst/>
          </a:prstGeom>
        </p:spPr>
      </p:pic>
    </p:spTree>
    <p:extLst>
      <p:ext uri="{BB962C8B-B14F-4D97-AF65-F5344CB8AC3E}">
        <p14:creationId xmlns:p14="http://schemas.microsoft.com/office/powerpoint/2010/main" val="2159617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288018"/>
            <a:ext cx="10515600" cy="1325563"/>
          </a:xfrm>
        </p:spPr>
        <p:txBody>
          <a:bodyPr>
            <a:normAutofit/>
          </a:bodyPr>
          <a:lstStyle/>
          <a:p>
            <a:r>
              <a:rPr lang="en-US" sz="2400" dirty="0">
                <a:solidFill>
                  <a:srgbClr val="FF0000"/>
                </a:solidFill>
              </a:rPr>
              <a:t>Conditions :</a:t>
            </a:r>
            <a:endParaRPr lang="en-US" sz="2400" dirty="0"/>
          </a:p>
        </p:txBody>
      </p:sp>
      <p:pic>
        <p:nvPicPr>
          <p:cNvPr id="4" name="Content Placeholder 3"/>
          <p:cNvPicPr>
            <a:picLocks noGrp="1" noChangeAspect="1"/>
          </p:cNvPicPr>
          <p:nvPr>
            <p:ph idx="1"/>
          </p:nvPr>
        </p:nvPicPr>
        <p:blipFill>
          <a:blip r:embed="rId2"/>
          <a:stretch>
            <a:fillRect/>
          </a:stretch>
        </p:blipFill>
        <p:spPr>
          <a:xfrm>
            <a:off x="2323564" y="1284288"/>
            <a:ext cx="12721637" cy="4637541"/>
          </a:xfrm>
          <a:prstGeom prst="rect">
            <a:avLst/>
          </a:prstGeom>
        </p:spPr>
      </p:pic>
    </p:spTree>
    <p:extLst>
      <p:ext uri="{BB962C8B-B14F-4D97-AF65-F5344CB8AC3E}">
        <p14:creationId xmlns:p14="http://schemas.microsoft.com/office/powerpoint/2010/main" val="496901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17046"/>
            <a:ext cx="10515600" cy="1325563"/>
          </a:xfrm>
        </p:spPr>
        <p:txBody>
          <a:bodyPr>
            <a:normAutofit/>
          </a:bodyPr>
          <a:lstStyle/>
          <a:p>
            <a:r>
              <a:rPr lang="en-US" sz="2400" dirty="0">
                <a:solidFill>
                  <a:srgbClr val="FF0000"/>
                </a:solidFill>
              </a:rPr>
              <a:t>Flow rate calculation :</a:t>
            </a:r>
            <a:endParaRPr lang="en-US" sz="2400" dirty="0"/>
          </a:p>
        </p:txBody>
      </p:sp>
      <p:pic>
        <p:nvPicPr>
          <p:cNvPr id="4" name="Content Placeholder 3"/>
          <p:cNvPicPr>
            <a:picLocks noGrp="1" noChangeAspect="1"/>
          </p:cNvPicPr>
          <p:nvPr>
            <p:ph idx="1"/>
          </p:nvPr>
        </p:nvPicPr>
        <p:blipFill>
          <a:blip r:embed="rId2"/>
          <a:stretch>
            <a:fillRect/>
          </a:stretch>
        </p:blipFill>
        <p:spPr>
          <a:xfrm>
            <a:off x="228600" y="1349831"/>
            <a:ext cx="11713641" cy="4586512"/>
          </a:xfrm>
          <a:prstGeom prst="rect">
            <a:avLst/>
          </a:prstGeom>
        </p:spPr>
      </p:pic>
    </p:spTree>
    <p:extLst>
      <p:ext uri="{BB962C8B-B14F-4D97-AF65-F5344CB8AC3E}">
        <p14:creationId xmlns:p14="http://schemas.microsoft.com/office/powerpoint/2010/main" val="7488101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b="1" dirty="0"/>
              <a:t>Results for calculation the efficiency for the previous tables : </a:t>
            </a:r>
            <a:endParaRPr lang="en-US" sz="2400" dirty="0"/>
          </a:p>
        </p:txBody>
      </p:sp>
      <p:pic>
        <p:nvPicPr>
          <p:cNvPr id="4" name="Content Placeholder 3"/>
          <p:cNvPicPr>
            <a:picLocks noGrp="1" noChangeAspect="1"/>
          </p:cNvPicPr>
          <p:nvPr>
            <p:ph idx="1"/>
          </p:nvPr>
        </p:nvPicPr>
        <p:blipFill>
          <a:blip r:embed="rId2"/>
          <a:stretch>
            <a:fillRect/>
          </a:stretch>
        </p:blipFill>
        <p:spPr>
          <a:xfrm>
            <a:off x="736599" y="1465943"/>
            <a:ext cx="11143885" cy="4949371"/>
          </a:xfrm>
          <a:prstGeom prst="rect">
            <a:avLst/>
          </a:prstGeom>
        </p:spPr>
      </p:pic>
    </p:spTree>
    <p:extLst>
      <p:ext uri="{BB962C8B-B14F-4D97-AF65-F5344CB8AC3E}">
        <p14:creationId xmlns:p14="http://schemas.microsoft.com/office/powerpoint/2010/main" val="308757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1253331"/>
            <a:ext cx="10515600" cy="4351338"/>
          </a:xfrm>
        </p:spPr>
        <p:txBody>
          <a:bodyPr/>
          <a:lstStyle/>
          <a:p>
            <a:endParaRPr lang="en-US" dirty="0"/>
          </a:p>
        </p:txBody>
      </p:sp>
      <p:sp>
        <p:nvSpPr>
          <p:cNvPr id="4" name="Freeform 3"/>
          <p:cNvSpPr/>
          <p:nvPr/>
        </p:nvSpPr>
        <p:spPr>
          <a:xfrm>
            <a:off x="6762796" y="1653540"/>
            <a:ext cx="1283107" cy="548640"/>
          </a:xfrm>
          <a:custGeom>
            <a:avLst/>
            <a:gdLst>
              <a:gd name="connsiteX0" fmla="*/ 274320 w 1283107"/>
              <a:gd name="connsiteY0" fmla="*/ 0 h 548640"/>
              <a:gd name="connsiteX1" fmla="*/ 816612 w 1283107"/>
              <a:gd name="connsiteY1" fmla="*/ 0 h 548640"/>
              <a:gd name="connsiteX2" fmla="*/ 949651 w 1283107"/>
              <a:gd name="connsiteY2" fmla="*/ 120914 h 548640"/>
              <a:gd name="connsiteX3" fmla="*/ 1228792 w 1283107"/>
              <a:gd name="connsiteY3" fmla="*/ 459236 h 548640"/>
              <a:gd name="connsiteX4" fmla="*/ 1283107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816612" y="0"/>
                </a:lnTo>
                <a:lnTo>
                  <a:pt x="949651" y="120914"/>
                </a:lnTo>
                <a:cubicBezTo>
                  <a:pt x="1053073" y="224335"/>
                  <a:pt x="1146630" y="337619"/>
                  <a:pt x="1228792" y="459236"/>
                </a:cubicBezTo>
                <a:lnTo>
                  <a:pt x="1283107" y="548640"/>
                </a:lnTo>
                <a:lnTo>
                  <a:pt x="274320" y="548640"/>
                </a:lnTo>
                <a:cubicBezTo>
                  <a:pt x="122817" y="548640"/>
                  <a:pt x="0" y="425823"/>
                  <a:pt x="0" y="274320"/>
                </a:cubicBezTo>
                <a:cubicBezTo>
                  <a:pt x="0" y="122817"/>
                  <a:pt x="122817" y="0"/>
                  <a:pt x="274320" y="0"/>
                </a:cubicBezTo>
                <a:close/>
              </a:path>
            </a:pathLst>
          </a:custGeom>
          <a:solidFill>
            <a:schemeClr val="bg2">
              <a:lumMod val="1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Freeform 4"/>
          <p:cNvSpPr/>
          <p:nvPr/>
        </p:nvSpPr>
        <p:spPr>
          <a:xfrm>
            <a:off x="4113695" y="1706880"/>
            <a:ext cx="1277411" cy="548640"/>
          </a:xfrm>
          <a:custGeom>
            <a:avLst/>
            <a:gdLst>
              <a:gd name="connsiteX0" fmla="*/ 440210 w 1277411"/>
              <a:gd name="connsiteY0" fmla="*/ 0 h 548640"/>
              <a:gd name="connsiteX1" fmla="*/ 1003091 w 1277411"/>
              <a:gd name="connsiteY1" fmla="*/ 0 h 548640"/>
              <a:gd name="connsiteX2" fmla="*/ 1277411 w 1277411"/>
              <a:gd name="connsiteY2" fmla="*/ 274320 h 548640"/>
              <a:gd name="connsiteX3" fmla="*/ 1003091 w 1277411"/>
              <a:gd name="connsiteY3" fmla="*/ 548640 h 548640"/>
              <a:gd name="connsiteX4" fmla="*/ 0 w 1277411"/>
              <a:gd name="connsiteY4" fmla="*/ 548640 h 548640"/>
              <a:gd name="connsiteX5" fmla="*/ 86719 w 1277411"/>
              <a:gd name="connsiteY5" fmla="*/ 405896 h 548640"/>
              <a:gd name="connsiteX6" fmla="*/ 365860 w 1277411"/>
              <a:gd name="connsiteY6" fmla="*/ 67574 h 548640"/>
              <a:gd name="connsiteX7" fmla="*/ 440210 w 1277411"/>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7411" h="548640">
                <a:moveTo>
                  <a:pt x="440210" y="0"/>
                </a:moveTo>
                <a:lnTo>
                  <a:pt x="1003091" y="0"/>
                </a:lnTo>
                <a:cubicBezTo>
                  <a:pt x="1154594" y="0"/>
                  <a:pt x="1277411" y="122817"/>
                  <a:pt x="1277411" y="274320"/>
                </a:cubicBezTo>
                <a:cubicBezTo>
                  <a:pt x="1277411" y="425823"/>
                  <a:pt x="1154594" y="548640"/>
                  <a:pt x="1003091" y="548640"/>
                </a:cubicBezTo>
                <a:lnTo>
                  <a:pt x="0" y="548640"/>
                </a:lnTo>
                <a:lnTo>
                  <a:pt x="86719" y="405896"/>
                </a:lnTo>
                <a:cubicBezTo>
                  <a:pt x="168881" y="284279"/>
                  <a:pt x="262438" y="170995"/>
                  <a:pt x="365860" y="67574"/>
                </a:cubicBezTo>
                <a:lnTo>
                  <a:pt x="440210" y="0"/>
                </a:lnTo>
                <a:close/>
              </a:path>
            </a:pathLst>
          </a:custGeom>
          <a:solidFill>
            <a:schemeClr val="tx1"/>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sp>
        <p:nvSpPr>
          <p:cNvPr id="6" name="Freeform 5"/>
          <p:cNvSpPr/>
          <p:nvPr/>
        </p:nvSpPr>
        <p:spPr>
          <a:xfrm>
            <a:off x="3810000" y="3154680"/>
            <a:ext cx="914400" cy="548640"/>
          </a:xfrm>
          <a:custGeom>
            <a:avLst/>
            <a:gdLst>
              <a:gd name="connsiteX0" fmla="*/ 12182 w 914400"/>
              <a:gd name="connsiteY0" fmla="*/ 0 h 548640"/>
              <a:gd name="connsiteX1" fmla="*/ 640080 w 914400"/>
              <a:gd name="connsiteY1" fmla="*/ 0 h 548640"/>
              <a:gd name="connsiteX2" fmla="*/ 914400 w 914400"/>
              <a:gd name="connsiteY2" fmla="*/ 274320 h 548640"/>
              <a:gd name="connsiteX3" fmla="*/ 640080 w 914400"/>
              <a:gd name="connsiteY3" fmla="*/ 548640 h 548640"/>
              <a:gd name="connsiteX4" fmla="*/ 23811 w 914400"/>
              <a:gd name="connsiteY4" fmla="*/ 548640 h 548640"/>
              <a:gd name="connsiteX5" fmla="*/ 11802 w 914400"/>
              <a:gd name="connsiteY5" fmla="*/ 469950 h 548640"/>
              <a:gd name="connsiteX6" fmla="*/ 0 w 914400"/>
              <a:gd name="connsiteY6" fmla="*/ 236220 h 548640"/>
              <a:gd name="connsiteX7" fmla="*/ 11802 w 914400"/>
              <a:gd name="connsiteY7" fmla="*/ 2490 h 548640"/>
              <a:gd name="connsiteX8" fmla="*/ 12182 w 914400"/>
              <a:gd name="connsiteY8"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400" h="548640">
                <a:moveTo>
                  <a:pt x="12182" y="0"/>
                </a:moveTo>
                <a:lnTo>
                  <a:pt x="640080" y="0"/>
                </a:lnTo>
                <a:cubicBezTo>
                  <a:pt x="791583" y="0"/>
                  <a:pt x="914400" y="122817"/>
                  <a:pt x="914400" y="274320"/>
                </a:cubicBezTo>
                <a:cubicBezTo>
                  <a:pt x="914400" y="425823"/>
                  <a:pt x="791583" y="548640"/>
                  <a:pt x="640080" y="548640"/>
                </a:cubicBezTo>
                <a:lnTo>
                  <a:pt x="23811" y="548640"/>
                </a:lnTo>
                <a:lnTo>
                  <a:pt x="11802" y="469950"/>
                </a:lnTo>
                <a:cubicBezTo>
                  <a:pt x="3998" y="393101"/>
                  <a:pt x="0" y="315128"/>
                  <a:pt x="0" y="236220"/>
                </a:cubicBezTo>
                <a:cubicBezTo>
                  <a:pt x="0" y="157312"/>
                  <a:pt x="3998" y="79338"/>
                  <a:pt x="11802" y="2490"/>
                </a:cubicBezTo>
                <a:lnTo>
                  <a:pt x="12182" y="0"/>
                </a:lnTo>
                <a:close/>
              </a:path>
            </a:pathLst>
          </a:custGeom>
          <a:solidFill>
            <a:srgbClr val="FF0000"/>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
        <p:nvSpPr>
          <p:cNvPr id="7" name="Freeform 6"/>
          <p:cNvSpPr/>
          <p:nvPr/>
        </p:nvSpPr>
        <p:spPr>
          <a:xfrm>
            <a:off x="7467600" y="3154680"/>
            <a:ext cx="914400" cy="548640"/>
          </a:xfrm>
          <a:custGeom>
            <a:avLst/>
            <a:gdLst>
              <a:gd name="connsiteX0" fmla="*/ 274320 w 914400"/>
              <a:gd name="connsiteY0" fmla="*/ 0 h 548640"/>
              <a:gd name="connsiteX1" fmla="*/ 902218 w 914400"/>
              <a:gd name="connsiteY1" fmla="*/ 0 h 548640"/>
              <a:gd name="connsiteX2" fmla="*/ 902598 w 914400"/>
              <a:gd name="connsiteY2" fmla="*/ 2490 h 548640"/>
              <a:gd name="connsiteX3" fmla="*/ 914400 w 914400"/>
              <a:gd name="connsiteY3" fmla="*/ 236220 h 548640"/>
              <a:gd name="connsiteX4" fmla="*/ 902598 w 914400"/>
              <a:gd name="connsiteY4" fmla="*/ 469950 h 548640"/>
              <a:gd name="connsiteX5" fmla="*/ 890589 w 914400"/>
              <a:gd name="connsiteY5" fmla="*/ 548640 h 548640"/>
              <a:gd name="connsiteX6" fmla="*/ 274320 w 914400"/>
              <a:gd name="connsiteY6" fmla="*/ 548640 h 548640"/>
              <a:gd name="connsiteX7" fmla="*/ 0 w 914400"/>
              <a:gd name="connsiteY7" fmla="*/ 274320 h 548640"/>
              <a:gd name="connsiteX8" fmla="*/ 274320 w 914400"/>
              <a:gd name="connsiteY8"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400" h="548640">
                <a:moveTo>
                  <a:pt x="274320" y="0"/>
                </a:moveTo>
                <a:lnTo>
                  <a:pt x="902218" y="0"/>
                </a:lnTo>
                <a:lnTo>
                  <a:pt x="902598" y="2490"/>
                </a:lnTo>
                <a:cubicBezTo>
                  <a:pt x="910402" y="79338"/>
                  <a:pt x="914400" y="157312"/>
                  <a:pt x="914400" y="236220"/>
                </a:cubicBezTo>
                <a:cubicBezTo>
                  <a:pt x="914400" y="315128"/>
                  <a:pt x="910402" y="393101"/>
                  <a:pt x="902598" y="469950"/>
                </a:cubicBezTo>
                <a:lnTo>
                  <a:pt x="890589" y="548640"/>
                </a:lnTo>
                <a:lnTo>
                  <a:pt x="274320" y="548640"/>
                </a:lnTo>
                <a:cubicBezTo>
                  <a:pt x="122817" y="548640"/>
                  <a:pt x="0" y="425823"/>
                  <a:pt x="0" y="274320"/>
                </a:cubicBezTo>
                <a:cubicBezTo>
                  <a:pt x="0" y="122817"/>
                  <a:pt x="122817" y="0"/>
                  <a:pt x="274320" y="0"/>
                </a:cubicBezTo>
                <a:close/>
              </a:path>
            </a:pathLst>
          </a:custGeom>
          <a:solidFill>
            <a:schemeClr val="bg1"/>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8" name="Freeform 7"/>
          <p:cNvSpPr/>
          <p:nvPr/>
        </p:nvSpPr>
        <p:spPr>
          <a:xfrm>
            <a:off x="4146099" y="4579620"/>
            <a:ext cx="1245006" cy="548640"/>
          </a:xfrm>
          <a:custGeom>
            <a:avLst/>
            <a:gdLst>
              <a:gd name="connsiteX0" fmla="*/ 0 w 1245006"/>
              <a:gd name="connsiteY0" fmla="*/ 0 h 548640"/>
              <a:gd name="connsiteX1" fmla="*/ 970686 w 1245006"/>
              <a:gd name="connsiteY1" fmla="*/ 0 h 548640"/>
              <a:gd name="connsiteX2" fmla="*/ 1245006 w 1245006"/>
              <a:gd name="connsiteY2" fmla="*/ 274320 h 548640"/>
              <a:gd name="connsiteX3" fmla="*/ 970686 w 1245006"/>
              <a:gd name="connsiteY3" fmla="*/ 548640 h 548640"/>
              <a:gd name="connsiteX4" fmla="*/ 466494 w 1245006"/>
              <a:gd name="connsiteY4" fmla="*/ 548640 h 548640"/>
              <a:gd name="connsiteX5" fmla="*/ 333455 w 1245006"/>
              <a:gd name="connsiteY5" fmla="*/ 427726 h 548640"/>
              <a:gd name="connsiteX6" fmla="*/ 54314 w 1245006"/>
              <a:gd name="connsiteY6" fmla="*/ 89404 h 548640"/>
              <a:gd name="connsiteX7" fmla="*/ 0 w 1245006"/>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5006" h="548640">
                <a:moveTo>
                  <a:pt x="0" y="0"/>
                </a:moveTo>
                <a:lnTo>
                  <a:pt x="970686" y="0"/>
                </a:lnTo>
                <a:cubicBezTo>
                  <a:pt x="1122189" y="0"/>
                  <a:pt x="1245006" y="122817"/>
                  <a:pt x="1245006" y="274320"/>
                </a:cubicBezTo>
                <a:cubicBezTo>
                  <a:pt x="1245006" y="425823"/>
                  <a:pt x="1122189" y="548640"/>
                  <a:pt x="970686" y="548640"/>
                </a:cubicBezTo>
                <a:lnTo>
                  <a:pt x="466494" y="548640"/>
                </a:lnTo>
                <a:lnTo>
                  <a:pt x="333455" y="427726"/>
                </a:lnTo>
                <a:cubicBezTo>
                  <a:pt x="230033" y="324305"/>
                  <a:pt x="136476" y="211021"/>
                  <a:pt x="54314" y="89404"/>
                </a:cubicBezTo>
                <a:lnTo>
                  <a:pt x="0" y="0"/>
                </a:lnTo>
                <a:close/>
              </a:path>
            </a:pathLst>
          </a:custGeom>
          <a:solidFill>
            <a:srgbClr val="00FF00"/>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9" name="Freeform 8"/>
          <p:cNvSpPr/>
          <p:nvPr/>
        </p:nvSpPr>
        <p:spPr>
          <a:xfrm>
            <a:off x="6762796" y="4579620"/>
            <a:ext cx="1283107" cy="548640"/>
          </a:xfrm>
          <a:custGeom>
            <a:avLst/>
            <a:gdLst>
              <a:gd name="connsiteX0" fmla="*/ 274320 w 1283107"/>
              <a:gd name="connsiteY0" fmla="*/ 0 h 548640"/>
              <a:gd name="connsiteX1" fmla="*/ 1283107 w 1283107"/>
              <a:gd name="connsiteY1" fmla="*/ 0 h 548640"/>
              <a:gd name="connsiteX2" fmla="*/ 1228792 w 1283107"/>
              <a:gd name="connsiteY2" fmla="*/ 89404 h 548640"/>
              <a:gd name="connsiteX3" fmla="*/ 949651 w 1283107"/>
              <a:gd name="connsiteY3" fmla="*/ 427726 h 548640"/>
              <a:gd name="connsiteX4" fmla="*/ 816612 w 1283107"/>
              <a:gd name="connsiteY4" fmla="*/ 548640 h 548640"/>
              <a:gd name="connsiteX5" fmla="*/ 274320 w 1283107"/>
              <a:gd name="connsiteY5" fmla="*/ 548640 h 548640"/>
              <a:gd name="connsiteX6" fmla="*/ 0 w 1283107"/>
              <a:gd name="connsiteY6" fmla="*/ 274320 h 548640"/>
              <a:gd name="connsiteX7" fmla="*/ 274320 w 1283107"/>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107" h="548640">
                <a:moveTo>
                  <a:pt x="274320" y="0"/>
                </a:moveTo>
                <a:lnTo>
                  <a:pt x="1283107" y="0"/>
                </a:lnTo>
                <a:lnTo>
                  <a:pt x="1228792" y="89404"/>
                </a:lnTo>
                <a:cubicBezTo>
                  <a:pt x="1146630" y="211021"/>
                  <a:pt x="1053073" y="324305"/>
                  <a:pt x="949651" y="427726"/>
                </a:cubicBezTo>
                <a:lnTo>
                  <a:pt x="816612" y="548640"/>
                </a:lnTo>
                <a:lnTo>
                  <a:pt x="274320" y="548640"/>
                </a:lnTo>
                <a:cubicBezTo>
                  <a:pt x="122817" y="548640"/>
                  <a:pt x="0" y="425823"/>
                  <a:pt x="0" y="274320"/>
                </a:cubicBezTo>
                <a:cubicBezTo>
                  <a:pt x="0" y="122817"/>
                  <a:pt x="122817" y="0"/>
                  <a:pt x="274320" y="0"/>
                </a:cubicBezTo>
                <a:close/>
              </a:path>
            </a:pathLst>
          </a:custGeom>
          <a:solidFill>
            <a:srgbClr val="00FF00"/>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10" name="Freeform 9"/>
          <p:cNvSpPr/>
          <p:nvPr/>
        </p:nvSpPr>
        <p:spPr>
          <a:xfrm>
            <a:off x="7579407" y="1653540"/>
            <a:ext cx="2840988" cy="548640"/>
          </a:xfrm>
          <a:custGeom>
            <a:avLst/>
            <a:gdLst>
              <a:gd name="connsiteX0" fmla="*/ 0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466495 w 2840988"/>
              <a:gd name="connsiteY4" fmla="*/ 548640 h 548640"/>
              <a:gd name="connsiteX5" fmla="*/ 412180 w 2840988"/>
              <a:gd name="connsiteY5" fmla="*/ 459236 h 548640"/>
              <a:gd name="connsiteX6" fmla="*/ 133039 w 2840988"/>
              <a:gd name="connsiteY6" fmla="*/ 120914 h 548640"/>
              <a:gd name="connsiteX7" fmla="*/ 0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0" y="0"/>
                </a:moveTo>
                <a:lnTo>
                  <a:pt x="2566668" y="0"/>
                </a:lnTo>
                <a:cubicBezTo>
                  <a:pt x="2718171" y="0"/>
                  <a:pt x="2840988" y="122817"/>
                  <a:pt x="2840988" y="274320"/>
                </a:cubicBezTo>
                <a:cubicBezTo>
                  <a:pt x="2840988" y="425823"/>
                  <a:pt x="2718171" y="548640"/>
                  <a:pt x="2566668" y="548640"/>
                </a:cubicBezTo>
                <a:lnTo>
                  <a:pt x="466495" y="548640"/>
                </a:lnTo>
                <a:lnTo>
                  <a:pt x="412180" y="459236"/>
                </a:lnTo>
                <a:cubicBezTo>
                  <a:pt x="330018" y="337619"/>
                  <a:pt x="236461" y="224335"/>
                  <a:pt x="133039" y="120914"/>
                </a:cubicBezTo>
                <a:lnTo>
                  <a:pt x="0"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733506" y="1706880"/>
            <a:ext cx="2820399" cy="548640"/>
          </a:xfrm>
          <a:custGeom>
            <a:avLst/>
            <a:gdLst>
              <a:gd name="connsiteX0" fmla="*/ 274320 w 2820399"/>
              <a:gd name="connsiteY0" fmla="*/ 0 h 548640"/>
              <a:gd name="connsiteX1" fmla="*/ 2820399 w 2820399"/>
              <a:gd name="connsiteY1" fmla="*/ 0 h 548640"/>
              <a:gd name="connsiteX2" fmla="*/ 2746049 w 2820399"/>
              <a:gd name="connsiteY2" fmla="*/ 67574 h 548640"/>
              <a:gd name="connsiteX3" fmla="*/ 2466908 w 2820399"/>
              <a:gd name="connsiteY3" fmla="*/ 405896 h 548640"/>
              <a:gd name="connsiteX4" fmla="*/ 2380189 w 2820399"/>
              <a:gd name="connsiteY4" fmla="*/ 548640 h 548640"/>
              <a:gd name="connsiteX5" fmla="*/ 274320 w 2820399"/>
              <a:gd name="connsiteY5" fmla="*/ 548640 h 548640"/>
              <a:gd name="connsiteX6" fmla="*/ 0 w 2820399"/>
              <a:gd name="connsiteY6" fmla="*/ 274320 h 548640"/>
              <a:gd name="connsiteX7" fmla="*/ 274320 w 2820399"/>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0399" h="548640">
                <a:moveTo>
                  <a:pt x="274320" y="0"/>
                </a:moveTo>
                <a:lnTo>
                  <a:pt x="2820399" y="0"/>
                </a:lnTo>
                <a:lnTo>
                  <a:pt x="2746049" y="67574"/>
                </a:lnTo>
                <a:cubicBezTo>
                  <a:pt x="2642627" y="170995"/>
                  <a:pt x="2549070" y="284279"/>
                  <a:pt x="2466908" y="405896"/>
                </a:cubicBezTo>
                <a:lnTo>
                  <a:pt x="2380189" y="548640"/>
                </a:lnTo>
                <a:lnTo>
                  <a:pt x="274320" y="548640"/>
                </a:lnTo>
                <a:cubicBezTo>
                  <a:pt x="122817" y="548640"/>
                  <a:pt x="0" y="425823"/>
                  <a:pt x="0" y="274320"/>
                </a:cubicBezTo>
                <a:cubicBezTo>
                  <a:pt x="0" y="122817"/>
                  <a:pt x="122817" y="0"/>
                  <a:pt x="274320" y="0"/>
                </a:cubicBez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is </a:t>
            </a:r>
            <a:r>
              <a:rPr lang="en-US" dirty="0" err="1" smtClean="0"/>
              <a:t>Pv</a:t>
            </a:r>
            <a:r>
              <a:rPr lang="en-US" dirty="0" smtClean="0"/>
              <a:t> cell ?</a:t>
            </a:r>
            <a:endParaRPr lang="en-US" dirty="0"/>
          </a:p>
        </p:txBody>
      </p:sp>
      <p:sp>
        <p:nvSpPr>
          <p:cNvPr id="12" name="Freeform 11"/>
          <p:cNvSpPr/>
          <p:nvPr/>
        </p:nvSpPr>
        <p:spPr>
          <a:xfrm>
            <a:off x="1042989" y="3154680"/>
            <a:ext cx="2767011" cy="548640"/>
          </a:xfrm>
          <a:custGeom>
            <a:avLst/>
            <a:gdLst>
              <a:gd name="connsiteX0" fmla="*/ 274320 w 2767011"/>
              <a:gd name="connsiteY0" fmla="*/ 0 h 548640"/>
              <a:gd name="connsiteX1" fmla="*/ 2755382 w 2767011"/>
              <a:gd name="connsiteY1" fmla="*/ 0 h 548640"/>
              <a:gd name="connsiteX2" fmla="*/ 2755002 w 2767011"/>
              <a:gd name="connsiteY2" fmla="*/ 2490 h 548640"/>
              <a:gd name="connsiteX3" fmla="*/ 2743200 w 2767011"/>
              <a:gd name="connsiteY3" fmla="*/ 236220 h 548640"/>
              <a:gd name="connsiteX4" fmla="*/ 2755002 w 2767011"/>
              <a:gd name="connsiteY4" fmla="*/ 469950 h 548640"/>
              <a:gd name="connsiteX5" fmla="*/ 2767011 w 2767011"/>
              <a:gd name="connsiteY5" fmla="*/ 548640 h 548640"/>
              <a:gd name="connsiteX6" fmla="*/ 274320 w 2767011"/>
              <a:gd name="connsiteY6" fmla="*/ 548640 h 548640"/>
              <a:gd name="connsiteX7" fmla="*/ 0 w 2767011"/>
              <a:gd name="connsiteY7" fmla="*/ 274320 h 548640"/>
              <a:gd name="connsiteX8" fmla="*/ 274320 w 2767011"/>
              <a:gd name="connsiteY8"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1" h="548640">
                <a:moveTo>
                  <a:pt x="274320" y="0"/>
                </a:moveTo>
                <a:lnTo>
                  <a:pt x="2755382" y="0"/>
                </a:lnTo>
                <a:lnTo>
                  <a:pt x="2755002" y="2490"/>
                </a:lnTo>
                <a:cubicBezTo>
                  <a:pt x="2747198" y="79338"/>
                  <a:pt x="2743200" y="157312"/>
                  <a:pt x="2743200" y="236220"/>
                </a:cubicBezTo>
                <a:cubicBezTo>
                  <a:pt x="2743200" y="315128"/>
                  <a:pt x="2747198" y="393101"/>
                  <a:pt x="2755002" y="469950"/>
                </a:cubicBezTo>
                <a:lnTo>
                  <a:pt x="2767011" y="548640"/>
                </a:lnTo>
                <a:lnTo>
                  <a:pt x="274320" y="548640"/>
                </a:lnTo>
                <a:cubicBezTo>
                  <a:pt x="122817" y="548640"/>
                  <a:pt x="0" y="425823"/>
                  <a:pt x="0" y="274320"/>
                </a:cubicBezTo>
                <a:cubicBezTo>
                  <a:pt x="0" y="122817"/>
                  <a:pt x="122817" y="0"/>
                  <a:pt x="274320" y="0"/>
                </a:cubicBez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8358190" y="3154680"/>
            <a:ext cx="2767011" cy="548640"/>
          </a:xfrm>
          <a:custGeom>
            <a:avLst/>
            <a:gdLst>
              <a:gd name="connsiteX0" fmla="*/ 11629 w 2767011"/>
              <a:gd name="connsiteY0" fmla="*/ 0 h 548640"/>
              <a:gd name="connsiteX1" fmla="*/ 2492691 w 2767011"/>
              <a:gd name="connsiteY1" fmla="*/ 0 h 548640"/>
              <a:gd name="connsiteX2" fmla="*/ 2767011 w 2767011"/>
              <a:gd name="connsiteY2" fmla="*/ 274320 h 548640"/>
              <a:gd name="connsiteX3" fmla="*/ 2492691 w 2767011"/>
              <a:gd name="connsiteY3" fmla="*/ 548640 h 548640"/>
              <a:gd name="connsiteX4" fmla="*/ 0 w 2767011"/>
              <a:gd name="connsiteY4" fmla="*/ 548640 h 548640"/>
              <a:gd name="connsiteX5" fmla="*/ 12009 w 2767011"/>
              <a:gd name="connsiteY5" fmla="*/ 469950 h 548640"/>
              <a:gd name="connsiteX6" fmla="*/ 23811 w 2767011"/>
              <a:gd name="connsiteY6" fmla="*/ 236220 h 548640"/>
              <a:gd name="connsiteX7" fmla="*/ 12009 w 2767011"/>
              <a:gd name="connsiteY7" fmla="*/ 2490 h 548640"/>
              <a:gd name="connsiteX8" fmla="*/ 11629 w 2767011"/>
              <a:gd name="connsiteY8"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011" h="548640">
                <a:moveTo>
                  <a:pt x="11629" y="0"/>
                </a:moveTo>
                <a:lnTo>
                  <a:pt x="2492691" y="0"/>
                </a:lnTo>
                <a:cubicBezTo>
                  <a:pt x="2644194" y="0"/>
                  <a:pt x="2767011" y="122817"/>
                  <a:pt x="2767011" y="274320"/>
                </a:cubicBezTo>
                <a:cubicBezTo>
                  <a:pt x="2767011" y="425823"/>
                  <a:pt x="2644194" y="548640"/>
                  <a:pt x="2492691" y="548640"/>
                </a:cubicBezTo>
                <a:lnTo>
                  <a:pt x="0" y="548640"/>
                </a:lnTo>
                <a:lnTo>
                  <a:pt x="12009" y="469950"/>
                </a:lnTo>
                <a:cubicBezTo>
                  <a:pt x="19813" y="393101"/>
                  <a:pt x="23811" y="315128"/>
                  <a:pt x="23811" y="236220"/>
                </a:cubicBezTo>
                <a:cubicBezTo>
                  <a:pt x="23811" y="157312"/>
                  <a:pt x="19813" y="79338"/>
                  <a:pt x="12009" y="2490"/>
                </a:cubicBezTo>
                <a:lnTo>
                  <a:pt x="11629"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1733505" y="4579620"/>
            <a:ext cx="2879088" cy="548640"/>
          </a:xfrm>
          <a:custGeom>
            <a:avLst/>
            <a:gdLst>
              <a:gd name="connsiteX0" fmla="*/ 274320 w 2879088"/>
              <a:gd name="connsiteY0" fmla="*/ 0 h 548640"/>
              <a:gd name="connsiteX1" fmla="*/ 2412594 w 2879088"/>
              <a:gd name="connsiteY1" fmla="*/ 0 h 548640"/>
              <a:gd name="connsiteX2" fmla="*/ 2466908 w 2879088"/>
              <a:gd name="connsiteY2" fmla="*/ 89404 h 548640"/>
              <a:gd name="connsiteX3" fmla="*/ 2746049 w 2879088"/>
              <a:gd name="connsiteY3" fmla="*/ 427726 h 548640"/>
              <a:gd name="connsiteX4" fmla="*/ 2879088 w 2879088"/>
              <a:gd name="connsiteY4" fmla="*/ 548640 h 548640"/>
              <a:gd name="connsiteX5" fmla="*/ 274320 w 2879088"/>
              <a:gd name="connsiteY5" fmla="*/ 548640 h 548640"/>
              <a:gd name="connsiteX6" fmla="*/ 0 w 2879088"/>
              <a:gd name="connsiteY6" fmla="*/ 274320 h 548640"/>
              <a:gd name="connsiteX7" fmla="*/ 274320 w 28790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79088" h="548640">
                <a:moveTo>
                  <a:pt x="274320" y="0"/>
                </a:moveTo>
                <a:lnTo>
                  <a:pt x="2412594" y="0"/>
                </a:lnTo>
                <a:lnTo>
                  <a:pt x="2466908" y="89404"/>
                </a:lnTo>
                <a:cubicBezTo>
                  <a:pt x="2549070" y="211021"/>
                  <a:pt x="2642627" y="324305"/>
                  <a:pt x="2746049" y="427726"/>
                </a:cubicBezTo>
                <a:lnTo>
                  <a:pt x="2879088" y="548640"/>
                </a:lnTo>
                <a:lnTo>
                  <a:pt x="274320" y="548640"/>
                </a:lnTo>
                <a:cubicBezTo>
                  <a:pt x="122817" y="548640"/>
                  <a:pt x="0" y="425823"/>
                  <a:pt x="0" y="274320"/>
                </a:cubicBezTo>
                <a:cubicBezTo>
                  <a:pt x="0" y="122817"/>
                  <a:pt x="122817" y="0"/>
                  <a:pt x="274320" y="0"/>
                </a:cubicBez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579407" y="4579620"/>
            <a:ext cx="2840988" cy="548640"/>
          </a:xfrm>
          <a:custGeom>
            <a:avLst/>
            <a:gdLst>
              <a:gd name="connsiteX0" fmla="*/ 466495 w 2840988"/>
              <a:gd name="connsiteY0" fmla="*/ 0 h 548640"/>
              <a:gd name="connsiteX1" fmla="*/ 2566668 w 2840988"/>
              <a:gd name="connsiteY1" fmla="*/ 0 h 548640"/>
              <a:gd name="connsiteX2" fmla="*/ 2840988 w 2840988"/>
              <a:gd name="connsiteY2" fmla="*/ 274320 h 548640"/>
              <a:gd name="connsiteX3" fmla="*/ 2566668 w 2840988"/>
              <a:gd name="connsiteY3" fmla="*/ 548640 h 548640"/>
              <a:gd name="connsiteX4" fmla="*/ 0 w 2840988"/>
              <a:gd name="connsiteY4" fmla="*/ 548640 h 548640"/>
              <a:gd name="connsiteX5" fmla="*/ 133039 w 2840988"/>
              <a:gd name="connsiteY5" fmla="*/ 427726 h 548640"/>
              <a:gd name="connsiteX6" fmla="*/ 412180 w 2840988"/>
              <a:gd name="connsiteY6" fmla="*/ 89404 h 548640"/>
              <a:gd name="connsiteX7" fmla="*/ 466495 w 2840988"/>
              <a:gd name="connsiteY7" fmla="*/ 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0988" h="548640">
                <a:moveTo>
                  <a:pt x="466495" y="0"/>
                </a:moveTo>
                <a:lnTo>
                  <a:pt x="2566668" y="0"/>
                </a:lnTo>
                <a:cubicBezTo>
                  <a:pt x="2718171" y="0"/>
                  <a:pt x="2840988" y="122817"/>
                  <a:pt x="2840988" y="274320"/>
                </a:cubicBezTo>
                <a:cubicBezTo>
                  <a:pt x="2840988" y="425823"/>
                  <a:pt x="2718171" y="548640"/>
                  <a:pt x="2566668" y="548640"/>
                </a:cubicBezTo>
                <a:lnTo>
                  <a:pt x="0" y="548640"/>
                </a:lnTo>
                <a:lnTo>
                  <a:pt x="133039" y="427726"/>
                </a:lnTo>
                <a:cubicBezTo>
                  <a:pt x="236461" y="324305"/>
                  <a:pt x="330018" y="211021"/>
                  <a:pt x="412180" y="89404"/>
                </a:cubicBezTo>
                <a:lnTo>
                  <a:pt x="466495" y="0"/>
                </a:lnTo>
                <a:close/>
              </a:path>
            </a:pathLst>
          </a:custGeom>
          <a:solidFill>
            <a:schemeClr val="bg1">
              <a:lumMod val="50000"/>
            </a:schemeClr>
          </a:solidFill>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43114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366" y="493486"/>
            <a:ext cx="10515600" cy="1325563"/>
          </a:xfrm>
        </p:spPr>
        <p:txBody>
          <a:bodyPr>
            <a:normAutofit/>
          </a:bodyPr>
          <a:lstStyle/>
          <a:p>
            <a:r>
              <a:rPr lang="en-US" sz="2400" dirty="0">
                <a:solidFill>
                  <a:srgbClr val="FF0000"/>
                </a:solidFill>
              </a:rPr>
              <a:t>Average efficiency of previous table : </a:t>
            </a:r>
            <a:endParaRPr lang="en-US" sz="2400" dirty="0"/>
          </a:p>
        </p:txBody>
      </p:sp>
      <p:pic>
        <p:nvPicPr>
          <p:cNvPr id="4" name="Content Placeholder 3"/>
          <p:cNvPicPr>
            <a:picLocks noGrp="1" noChangeAspect="1"/>
          </p:cNvPicPr>
          <p:nvPr>
            <p:ph idx="1"/>
          </p:nvPr>
        </p:nvPicPr>
        <p:blipFill>
          <a:blip r:embed="rId2"/>
          <a:stretch>
            <a:fillRect/>
          </a:stretch>
        </p:blipFill>
        <p:spPr>
          <a:xfrm>
            <a:off x="3052818" y="2046515"/>
            <a:ext cx="16216297" cy="3097719"/>
          </a:xfrm>
          <a:prstGeom prst="rect">
            <a:avLst/>
          </a:prstGeom>
        </p:spPr>
      </p:pic>
    </p:spTree>
    <p:extLst>
      <p:ext uri="{BB962C8B-B14F-4D97-AF65-F5344CB8AC3E}">
        <p14:creationId xmlns:p14="http://schemas.microsoft.com/office/powerpoint/2010/main" val="1354072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42" y="-142875"/>
            <a:ext cx="10515600" cy="1325563"/>
          </a:xfrm>
        </p:spPr>
        <p:txBody>
          <a:bodyPr>
            <a:normAutofit/>
          </a:bodyPr>
          <a:lstStyle/>
          <a:p>
            <a:r>
              <a:rPr lang="en-GB" sz="2400" b="1" dirty="0"/>
              <a:t>Results of the designs applied to the cells for the first day  :</a:t>
            </a:r>
            <a:endParaRPr lang="en-US" sz="2400" dirty="0"/>
          </a:p>
        </p:txBody>
      </p:sp>
      <p:pic>
        <p:nvPicPr>
          <p:cNvPr id="4" name="Content Placeholder 3"/>
          <p:cNvPicPr>
            <a:picLocks noGrp="1" noChangeAspect="1"/>
          </p:cNvPicPr>
          <p:nvPr>
            <p:ph idx="1"/>
          </p:nvPr>
        </p:nvPicPr>
        <p:blipFill>
          <a:blip r:embed="rId2"/>
          <a:stretch>
            <a:fillRect/>
          </a:stretch>
        </p:blipFill>
        <p:spPr>
          <a:xfrm>
            <a:off x="272142" y="1353555"/>
            <a:ext cx="11659657" cy="4129152"/>
          </a:xfrm>
          <a:prstGeom prst="rect">
            <a:avLst/>
          </a:prstGeom>
        </p:spPr>
      </p:pic>
    </p:spTree>
    <p:extLst>
      <p:ext uri="{BB962C8B-B14F-4D97-AF65-F5344CB8AC3E}">
        <p14:creationId xmlns:p14="http://schemas.microsoft.com/office/powerpoint/2010/main" val="34923492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6418"/>
            <a:ext cx="10515600" cy="1325563"/>
          </a:xfrm>
        </p:spPr>
        <p:txBody>
          <a:bodyPr>
            <a:normAutofit/>
          </a:bodyPr>
          <a:lstStyle/>
          <a:p>
            <a:r>
              <a:rPr lang="en-US" sz="2400" dirty="0">
                <a:solidFill>
                  <a:srgbClr val="FF0000"/>
                </a:solidFill>
              </a:rPr>
              <a:t>Conditions :</a:t>
            </a:r>
            <a:endParaRPr lang="en-US" sz="2400" dirty="0"/>
          </a:p>
        </p:txBody>
      </p:sp>
      <p:pic>
        <p:nvPicPr>
          <p:cNvPr id="4" name="Content Placeholder 3"/>
          <p:cNvPicPr>
            <a:picLocks noGrp="1" noChangeAspect="1"/>
          </p:cNvPicPr>
          <p:nvPr>
            <p:ph idx="1"/>
          </p:nvPr>
        </p:nvPicPr>
        <p:blipFill>
          <a:blip r:embed="rId2"/>
          <a:stretch>
            <a:fillRect/>
          </a:stretch>
        </p:blipFill>
        <p:spPr>
          <a:xfrm>
            <a:off x="2305009" y="1385888"/>
            <a:ext cx="12880898" cy="4695598"/>
          </a:xfrm>
          <a:prstGeom prst="rect">
            <a:avLst/>
          </a:prstGeom>
        </p:spPr>
      </p:pic>
    </p:spTree>
    <p:extLst>
      <p:ext uri="{BB962C8B-B14F-4D97-AF65-F5344CB8AC3E}">
        <p14:creationId xmlns:p14="http://schemas.microsoft.com/office/powerpoint/2010/main" val="18378103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 y="-269876"/>
            <a:ext cx="10515600" cy="1325563"/>
          </a:xfrm>
        </p:spPr>
        <p:txBody>
          <a:bodyPr>
            <a:normAutofit/>
          </a:bodyPr>
          <a:lstStyle/>
          <a:p>
            <a:r>
              <a:rPr lang="en-US" sz="2400" dirty="0">
                <a:solidFill>
                  <a:srgbClr val="FF0000"/>
                </a:solidFill>
              </a:rPr>
              <a:t>Flow rate calculation :</a:t>
            </a:r>
            <a:endParaRPr lang="en-US" sz="2400" dirty="0"/>
          </a:p>
        </p:txBody>
      </p:sp>
      <p:pic>
        <p:nvPicPr>
          <p:cNvPr id="5" name="Content Placeholder 4"/>
          <p:cNvPicPr>
            <a:picLocks noGrp="1" noChangeAspect="1"/>
          </p:cNvPicPr>
          <p:nvPr>
            <p:ph idx="1"/>
          </p:nvPr>
        </p:nvPicPr>
        <p:blipFill>
          <a:blip r:embed="rId2"/>
          <a:stretch>
            <a:fillRect/>
          </a:stretch>
        </p:blipFill>
        <p:spPr>
          <a:xfrm>
            <a:off x="404812" y="1815193"/>
            <a:ext cx="11747525" cy="4237264"/>
          </a:xfrm>
          <a:prstGeom prst="rect">
            <a:avLst/>
          </a:prstGeom>
        </p:spPr>
      </p:pic>
      <p:pic>
        <p:nvPicPr>
          <p:cNvPr id="5126"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5810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0001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85775" cy="28575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809625" cy="2857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895350" cy="314325"/>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1"/>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85750" cy="28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3894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b="1" dirty="0"/>
              <a:t>Results for calculation the efficiency for the previous tables : </a:t>
            </a:r>
            <a:endParaRPr lang="en-US" sz="2400" dirty="0"/>
          </a:p>
        </p:txBody>
      </p:sp>
      <p:pic>
        <p:nvPicPr>
          <p:cNvPr id="4" name="Content Placeholder 3"/>
          <p:cNvPicPr>
            <a:picLocks noGrp="1" noChangeAspect="1"/>
          </p:cNvPicPr>
          <p:nvPr>
            <p:ph idx="1"/>
          </p:nvPr>
        </p:nvPicPr>
        <p:blipFill>
          <a:blip r:embed="rId2"/>
          <a:stretch>
            <a:fillRect/>
          </a:stretch>
        </p:blipFill>
        <p:spPr>
          <a:xfrm>
            <a:off x="838200" y="1692956"/>
            <a:ext cx="11055083" cy="4909931"/>
          </a:xfrm>
          <a:prstGeom prst="rect">
            <a:avLst/>
          </a:prstGeom>
        </p:spPr>
      </p:pic>
    </p:spTree>
    <p:extLst>
      <p:ext uri="{BB962C8B-B14F-4D97-AF65-F5344CB8AC3E}">
        <p14:creationId xmlns:p14="http://schemas.microsoft.com/office/powerpoint/2010/main" val="6785124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0000"/>
                </a:solidFill>
              </a:rPr>
              <a:t>Average efficiency of previous table : </a:t>
            </a:r>
            <a:endParaRPr lang="en-US" sz="2400" dirty="0"/>
          </a:p>
        </p:txBody>
      </p:sp>
      <p:pic>
        <p:nvPicPr>
          <p:cNvPr id="4" name="Content Placeholder 3"/>
          <p:cNvPicPr>
            <a:picLocks noGrp="1" noChangeAspect="1"/>
          </p:cNvPicPr>
          <p:nvPr>
            <p:ph idx="1"/>
          </p:nvPr>
        </p:nvPicPr>
        <p:blipFill>
          <a:blip r:embed="rId2"/>
          <a:stretch>
            <a:fillRect/>
          </a:stretch>
        </p:blipFill>
        <p:spPr>
          <a:xfrm>
            <a:off x="3169669" y="2249715"/>
            <a:ext cx="16368261" cy="3126748"/>
          </a:xfrm>
          <a:prstGeom prst="rect">
            <a:avLst/>
          </a:prstGeom>
        </p:spPr>
      </p:pic>
    </p:spTree>
    <p:extLst>
      <p:ext uri="{BB962C8B-B14F-4D97-AF65-F5344CB8AC3E}">
        <p14:creationId xmlns:p14="http://schemas.microsoft.com/office/powerpoint/2010/main" val="28780655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0"/>
            <a:ext cx="10515600" cy="1325563"/>
          </a:xfrm>
        </p:spPr>
        <p:txBody>
          <a:bodyPr>
            <a:normAutofit/>
          </a:bodyPr>
          <a:lstStyle/>
          <a:p>
            <a:r>
              <a:rPr lang="en-US" sz="2400" b="1" dirty="0" smtClean="0">
                <a:solidFill>
                  <a:srgbClr val="FF0000"/>
                </a:solidFill>
              </a:rPr>
              <a:t>Calculation equations :</a:t>
            </a:r>
            <a:endParaRPr lang="en-US" sz="2400" b="1" dirty="0">
              <a:solidFill>
                <a:srgbClr val="FF0000"/>
              </a:solidFill>
            </a:endParaRPr>
          </a:p>
        </p:txBody>
      </p:sp>
      <p:pic>
        <p:nvPicPr>
          <p:cNvPr id="5" name="Content Placeholder 4"/>
          <p:cNvPicPr>
            <a:picLocks noGrp="1" noChangeAspect="1"/>
          </p:cNvPicPr>
          <p:nvPr>
            <p:ph idx="1"/>
          </p:nvPr>
        </p:nvPicPr>
        <p:blipFill>
          <a:blip r:embed="rId2"/>
          <a:stretch>
            <a:fillRect/>
          </a:stretch>
        </p:blipFill>
        <p:spPr>
          <a:xfrm>
            <a:off x="1177956" y="1172934"/>
            <a:ext cx="7479536" cy="5474607"/>
          </a:xfrm>
          <a:prstGeom prst="rect">
            <a:avLst/>
          </a:prstGeom>
        </p:spPr>
      </p:pic>
      <p:pic>
        <p:nvPicPr>
          <p:cNvPr id="6" name="Picture 5"/>
          <p:cNvPicPr>
            <a:picLocks noChangeAspect="1"/>
          </p:cNvPicPr>
          <p:nvPr/>
        </p:nvPicPr>
        <p:blipFill>
          <a:blip r:embed="rId3"/>
          <a:stretch>
            <a:fillRect/>
          </a:stretch>
        </p:blipFill>
        <p:spPr>
          <a:xfrm>
            <a:off x="6952761" y="2294105"/>
            <a:ext cx="4870661" cy="4237324"/>
          </a:xfrm>
          <a:prstGeom prst="rect">
            <a:avLst/>
          </a:prstGeom>
        </p:spPr>
      </p:pic>
    </p:spTree>
    <p:extLst>
      <p:ext uri="{BB962C8B-B14F-4D97-AF65-F5344CB8AC3E}">
        <p14:creationId xmlns:p14="http://schemas.microsoft.com/office/powerpoint/2010/main" val="10237731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588330" y="567259"/>
            <a:ext cx="10798628" cy="1117354"/>
          </a:xfrm>
          <a:prstGeom prst="rect">
            <a:avLst/>
          </a:prstGeom>
        </p:spPr>
      </p:pic>
      <p:pic>
        <p:nvPicPr>
          <p:cNvPr id="6" name="Content Placeholder 5"/>
          <p:cNvPicPr>
            <a:picLocks noGrp="1" noChangeAspect="1"/>
          </p:cNvPicPr>
          <p:nvPr>
            <p:ph idx="1"/>
          </p:nvPr>
        </p:nvPicPr>
        <p:blipFill>
          <a:blip r:embed="rId3"/>
          <a:stretch>
            <a:fillRect/>
          </a:stretch>
        </p:blipFill>
        <p:spPr>
          <a:xfrm>
            <a:off x="588330" y="1879182"/>
            <a:ext cx="7061590" cy="4978818"/>
          </a:xfrm>
          <a:prstGeom prst="rect">
            <a:avLst/>
          </a:prstGeom>
        </p:spPr>
      </p:pic>
      <p:sp>
        <p:nvSpPr>
          <p:cNvPr id="12" name="TextBox 11"/>
          <p:cNvSpPr txBox="1"/>
          <p:nvPr/>
        </p:nvSpPr>
        <p:spPr>
          <a:xfrm>
            <a:off x="8186949" y="2327343"/>
            <a:ext cx="1683657" cy="369332"/>
          </a:xfrm>
          <a:prstGeom prst="rect">
            <a:avLst/>
          </a:prstGeom>
          <a:noFill/>
        </p:spPr>
        <p:txBody>
          <a:bodyPr wrap="square" rtlCol="0">
            <a:spAutoFit/>
          </a:bodyPr>
          <a:lstStyle/>
          <a:p>
            <a:r>
              <a:rPr lang="en-US" dirty="0" smtClean="0"/>
              <a:t>Positions : </a:t>
            </a:r>
            <a:endParaRPr lang="en-US" dirty="0"/>
          </a:p>
        </p:txBody>
      </p:sp>
      <p:pic>
        <p:nvPicPr>
          <p:cNvPr id="13" name="Picture 12"/>
          <p:cNvPicPr>
            <a:picLocks noChangeAspect="1"/>
          </p:cNvPicPr>
          <p:nvPr/>
        </p:nvPicPr>
        <p:blipFill>
          <a:blip r:embed="rId4"/>
          <a:stretch>
            <a:fillRect/>
          </a:stretch>
        </p:blipFill>
        <p:spPr>
          <a:xfrm>
            <a:off x="8501543" y="2864782"/>
            <a:ext cx="5770829" cy="365236"/>
          </a:xfrm>
          <a:prstGeom prst="rect">
            <a:avLst/>
          </a:prstGeom>
        </p:spPr>
      </p:pic>
      <p:pic>
        <p:nvPicPr>
          <p:cNvPr id="14" name="Picture 13"/>
          <p:cNvPicPr>
            <a:picLocks noChangeAspect="1"/>
          </p:cNvPicPr>
          <p:nvPr/>
        </p:nvPicPr>
        <p:blipFill>
          <a:blip r:embed="rId5"/>
          <a:stretch>
            <a:fillRect/>
          </a:stretch>
        </p:blipFill>
        <p:spPr>
          <a:xfrm>
            <a:off x="7649920" y="3478203"/>
            <a:ext cx="5735944" cy="343931"/>
          </a:xfrm>
          <a:prstGeom prst="rect">
            <a:avLst/>
          </a:prstGeom>
        </p:spPr>
      </p:pic>
    </p:spTree>
    <p:extLst>
      <p:ext uri="{BB962C8B-B14F-4D97-AF65-F5344CB8AC3E}">
        <p14:creationId xmlns:p14="http://schemas.microsoft.com/office/powerpoint/2010/main" val="18599130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663" y="-47967"/>
            <a:ext cx="10515600" cy="1325563"/>
          </a:xfrm>
        </p:spPr>
        <p:txBody>
          <a:bodyPr>
            <a:normAutofit/>
          </a:bodyPr>
          <a:lstStyle/>
          <a:p>
            <a:r>
              <a:rPr lang="en-GB" sz="2400" b="1" dirty="0">
                <a:solidFill>
                  <a:srgbClr val="FF0000"/>
                </a:solidFill>
              </a:rPr>
              <a:t>Sample of calculations for the tilt-angel practical study:</a:t>
            </a:r>
            <a:r>
              <a:rPr lang="en-US" sz="2400" dirty="0">
                <a:solidFill>
                  <a:srgbClr val="FF0000"/>
                </a:solidFill>
              </a:rPr>
              <a:t/>
            </a:r>
            <a:br>
              <a:rPr lang="en-US" sz="2400" dirty="0">
                <a:solidFill>
                  <a:srgbClr val="FF0000"/>
                </a:solidFill>
              </a:rPr>
            </a:br>
            <a:endParaRPr lang="en-US" sz="2400" dirty="0">
              <a:solidFill>
                <a:srgbClr val="FF0000"/>
              </a:solidFill>
            </a:endParaRPr>
          </a:p>
        </p:txBody>
      </p:sp>
      <p:sp>
        <p:nvSpPr>
          <p:cNvPr id="3" name="Content Placeholder 2"/>
          <p:cNvSpPr>
            <a:spLocks noGrp="1"/>
          </p:cNvSpPr>
          <p:nvPr>
            <p:ph idx="1"/>
          </p:nvPr>
        </p:nvSpPr>
        <p:spPr>
          <a:xfrm>
            <a:off x="794657" y="975405"/>
            <a:ext cx="10515600" cy="4351338"/>
          </a:xfrm>
        </p:spPr>
        <p:txBody>
          <a:bodyPr>
            <a:normAutofit/>
          </a:bodyPr>
          <a:lstStyle/>
          <a:p>
            <a:r>
              <a:rPr lang="en-GB" sz="1800" b="1" dirty="0">
                <a:solidFill>
                  <a:srgbClr val="0070C0"/>
                </a:solidFill>
              </a:rPr>
              <a:t>For 14/6/2020 at 12:00 pm </a:t>
            </a:r>
            <a:endParaRPr lang="en-GB" sz="1800" b="1" dirty="0" smtClean="0">
              <a:solidFill>
                <a:srgbClr val="0070C0"/>
              </a:solidFill>
            </a:endParaRPr>
          </a:p>
          <a:p>
            <a:pPr marL="0" indent="0">
              <a:buNone/>
            </a:pPr>
            <a:endParaRPr lang="en-US" sz="1800" dirty="0">
              <a:solidFill>
                <a:srgbClr val="0070C0"/>
              </a:solidFill>
            </a:endParaRPr>
          </a:p>
          <a:p>
            <a:endParaRPr lang="en-US" sz="1800" dirty="0">
              <a:solidFill>
                <a:srgbClr val="0070C0"/>
              </a:solidFill>
            </a:endParaRPr>
          </a:p>
        </p:txBody>
      </p:sp>
      <p:pic>
        <p:nvPicPr>
          <p:cNvPr id="4" name="Picture 3"/>
          <p:cNvPicPr>
            <a:picLocks noChangeAspect="1"/>
          </p:cNvPicPr>
          <p:nvPr/>
        </p:nvPicPr>
        <p:blipFill>
          <a:blip r:embed="rId2"/>
          <a:stretch>
            <a:fillRect/>
          </a:stretch>
        </p:blipFill>
        <p:spPr>
          <a:xfrm>
            <a:off x="794657" y="2134770"/>
            <a:ext cx="9667357" cy="3775492"/>
          </a:xfrm>
          <a:prstGeom prst="rect">
            <a:avLst/>
          </a:prstGeom>
        </p:spPr>
      </p:pic>
      <p:pic>
        <p:nvPicPr>
          <p:cNvPr id="5" name="Picture 4"/>
          <p:cNvPicPr>
            <a:picLocks noChangeAspect="1"/>
          </p:cNvPicPr>
          <p:nvPr/>
        </p:nvPicPr>
        <p:blipFill>
          <a:blip r:embed="rId3"/>
          <a:stretch>
            <a:fillRect/>
          </a:stretch>
        </p:blipFill>
        <p:spPr>
          <a:xfrm>
            <a:off x="7146885" y="2134770"/>
            <a:ext cx="9709168" cy="3554831"/>
          </a:xfrm>
          <a:prstGeom prst="rect">
            <a:avLst/>
          </a:prstGeom>
        </p:spPr>
      </p:pic>
    </p:spTree>
    <p:extLst>
      <p:ext uri="{BB962C8B-B14F-4D97-AF65-F5344CB8AC3E}">
        <p14:creationId xmlns:p14="http://schemas.microsoft.com/office/powerpoint/2010/main" val="5436996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457" y="0"/>
            <a:ext cx="10515600" cy="1325563"/>
          </a:xfrm>
        </p:spPr>
        <p:txBody>
          <a:bodyPr>
            <a:normAutofit/>
          </a:bodyPr>
          <a:lstStyle/>
          <a:p>
            <a:r>
              <a:rPr lang="en-GB" sz="2400" b="1" dirty="0">
                <a:solidFill>
                  <a:srgbClr val="FF0000"/>
                </a:solidFill>
              </a:rPr>
              <a:t>Sample of calculations for the designs applied to the cells</a:t>
            </a:r>
            <a:r>
              <a:rPr lang="en-GB" sz="2400" dirty="0">
                <a:solidFill>
                  <a:srgbClr val="FF0000"/>
                </a:solidFill>
              </a:rPr>
              <a:t> : </a:t>
            </a:r>
            <a:r>
              <a:rPr lang="en-US" sz="2400" dirty="0">
                <a:solidFill>
                  <a:srgbClr val="FF0000"/>
                </a:solidFill>
              </a:rPr>
              <a:t/>
            </a:r>
            <a:br>
              <a:rPr lang="en-US" sz="2400" dirty="0">
                <a:solidFill>
                  <a:srgbClr val="FF0000"/>
                </a:solidFill>
              </a:rPr>
            </a:br>
            <a:endParaRPr lang="en-US" sz="2400" dirty="0">
              <a:solidFill>
                <a:srgbClr val="FF0000"/>
              </a:solidFill>
            </a:endParaRPr>
          </a:p>
        </p:txBody>
      </p:sp>
      <p:sp>
        <p:nvSpPr>
          <p:cNvPr id="3" name="Content Placeholder 2"/>
          <p:cNvSpPr>
            <a:spLocks noGrp="1"/>
          </p:cNvSpPr>
          <p:nvPr>
            <p:ph idx="1"/>
          </p:nvPr>
        </p:nvSpPr>
        <p:spPr>
          <a:xfrm>
            <a:off x="780143" y="954768"/>
            <a:ext cx="10515600" cy="4351338"/>
          </a:xfrm>
        </p:spPr>
        <p:txBody>
          <a:bodyPr>
            <a:normAutofit/>
          </a:bodyPr>
          <a:lstStyle/>
          <a:p>
            <a:r>
              <a:rPr lang="en-US" sz="1800" b="1" dirty="0">
                <a:solidFill>
                  <a:schemeClr val="accent5">
                    <a:lumMod val="75000"/>
                  </a:schemeClr>
                </a:solidFill>
              </a:rPr>
              <a:t>For 17 /6/2020 at 3:40 Pm</a:t>
            </a:r>
            <a:endParaRPr lang="en-US" sz="1800" dirty="0">
              <a:solidFill>
                <a:schemeClr val="accent5">
                  <a:lumMod val="75000"/>
                </a:schemeClr>
              </a:solidFill>
            </a:endParaRPr>
          </a:p>
          <a:p>
            <a:endParaRPr lang="en-US" sz="1800" dirty="0">
              <a:solidFill>
                <a:schemeClr val="accent5">
                  <a:lumMod val="75000"/>
                </a:schemeClr>
              </a:solidFill>
            </a:endParaRPr>
          </a:p>
        </p:txBody>
      </p:sp>
      <p:pic>
        <p:nvPicPr>
          <p:cNvPr id="4" name="Picture 3"/>
          <p:cNvPicPr>
            <a:picLocks noChangeAspect="1"/>
          </p:cNvPicPr>
          <p:nvPr/>
        </p:nvPicPr>
        <p:blipFill>
          <a:blip r:embed="rId2"/>
          <a:stretch>
            <a:fillRect/>
          </a:stretch>
        </p:blipFill>
        <p:spPr>
          <a:xfrm>
            <a:off x="591457" y="2029028"/>
            <a:ext cx="9641114" cy="3601536"/>
          </a:xfrm>
          <a:prstGeom prst="rect">
            <a:avLst/>
          </a:prstGeom>
        </p:spPr>
      </p:pic>
      <p:pic>
        <p:nvPicPr>
          <p:cNvPr id="9" name="Picture 8"/>
          <p:cNvPicPr>
            <a:picLocks noChangeAspect="1"/>
          </p:cNvPicPr>
          <p:nvPr/>
        </p:nvPicPr>
        <p:blipFill>
          <a:blip r:embed="rId3"/>
          <a:stretch>
            <a:fillRect/>
          </a:stretch>
        </p:blipFill>
        <p:spPr>
          <a:xfrm>
            <a:off x="8168741" y="2029028"/>
            <a:ext cx="8810291" cy="3225724"/>
          </a:xfrm>
          <a:prstGeom prst="rect">
            <a:avLst/>
          </a:prstGeom>
        </p:spPr>
      </p:pic>
    </p:spTree>
    <p:extLst>
      <p:ext uri="{BB962C8B-B14F-4D97-AF65-F5344CB8AC3E}">
        <p14:creationId xmlns:p14="http://schemas.microsoft.com/office/powerpoint/2010/main" val="662170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794" y="365125"/>
            <a:ext cx="2495843" cy="971306"/>
          </a:xfrm>
        </p:spPr>
        <p:txBody>
          <a:bodyPr>
            <a:normAutofit/>
          </a:bodyPr>
          <a:lstStyle/>
          <a:p>
            <a:r>
              <a:rPr lang="en-US" sz="3600" dirty="0" smtClean="0">
                <a:solidFill>
                  <a:schemeClr val="accent1">
                    <a:lumMod val="75000"/>
                  </a:schemeClr>
                </a:solidFill>
                <a:latin typeface="Baskerville Old Face" panose="02020602080505020303" pitchFamily="18" charset="0"/>
              </a:rPr>
              <a:t>Introduction</a:t>
            </a:r>
            <a:r>
              <a:rPr lang="en-US" sz="3600" dirty="0" smtClean="0"/>
              <a:t> </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9806889"/>
              </p:ext>
            </p:extLst>
          </p:nvPr>
        </p:nvGraphicFramePr>
        <p:xfrm>
          <a:off x="984739" y="2413577"/>
          <a:ext cx="10747716" cy="3101009"/>
        </p:xfrm>
        <a:graphic>
          <a:graphicData uri="http://schemas.openxmlformats.org/drawingml/2006/table">
            <a:tbl>
              <a:tblPr firstRow="1" firstCol="1" bandRow="1">
                <a:tableStyleId>{5C22544A-7EE6-4342-B048-85BDC9FD1C3A}</a:tableStyleId>
              </a:tblPr>
              <a:tblGrid>
                <a:gridCol w="2665579"/>
                <a:gridCol w="1093929"/>
                <a:gridCol w="1164534"/>
                <a:gridCol w="1164534"/>
                <a:gridCol w="1165538"/>
                <a:gridCol w="1164534"/>
                <a:gridCol w="1164534"/>
                <a:gridCol w="1164534"/>
              </a:tblGrid>
              <a:tr h="759657">
                <a:tc>
                  <a:txBody>
                    <a:bodyPr/>
                    <a:lstStyle/>
                    <a:p>
                      <a:pPr marL="0" marR="0" algn="just">
                        <a:lnSpc>
                          <a:spcPct val="115000"/>
                        </a:lnSpc>
                        <a:spcBef>
                          <a:spcPts val="0"/>
                        </a:spcBef>
                        <a:spcAft>
                          <a:spcPts val="0"/>
                        </a:spcAft>
                      </a:pPr>
                      <a:r>
                        <a:rPr lang="en-US" sz="2400" dirty="0">
                          <a:effectLst/>
                        </a:rPr>
                        <a:t>Year _end</a:t>
                      </a:r>
                    </a:p>
                    <a:p>
                      <a:pPr marL="0" marR="0" algn="just">
                        <a:lnSpc>
                          <a:spcPct val="115000"/>
                        </a:lnSpc>
                        <a:spcBef>
                          <a:spcPts val="0"/>
                        </a:spcBef>
                        <a:spcAft>
                          <a:spcPts val="0"/>
                        </a:spcAf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2014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2015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2016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2017</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2018</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2019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2020</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88698">
                <a:tc>
                  <a:txBody>
                    <a:bodyPr/>
                    <a:lstStyle/>
                    <a:p>
                      <a:pPr marL="0" marR="0" algn="just">
                        <a:lnSpc>
                          <a:spcPct val="115000"/>
                        </a:lnSpc>
                        <a:spcBef>
                          <a:spcPts val="0"/>
                        </a:spcBef>
                        <a:spcAft>
                          <a:spcPts val="0"/>
                        </a:spcAft>
                      </a:pPr>
                      <a:r>
                        <a:rPr lang="en-US" sz="2400">
                          <a:effectLst/>
                        </a:rPr>
                        <a:t>Cumulative</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178.4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229.3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306.5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403.3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512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633</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ar-SA" sz="2400" dirty="0">
                          <a:effectLst/>
                        </a:rPr>
                        <a:t>  </a:t>
                      </a:r>
                      <a:r>
                        <a:rPr lang="en-US" sz="2400" dirty="0" smtClean="0">
                          <a:effectLst/>
                        </a:rPr>
                        <a:t> </a:t>
                      </a:r>
                      <a:r>
                        <a:rPr lang="ar-SA" sz="2400" dirty="0" smtClean="0">
                          <a:effectLst/>
                        </a:rPr>
                        <a:t>770</a:t>
                      </a:r>
                      <a:endParaRPr lang="en-US" sz="2400" dirty="0">
                        <a:effectLst/>
                      </a:endParaRPr>
                    </a:p>
                    <a:p>
                      <a:pPr marL="0" marR="0" algn="just">
                        <a:lnSpc>
                          <a:spcPct val="115000"/>
                        </a:lnSpc>
                        <a:spcBef>
                          <a:spcPts val="0"/>
                        </a:spcBef>
                        <a:spcAft>
                          <a:spcPts val="0"/>
                        </a:spcAft>
                      </a:pPr>
                      <a:r>
                        <a:rPr lang="ar-SA"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48224">
                <a:tc>
                  <a:txBody>
                    <a:bodyPr/>
                    <a:lstStyle/>
                    <a:p>
                      <a:pPr marL="0" marR="0" algn="just">
                        <a:lnSpc>
                          <a:spcPct val="115000"/>
                        </a:lnSpc>
                        <a:spcBef>
                          <a:spcPts val="0"/>
                        </a:spcBef>
                        <a:spcAft>
                          <a:spcPts val="0"/>
                        </a:spcAft>
                      </a:pPr>
                      <a:r>
                        <a:rPr lang="en-US" sz="2400">
                          <a:effectLst/>
                        </a:rPr>
                        <a:t>Annual new</a:t>
                      </a:r>
                    </a:p>
                    <a:p>
                      <a:pPr marL="0" marR="0" algn="just">
                        <a:lnSpc>
                          <a:spcPct val="115000"/>
                        </a:lnSpc>
                        <a:spcBef>
                          <a:spcPts val="0"/>
                        </a:spcBef>
                        <a:spcAft>
                          <a:spcPts val="0"/>
                        </a:spcAft>
                      </a:pPr>
                      <a:r>
                        <a:rPr lang="en-US" sz="2400">
                          <a:effectLst/>
                        </a:rPr>
                        <a:t> </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40.1</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59.9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76.8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99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109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121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121-154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77265">
                <a:tc>
                  <a:txBody>
                    <a:bodyPr/>
                    <a:lstStyle/>
                    <a:p>
                      <a:pPr marL="0" marR="0" algn="just">
                        <a:lnSpc>
                          <a:spcPct val="115000"/>
                        </a:lnSpc>
                        <a:spcBef>
                          <a:spcPts val="0"/>
                        </a:spcBef>
                        <a:spcAft>
                          <a:spcPts val="0"/>
                        </a:spcAft>
                      </a:pPr>
                      <a:r>
                        <a:rPr lang="en-US" sz="2400" dirty="0">
                          <a:effectLst/>
                        </a:rPr>
                        <a:t>Cumulative growth</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28%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29%</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32%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32%</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a:effectLst/>
                        </a:rPr>
                        <a:t>27%</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24%</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
                        <a:lnSpc>
                          <a:spcPct val="115000"/>
                        </a:lnSpc>
                        <a:spcBef>
                          <a:spcPts val="0"/>
                        </a:spcBef>
                        <a:spcAft>
                          <a:spcPts val="0"/>
                        </a:spcAf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
        <p:nvSpPr>
          <p:cNvPr id="7" name="TextBox 6"/>
          <p:cNvSpPr txBox="1"/>
          <p:nvPr/>
        </p:nvSpPr>
        <p:spPr>
          <a:xfrm>
            <a:off x="1664090" y="1441623"/>
            <a:ext cx="8806376" cy="584775"/>
          </a:xfrm>
          <a:prstGeom prst="rect">
            <a:avLst/>
          </a:prstGeom>
          <a:noFill/>
        </p:spPr>
        <p:txBody>
          <a:bodyPr wrap="square" rtlCol="0">
            <a:spAutoFit/>
          </a:bodyPr>
          <a:lstStyle/>
          <a:p>
            <a:r>
              <a:rPr lang="en-US" sz="3200" dirty="0" smtClean="0"/>
              <a:t>Recent and estimated capacity in all world (</a:t>
            </a:r>
            <a:r>
              <a:rPr lang="en-US" sz="3200" dirty="0" err="1" smtClean="0"/>
              <a:t>G</a:t>
            </a:r>
            <a:r>
              <a:rPr lang="en-US" sz="3200" baseline="-25000" dirty="0" err="1" smtClean="0"/>
              <a:t>wp</a:t>
            </a:r>
            <a:r>
              <a:rPr lang="en-US" sz="3200" dirty="0" smtClean="0"/>
              <a:t>)</a:t>
            </a:r>
            <a:endParaRPr lang="en-US" sz="3200" dirty="0"/>
          </a:p>
        </p:txBody>
      </p:sp>
    </p:spTree>
    <p:extLst>
      <p:ext uri="{BB962C8B-B14F-4D97-AF65-F5344CB8AC3E}">
        <p14:creationId xmlns:p14="http://schemas.microsoft.com/office/powerpoint/2010/main" val="1798747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0"/>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73722" y="1055077"/>
            <a:ext cx="11099409" cy="5514536"/>
          </a:xfrm>
          <a:prstGeom prst="rect">
            <a:avLst/>
          </a:prstGeom>
          <a:noFill/>
          <a:ln>
            <a:noFill/>
          </a:ln>
        </p:spPr>
      </p:pic>
      <p:sp>
        <p:nvSpPr>
          <p:cNvPr id="5" name="TextBox 4"/>
          <p:cNvSpPr txBox="1"/>
          <p:nvPr/>
        </p:nvSpPr>
        <p:spPr>
          <a:xfrm>
            <a:off x="618979" y="531857"/>
            <a:ext cx="10185009" cy="523220"/>
          </a:xfrm>
          <a:prstGeom prst="rect">
            <a:avLst/>
          </a:prstGeom>
          <a:noFill/>
        </p:spPr>
        <p:txBody>
          <a:bodyPr wrap="square" rtlCol="0">
            <a:spAutoFit/>
          </a:bodyPr>
          <a:lstStyle/>
          <a:p>
            <a:r>
              <a:rPr lang="en-US" sz="2800" dirty="0" smtClean="0"/>
              <a:t>The percentage of the renewable electricity using at the end of 2017</a:t>
            </a:r>
            <a:endParaRPr lang="en-US" sz="2800" dirty="0"/>
          </a:p>
        </p:txBody>
      </p:sp>
    </p:spTree>
    <p:extLst>
      <p:ext uri="{BB962C8B-B14F-4D97-AF65-F5344CB8AC3E}">
        <p14:creationId xmlns:p14="http://schemas.microsoft.com/office/powerpoint/2010/main" val="2814581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627" y="266652"/>
            <a:ext cx="5661074" cy="872832"/>
          </a:xfrm>
        </p:spPr>
        <p:txBody>
          <a:bodyPr/>
          <a:lstStyle/>
          <a:p>
            <a:r>
              <a:rPr lang="en-US" b="1" dirty="0" smtClean="0">
                <a:solidFill>
                  <a:srgbClr val="FF0000"/>
                </a:solidFill>
              </a:rPr>
              <a:t>Solar Energy Advantages</a:t>
            </a:r>
            <a:endParaRPr lang="en-US" dirty="0"/>
          </a:p>
        </p:txBody>
      </p:sp>
      <p:sp>
        <p:nvSpPr>
          <p:cNvPr id="3" name="Content Placeholder 2"/>
          <p:cNvSpPr>
            <a:spLocks noGrp="1"/>
          </p:cNvSpPr>
          <p:nvPr>
            <p:ph idx="1"/>
          </p:nvPr>
        </p:nvSpPr>
        <p:spPr>
          <a:xfrm>
            <a:off x="303627" y="1533378"/>
            <a:ext cx="11583573" cy="5472331"/>
          </a:xfrm>
        </p:spPr>
        <p:txBody>
          <a:bodyPr/>
          <a:lstStyle/>
          <a:p>
            <a:r>
              <a:rPr lang="en-US" dirty="0" smtClean="0">
                <a:solidFill>
                  <a:srgbClr val="FFC000"/>
                </a:solidFill>
              </a:rPr>
              <a:t>Saves you money </a:t>
            </a:r>
          </a:p>
          <a:p>
            <a:pPr marL="0" indent="0">
              <a:buNone/>
            </a:pPr>
            <a:r>
              <a:rPr lang="en-US" dirty="0" smtClean="0"/>
              <a:t> After the initial investment has been recovered, the energy from the sun is practically FREE. </a:t>
            </a:r>
          </a:p>
          <a:p>
            <a:r>
              <a:rPr lang="en-US" dirty="0" smtClean="0">
                <a:solidFill>
                  <a:srgbClr val="FFC000"/>
                </a:solidFill>
              </a:rPr>
              <a:t>Environment friendly </a:t>
            </a:r>
          </a:p>
          <a:p>
            <a:pPr marL="0" indent="0">
              <a:buNone/>
            </a:pPr>
            <a:r>
              <a:rPr lang="en-US" dirty="0" smtClean="0"/>
              <a:t> Solar Energy is clean, renewable (unlike gas, oil and coal), sustainable and helping to protect our environment.  As we see previously ,it does no pollute air. </a:t>
            </a:r>
          </a:p>
          <a:p>
            <a:r>
              <a:rPr lang="en-US" dirty="0" smtClean="0">
                <a:solidFill>
                  <a:srgbClr val="FFC000"/>
                </a:solidFill>
              </a:rPr>
              <a:t>Low/ no maintenance </a:t>
            </a:r>
          </a:p>
          <a:p>
            <a:pPr marL="0" indent="0">
              <a:buNone/>
            </a:pPr>
            <a:r>
              <a:rPr lang="en-US" dirty="0" smtClean="0"/>
              <a:t> Solar Energy systems are virtually maintenance free and will last for decades. </a:t>
            </a:r>
          </a:p>
          <a:p>
            <a:pPr marL="0" indent="0">
              <a:buNone/>
            </a:pPr>
            <a:endParaRPr lang="en-US" dirty="0"/>
          </a:p>
        </p:txBody>
      </p:sp>
    </p:spTree>
    <p:extLst>
      <p:ext uri="{BB962C8B-B14F-4D97-AF65-F5344CB8AC3E}">
        <p14:creationId xmlns:p14="http://schemas.microsoft.com/office/powerpoint/2010/main" val="2420471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628" y="294787"/>
            <a:ext cx="7672754" cy="619613"/>
          </a:xfrm>
        </p:spPr>
        <p:txBody>
          <a:bodyPr>
            <a:normAutofit/>
          </a:bodyPr>
          <a:lstStyle/>
          <a:p>
            <a:r>
              <a:rPr lang="en-US" sz="3200" dirty="0" smtClean="0">
                <a:solidFill>
                  <a:srgbClr val="FF0000"/>
                </a:solidFill>
              </a:rPr>
              <a:t>Solar panel (or) solar array (or) Solar module</a:t>
            </a:r>
            <a:endParaRPr lang="en-US" sz="3200" dirty="0"/>
          </a:p>
        </p:txBody>
      </p:sp>
      <p:sp>
        <p:nvSpPr>
          <p:cNvPr id="3" name="Content Placeholder 2"/>
          <p:cNvSpPr>
            <a:spLocks noGrp="1"/>
          </p:cNvSpPr>
          <p:nvPr>
            <p:ph idx="1"/>
          </p:nvPr>
        </p:nvSpPr>
        <p:spPr>
          <a:xfrm>
            <a:off x="303627" y="1065970"/>
            <a:ext cx="11639843" cy="2591630"/>
          </a:xfrm>
        </p:spPr>
        <p:txBody>
          <a:bodyPr>
            <a:normAutofit/>
          </a:bodyPr>
          <a:lstStyle/>
          <a:p>
            <a:r>
              <a:rPr lang="en-US" sz="2400" dirty="0" smtClean="0"/>
              <a:t>The solar panel (or) solar array is the interconnection of number of solar module to get efficient power. </a:t>
            </a:r>
          </a:p>
          <a:p>
            <a:pPr marL="0" indent="0">
              <a:buNone/>
            </a:pPr>
            <a:r>
              <a:rPr lang="en-US" sz="2400" dirty="0" smtClean="0"/>
              <a:t>• A solar module consists of number of interconnected solar cells. </a:t>
            </a:r>
          </a:p>
          <a:p>
            <a:pPr marL="0" indent="0">
              <a:buNone/>
            </a:pPr>
            <a:r>
              <a:rPr lang="en-US" sz="2400" dirty="0" smtClean="0"/>
              <a:t>• These interconnected cells embedded between two  glass plate to protect from the bad whether. </a:t>
            </a:r>
          </a:p>
          <a:p>
            <a:pPr marL="0" indent="0">
              <a:buNone/>
            </a:pPr>
            <a:r>
              <a:rPr lang="en-US" sz="2400" dirty="0" smtClean="0"/>
              <a:t>• Since absorption area of module is high, more energy can be produced. </a:t>
            </a:r>
          </a:p>
          <a:p>
            <a:endParaRPr lang="en-US" sz="2400" dirty="0"/>
          </a:p>
        </p:txBody>
      </p:sp>
      <p:sp>
        <p:nvSpPr>
          <p:cNvPr id="4" name="TextBox 3"/>
          <p:cNvSpPr txBox="1"/>
          <p:nvPr/>
        </p:nvSpPr>
        <p:spPr>
          <a:xfrm>
            <a:off x="303627" y="3910818"/>
            <a:ext cx="2706859" cy="2560320"/>
          </a:xfrm>
          <a:prstGeom prst="rect">
            <a:avLst/>
          </a:prstGeom>
          <a:noFill/>
        </p:spPr>
        <p:txBody>
          <a:bodyPr wrap="square" rtlCol="0">
            <a:spAutoFit/>
          </a:bodyPr>
          <a:lstStyle/>
          <a:p>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7243" y="3604924"/>
            <a:ext cx="5866227" cy="3172108"/>
          </a:xfrm>
          <a:prstGeom prst="rect">
            <a:avLst/>
          </a:prstGeom>
        </p:spPr>
      </p:pic>
    </p:spTree>
    <p:extLst>
      <p:ext uri="{BB962C8B-B14F-4D97-AF65-F5344CB8AC3E}">
        <p14:creationId xmlns:p14="http://schemas.microsoft.com/office/powerpoint/2010/main" val="22782585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effectLst>
          <a:outerShdw blurRad="50800" dist="50800" algn="ctr" rotWithShape="0">
            <a:srgbClr val="000000">
              <a:alpha val="43137"/>
            </a:srgb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526</TotalTime>
  <Words>1643</Words>
  <Application>Microsoft Office PowerPoint</Application>
  <PresentationFormat>Widescreen</PresentationFormat>
  <Paragraphs>483</Paragraphs>
  <Slides>59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Baskerville Old Face</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Introduction </vt:lpstr>
      <vt:lpstr>PowerPoint Presentation</vt:lpstr>
      <vt:lpstr>Solar Energy Advantages</vt:lpstr>
      <vt:lpstr>Solar panel (or) solar array (or) Solar module</vt:lpstr>
      <vt:lpstr>The internal structure of the PV cells </vt:lpstr>
      <vt:lpstr>Types of Solar cell </vt:lpstr>
      <vt:lpstr>How to connect the solar panel array </vt:lpstr>
      <vt:lpstr>PowerPoint Presentation</vt:lpstr>
      <vt:lpstr>PowerPoint Presentation</vt:lpstr>
      <vt:lpstr>Solar cell problems</vt:lpstr>
      <vt:lpstr>Solar cell cooling methods</vt:lpstr>
      <vt:lpstr>Objective of the project </vt:lpstr>
      <vt:lpstr>Solid-work design </vt:lpstr>
      <vt:lpstr>1. Standard cell</vt:lpstr>
      <vt:lpstr>Objective of standard cell </vt:lpstr>
      <vt:lpstr>2. Backward heat extraction by using fluid circulation   </vt:lpstr>
      <vt:lpstr>Objective of the cell : </vt:lpstr>
      <vt:lpstr>3. Addition of a water box in the rear of the cell  </vt:lpstr>
      <vt:lpstr>Objective of the cell : </vt:lpstr>
      <vt:lpstr>Main component </vt:lpstr>
      <vt:lpstr>PowerPoint Presentation</vt:lpstr>
      <vt:lpstr>Full connection </vt:lpstr>
      <vt:lpstr>Insulation </vt:lpstr>
      <vt:lpstr>Practical process </vt:lpstr>
      <vt:lpstr>PowerPoint Presentation</vt:lpstr>
      <vt:lpstr>PowerPoint Presentation</vt:lpstr>
      <vt:lpstr>Results </vt:lpstr>
      <vt:lpstr>PowerPoint Presentation</vt:lpstr>
      <vt:lpstr>PowerPoint Presentation</vt:lpstr>
      <vt:lpstr> Average efficiency of Tilt angle :</vt:lpstr>
      <vt:lpstr>Results of the designs applied to the cells for the first day  :  </vt:lpstr>
      <vt:lpstr>Conditions :  </vt:lpstr>
      <vt:lpstr>Flow rate calculation :</vt:lpstr>
      <vt:lpstr>Results for calculation the efficiency for the previous tables : </vt:lpstr>
      <vt:lpstr>Average efficiency of previous table : </vt:lpstr>
      <vt:lpstr>Results of the designs applied to the cells for the first day  :</vt:lpstr>
      <vt:lpstr>Conditions :</vt:lpstr>
      <vt:lpstr>Flow rate calculation :</vt:lpstr>
      <vt:lpstr>Results for calculation the efficiency for the previous tables : </vt:lpstr>
      <vt:lpstr>Average efficiency of previous table : </vt:lpstr>
      <vt:lpstr>Results of the designs applied to the cells for the first day  :</vt:lpstr>
      <vt:lpstr>Conditions :</vt:lpstr>
      <vt:lpstr>Flow rate calculation :</vt:lpstr>
      <vt:lpstr>Results for calculation the efficiency for the previous tables : </vt:lpstr>
      <vt:lpstr>Average efficiency of previous table : </vt:lpstr>
      <vt:lpstr>Results of the designs applied to the cells for the first day  :</vt:lpstr>
      <vt:lpstr>Conditions :</vt:lpstr>
      <vt:lpstr>Flow rate calculation :</vt:lpstr>
      <vt:lpstr>Results for calculation the efficiency for the previous tables : </vt:lpstr>
      <vt:lpstr>Average efficiency of previous table : </vt:lpstr>
      <vt:lpstr>Calculation equations :</vt:lpstr>
      <vt:lpstr>PowerPoint Presentation</vt:lpstr>
      <vt:lpstr>Sample of calculations for the tilt-angel practical study: </vt:lpstr>
      <vt:lpstr>Sample of calculations for the designs applied to the cells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Khalil</dc:creator>
  <cp:lastModifiedBy>Khalil</cp:lastModifiedBy>
  <cp:revision>52</cp:revision>
  <dcterms:created xsi:type="dcterms:W3CDTF">2020-07-04T11:24:02Z</dcterms:created>
  <dcterms:modified xsi:type="dcterms:W3CDTF">2020-07-04T20:38:50Z</dcterms:modified>
</cp:coreProperties>
</file>