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98"/>
  </p:notesMasterIdLst>
  <p:sldIdLst>
    <p:sldId id="257" r:id="rId3"/>
    <p:sldId id="260" r:id="rId4"/>
    <p:sldId id="307" r:id="rId5"/>
    <p:sldId id="261" r:id="rId6"/>
    <p:sldId id="256" r:id="rId7"/>
    <p:sldId id="259" r:id="rId8"/>
    <p:sldId id="285" r:id="rId9"/>
    <p:sldId id="287" r:id="rId10"/>
    <p:sldId id="368" r:id="rId11"/>
    <p:sldId id="516" r:id="rId12"/>
    <p:sldId id="517" r:id="rId13"/>
    <p:sldId id="518" r:id="rId14"/>
    <p:sldId id="519" r:id="rId15"/>
    <p:sldId id="265" r:id="rId16"/>
    <p:sldId id="266" r:id="rId17"/>
    <p:sldId id="309" r:id="rId18"/>
    <p:sldId id="537" r:id="rId19"/>
    <p:sldId id="267" r:id="rId20"/>
    <p:sldId id="268" r:id="rId21"/>
    <p:sldId id="442" r:id="rId22"/>
    <p:sldId id="272" r:id="rId23"/>
    <p:sldId id="271" r:id="rId24"/>
    <p:sldId id="274" r:id="rId25"/>
    <p:sldId id="539" r:id="rId26"/>
    <p:sldId id="575" r:id="rId27"/>
    <p:sldId id="540" r:id="rId28"/>
    <p:sldId id="541" r:id="rId29"/>
    <p:sldId id="542" r:id="rId30"/>
    <p:sldId id="544" r:id="rId31"/>
    <p:sldId id="545" r:id="rId32"/>
    <p:sldId id="284" r:id="rId33"/>
    <p:sldId id="306" r:id="rId34"/>
    <p:sldId id="289" r:id="rId35"/>
    <p:sldId id="296" r:id="rId36"/>
    <p:sldId id="292" r:id="rId37"/>
    <p:sldId id="388" r:id="rId38"/>
    <p:sldId id="294" r:id="rId39"/>
    <p:sldId id="298" r:id="rId40"/>
    <p:sldId id="299" r:id="rId41"/>
    <p:sldId id="300" r:id="rId42"/>
    <p:sldId id="301" r:id="rId43"/>
    <p:sldId id="302" r:id="rId44"/>
    <p:sldId id="304" r:id="rId45"/>
    <p:sldId id="305" r:id="rId46"/>
    <p:sldId id="303" r:id="rId47"/>
    <p:sldId id="322" r:id="rId48"/>
    <p:sldId id="308" r:id="rId49"/>
    <p:sldId id="330" r:id="rId50"/>
    <p:sldId id="332" r:id="rId51"/>
    <p:sldId id="331" r:id="rId52"/>
    <p:sldId id="520" r:id="rId53"/>
    <p:sldId id="521" r:id="rId54"/>
    <p:sldId id="522" r:id="rId55"/>
    <p:sldId id="523" r:id="rId56"/>
    <p:sldId id="524" r:id="rId57"/>
    <p:sldId id="525" r:id="rId58"/>
    <p:sldId id="526" r:id="rId59"/>
    <p:sldId id="316" r:id="rId60"/>
    <p:sldId id="548" r:id="rId61"/>
    <p:sldId id="549" r:id="rId62"/>
    <p:sldId id="558" r:id="rId63"/>
    <p:sldId id="550" r:id="rId64"/>
    <p:sldId id="551" r:id="rId65"/>
    <p:sldId id="557" r:id="rId66"/>
    <p:sldId id="552" r:id="rId67"/>
    <p:sldId id="553" r:id="rId68"/>
    <p:sldId id="576" r:id="rId69"/>
    <p:sldId id="561" r:id="rId70"/>
    <p:sldId id="562" r:id="rId71"/>
    <p:sldId id="563" r:id="rId72"/>
    <p:sldId id="559" r:id="rId73"/>
    <p:sldId id="560" r:id="rId74"/>
    <p:sldId id="513" r:id="rId75"/>
    <p:sldId id="527" r:id="rId76"/>
    <p:sldId id="528" r:id="rId77"/>
    <p:sldId id="529" r:id="rId78"/>
    <p:sldId id="530" r:id="rId79"/>
    <p:sldId id="531" r:id="rId80"/>
    <p:sldId id="532" r:id="rId81"/>
    <p:sldId id="533" r:id="rId82"/>
    <p:sldId id="564" r:id="rId83"/>
    <p:sldId id="565" r:id="rId84"/>
    <p:sldId id="566" r:id="rId85"/>
    <p:sldId id="567" r:id="rId86"/>
    <p:sldId id="534" r:id="rId87"/>
    <p:sldId id="535" r:id="rId88"/>
    <p:sldId id="536" r:id="rId89"/>
    <p:sldId id="568" r:id="rId90"/>
    <p:sldId id="574" r:id="rId91"/>
    <p:sldId id="569" r:id="rId92"/>
    <p:sldId id="570" r:id="rId93"/>
    <p:sldId id="571" r:id="rId94"/>
    <p:sldId id="572" r:id="rId95"/>
    <p:sldId id="573" r:id="rId96"/>
    <p:sldId id="515" r:id="rId9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923" autoAdjust="0"/>
  </p:normalViewPr>
  <p:slideViewPr>
    <p:cSldViewPr snapToGrid="0">
      <p:cViewPr varScale="1">
        <p:scale>
          <a:sx n="68" d="100"/>
          <a:sy n="68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slide" Target="slides/slide95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765F18-6335-4D47-B82F-56306419C9AD}" type="doc">
      <dgm:prSet loTypeId="urn:microsoft.com/office/officeart/2005/8/layout/target3" loCatId="relationship" qsTypeId="urn:microsoft.com/office/officeart/2005/8/quickstyle/3d2#2" qsCatId="3D" csTypeId="urn:microsoft.com/office/officeart/2005/8/colors/accent1_2#2" csCatId="accent1" phldr="1"/>
      <dgm:spPr/>
      <dgm:t>
        <a:bodyPr/>
        <a:lstStyle/>
        <a:p>
          <a:pPr rtl="1"/>
          <a:endParaRPr lang="ar-SA"/>
        </a:p>
      </dgm:t>
    </dgm:pt>
    <dgm:pt modelId="{5C5E5FD3-D7F6-487B-AC94-973E370A0D58}" type="pres">
      <dgm:prSet presAssocID="{E7765F18-6335-4D47-B82F-56306419C9A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</dgm:ptLst>
  <dgm:cxnLst>
    <dgm:cxn modelId="{6137BD45-0968-4C58-879A-5563C1388DCB}" type="presOf" srcId="{E7765F18-6335-4D47-B82F-56306419C9AD}" destId="{5C5E5FD3-D7F6-487B-AC94-973E370A0D58}" srcOrd="0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215DEC-E54F-46DD-ADE2-AF8C2BEAE35F}" type="doc">
      <dgm:prSet loTypeId="urn:microsoft.com/office/officeart/2005/8/layout/vList5" loCatId="list" qsTypeId="urn:microsoft.com/office/officeart/2005/8/quickstyle/3d2#3" qsCatId="3D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B60F00D3-2826-43BA-844D-54D327334C5B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5400" b="1" i="0" baseline="0" dirty="0"/>
            <a:t>Codes and Standard.</a:t>
          </a:r>
          <a:endParaRPr lang="en-US" sz="5400" dirty="0"/>
        </a:p>
      </dgm:t>
    </dgm:pt>
    <dgm:pt modelId="{6DA736B4-CD63-4332-B5F0-4671BE296990}" type="parTrans" cxnId="{06C0C15D-4675-4DFA-958F-B0A547E1C586}">
      <dgm:prSet/>
      <dgm:spPr/>
      <dgm:t>
        <a:bodyPr/>
        <a:lstStyle/>
        <a:p>
          <a:endParaRPr lang="en-US"/>
        </a:p>
      </dgm:t>
    </dgm:pt>
    <dgm:pt modelId="{92188F19-E5A0-481B-9040-F4392CF31C93}" type="sibTrans" cxnId="{06C0C15D-4675-4DFA-958F-B0A547E1C586}">
      <dgm:prSet/>
      <dgm:spPr/>
      <dgm:t>
        <a:bodyPr/>
        <a:lstStyle/>
        <a:p>
          <a:endParaRPr lang="en-US"/>
        </a:p>
      </dgm:t>
    </dgm:pt>
    <dgm:pt modelId="{0BFC2917-4940-4856-8EAC-B8787ACB481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sz="2200" dirty="0"/>
            <a:t>ASCE 7-16 (American Society of Civil Engineers</a:t>
          </a:r>
          <a:r>
            <a:rPr lang="en-GB" altLang="en-US" sz="2200" dirty="0"/>
            <a:t>)</a:t>
          </a:r>
          <a:endParaRPr lang="en-US" sz="2200" dirty="0"/>
        </a:p>
      </dgm:t>
    </dgm:pt>
    <dgm:pt modelId="{8C54B3E8-946B-4938-BB9F-1531C6FD0A2D}" type="parTrans" cxnId="{D4272D09-1271-42EB-8289-22B244EDF86C}">
      <dgm:prSet/>
      <dgm:spPr/>
      <dgm:t>
        <a:bodyPr/>
        <a:lstStyle/>
        <a:p>
          <a:endParaRPr lang="en-US"/>
        </a:p>
      </dgm:t>
    </dgm:pt>
    <dgm:pt modelId="{BAA63E28-ECD3-4D9B-9003-3D7BBE28C0B4}" type="sibTrans" cxnId="{D4272D09-1271-42EB-8289-22B244EDF86C}">
      <dgm:prSet/>
      <dgm:spPr/>
      <dgm:t>
        <a:bodyPr/>
        <a:lstStyle/>
        <a:p>
          <a:endParaRPr lang="en-US"/>
        </a:p>
      </dgm:t>
    </dgm:pt>
    <dgm:pt modelId="{53682817-B5E8-4894-A3AE-07630527F1DC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sz="2200" dirty="0"/>
            <a:t>IBC 19 (International Building Code)</a:t>
          </a:r>
        </a:p>
      </dgm:t>
    </dgm:pt>
    <dgm:pt modelId="{86553150-C458-49A7-A90D-095DC72FC99A}" type="parTrans" cxnId="{7ED38DA0-D815-424C-9BFF-DD355ECE7D59}">
      <dgm:prSet/>
      <dgm:spPr/>
      <dgm:t>
        <a:bodyPr/>
        <a:lstStyle/>
        <a:p>
          <a:pPr rtl="1"/>
          <a:endParaRPr lang="ar-SA"/>
        </a:p>
      </dgm:t>
    </dgm:pt>
    <dgm:pt modelId="{D54019E1-99B3-4717-8091-04CC3FE89468}" type="sibTrans" cxnId="{7ED38DA0-D815-424C-9BFF-DD355ECE7D59}">
      <dgm:prSet/>
      <dgm:spPr/>
      <dgm:t>
        <a:bodyPr/>
        <a:lstStyle/>
        <a:p>
          <a:pPr rtl="1"/>
          <a:endParaRPr lang="ar-SA"/>
        </a:p>
      </dgm:t>
    </dgm:pt>
    <dgm:pt modelId="{F0EB083E-6AAA-44CB-B9DA-A3AA93A4AB1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lang="en-US" sz="2200" dirty="0"/>
        </a:p>
      </dgm:t>
    </dgm:pt>
    <dgm:pt modelId="{E7A43B66-F0AF-46D4-AC54-2947E2EE1075}" type="parTrans" cxnId="{9CA459DF-A97D-4EB6-BD1C-DE97175903CA}">
      <dgm:prSet/>
      <dgm:spPr/>
      <dgm:t>
        <a:bodyPr/>
        <a:lstStyle/>
        <a:p>
          <a:pPr rtl="1"/>
          <a:endParaRPr lang="ar-SA"/>
        </a:p>
      </dgm:t>
    </dgm:pt>
    <dgm:pt modelId="{06C42AB6-66E9-4A8E-B675-2D9C5633187D}" type="sibTrans" cxnId="{9CA459DF-A97D-4EB6-BD1C-DE97175903CA}">
      <dgm:prSet/>
      <dgm:spPr/>
      <dgm:t>
        <a:bodyPr/>
        <a:lstStyle/>
        <a:p>
          <a:pPr rtl="1"/>
          <a:endParaRPr lang="ar-SA"/>
        </a:p>
      </dgm:t>
    </dgm:pt>
    <dgm:pt modelId="{F9715CF4-C3C3-4FBB-B518-B06E33FD7ED3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sz="2200" dirty="0"/>
            <a:t>ACI 318-19 (American Concrete Institute)  </a:t>
          </a:r>
        </a:p>
      </dgm:t>
    </dgm:pt>
    <dgm:pt modelId="{2D48B142-1790-4055-B518-D43E221A614C}" type="parTrans" cxnId="{45493C8E-AB54-4002-A59E-28BDEEFC7400}">
      <dgm:prSet/>
      <dgm:spPr/>
      <dgm:t>
        <a:bodyPr/>
        <a:lstStyle/>
        <a:p>
          <a:pPr rtl="1"/>
          <a:endParaRPr lang="ar-SA"/>
        </a:p>
      </dgm:t>
    </dgm:pt>
    <dgm:pt modelId="{5D54F4A2-9E67-4139-A7DC-C928AFBFE696}" type="sibTrans" cxnId="{45493C8E-AB54-4002-A59E-28BDEEFC7400}">
      <dgm:prSet/>
      <dgm:spPr/>
      <dgm:t>
        <a:bodyPr/>
        <a:lstStyle/>
        <a:p>
          <a:pPr rtl="1"/>
          <a:endParaRPr lang="ar-SA"/>
        </a:p>
      </dgm:t>
    </dgm:pt>
    <dgm:pt modelId="{46D80263-519E-43DF-914C-3878808B0B9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endParaRPr lang="en-US" sz="2200" dirty="0"/>
        </a:p>
      </dgm:t>
    </dgm:pt>
    <dgm:pt modelId="{D9A7739F-3FB8-4C40-894D-FFD104FF15C1}" type="parTrans" cxnId="{64A5E4F1-7FE4-472F-B313-D2CDEC712116}">
      <dgm:prSet/>
      <dgm:spPr/>
      <dgm:t>
        <a:bodyPr/>
        <a:lstStyle/>
        <a:p>
          <a:endParaRPr lang="en-US"/>
        </a:p>
      </dgm:t>
    </dgm:pt>
    <dgm:pt modelId="{0399F107-12AD-4D4F-B287-E5FD3F01C2E0}" type="sibTrans" cxnId="{64A5E4F1-7FE4-472F-B313-D2CDEC712116}">
      <dgm:prSet/>
      <dgm:spPr/>
      <dgm:t>
        <a:bodyPr/>
        <a:lstStyle/>
        <a:p>
          <a:endParaRPr lang="en-US"/>
        </a:p>
      </dgm:t>
    </dgm:pt>
    <dgm:pt modelId="{E23A0C7F-C0A9-4342-B0B2-734814476314}" type="pres">
      <dgm:prSet presAssocID="{FF215DEC-E54F-46DD-ADE2-AF8C2BEAE35F}" presName="Name0" presStyleCnt="0">
        <dgm:presLayoutVars>
          <dgm:dir/>
          <dgm:animLvl val="lvl"/>
          <dgm:resizeHandles val="exact"/>
        </dgm:presLayoutVars>
      </dgm:prSet>
      <dgm:spPr/>
    </dgm:pt>
    <dgm:pt modelId="{50EDCEFA-4B20-4F1E-B331-AA7CEAFC246F}" type="pres">
      <dgm:prSet presAssocID="{B60F00D3-2826-43BA-844D-54D327334C5B}" presName="linNode" presStyleCnt="0"/>
      <dgm:spPr/>
    </dgm:pt>
    <dgm:pt modelId="{B35ED1A2-387F-4956-A4BC-93C32A1107A7}" type="pres">
      <dgm:prSet presAssocID="{B60F00D3-2826-43BA-844D-54D327334C5B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848C8AE0-DBFC-47E5-9CC0-A770180072B7}" type="pres">
      <dgm:prSet presAssocID="{B60F00D3-2826-43BA-844D-54D327334C5B}" presName="descendantText" presStyleLbl="alignAccFollowNode1" presStyleIdx="0" presStyleCnt="1" custLinFactNeighborX="0">
        <dgm:presLayoutVars>
          <dgm:bulletEnabled val="1"/>
        </dgm:presLayoutVars>
      </dgm:prSet>
      <dgm:spPr/>
    </dgm:pt>
  </dgm:ptLst>
  <dgm:cxnLst>
    <dgm:cxn modelId="{D4272D09-1271-42EB-8289-22B244EDF86C}" srcId="{B60F00D3-2826-43BA-844D-54D327334C5B}" destId="{0BFC2917-4940-4856-8EAC-B8787ACB481B}" srcOrd="0" destOrd="0" parTransId="{8C54B3E8-946B-4938-BB9F-1531C6FD0A2D}" sibTransId="{BAA63E28-ECD3-4D9B-9003-3D7BBE28C0B4}"/>
    <dgm:cxn modelId="{9F132B35-89B1-45A2-8968-6298B1CB705F}" type="presOf" srcId="{FF215DEC-E54F-46DD-ADE2-AF8C2BEAE35F}" destId="{E23A0C7F-C0A9-4342-B0B2-734814476314}" srcOrd="0" destOrd="0" presId="urn:microsoft.com/office/officeart/2005/8/layout/vList5"/>
    <dgm:cxn modelId="{70995F3B-68B3-47AC-AD84-47BED3229423}" type="presOf" srcId="{F9715CF4-C3C3-4FBB-B518-B06E33FD7ED3}" destId="{848C8AE0-DBFC-47E5-9CC0-A770180072B7}" srcOrd="0" destOrd="4" presId="urn:microsoft.com/office/officeart/2005/8/layout/vList5"/>
    <dgm:cxn modelId="{C7DF285C-2D25-42D9-A22E-27A99349E4FE}" type="presOf" srcId="{53682817-B5E8-4894-A3AE-07630527F1DC}" destId="{848C8AE0-DBFC-47E5-9CC0-A770180072B7}" srcOrd="0" destOrd="2" presId="urn:microsoft.com/office/officeart/2005/8/layout/vList5"/>
    <dgm:cxn modelId="{06C0C15D-4675-4DFA-958F-B0A547E1C586}" srcId="{FF215DEC-E54F-46DD-ADE2-AF8C2BEAE35F}" destId="{B60F00D3-2826-43BA-844D-54D327334C5B}" srcOrd="0" destOrd="0" parTransId="{6DA736B4-CD63-4332-B5F0-4671BE296990}" sibTransId="{92188F19-E5A0-481B-9040-F4392CF31C93}"/>
    <dgm:cxn modelId="{DA9ACF57-F33A-40E3-82D6-FEBDCCA302FB}" type="presOf" srcId="{0BFC2917-4940-4856-8EAC-B8787ACB481B}" destId="{848C8AE0-DBFC-47E5-9CC0-A770180072B7}" srcOrd="0" destOrd="0" presId="urn:microsoft.com/office/officeart/2005/8/layout/vList5"/>
    <dgm:cxn modelId="{1672A888-49BA-4BD1-8CCC-D1047F52B9C9}" type="presOf" srcId="{B60F00D3-2826-43BA-844D-54D327334C5B}" destId="{B35ED1A2-387F-4956-A4BC-93C32A1107A7}" srcOrd="0" destOrd="0" presId="urn:microsoft.com/office/officeart/2005/8/layout/vList5"/>
    <dgm:cxn modelId="{45493C8E-AB54-4002-A59E-28BDEEFC7400}" srcId="{B60F00D3-2826-43BA-844D-54D327334C5B}" destId="{F9715CF4-C3C3-4FBB-B518-B06E33FD7ED3}" srcOrd="4" destOrd="0" parTransId="{2D48B142-1790-4055-B518-D43E221A614C}" sibTransId="{5D54F4A2-9E67-4139-A7DC-C928AFBFE696}"/>
    <dgm:cxn modelId="{7ED38DA0-D815-424C-9BFF-DD355ECE7D59}" srcId="{B60F00D3-2826-43BA-844D-54D327334C5B}" destId="{53682817-B5E8-4894-A3AE-07630527F1DC}" srcOrd="2" destOrd="0" parTransId="{86553150-C458-49A7-A90D-095DC72FC99A}" sibTransId="{D54019E1-99B3-4717-8091-04CC3FE89468}"/>
    <dgm:cxn modelId="{BB102DA7-44B5-4522-A6A0-45D7CF38DB70}" type="presOf" srcId="{46D80263-519E-43DF-914C-3878808B0B9B}" destId="{848C8AE0-DBFC-47E5-9CC0-A770180072B7}" srcOrd="0" destOrd="1" presId="urn:microsoft.com/office/officeart/2005/8/layout/vList5"/>
    <dgm:cxn modelId="{D4C04CDB-AEC8-44A4-8311-7833F1416482}" type="presOf" srcId="{F0EB083E-6AAA-44CB-B9DA-A3AA93A4AB1B}" destId="{848C8AE0-DBFC-47E5-9CC0-A770180072B7}" srcOrd="0" destOrd="3" presId="urn:microsoft.com/office/officeart/2005/8/layout/vList5"/>
    <dgm:cxn modelId="{9CA459DF-A97D-4EB6-BD1C-DE97175903CA}" srcId="{B60F00D3-2826-43BA-844D-54D327334C5B}" destId="{F0EB083E-6AAA-44CB-B9DA-A3AA93A4AB1B}" srcOrd="3" destOrd="0" parTransId="{E7A43B66-F0AF-46D4-AC54-2947E2EE1075}" sibTransId="{06C42AB6-66E9-4A8E-B675-2D9C5633187D}"/>
    <dgm:cxn modelId="{64A5E4F1-7FE4-472F-B313-D2CDEC712116}" srcId="{B60F00D3-2826-43BA-844D-54D327334C5B}" destId="{46D80263-519E-43DF-914C-3878808B0B9B}" srcOrd="1" destOrd="0" parTransId="{D9A7739F-3FB8-4C40-894D-FFD104FF15C1}" sibTransId="{0399F107-12AD-4D4F-B287-E5FD3F01C2E0}"/>
    <dgm:cxn modelId="{C4809C95-6B55-42C2-BCB0-CE7CA0A75A68}" type="presParOf" srcId="{E23A0C7F-C0A9-4342-B0B2-734814476314}" destId="{50EDCEFA-4B20-4F1E-B331-AA7CEAFC246F}" srcOrd="0" destOrd="0" presId="urn:microsoft.com/office/officeart/2005/8/layout/vList5"/>
    <dgm:cxn modelId="{74C2B548-136B-46BF-91E3-64BC8F4D821C}" type="presParOf" srcId="{50EDCEFA-4B20-4F1E-B331-AA7CEAFC246F}" destId="{B35ED1A2-387F-4956-A4BC-93C32A1107A7}" srcOrd="0" destOrd="0" presId="urn:microsoft.com/office/officeart/2005/8/layout/vList5"/>
    <dgm:cxn modelId="{4DF1F5DF-4E19-437A-BABD-98328C926A5E}" type="presParOf" srcId="{50EDCEFA-4B20-4F1E-B331-AA7CEAFC246F}" destId="{848C8AE0-DBFC-47E5-9CC0-A770180072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78A743-AF0E-4529-9087-305D8F185A18}" type="doc">
      <dgm:prSet loTypeId="urn:microsoft.com/office/officeart/2005/8/layout/vList2#1" loCatId="list" qsTypeId="urn:microsoft.com/office/officeart/2005/8/quickstyle/3d4#1" qsCatId="3D" csTypeId="urn:microsoft.com/office/officeart/2005/8/colors/accent1_2#4" csCatId="accent1" phldr="1"/>
      <dgm:spPr/>
      <dgm:t>
        <a:bodyPr/>
        <a:lstStyle/>
        <a:p>
          <a:endParaRPr lang="en-US"/>
        </a:p>
      </dgm:t>
    </dgm:pt>
    <dgm:pt modelId="{985EF396-69E3-49E4-845B-460DA0F02D51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Gravity loads :</a:t>
          </a:r>
          <a:endParaRPr lang="en-US" dirty="0">
            <a:solidFill>
              <a:schemeClr val="tx1"/>
            </a:solidFill>
          </a:endParaRPr>
        </a:p>
      </dgm:t>
    </dgm:pt>
    <dgm:pt modelId="{2F266036-AAFE-4BBB-AF32-E33BD7E3F8B7}" type="parTrans" cxnId="{379FE8B5-0216-4695-B861-53712AF1171E}">
      <dgm:prSet/>
      <dgm:spPr/>
      <dgm:t>
        <a:bodyPr/>
        <a:lstStyle/>
        <a:p>
          <a:endParaRPr lang="en-US"/>
        </a:p>
      </dgm:t>
    </dgm:pt>
    <dgm:pt modelId="{37678483-986D-47C5-AA14-2B664D200CE9}" type="sibTrans" cxnId="{379FE8B5-0216-4695-B861-53712AF1171E}">
      <dgm:prSet/>
      <dgm:spPr/>
      <dgm:t>
        <a:bodyPr/>
        <a:lstStyle/>
        <a:p>
          <a:endParaRPr lang="en-US"/>
        </a:p>
      </dgm:t>
    </dgm:pt>
    <dgm:pt modelId="{2EC73754-3591-472C-B2C7-84AA51825369}">
      <dgm:prSet/>
      <dgm:spPr/>
      <dgm:t>
        <a:bodyPr/>
        <a:lstStyle/>
        <a:p>
          <a:r>
            <a:rPr lang="en-US" dirty="0"/>
            <a:t>Dead load  </a:t>
          </a:r>
        </a:p>
      </dgm:t>
    </dgm:pt>
    <dgm:pt modelId="{3C79F526-D5AE-44C5-9C38-E5AA21E183A7}" type="parTrans" cxnId="{39DBEC04-D4F6-49D1-9401-33C9D44A30C4}">
      <dgm:prSet/>
      <dgm:spPr/>
      <dgm:t>
        <a:bodyPr/>
        <a:lstStyle/>
        <a:p>
          <a:endParaRPr lang="en-US"/>
        </a:p>
      </dgm:t>
    </dgm:pt>
    <dgm:pt modelId="{74EB941E-AE91-4D81-9401-2127DA2D3A4C}" type="sibTrans" cxnId="{39DBEC04-D4F6-49D1-9401-33C9D44A30C4}">
      <dgm:prSet/>
      <dgm:spPr/>
      <dgm:t>
        <a:bodyPr/>
        <a:lstStyle/>
        <a:p>
          <a:endParaRPr lang="en-US"/>
        </a:p>
      </dgm:t>
    </dgm:pt>
    <dgm:pt modelId="{1993490E-07BD-4CFF-9AED-49C0E38021F1}">
      <dgm:prSet/>
      <dgm:spPr/>
      <dgm:t>
        <a:bodyPr/>
        <a:lstStyle/>
        <a:p>
          <a:r>
            <a:rPr lang="en-US" dirty="0"/>
            <a:t>Super imposed dead  load</a:t>
          </a:r>
        </a:p>
      </dgm:t>
    </dgm:pt>
    <dgm:pt modelId="{4DFCAFBD-CBC3-4820-BFF6-C10094A729C6}" type="parTrans" cxnId="{89F84F0A-59F8-4B76-B629-AFDA81B5BF0A}">
      <dgm:prSet/>
      <dgm:spPr/>
      <dgm:t>
        <a:bodyPr/>
        <a:lstStyle/>
        <a:p>
          <a:endParaRPr lang="en-US"/>
        </a:p>
      </dgm:t>
    </dgm:pt>
    <dgm:pt modelId="{BB667790-940F-4402-BCD9-EA9B0C358583}" type="sibTrans" cxnId="{89F84F0A-59F8-4B76-B629-AFDA81B5BF0A}">
      <dgm:prSet/>
      <dgm:spPr/>
      <dgm:t>
        <a:bodyPr/>
        <a:lstStyle/>
        <a:p>
          <a:endParaRPr lang="en-US"/>
        </a:p>
      </dgm:t>
    </dgm:pt>
    <dgm:pt modelId="{CA2C115B-55C3-4024-948A-30E49B06D7C9}">
      <dgm:prSet/>
      <dgm:spPr/>
      <dgm:t>
        <a:bodyPr/>
        <a:lstStyle/>
        <a:p>
          <a:r>
            <a:rPr lang="en-US" dirty="0"/>
            <a:t>Live load  </a:t>
          </a:r>
        </a:p>
      </dgm:t>
    </dgm:pt>
    <dgm:pt modelId="{DE296F27-B818-4F5C-8755-B6FDEA1DCA2A}" type="parTrans" cxnId="{A1330663-CA5B-40DE-B85E-49538F618598}">
      <dgm:prSet/>
      <dgm:spPr/>
      <dgm:t>
        <a:bodyPr/>
        <a:lstStyle/>
        <a:p>
          <a:endParaRPr lang="en-US"/>
        </a:p>
      </dgm:t>
    </dgm:pt>
    <dgm:pt modelId="{6B39C52B-6852-46D3-8716-E935CCAAB57F}" type="sibTrans" cxnId="{A1330663-CA5B-40DE-B85E-49538F618598}">
      <dgm:prSet/>
      <dgm:spPr/>
      <dgm:t>
        <a:bodyPr/>
        <a:lstStyle/>
        <a:p>
          <a:endParaRPr lang="en-US"/>
        </a:p>
      </dgm:t>
    </dgm:pt>
    <dgm:pt modelId="{CB5AA088-1399-45A2-A14D-D1B6FD49C70F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Lateral loads :</a:t>
          </a:r>
          <a:endParaRPr lang="en-US" dirty="0">
            <a:solidFill>
              <a:schemeClr val="tx1"/>
            </a:solidFill>
          </a:endParaRPr>
        </a:p>
      </dgm:t>
    </dgm:pt>
    <dgm:pt modelId="{591C447C-5099-4DF2-9370-FA6AD2005F99}" type="parTrans" cxnId="{43D13AD3-F639-40F4-8E4E-A2DDAB3241F2}">
      <dgm:prSet/>
      <dgm:spPr/>
      <dgm:t>
        <a:bodyPr/>
        <a:lstStyle/>
        <a:p>
          <a:endParaRPr lang="en-US"/>
        </a:p>
      </dgm:t>
    </dgm:pt>
    <dgm:pt modelId="{7511827B-C3DA-48C6-9A49-9992103DAF30}" type="sibTrans" cxnId="{43D13AD3-F639-40F4-8E4E-A2DDAB3241F2}">
      <dgm:prSet/>
      <dgm:spPr/>
      <dgm:t>
        <a:bodyPr/>
        <a:lstStyle/>
        <a:p>
          <a:endParaRPr lang="en-US"/>
        </a:p>
      </dgm:t>
    </dgm:pt>
    <dgm:pt modelId="{2134A2D4-2EFC-40B2-8D6B-669A847102A8}">
      <dgm:prSet/>
      <dgm:spPr/>
      <dgm:t>
        <a:bodyPr/>
        <a:lstStyle/>
        <a:p>
          <a:r>
            <a:rPr lang="en-US" dirty="0"/>
            <a:t>Soil load</a:t>
          </a:r>
        </a:p>
      </dgm:t>
    </dgm:pt>
    <dgm:pt modelId="{6654C885-E100-4E47-9BAD-8530B139EC4A}" type="parTrans" cxnId="{61F269A5-1B53-489A-907B-25A2A18C6F23}">
      <dgm:prSet/>
      <dgm:spPr/>
      <dgm:t>
        <a:bodyPr/>
        <a:lstStyle/>
        <a:p>
          <a:endParaRPr lang="en-US"/>
        </a:p>
      </dgm:t>
    </dgm:pt>
    <dgm:pt modelId="{379252D9-C67F-46DA-B002-2FAC8A9C6FB1}" type="sibTrans" cxnId="{61F269A5-1B53-489A-907B-25A2A18C6F23}">
      <dgm:prSet/>
      <dgm:spPr/>
      <dgm:t>
        <a:bodyPr/>
        <a:lstStyle/>
        <a:p>
          <a:endParaRPr lang="en-US"/>
        </a:p>
      </dgm:t>
    </dgm:pt>
    <dgm:pt modelId="{8FEB05C9-DB9A-451C-8934-47FE9A3806B1}">
      <dgm:prSet/>
      <dgm:spPr/>
      <dgm:t>
        <a:bodyPr/>
        <a:lstStyle/>
        <a:p>
          <a:r>
            <a:rPr lang="en-US" dirty="0"/>
            <a:t>Seismic load  </a:t>
          </a:r>
        </a:p>
      </dgm:t>
    </dgm:pt>
    <dgm:pt modelId="{0A6400FD-3575-4157-B88E-468932109BC6}" type="parTrans" cxnId="{F0AEEF37-5062-4BE2-B828-C28FDD6F19DE}">
      <dgm:prSet/>
      <dgm:spPr/>
      <dgm:t>
        <a:bodyPr/>
        <a:lstStyle/>
        <a:p>
          <a:endParaRPr lang="en-US"/>
        </a:p>
      </dgm:t>
    </dgm:pt>
    <dgm:pt modelId="{17F8E5F1-7E75-4D66-B2A5-78189F48E114}" type="sibTrans" cxnId="{F0AEEF37-5062-4BE2-B828-C28FDD6F19DE}">
      <dgm:prSet/>
      <dgm:spPr/>
      <dgm:t>
        <a:bodyPr/>
        <a:lstStyle/>
        <a:p>
          <a:endParaRPr lang="en-US"/>
        </a:p>
      </dgm:t>
    </dgm:pt>
    <dgm:pt modelId="{5F65C3BE-73FE-4C18-9C98-A4061BD51422}" type="pres">
      <dgm:prSet presAssocID="{0B78A743-AF0E-4529-9087-305D8F185A18}" presName="linear" presStyleCnt="0">
        <dgm:presLayoutVars>
          <dgm:animLvl val="lvl"/>
          <dgm:resizeHandles val="exact"/>
        </dgm:presLayoutVars>
      </dgm:prSet>
      <dgm:spPr/>
    </dgm:pt>
    <dgm:pt modelId="{27DDFA2E-552D-4CC4-A75C-64A781079C0B}" type="pres">
      <dgm:prSet presAssocID="{985EF396-69E3-49E4-845B-460DA0F02D51}" presName="parentText" presStyleLbl="node1" presStyleIdx="0" presStyleCnt="2" custLinFactNeighborX="-1007" custLinFactNeighborY="-444">
        <dgm:presLayoutVars>
          <dgm:chMax val="0"/>
          <dgm:bulletEnabled val="1"/>
        </dgm:presLayoutVars>
      </dgm:prSet>
      <dgm:spPr/>
    </dgm:pt>
    <dgm:pt modelId="{F084205F-D37F-4CB2-AE1A-BE12FB8ABBCD}" type="pres">
      <dgm:prSet presAssocID="{985EF396-69E3-49E4-845B-460DA0F02D51}" presName="childText" presStyleLbl="revTx" presStyleIdx="0" presStyleCnt="2">
        <dgm:presLayoutVars>
          <dgm:bulletEnabled val="1"/>
        </dgm:presLayoutVars>
      </dgm:prSet>
      <dgm:spPr/>
    </dgm:pt>
    <dgm:pt modelId="{74240F03-7EC6-49C4-96BC-ABA172054405}" type="pres">
      <dgm:prSet presAssocID="{CB5AA088-1399-45A2-A14D-D1B6FD49C70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61EF900-893B-41E2-9C1D-EDCDA163B380}" type="pres">
      <dgm:prSet presAssocID="{CB5AA088-1399-45A2-A14D-D1B6FD49C70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9DBEC04-D4F6-49D1-9401-33C9D44A30C4}" srcId="{985EF396-69E3-49E4-845B-460DA0F02D51}" destId="{2EC73754-3591-472C-B2C7-84AA51825369}" srcOrd="0" destOrd="0" parTransId="{3C79F526-D5AE-44C5-9C38-E5AA21E183A7}" sibTransId="{74EB941E-AE91-4D81-9401-2127DA2D3A4C}"/>
    <dgm:cxn modelId="{89F84F0A-59F8-4B76-B629-AFDA81B5BF0A}" srcId="{985EF396-69E3-49E4-845B-460DA0F02D51}" destId="{1993490E-07BD-4CFF-9AED-49C0E38021F1}" srcOrd="1" destOrd="0" parTransId="{4DFCAFBD-CBC3-4820-BFF6-C10094A729C6}" sibTransId="{BB667790-940F-4402-BCD9-EA9B0C358583}"/>
    <dgm:cxn modelId="{71D11826-E745-44FB-BA72-73AE2CA3D69D}" type="presOf" srcId="{985EF396-69E3-49E4-845B-460DA0F02D51}" destId="{27DDFA2E-552D-4CC4-A75C-64A781079C0B}" srcOrd="0" destOrd="0" presId="urn:microsoft.com/office/officeart/2005/8/layout/vList2#1"/>
    <dgm:cxn modelId="{F0AEEF37-5062-4BE2-B828-C28FDD6F19DE}" srcId="{CB5AA088-1399-45A2-A14D-D1B6FD49C70F}" destId="{8FEB05C9-DB9A-451C-8934-47FE9A3806B1}" srcOrd="1" destOrd="0" parTransId="{0A6400FD-3575-4157-B88E-468932109BC6}" sibTransId="{17F8E5F1-7E75-4D66-B2A5-78189F48E114}"/>
    <dgm:cxn modelId="{E4947B3A-D652-4A44-B476-5B25E6FAEF97}" type="presOf" srcId="{0B78A743-AF0E-4529-9087-305D8F185A18}" destId="{5F65C3BE-73FE-4C18-9C98-A4061BD51422}" srcOrd="0" destOrd="0" presId="urn:microsoft.com/office/officeart/2005/8/layout/vList2#1"/>
    <dgm:cxn modelId="{A1330663-CA5B-40DE-B85E-49538F618598}" srcId="{985EF396-69E3-49E4-845B-460DA0F02D51}" destId="{CA2C115B-55C3-4024-948A-30E49B06D7C9}" srcOrd="2" destOrd="0" parTransId="{DE296F27-B818-4F5C-8755-B6FDEA1DCA2A}" sibTransId="{6B39C52B-6852-46D3-8716-E935CCAAB57F}"/>
    <dgm:cxn modelId="{2C311C4D-936F-472A-A52C-53A7C9C0BB0F}" type="presOf" srcId="{CA2C115B-55C3-4024-948A-30E49B06D7C9}" destId="{F084205F-D37F-4CB2-AE1A-BE12FB8ABBCD}" srcOrd="0" destOrd="2" presId="urn:microsoft.com/office/officeart/2005/8/layout/vList2#1"/>
    <dgm:cxn modelId="{59D9DB6F-03CB-44E7-B56F-366789EC7078}" type="presOf" srcId="{CB5AA088-1399-45A2-A14D-D1B6FD49C70F}" destId="{74240F03-7EC6-49C4-96BC-ABA172054405}" srcOrd="0" destOrd="0" presId="urn:microsoft.com/office/officeart/2005/8/layout/vList2#1"/>
    <dgm:cxn modelId="{6FC41280-E097-4FEE-972F-D33BD63AF369}" type="presOf" srcId="{8FEB05C9-DB9A-451C-8934-47FE9A3806B1}" destId="{461EF900-893B-41E2-9C1D-EDCDA163B380}" srcOrd="0" destOrd="1" presId="urn:microsoft.com/office/officeart/2005/8/layout/vList2#1"/>
    <dgm:cxn modelId="{9327A384-C3B0-459B-BB66-083F85E6F866}" type="presOf" srcId="{2EC73754-3591-472C-B2C7-84AA51825369}" destId="{F084205F-D37F-4CB2-AE1A-BE12FB8ABBCD}" srcOrd="0" destOrd="0" presId="urn:microsoft.com/office/officeart/2005/8/layout/vList2#1"/>
    <dgm:cxn modelId="{61F269A5-1B53-489A-907B-25A2A18C6F23}" srcId="{CB5AA088-1399-45A2-A14D-D1B6FD49C70F}" destId="{2134A2D4-2EFC-40B2-8D6B-669A847102A8}" srcOrd="0" destOrd="0" parTransId="{6654C885-E100-4E47-9BAD-8530B139EC4A}" sibTransId="{379252D9-C67F-46DA-B002-2FAC8A9C6FB1}"/>
    <dgm:cxn modelId="{379FE8B5-0216-4695-B861-53712AF1171E}" srcId="{0B78A743-AF0E-4529-9087-305D8F185A18}" destId="{985EF396-69E3-49E4-845B-460DA0F02D51}" srcOrd="0" destOrd="0" parTransId="{2F266036-AAFE-4BBB-AF32-E33BD7E3F8B7}" sibTransId="{37678483-986D-47C5-AA14-2B664D200CE9}"/>
    <dgm:cxn modelId="{A81107C2-CA6B-4D46-B3BC-35A2B0E61246}" type="presOf" srcId="{2134A2D4-2EFC-40B2-8D6B-669A847102A8}" destId="{461EF900-893B-41E2-9C1D-EDCDA163B380}" srcOrd="0" destOrd="0" presId="urn:microsoft.com/office/officeart/2005/8/layout/vList2#1"/>
    <dgm:cxn modelId="{43D13AD3-F639-40F4-8E4E-A2DDAB3241F2}" srcId="{0B78A743-AF0E-4529-9087-305D8F185A18}" destId="{CB5AA088-1399-45A2-A14D-D1B6FD49C70F}" srcOrd="1" destOrd="0" parTransId="{591C447C-5099-4DF2-9370-FA6AD2005F99}" sibTransId="{7511827B-C3DA-48C6-9A49-9992103DAF30}"/>
    <dgm:cxn modelId="{640532FD-B11D-4BE5-99EA-88476B56D0E4}" type="presOf" srcId="{1993490E-07BD-4CFF-9AED-49C0E38021F1}" destId="{F084205F-D37F-4CB2-AE1A-BE12FB8ABBCD}" srcOrd="0" destOrd="1" presId="urn:microsoft.com/office/officeart/2005/8/layout/vList2#1"/>
    <dgm:cxn modelId="{BAB81FDD-AF52-4BC9-8408-6B5FD10D4CDD}" type="presParOf" srcId="{5F65C3BE-73FE-4C18-9C98-A4061BD51422}" destId="{27DDFA2E-552D-4CC4-A75C-64A781079C0B}" srcOrd="0" destOrd="0" presId="urn:microsoft.com/office/officeart/2005/8/layout/vList2#1"/>
    <dgm:cxn modelId="{E038992F-8148-403E-8498-DB1BE52E6D3F}" type="presParOf" srcId="{5F65C3BE-73FE-4C18-9C98-A4061BD51422}" destId="{F084205F-D37F-4CB2-AE1A-BE12FB8ABBCD}" srcOrd="1" destOrd="0" presId="urn:microsoft.com/office/officeart/2005/8/layout/vList2#1"/>
    <dgm:cxn modelId="{63FFE1D5-4056-4389-AD1B-7F58664E38B8}" type="presParOf" srcId="{5F65C3BE-73FE-4C18-9C98-A4061BD51422}" destId="{74240F03-7EC6-49C4-96BC-ABA172054405}" srcOrd="2" destOrd="0" presId="urn:microsoft.com/office/officeart/2005/8/layout/vList2#1"/>
    <dgm:cxn modelId="{5352D0A4-773E-4B01-9649-63C5804A0B10}" type="presParOf" srcId="{5F65C3BE-73FE-4C18-9C98-A4061BD51422}" destId="{461EF900-893B-41E2-9C1D-EDCDA163B380}" srcOrd="3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C8AE0-DBFC-47E5-9CC0-A770180072B7}">
      <dsp:nvSpPr>
        <dsp:cNvPr id="0" name=""/>
        <dsp:cNvSpPr/>
      </dsp:nvSpPr>
      <dsp:spPr>
        <a:xfrm rot="5400000">
          <a:off x="5664708" y="-1309052"/>
          <a:ext cx="3481324" cy="69697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ASCE 7-16 (American Society of Civil Engineers</a:t>
          </a:r>
          <a:r>
            <a:rPr lang="en-GB" altLang="en-US" sz="2200" kern="1200" dirty="0"/>
            <a:t>)</a:t>
          </a:r>
          <a:endParaRPr lang="en-US" sz="2200" kern="1200" dirty="0"/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IBC 19 (International Building Code)</a:t>
          </a:r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200" kern="1200" dirty="0"/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ACI 318-19 (American Concrete Institute)  </a:t>
          </a:r>
        </a:p>
      </dsp:txBody>
      <dsp:txXfrm rot="-5400000">
        <a:off x="3920490" y="605110"/>
        <a:ext cx="6799816" cy="3141436"/>
      </dsp:txXfrm>
    </dsp:sp>
    <dsp:sp modelId="{B35ED1A2-387F-4956-A4BC-93C32A1107A7}">
      <dsp:nvSpPr>
        <dsp:cNvPr id="0" name=""/>
        <dsp:cNvSpPr/>
      </dsp:nvSpPr>
      <dsp:spPr>
        <a:xfrm>
          <a:off x="0" y="0"/>
          <a:ext cx="3920490" cy="435165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i="0" kern="1200" baseline="0" dirty="0"/>
            <a:t>Codes and Standard.</a:t>
          </a:r>
          <a:endParaRPr lang="en-US" sz="5400" kern="1200" dirty="0"/>
        </a:p>
      </dsp:txBody>
      <dsp:txXfrm>
        <a:off x="191383" y="191383"/>
        <a:ext cx="3537724" cy="39688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DFA2E-552D-4CC4-A75C-64A781079C0B}">
      <dsp:nvSpPr>
        <dsp:cNvPr id="0" name=""/>
        <dsp:cNvSpPr/>
      </dsp:nvSpPr>
      <dsp:spPr bwMode="white">
        <a:xfrm>
          <a:off x="0" y="42317"/>
          <a:ext cx="10134600" cy="8634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tx1"/>
              </a:solidFill>
            </a:rPr>
            <a:t>Gravity loads :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42151" y="84468"/>
        <a:ext cx="10050298" cy="779158"/>
      </dsp:txXfrm>
    </dsp:sp>
    <dsp:sp modelId="{F084205F-D37F-4CB2-AE1A-BE12FB8ABBCD}">
      <dsp:nvSpPr>
        <dsp:cNvPr id="0" name=""/>
        <dsp:cNvSpPr/>
      </dsp:nvSpPr>
      <dsp:spPr bwMode="white">
        <a:xfrm>
          <a:off x="0" y="912229"/>
          <a:ext cx="10134600" cy="145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Dead load 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Super imposed dead  load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Live load  </a:t>
          </a:r>
        </a:p>
      </dsp:txBody>
      <dsp:txXfrm>
        <a:off x="0" y="912229"/>
        <a:ext cx="10134600" cy="1453140"/>
      </dsp:txXfrm>
    </dsp:sp>
    <dsp:sp modelId="{74240F03-7EC6-49C4-96BC-ABA172054405}">
      <dsp:nvSpPr>
        <dsp:cNvPr id="0" name=""/>
        <dsp:cNvSpPr/>
      </dsp:nvSpPr>
      <dsp:spPr bwMode="white">
        <a:xfrm>
          <a:off x="0" y="2365369"/>
          <a:ext cx="10134600" cy="8634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tx1"/>
              </a:solidFill>
            </a:rPr>
            <a:t>Lateral loads :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42151" y="2407520"/>
        <a:ext cx="10050298" cy="779158"/>
      </dsp:txXfrm>
    </dsp:sp>
    <dsp:sp modelId="{461EF900-893B-41E2-9C1D-EDCDA163B380}">
      <dsp:nvSpPr>
        <dsp:cNvPr id="0" name=""/>
        <dsp:cNvSpPr/>
      </dsp:nvSpPr>
      <dsp:spPr bwMode="white">
        <a:xfrm>
          <a:off x="0" y="3228829"/>
          <a:ext cx="10134600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Soil load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Seismic load  </a:t>
          </a:r>
        </a:p>
      </dsp:txBody>
      <dsp:txXfrm>
        <a:off x="0" y="3228829"/>
        <a:ext cx="10134600" cy="968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4AC9A-C2BE-4516-AF53-666FC7DC4A54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A77D0-CC47-4989-B284-C1CF881C27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47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2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3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27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92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40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598E-C8BB-4316-8893-8D14C15E74AF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F3B4-469D-45A3-B43C-433AD9E032EA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D872-7D76-4865-8D7C-F6B11DC35E3F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0BDD-28A7-4E64-AECF-310AF5190567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4F25C-9DC2-4B59-9C96-44ED22487C19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0784A-BEFA-4A33-94E8-6DD248D223B6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55FD-6801-4C8F-8C99-E0D9DC79AEB6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4BC-78E1-402B-8214-D09537CB665A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7356-B5DC-4F9A-9E74-DC7332FB9CF1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803D-F74D-4C9B-AA3F-1F4C03C398E4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ECD0-808C-4614-BC39-2433FE626FBF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B130-BF88-450F-8792-337FEB28FEF9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05A6-DA4C-46A4-B387-E7AC4CFFEA1A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B1D5-FF99-4A92-925F-652E4F135B5B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0FBE7-04A2-419F-847A-4A46AE1DD09F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16992-1CA5-4084-A19E-BA3B0AB42DDD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16517-7F47-4331-BD18-1A3BB0751B40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3B8A-2966-4035-B264-EE49276C581B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193C-1CA1-45D8-8F72-99A1574F0666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AF26-5F55-4181-915F-733B5F54EFAC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A1D9-FABC-42E2-963A-1C47C2E89211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313C-F006-4BA5-89F7-07B6F5252087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DF4DA-AE77-4AB4-8A24-4BF7D06DF716}" type="datetime8">
              <a:rPr lang="ar-JO" smtClean="0"/>
              <a:t>14 حزيران،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D668C-10E9-40D8-8D18-CCF1AC75DA70}" type="datetime8">
              <a:rPr lang="ar-JO" smtClean="0"/>
              <a:t>14 حزيران، 23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0.png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37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1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2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gif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725167" y="1872625"/>
            <a:ext cx="7056784" cy="1342622"/>
          </a:xfrm>
        </p:spPr>
        <p:txBody>
          <a:bodyPr>
            <a:noAutofit/>
          </a:bodyPr>
          <a:lstStyle/>
          <a:p>
            <a:r>
              <a:rPr lang="en-US" altLang="ar-SA" sz="2800" b="1" dirty="0">
                <a:ln w="11430"/>
                <a:latin typeface="Arabic Typesetting" panose="03020402040406030203" pitchFamily="66" charset="-78"/>
                <a:cs typeface="Arabic Typesetting" panose="03020402040406030203" pitchFamily="66" charset="-78"/>
              </a:rPr>
              <a:t>Graduation Project  II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altLang="en-US" sz="2800" b="1" dirty="0">
                <a:ln w="11430"/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Structural Analysis and Design of multi-functional building in Nablus city -Palestine.</a:t>
            </a:r>
            <a:endParaRPr lang="en-US" sz="2800" b="1" dirty="0">
              <a:ln w="11430"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75" y="340496"/>
            <a:ext cx="1512168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29569" y="508039"/>
            <a:ext cx="32491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Faculty of Engineering</a:t>
            </a:r>
            <a:b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0780" y="646538"/>
            <a:ext cx="4897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 rtl="1"/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كلية الهندسة ونكنولوجيا المعلومات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2821118" y="3429000"/>
            <a:ext cx="6549759" cy="196830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ar-SA" sz="28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By</a:t>
            </a:r>
          </a:p>
          <a:p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Abdul-Aziz Al-Kharraz</a:t>
            </a:r>
          </a:p>
          <a:p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Ahmad Khasati</a:t>
            </a:r>
          </a:p>
          <a:p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Mjd Salameh</a:t>
            </a:r>
          </a:p>
          <a:p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Ekrayem Boshnaq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1941" y="5983088"/>
            <a:ext cx="54735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Under supervision of: Dr.Mahmoud Dwaikat.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1</a:t>
            </a:fld>
            <a:endParaRPr lang="ar-J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" y="1836420"/>
            <a:ext cx="3202305" cy="2136775"/>
          </a:xfrm>
        </p:spPr>
        <p:txBody>
          <a:bodyPr>
            <a:normAutofit fontScale="90000"/>
          </a:bodyPr>
          <a:lstStyle/>
          <a:p>
            <a:r>
              <a:rPr kumimoji="0" lang="en-GB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Basement one</a:t>
            </a:r>
            <a:br>
              <a:rPr lang="en-GB" altLang="en-US" dirty="0"/>
            </a:br>
            <a:endParaRPr lang="en-GB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3447" y="613628"/>
            <a:ext cx="7603956" cy="56059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93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" y="1836420"/>
            <a:ext cx="3202305" cy="2136775"/>
          </a:xfrm>
        </p:spPr>
        <p:txBody>
          <a:bodyPr>
            <a:normAutofit fontScale="90000"/>
          </a:bodyPr>
          <a:lstStyle/>
          <a:p>
            <a:r>
              <a:rPr kumimoji="0" lang="en-GB" altLang="en-US" sz="7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j-ea"/>
                <a:cs typeface="+mj-cs"/>
                <a:sym typeface="+mn-ea"/>
              </a:rPr>
              <a:t>Ground floor</a:t>
            </a:r>
            <a:br>
              <a:rPr lang="en-GB" altLang="en-US" dirty="0"/>
            </a:br>
            <a:endParaRPr lang="en-GB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3447" y="910233"/>
            <a:ext cx="7603956" cy="50127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54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" y="1836420"/>
            <a:ext cx="3202305" cy="2136775"/>
          </a:xfrm>
        </p:spPr>
        <p:txBody>
          <a:bodyPr>
            <a:normAutofit/>
          </a:bodyPr>
          <a:lstStyle/>
          <a:p>
            <a:r>
              <a:rPr kumimoji="0" lang="en-GB" altLang="en-US" sz="7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j-ea"/>
                <a:cs typeface="+mj-cs"/>
                <a:sym typeface="+mn-ea"/>
              </a:rPr>
              <a:t>floor</a:t>
            </a:r>
            <a:br>
              <a:rPr lang="en-GB" altLang="en-US" dirty="0"/>
            </a:br>
            <a:r>
              <a:rPr lang="en-GB" altLang="en-US" sz="7300" dirty="0">
                <a:solidFill>
                  <a:prstClr val="black"/>
                </a:solidFill>
                <a:latin typeface="Calibri Light"/>
              </a:rPr>
              <a:t>1-7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2420" y="910233"/>
            <a:ext cx="7426009" cy="50127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59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" y="1836420"/>
            <a:ext cx="3202305" cy="2136775"/>
          </a:xfrm>
        </p:spPr>
        <p:txBody>
          <a:bodyPr>
            <a:normAutofit/>
          </a:bodyPr>
          <a:lstStyle/>
          <a:p>
            <a:r>
              <a:rPr kumimoji="0" lang="en-GB" altLang="en-US" sz="7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j-ea"/>
                <a:cs typeface="+mj-cs"/>
                <a:sym typeface="+mn-ea"/>
              </a:rPr>
              <a:t>floor</a:t>
            </a:r>
            <a:br>
              <a:rPr lang="en-GB" altLang="en-US" dirty="0"/>
            </a:br>
            <a:r>
              <a:rPr lang="en-GB" altLang="en-US" sz="7300" dirty="0">
                <a:solidFill>
                  <a:prstClr val="black"/>
                </a:solidFill>
                <a:latin typeface="Calibri Light"/>
              </a:rPr>
              <a:t>8-11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2420" y="1056775"/>
            <a:ext cx="7426009" cy="471968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06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80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endParaRPr lang="en-US" sz="40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098957"/>
              </p:ext>
            </p:extLst>
          </p:nvPr>
        </p:nvGraphicFramePr>
        <p:xfrm>
          <a:off x="2760771" y="2943664"/>
          <a:ext cx="6670458" cy="2697891"/>
        </p:xfrm>
        <a:graphic>
          <a:graphicData uri="http://schemas.openxmlformats.org/drawingml/2006/table">
            <a:tbl>
              <a:tblPr firstRow="1" firstCol="1" bandRow="1"/>
              <a:tblGrid>
                <a:gridCol w="2223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3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Floor Number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Height of each floor (m)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Area of each floor (m</a:t>
                      </a:r>
                      <a:r>
                        <a:rPr lang="en-GB" sz="1600" baseline="30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4.50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142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290.5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2.75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362.5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GF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4.50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290.5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F1-7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290.5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4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F8-11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260.5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434" y="1375448"/>
            <a:ext cx="9297206" cy="18290"/>
          </a:xfrm>
          <a:prstGeom prst="rect">
            <a:avLst/>
          </a:prstGeom>
        </p:spPr>
      </p:pic>
      <p:sp>
        <p:nvSpPr>
          <p:cNvPr id="73" name="Partial Circle 72"/>
          <p:cNvSpPr/>
          <p:nvPr/>
        </p:nvSpPr>
        <p:spPr>
          <a:xfrm>
            <a:off x="1043448" y="1732429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4" name="Group 73"/>
          <p:cNvGrpSpPr/>
          <p:nvPr/>
        </p:nvGrpSpPr>
        <p:grpSpPr>
          <a:xfrm>
            <a:off x="1290400" y="1732429"/>
            <a:ext cx="435331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5" name="Rectangle 7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TextBox 7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Height and Area For Each Floor</a:t>
              </a:r>
              <a:endParaRPr lang="ar-SA" sz="2200" kern="12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9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798129"/>
              </p:ext>
            </p:extLst>
          </p:nvPr>
        </p:nvGraphicFramePr>
        <p:xfrm>
          <a:off x="838200" y="1825625"/>
          <a:ext cx="10890250" cy="4351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397" y="1351357"/>
            <a:ext cx="9297206" cy="1829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96957"/>
              </p:ext>
            </p:extLst>
          </p:nvPr>
        </p:nvGraphicFramePr>
        <p:xfrm>
          <a:off x="1320150" y="2782368"/>
          <a:ext cx="4775850" cy="334854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 + 0.5(Lr or S or R)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1.2D + 1.6(Lr or S or R) + (1.0L or 0.5W) 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1.2D + 1.0W + 1.0L + 0.5(Lr or S or R)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35292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1.2D + 1.0E + 1.0L + 0.2S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0.9D + 1.0W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0.9D + 1.0E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468372"/>
              </p:ext>
            </p:extLst>
          </p:nvPr>
        </p:nvGraphicFramePr>
        <p:xfrm>
          <a:off x="6096000" y="2782368"/>
          <a:ext cx="4775850" cy="2219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Service</a:t>
                      </a:r>
                      <a:r>
                        <a:rPr lang="en-US" sz="1600" dirty="0">
                          <a:latin typeface="+mn-lt"/>
                        </a:rPr>
                        <a:t> </a:t>
                      </a:r>
                      <a:r>
                        <a:rPr lang="en-US" sz="1600" dirty="0"/>
                        <a:t>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+ 0.75L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</a:t>
                      </a:r>
                      <a:r>
                        <a:rPr kumimoji="0" lang="pt-B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0.7E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+ 0.75L + 0.75(0.7E)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0.6D + 0.7E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554354"/>
              </p:ext>
            </p:extLst>
          </p:nvPr>
        </p:nvGraphicFramePr>
        <p:xfrm>
          <a:off x="3708075" y="2455796"/>
          <a:ext cx="4775850" cy="33500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(lateral load)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+ Ex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- Ex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+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352925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-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+ 1.0Ex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- 1.0Ex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71933"/>
              </p:ext>
            </p:extLst>
          </p:nvPr>
        </p:nvGraphicFramePr>
        <p:xfrm>
          <a:off x="3708075" y="5805802"/>
          <a:ext cx="4775850" cy="74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+ 1.0Ey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- 1.0Ey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98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/>
            </p:nvGraphicFramePr>
            <p:xfrm>
              <a:off x="2884430" y="3176739"/>
              <a:ext cx="6027557" cy="133623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763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06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 strength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6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Mpa 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2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,E</a:t>
                          </a:r>
                          <a:r>
                            <a:rPr lang="en-GB" sz="16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4700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𝑓𝑐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= 24870 Mpa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/>
            </p:nvGraphicFramePr>
            <p:xfrm>
              <a:off x="2884430" y="3176739"/>
              <a:ext cx="6027557" cy="133623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20"/>
                    <a:gridCol w="2857637"/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06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 strength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6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Mpa 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</a:tr>
                  <a:tr h="45275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GB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43247" y="2477716"/>
            <a:ext cx="252951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Structural Elements</a:t>
            </a:r>
            <a:endPara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301115"/>
            <a:ext cx="9296400" cy="1841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707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Non- Structural Elements :</a:t>
            </a:r>
          </a:p>
          <a:p>
            <a:pPr marL="0" indent="0">
              <a:buNone/>
            </a:pPr>
            <a:endParaRPr lang="en-US" sz="1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710706"/>
              </p:ext>
            </p:extLst>
          </p:nvPr>
        </p:nvGraphicFramePr>
        <p:xfrm>
          <a:off x="3619130" y="3071819"/>
          <a:ext cx="4953370" cy="2504790"/>
        </p:xfrm>
        <a:graphic>
          <a:graphicData uri="http://schemas.openxmlformats.org/drawingml/2006/table">
            <a:tbl>
              <a:tblPr firstRow="1" firstCol="1" bandRow="1"/>
              <a:tblGrid>
                <a:gridCol w="2654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8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Unit weight ɣ(KN/m</a:t>
                      </a:r>
                      <a:r>
                        <a:rPr lang="en-GB" sz="1600" b="1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Masonry stone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Cement mortar &amp;Plaster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Partition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Filing material aggregate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Glass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Tiles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Ytong Block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Reinforce concrete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20" y="1360235"/>
            <a:ext cx="9297206" cy="18290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838200" y="1761938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1085153" y="1761938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Materials.</a:t>
              </a:r>
              <a:endParaRPr lang="ar-SA" sz="2200" kern="12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ubes connected with a red lin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8690" r="-1" b="8239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342900" indent="-342900" algn="ctr"/>
            <a:r>
              <a:rPr lang="en-US" sz="3600" b="1" dirty="0"/>
              <a:t>Outline :</a:t>
            </a:r>
            <a:br>
              <a:rPr lang="en-US" sz="3600" b="1" dirty="0"/>
            </a:br>
            <a:r>
              <a:rPr lang="en-US" sz="3600" b="1" dirty="0"/>
              <a:t>1. General Description </a:t>
            </a:r>
            <a:br>
              <a:rPr lang="en-US" sz="3600" b="1" dirty="0"/>
            </a:br>
            <a:r>
              <a:rPr lang="en-US" sz="3600" b="1" dirty="0"/>
              <a:t>2. Preliminary Design </a:t>
            </a:r>
            <a:br>
              <a:rPr lang="en-US" sz="3600" b="1" dirty="0"/>
            </a:br>
            <a:r>
              <a:rPr lang="en-US" sz="3600" b="1" dirty="0"/>
              <a:t>3.Three-Dimensional Modeling and Analysis</a:t>
            </a:r>
            <a:br>
              <a:rPr lang="en-US" sz="3600" dirty="0"/>
            </a:br>
            <a:r>
              <a:rPr lang="en-US" sz="3600" b="1" dirty="0"/>
              <a:t>4.Design</a:t>
            </a:r>
            <a:br>
              <a:rPr lang="en-US" sz="3600" b="1" dirty="0"/>
            </a:br>
            <a:r>
              <a:rPr lang="en-US" sz="3600" b="1" dirty="0"/>
              <a:t>5.Footing</a:t>
            </a:r>
          </a:p>
        </p:txBody>
      </p:sp>
      <p:sp>
        <p:nvSpPr>
          <p:cNvPr id="3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20" y="1360235"/>
            <a:ext cx="9297206" cy="18290"/>
          </a:xfrm>
          <a:prstGeom prst="rect">
            <a:avLst/>
          </a:prstGeom>
        </p:spPr>
      </p:pic>
      <p:graphicFrame>
        <p:nvGraphicFramePr>
          <p:cNvPr id="8" name="Content Placeholder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59918"/>
              </p:ext>
            </p:extLst>
          </p:nvPr>
        </p:nvGraphicFramePr>
        <p:xfrm>
          <a:off x="1028700" y="2349383"/>
          <a:ext cx="10134600" cy="4246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Partial Circle 17"/>
          <p:cNvSpPr/>
          <p:nvPr/>
        </p:nvSpPr>
        <p:spPr>
          <a:xfrm>
            <a:off x="679737" y="169399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9" name="Group 18"/>
          <p:cNvGrpSpPr/>
          <p:nvPr/>
        </p:nvGrpSpPr>
        <p:grpSpPr>
          <a:xfrm>
            <a:off x="926690" y="1693991"/>
            <a:ext cx="238678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Rectangle 1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Loads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2198"/>
            <a:ext cx="10515600" cy="43513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 floor layers: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Finishing materials weight = Σ (thickness of layer × unit weight for each layer) </a:t>
            </a:r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662542"/>
              </p:ext>
            </p:extLst>
          </p:nvPr>
        </p:nvGraphicFramePr>
        <p:xfrm>
          <a:off x="1306544" y="3433916"/>
          <a:ext cx="6454066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9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4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(KN/m^3)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Tiles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Ytong Block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553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" r="4452" b="-8382"/>
          <a:stretch/>
        </p:blipFill>
        <p:spPr>
          <a:xfrm>
            <a:off x="7955218" y="3478890"/>
            <a:ext cx="3866926" cy="2279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737" y="5785457"/>
            <a:ext cx="9297206" cy="1290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SD= Tile weight + Mortor weight + Filling weight + Block weight + Plaster weight + SD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Partitions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SD = (0.015×26) + (0.02×23) + (0.05×14) + (0.17×5) + (0.015×23) + 1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= 3.68 KN/m2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737" y="1333177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745557"/>
            <a:ext cx="45695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3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Superimposed Dead load calculation</a:t>
              </a:r>
              <a:endParaRPr lang="ar-SA" sz="2200" kern="1200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Exterior wall load </a:t>
            </a:r>
          </a:p>
          <a:p>
            <a:pPr marL="0" indent="0">
              <a:buNone/>
            </a:pP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-Stone wall :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SD masonry wall = unit weight × thickness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                 =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(0.05×26) + (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.085×25) + (0.1×12) + (0.015×23)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                 = 4.97 KN/m</a:t>
            </a:r>
            <a:r>
              <a:rPr lang="en-US" sz="1600" baseline="30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 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600" baseline="300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t>Glass wall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SD glass = ɣ </a:t>
            </a:r>
            <a:r>
              <a:rPr lang="en-US" sz="16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glass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× thickness × story height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   = 25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0</a:t>
            </a: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.05 ×4</a:t>
            </a:r>
            <a:endParaRPr lang="en-US" sz="16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                 = 5 KN/m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17" t="806" r="184" b="1610"/>
          <a:stretch/>
        </p:blipFill>
        <p:spPr>
          <a:xfrm>
            <a:off x="6923314" y="2263843"/>
            <a:ext cx="4849585" cy="23303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431257"/>
            <a:ext cx="9297206" cy="1829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511521"/>
              </p:ext>
            </p:extLst>
          </p:nvPr>
        </p:nvGraphicFramePr>
        <p:xfrm>
          <a:off x="3314337" y="1652223"/>
          <a:ext cx="5563326" cy="3553554"/>
        </p:xfrm>
        <a:graphic>
          <a:graphicData uri="http://schemas.openxmlformats.org/drawingml/2006/table">
            <a:tbl>
              <a:tblPr firstRow="1" firstCol="1" bandRow="1"/>
              <a:tblGrid>
                <a:gridCol w="2741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1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Occupancy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Live Load (KN/</a:t>
                      </a: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600" b="1" baseline="30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B3 (Storage)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B2 (Warehouse)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B1 (Garage)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1.92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GF (Commercial)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22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F1-11 (Residential)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Live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37989-D3CD-B77F-12BA-49FFA7E73DD4}"/>
              </a:ext>
            </a:extLst>
          </p:cNvPr>
          <p:cNvSpPr txBox="1"/>
          <p:nvPr/>
        </p:nvSpPr>
        <p:spPr>
          <a:xfrm>
            <a:off x="1608966" y="501530"/>
            <a:ext cx="7504402" cy="889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Seismic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 loads: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7281CC-A3D6-8351-70F3-F768AC2B4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1390812"/>
            <a:ext cx="733425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92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37989-D3CD-B77F-12BA-49FFA7E73DD4}"/>
              </a:ext>
            </a:extLst>
          </p:cNvPr>
          <p:cNvSpPr txBox="1"/>
          <p:nvPr/>
        </p:nvSpPr>
        <p:spPr>
          <a:xfrm>
            <a:off x="1115059" y="604587"/>
            <a:ext cx="7504402" cy="158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Seismic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 loads: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According to ASCE 7-22 code to seismic analysis for this structure: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 Risk category: </a:t>
            </a:r>
            <a:r>
              <a:rPr kumimoji="0" lang="en-US" sz="1600" b="0" i="0" u="none" strike="noStrike" kern="1200" cap="none" spc="0" normalizeH="0" baseline="0" noProof="0" dirty="0">
                <a:ln w="11430"/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risk category of the building is  II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C5F0E4-EF28-D3BE-7551-BFB0757E6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668" y="2541506"/>
            <a:ext cx="5754664" cy="325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62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958334"/>
            <a:ext cx="60987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 :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</a:t>
            </a:r>
          </a:p>
          <a:p>
            <a:pPr>
              <a:buFontTx/>
              <a:buChar char="-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Zone factor (Z) for Nablus = 0.2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-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Mapped acceleration parameters Ss &amp; S1 </a:t>
            </a:r>
            <a:r>
              <a:rPr lang="en-US" dirty="0"/>
              <a:t>: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From Palestine seismic map: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Ss=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(2.5Z) *1.5= 2.5 *0.2 *1.5 =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0.75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S1 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(1.25Z) *1.5 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(1.25 *0.2) *1.5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0.375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E5A932-AFE1-5DB4-8B2A-3A827F4B62B4}"/>
              </a:ext>
            </a:extLst>
          </p:cNvPr>
          <p:cNvGrpSpPr/>
          <p:nvPr/>
        </p:nvGrpSpPr>
        <p:grpSpPr>
          <a:xfrm>
            <a:off x="1115059" y="4382373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BBB4033-7B8B-CBF0-2E21-4E846381357F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0EA084-4A6E-75B3-92A2-5BC26639A1DA}"/>
                </a:ext>
              </a:extLst>
            </p:cNvPr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Class</a:t>
              </a:r>
              <a:endParaRPr lang="ar-SA" sz="2200" kern="12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448715C-9686-3998-2218-CB7F7509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06" y="4351979"/>
            <a:ext cx="280440" cy="5243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256487-E15E-71B8-CCAB-495E54297740}"/>
              </a:ext>
            </a:extLst>
          </p:cNvPr>
          <p:cNvSpPr txBox="1"/>
          <p:nvPr/>
        </p:nvSpPr>
        <p:spPr>
          <a:xfrm>
            <a:off x="1371952" y="5089462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classification is B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B522B2-AFC5-047B-65B4-AF3D49180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650" y="748484"/>
            <a:ext cx="3061970" cy="18453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550D65-8107-3AA8-2801-3B59EEAD3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650" y="2725089"/>
            <a:ext cx="3061970" cy="15708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D6B2F8-AE35-EB70-25CF-5973A3A0B8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7651" y="4436223"/>
            <a:ext cx="3061970" cy="167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712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Coefficients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1072634"/>
            <a:ext cx="88923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values of Fa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According to the site class in this project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0.90 ,0.80 respectively.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EE0FC8-9FB1-6D7B-E8DD-1AB457EC5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663" y="1530897"/>
            <a:ext cx="4625337" cy="22894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83C5AA-8175-13F2-BCFA-DD02781C2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663" y="4037032"/>
            <a:ext cx="4625337" cy="256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17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D</a:t>
              </a:r>
              <a:r>
                <a:rPr lang="en-US" sz="2200" b="1" kern="1200" dirty="0"/>
                <a:t>esign </a:t>
              </a:r>
              <a:r>
                <a:rPr lang="en-US" sz="2200" b="1" dirty="0"/>
                <a:t>C</a:t>
              </a:r>
              <a:r>
                <a:rPr lang="en-US" sz="2200" b="1" kern="1200" dirty="0"/>
                <a:t>ategory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1219591"/>
            <a:ext cx="6051158" cy="4044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-The maximum considered earthquake Spectral Response Acceleration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Parameters SMS and SM1: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SMS =Fa SS = 0.90 × 0.75 = 0.675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SM1 =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S1= 0.80 × 0.375= 0.30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spectral acceleration  :</a:t>
            </a:r>
          </a:p>
          <a:p>
            <a:pPr indent="-2286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 SMS /3 = 2*0.675/3 =0.45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SM1 /3 =2*0.300/3 =0.20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Design Category 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Seismic design category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0B6BED-24AC-48C1-B249-C38227335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643" y="1845135"/>
            <a:ext cx="5444200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910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8" y="254577"/>
            <a:ext cx="409375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Lateral Force Resisting System </a:t>
              </a:r>
              <a:endParaRPr kumimoji="0" lang="ar-S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3A91C-0B26-914D-7AEF-7C8C3DD257BB}"/>
              </a:ext>
            </a:extLst>
          </p:cNvPr>
          <p:cNvSpPr txBox="1"/>
          <p:nvPr/>
        </p:nvSpPr>
        <p:spPr>
          <a:xfrm>
            <a:off x="1115057" y="1137687"/>
            <a:ext cx="6343017" cy="56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Type of the lateral forces resisting system :</a:t>
            </a: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Moment – resisting frame: special reinforced concrete moment frames.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861F3F-2EEC-BB97-E95C-26AA347A0557}"/>
              </a:ext>
            </a:extLst>
          </p:cNvPr>
          <p:cNvSpPr txBox="1"/>
          <p:nvPr/>
        </p:nvSpPr>
        <p:spPr>
          <a:xfrm>
            <a:off x="1124583" y="4545728"/>
            <a:ext cx="6098720" cy="1100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Response Modification Factor (R) = 8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Over-strength Factor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Deflection Amplification Factor (C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5.5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6C6C9C-8ACD-4664-09BF-6D4DF764B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278" y="2070713"/>
            <a:ext cx="9443522" cy="181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5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977432" cy="2404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General Description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8" y="254577"/>
            <a:ext cx="313037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Period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A61EB-1F75-0518-E305-88F2F7E4D407}"/>
              </a:ext>
            </a:extLst>
          </p:cNvPr>
          <p:cNvSpPr txBox="1"/>
          <p:nvPr/>
        </p:nvSpPr>
        <p:spPr>
          <a:xfrm>
            <a:off x="1362013" y="1072372"/>
            <a:ext cx="6098720" cy="6883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 Moment – resisting frame: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= C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h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x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= 0.0466 ×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48.75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0.90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=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1.54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sec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C5D9DA-15A1-7BB4-2D33-37296AB5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06" y="2060031"/>
            <a:ext cx="5944115" cy="2158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79AE4E-CA61-4326-6D75-D6F88DE51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222" y="1796474"/>
            <a:ext cx="4951154" cy="22997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5DD15D-EDD0-060E-4AA3-E64A36421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058" y="3220512"/>
            <a:ext cx="5563328" cy="2084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956E8C-7DAA-2E9A-185F-5B2D6A4BB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173" y="3324756"/>
            <a:ext cx="4357160" cy="1632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9F3C31-4C0D-6599-2293-7A87B1DCFB57}"/>
              </a:ext>
            </a:extLst>
          </p:cNvPr>
          <p:cNvSpPr txBox="1"/>
          <p:nvPr/>
        </p:nvSpPr>
        <p:spPr>
          <a:xfrm>
            <a:off x="1362013" y="4818910"/>
            <a:ext cx="6098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GB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ETABS ≤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period is limited to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 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=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C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1.54× 1.5= 2.31sec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67548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20" y="3043814"/>
            <a:ext cx="4041650" cy="2285269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70" y="3097175"/>
            <a:ext cx="6747164" cy="2231908"/>
          </a:xfrm>
          <a:prstGeom prst="rect">
            <a:avLst/>
          </a:prstGeom>
          <a:scene3d>
            <a:camera prst="perspectiveBelow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253" y="1347769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Computer Programs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977432" cy="2404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Structural Preliminary Design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630" y="367480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 Slab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2.Beam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3. Column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4. Wall System </a:t>
            </a:r>
            <a:endParaRPr lang="ar-SA" sz="31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8" y="1745557"/>
            <a:ext cx="504149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Systems for analysis and design</a:t>
              </a:r>
              <a:endParaRPr lang="ar-SA" sz="2200" kern="1200" dirty="0"/>
            </a:p>
          </p:txBody>
        </p:sp>
      </p:grpSp>
      <p:pic>
        <p:nvPicPr>
          <p:cNvPr id="3" name="Picture 2" descr="What are beams, columns, slabs? #CEBSeries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39" y="2676861"/>
            <a:ext cx="6657531" cy="374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Slab </a:t>
            </a:r>
            <a:r>
              <a:rPr lang="en-GB" altLang="en-US" sz="6600" dirty="0">
                <a:solidFill>
                  <a:srgbClr val="FFFFFF"/>
                </a:solidFill>
              </a:rPr>
              <a:t>Preliminary dimensions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34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591246" y="2178730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>
                    <a:cs typeface="+mj-lt"/>
                  </a:rPr>
                  <a:t>Using two-way ribbed slab,</a:t>
                </a:r>
                <a:br>
                  <a:rPr lang="en-US" sz="2200" dirty="0">
                    <a:cs typeface="+mj-lt"/>
                  </a:rPr>
                </a:br>
                <a:r>
                  <a:rPr lang="en-US" sz="2200" dirty="0">
                    <a:cs typeface="+mj-lt"/>
                  </a:rPr>
                  <a:t> must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6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4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82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1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30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&lt;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2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0</m:t>
                    </m:r>
                  </m:oMath>
                </a14:m>
                <a:endParaRPr lang="ar-SA" sz="2200" dirty="0">
                  <a:cs typeface="+mj-lt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91246" y="2178730"/>
                <a:ext cx="10515600" cy="1325563"/>
              </a:xfrm>
              <a:blipFill>
                <a:blip r:embed="rId2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Slab System</a:t>
              </a:r>
              <a:endParaRPr lang="ar-SA" sz="2200" kern="12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91185" y="3504565"/>
            <a:ext cx="5518785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i="0" u="none" strike="noStrike" baseline="0" dirty="0">
                <a:latin typeface="+mj-lt"/>
                <a:cs typeface="+mj-lt"/>
              </a:rPr>
              <a:t>By referring to Table 8.3.1.1 in ACI-318-19</a:t>
            </a:r>
            <a:r>
              <a:rPr lang="en-US" sz="2200" dirty="0">
                <a:latin typeface="+mj-lt"/>
                <a:cs typeface="+mj-lt"/>
              </a:rPr>
              <a:t>:</a:t>
            </a:r>
            <a:endParaRPr lang="en-US" sz="2200" i="0" u="none" strike="noStrike" baseline="0" dirty="0">
              <a:latin typeface="+mj-lt"/>
              <a:cs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185" y="5912176"/>
            <a:ext cx="1473480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200" dirty="0">
                <a:latin typeface="Calibri Light" panose="020F0302020204030204" charset="0"/>
                <a:cs typeface="Calibri Light" panose="020F0302020204030204" charset="0"/>
              </a:rPr>
              <a:t>h = 250mm</a:t>
            </a:r>
            <a:endParaRPr lang="ar-SA" sz="2200" dirty="0">
              <a:latin typeface="Calibri Light" panose="020F0302020204030204" charset="0"/>
              <a:cs typeface="Calibri Light" panose="020F030202020403020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8913" y="2046390"/>
            <a:ext cx="5082348" cy="38657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1185" y="4793986"/>
                <a:ext cx="5504815" cy="48558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Thickness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33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18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0.2</a:t>
                </a:r>
                <a:r>
                  <a:rPr lang="ar-SA" sz="18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1954</a:t>
                </a:r>
                <a:r>
                  <a:rPr lang="en-US" sz="18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</a:t>
                </a:r>
                <a:endParaRPr lang="en-US" sz="16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85" y="4793986"/>
                <a:ext cx="5504815" cy="485582"/>
              </a:xfrm>
              <a:prstGeom prst="rect">
                <a:avLst/>
              </a:prstGeom>
              <a:blipFill>
                <a:blip r:embed="rId5"/>
                <a:stretch>
                  <a:fillRect l="-997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Preliminary Design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Slab System</a:t>
              </a:r>
              <a:endParaRPr kumimoji="0" lang="ar-S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55610" y="2355761"/>
            <a:ext cx="2515432" cy="5693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Check Slab for shear</a:t>
            </a:r>
            <a:endParaRPr kumimoji="0" lang="ar-SA" sz="3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5745" y="4176793"/>
            <a:ext cx="337132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Vu =14.13 kN/m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ØVc= </a:t>
            </a:r>
            <a:r>
              <a:rPr lang="en-US" sz="2200" dirty="0">
                <a:solidFill>
                  <a:prstClr val="black"/>
                </a:solidFill>
                <a:latin typeface="Calibri Light" panose="020F0302020204030204" charset="0"/>
                <a:cs typeface="Calibri Light" panose="020F0302020204030204" charset="0"/>
              </a:rPr>
              <a:t>20.83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 kN/m</a:t>
            </a:r>
            <a:endParaRPr kumimoji="0" lang="ar-SA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charset="0"/>
              <a:ea typeface="+mn-ea"/>
              <a:cs typeface="Calibri Light" panose="020F030202020403020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5629" y="5572144"/>
            <a:ext cx="2832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Vu &lt; ØVc</a:t>
            </a:r>
            <a:r>
              <a:rPr kumimoji="0" lang="en-GB" altLang="en-US" sz="2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 ----&gt;  </a:t>
            </a: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charset="0"/>
                <a:ea typeface="+mn-ea"/>
                <a:cs typeface="Calibri Light" panose="020F0302020204030204" charset="0"/>
              </a:rPr>
              <a:t>Ok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963EC5-898A-BCBC-43F8-ED7ED08357D2}"/>
                  </a:ext>
                </a:extLst>
              </p:cNvPr>
              <p:cNvSpPr txBox="1"/>
              <p:nvPr/>
            </p:nvSpPr>
            <p:spPr>
              <a:xfrm>
                <a:off x="-836034" y="2940693"/>
                <a:ext cx="609872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</a:rPr>
                        <m:t>𝐕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𝐮</m:t>
                      </m:r>
                      <m:r>
                        <a:rPr lang="en-US" b="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𝐖𝐮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</m:num>
                            <m:den>
                              <m:r>
                                <a:rPr lang="en-US" b="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0">
                                  <a:latin typeface="Cambria Math" panose="02040503050406030204" pitchFamily="18" charset="0"/>
                                </a:rPr>
                                <m:t>𝐁</m:t>
                              </m:r>
                            </m:num>
                            <m:den>
                              <m:r>
                                <a:rPr lang="en-US" b="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8963EC5-898A-BCBC-43F8-ED7ED0835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36034" y="2940693"/>
                <a:ext cx="6098720" cy="7146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0CB4D7-0C2D-3DA8-0643-4DDC32FF6E4E}"/>
                  </a:ext>
                </a:extLst>
              </p:cNvPr>
              <p:cNvSpPr txBox="1"/>
              <p:nvPr/>
            </p:nvSpPr>
            <p:spPr>
              <a:xfrm>
                <a:off x="4057650" y="2991668"/>
                <a:ext cx="6515100" cy="6127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∅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𝐕𝐜</m:t>
                      </m:r>
                      <m:r>
                        <a:rPr lang="en-US" b="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>
                          <a:latin typeface="Cambria Math" panose="02040503050406030204" pitchFamily="18" charset="0"/>
                        </a:rPr>
                        <m:t>∅</m:t>
                      </m:r>
                      <m:f>
                        <m:fPr>
                          <m:ctrlPr>
                            <a:rPr lang="en-US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𝐟𝐜</m:t>
                          </m:r>
                          <m:r>
                            <a:rPr lang="en-US" b="0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r>
                        <a:rPr lang="en-US" b="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𝐛𝐰</m:t>
                      </m:r>
                      <m:r>
                        <a:rPr lang="en-US" b="0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0CB4D7-0C2D-3DA8-0643-4DDC32FF6E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650" y="2991668"/>
                <a:ext cx="6515100" cy="6127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Beams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37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-657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53" y="938344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164505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164505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Layout</a:t>
              </a:r>
              <a:endParaRPr lang="ar-SA" sz="2200" kern="12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65648" y="1876496"/>
            <a:ext cx="6300470" cy="44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System</a:t>
              </a:r>
              <a:endParaRPr lang="ar-SA" sz="2200" kern="1200" dirty="0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684163"/>
              </p:ext>
            </p:extLst>
          </p:nvPr>
        </p:nvGraphicFramePr>
        <p:xfrm>
          <a:off x="3156157" y="3055807"/>
          <a:ext cx="6017341" cy="2194755"/>
        </p:xfrm>
        <a:graphic>
          <a:graphicData uri="http://schemas.openxmlformats.org/drawingml/2006/table">
            <a:tbl>
              <a:tblPr firstRow="1" firstCol="1" bandRow="1"/>
              <a:tblGrid>
                <a:gridCol w="194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7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eam</a:t>
                      </a: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Height  (mm)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Width (mm)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470137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14" y="34737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b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endParaRPr lang="en-US" sz="2400" b="1" dirty="0">
              <a:latin typeface="Calibri (body)"/>
              <a:cs typeface="Arabic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311" y="1111660"/>
            <a:ext cx="9297206" cy="18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26" y="2579738"/>
            <a:ext cx="781975" cy="791874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713553" y="15692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60506" y="15692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Location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54100" y="2494915"/>
            <a:ext cx="7430135" cy="374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It is located in Nablus – Palestine, and the coordinates of the project according to the global coordinate system WGS are 32°13′35″N, 35°15′52″E. Location elevation (site level) is +657m AMSL (above mean sea level).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Soil Type white limestone (γ = 23.652), very hard to solid and The allowable bearing is 470 KN/m2 (4.7 Kg/cm2)</a:t>
            </a:r>
            <a:r>
              <a:rPr lang="ar-S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GB" sz="28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9213" y="1263650"/>
            <a:ext cx="2968303" cy="560006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Column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40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5770" y="633515"/>
            <a:ext cx="8280400" cy="56627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Column System</a:t>
              </a:r>
              <a:endParaRPr lang="ar-SA" sz="2200" kern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026650" y="3399304"/>
            <a:ext cx="3009478" cy="4770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500" b="1" dirty="0">
                <a:latin typeface="Calibri Light" panose="020F0302020204030204" charset="0"/>
                <a:cs typeface="Calibri Light" panose="020F0302020204030204" charset="0"/>
              </a:rPr>
              <a:t>R: Rectangular column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42</a:t>
            </a:fld>
            <a:endParaRPr lang="en-US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7FBF10E6-1715-97D4-73D4-54D4F1216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040200"/>
              </p:ext>
            </p:extLst>
          </p:nvPr>
        </p:nvGraphicFramePr>
        <p:xfrm>
          <a:off x="735365" y="3429000"/>
          <a:ext cx="8127999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7544976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0472177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36758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Column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Dimension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23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800*300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137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1000*400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62082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Wall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43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815790" y="2751157"/>
            <a:ext cx="89408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Types of walls in this structure will be used: </a:t>
            </a: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1.Basement retaining </a:t>
            </a:r>
            <a:r>
              <a:rPr lang="en-US" sz="280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walls </a:t>
            </a:r>
          </a:p>
          <a:p>
            <a:r>
              <a:rPr lang="en-US" sz="280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2.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Elevators and staircase walls. (Shear walls). </a:t>
            </a: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From architectural plans, elevators and staircase walls have an initial thickness equal to 200 mm , retaining walls have an initial thickness equal to 300 mm</a:t>
            </a:r>
            <a:endParaRPr lang="ar-SA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791" y="1694119"/>
            <a:ext cx="2988009" cy="34697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8200" y="1857988"/>
            <a:ext cx="2485105" cy="493907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ar-SA" sz="2200" kern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1889497"/>
            <a:ext cx="60945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Wall System</a:t>
            </a:r>
          </a:p>
        </p:txBody>
      </p:sp>
      <p:graphicFrame>
        <p:nvGraphicFramePr>
          <p:cNvPr id="3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49143"/>
              </p:ext>
            </p:extLst>
          </p:nvPr>
        </p:nvGraphicFramePr>
        <p:xfrm>
          <a:off x="2923125" y="4365476"/>
          <a:ext cx="4726129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1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4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name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thickness  (mm)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1 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33614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44</a:t>
            </a:fld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760846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3D-Modeling and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637F6D-2F29-4033-4AB7-9271F6405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87171" y="1558925"/>
            <a:ext cx="2083807" cy="4351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5CC97E-18D0-E9CC-C62D-414A17C47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9312" y="1401044"/>
            <a:ext cx="2813987" cy="46671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D44BA5-947F-F584-5D56-D2E415525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3400" y="1527566"/>
            <a:ext cx="3865199" cy="5011346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ridge at sunris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758" r="-1" b="14951"/>
          <a:stretch>
            <a:fillRect/>
          </a:stretch>
        </p:blipFill>
        <p:spPr>
          <a:xfrm>
            <a:off x="0" y="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  <a:latin typeface="Calibri Light (Headings)"/>
              </a:rPr>
              <a:t>Verification</a:t>
            </a:r>
            <a:r>
              <a:rPr lang="en-US" sz="6600" dirty="0">
                <a:solidFill>
                  <a:srgbClr val="FFFFFF"/>
                </a:solidFill>
              </a:rPr>
              <a:t> of Structural Analysis</a:t>
            </a:r>
          </a:p>
        </p:txBody>
      </p:sp>
      <p:sp>
        <p:nvSpPr>
          <p:cNvPr id="17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48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Compatibility Check</a:t>
              </a:r>
              <a:endParaRPr lang="ar-SA" sz="2200" kern="1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49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4CCB39D-1605-D041-79A3-DD2D40CC65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47617" y="2380054"/>
            <a:ext cx="2743201" cy="41588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5F6585-69FA-8D39-385A-C6632B8C5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4408" y="2149411"/>
            <a:ext cx="3029975" cy="4389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8960" y="0"/>
            <a:ext cx="6834078" cy="685799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4" y="2389233"/>
            <a:ext cx="36378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/>
              <a:t>1.Dead Load.</a:t>
            </a:r>
          </a:p>
          <a:p>
            <a:r>
              <a:rPr lang="en-US" dirty="0"/>
              <a:t>1.1.Beam weight.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1.2.Columns weight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2E7EC8-4CDC-B022-5140-7B04965EBD9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32961" y="1992510"/>
            <a:ext cx="5972556" cy="1941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5790DA-41A9-D1AB-5217-C00A9BAE11D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32961" y="4346814"/>
            <a:ext cx="5972556" cy="130302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4" y="2413337"/>
            <a:ext cx="36378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1.3.Slab weight.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00EF50-DB4C-DC97-D990-A30E0E0290C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84292" y="1587954"/>
            <a:ext cx="5969508" cy="503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118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4" y="2413337"/>
            <a:ext cx="36378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1.4.Shear wall weight.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9C270E-07BF-4B96-7DB7-51DA1DF1DB8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34485" y="2179504"/>
            <a:ext cx="5969508" cy="2221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8A9A34-65B7-ECF9-4F10-31EB0FE69480}"/>
                  </a:ext>
                </a:extLst>
              </p:cNvPr>
              <p:cNvSpPr txBox="1"/>
              <p:nvPr/>
            </p:nvSpPr>
            <p:spPr>
              <a:xfrm>
                <a:off x="536554" y="4841279"/>
                <a:ext cx="6098720" cy="1162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dead load = 12146.75 + 5944.5 + 10608.836 + 3540.78 = </a:t>
                </a: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32240.86 KN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ETABS → total dead = </a:t>
                </a: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32649.38 KN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See Figure.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32240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86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32649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38</m:t>
                          </m:r>
                        </m:num>
                        <m:den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32649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2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38</m:t>
                          </m:r>
                        </m:den>
                      </m:f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%&lt;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%→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𝑂𝐾</m:t>
                      </m:r>
                      <m:r>
                        <a:rPr lang="en-US" sz="12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88A9A34-65B7-ECF9-4F10-31EB0FE69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4" y="4841279"/>
                <a:ext cx="6098720" cy="11624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34558F15-6EDA-AE6C-EB05-B1D03CD68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948" y="4841279"/>
            <a:ext cx="4487045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342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413336"/>
                <a:ext cx="7431789" cy="3603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dirty="0"/>
                  <a:t>2.Super Imposed Dead Load.</a:t>
                </a:r>
              </a:p>
              <a:p>
                <a:endParaRPr lang="en-US" sz="1800" b="0" dirty="0"/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SD load on slab = load * total area for slab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 = 3.68 KN/m2 *3531.57 m2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12996.18 KN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ETABS → total SD=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12979.15 KN.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See figure.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12996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12979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15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12979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 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%&lt;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 →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OK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413336"/>
                <a:ext cx="7431789" cy="3603807"/>
              </a:xfrm>
              <a:prstGeom prst="rect">
                <a:avLst/>
              </a:prstGeom>
              <a:blipFill>
                <a:blip r:embed="rId3"/>
                <a:stretch>
                  <a:fillRect l="-656" t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66EF53-E633-9875-F3C4-F1318A050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229" y="2930891"/>
            <a:ext cx="4487045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599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413336"/>
            <a:ext cx="74317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sz="1800" b="0" dirty="0"/>
              <a:t>.Live Load.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350CD7-4CB0-1520-09C1-B9A95514CF6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85939" y="2239464"/>
            <a:ext cx="5969508" cy="1737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853A9A-0394-2432-DDD3-56DF40C781A5}"/>
                  </a:ext>
                </a:extLst>
              </p:cNvPr>
              <p:cNvSpPr txBox="1"/>
              <p:nvPr/>
            </p:nvSpPr>
            <p:spPr>
              <a:xfrm>
                <a:off x="591245" y="4583222"/>
                <a:ext cx="6854583" cy="1135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ETABS 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9993.34 KN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See figure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10013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9993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34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9993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34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  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𝑂𝐾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853A9A-0394-2432-DDD3-56DF40C78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45" y="4583222"/>
                <a:ext cx="6854583" cy="1135952"/>
              </a:xfrm>
              <a:prstGeom prst="rect">
                <a:avLst/>
              </a:prstGeom>
              <a:blipFill>
                <a:blip r:embed="rId4"/>
                <a:stretch>
                  <a:fillRect l="-801" t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26FFCC3-E8DC-80A5-72A4-B22614C22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6755" y="4493086"/>
            <a:ext cx="4487045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296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413336"/>
                <a:ext cx="10403590" cy="4961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4</a:t>
                </a:r>
                <a:r>
                  <a:rPr lang="en-US" sz="1800" b="0" dirty="0"/>
                  <a:t>.soil Load.</a:t>
                </a:r>
              </a:p>
              <a:p>
                <a:endParaRPr lang="en-US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𝑞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2492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𝑞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304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1972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𝑞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521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85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336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𝐾𝑁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𝑇𝑜𝑡𝑎𝑙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2492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1972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932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336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𝟓𝟑𝟗𝟕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𝟑𝟔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𝑲𝑵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𝐹𝑟𝑜𝑚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𝐸𝑇𝐴𝐵𝑆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𝟓𝟒𝟎𝟐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See figure</a:t>
                </a:r>
                <a:r>
                  <a:rPr lang="en-US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20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𝑬𝒓𝒓𝒐𝒓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𝟓𝟒𝟎𝟐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𝟓𝟑𝟗𝟕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𝟓𝟒𝟎𝟐</m:t>
                          </m:r>
                        </m:den>
                      </m:f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𝟎𝟖𝟔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%&lt;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%−−−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𝑶𝒌</m:t>
                      </m:r>
                    </m:oMath>
                  </m:oMathPara>
                </a14:m>
                <a:endParaRPr lang="en-US" sz="20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413336"/>
                <a:ext cx="10403590" cy="4961551"/>
              </a:xfrm>
              <a:prstGeom prst="rect">
                <a:avLst/>
              </a:prstGeom>
              <a:blipFill>
                <a:blip r:embed="rId4"/>
                <a:stretch>
                  <a:fillRect l="-469" t="-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B2A341-D18A-FB5A-AA60-D3E68012A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8402" y="4789682"/>
            <a:ext cx="4487045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214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Stress Strain Load</a:t>
              </a:r>
              <a:endParaRPr lang="ar-SA" sz="2200" b="1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36553" y="2413336"/>
                <a:ext cx="10403590" cy="47048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US" sz="1800" b="0" dirty="0"/>
              </a:p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From live load =1.92 KN/m2 </a:t>
                </a:r>
              </a:p>
              <a:p>
                <a:pPr marL="228600" marR="0"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W</m:t>
                        </m:r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𝐿𝑛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18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e>
                          <m:sup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75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18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1800" b="1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en-US" sz="1800" b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𝟗𝟒</m:t>
                    </m:r>
                    <m:r>
                      <a:rPr lang="en-US" sz="1800" b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𝐊𝐍</m:t>
                    </m:r>
                    <m:r>
                      <a:rPr lang="en-US" sz="1800" b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𝐦</m:t>
                    </m:r>
                    <m:r>
                      <a:rPr lang="en-US" sz="1800" b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𝐦</m:t>
                    </m:r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lvl="0"/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𝑀𝑜𝑚𝑒𝑛𝑡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𝐹𝑟𝑜𝑚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𝐸𝑇𝐴𝐵𝑆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See figure</a:t>
                </a:r>
                <a:r>
                  <a:rPr lang="en-US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n-US" dirty="0"/>
              </a:p>
              <a:p>
                <a:r>
                  <a:rPr lang="en-US" dirty="0"/>
                  <a:t>    Exterior negative moment = 8.746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KN.m/m</a:t>
                </a:r>
                <a:endParaRPr lang="en-US" dirty="0"/>
              </a:p>
              <a:p>
                <a:r>
                  <a:rPr lang="en-US" dirty="0"/>
                  <a:t>    Positive moment = 10.6262 </a:t>
                </a:r>
                <a:r>
                  <a:rPr kumimoji="0" 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KN.m/m</a:t>
                </a:r>
              </a:p>
              <a:p>
                <a:r>
                  <a:rPr lang="en-US" b="1" dirty="0">
                    <a:solidFill>
                      <a:prstClr val="black"/>
                    </a:solidFill>
                    <a:latin typeface="Times New Roman" panose="02020603050405020304" pitchFamily="18" charset="0"/>
                  </a:rPr>
                  <a:t>  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interior negative moment = 7.411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 </a:t>
                </a:r>
                <a:r>
                  <a:rPr kumimoji="0" 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KN.m/m</a:t>
                </a:r>
              </a:p>
              <a:p>
                <a:endParaRPr lang="en-US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</m:t>
                    </m:r>
                    <m:r>
                      <a:rPr lang="en-US" sz="18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𝑀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𝐸𝑇𝐴𝐵𝑆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𝑃𝑜𝑠𝑖𝑡𝑖𝑣𝑒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𝐸𝑥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𝐼𝑛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106262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411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746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18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695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695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965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%&lt;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 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413336"/>
                <a:ext cx="10403590" cy="47048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64C6B5-D6B7-0269-F86C-91BA17D68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2793124"/>
            <a:ext cx="2447925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48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Deflection Check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413336"/>
                <a:ext cx="10403590" cy="37622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en-US" sz="1800" b="0" dirty="0"/>
              </a:p>
              <a:p>
                <a:r>
                  <a:rPr lang="en-US" dirty="0"/>
                  <a:t>Allowable Deflection = L/240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1800" b="0" dirty="0"/>
              </a:p>
              <a:p>
                <a:endParaRPr lang="en-US" sz="1800" b="0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Total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Deflection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Deflection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at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the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middle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𝛴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𝐷𝑒𝑓𝑙𝑒𝑐𝑡𝑖𝑜𝑛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𝑎𝑡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𝑐𝑜𝑟𝑛𝑒𝑟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Total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Deflection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41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20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18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01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13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33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20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88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23 mm &lt; 26.25 mm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 ok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            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413336"/>
                <a:ext cx="10403590" cy="3762248"/>
              </a:xfrm>
              <a:prstGeom prst="rect">
                <a:avLst/>
              </a:prstGeom>
              <a:blipFill>
                <a:blip r:embed="rId3"/>
                <a:stretch>
                  <a:fillRect l="-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902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829" y="3250867"/>
            <a:ext cx="5536831" cy="250222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453021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r>
                <a:rPr lang="en-US" sz="2200" b="1" dirty="0"/>
                <a:t>Verification of the preliminary design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27266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3521530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5083B3-2DF2-AB7A-DE59-076DED540F6B}"/>
              </a:ext>
            </a:extLst>
          </p:cNvPr>
          <p:cNvSpPr txBox="1"/>
          <p:nvPr/>
        </p:nvSpPr>
        <p:spPr>
          <a:xfrm>
            <a:off x="838198" y="2389233"/>
            <a:ext cx="77724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1.Equivalent lateral force method (ELF).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C6C274-3211-0D3F-81FE-DDF049F59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153" y="2974008"/>
            <a:ext cx="4667348" cy="29140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521C9E-FA22-CABC-E4EC-F5A7BECA5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500" y="2955718"/>
            <a:ext cx="4667347" cy="29140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F4E742-358C-5B7B-7BD0-5F718633E106}"/>
              </a:ext>
            </a:extLst>
          </p:cNvPr>
          <p:cNvSpPr txBox="1"/>
          <p:nvPr/>
        </p:nvSpPr>
        <p:spPr>
          <a:xfrm>
            <a:off x="7248884" y="6066888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Seismic loading in Y-direction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EB6818-7B9C-FC9F-7314-63ECC54FCE23}"/>
              </a:ext>
            </a:extLst>
          </p:cNvPr>
          <p:cNvSpPr txBox="1"/>
          <p:nvPr/>
        </p:nvSpPr>
        <p:spPr>
          <a:xfrm>
            <a:off x="1608007" y="6066888"/>
            <a:ext cx="667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Seismic loading in X-direction </a:t>
            </a:r>
          </a:p>
        </p:txBody>
      </p:sp>
    </p:spTree>
    <p:extLst>
      <p:ext uri="{BB962C8B-B14F-4D97-AF65-F5344CB8AC3E}">
        <p14:creationId xmlns:p14="http://schemas.microsoft.com/office/powerpoint/2010/main" val="3194425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059" y="358876"/>
            <a:ext cx="9144000" cy="949423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General Description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905" y="2299657"/>
            <a:ext cx="9144000" cy="4182533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supports are Pin supporter in the 3D.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for the external walls, part of them are made of glass walls and the other part are stone walls, and they are added as dead loads on the external beams.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slab system is two-way ribbed slab.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preliminary design chapter, a quick preliminary was performed, so the thicknesses of retaining and shear walls were taken from architectural plans.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Seven checks were made include compatibility check, equilibrium check, stress-strain  check, time period, base shear ,story drift , and  P-delta.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81958" y="1198486"/>
            <a:ext cx="92801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</a:t>
            </a:fld>
            <a:endParaRPr lang="en-US"/>
          </a:p>
        </p:txBody>
      </p:sp>
      <p:sp>
        <p:nvSpPr>
          <p:cNvPr id="6" name="Partial Circle 5">
            <a:extLst>
              <a:ext uri="{FF2B5EF4-FFF2-40B4-BE49-F238E27FC236}">
                <a16:creationId xmlns:a16="http://schemas.microsoft.com/office/drawing/2014/main" id="{6E63286E-EED8-33C5-9203-BFE8F55154AB}"/>
              </a:ext>
            </a:extLst>
          </p:cNvPr>
          <p:cNvSpPr/>
          <p:nvPr/>
        </p:nvSpPr>
        <p:spPr>
          <a:xfrm>
            <a:off x="875332" y="132230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FF2036-4556-B1EE-2DBD-980BEF97ED93}"/>
              </a:ext>
            </a:extLst>
          </p:cNvPr>
          <p:cNvGrpSpPr/>
          <p:nvPr/>
        </p:nvGrpSpPr>
        <p:grpSpPr>
          <a:xfrm>
            <a:off x="1122285" y="1322303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68BE76-927C-3309-9BB4-33B57E4D6120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FF39807-59F5-B5DF-384B-657B20830FF5}"/>
                </a:ext>
              </a:extLst>
            </p:cNvPr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Assumptions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3521530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FF536B-3377-6C2C-01F8-EBBE2EF4F63C}"/>
              </a:ext>
            </a:extLst>
          </p:cNvPr>
          <p:cNvSpPr txBox="1"/>
          <p:nvPr/>
        </p:nvSpPr>
        <p:spPr>
          <a:xfrm>
            <a:off x="838199" y="2429597"/>
            <a:ext cx="60987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t>2.Modal response spectrum method (MRS).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38EA29-B5E9-81F7-DF87-5108315C0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1587954"/>
            <a:ext cx="5191786" cy="42221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EAD1A7A-F627-622D-2739-3CD6B3BB7546}"/>
              </a:ext>
            </a:extLst>
          </p:cNvPr>
          <p:cNvSpPr txBox="1"/>
          <p:nvPr/>
        </p:nvSpPr>
        <p:spPr>
          <a:xfrm>
            <a:off x="7441747" y="5810125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  <a:cs typeface="Arabic Typesetting" panose="03020402040406030203" pitchFamily="66" charset="-78"/>
              </a:rPr>
              <a:t>Definition of MRS in ETABS</a:t>
            </a:r>
          </a:p>
        </p:txBody>
      </p:sp>
    </p:spTree>
    <p:extLst>
      <p:ext uri="{BB962C8B-B14F-4D97-AF65-F5344CB8AC3E}">
        <p14:creationId xmlns:p14="http://schemas.microsoft.com/office/powerpoint/2010/main" val="41840271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188867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Period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A53B22-9CDD-B926-1569-FFA4035503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462" y="2131343"/>
            <a:ext cx="2993395" cy="12802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DD8E98-7BAD-8231-1EC9-576B82972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5" y="4265241"/>
            <a:ext cx="6090432" cy="20911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2F5558-5E71-386F-967D-2DD3E6BFC678}"/>
              </a:ext>
            </a:extLst>
          </p:cNvPr>
          <p:cNvSpPr txBox="1"/>
          <p:nvPr/>
        </p:nvSpPr>
        <p:spPr>
          <a:xfrm>
            <a:off x="1028267" y="2571833"/>
            <a:ext cx="6098720" cy="14302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07000"/>
              </a:lnSpc>
              <a:spcAft>
                <a:spcPts val="800"/>
              </a:spcAft>
              <a:defRPr>
                <a:effectLst/>
                <a:ea typeface="DengXian" panose="02010600030101010101" pitchFamily="2" charset="-122"/>
                <a:cs typeface="+mj-cs"/>
              </a:defRPr>
            </a:lvl1pPr>
          </a:lstStyle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Blip>
                <a:blip r:embed="rId6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Ta=Ct*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Hn^x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=0.0466*48.75^0.9=1.54 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Blip>
                <a:blip r:embed="rId6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Tu= Ta *Cu =1.54*1.5=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2.31s.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7D9D66-67CE-452D-D8B9-0DD53AE85933}"/>
              </a:ext>
            </a:extLst>
          </p:cNvPr>
          <p:cNvSpPr txBox="1"/>
          <p:nvPr/>
        </p:nvSpPr>
        <p:spPr>
          <a:xfrm>
            <a:off x="591246" y="4334402"/>
            <a:ext cx="609834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→T from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 X direction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2.708s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&gt;Tupper ------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 Tupper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→ T from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 Y direction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1.356s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&lt;Tupper ------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Take T </a:t>
            </a: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683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2982687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Base Shear</a:t>
              </a:r>
              <a:r>
                <a:rPr lang="en-GB" altLang="en-US" sz="2200" b="1" kern="1200" dirty="0"/>
                <a:t> Check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DB0BA-D4B5-0FD0-9242-A7DAEE170B92}"/>
              </a:ext>
            </a:extLst>
          </p:cNvPr>
          <p:cNvSpPr txBox="1"/>
          <p:nvPr/>
        </p:nvSpPr>
        <p:spPr>
          <a:xfrm>
            <a:off x="769801" y="2589981"/>
            <a:ext cx="6115747" cy="2861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V manually = Cs * Building weight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-</a:t>
            </a:r>
            <a:r>
              <a:rPr lang="pl-PL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Where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V: seismic base shear.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Cs: seismic response coefficient.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W: effective weight.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l-PL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W = D+ SD+ 0.25 L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=35512.41+12977+0.25*9991.95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50987 Kn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endParaRPr lang="pl-PL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117EEC-B913-ED79-4C0A-F7E712AC6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005" y="3601507"/>
            <a:ext cx="4750255" cy="279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622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200" y="1745557"/>
            <a:ext cx="2574472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Base Shear</a:t>
              </a:r>
              <a:endParaRPr lang="en-GB" altLang="en-US" sz="2200" b="1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6A5F1-E9D7-CFE4-78C5-9ED46868D133}"/>
              </a:ext>
            </a:extLst>
          </p:cNvPr>
          <p:cNvSpPr txBox="1"/>
          <p:nvPr/>
        </p:nvSpPr>
        <p:spPr>
          <a:xfrm>
            <a:off x="838199" y="2445071"/>
            <a:ext cx="6098344" cy="13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Cs=SDS*I/R=0.45*1/8=0.056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 min=0.044*SDs*I=0.044*0.45*1=0.0198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Take Cs=0.0198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V=0.0198*50987.39=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1009Kn.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318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5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Base Shear Check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413336"/>
                <a:ext cx="7431789" cy="3570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 shear from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18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tabs</a:t>
                </a:r>
                <a:r>
                  <a:rPr lang="en-US" sz="1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(X direction) = </a:t>
                </a:r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993.3074 KN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993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3074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1009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009</m:t>
                          </m:r>
                        </m:den>
                      </m:f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58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%&lt;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 →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OK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1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 shear from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1800" b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tabs</a:t>
                </a:r>
                <a:r>
                  <a:rPr lang="en-US" sz="1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(Y direction) = </a:t>
                </a:r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991.7654 KN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Error</m:t>
                      </m:r>
                      <m:r>
                        <a:rPr lang="en-US" sz="18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991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7654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1009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009</m:t>
                          </m:r>
                        </m:den>
                      </m:f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%=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b="0" i="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78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%&lt;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% →</m:t>
                      </m:r>
                      <m:r>
                        <m:rPr>
                          <m:sty m:val="p"/>
                        </m:rP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OK</m:t>
                      </m:r>
                      <m:r>
                        <a:rPr lang="en-US" sz="18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413336"/>
                <a:ext cx="7431789" cy="3570145"/>
              </a:xfrm>
              <a:prstGeom prst="rect">
                <a:avLst/>
              </a:prstGeom>
              <a:blipFill>
                <a:blip r:embed="rId3"/>
                <a:stretch>
                  <a:fillRect l="-656" t="-10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612E4F-710E-CBFB-CB3C-2B56588AE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1086" y="2413336"/>
            <a:ext cx="4981903" cy="294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9690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65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8ACD9D-2F1A-A3A3-A9F3-15542438E8B1}"/>
              </a:ext>
            </a:extLst>
          </p:cNvPr>
          <p:cNvGrpSpPr/>
          <p:nvPr/>
        </p:nvGrpSpPr>
        <p:grpSpPr>
          <a:xfrm>
            <a:off x="838198" y="1745557"/>
            <a:ext cx="3034565" cy="493907"/>
            <a:chOff x="246952" y="0"/>
            <a:chExt cx="3034565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BAC99F-A1EB-B706-0E30-2C502A239947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D48A32-D481-7660-8E92-1CB994F8882F}"/>
                </a:ext>
              </a:extLst>
            </p:cNvPr>
            <p:cNvSpPr txBox="1"/>
            <p:nvPr/>
          </p:nvSpPr>
          <p:spPr>
            <a:xfrm>
              <a:off x="246952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ar-SA" sz="2200" kern="1200" dirty="0"/>
            </a:p>
          </p:txBody>
        </p:sp>
      </p:grp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019C1DEA-113E-E1EF-0A02-B3B4724144D2}"/>
              </a:ext>
            </a:extLst>
          </p:cNvPr>
          <p:cNvSpPr/>
          <p:nvPr/>
        </p:nvSpPr>
        <p:spPr>
          <a:xfrm>
            <a:off x="591245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9680B8-8432-524F-FD50-ED19B36F3D92}"/>
              </a:ext>
            </a:extLst>
          </p:cNvPr>
          <p:cNvSpPr txBox="1"/>
          <p:nvPr/>
        </p:nvSpPr>
        <p:spPr>
          <a:xfrm>
            <a:off x="1214238" y="1700122"/>
            <a:ext cx="23870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esponse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spectrum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5E54D0-68F0-3996-203B-8307E75914B9}"/>
              </a:ext>
            </a:extLst>
          </p:cNvPr>
          <p:cNvSpPr txBox="1"/>
          <p:nvPr/>
        </p:nvSpPr>
        <p:spPr>
          <a:xfrm>
            <a:off x="546411" y="3888830"/>
            <a:ext cx="6345298" cy="816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Define load case in both directions (Ex and Ey initial)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Factor=9810/R = 9810/8 =1226.25.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 figure 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E03CE3-9FE0-057F-561F-38B8CFBD9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362" y="1587954"/>
            <a:ext cx="4927393" cy="43983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62B683-6748-6F8E-8A29-3A7B03CC4700}"/>
              </a:ext>
            </a:extLst>
          </p:cNvPr>
          <p:cNvSpPr txBox="1"/>
          <p:nvPr/>
        </p:nvSpPr>
        <p:spPr>
          <a:xfrm>
            <a:off x="579538" y="2279317"/>
            <a:ext cx="60983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dynamic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must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be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approximately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equal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to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static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method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.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However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,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were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not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equal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,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which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led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to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change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scale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factor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each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dynamic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X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and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Y.</a:t>
            </a:r>
          </a:p>
        </p:txBody>
      </p:sp>
    </p:spTree>
    <p:extLst>
      <p:ext uri="{BB962C8B-B14F-4D97-AF65-F5344CB8AC3E}">
        <p14:creationId xmlns:p14="http://schemas.microsoft.com/office/powerpoint/2010/main" val="38968389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418DB-0D56-0ACB-C9BA-02D16DDAA15E}"/>
              </a:ext>
            </a:extLst>
          </p:cNvPr>
          <p:cNvSpPr txBox="1"/>
          <p:nvPr/>
        </p:nvSpPr>
        <p:spPr>
          <a:xfrm>
            <a:off x="1447397" y="2758565"/>
            <a:ext cx="6098344" cy="1453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V(EX)= 369.33              V(ELF-X) =993   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modified factor=993/369.33=2.688        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Total factor=2.688*1226.25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3296.16.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→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0.3Ey must be added to Ex =0.3*1581.86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474.56.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FC35BA-FF5B-77AE-93D9-2CE385ACFCE8}"/>
              </a:ext>
            </a:extLst>
          </p:cNvPr>
          <p:cNvSpPr txBox="1"/>
          <p:nvPr/>
        </p:nvSpPr>
        <p:spPr>
          <a:xfrm>
            <a:off x="1013674" y="2273827"/>
            <a:ext cx="6098344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base shear from response compared to ELF: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B4069D-427B-AB44-6410-EAB77ABE78F5}"/>
              </a:ext>
            </a:extLst>
          </p:cNvPr>
          <p:cNvGrpSpPr/>
          <p:nvPr/>
        </p:nvGrpSpPr>
        <p:grpSpPr>
          <a:xfrm>
            <a:off x="838198" y="1745557"/>
            <a:ext cx="3034565" cy="493907"/>
            <a:chOff x="246952" y="0"/>
            <a:chExt cx="3034565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8CFC143-3159-F33B-E061-9DDABA477403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EBCAFC-3E9E-84B4-497C-7EFD0041BBE9}"/>
                </a:ext>
              </a:extLst>
            </p:cNvPr>
            <p:cNvSpPr txBox="1"/>
            <p:nvPr/>
          </p:nvSpPr>
          <p:spPr>
            <a:xfrm>
              <a:off x="246952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ar-SA" sz="2200" kern="1200" dirty="0"/>
            </a:p>
          </p:txBody>
        </p:sp>
      </p:grp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E7F947AE-7E80-1E3B-B0F4-702D8657FBFD}"/>
              </a:ext>
            </a:extLst>
          </p:cNvPr>
          <p:cNvSpPr/>
          <p:nvPr/>
        </p:nvSpPr>
        <p:spPr>
          <a:xfrm>
            <a:off x="591245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9394A6-8990-03EF-8E86-4A2649446476}"/>
              </a:ext>
            </a:extLst>
          </p:cNvPr>
          <p:cNvSpPr txBox="1"/>
          <p:nvPr/>
        </p:nvSpPr>
        <p:spPr>
          <a:xfrm>
            <a:off x="1085152" y="1734311"/>
            <a:ext cx="25583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Response spectrum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D0C9F0-830A-DDAF-0A7E-1F6CB79C94CD}"/>
              </a:ext>
            </a:extLst>
          </p:cNvPr>
          <p:cNvSpPr txBox="1"/>
          <p:nvPr/>
        </p:nvSpPr>
        <p:spPr>
          <a:xfrm>
            <a:off x="1447397" y="4567690"/>
            <a:ext cx="6098344" cy="1453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V(EY)= 763.635            V(ELF-Y) =991  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modified factor=991/763.635=1.29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factor=1.29*1226.25=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1581.86.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→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0.3Ex must be added to Ey = 0.3*3296.16=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988.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5293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2F7D4F6-BE5A-39D0-23D5-4989B09DA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100" y="1853760"/>
            <a:ext cx="4469883" cy="43513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2069-0C80-6D97-5A31-B5EA43D6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99D48-A39E-14B8-C710-9BECC4C7D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6A397D4-FB26-7B0C-D1D3-F8D38233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1863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A53F89-B32E-EAC4-DFD7-B189F6552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018" y="1853760"/>
            <a:ext cx="469978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4798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939C8-026F-0B74-5ADF-561B53024811}"/>
              </a:ext>
            </a:extLst>
          </p:cNvPr>
          <p:cNvSpPr txBox="1"/>
          <p:nvPr/>
        </p:nvSpPr>
        <p:spPr>
          <a:xfrm>
            <a:off x="1013674" y="2402755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𝜕𝑥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𝐶𝑑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𝜕𝑥𝑒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𝐼𝑒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AB1B5A-5426-4BBB-43CB-C1995DEE0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314" y="2683901"/>
            <a:ext cx="8480305" cy="2215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3FCAE1-E96F-1F1C-B32F-CD26480E2167}"/>
              </a:ext>
            </a:extLst>
          </p:cNvPr>
          <p:cNvSpPr txBox="1"/>
          <p:nvPr/>
        </p:nvSpPr>
        <p:spPr>
          <a:xfrm>
            <a:off x="1013674" y="5362624"/>
            <a:ext cx="6595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allowable drift = 0.02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hx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12948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69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51E6E79-438C-1CB2-2421-F8EB65214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051248"/>
              </p:ext>
            </p:extLst>
          </p:nvPr>
        </p:nvGraphicFramePr>
        <p:xfrm>
          <a:off x="3140709" y="2510394"/>
          <a:ext cx="6313533" cy="3411292"/>
        </p:xfrm>
        <a:graphic>
          <a:graphicData uri="http://schemas.openxmlformats.org/drawingml/2006/table">
            <a:tbl>
              <a:tblPr firstRow="1" firstCol="1" bandRow="1"/>
              <a:tblGrid>
                <a:gridCol w="634202">
                  <a:extLst>
                    <a:ext uri="{9D8B030D-6E8A-4147-A177-3AD203B41FA5}">
                      <a16:colId xmlns:a16="http://schemas.microsoft.com/office/drawing/2014/main" val="9157038"/>
                    </a:ext>
                  </a:extLst>
                </a:gridCol>
                <a:gridCol w="1754061">
                  <a:extLst>
                    <a:ext uri="{9D8B030D-6E8A-4147-A177-3AD203B41FA5}">
                      <a16:colId xmlns:a16="http://schemas.microsoft.com/office/drawing/2014/main" val="3800161406"/>
                    </a:ext>
                  </a:extLst>
                </a:gridCol>
                <a:gridCol w="1181583">
                  <a:extLst>
                    <a:ext uri="{9D8B030D-6E8A-4147-A177-3AD203B41FA5}">
                      <a16:colId xmlns:a16="http://schemas.microsoft.com/office/drawing/2014/main" val="3960718775"/>
                    </a:ext>
                  </a:extLst>
                </a:gridCol>
                <a:gridCol w="1210071">
                  <a:extLst>
                    <a:ext uri="{9D8B030D-6E8A-4147-A177-3AD203B41FA5}">
                      <a16:colId xmlns:a16="http://schemas.microsoft.com/office/drawing/2014/main" val="1444049024"/>
                    </a:ext>
                  </a:extLst>
                </a:gridCol>
                <a:gridCol w="1094762">
                  <a:extLst>
                    <a:ext uri="{9D8B030D-6E8A-4147-A177-3AD203B41FA5}">
                      <a16:colId xmlns:a16="http://schemas.microsoft.com/office/drawing/2014/main" val="2951637404"/>
                    </a:ext>
                  </a:extLst>
                </a:gridCol>
                <a:gridCol w="438854">
                  <a:extLst>
                    <a:ext uri="{9D8B030D-6E8A-4147-A177-3AD203B41FA5}">
                      <a16:colId xmlns:a16="http://schemas.microsoft.com/office/drawing/2014/main" val="239537491"/>
                    </a:ext>
                  </a:extLst>
                </a:gridCol>
              </a:tblGrid>
              <a:tr h="231836">
                <a:tc gridSpan="6"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Drift in X-Direction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718716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Delta(elastic)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Drift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allowable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736239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0.001561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0.0085855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950153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0.0093335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063706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0.001802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0.009911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731425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0.0105454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0.0579997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812782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0.001948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0.010714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814127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0.011044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039105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0.011275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948836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0.01133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194462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0.011176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017437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0.001934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0.010637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854259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0.001771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0.0097405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301250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0.001249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0.0068695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59975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0.001496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185911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8.70E-05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0.0004785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707189"/>
                  </a:ext>
                </a:extLst>
              </a:tr>
              <a:tr h="198716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0.0001155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131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820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raft drawing of a floor plan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9229" r="-1" b="9228"/>
          <a:stretch>
            <a:fillRect/>
          </a:stretch>
        </p:blipFill>
        <p:spPr>
          <a:xfrm>
            <a:off x="20" y="-19654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kumimoji="0" lang="en-US" sz="66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Architectural</a:t>
            </a:r>
            <a:br>
              <a:rPr kumimoji="0" lang="en-US" sz="66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</a:br>
            <a:r>
              <a:rPr kumimoji="0" lang="en-US" sz="6600" b="1" i="0" u="none" strike="noStrike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Plans</a:t>
            </a:r>
            <a:endParaRPr lang="en-US" sz="6600" dirty="0">
              <a:solidFill>
                <a:srgbClr val="FFFFFF"/>
              </a:solidFill>
            </a:endParaRPr>
          </a:p>
        </p:txBody>
      </p:sp>
      <p:sp>
        <p:nvSpPr>
          <p:cNvPr id="2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70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48DB695-7BF2-E8FB-B22B-3AB8E76B4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796042"/>
              </p:ext>
            </p:extLst>
          </p:nvPr>
        </p:nvGraphicFramePr>
        <p:xfrm>
          <a:off x="3086554" y="2496838"/>
          <a:ext cx="6018892" cy="3824847"/>
        </p:xfrm>
        <a:graphic>
          <a:graphicData uri="http://schemas.openxmlformats.org/drawingml/2006/table">
            <a:tbl>
              <a:tblPr firstRow="1" firstCol="1" bandRow="1"/>
              <a:tblGrid>
                <a:gridCol w="605858">
                  <a:extLst>
                    <a:ext uri="{9D8B030D-6E8A-4147-A177-3AD203B41FA5}">
                      <a16:colId xmlns:a16="http://schemas.microsoft.com/office/drawing/2014/main" val="704221261"/>
                    </a:ext>
                  </a:extLst>
                </a:gridCol>
                <a:gridCol w="1672723">
                  <a:extLst>
                    <a:ext uri="{9D8B030D-6E8A-4147-A177-3AD203B41FA5}">
                      <a16:colId xmlns:a16="http://schemas.microsoft.com/office/drawing/2014/main" val="179053640"/>
                    </a:ext>
                  </a:extLst>
                </a:gridCol>
                <a:gridCol w="1127054">
                  <a:extLst>
                    <a:ext uri="{9D8B030D-6E8A-4147-A177-3AD203B41FA5}">
                      <a16:colId xmlns:a16="http://schemas.microsoft.com/office/drawing/2014/main" val="326406199"/>
                    </a:ext>
                  </a:extLst>
                </a:gridCol>
                <a:gridCol w="1154172">
                  <a:extLst>
                    <a:ext uri="{9D8B030D-6E8A-4147-A177-3AD203B41FA5}">
                      <a16:colId xmlns:a16="http://schemas.microsoft.com/office/drawing/2014/main" val="555333991"/>
                    </a:ext>
                  </a:extLst>
                </a:gridCol>
                <a:gridCol w="1044377">
                  <a:extLst>
                    <a:ext uri="{9D8B030D-6E8A-4147-A177-3AD203B41FA5}">
                      <a16:colId xmlns:a16="http://schemas.microsoft.com/office/drawing/2014/main" val="2241343245"/>
                    </a:ext>
                  </a:extLst>
                </a:gridCol>
                <a:gridCol w="414708">
                  <a:extLst>
                    <a:ext uri="{9D8B030D-6E8A-4147-A177-3AD203B41FA5}">
                      <a16:colId xmlns:a16="http://schemas.microsoft.com/office/drawing/2014/main" val="1960205522"/>
                    </a:ext>
                  </a:extLst>
                </a:gridCol>
              </a:tblGrid>
              <a:tr h="264879">
                <a:tc gridSpan="6"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Drift in Y-Direction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190034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Delta(elastic)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Drift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allowable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8579197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0.0031845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259263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0.0032175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294505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0.0032285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669068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0.003981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0.0218955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814054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0.0031405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558565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0.003069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255847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0.002948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925346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0.002783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805976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0.002574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269232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154850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421506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0.001452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7242546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0.0013365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65117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6.50E-05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0.0003575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0046123"/>
                  </a:ext>
                </a:extLst>
              </a:tr>
              <a:tr h="222498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0.0000605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93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36914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24438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>
                  <a:effectLst/>
                  <a:latin typeface="Times New Roman" panose="02020603050405020304" pitchFamily="18" charset="0"/>
                  <a:ea typeface="DengXian" panose="02010600030101010101" pitchFamily="2" charset="-122"/>
                  <a:cs typeface="Arial" panose="020B0604020202020204" pitchFamily="34" charset="0"/>
                </a:rPr>
                <a:t>Effect of P-delta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BF562-B016-D386-7848-3481E3FF016F}"/>
              </a:ext>
            </a:extLst>
          </p:cNvPr>
          <p:cNvSpPr txBox="1"/>
          <p:nvPr/>
        </p:nvSpPr>
        <p:spPr>
          <a:xfrm>
            <a:off x="1003341" y="3637780"/>
            <a:ext cx="2443844" cy="16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values of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θ in X direction less than 0.1neglect effect of P-delta.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18DA87C-FEAE-29C6-DDC8-C8AD2F52A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985977"/>
              </p:ext>
            </p:extLst>
          </p:nvPr>
        </p:nvGraphicFramePr>
        <p:xfrm>
          <a:off x="5698218" y="1992510"/>
          <a:ext cx="5302250" cy="3438525"/>
        </p:xfrm>
        <a:graphic>
          <a:graphicData uri="http://schemas.openxmlformats.org/drawingml/2006/table">
            <a:tbl>
              <a:tblPr firstRow="1" firstCol="1" bandRow="1"/>
              <a:tblGrid>
                <a:gridCol w="467995">
                  <a:extLst>
                    <a:ext uri="{9D8B030D-6E8A-4147-A177-3AD203B41FA5}">
                      <a16:colId xmlns:a16="http://schemas.microsoft.com/office/drawing/2014/main" val="4277992157"/>
                    </a:ext>
                  </a:extLst>
                </a:gridCol>
                <a:gridCol w="1075055">
                  <a:extLst>
                    <a:ext uri="{9D8B030D-6E8A-4147-A177-3AD203B41FA5}">
                      <a16:colId xmlns:a16="http://schemas.microsoft.com/office/drawing/2014/main" val="498555786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3241980880"/>
                    </a:ext>
                  </a:extLst>
                </a:gridCol>
                <a:gridCol w="917575">
                  <a:extLst>
                    <a:ext uri="{9D8B030D-6E8A-4147-A177-3AD203B41FA5}">
                      <a16:colId xmlns:a16="http://schemas.microsoft.com/office/drawing/2014/main" val="807625528"/>
                    </a:ext>
                  </a:extLst>
                </a:gridCol>
                <a:gridCol w="885190">
                  <a:extLst>
                    <a:ext uri="{9D8B030D-6E8A-4147-A177-3AD203B41FA5}">
                      <a16:colId xmlns:a16="http://schemas.microsoft.com/office/drawing/2014/main" val="2697147535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50419958"/>
                    </a:ext>
                  </a:extLst>
                </a:gridCol>
                <a:gridCol w="357505">
                  <a:extLst>
                    <a:ext uri="{9D8B030D-6E8A-4147-A177-3AD203B41FA5}">
                      <a16:colId xmlns:a16="http://schemas.microsoft.com/office/drawing/2014/main" val="2344448334"/>
                    </a:ext>
                  </a:extLst>
                </a:gridCol>
              </a:tblGrid>
              <a:tr h="238125">
                <a:tc gridSpan="7"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P-Delta in X-Direction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20301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Delta(elastic)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6628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0.001561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3630.8094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260.3228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0.007257264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20947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0.001697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6956.9113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409.0381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0.009620847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1314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0.001802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10283.013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490.003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0.012605358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3975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0.0105454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13652.49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536.0515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0.089525583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4536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0.001948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17471.52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577.9581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0.019629174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4670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21290.55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629.437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0.022640034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7418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25109.58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677.5426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0.025324183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4573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28928.61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721.0305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0.027549892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6011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0.002032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32747.64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766.185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0.028950016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93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0.001934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36566.67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827.5974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0.028484035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0712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0.001771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40385.7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903.9142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0.026375319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7906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0.001249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44158.367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972.6869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0.01260056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6106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48984.728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995.69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0.004866007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90312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8.70E-05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54108.254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1348.8225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0.000872505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131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58853.95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1420.52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0.000193346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57592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93BFE50-E6F0-EB46-1244-AE282AB6D57E}"/>
              </a:ext>
            </a:extLst>
          </p:cNvPr>
          <p:cNvSpPr txBox="1"/>
          <p:nvPr/>
        </p:nvSpPr>
        <p:spPr>
          <a:xfrm>
            <a:off x="1003341" y="2820852"/>
            <a:ext cx="6098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𝜃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𝑃𝑥∗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∆ / 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𝑉𝑥∗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ℎ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𝑥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45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24438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>
                  <a:effectLst/>
                  <a:latin typeface="Times New Roman" panose="02020603050405020304" pitchFamily="18" charset="0"/>
                  <a:ea typeface="DengXian" panose="02010600030101010101" pitchFamily="2" charset="-122"/>
                  <a:cs typeface="Arial" panose="020B0604020202020204" pitchFamily="34" charset="0"/>
                </a:rPr>
                <a:t>Effect of P-delta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BF562-B016-D386-7848-3481E3FF016F}"/>
              </a:ext>
            </a:extLst>
          </p:cNvPr>
          <p:cNvSpPr txBox="1"/>
          <p:nvPr/>
        </p:nvSpPr>
        <p:spPr>
          <a:xfrm>
            <a:off x="1003341" y="3637780"/>
            <a:ext cx="2443844" cy="16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values of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θ in Y direction less than 0.1neglect effect of P-delta.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BFE50-E6F0-EB46-1244-AE282AB6D57E}"/>
              </a:ext>
            </a:extLst>
          </p:cNvPr>
          <p:cNvSpPr txBox="1"/>
          <p:nvPr/>
        </p:nvSpPr>
        <p:spPr>
          <a:xfrm>
            <a:off x="1003341" y="2820852"/>
            <a:ext cx="6098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𝜃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𝑃y∗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∆ / 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𝑉</a:t>
            </a:r>
            <a:r>
              <a:rPr lang="en-US" sz="28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y∗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ℎ</a:t>
            </a:r>
            <a:r>
              <a:rPr lang="en-US" sz="28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B92CDA4-FCC8-C325-6E41-A98596455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548582"/>
              </p:ext>
            </p:extLst>
          </p:nvPr>
        </p:nvGraphicFramePr>
        <p:xfrm>
          <a:off x="5885139" y="2239464"/>
          <a:ext cx="5303520" cy="3438525"/>
        </p:xfrm>
        <a:graphic>
          <a:graphicData uri="http://schemas.openxmlformats.org/drawingml/2006/table">
            <a:tbl>
              <a:tblPr firstRow="1" firstCol="1" bandRow="1"/>
              <a:tblGrid>
                <a:gridCol w="467995">
                  <a:extLst>
                    <a:ext uri="{9D8B030D-6E8A-4147-A177-3AD203B41FA5}">
                      <a16:colId xmlns:a16="http://schemas.microsoft.com/office/drawing/2014/main" val="629517852"/>
                    </a:ext>
                  </a:extLst>
                </a:gridCol>
                <a:gridCol w="1072515">
                  <a:extLst>
                    <a:ext uri="{9D8B030D-6E8A-4147-A177-3AD203B41FA5}">
                      <a16:colId xmlns:a16="http://schemas.microsoft.com/office/drawing/2014/main" val="2935823360"/>
                    </a:ext>
                  </a:extLst>
                </a:gridCol>
                <a:gridCol w="563880">
                  <a:extLst>
                    <a:ext uri="{9D8B030D-6E8A-4147-A177-3AD203B41FA5}">
                      <a16:colId xmlns:a16="http://schemas.microsoft.com/office/drawing/2014/main" val="3438746675"/>
                    </a:ext>
                  </a:extLst>
                </a:gridCol>
                <a:gridCol w="925830">
                  <a:extLst>
                    <a:ext uri="{9D8B030D-6E8A-4147-A177-3AD203B41FA5}">
                      <a16:colId xmlns:a16="http://schemas.microsoft.com/office/drawing/2014/main" val="2646886993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2276956329"/>
                    </a:ext>
                  </a:extLst>
                </a:gridCol>
                <a:gridCol w="1031875">
                  <a:extLst>
                    <a:ext uri="{9D8B030D-6E8A-4147-A177-3AD203B41FA5}">
                      <a16:colId xmlns:a16="http://schemas.microsoft.com/office/drawing/2014/main" val="3131963497"/>
                    </a:ext>
                  </a:extLst>
                </a:gridCol>
                <a:gridCol w="357505">
                  <a:extLst>
                    <a:ext uri="{9D8B030D-6E8A-4147-A177-3AD203B41FA5}">
                      <a16:colId xmlns:a16="http://schemas.microsoft.com/office/drawing/2014/main" val="2795471978"/>
                    </a:ext>
                  </a:extLst>
                </a:gridCol>
              </a:tblGrid>
              <a:tr h="238125">
                <a:tc gridSpan="7"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P-Delta in Y-Direction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9962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Story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Delta(elastic)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8600"/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5609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3630.8094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208.7228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0.003357306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794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6956.9113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356.9285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0.003800755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0192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10283.0132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445.5816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0.004515543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1460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0.003981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13652.4901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491.5601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0.036855828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024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17471.5201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521.6355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0.006374974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5256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21290.5501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553.349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0.0071565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9399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25109.5801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595.7701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0.007530161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7305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0.000506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28928.6101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649.4521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0.007512936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316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32747.6401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713.9394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0.007155554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82149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36566.6701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788.7751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0.006490233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26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40385.7001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868.4401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0.005580447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7584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44158.3665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936.9396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0.002764985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1007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48984.7283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987.2354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0.004384434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77175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6.50E-05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54108.2544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1003.1682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0.000876482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4734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1.10E-05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58853.95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1120.25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0.000128422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86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612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19228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ridge at sunris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758" r="-1" b="14951"/>
          <a:stretch>
            <a:fillRect/>
          </a:stretch>
        </p:blipFill>
        <p:spPr>
          <a:xfrm>
            <a:off x="0" y="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GB" altLang="en-US" sz="6600" dirty="0">
                <a:solidFill>
                  <a:srgbClr val="FFFFFF"/>
                </a:solidFill>
                <a:latin typeface="Calibri Light (Headings)"/>
              </a:rPr>
              <a:t>Design</a:t>
            </a:r>
            <a:endParaRPr lang="en-GB" altLang="en-US" sz="6600" dirty="0">
              <a:solidFill>
                <a:srgbClr val="FFFFFF"/>
              </a:solidFill>
            </a:endParaRPr>
          </a:p>
        </p:txBody>
      </p:sp>
      <p:sp>
        <p:nvSpPr>
          <p:cNvPr id="17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73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Slab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5140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 Check for Shear: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Hand Calculation:</a:t>
                </a:r>
              </a:p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Vc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138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90</m:t>
                    </m:r>
                  </m:oMath>
                </a14:m>
                <a:r>
                  <a:rPr lang="en-US" dirty="0"/>
                  <a:t>KN</a:t>
                </a:r>
                <a:r>
                  <a:rPr lang="ar-SA" dirty="0"/>
                  <a:t>/</a:t>
                </a:r>
                <a:r>
                  <a:rPr lang="en-US" dirty="0"/>
                  <a:t>m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V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60</m:t>
                    </m:r>
                  </m:oMath>
                </a14:m>
                <a:r>
                  <a:rPr lang="en-US" dirty="0"/>
                  <a:t>KN</a:t>
                </a:r>
                <a:r>
                  <a:rPr lang="ar-SA" dirty="0"/>
                  <a:t>/</a:t>
                </a:r>
                <a:r>
                  <a:rPr lang="en-US" dirty="0"/>
                  <a:t>m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From Etabs: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Vu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016</m:t>
                    </m:r>
                  </m:oMath>
                </a14:m>
                <a:r>
                  <a:rPr lang="en-US" dirty="0"/>
                  <a:t>KN</a:t>
                </a:r>
                <a:r>
                  <a:rPr lang="ar-SA" dirty="0"/>
                  <a:t>/</a:t>
                </a:r>
                <a:r>
                  <a:rPr lang="en-US" dirty="0"/>
                  <a:t>m.</a:t>
                </a:r>
                <a:r>
                  <a:rPr lang="en-US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See figure</a:t>
                </a:r>
                <a:r>
                  <a:rPr lang="en-US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Vu</m:t>
                    </m:r>
                  </m:oMath>
                </a14:m>
                <a:r>
                  <a:rPr lang="en-US" dirty="0"/>
                  <a:t>&lt;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Vc</m:t>
                    </m:r>
                  </m:oMath>
                </a14:m>
                <a:r>
                  <a:rPr lang="en-US" dirty="0"/>
                  <a:t> (No need for Shear Reinforcement).</a:t>
                </a:r>
              </a:p>
              <a:p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Design of Moment: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800" smtClean="0">
                        <a:latin typeface="Cambria Math"/>
                        <a:ea typeface="+mj-ea"/>
                        <a:cs typeface="+mj-cs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  <a:ea typeface="+mj-ea"/>
                        <a:cs typeface="+mj-cs"/>
                      </a:rPr>
                      <m:t>ρ</m:t>
                    </m:r>
                    <m:r>
                      <a:rPr lang="en-US" sz="1800" smtClean="0">
                        <a:latin typeface="Cambria Math"/>
                        <a:ea typeface="+mj-ea"/>
                        <a:cs typeface="+mj-cs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  <a:ea typeface="+mj-ea"/>
                        <a:cs typeface="+mj-cs"/>
                      </a:rPr>
                      <m:t>min</m:t>
                    </m:r>
                  </m:oMath>
                </a14:m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 = 0.0033 ,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𝑏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𝑤</m:t>
                    </m:r>
                  </m:oMath>
                </a14:m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 = 150 mm</a:t>
                </a:r>
                <a:endParaRPr lang="en-US" dirty="0">
                  <a:latin typeface="Cambria" panose="02040503050406030204" pitchFamily="18" charset="0"/>
                  <a:ea typeface="+mj-ea"/>
                  <a:cs typeface="+mj-cs"/>
                </a:endParaRPr>
              </a:p>
              <a:p>
                <a:pPr lvl="2"/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d= 210 mm</a:t>
                </a:r>
                <a:endParaRPr lang="en-US" dirty="0"/>
              </a:p>
              <a:p>
                <a:pPr lvl="1" defTabSz="457200">
                  <a:lnSpc>
                    <a:spcPct val="95000"/>
                  </a:lnSpc>
                  <a:spcBef>
                    <a:spcPct val="20000"/>
                  </a:spcBef>
                  <a:spcAft>
                    <a:spcPts val="1000"/>
                  </a:spcAft>
                  <a:buClr>
                    <a:schemeClr val="accent1"/>
                  </a:buClr>
                  <a:buSzPct val="85000"/>
                  <a:defRPr/>
                </a:pPr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        As,min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/>
                        <a:ea typeface="+mj-ea"/>
                        <a:cs typeface="+mj-cs"/>
                      </a:rPr>
                      <m:t>ρ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  <a:ea typeface="+mj-ea"/>
                            <a:cs typeface="+mj-cs"/>
                          </a:rPr>
                          <m:t>min</m:t>
                        </m:r>
                      </m:fName>
                      <m:e>
                        <m:r>
                          <a:rPr lang="en-US" sz="1800">
                            <a:latin typeface="Cambria Math"/>
                            <a:ea typeface="+mj-ea"/>
                            <a:cs typeface="+mj-c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  <a:ea typeface="+mj-ea"/>
                            <a:cs typeface="+mj-cs"/>
                          </a:rPr>
                          <m:t>b</m:t>
                        </m:r>
                        <m:r>
                          <a:rPr lang="en-US" sz="1800">
                            <a:latin typeface="Cambria Math"/>
                            <a:ea typeface="+mj-ea"/>
                            <a:cs typeface="+mj-cs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d</m:t>
                        </m:r>
                      </m:e>
                    </m:func>
                  </m:oMath>
                </a14:m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 </a:t>
                </a:r>
              </a:p>
              <a:p>
                <a:pPr lvl="1" defTabSz="457200">
                  <a:lnSpc>
                    <a:spcPct val="95000"/>
                  </a:lnSpc>
                  <a:spcBef>
                    <a:spcPct val="20000"/>
                  </a:spcBef>
                  <a:spcAft>
                    <a:spcPts val="1000"/>
                  </a:spcAft>
                  <a:buClr>
                    <a:schemeClr val="accent1"/>
                  </a:buClr>
                  <a:buSzPct val="85000"/>
                  <a:defRPr/>
                </a:pPr>
                <a:r>
                  <a:rPr lang="en-US" sz="1800" dirty="0"/>
                  <a:t>                      </a:t>
                </a:r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= 0.0033 * 150 * 210 = </a:t>
                </a:r>
                <a:r>
                  <a:rPr lang="en-US" dirty="0">
                    <a:latin typeface="Cambria" panose="02040503050406030204" pitchFamily="18" charset="0"/>
                    <a:ea typeface="+mj-ea"/>
                    <a:cs typeface="+mj-cs"/>
                  </a:rPr>
                  <a:t>103.95</a:t>
                </a:r>
                <a:r>
                  <a:rPr lang="en-US" sz="1800" dirty="0">
                    <a:latin typeface="Cambria" panose="02040503050406030204" pitchFamily="18" charset="0"/>
                    <a:ea typeface="+mj-ea"/>
                    <a:cs typeface="+mj-cs"/>
                  </a:rPr>
                  <a:t> mm²/m 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→ 2∅12/m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5140895"/>
              </a:xfrm>
              <a:prstGeom prst="rect">
                <a:avLst/>
              </a:prstGeom>
              <a:blipFill>
                <a:blip r:embed="rId3"/>
                <a:stretch>
                  <a:fillRect l="-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C18A5C-FA32-030E-2CD0-549D14E7D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732" y="1851650"/>
            <a:ext cx="3150469" cy="249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0193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Slab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5434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r>
                  <a:rPr lang="en-US" dirty="0"/>
                  <a:t>Design of Moment:</a:t>
                </a:r>
              </a:p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positive moment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Let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𝑓𝑦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𝑏𝑓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550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=3.34 mm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Mn =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*As *Fy (d-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= 0.9*103.95*420*(210-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34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/0.55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= 14.88 KN.m/m.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For negative moment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Let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𝑓𝑦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𝑓𝑐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𝑏𝑤</m:t>
                        </m:r>
                      </m:den>
                    </m:f>
                    <m:r>
                      <a:rPr lang="en-US" sz="1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420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28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150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=12.22 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Mn =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*As *Fy (d- a/2)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= 0.9*103.95*420*(210-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/0.55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= 14.56 KN.m/m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5434758"/>
              </a:xfrm>
              <a:prstGeom prst="rect">
                <a:avLst/>
              </a:prstGeom>
              <a:blipFill>
                <a:blip r:embed="rId3"/>
                <a:stretch>
                  <a:fillRect l="-478" t="-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083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Slab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331692"/>
            <a:ext cx="1020805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dirty="0"/>
              <a:t>Design of Moment: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moment of slab has been shown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between the ranges of minimum moment as shown in figure: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x direction, all reinforcement is minimum. See figure:</a:t>
            </a:r>
          </a:p>
          <a:p>
            <a:endParaRPr lang="en-US" dirty="0"/>
          </a:p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Take 2</a:t>
            </a:r>
            <a:r>
              <a:rPr lang="en-US" sz="180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∅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12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 positive moment and negative moment.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CDF066-FB0C-18EF-A48F-849967792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895" y="1745557"/>
            <a:ext cx="3151905" cy="22557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116873-6430-89C8-A4A5-4AF0EE37D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102" y="4090176"/>
            <a:ext cx="4294698" cy="263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67490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Slab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50307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r>
                  <a:rPr lang="en-US" dirty="0"/>
                  <a:t>Design of Moment:</a:t>
                </a:r>
              </a:p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 y-direction, reinforcements for all slab are minimum 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except the following panels. See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Figures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panels in figures above for M11, maximum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moment = 35kN.m/m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positive moment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Mn =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*As *Fy (d- a/2)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35*0.9 =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0.9*As*420*(210-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34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/0.55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 = 220mm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12.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negative moment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Mn =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*As *Fy (d- a/2)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35*0.9 =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0.9*As*420*(210-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/0.55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As= 225 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2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12.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5030736"/>
              </a:xfrm>
              <a:prstGeom prst="rect">
                <a:avLst/>
              </a:prstGeom>
              <a:blipFill>
                <a:blip r:embed="rId3"/>
                <a:stretch>
                  <a:fillRect l="-478" t="-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504EA1-66FA-F17F-C268-9196AE08B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0587" y="1587954"/>
            <a:ext cx="5864860" cy="27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7807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beam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5458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Beam has been selected in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fourd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story. See figure: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Beam dimensions = 700 X 250mm.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Effective depth = 21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Flexural Design:</a:t>
                </a:r>
              </a:p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positive moment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20.444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KN.m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Where: f’c = 28 MPa, F</a:t>
                </a:r>
                <a:r>
                  <a:rPr lang="en-US" sz="1800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8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420 MPa.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br>
                  <a:rPr lang="en-US" sz="18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𝑓𝑐</m:t>
                          </m:r>
                        </m:num>
                        <m:den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𝑓𝑦</m:t>
                          </m:r>
                        </m:den>
                      </m:f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61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𝑀𝑢</m:t>
                              </m:r>
                            </m:num>
                            <m:den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𝑓𝑐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61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30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397</m:t>
                              </m:r>
                            </m:num>
                            <m:den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700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210</m:t>
                                  </m:r>
                                </m:e>
                                <m:sup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28</m:t>
                              </m:r>
                            </m:den>
                          </m:f>
                        </m:e>
                      </m:rad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)=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00168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solidFill>
                      <a:srgbClr val="050505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𝜌𝑚𝑖𝑛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=0.0033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0.0033 &gt; 0.00168 →Take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ρ = 0.0033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= ρ *b*d =0.0033*700* 215 = 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501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mm</a:t>
                </a:r>
                <a:r>
                  <a:rPr lang="en-US" sz="1800" b="1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Use 4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5458417"/>
              </a:xfrm>
              <a:prstGeom prst="rect">
                <a:avLst/>
              </a:prstGeom>
              <a:blipFill>
                <a:blip r:embed="rId3"/>
                <a:stretch>
                  <a:fillRect l="-478" t="-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1AF9D4-472D-4AA9-CACD-B4066F433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2382095"/>
            <a:ext cx="5968501" cy="326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991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beam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4181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Flexural Design: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1800" b="1" u="sng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For negative moment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43.7448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KN.m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Where: f’c = 28 MPa, Fy = 420 MPa.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𝑓𝑐</m:t>
                          </m:r>
                        </m:num>
                        <m:den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𝑓𝑦</m:t>
                          </m:r>
                        </m:den>
                      </m:f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61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𝑀𝑢</m:t>
                              </m:r>
                            </m:num>
                            <m:den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𝑓𝑐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10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100" i="1">
                              <a:solidFill>
                                <a:srgbClr val="050505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61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49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776</m:t>
                              </m:r>
                            </m:num>
                            <m:den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700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210</m:t>
                                  </m:r>
                                </m:e>
                                <m:sup>
                                  <m:r>
                                    <a:rPr lang="en-US" sz="1100" i="1">
                                      <a:solidFill>
                                        <a:srgbClr val="050505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  <m:r>
                                <a:rPr lang="en-US" sz="1100" i="1">
                                  <a:solidFill>
                                    <a:srgbClr val="050505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28</m:t>
                              </m:r>
                            </m:den>
                          </m:f>
                        </m:e>
                      </m:rad>
                      <m:r>
                        <a:rPr lang="en-US" sz="1100" i="1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)=</m:t>
                      </m:r>
                      <m:r>
                        <a:rPr lang="en-US" sz="1100" i="1" smtClean="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100" i="1" smtClean="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100" b="0" i="1" smtClean="0">
                          <a:solidFill>
                            <a:srgbClr val="050505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00369</m:t>
                      </m:r>
                    </m:oMath>
                  </m:oMathPara>
                </a14:m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𝜌𝑚𝑖𝑛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=0.0033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0.0033 &lt; 0.00369 →Take ρ =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0.00369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As = ρ *b*d =0.00369*700* 215 =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555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Use 4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∅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14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4181145"/>
              </a:xfrm>
              <a:prstGeom prst="rect">
                <a:avLst/>
              </a:prstGeom>
              <a:blipFill>
                <a:blip r:embed="rId3"/>
                <a:stretch>
                  <a:fillRect l="-478" t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8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788160"/>
            <a:ext cx="4080510" cy="1660525"/>
          </a:xfrm>
        </p:spPr>
        <p:txBody>
          <a:bodyPr>
            <a:noAutofit/>
          </a:bodyPr>
          <a:lstStyle/>
          <a:p>
            <a:r>
              <a:rPr lang="en-GB" altLang="en-US" sz="6600" dirty="0"/>
              <a:t>Basement three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163311" y="1788036"/>
          <a:ext cx="3281518" cy="493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6655" y="572079"/>
            <a:ext cx="8475345" cy="571384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beam</a:t>
              </a:r>
              <a:endParaRPr lang="ar-SA" sz="2200" kern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553" y="2331692"/>
                <a:ext cx="10208050" cy="46603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Design beam for shear: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First, we will make sure to calculate the strength of the shear 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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𝑚𝑝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𝑚𝑝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𝐿𝑛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𝑊𝑢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𝐿𝑛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→As =569 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from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Etabs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𝐹𝑦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𝑓𝑐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569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700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17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93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𝑚𝑝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𝑓𝑦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569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420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215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17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93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59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→As =398mm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from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Etabs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𝑎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𝐴𝑠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𝐹𝑦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𝑓𝑐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398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700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0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53" y="2331692"/>
                <a:ext cx="10208050" cy="4660378"/>
              </a:xfrm>
              <a:prstGeom prst="rect">
                <a:avLst/>
              </a:prstGeom>
              <a:blipFill>
                <a:blip r:embed="rId3"/>
                <a:stretch>
                  <a:fillRect l="-478" t="-6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8998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7ED00-14B9-54C2-B7E8-120FA1476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689" y="608997"/>
            <a:ext cx="10515600" cy="536542"/>
          </a:xfrm>
        </p:spPr>
        <p:txBody>
          <a:bodyPr>
            <a:noAutofit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</a:t>
            </a:r>
            <a:endParaRPr lang="en-US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BC2CE-E5EA-DC0E-9E8F-1C86BD39FF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𝑚𝑝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𝐴𝑠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𝑓𝑦</m:t>
                      </m:r>
                      <m:r>
                        <a:rPr lang="en-US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398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420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215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12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61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𝑉𝑝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𝑚𝑝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𝑚𝑝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𝐿𝑛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59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61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48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𝟐𝟑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𝟒𝟖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𝒌𝒏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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𝑊𝑢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𝐿𝑛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𝑆𝐷𝑠</m:t>
                        </m:r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𝐷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29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9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15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37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401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𝑘𝑛</m:t>
                    </m:r>
                  </m:oMath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𝑽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𝟐𝟑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𝟒𝟖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𝟑𝟕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𝟒𝟎𝟏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𝟔𝟏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𝒌𝒏</m:t>
                    </m:r>
                  </m:oMath>
                </a14:m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𝑓𝑎𝑐𝑡𝑜𝑟𝑒𝑑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𝑆𝐷𝑠</m:t>
                          </m:r>
                        </m:e>
                      </m: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𝐷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𝐸</m:t>
                      </m:r>
                    </m:oMath>
                  </m:oMathPara>
                </a14:m>
                <a:endParaRPr lang="en-US" sz="1800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             =(1.38*21.9)+9.15+(2*3.15) =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46 Kn.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Vg= 1.2D+1.6L = (12*20.9)+(1.6*9.15) =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39 Kn.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The value of shear design = the max value of (V1,V factored ,Vg) = 61 Kn.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BC2CE-E5EA-DC0E-9E8F-1C86BD39FF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52133A-9CA2-4AF7-D328-FB0DE593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7261B-3F94-08FC-EA9A-3A6F6988A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34098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1820F-4339-71E2-4D5D-E7796C60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554" y="658891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Design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9C766-0620-B41B-7BA4-76EEFF7A2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4566"/>
            <a:ext cx="10515600" cy="4812397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value of V from load case (Dead , Live .E, 1.2D+1.6L).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See figure: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3AF1D-D305-DF7E-9A1E-36461A4C7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7CFC0-726B-F5CD-53A6-C529E9290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45EA1B-D9C4-AA60-9562-301EE040C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97" y="1779372"/>
            <a:ext cx="5089715" cy="35944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425EC6-A9BA-FC41-F8BC-C133079FA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084" y="1775730"/>
            <a:ext cx="5089716" cy="359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3736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B4164-DF25-0C5F-BB9F-BCE2D552D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673" y="592561"/>
            <a:ext cx="10515600" cy="566278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Design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A2B20D2-0CF5-E5F5-12CA-8AC936654E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6971" y="1505545"/>
            <a:ext cx="5132645" cy="28652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0EFDF-601A-0254-77FD-22026CB2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1E36A-FA9C-D2B5-E09E-AA66224E7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0D75E2-97DA-8412-AF14-52B3910126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385" y="1523835"/>
            <a:ext cx="5100990" cy="28469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4D5E3A-7092-6894-EBC9-D440AA739750}"/>
              </a:ext>
            </a:extLst>
          </p:cNvPr>
          <p:cNvSpPr txBox="1"/>
          <p:nvPr/>
        </p:nvSpPr>
        <p:spPr>
          <a:xfrm>
            <a:off x="477129" y="4427122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→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summary shear details from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 the figure: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36881B-C06E-404A-F4DB-B609BEE2CB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2782" y="4834586"/>
            <a:ext cx="5206435" cy="188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5198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51E67-7124-6127-B344-070CC8969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788" y="557993"/>
            <a:ext cx="10515600" cy="645365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Design</a:t>
            </a:r>
            <a:endParaRPr lang="en-US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252098-FDD4-9FD5-93B0-DB6A613101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19310"/>
                <a:ext cx="10515600" cy="4860137"/>
              </a:xfrm>
            </p:spPr>
            <p:txBody>
              <a:bodyPr>
                <a:normAutofit lnSpcReduction="10000"/>
              </a:bodyPr>
              <a:lstStyle/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Calculate of Av /s 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𝑉𝑐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𝑓𝑐</m:t>
                          </m:r>
                        </m:e>
                      </m:ra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𝑏𝑤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1000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700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21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1000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132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728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𝐾𝑁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→∅</a:t>
                </a:r>
                <a:r>
                  <a:rPr lang="en-US" sz="1800" dirty="0" err="1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Vc</a:t>
                </a:r>
                <a:r>
                  <a:rPr lang="en-US" sz="18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 =99.546 KN.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𝐴𝑣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𝑚𝑖𝑛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𝑏𝑤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𝑓𝑦𝑡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35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700</m:t>
                          </m:r>
                        </m:num>
                        <m:den>
                          <m: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m:t>0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m:t>.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m:t>583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m:t> 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𝑚𝑚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m:oMathPara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Assume Av = 2 * 78.5 = 157 mm2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Take S = 270mm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→Smax = d/2 = 107.5 mm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on the side beam :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 max =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 (d/4,6db,150mm)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= min (215/4,6*10,150)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S= 60mm.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→ at the middle beam 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 =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d/2=215/2 =107.5mm. 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S=100mm. See the figure: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252098-FDD4-9FD5-93B0-DB6A613101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19310"/>
                <a:ext cx="10515600" cy="4860137"/>
              </a:xfrm>
              <a:blipFill>
                <a:blip r:embed="rId2"/>
                <a:stretch>
                  <a:fillRect l="-522" t="-1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47D77-EFA6-8B33-1EF8-CB53EBE86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B929CF-EB6D-A9F9-27D0-8D38E7D2F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A8010E-8660-2A66-C5E0-83D032EC3D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170" y="1542408"/>
            <a:ext cx="5290541" cy="355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1093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columns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CE7C0-C1B7-3FAA-2889-5DF83FFF7989}"/>
              </a:ext>
            </a:extLst>
          </p:cNvPr>
          <p:cNvSpPr txBox="1"/>
          <p:nvPr/>
        </p:nvSpPr>
        <p:spPr>
          <a:xfrm>
            <a:off x="731520" y="2389233"/>
            <a:ext cx="573459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Column at grid (5G) has been selected. See figure: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Axial load from ETABS =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4475.81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See figure: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673E0B-9325-9FBB-4F38-21385B994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5882" y="1392905"/>
            <a:ext cx="2194560" cy="24177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6FF595-37E6-EA7A-4AC6-DD2F18F08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764" y="3977137"/>
            <a:ext cx="4228796" cy="256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8444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columns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CE7C0-C1B7-3FAA-2889-5DF83FFF7989}"/>
              </a:ext>
            </a:extLst>
          </p:cNvPr>
          <p:cNvSpPr txBox="1"/>
          <p:nvPr/>
        </p:nvSpPr>
        <p:spPr>
          <a:xfrm>
            <a:off x="591245" y="2389233"/>
            <a:ext cx="607081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Ultimate moment M3 from ETABS =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101.108  KN.m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See figure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𝜌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𝐹𝑟𝑜𝑚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𝐸𝑇𝐴𝐵𝑆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= 0.01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See figure: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9C6631-FB4D-CCE0-F018-9C598B443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892" y="4367578"/>
            <a:ext cx="3200783" cy="19887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F4DFF1-F5E5-BDDC-968A-8477D3115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3847" y="1587954"/>
            <a:ext cx="4495428" cy="241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2377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columns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70CE7C0-C1B7-3FAA-2889-5DF83FFF7989}"/>
                  </a:ext>
                </a:extLst>
              </p:cNvPr>
              <p:cNvSpPr txBox="1"/>
              <p:nvPr/>
            </p:nvSpPr>
            <p:spPr>
              <a:xfrm>
                <a:off x="378253" y="2389228"/>
                <a:ext cx="6070811" cy="45243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Segoe UI Symbol" panose="020B0502040204020203" pitchFamily="34" charset="0"/>
                    <a:ea typeface="Calibri" panose="020F0502020204030204" pitchFamily="34" charset="0"/>
                    <a:cs typeface="Segoe UI Symbol" panose="020B0502040204020203" pitchFamily="34" charset="0"/>
                  </a:rPr>
                  <a:t>➔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As = 0.01 * 1000 * 400 =4000 mm</a:t>
                </a:r>
                <a:r>
                  <a:rPr lang="en-US" sz="1800" baseline="30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Segoe UI Symbol" panose="020B0502040204020203" pitchFamily="34" charset="0"/>
                    <a:ea typeface="Calibri" panose="020F0502020204030204" pitchFamily="34" charset="0"/>
                    <a:cs typeface="Segoe UI Symbol" panose="020B0502040204020203" pitchFamily="34" charset="0"/>
                  </a:rPr>
                  <a:t>➔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Use 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16</a:t>
                </a:r>
                <a:r>
                  <a:rPr lang="en-US" sz="1800" b="1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∅</a:t>
                </a:r>
                <a:r>
                  <a:rPr lang="en-US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18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Shear design for the column: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Use Av /s min =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583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𝑚𝑚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Assume Av = 2 * 78.5 = 157 mm2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 S=270mm.</a:t>
                </a: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On the side column: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 max =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min (b/4, 6db, h/4, Sₒ)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       = min (1000/4, 6*18, 400/4, 100)mm.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S= 100mm.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at the middle column: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 =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6db=6*18=108mm. → </a:t>
                </a:r>
                <a:r>
                  <a:rPr lang="en-US" sz="18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Take S=100mm.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70CE7C0-C1B7-3FAA-2889-5DF83FFF7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53" y="2389228"/>
                <a:ext cx="6070811" cy="4524315"/>
              </a:xfrm>
              <a:prstGeom prst="rect">
                <a:avLst/>
              </a:prstGeom>
              <a:blipFill>
                <a:blip r:embed="rId3"/>
                <a:stretch>
                  <a:fillRect l="-803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182F9F-1A2C-10A4-CEA6-41A5C4742B4B}"/>
                  </a:ext>
                </a:extLst>
              </p:cNvPr>
              <p:cNvSpPr txBox="1"/>
              <p:nvPr/>
            </p:nvSpPr>
            <p:spPr>
              <a:xfrm>
                <a:off x="6195646" y="2389228"/>
                <a:ext cx="5158154" cy="1039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 Distance between reinforcement bars 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80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=153mm &gt; 150mm</a:t>
                </a:r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→All steel bars must be connected with one stirp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182F9F-1A2C-10A4-CEA6-41A5C4742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646" y="2389228"/>
                <a:ext cx="5158154" cy="1039772"/>
              </a:xfrm>
              <a:prstGeom prst="rect">
                <a:avLst/>
              </a:prstGeom>
              <a:blipFill>
                <a:blip r:embed="rId4"/>
                <a:stretch>
                  <a:fillRect l="-945" t="-4094" b="-7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F90621F9-C7F0-312C-7C52-D38AEB6E5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4138" y="4137910"/>
            <a:ext cx="4621169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4475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39D8B-BFCC-AB90-4CDF-CF91A67D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063"/>
            <a:ext cx="10515600" cy="6453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Footing 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C17D1B-BD50-2040-D63C-82DB3E0F5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865428"/>
            <a:ext cx="9177130" cy="57273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B2194-5862-AE19-4625-5AC737BF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199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39D8B-BFCC-AB90-4CDF-CF91A67D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993"/>
            <a:ext cx="10515600" cy="6453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Footing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2F4D5-BE7F-8F88-E329-9BFB249BF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project is a design for some types of footing, which the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 foundation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Wall Footing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B2194-5862-AE19-4625-5AC737BF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B84D3A-D670-1C22-3BF7-5F1737505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12CBAAB2-32E2-F299-8550-402FD4FD6FAF}"/>
              </a:ext>
            </a:extLst>
          </p:cNvPr>
          <p:cNvGraphicFramePr>
            <a:graphicFrameLocks noGrp="1"/>
          </p:cNvGraphicFramePr>
          <p:nvPr/>
        </p:nvGraphicFramePr>
        <p:xfrm>
          <a:off x="3708075" y="2455796"/>
          <a:ext cx="4760676" cy="33260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1.54D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1.2D + 1.6L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1.32D+1.76L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1.1D+1.1L (Service load)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37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10" y="1836420"/>
            <a:ext cx="3202305" cy="2136775"/>
          </a:xfrm>
        </p:spPr>
        <p:txBody>
          <a:bodyPr>
            <a:normAutofit fontScale="90000"/>
          </a:bodyPr>
          <a:lstStyle/>
          <a:p>
            <a:r>
              <a:rPr kumimoji="0" lang="en-GB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Basement two</a:t>
            </a:r>
            <a:br>
              <a:rPr lang="en-GB" altLang="en-US" dirty="0"/>
            </a:br>
            <a:endParaRPr lang="en-GB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2200" y="613628"/>
            <a:ext cx="8426450" cy="56059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E4442-D454-4E80-6D27-21DAA6199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512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1B323-3838-5B3A-E0D3-F25ED66D8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6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 foundation Layout (AutoCAD drawing):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Figures:</a:t>
            </a:r>
          </a:p>
          <a:p>
            <a:pPr marL="0" indent="0">
              <a:buNone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→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of soil = 470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→All dimensions were assumed and checked on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05521-84FF-360F-5A56-ACB8BBEE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4101-50D9-F51A-64E3-D8EC48595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814EFF-AD37-BB1F-5B30-E28BE028B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071" y="2297133"/>
            <a:ext cx="5380446" cy="306265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2DA6838-CEDF-B4E9-C3F6-639B16EA5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262862"/>
              </p:ext>
            </p:extLst>
          </p:nvPr>
        </p:nvGraphicFramePr>
        <p:xfrm>
          <a:off x="838200" y="3828461"/>
          <a:ext cx="5257800" cy="2348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082">
                  <a:extLst>
                    <a:ext uri="{9D8B030D-6E8A-4147-A177-3AD203B41FA5}">
                      <a16:colId xmlns:a16="http://schemas.microsoft.com/office/drawing/2014/main" val="37296926"/>
                    </a:ext>
                  </a:extLst>
                </a:gridCol>
                <a:gridCol w="2629718">
                  <a:extLst>
                    <a:ext uri="{9D8B030D-6E8A-4147-A177-3AD203B41FA5}">
                      <a16:colId xmlns:a16="http://schemas.microsoft.com/office/drawing/2014/main" val="3590351385"/>
                    </a:ext>
                  </a:extLst>
                </a:gridCol>
              </a:tblGrid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Strip name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Thickness(m)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71289241"/>
                  </a:ext>
                </a:extLst>
              </a:tr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55010040"/>
                  </a:ext>
                </a:extLst>
              </a:tr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91377802"/>
                  </a:ext>
                </a:extLst>
              </a:tr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4952945"/>
                  </a:ext>
                </a:extLst>
              </a:tr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29439315"/>
                  </a:ext>
                </a:extLst>
              </a:tr>
              <a:tr h="3914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853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75545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1B17-E2DE-5C51-A806-0394F59B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26803-A3E0-2232-1BBF-44C33F672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 Foundation and Wall footing checks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Check soil pressure :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pressure must be less than q allowable =470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→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figure: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6E861-6524-FE50-0FBD-6768E0AD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C13502-AEC5-5012-6DD4-6E29A192B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317205-6B75-1A0D-6135-8C9E0F914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429000"/>
            <a:ext cx="4648199" cy="27678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51C90D-8D5E-B980-060E-6DAF4ED70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1" y="3448861"/>
            <a:ext cx="4648199" cy="274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3323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F0E97-8109-5DE8-0BB4-B3676EFE6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041DD-F55B-13D7-5349-E2ACA70F8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Check Punching shear 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punching shear for mat foundation (less than (1) to get a high factor of safety ).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4C834-D9FE-D2D1-EAD0-70C7ADD94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C3F27F-2702-8BF4-2634-316C13258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E91EB9-7111-36A9-DF3D-CD7ADBEE8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70" y="2893356"/>
            <a:ext cx="4967068" cy="30970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1E46C2-FA10-3D04-6F37-0C784138E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6733" y="2893357"/>
            <a:ext cx="4967068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324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00E6E-4459-9E42-A99F-75447440B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BA827-76E8-C5E4-7719-EC68450AC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for Mat Foundation and Wall footing  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Sample calculation: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Strip 1: (h=450mm)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Area of steel (Top in X direction) from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Etabs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for (Strip1) 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Area of steel min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 min = ρ *b*h =0.0018*1000*450=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810mm</a:t>
            </a:r>
            <a:r>
              <a:rPr lang="en-US" sz="18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→(4</a:t>
            </a:r>
            <a:r>
              <a:rPr lang="en-US" sz="1800" b="1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∅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16/m).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E1B85-D0C1-E865-421F-62C0DA7DA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0E703E-1288-BB96-6F46-239DB6F1C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3CE37B-6E1F-9FDF-258B-0555A41DB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814" y="3429000"/>
            <a:ext cx="5968501" cy="32738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3C5CFA-9925-CA34-5DE4-079DA388B45B}"/>
              </a:ext>
            </a:extLst>
          </p:cNvPr>
          <p:cNvSpPr txBox="1"/>
          <p:nvPr/>
        </p:nvSpPr>
        <p:spPr>
          <a:xfrm>
            <a:off x="838200" y="4001294"/>
            <a:ext cx="39670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→ All stirps the As min &gt; As from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Etabs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→ Take As min.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59513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B9198-A2E6-E143-0DEB-9372B4AF4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802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D6577-DC02-F858-E491-ED85FEC8D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→Table of steel reinforcing  for all stirps: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Table below: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F70BF-7E59-5FB1-A158-A06B8FCE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878360-9AF4-0246-5BA4-C03337722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88B00B5-EBA0-7563-8092-62674E8CD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181094"/>
              </p:ext>
            </p:extLst>
          </p:nvPr>
        </p:nvGraphicFramePr>
        <p:xfrm>
          <a:off x="1561514" y="2377440"/>
          <a:ext cx="8862645" cy="3491898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1772529">
                  <a:extLst>
                    <a:ext uri="{9D8B030D-6E8A-4147-A177-3AD203B41FA5}">
                      <a16:colId xmlns:a16="http://schemas.microsoft.com/office/drawing/2014/main" val="2179940282"/>
                    </a:ext>
                  </a:extLst>
                </a:gridCol>
                <a:gridCol w="1772529">
                  <a:extLst>
                    <a:ext uri="{9D8B030D-6E8A-4147-A177-3AD203B41FA5}">
                      <a16:colId xmlns:a16="http://schemas.microsoft.com/office/drawing/2014/main" val="802762014"/>
                    </a:ext>
                  </a:extLst>
                </a:gridCol>
                <a:gridCol w="1772529">
                  <a:extLst>
                    <a:ext uri="{9D8B030D-6E8A-4147-A177-3AD203B41FA5}">
                      <a16:colId xmlns:a16="http://schemas.microsoft.com/office/drawing/2014/main" val="3547006437"/>
                    </a:ext>
                  </a:extLst>
                </a:gridCol>
                <a:gridCol w="1772529">
                  <a:extLst>
                    <a:ext uri="{9D8B030D-6E8A-4147-A177-3AD203B41FA5}">
                      <a16:colId xmlns:a16="http://schemas.microsoft.com/office/drawing/2014/main" val="3618623427"/>
                    </a:ext>
                  </a:extLst>
                </a:gridCol>
                <a:gridCol w="1772529">
                  <a:extLst>
                    <a:ext uri="{9D8B030D-6E8A-4147-A177-3AD203B41FA5}">
                      <a16:colId xmlns:a16="http://schemas.microsoft.com/office/drawing/2014/main" val="2785923640"/>
                    </a:ext>
                  </a:extLst>
                </a:gridCol>
              </a:tblGrid>
              <a:tr h="565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Stirps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Direction(x)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Top (As min)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Direction(x)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Bottom (As min)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Direction(y)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Top (As min)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Direction(y)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Bottom (As min)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3102440"/>
                  </a:ext>
                </a:extLst>
              </a:tr>
              <a:tr h="7307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1386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(6∅18/m)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1386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(6∅18/m)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1386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(6∅18/m)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1386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(6∅18/m)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1169577"/>
                  </a:ext>
                </a:extLst>
              </a:tr>
              <a:tr h="7307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2903310"/>
                  </a:ext>
                </a:extLst>
              </a:tr>
              <a:tr h="7307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1080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1080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1080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1080 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</a:rPr>
                        <a:t>(6∅16/m)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3679703"/>
                  </a:ext>
                </a:extLst>
              </a:tr>
              <a:tr h="7307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(4∅14/m)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(4∅14/m)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(4∅14/m)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630 mm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(4∅14/m)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0518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97667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Freeform: Shape 1032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No description available.">
            <a:extLst>
              <a:ext uri="{FF2B5EF4-FFF2-40B4-BE49-F238E27FC236}">
                <a16:creationId xmlns:a16="http://schemas.microsoft.com/office/drawing/2014/main" id="{06F86CDA-7D0F-6C1B-71D3-74FD65F33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2979" y="643466"/>
            <a:ext cx="5608899" cy="556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036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D1BB3-81E7-E6F3-CACA-88529F3FD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6536" y="6035040"/>
            <a:ext cx="548640" cy="548640"/>
          </a:xfrm>
          <a:prstGeom prst="ellipse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3343852E-B059-47B1-8EC6-30E989675E78}" type="slidenum">
              <a:rPr lang="en-US">
                <a:solidFill>
                  <a:schemeClr val="tx1"/>
                </a:solidFill>
              </a:rPr>
              <a:pPr algn="ctr">
                <a:spcAft>
                  <a:spcPts val="600"/>
                </a:spcAft>
              </a:pPr>
              <a:t>95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9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4803</TotalTime>
  <Words>4415</Words>
  <Application>Microsoft Office PowerPoint</Application>
  <PresentationFormat>Widescreen</PresentationFormat>
  <Paragraphs>1305</Paragraphs>
  <Slides>95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95</vt:i4>
      </vt:variant>
    </vt:vector>
  </HeadingPairs>
  <TitlesOfParts>
    <vt:vector size="109" baseType="lpstr">
      <vt:lpstr>Arabic Typesetting</vt:lpstr>
      <vt:lpstr>Arial</vt:lpstr>
      <vt:lpstr>Calibri</vt:lpstr>
      <vt:lpstr>Calibri (body)</vt:lpstr>
      <vt:lpstr>Calibri Light</vt:lpstr>
      <vt:lpstr>Calibri Light (Headings)</vt:lpstr>
      <vt:lpstr>Cambria</vt:lpstr>
      <vt:lpstr>Cambria Math</vt:lpstr>
      <vt:lpstr>Segoe UI Symbol</vt:lpstr>
      <vt:lpstr>Symbol</vt:lpstr>
      <vt:lpstr>Times New Roman</vt:lpstr>
      <vt:lpstr>Wingdings</vt:lpstr>
      <vt:lpstr>Office Theme</vt:lpstr>
      <vt:lpstr>نسق Office</vt:lpstr>
      <vt:lpstr>Graduation Project  II Structural Analysis and Design of multi-functional building in Nablus city -Palestine.</vt:lpstr>
      <vt:lpstr>Outline : 1. General Description  2. Preliminary Design  3.Three-Dimensional Modeling and Analysis 4.Design 5.Footing</vt:lpstr>
      <vt:lpstr>General Description </vt:lpstr>
      <vt:lpstr> General Description  </vt:lpstr>
      <vt:lpstr>PowerPoint Presentation</vt:lpstr>
      <vt:lpstr>General Description</vt:lpstr>
      <vt:lpstr>Architectural Plans</vt:lpstr>
      <vt:lpstr>Basement three</vt:lpstr>
      <vt:lpstr>Basement two </vt:lpstr>
      <vt:lpstr>Basement one </vt:lpstr>
      <vt:lpstr>Ground floor </vt:lpstr>
      <vt:lpstr>floor 1-7</vt:lpstr>
      <vt:lpstr>floor 8-11</vt:lpstr>
      <vt:lpstr>General Description</vt:lpstr>
      <vt:lpstr>General Description</vt:lpstr>
      <vt:lpstr> General Description</vt:lpstr>
      <vt:lpstr> 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 Description</vt:lpstr>
      <vt:lpstr>Structural Preliminary Design </vt:lpstr>
      <vt:lpstr>1. Slab System 2.Beam System 3. Column System 4. Wall System </vt:lpstr>
      <vt:lpstr>Slab Preliminary dimensions</vt:lpstr>
      <vt:lpstr>Using two-way ribbed slab,  must L/B=6.30/4.82=1.30&lt;2.0</vt:lpstr>
      <vt:lpstr>PowerPoint Presentation</vt:lpstr>
      <vt:lpstr>Beams Layout</vt:lpstr>
      <vt:lpstr>PowerPoint Presentation</vt:lpstr>
      <vt:lpstr>PowerPoint Presentation</vt:lpstr>
      <vt:lpstr>Column Layout</vt:lpstr>
      <vt:lpstr>PowerPoint Presentation</vt:lpstr>
      <vt:lpstr>PowerPoint Presentation</vt:lpstr>
      <vt:lpstr>Wall Layout</vt:lpstr>
      <vt:lpstr>PowerPoint Presentation</vt:lpstr>
      <vt:lpstr>3D-Modeling and Analysis</vt:lpstr>
      <vt:lpstr>3D-Modeling and Analysis</vt:lpstr>
      <vt:lpstr> 3D-Modeling and Analysis</vt:lpstr>
      <vt:lpstr>Verification of Structural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Design</vt:lpstr>
      <vt:lpstr> Design </vt:lpstr>
      <vt:lpstr> Design </vt:lpstr>
      <vt:lpstr> Design </vt:lpstr>
      <vt:lpstr> Design </vt:lpstr>
      <vt:lpstr> Design </vt:lpstr>
      <vt:lpstr> Design </vt:lpstr>
      <vt:lpstr> Design </vt:lpstr>
      <vt:lpstr>Design</vt:lpstr>
      <vt:lpstr>Design</vt:lpstr>
      <vt:lpstr>Design</vt:lpstr>
      <vt:lpstr>Design</vt:lpstr>
      <vt:lpstr> Design </vt:lpstr>
      <vt:lpstr> Design </vt:lpstr>
      <vt:lpstr> Design </vt:lpstr>
      <vt:lpstr>Footing </vt:lpstr>
      <vt:lpstr>Footing </vt:lpstr>
      <vt:lpstr>Footing</vt:lpstr>
      <vt:lpstr>Footing</vt:lpstr>
      <vt:lpstr>Footing</vt:lpstr>
      <vt:lpstr>Footing</vt:lpstr>
      <vt:lpstr>Footing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Structural Analysis and Design of Indonesian Rehabilitation Hospital in Nazareth city -Palestine.</dc:title>
  <dc:creator>asus</dc:creator>
  <cp:lastModifiedBy>Ansam Salameh</cp:lastModifiedBy>
  <cp:revision>123</cp:revision>
  <dcterms:created xsi:type="dcterms:W3CDTF">2022-12-26T20:31:00Z</dcterms:created>
  <dcterms:modified xsi:type="dcterms:W3CDTF">2023-06-14T16:35:25Z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F45E80E3325B4B2B9965E61BC7993121</vt:lpwstr>
  </property>
  <property fmtid="{D5CDD505-2E9C-101B-9397-08002B2CF9AE}" pid="3" name="KSOProductBuildVer">
    <vt:lpwstr>2057-11.2.0.11417</vt:lpwstr>
  </property>
</Properties>
</file>