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90" r:id="rId2"/>
    <p:sldId id="291" r:id="rId3"/>
    <p:sldId id="292" r:id="rId4"/>
    <p:sldId id="293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273" r:id="rId36"/>
    <p:sldId id="275" r:id="rId37"/>
    <p:sldId id="274" r:id="rId38"/>
    <p:sldId id="257" r:id="rId39"/>
    <p:sldId id="276" r:id="rId40"/>
    <p:sldId id="277" r:id="rId41"/>
    <p:sldId id="278" r:id="rId42"/>
    <p:sldId id="258" r:id="rId43"/>
    <p:sldId id="280" r:id="rId44"/>
    <p:sldId id="279" r:id="rId45"/>
    <p:sldId id="281" r:id="rId46"/>
    <p:sldId id="282" r:id="rId47"/>
    <p:sldId id="283" r:id="rId48"/>
    <p:sldId id="262" r:id="rId49"/>
    <p:sldId id="284" r:id="rId50"/>
    <p:sldId id="285" r:id="rId51"/>
    <p:sldId id="286" r:id="rId52"/>
    <p:sldId id="287" r:id="rId53"/>
    <p:sldId id="288" r:id="rId54"/>
    <p:sldId id="289" r:id="rId55"/>
    <p:sldId id="294" r:id="rId56"/>
    <p:sldId id="344" r:id="rId57"/>
    <p:sldId id="325" r:id="rId58"/>
    <p:sldId id="326" r:id="rId59"/>
    <p:sldId id="327" r:id="rId60"/>
    <p:sldId id="328" r:id="rId61"/>
    <p:sldId id="329" r:id="rId62"/>
    <p:sldId id="330" r:id="rId63"/>
    <p:sldId id="331" r:id="rId64"/>
    <p:sldId id="332" r:id="rId65"/>
    <p:sldId id="333" r:id="rId66"/>
    <p:sldId id="334" r:id="rId67"/>
    <p:sldId id="335" r:id="rId68"/>
    <p:sldId id="336" r:id="rId69"/>
    <p:sldId id="337" r:id="rId70"/>
    <p:sldId id="338" r:id="rId71"/>
    <p:sldId id="339" r:id="rId72"/>
    <p:sldId id="340" r:id="rId73"/>
    <p:sldId id="341" r:id="rId74"/>
    <p:sldId id="342" r:id="rId75"/>
    <p:sldId id="343" r:id="rId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4" autoAdjust="0"/>
    <p:restoredTop sz="91830" autoAdjust="0"/>
  </p:normalViewPr>
  <p:slideViewPr>
    <p:cSldViewPr snapToGrid="0">
      <p:cViewPr>
        <p:scale>
          <a:sx n="70" d="100"/>
          <a:sy n="70" d="100"/>
        </p:scale>
        <p:origin x="-744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FBB19-0126-4A26-B232-303B9D304E2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72A45-B6AA-4BAC-8749-04CBEB3971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2750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380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38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380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380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380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702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72A45-B6AA-4BAC-8749-04CBEB3971BE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0D74-6739-449F-90D5-FE61F7AAA82D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468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4BCC-DECC-4584-BC9A-3D82CFAE8846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289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D883-9D04-4325-9CC5-E28AC22EEB65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713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508454-3595-4391-9441-700164B135A9}" type="datetime1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8932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65F5-79CD-464A-98F5-2DD1F948BDC6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514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747C-4FB4-445B-9FA8-D1294CD39C4F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757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5072-6919-4B7A-8ACF-413D85FDE83F}" type="datetime1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079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1158B-C094-477B-B2BF-806C2A49057E}" type="datetime1">
              <a:rPr lang="en-US" smtClean="0"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718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42D4-2F62-40F4-B502-7AE526F51B42}" type="datetime1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751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1EDD4-52D8-44D1-A82A-49F767EB4E0E}" type="datetime1">
              <a:rPr lang="en-US" smtClean="0"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013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AD85F-EF69-4ED7-B7CE-0DC4A90A5E0C}" type="datetime1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535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2F5D0-1FC3-452B-A587-F5EB585C0117}" type="datetime1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64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718AE-6BF9-4687-8063-65C0B2D2F0F7}" type="datetime1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6CFEE-36C4-4A0C-BC89-DCE02F99B3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393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0"/>
            <a:ext cx="12188825" cy="68698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8987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Graduation Project (2)</a:t>
            </a:r>
          </a:p>
          <a:p>
            <a:pPr algn="ctr" defTabSz="1218987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Integrated design of a Directorate of Health </a:t>
            </a:r>
          </a:p>
          <a:p>
            <a:pPr algn="ctr" defTabSz="1218987"/>
            <a:endParaRPr lang="es-UY" sz="2399" dirty="0">
              <a:solidFill>
                <a:schemeClr val="tx1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610" y="5512252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>
              <a:solidFill>
                <a:prstClr val="black"/>
              </a:solidFill>
            </a:endParaRPr>
          </a:p>
        </p:txBody>
      </p:sp>
      <p:pic>
        <p:nvPicPr>
          <p:cNvPr id="7" name="Picture 6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3693" y="0"/>
            <a:ext cx="2600325" cy="2600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740" y="4435522"/>
            <a:ext cx="44901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Prepared by :</a:t>
            </a:r>
          </a:p>
          <a:p>
            <a:r>
              <a:rPr lang="en-US" sz="2800" b="1" dirty="0" smtClean="0"/>
              <a:t>Batool Fuqha</a:t>
            </a:r>
          </a:p>
          <a:p>
            <a:r>
              <a:rPr lang="en-US" sz="2800" b="1" dirty="0" smtClean="0"/>
              <a:t>Fidaa Rawajbeh </a:t>
            </a:r>
          </a:p>
          <a:p>
            <a:r>
              <a:rPr lang="en-US" sz="2800" b="1" dirty="0" smtClean="0"/>
              <a:t>Yasmeen Dababat 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574506" y="4858603"/>
            <a:ext cx="4617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Supervisor : Dr. Monther Dwaikat.</a:t>
            </a:r>
          </a:p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3600" b="1" smtClean="0">
                <a:solidFill>
                  <a:sysClr val="windowText" lastClr="000000"/>
                </a:solidFill>
              </a:rPr>
              <a:pPr/>
              <a:t>1</a:t>
            </a:fld>
            <a:endParaRPr lang="en-US" sz="36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603" y="1037767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0251" y="287907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floor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6706" y="1782289"/>
            <a:ext cx="9418637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800" b="1" smtClean="0">
                <a:solidFill>
                  <a:schemeClr val="tx1"/>
                </a:solidFill>
              </a:rPr>
              <a:pPr/>
              <a:t>10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251" y="1037767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0251" y="274260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 floor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793" y="1894954"/>
            <a:ext cx="9258300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955" y="1037768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2011" y="274259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Elevations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68667"/>
            <a:ext cx="10537825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/>
          <p:nvPr/>
        </p:nvSpPr>
        <p:spPr>
          <a:xfrm>
            <a:off x="2513462" y="5693930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North Elevation</a:t>
            </a:r>
            <a:endParaRPr lang="en-US" sz="28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800" b="1" smtClean="0">
                <a:solidFill>
                  <a:schemeClr val="tx1"/>
                </a:solidFill>
              </a:rPr>
              <a:pPr/>
              <a:t>12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955" y="996825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9308" y="301556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Elevations</a:t>
            </a:r>
          </a:p>
        </p:txBody>
      </p:sp>
      <p:sp>
        <p:nvSpPr>
          <p:cNvPr id="12" name="Rectangle 1"/>
          <p:cNvSpPr/>
          <p:nvPr/>
        </p:nvSpPr>
        <p:spPr>
          <a:xfrm>
            <a:off x="2513462" y="5693930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South Elevation</a:t>
            </a:r>
            <a:endParaRPr lang="en-US" sz="28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948" y="1829298"/>
            <a:ext cx="10183813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800" b="1" smtClean="0">
                <a:solidFill>
                  <a:schemeClr val="tx1"/>
                </a:solidFill>
              </a:rPr>
              <a:pPr/>
              <a:t>13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660" y="969529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274259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Elevations</a:t>
            </a:r>
          </a:p>
        </p:txBody>
      </p:sp>
      <p:sp>
        <p:nvSpPr>
          <p:cNvPr id="12" name="Rectangle 1"/>
          <p:cNvSpPr/>
          <p:nvPr/>
        </p:nvSpPr>
        <p:spPr>
          <a:xfrm>
            <a:off x="2513462" y="5693930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West Elevation</a:t>
            </a:r>
            <a:endParaRPr lang="en-US" sz="28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7598" y="2115024"/>
            <a:ext cx="6218237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660" y="1065064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2012" y="327547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Elevations</a:t>
            </a:r>
          </a:p>
        </p:txBody>
      </p:sp>
      <p:sp>
        <p:nvSpPr>
          <p:cNvPr id="12" name="Rectangle 1"/>
          <p:cNvSpPr/>
          <p:nvPr/>
        </p:nvSpPr>
        <p:spPr>
          <a:xfrm>
            <a:off x="2649940" y="5721225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East Elevation</a:t>
            </a:r>
            <a:endParaRPr lang="en-US" sz="28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1662" y="2263894"/>
            <a:ext cx="6446837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800" b="1" smtClean="0">
                <a:solidFill>
                  <a:schemeClr val="tx1"/>
                </a:solidFill>
              </a:rPr>
              <a:pPr/>
              <a:t>15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421" y="1010472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54841" y="301556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8165" y="1080114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Sections</a:t>
            </a:r>
          </a:p>
        </p:txBody>
      </p:sp>
      <p:sp>
        <p:nvSpPr>
          <p:cNvPr id="12" name="Rectangle 1"/>
          <p:cNvSpPr/>
          <p:nvPr/>
        </p:nvSpPr>
        <p:spPr>
          <a:xfrm>
            <a:off x="2649940" y="5721225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Section A-A</a:t>
            </a:r>
            <a:endParaRPr lang="en-US" sz="28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842" y="1746914"/>
            <a:ext cx="11286697" cy="420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716" y="1010473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9308" y="424384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Sections</a:t>
            </a:r>
          </a:p>
        </p:txBody>
      </p:sp>
      <p:sp>
        <p:nvSpPr>
          <p:cNvPr id="12" name="Rectangle 1"/>
          <p:cNvSpPr/>
          <p:nvPr/>
        </p:nvSpPr>
        <p:spPr>
          <a:xfrm>
            <a:off x="2636292" y="5912294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Section B-B</a:t>
            </a:r>
            <a:endParaRPr lang="en-US" sz="2800" b="1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9429" y="1705970"/>
            <a:ext cx="6713159" cy="437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899" y="437265"/>
            <a:ext cx="7069015" cy="7773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49131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Render</a:t>
            </a:r>
          </a:p>
        </p:txBody>
      </p:sp>
      <p:pic>
        <p:nvPicPr>
          <p:cNvPr id="10" name="صورة 9" descr="D:\pic final project\arch_project_2_part_final.rvt_2018-Apr-29_08-27-32AM-000_3D_View_22_jpe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711" y="1493787"/>
            <a:ext cx="5731510" cy="479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307" y="519151"/>
            <a:ext cx="7069015" cy="7773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78" y="49131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Render</a:t>
            </a:r>
          </a:p>
        </p:txBody>
      </p:sp>
      <p:pic>
        <p:nvPicPr>
          <p:cNvPr id="11" name="صورة 10" descr="D:\pic final project\arch_project_2_part_final.rvt_2018-Apr-29_09-01-14AM-000_3D_View_31_jpe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5455" y="1603430"/>
            <a:ext cx="5731510" cy="457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 descr="D:\pic final project\arch_project_2_part_final.rvt_2018-Apr-29_09-09-40AM-000_3D_View_32_jpe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033" y="1561641"/>
            <a:ext cx="5731510" cy="45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19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0"/>
            <a:ext cx="12192000" cy="6869804"/>
          </a:xfrm>
          <a:prstGeom prst="rect">
            <a:avLst/>
          </a:prstGeom>
          <a:ln/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2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Outline</a:t>
            </a:r>
          </a:p>
          <a:p>
            <a:pPr lvl="2"/>
            <a:endParaRPr lang="en-US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Site analysis.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Architectural design.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Structural design.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Safety.</a:t>
            </a:r>
          </a:p>
          <a:p>
            <a:pPr lvl="2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Quantity Survey.</a:t>
            </a:r>
            <a:endParaRPr lang="en-US" sz="2800" dirty="0" smtClean="0"/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610" y="5512252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3200" b="1" smtClean="0">
                <a:solidFill>
                  <a:schemeClr val="tx1"/>
                </a:solidFill>
              </a:rPr>
              <a:pPr/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20931"/>
            <a:ext cx="12192000" cy="288570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8637" y="2600327"/>
            <a:ext cx="4743451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1-Thermal  analysis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5789" y="3332798"/>
            <a:ext cx="378149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2- Acoustical design</a:t>
            </a:r>
            <a:endParaRPr lang="en-US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2925" y="1564448"/>
            <a:ext cx="69580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4.Environmental design 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95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343027" y="1214438"/>
            <a:ext cx="214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b="1" dirty="0" smtClean="0"/>
              <a:t>Material used</a:t>
            </a:r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5027" y="885825"/>
            <a:ext cx="5343524" cy="5272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1200151" y="1643062"/>
            <a:ext cx="33718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 wall layers :</a:t>
            </a:r>
          </a:p>
          <a:p>
            <a:r>
              <a:rPr lang="en-US" sz="2400" dirty="0" smtClean="0"/>
              <a:t>7 cm Jammain  lime stone</a:t>
            </a:r>
          </a:p>
          <a:p>
            <a:r>
              <a:rPr lang="en-US" sz="2400" dirty="0" smtClean="0"/>
              <a:t>10 cm cast concrete</a:t>
            </a:r>
          </a:p>
          <a:p>
            <a:r>
              <a:rPr lang="en-US" sz="2400" dirty="0" smtClean="0"/>
              <a:t>6 cm XPS Extruded polystyrene</a:t>
            </a:r>
          </a:p>
          <a:p>
            <a:r>
              <a:rPr lang="en-US" sz="2400" dirty="0" smtClean="0"/>
              <a:t>10 cm block </a:t>
            </a:r>
          </a:p>
          <a:p>
            <a:r>
              <a:rPr lang="en-US" sz="2400" dirty="0" smtClean="0"/>
              <a:t>1.3 cm cement plaster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4424" y="5129213"/>
            <a:ext cx="4000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U-value = 0.454 W/m2-k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00125" y="771526"/>
            <a:ext cx="3414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</a:p>
        </p:txBody>
      </p:sp>
      <p:sp>
        <p:nvSpPr>
          <p:cNvPr id="7" name="Rectangle 6"/>
          <p:cNvSpPr/>
          <p:nvPr/>
        </p:nvSpPr>
        <p:spPr>
          <a:xfrm>
            <a:off x="822340" y="215384"/>
            <a:ext cx="47212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028702" y="985838"/>
            <a:ext cx="214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Material used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76" y="1514475"/>
            <a:ext cx="337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Flat roof layers 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71599" y="5857874"/>
            <a:ext cx="367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U-value = 0.372 W/m²-k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4" y="2043113"/>
            <a:ext cx="4571999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100263"/>
            <a:ext cx="4614863" cy="3629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0" y="1585913"/>
            <a:ext cx="262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Internal floor layers: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29475" y="5972175"/>
            <a:ext cx="4129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U-value = 0.517 W/m²-k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2988" y="671513"/>
            <a:ext cx="252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7733" y="185737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914401" y="1400175"/>
            <a:ext cx="320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Material used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1551" y="2357437"/>
            <a:ext cx="3371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Glass Prosperities. 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(e2=0.1) clear glass with 6mm/13 mm Argon gas 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14424" y="5129213"/>
            <a:ext cx="2843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U-value = 1.761 W/m2-k</a:t>
            </a:r>
            <a:endParaRPr lang="en-US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2139" y="1057276"/>
            <a:ext cx="5472112" cy="4657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71551" y="971550"/>
            <a:ext cx="2986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6319" y="215384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185863" y="1190238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Heating and cooling loads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1576" y="700088"/>
            <a:ext cx="298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4354429"/>
              </p:ext>
            </p:extLst>
          </p:nvPr>
        </p:nvGraphicFramePr>
        <p:xfrm>
          <a:off x="1352550" y="2014537"/>
          <a:ext cx="4724400" cy="1828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62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/>
                        <a:t>Heating design capacity.</a:t>
                      </a:r>
                      <a:endParaRPr lang="en-US" sz="2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152.5 kW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Cooling design</a:t>
                      </a:r>
                      <a:r>
                        <a:rPr lang="en-US" sz="2400" baseline="0" dirty="0" smtClean="0"/>
                        <a:t> capacity.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164.02 kW </a:t>
                      </a:r>
                      <a:endParaRPr lang="en-US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71588" y="4243389"/>
            <a:ext cx="3357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Site energy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8738" y="4717308"/>
            <a:ext cx="9972675" cy="16549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23418" y="172522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552" y="785813"/>
            <a:ext cx="4357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analysis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8663" y="1243013"/>
            <a:ext cx="2243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Simulation comfort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00187"/>
            <a:ext cx="8858250" cy="5072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09130" y="186808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888242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1" y="814388"/>
            <a:ext cx="3071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50" y="1328738"/>
            <a:ext cx="3786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28662" y="1914526"/>
          <a:ext cx="3771901" cy="430614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57313"/>
                <a:gridCol w="1257300"/>
                <a:gridCol w="1157288"/>
              </a:tblGrid>
              <a:tr h="856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Room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DF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(After)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DF%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(before)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Clinics(</a:t>
                      </a:r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G.f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3.8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447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Waiting &amp; circulation area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2.22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Lab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2.15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3.5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H. school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Offices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675" y="3228973"/>
            <a:ext cx="5186363" cy="36290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576886" y="942975"/>
            <a:ext cx="6296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Daylight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3525" y="171450"/>
            <a:ext cx="5300662" cy="2943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1980" y="228600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1564" y="700088"/>
            <a:ext cx="4300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200150"/>
            <a:ext cx="3786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Analysis of shading.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2671" y="1672709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1-Shading in winter (21St/January)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8774" y="2229921"/>
            <a:ext cx="88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8:00 AM.                                                                                          At  12:00 PM.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9" y="2757488"/>
            <a:ext cx="5343524" cy="3690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2771775"/>
            <a:ext cx="5086350" cy="3671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66306" y="215384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5864" y="657226"/>
            <a:ext cx="4357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7288" y="1042988"/>
            <a:ext cx="3786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Analysis of shading.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2671" y="1672711"/>
            <a:ext cx="6031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2- Shading in summer (21St/July)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8774" y="2229921"/>
            <a:ext cx="88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8:00 AM.                                                                                          At  12:00 PM.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4" y="2743200"/>
            <a:ext cx="5219700" cy="3771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5088" y="2728913"/>
            <a:ext cx="5471932" cy="37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37732" y="171450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24248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4451" y="742950"/>
            <a:ext cx="6143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5863" y="1200151"/>
            <a:ext cx="3786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3D model in design builder </a:t>
            </a:r>
          </a:p>
        </p:txBody>
      </p:sp>
      <p:sp>
        <p:nvSpPr>
          <p:cNvPr id="9" name="Rectangle 8"/>
          <p:cNvSpPr/>
          <p:nvPr/>
        </p:nvSpPr>
        <p:spPr>
          <a:xfrm>
            <a:off x="1628774" y="2229921"/>
            <a:ext cx="8886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7363" y="1885950"/>
            <a:ext cx="8843961" cy="4600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737732" y="214313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29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0"/>
            <a:ext cx="12192000" cy="6869804"/>
          </a:xfrm>
          <a:prstGeom prst="rect">
            <a:avLst/>
          </a:prstGeom>
          <a:ln/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2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Introduction</a:t>
            </a: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endParaRPr lang="en-US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610" y="5512252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>
              <a:solidFill>
                <a:prstClr val="black"/>
              </a:solidFill>
            </a:endParaRPr>
          </a:p>
        </p:txBody>
      </p:sp>
      <p:pic>
        <p:nvPicPr>
          <p:cNvPr id="4" name="صورة 1" descr="D:\pic final project\arch_project_2_part_final.rvt_2018-Apr-29_08-27-32AM-000_3D_View_22_jpe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0687" y="941695"/>
            <a:ext cx="8816454" cy="571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800" b="1" smtClean="0">
                <a:solidFill>
                  <a:schemeClr val="tx1"/>
                </a:solidFill>
              </a:rPr>
              <a:pPr/>
              <a:t>3</a:t>
            </a:fld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2963" y="728663"/>
            <a:ext cx="4157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3" y="1200150"/>
            <a:ext cx="5343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Reverberation Time (RT60):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6226" y="175289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Meeting room : </a:t>
            </a:r>
            <a:r>
              <a:rPr lang="en-US" sz="2400" dirty="0" smtClean="0"/>
              <a:t>The required RT60 (0.6 – 1.0)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6" y="2443163"/>
            <a:ext cx="5815012" cy="4081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43662" y="2285996"/>
          <a:ext cx="5414965" cy="449419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82880"/>
                <a:gridCol w="1082880"/>
                <a:gridCol w="1082880"/>
                <a:gridCol w="1082880"/>
                <a:gridCol w="1083445"/>
              </a:tblGrid>
              <a:tr h="5207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FREQ.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ABSPT.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SABINE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RT60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NOR-ER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RT60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MIL-SE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RT60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63Hz: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34.796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0.96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0.85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125Hz: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30.442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1.06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1.14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0.89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250Hz: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31.506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0.87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0.75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500Hz: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32.648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0.82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0.71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1kHz: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34.401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0.76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0.92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0.66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2kHz: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33.210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0.70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0.83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0.63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4kHz: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19.391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0.73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0.71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8kHz: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18.386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0.47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0.49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0.46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16kHz: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16.698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0.46</a:t>
                      </a:r>
                      <a:endParaRPr lang="en-US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0.48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0.45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7988" y="228601"/>
            <a:ext cx="4300538" cy="1728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494844" y="0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0152" y="728663"/>
            <a:ext cx="4757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7288" y="1171575"/>
            <a:ext cx="737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Sound Transmission Class (STC):</a:t>
            </a:r>
          </a:p>
        </p:txBody>
      </p:sp>
      <p:sp>
        <p:nvSpPr>
          <p:cNvPr id="9" name="Rectangle 8"/>
          <p:cNvSpPr/>
          <p:nvPr/>
        </p:nvSpPr>
        <p:spPr>
          <a:xfrm rot="10800000" flipV="1">
            <a:off x="971549" y="1547424"/>
            <a:ext cx="9586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1- meeting room adjacent to corridor : </a:t>
            </a:r>
            <a:r>
              <a:rPr lang="en-US" sz="2000" dirty="0" smtClean="0"/>
              <a:t>The required STC for the wall is 45dB according to standard and the designed value by using </a:t>
            </a:r>
            <a:r>
              <a:rPr lang="en-US" sz="2000" dirty="0" err="1" smtClean="0"/>
              <a:t>Insul</a:t>
            </a:r>
            <a:r>
              <a:rPr lang="en-US" sz="2000" dirty="0" smtClean="0"/>
              <a:t> software is 44dB. </a:t>
            </a:r>
          </a:p>
          <a:p>
            <a:endParaRPr lang="en-US" sz="20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486025"/>
            <a:ext cx="4843463" cy="3971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2175" y="2500313"/>
            <a:ext cx="5805487" cy="3924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037768" y="171450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31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3013" y="728663"/>
            <a:ext cx="5086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171575"/>
            <a:ext cx="6972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Sound Transmission Class (STC):</a:t>
            </a:r>
          </a:p>
        </p:txBody>
      </p:sp>
      <p:sp>
        <p:nvSpPr>
          <p:cNvPr id="9" name="Rectangle 8"/>
          <p:cNvSpPr/>
          <p:nvPr/>
        </p:nvSpPr>
        <p:spPr>
          <a:xfrm rot="10800000" flipV="1">
            <a:off x="1014413" y="1595824"/>
            <a:ext cx="42506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2- Office room with outside. 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1028699" y="1985963"/>
            <a:ext cx="91868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required STC for the wall is 50dB according to standard and the designed value by using </a:t>
            </a:r>
            <a:r>
              <a:rPr lang="en-US" sz="2400" dirty="0" err="1" smtClean="0"/>
              <a:t>Insul</a:t>
            </a:r>
            <a:r>
              <a:rPr lang="en-US" sz="2400" dirty="0" smtClean="0"/>
              <a:t> software is 52dB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5838" y="2843212"/>
            <a:ext cx="4414837" cy="3543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6463" y="2838734"/>
            <a:ext cx="5614987" cy="3704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66293" y="185737"/>
            <a:ext cx="47200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3027" y="828675"/>
            <a:ext cx="545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0800000" flipV="1">
            <a:off x="1014412" y="1457325"/>
            <a:ext cx="13430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2328863" y="1657350"/>
            <a:ext cx="7700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Ceiling :the designed value by using </a:t>
            </a:r>
            <a:r>
              <a:rPr lang="en-US" sz="2400" dirty="0" err="1" smtClean="0"/>
              <a:t>Insul</a:t>
            </a:r>
            <a:r>
              <a:rPr lang="en-US" sz="2400" dirty="0" smtClean="0"/>
              <a:t> software is 53dB.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014413" y="1264335"/>
            <a:ext cx="6300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Impact Insulation Class(IIC):</a:t>
            </a:r>
          </a:p>
          <a:p>
            <a:pPr lvl="1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5913" y="2414588"/>
            <a:ext cx="9272587" cy="4057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66306" y="229671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8725" y="785813"/>
            <a:ext cx="5414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1575" y="1157288"/>
            <a:ext cx="7829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Loud Speakers:</a:t>
            </a:r>
          </a:p>
          <a:p>
            <a:r>
              <a:rPr lang="en-US" sz="2400" b="1" dirty="0" smtClean="0"/>
              <a:t>1- Corridor &amp; Waiting area</a:t>
            </a:r>
            <a:r>
              <a:rPr lang="en-US" sz="2400" dirty="0" smtClean="0"/>
              <a:t>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used BT720-4-T47 In-ceiling speakers with 130 coverage angle.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328862"/>
            <a:ext cx="9363075" cy="42052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094918" y="185737"/>
            <a:ext cx="4083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Environmental design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610" y="5512252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00836" y="0"/>
            <a:ext cx="502789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987"/>
            <a:r>
              <a:rPr lang="en-US" sz="3600" b="1" dirty="0" smtClean="0">
                <a:solidFill>
                  <a:srgbClr val="FFFF00"/>
                </a:solidFill>
                <a:latin typeface="+mn-lt"/>
              </a:rPr>
              <a:t>Structural design</a:t>
            </a:r>
            <a:endParaRPr lang="es-UY" sz="36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7420" y="5199797"/>
            <a:ext cx="11778019" cy="1487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directorate building consisting of 5 floors are made completely of reinforced concrete.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blocks.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directorate has one on ground water tank</a:t>
            </a:r>
            <a:endParaRPr lang="en-US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صورة 2" descr="D:\pic final project\arch_project_2_part_final.rvt_2018-Apr-29_09-09-40AM-000_3D_View_32_jpe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627" y="0"/>
            <a:ext cx="7042246" cy="515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869907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2800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705222" y="3140160"/>
            <a:ext cx="807522" cy="8075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29921" y="3154447"/>
            <a:ext cx="807522" cy="8075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811819" y="3123462"/>
            <a:ext cx="807522" cy="80752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279331" y="3137749"/>
            <a:ext cx="807522" cy="8075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059384"/>
            <a:ext cx="4214813" cy="825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419100" algn="ctr" rtl="1">
              <a:lnSpc>
                <a:spcPct val="14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-318-11 for reinforce</a:t>
            </a:r>
          </a:p>
          <a:p>
            <a:pPr marL="1371600" indent="-419100" algn="ctr" rtl="1">
              <a:lnSpc>
                <a:spcPct val="14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structural design.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6151" y="4016522"/>
            <a:ext cx="4614862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419100" rtl="1">
              <a:lnSpc>
                <a:spcPct val="14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ACI-350.3-06 for Seismic Design of Liquid Containing Concrete Structures and Commentary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58026" y="4059384"/>
            <a:ext cx="2528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earthquake design.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53103" y="4087959"/>
            <a:ext cx="2219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ASCE 7 2010 for load combinations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389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Structural design 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85775" y="1571625"/>
            <a:ext cx="37529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85974" y="5800725"/>
            <a:ext cx="637086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 , SAP , Prokon and hand calculations were used . 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3200" b="1" smtClean="0"/>
              <a:pPr/>
              <a:t>36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4710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lnSpc>
                <a:spcPct val="140000"/>
              </a:lnSpc>
            </a:pPr>
            <a:r>
              <a:rPr lang="en-US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 </a:t>
            </a:r>
          </a:p>
        </p:txBody>
      </p:sp>
      <p:pic>
        <p:nvPicPr>
          <p:cNvPr id="4" name="Picture 3" descr="plan tot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6287"/>
            <a:ext cx="12191999" cy="553094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06385" y="6042451"/>
            <a:ext cx="2743200" cy="365125"/>
          </a:xfrm>
        </p:spPr>
        <p:txBody>
          <a:bodyPr/>
          <a:lstStyle/>
          <a:p>
            <a:fld id="{96E69268-9C8B-4EBF-A9EE-DC5DC2D48DC3}" type="slidenum">
              <a:rPr lang="en-US" sz="1600" b="1" smtClean="0">
                <a:solidFill>
                  <a:schemeClr val="tx1"/>
                </a:solidFill>
              </a:rPr>
              <a:pPr/>
              <a:t>37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71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6821"/>
            <a:ext cx="7069015" cy="86750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61376" y="2100264"/>
            <a:ext cx="3796812" cy="10470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02443" y="3443289"/>
            <a:ext cx="4155832" cy="10429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75384" y="4643438"/>
            <a:ext cx="4282954" cy="10858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/>
          <p:cNvSpPr/>
          <p:nvPr/>
        </p:nvSpPr>
        <p:spPr>
          <a:xfrm>
            <a:off x="4489938" y="1852605"/>
            <a:ext cx="2579077" cy="261945"/>
          </a:xfrm>
          <a:prstGeom prst="parallelogram">
            <a:avLst>
              <a:gd name="adj" fmla="val 22214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>
            <a:off x="4900246" y="3106975"/>
            <a:ext cx="2579077" cy="336313"/>
          </a:xfrm>
          <a:prstGeom prst="parallelogram">
            <a:avLst>
              <a:gd name="adj" fmla="val 22214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>
            <a:off x="5312752" y="4361345"/>
            <a:ext cx="2579077" cy="310668"/>
          </a:xfrm>
          <a:prstGeom prst="parallelogram">
            <a:avLst>
              <a:gd name="adj" fmla="val 222143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4176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59560" y="241062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1" y="1107409"/>
            <a:ext cx="6929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data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0575" y="2157414"/>
            <a:ext cx="3714750" cy="906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>
              <a:lnSpc>
                <a:spcPct val="14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Concrete strength, </a:t>
            </a:r>
          </a:p>
          <a:p>
            <a:pPr marL="1371600" indent="-419100">
              <a:lnSpc>
                <a:spcPct val="140000"/>
              </a:lnSpc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b="1" i="1" baseline="30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000" b="1" i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28 Mpa.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72025" y="3514726"/>
            <a:ext cx="4200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just">
              <a:lnSpc>
                <a:spcPct val="14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b="1" i="1" baseline="-25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420 Mpa.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29226" y="4714876"/>
            <a:ext cx="424338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371600" indent="-419100" algn="just">
              <a:lnSpc>
                <a:spcPct val="140000"/>
              </a:lnSpc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Bearing capacity for soil </a:t>
            </a:r>
          </a:p>
          <a:p>
            <a:pPr marL="1371600" indent="-419100" algn="just">
              <a:lnSpc>
                <a:spcPct val="140000"/>
              </a:lnSpc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250 kN/m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472327" y="2771776"/>
            <a:ext cx="2356007" cy="1175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Live load</a:t>
            </a:r>
            <a:endParaRPr lang="en-US" sz="32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22028" y="2686051"/>
            <a:ext cx="2392890" cy="134669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-150" dirty="0" smtClean="0">
                <a:latin typeface="Arial" panose="020B0604020202020204" pitchFamily="34" charset="0"/>
                <a:cs typeface="Arial" panose="020B0604020202020204" pitchFamily="34" charset="0"/>
              </a:rPr>
              <a:t>SID</a:t>
            </a:r>
            <a:endParaRPr lang="en-US" sz="32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389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Structural design 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85775" y="1571625"/>
            <a:ext cx="237148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Vertical loads :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57388" y="4895255"/>
            <a:ext cx="1543050" cy="476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b="1" dirty="0"/>
          </a:p>
        </p:txBody>
      </p:sp>
      <p:sp>
        <p:nvSpPr>
          <p:cNvPr id="26" name="Down Arrow 25"/>
          <p:cNvSpPr/>
          <p:nvPr/>
        </p:nvSpPr>
        <p:spPr>
          <a:xfrm>
            <a:off x="2514600" y="38576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985963" y="3500438"/>
            <a:ext cx="1543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kN/m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24776" y="3581401"/>
            <a:ext cx="1543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kN/m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8258175" y="3957638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796213" y="4919067"/>
            <a:ext cx="1543050" cy="476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b="1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39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69804"/>
          </a:xfrm>
          <a:prstGeom prst="rect">
            <a:avLst/>
          </a:prstGeom>
          <a:ln/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2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endParaRPr lang="en-US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2610" y="5512252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>
              <a:solidFill>
                <a:prstClr val="black"/>
              </a:solidFill>
            </a:endParaRPr>
          </a:p>
        </p:txBody>
      </p:sp>
      <p:pic>
        <p:nvPicPr>
          <p:cNvPr id="5" name="Picture 4" descr="موقع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21" y="1504839"/>
            <a:ext cx="7552898" cy="49790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74759" y="1501254"/>
            <a:ext cx="4067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Al-</a:t>
            </a:r>
            <a:r>
              <a:rPr lang="en-US" sz="2000" dirty="0" err="1" smtClean="0"/>
              <a:t>makhfia</a:t>
            </a:r>
            <a:r>
              <a:rPr lang="en-US" sz="2000" dirty="0" smtClean="0"/>
              <a:t>, Nablus- Palestine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 Location: west of  Nablus</a:t>
            </a:r>
          </a:p>
          <a:p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800" b="1" smtClean="0">
                <a:solidFill>
                  <a:schemeClr val="tx1"/>
                </a:solidFill>
              </a:rPr>
              <a:pPr/>
              <a:t>4</a:t>
            </a:fld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8620125" y="723153"/>
            <a:ext cx="3571875" cy="944646"/>
          </a:xfrm>
          <a:prstGeom prst="homePlate">
            <a:avLst>
              <a:gd name="adj" fmla="val 4380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seismic zone factor. Z=0.2.</a:t>
            </a:r>
            <a:endParaRPr lang="en-US" sz="21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7210381" y="1716200"/>
            <a:ext cx="3885248" cy="876875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The soil profile is type 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SD</a:t>
            </a:r>
            <a:endParaRPr lang="en-US" sz="2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6066737" y="2647665"/>
            <a:ext cx="4319207" cy="873456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Ca= 0.28</a:t>
            </a:r>
            <a:endParaRPr lang="en-US" sz="2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4806824" y="3603008"/>
            <a:ext cx="4227994" cy="914400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=0.4.</a:t>
            </a:r>
            <a:endParaRPr lang="en-US" sz="2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3534769" y="4585649"/>
            <a:ext cx="4312693" cy="1037229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The Seismic importance factor is 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I=1.5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83642" y="2534801"/>
            <a:ext cx="7664722" cy="2967617"/>
            <a:chOff x="2902507" y="2671279"/>
            <a:chExt cx="7664722" cy="2967617"/>
          </a:xfrm>
        </p:grpSpPr>
        <p:sp>
          <p:nvSpPr>
            <p:cNvPr id="2" name="Right Arrow 1"/>
            <p:cNvSpPr/>
            <p:nvPr/>
          </p:nvSpPr>
          <p:spPr>
            <a:xfrm rot="19297116">
              <a:off x="2902507" y="2671279"/>
              <a:ext cx="7664722" cy="56336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 rot="2957220">
              <a:off x="2854253" y="4988138"/>
              <a:ext cx="1059738" cy="241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/>
          <p:cNvSpPr/>
          <p:nvPr/>
        </p:nvSpPr>
        <p:spPr>
          <a:xfrm>
            <a:off x="222441" y="3461035"/>
            <a:ext cx="2560320" cy="2560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Nablus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322" y="1242448"/>
            <a:ext cx="5107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Seismic design data : 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3775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2101755" y="5649030"/>
            <a:ext cx="4626592" cy="1045197"/>
          </a:xfrm>
          <a:prstGeom prst="homePlate">
            <a:avLst>
              <a:gd name="adj" fmla="val 43808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320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55201" y="3748101"/>
            <a:ext cx="0" cy="22833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1187706"/>
            <a:ext cx="12192000" cy="233289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Sections dimensions</a:t>
            </a:r>
            <a:endParaRPr lang="en-US" sz="3600" b="1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202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504967" y="3589362"/>
          <a:ext cx="7670042" cy="2361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3915"/>
                <a:gridCol w="3826127"/>
              </a:tblGrid>
              <a:tr h="59026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Structural elements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Dimension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9026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Solid slab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25 cm thickness </a:t>
                      </a:r>
                      <a:endParaRPr lang="en-US" sz="2000" b="1" dirty="0"/>
                    </a:p>
                  </a:txBody>
                  <a:tcPr/>
                </a:tc>
              </a:tr>
              <a:tr h="59026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Columns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(40x40)</a:t>
                      </a:r>
                      <a:r>
                        <a:rPr lang="en-US" sz="2000" b="1" baseline="0" dirty="0" smtClean="0"/>
                        <a:t> , (40x60)  ,(40x80)</a:t>
                      </a:r>
                      <a:endParaRPr lang="en-US" sz="2000" b="1" dirty="0"/>
                    </a:p>
                  </a:txBody>
                  <a:tcPr/>
                </a:tc>
              </a:tr>
              <a:tr h="59026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Beams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(40x60) , (40x50)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2262" y="6155141"/>
            <a:ext cx="3827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Mat foundation of 1m depth</a:t>
            </a:r>
            <a:endParaRPr lang="en-US" sz="2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41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98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967785" y="0"/>
            <a:ext cx="2013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Modeling</a:t>
            </a:r>
            <a:endParaRPr lang="en-US" sz="3600" b="1" dirty="0"/>
          </a:p>
        </p:txBody>
      </p:sp>
      <p:pic>
        <p:nvPicPr>
          <p:cNvPr id="5" name="Picture 4" descr="building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864" y="709683"/>
            <a:ext cx="5209664" cy="52383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8107" y="6018663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Block 2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56644" y="6086901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Block 1</a:t>
            </a:r>
            <a:endParaRPr lang="en-US" sz="2800" b="1" dirty="0"/>
          </a:p>
        </p:txBody>
      </p:sp>
      <p:pic>
        <p:nvPicPr>
          <p:cNvPr id="8" name="Picture 7" descr="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70" y="947220"/>
            <a:ext cx="4782184" cy="489402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6821"/>
            <a:ext cx="7069015" cy="86750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24898" y="2086616"/>
            <a:ext cx="4050361" cy="10470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02443" y="3443289"/>
            <a:ext cx="4155832" cy="10429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75384" y="4643438"/>
            <a:ext cx="4282954" cy="108585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/>
          <p:cNvSpPr/>
          <p:nvPr/>
        </p:nvSpPr>
        <p:spPr>
          <a:xfrm>
            <a:off x="4489938" y="1852605"/>
            <a:ext cx="2579077" cy="261945"/>
          </a:xfrm>
          <a:prstGeom prst="parallelogram">
            <a:avLst>
              <a:gd name="adj" fmla="val 22214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>
            <a:off x="4900246" y="3106975"/>
            <a:ext cx="2579077" cy="336313"/>
          </a:xfrm>
          <a:prstGeom prst="parallelogram">
            <a:avLst>
              <a:gd name="adj" fmla="val 22214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>
            <a:off x="5312752" y="4361345"/>
            <a:ext cx="2579077" cy="310668"/>
          </a:xfrm>
          <a:prstGeom prst="parallelogram">
            <a:avLst>
              <a:gd name="adj" fmla="val 222143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4176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59560" y="241062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1" y="1107409"/>
            <a:ext cx="6929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59381" y="2225653"/>
            <a:ext cx="4352355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>
              <a:lnSpc>
                <a:spcPct val="14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Compatibility check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90138" y="3582965"/>
            <a:ext cx="4200525" cy="628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just">
              <a:lnSpc>
                <a:spcPct val="14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Equilibrium check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88282" y="4790364"/>
            <a:ext cx="4243388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just">
              <a:lnSpc>
                <a:spcPct val="14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Internal force check</a:t>
            </a:r>
            <a:endParaRPr lang="en-US" sz="28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omp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026" y="938778"/>
            <a:ext cx="4391638" cy="5144218"/>
          </a:xfrm>
          <a:prstGeom prst="rect">
            <a:avLst/>
          </a:prstGeom>
        </p:spPr>
      </p:pic>
      <p:pic>
        <p:nvPicPr>
          <p:cNvPr id="27" name="Picture 26" descr="com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416" y="1314697"/>
            <a:ext cx="4686954" cy="461074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347416" y="6141492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Block 2</a:t>
            </a:r>
            <a:endParaRPr lang="en-US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642746" y="6237027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Block 1</a:t>
            </a:r>
            <a:endParaRPr lang="en-US" sz="2800" b="1" dirty="0"/>
          </a:p>
        </p:txBody>
      </p:sp>
      <p:sp>
        <p:nvSpPr>
          <p:cNvPr id="30" name="Rectangle 29"/>
          <p:cNvSpPr/>
          <p:nvPr/>
        </p:nvSpPr>
        <p:spPr>
          <a:xfrm>
            <a:off x="3905527" y="354842"/>
            <a:ext cx="4715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44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55201" y="3748101"/>
            <a:ext cx="0" cy="22833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764275"/>
            <a:ext cx="12192000" cy="174691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Verification of the model</a:t>
            </a:r>
          </a:p>
          <a:p>
            <a:endParaRPr lang="en-US" sz="3600" b="1" dirty="0" smtClean="0"/>
          </a:p>
          <a:p>
            <a:pPr rtl="1"/>
            <a:r>
              <a:rPr lang="en-US" sz="3600" b="1" dirty="0" smtClean="0"/>
              <a:t>           Equilibrium check</a:t>
            </a:r>
            <a:endParaRPr lang="en-US" sz="3600" b="1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202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232012" y="2756848"/>
          <a:ext cx="11750724" cy="382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6030"/>
                <a:gridCol w="1699331"/>
                <a:gridCol w="1699331"/>
                <a:gridCol w="1451144"/>
                <a:gridCol w="1451144"/>
                <a:gridCol w="1291872"/>
                <a:gridCol w="1291872"/>
              </a:tblGrid>
              <a:tr h="490087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Dead load ( KN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Live load ( KN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SID ( KN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Block 1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smtClean="0">
                          <a:solidFill>
                            <a:schemeClr val="bg1"/>
                          </a:solidFill>
                        </a:rPr>
                        <a:t>Block 2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Block 1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Block 2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Block 1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Block 2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0333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Manual</a:t>
                      </a:r>
                      <a:r>
                        <a:rPr lang="en-US" sz="2400" b="1" baseline="0" dirty="0" smtClean="0"/>
                        <a:t> calculations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25594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22399.9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10036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9132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14771.7 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5479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9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ETABs</a:t>
                      </a:r>
                      <a:r>
                        <a:rPr lang="en-US" sz="2400" b="1" baseline="0" dirty="0" smtClean="0"/>
                        <a:t> 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24943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22146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10022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8988.8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14130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5393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9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% Difference</a:t>
                      </a:r>
                      <a:r>
                        <a:rPr lang="en-US" sz="2000" b="1" baseline="0" dirty="0" smtClean="0"/>
                        <a:t> 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2.6 %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1.14%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0.14 %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1.59%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4.39%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1.59%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98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55201" y="3748101"/>
            <a:ext cx="0" cy="22833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764275"/>
            <a:ext cx="12192000" cy="174691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Verification of the model</a:t>
            </a:r>
          </a:p>
          <a:p>
            <a:endParaRPr lang="en-US" sz="3600" b="1" dirty="0" smtClean="0"/>
          </a:p>
          <a:p>
            <a:pPr rtl="1"/>
            <a:r>
              <a:rPr lang="en-US" sz="3600" b="1" dirty="0" smtClean="0"/>
              <a:t>           Internal force check</a:t>
            </a:r>
            <a:endParaRPr lang="en-US" sz="3600" b="1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202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design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232012" y="2756848"/>
          <a:ext cx="11750724" cy="382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6030"/>
                <a:gridCol w="3043451"/>
                <a:gridCol w="3029803"/>
                <a:gridCol w="2811440"/>
              </a:tblGrid>
              <a:tr h="9801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Column ( KN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Main beam( KN.m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Span of slab ( KN.m 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0333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Manual</a:t>
                      </a:r>
                      <a:r>
                        <a:rPr lang="en-US" sz="2400" b="1" baseline="0" dirty="0" smtClean="0"/>
                        <a:t> calculations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4088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57.8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172.8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9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ETABs</a:t>
                      </a:r>
                      <a:r>
                        <a:rPr lang="en-US" sz="2400" b="1" baseline="0" dirty="0" smtClean="0"/>
                        <a:t> 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3731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56.5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147.8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940"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% Difference</a:t>
                      </a:r>
                      <a:r>
                        <a:rPr lang="en-US" sz="2000" b="1" baseline="0" dirty="0" smtClean="0"/>
                        <a:t> 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9.5%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5.7%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16.9%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98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4716" y="1150129"/>
            <a:ext cx="3643951" cy="162692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Drift check</a:t>
            </a:r>
          </a:p>
          <a:p>
            <a:pPr algn="ctr"/>
            <a:r>
              <a:rPr lang="en-US" sz="2000" b="1" dirty="0" smtClean="0"/>
              <a:t>Block 1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/>
              <a:t>17.4mm &lt; 100mm</a:t>
            </a:r>
          </a:p>
          <a:p>
            <a:pPr algn="ctr"/>
            <a:r>
              <a:rPr lang="en-US" sz="2000" b="1" dirty="0" smtClean="0"/>
              <a:t>Block 2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/>
              <a:t>22.2mm &lt; 100mm</a:t>
            </a:r>
          </a:p>
          <a:p>
            <a:pPr algn="ctr"/>
            <a:endParaRPr lang="en-US" sz="2000" b="1" dirty="0" smtClean="0"/>
          </a:p>
          <a:p>
            <a:pPr algn="ctr"/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8142041" y="1187354"/>
            <a:ext cx="3840694" cy="159731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Deflection check</a:t>
            </a:r>
          </a:p>
          <a:p>
            <a:pPr lvl="0"/>
            <a:r>
              <a:rPr lang="en-US" sz="2000" b="1" dirty="0" smtClean="0"/>
              <a:t>Block 1 </a:t>
            </a:r>
            <a:r>
              <a:rPr lang="en-US" sz="2000" b="1" dirty="0" smtClean="0">
                <a:latin typeface="Times New Roman"/>
                <a:cs typeface="Times New Roman"/>
              </a:rPr>
              <a:t>→ </a:t>
            </a:r>
            <a:r>
              <a:rPr lang="en-US" sz="2000" b="1" dirty="0" smtClean="0"/>
              <a:t>6.3mm  &lt;33mm </a:t>
            </a:r>
          </a:p>
          <a:p>
            <a:pPr lvl="0"/>
            <a:r>
              <a:rPr lang="en-US" sz="2000" b="1" dirty="0" smtClean="0"/>
              <a:t>Block 2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/>
              <a:t> 14 mm  &lt; 33.6 mm </a:t>
            </a:r>
          </a:p>
          <a:p>
            <a:pPr lvl="0"/>
            <a:endParaRPr lang="en-US" sz="20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2765" y="3548947"/>
            <a:ext cx="4612942" cy="27699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sz="2800" b="1" dirty="0" smtClean="0"/>
              <a:t> </a:t>
            </a:r>
          </a:p>
          <a:p>
            <a:r>
              <a:rPr lang="en-US" sz="2000" b="1" dirty="0" smtClean="0"/>
              <a:t>Block 1 </a:t>
            </a:r>
            <a:r>
              <a:rPr lang="en-US" sz="2000" b="1" dirty="0" smtClean="0">
                <a:latin typeface="Times New Roman"/>
                <a:cs typeface="Times New Roman"/>
              </a:rPr>
              <a:t>→Y</a:t>
            </a:r>
            <a:r>
              <a:rPr lang="en-US" sz="2000" dirty="0" smtClean="0">
                <a:latin typeface="Times New Roman"/>
                <a:cs typeface="Times New Roman"/>
              </a:rPr>
              <a:t>-</a:t>
            </a:r>
            <a:r>
              <a:rPr lang="en-US" sz="2000" b="1" dirty="0" smtClean="0">
                <a:latin typeface="Times New Roman"/>
                <a:cs typeface="Times New Roman"/>
              </a:rPr>
              <a:t>  </a:t>
            </a:r>
            <a:r>
              <a:rPr lang="en-US" sz="2000" dirty="0" smtClean="0"/>
              <a:t>7808.8 KN &gt; 7349.6  kN</a:t>
            </a:r>
          </a:p>
          <a:p>
            <a:endParaRPr lang="en-US" sz="2000" dirty="0" smtClean="0"/>
          </a:p>
          <a:p>
            <a:r>
              <a:rPr lang="en-US" sz="2000" dirty="0" smtClean="0"/>
              <a:t>                    </a:t>
            </a:r>
            <a:r>
              <a:rPr lang="en-US" sz="2000" b="1" dirty="0" smtClean="0"/>
              <a:t>X-</a:t>
            </a:r>
            <a:r>
              <a:rPr lang="en-US" sz="2000" dirty="0" smtClean="0"/>
              <a:t>   7409.8 KN &gt;7349.6 kN</a:t>
            </a:r>
          </a:p>
          <a:p>
            <a:endParaRPr lang="en-US" sz="2000" dirty="0" smtClean="0"/>
          </a:p>
          <a:p>
            <a:r>
              <a:rPr lang="en-US" sz="2000" b="1" dirty="0" smtClean="0"/>
              <a:t>Block 2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Y- </a:t>
            </a:r>
            <a:r>
              <a:rPr lang="en-US" sz="2000" dirty="0" smtClean="0"/>
              <a:t>6227.4 KN &gt; 5657 KN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X- </a:t>
            </a:r>
            <a:r>
              <a:rPr lang="en-US" sz="2000" dirty="0" smtClean="0"/>
              <a:t>8522.5 KN &gt;5657 kN</a:t>
            </a:r>
            <a:endPara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2739" y="3548947"/>
            <a:ext cx="4558174" cy="27017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participating mass ratio check</a:t>
            </a:r>
          </a:p>
          <a:p>
            <a:pPr lvl="0" algn="ctr"/>
            <a:endParaRPr lang="ar-JO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/>
              <a:t>Block 1 </a:t>
            </a:r>
            <a:r>
              <a:rPr lang="en-US" b="1" dirty="0" smtClean="0">
                <a:latin typeface="Times New Roman"/>
                <a:cs typeface="Times New Roman"/>
              </a:rPr>
              <a:t>→ 0.95  &gt;  0.90</a:t>
            </a:r>
          </a:p>
          <a:p>
            <a:endParaRPr lang="en-US" b="1" dirty="0" smtClean="0"/>
          </a:p>
          <a:p>
            <a:r>
              <a:rPr lang="en-US" b="1" dirty="0" smtClean="0"/>
              <a:t>Block 2 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0.96  &gt;  0.90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53385" y="1150131"/>
            <a:ext cx="3875964" cy="163879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Period check</a:t>
            </a:r>
          </a:p>
          <a:p>
            <a:r>
              <a:rPr lang="en-US" sz="2000" b="1" dirty="0" smtClean="0"/>
              <a:t>Block 1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/>
              <a:t>0.63 Sec &lt; 0.69Sec</a:t>
            </a:r>
          </a:p>
          <a:p>
            <a:r>
              <a:rPr lang="en-US" sz="2000" b="1" dirty="0" smtClean="0"/>
              <a:t>Block 2 </a:t>
            </a:r>
            <a:r>
              <a:rPr lang="en-US" sz="2000" b="1" dirty="0" smtClean="0">
                <a:latin typeface="Times New Roman"/>
                <a:cs typeface="Times New Roman"/>
              </a:rPr>
              <a:t>→</a:t>
            </a:r>
            <a:r>
              <a:rPr lang="en-US" sz="2000" b="1" dirty="0" smtClean="0"/>
              <a:t> 0.7 Sec</a:t>
            </a:r>
            <a:r>
              <a:rPr lang="en-US" sz="2000" b="1" dirty="0" smtClean="0">
                <a:latin typeface="Times New Roman"/>
                <a:cs typeface="Times New Roman"/>
              </a:rPr>
              <a:t> →</a:t>
            </a:r>
            <a:r>
              <a:rPr lang="en-US" sz="2000" b="1" dirty="0" smtClean="0"/>
              <a:t> OK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8740" y="477671"/>
            <a:ext cx="6362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Dynamic design checks of the model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47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4411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Slab Reinforcement section  </a:t>
            </a:r>
            <a:endParaRPr lang="en-US" sz="2800" b="1" dirty="0"/>
          </a:p>
        </p:txBody>
      </p:sp>
      <p:pic>
        <p:nvPicPr>
          <p:cNvPr id="32" name="Picture 31" descr="sol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832" y="1458935"/>
            <a:ext cx="9512489" cy="396841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48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4636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Beam Reinforcement section  </a:t>
            </a:r>
            <a:endParaRPr lang="en-US" sz="2800" b="1" dirty="0"/>
          </a:p>
        </p:txBody>
      </p:sp>
      <p:pic>
        <p:nvPicPr>
          <p:cNvPr id="4" name="Picture 3" descr="be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544" y="1842448"/>
            <a:ext cx="9316992" cy="31662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49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04716" y="232012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77222" y="1093761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plan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"/>
          <p:cNvSpPr/>
          <p:nvPr/>
        </p:nvSpPr>
        <p:spPr>
          <a:xfrm>
            <a:off x="2513462" y="5693930"/>
            <a:ext cx="7069015" cy="68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Ground floor before redesign.</a:t>
            </a:r>
            <a:endParaRPr lang="en-US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7481" y="1064525"/>
            <a:ext cx="9253182" cy="469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800" b="1" smtClean="0">
                <a:solidFill>
                  <a:schemeClr val="tx1"/>
                </a:solidFill>
              </a:rPr>
              <a:pPr/>
              <a:t>5</a:t>
            </a:fld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4930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Column Reinforcement section  </a:t>
            </a:r>
            <a:endParaRPr lang="en-US" sz="2800" b="1" dirty="0"/>
          </a:p>
        </p:txBody>
      </p:sp>
      <p:pic>
        <p:nvPicPr>
          <p:cNvPr id="4" name="Picture 3" descr="colum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97" y="996287"/>
            <a:ext cx="3578179" cy="5687813"/>
          </a:xfrm>
          <a:prstGeom prst="rect">
            <a:avLst/>
          </a:prstGeom>
        </p:spPr>
      </p:pic>
      <p:pic>
        <p:nvPicPr>
          <p:cNvPr id="5" name="Picture 4" descr="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533" y="1310185"/>
            <a:ext cx="7566469" cy="222684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0"/>
            <a:ext cx="490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Footing Reinforcement section  </a:t>
            </a:r>
            <a:endParaRPr lang="en-US" sz="2800" b="1" dirty="0"/>
          </a:p>
        </p:txBody>
      </p:sp>
      <p:pic>
        <p:nvPicPr>
          <p:cNvPr id="5" name="Picture 4" descr="m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5419" y="4790443"/>
            <a:ext cx="4817339" cy="20675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51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Picture 6" descr="32662618_1727405820674296_2543569779759775744_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2263"/>
            <a:ext cx="8412946" cy="436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3942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Shear wall reinforcement</a:t>
            </a:r>
            <a:endParaRPr lang="en-US" sz="2800" b="1" dirty="0"/>
          </a:p>
        </p:txBody>
      </p:sp>
      <p:pic>
        <p:nvPicPr>
          <p:cNvPr id="6" name="Picture 5" descr="she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34" y="2562104"/>
            <a:ext cx="9888331" cy="17337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52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328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Stairs Reinforcement</a:t>
            </a:r>
            <a:endParaRPr lang="en-US" sz="2800" b="1" dirty="0"/>
          </a:p>
        </p:txBody>
      </p:sp>
      <p:pic>
        <p:nvPicPr>
          <p:cNvPr id="4" name="Picture 3" descr="stai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63" y="1255594"/>
            <a:ext cx="11681989" cy="50087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916907" y="341194"/>
            <a:ext cx="4129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Water tank Reinforcement</a:t>
            </a:r>
            <a:endParaRPr lang="en-US" sz="2800" b="1" dirty="0"/>
          </a:p>
        </p:txBody>
      </p:sp>
      <p:pic>
        <p:nvPicPr>
          <p:cNvPr id="5" name="Picture 4" descr="vertical sec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64" y="936924"/>
            <a:ext cx="4643402" cy="49862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3140" y="5868538"/>
            <a:ext cx="2210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Vertical section </a:t>
            </a:r>
            <a:endParaRPr lang="en-US" sz="2400" b="1" dirty="0"/>
          </a:p>
        </p:txBody>
      </p:sp>
      <p:pic>
        <p:nvPicPr>
          <p:cNvPr id="7" name="Picture 6" descr="pla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367" y="1296537"/>
            <a:ext cx="4964544" cy="411778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961564" y="382137"/>
            <a:ext cx="619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Retaining wall &amp; Basement wall sections</a:t>
            </a:r>
            <a:endParaRPr lang="en-US" sz="2800" b="1" dirty="0"/>
          </a:p>
        </p:txBody>
      </p:sp>
      <p:pic>
        <p:nvPicPr>
          <p:cNvPr id="12" name="Picture 11" descr="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676" y="1055389"/>
            <a:ext cx="5725324" cy="4744909"/>
          </a:xfrm>
          <a:prstGeom prst="rect">
            <a:avLst/>
          </a:prstGeom>
        </p:spPr>
      </p:pic>
      <p:pic>
        <p:nvPicPr>
          <p:cNvPr id="13" name="Picture 12" descr="base w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16" y="1193691"/>
            <a:ext cx="5772956" cy="493463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961564" y="382137"/>
            <a:ext cx="7178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Retaining wall &amp; Basement wall Reinforcement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56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111115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476" y="1415094"/>
            <a:ext cx="3515216" cy="4191585"/>
          </a:xfrm>
          <a:prstGeom prst="rect">
            <a:avLst/>
          </a:prstGeom>
        </p:spPr>
      </p:pic>
      <p:pic>
        <p:nvPicPr>
          <p:cNvPr id="7" name="Picture 6" descr="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923" y="1078172"/>
            <a:ext cx="5626626" cy="51195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97791" y="6318913"/>
            <a:ext cx="158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Basement wall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61111" y="6270303"/>
            <a:ext cx="158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Retaining wall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62138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35219"/>
            <a:ext cx="12192000" cy="288570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637" y="2600328"/>
            <a:ext cx="9686926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schemeClr val="bg2"/>
                </a:solidFill>
              </a:rPr>
              <a:t>1-Water supply </a:t>
            </a: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system                            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3-HVAC System</a:t>
            </a:r>
          </a:p>
          <a:p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5789" y="3332798"/>
            <a:ext cx="1025842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2-Drainage System                                   4-Safety Design</a:t>
            </a:r>
            <a:endParaRPr lang="en-US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2925" y="1564448"/>
            <a:ext cx="69580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7.Mechanical design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95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1575" y="1157288"/>
            <a:ext cx="6400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Water supply distribution: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599" y="2219325"/>
            <a:ext cx="4614863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89978874"/>
              </p:ext>
            </p:extLst>
          </p:nvPr>
        </p:nvGraphicFramePr>
        <p:xfrm>
          <a:off x="400047" y="2171699"/>
          <a:ext cx="2700341" cy="35507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6"/>
                <a:gridCol w="1643065"/>
              </a:tblGrid>
              <a:tr h="887695"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24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24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876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inch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876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876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inch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4701" y="2209798"/>
            <a:ext cx="3400425" cy="38052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88555" y="171450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58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1575" y="1157288"/>
            <a:ext cx="6400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Drainage system: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6238" y="1600200"/>
            <a:ext cx="7372350" cy="4529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33182"/>
              </p:ext>
            </p:extLst>
          </p:nvPr>
        </p:nvGraphicFramePr>
        <p:xfrm>
          <a:off x="371475" y="2168365"/>
          <a:ext cx="3600399" cy="313816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</a:tblGrid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DFu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Fixture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4"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W.C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Lavatory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7992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sink</a:t>
                      </a:r>
                      <a:endParaRPr lang="ar-JO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75142" y="315396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59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662" y="996825"/>
            <a:ext cx="7069015" cy="86750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2955" y="313899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plan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334" y="1924338"/>
            <a:ext cx="8865855" cy="475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800" b="1" smtClean="0">
                <a:solidFill>
                  <a:schemeClr val="tx1"/>
                </a:solidFill>
              </a:rPr>
              <a:pPr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1575" y="1157288"/>
            <a:ext cx="2786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Drainage system: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814512"/>
            <a:ext cx="4972050" cy="4557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" y="1785938"/>
            <a:ext cx="5972175" cy="4529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60855" y="343972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5788" y="1057276"/>
            <a:ext cx="64007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HVAC Design: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VRF Design: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VRF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 was used for all buildings rooms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Cooling load for building = 164 kW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Outdoor unit was selected from TOSHIBA Company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6574" y="585788"/>
            <a:ext cx="5100639" cy="5872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932293" y="443984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1576" y="1157288"/>
            <a:ext cx="46434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HVAC Design: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0888" y="519113"/>
            <a:ext cx="4672012" cy="5781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0207" y="3160395"/>
          <a:ext cx="6339205" cy="126187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56442"/>
                <a:gridCol w="1056442"/>
                <a:gridCol w="1056442"/>
                <a:gridCol w="1056442"/>
                <a:gridCol w="1056442"/>
                <a:gridCol w="10569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Cooling load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Ú(G.F)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Ú(fan coil unit)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#fan coil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Ú(diffuser)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G.F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43.13KW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3.314m</a:t>
                      </a:r>
                      <a:r>
                        <a:rPr lang="en-US" sz="1800" baseline="30000" dirty="0"/>
                        <a:t>3</a:t>
                      </a:r>
                      <a:r>
                        <a:rPr lang="en-US" sz="1800" dirty="0"/>
                        <a:t>/s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1.415m</a:t>
                      </a:r>
                      <a:r>
                        <a:rPr lang="en-US" sz="1800" baseline="30000" dirty="0"/>
                        <a:t>3</a:t>
                      </a:r>
                      <a:r>
                        <a:rPr lang="en-US" sz="1800" dirty="0"/>
                        <a:t>/s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0.188 m</a:t>
                      </a:r>
                      <a:r>
                        <a:rPr lang="en-US" sz="1800" baseline="30000" dirty="0"/>
                        <a:t>3</a:t>
                      </a:r>
                      <a:r>
                        <a:rPr lang="en-US" sz="1800" dirty="0"/>
                        <a:t>/s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60855" y="315397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1575" y="742950"/>
            <a:ext cx="75866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HVAC Design: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Duct sizing for longest path (A,B,N,C,D,E,F,G) &amp;branches.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6364" y="1928813"/>
            <a:ext cx="6600825" cy="4314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85776" y="1985961"/>
          <a:ext cx="4386263" cy="355758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77161"/>
                <a:gridCol w="877161"/>
                <a:gridCol w="877161"/>
                <a:gridCol w="877161"/>
                <a:gridCol w="877619"/>
              </a:tblGrid>
              <a:tr h="612058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Ducts </a:t>
                      </a:r>
                      <a:endParaRPr lang="en-US" sz="1800" dirty="0">
                        <a:solidFill>
                          <a:srgbClr val="000000"/>
                        </a:solidFill>
                        <a:latin typeface="Symbol"/>
                        <a:ea typeface="Times New Roman"/>
                        <a:cs typeface="Symbo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/>
                        <a:t>ύ </a:t>
                      </a:r>
                      <a:endParaRPr lang="en-US" sz="1800">
                        <a:solidFill>
                          <a:srgbClr val="000000"/>
                        </a:solidFill>
                        <a:latin typeface="Symbol"/>
                        <a:ea typeface="Times New Roman"/>
                        <a:cs typeface="Symbo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/>
                        <a:t>V </a:t>
                      </a:r>
                      <a:endParaRPr lang="en-US" sz="1800">
                        <a:solidFill>
                          <a:srgbClr val="000000"/>
                        </a:solidFill>
                        <a:latin typeface="Symbol"/>
                        <a:ea typeface="Times New Roman"/>
                        <a:cs typeface="Symbo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/>
                        <a:t>Diameter </a:t>
                      </a:r>
                      <a:endParaRPr lang="en-US" sz="1800" dirty="0">
                        <a:solidFill>
                          <a:srgbClr val="000000"/>
                        </a:solidFill>
                        <a:latin typeface="Symbol"/>
                        <a:ea typeface="Times New Roman"/>
                        <a:cs typeface="Symbo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/>
                        <a:t>ΔP/El </a:t>
                      </a:r>
                      <a:endParaRPr lang="en-US" sz="1800">
                        <a:solidFill>
                          <a:srgbClr val="000000"/>
                        </a:solidFill>
                        <a:latin typeface="Symbol"/>
                        <a:ea typeface="Times New Roman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A-B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1.5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0.436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B-N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1.312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4.87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0.587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0.436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N-C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0.936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4.45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0.52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0.436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C-D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0.748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4.2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0.47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0.436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D-E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0.56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3.9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0.43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0.436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E-F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0.372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3.5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0.37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0.436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F-G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0.188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2.9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0.28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0.436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03705" y="229672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71550" y="985838"/>
            <a:ext cx="582929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Safety Design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1-Warning signs.</a:t>
            </a:r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2899" y="2295526"/>
            <a:ext cx="7205663" cy="3776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91" y="3940152"/>
            <a:ext cx="3075774" cy="16664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60855" y="343972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64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1512" y="957263"/>
            <a:ext cx="58292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Safety Design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2-Extinguisher &amp; Hose station.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3-Automatic sprinkler system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2662" y="228600"/>
            <a:ext cx="1890713" cy="2143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075" y="185739"/>
            <a:ext cx="1957387" cy="2228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25" y="2452688"/>
            <a:ext cx="98679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89405" y="358259"/>
            <a:ext cx="3433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910850" y="6329054"/>
            <a:ext cx="2743200" cy="365125"/>
          </a:xfrm>
        </p:spPr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45910" y="1939112"/>
          <a:ext cx="6059494" cy="4591341"/>
        </p:xfrm>
        <a:graphic>
          <a:graphicData uri="http://schemas.openxmlformats.org/drawingml/2006/table">
            <a:tbl>
              <a:tblPr/>
              <a:tblGrid>
                <a:gridCol w="3029747"/>
                <a:gridCol w="3029747"/>
              </a:tblGrid>
              <a:tr h="4765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Function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Recommended </a:t>
                      </a:r>
                      <a:r>
                        <a:rPr lang="en-US" sz="2000" b="1" dirty="0" err="1" smtClean="0">
                          <a:latin typeface="Times New Roman"/>
                          <a:ea typeface="Times New Roman"/>
                          <a:cs typeface="Arial"/>
                        </a:rPr>
                        <a:t>lux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785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Psychiatrics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897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Corridors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150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75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Toilets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100 - 200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475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Stores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506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Meeting room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625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Children room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Office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2308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Dispensary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213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Dentistry (chair)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10000 - 5000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03830" y="432894"/>
            <a:ext cx="3538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+mj-cs"/>
              </a:rPr>
              <a:t>Electrical</a:t>
            </a:r>
            <a:r>
              <a:rPr lang="en-US" sz="3600" b="1" dirty="0" smtClean="0">
                <a:cs typeface="+mj-cs"/>
              </a:rPr>
              <a:t> design </a:t>
            </a:r>
            <a:endParaRPr lang="en-US" sz="3600" b="1" dirty="0">
              <a:cs typeface="+mj-cs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23469" y="1146412"/>
            <a:ext cx="57843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+mj-cs"/>
              </a:rPr>
              <a:t>Recommended luminance for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+mj-cs"/>
              </a:rPr>
              <a:t>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+mj-cs"/>
              </a:rPr>
              <a:t>spaces: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ea typeface="Times New Roman" pitchFamily="18" charset="0"/>
                <a:cs typeface="+mj-cs"/>
              </a:rPr>
              <a:t>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9424" y="0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kN/m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36728" y="723332"/>
            <a:ext cx="5827594" cy="1078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Artificial lighting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General medicine clinic</a:t>
            </a:r>
          </a:p>
        </p:txBody>
      </p:sp>
      <p:pic>
        <p:nvPicPr>
          <p:cNvPr id="20" name="صورة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7072" y="2106090"/>
            <a:ext cx="46958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Pentagon 16"/>
          <p:cNvSpPr/>
          <p:nvPr/>
        </p:nvSpPr>
        <p:spPr>
          <a:xfrm>
            <a:off x="559559" y="4680043"/>
            <a:ext cx="4626592" cy="1045197"/>
          </a:xfrm>
          <a:prstGeom prst="homePlate">
            <a:avLst>
              <a:gd name="adj" fmla="val 43808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= 538 &gt; 500</a:t>
            </a:r>
          </a:p>
          <a:p>
            <a:pPr marL="1371600" indent="-419100" rtl="1">
              <a:lnSpc>
                <a:spcPct val="14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17.7 &lt; 19</a:t>
            </a:r>
            <a:r>
              <a:rPr lang="ar-JO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UGR=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" name="جدول 31"/>
          <p:cNvGraphicFramePr>
            <a:graphicFrameLocks noGrp="1"/>
          </p:cNvGraphicFramePr>
          <p:nvPr/>
        </p:nvGraphicFramePr>
        <p:xfrm>
          <a:off x="499067" y="2553291"/>
          <a:ext cx="5953125" cy="1508760"/>
        </p:xfrm>
        <a:graphic>
          <a:graphicData uri="http://schemas.openxmlformats.org/drawingml/2006/table">
            <a:tbl>
              <a:tblPr/>
              <a:tblGrid>
                <a:gridCol w="1984375"/>
                <a:gridCol w="1984375"/>
                <a:gridCol w="1984375"/>
              </a:tblGrid>
              <a:tr h="21399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Surface 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Finish material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Reflection factor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Ceiling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Beech, steamed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80%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637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Wall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Sandstone tiles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70%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0655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Tiles beige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30%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67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9425" y="0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kN/m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36728" y="723332"/>
            <a:ext cx="6291618" cy="1078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General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medicine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clinic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selected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luminaires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1596788" y="2197805"/>
            <a:ext cx="8011236" cy="267444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68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73072" y="0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32262" y="709684"/>
            <a:ext cx="6291618" cy="1078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Artificial lighting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Cafeteria</a:t>
            </a:r>
            <a:endParaRPr lang="en-US" sz="28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9922" y="2084320"/>
            <a:ext cx="5731510" cy="402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entagon 16"/>
          <p:cNvSpPr/>
          <p:nvPr/>
        </p:nvSpPr>
        <p:spPr>
          <a:xfrm>
            <a:off x="736979" y="2714765"/>
            <a:ext cx="4626592" cy="1045197"/>
          </a:xfrm>
          <a:prstGeom prst="homePlate">
            <a:avLst>
              <a:gd name="adj" fmla="val 43808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371600" indent="-419100" rtl="1">
              <a:lnSpc>
                <a:spcPct val="14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= 351 &gt; 200</a:t>
            </a:r>
          </a:p>
          <a:p>
            <a:pPr marL="1371600" indent="-419100" rtl="1">
              <a:lnSpc>
                <a:spcPct val="14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19.9 &lt; 22</a:t>
            </a:r>
            <a:r>
              <a:rPr lang="ar-JO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UGR=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69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546" y="1065063"/>
            <a:ext cx="7069015" cy="9548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3898" y="383442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Basement floor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827 m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2</a:t>
            </a:r>
            <a:endParaRPr lang="en-US" sz="2800" b="1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7479" y="2063774"/>
            <a:ext cx="91662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000" b="1" smtClean="0">
                <a:solidFill>
                  <a:schemeClr val="tx1"/>
                </a:solidFill>
              </a:rPr>
              <a:pPr/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554959" y="163773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59558" y="791572"/>
            <a:ext cx="6291618" cy="8052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Cafeteria selected </a:t>
            </a:r>
            <a:r>
              <a:rPr lang="en-US" sz="2800" b="1" dirty="0" err="1" smtClean="0"/>
              <a:t>luminaires</a:t>
            </a:r>
            <a:r>
              <a:rPr lang="en-US" sz="28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800" b="1" dirty="0" smtClean="0"/>
              <a:t> </a:t>
            </a:r>
            <a:endParaRPr lang="en-US" sz="28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773" y="2019869"/>
            <a:ext cx="6637085" cy="162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6160" y="4080680"/>
            <a:ext cx="6823881" cy="185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70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18482" y="0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Pentagon 16"/>
          <p:cNvSpPr/>
          <p:nvPr/>
        </p:nvSpPr>
        <p:spPr>
          <a:xfrm>
            <a:off x="423081" y="722192"/>
            <a:ext cx="4626592" cy="1045197"/>
          </a:xfrm>
          <a:prstGeom prst="homePlate">
            <a:avLst>
              <a:gd name="adj" fmla="val 43808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Lighting arrangement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650" y="2074934"/>
            <a:ext cx="9155113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71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2129" y="0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Pentagon 16"/>
          <p:cNvSpPr/>
          <p:nvPr/>
        </p:nvSpPr>
        <p:spPr>
          <a:xfrm>
            <a:off x="423081" y="722192"/>
            <a:ext cx="4626592" cy="1045197"/>
          </a:xfrm>
          <a:prstGeom prst="homePlate">
            <a:avLst>
              <a:gd name="adj" fmla="val 43808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Sockets arrangement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4652" y="2125710"/>
            <a:ext cx="8915400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72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36595" y="163773"/>
            <a:ext cx="3538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</a:rPr>
              <a:t>Electrical</a:t>
            </a:r>
            <a:r>
              <a:rPr lang="en-US" sz="3600" b="1" dirty="0" smtClean="0"/>
              <a:t> design </a:t>
            </a:r>
            <a:endParaRPr lang="en-US" sz="3600" b="1" dirty="0"/>
          </a:p>
        </p:txBody>
      </p:sp>
      <p:sp>
        <p:nvSpPr>
          <p:cNvPr id="29" name="Rectangle 28"/>
          <p:cNvSpPr/>
          <p:nvPr/>
        </p:nvSpPr>
        <p:spPr>
          <a:xfrm>
            <a:off x="1985964" y="3500438"/>
            <a:ext cx="1543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km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1"/>
          <p:cNvSpPr/>
          <p:nvPr/>
        </p:nvSpPr>
        <p:spPr>
          <a:xfrm>
            <a:off x="313899" y="723869"/>
            <a:ext cx="6892119" cy="8675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</a:rPr>
              <a:t>Circuit breaker branches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7" y="3043450"/>
            <a:ext cx="11803347" cy="32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1636" y="1086559"/>
            <a:ext cx="42672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73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19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2962" y="285751"/>
            <a:ext cx="36004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Quantity Survey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1551" y="985838"/>
            <a:ext cx="542925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8965014"/>
              </p:ext>
            </p:extLst>
          </p:nvPr>
        </p:nvGraphicFramePr>
        <p:xfrm>
          <a:off x="1842461" y="1885949"/>
          <a:ext cx="9145016" cy="4050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508"/>
                <a:gridCol w="4572508"/>
              </a:tblGrid>
              <a:tr h="4182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2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17990"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Excavation work &amp; backfilling&amp; disposing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1,068435 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3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1,919,118 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3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2,173,642NIS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3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883,883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19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35,526 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17990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6,080,538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3492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1,470 NIS/m2 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58390" marR="5839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400" b="1" smtClean="0">
                <a:solidFill>
                  <a:schemeClr val="tx1"/>
                </a:solidFill>
              </a:rPr>
              <a:pPr/>
              <a:t>74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1600" b="1" smtClean="0">
                <a:solidFill>
                  <a:schemeClr val="tx1"/>
                </a:solidFill>
              </a:rPr>
              <a:pPr/>
              <a:t>75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6091" y="1610436"/>
            <a:ext cx="58002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The end</a:t>
            </a:r>
            <a:endParaRPr lang="en-US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Thank you 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955" y="1051415"/>
            <a:ext cx="7069015" cy="9548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8364" y="342499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Ground floor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811 m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2</a:t>
            </a:r>
            <a:endParaRPr lang="en-US" sz="2800" b="1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2096188"/>
            <a:ext cx="971550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000" b="1" smtClean="0">
                <a:solidFill>
                  <a:schemeClr val="tx1"/>
                </a:solidFill>
              </a:rPr>
              <a:pPr/>
              <a:t>8</a:t>
            </a:fld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660" y="1037767"/>
            <a:ext cx="7069015" cy="6818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7421" y="313899"/>
            <a:ext cx="564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Architectural Design.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041913" y="366499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24267" y="4919364"/>
            <a:ext cx="548640" cy="548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0052" y="1107409"/>
            <a:ext cx="692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floor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5426" y="1872729"/>
            <a:ext cx="947578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z="2000" b="1" smtClean="0">
                <a:solidFill>
                  <a:schemeClr val="tx1"/>
                </a:solidFill>
              </a:rPr>
              <a:pPr/>
              <a:t>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onderlan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3D15"/>
      </a:accent1>
      <a:accent2>
        <a:srgbClr val="F99325"/>
      </a:accent2>
      <a:accent3>
        <a:srgbClr val="6DAF27"/>
      </a:accent3>
      <a:accent4>
        <a:srgbClr val="188ED6"/>
      </a:accent4>
      <a:accent5>
        <a:srgbClr val="4EB9C1"/>
      </a:accent5>
      <a:accent6>
        <a:srgbClr val="73166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2691</TotalTime>
  <Words>1729</Words>
  <Application>Microsoft Office PowerPoint</Application>
  <PresentationFormat>Custom</PresentationFormat>
  <Paragraphs>703</Paragraphs>
  <Slides>75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</vt:vector>
  </TitlesOfParts>
  <Manager>SlideModel</Manager>
  <Company>SlideModel</Company>
  <LinksUpToDate>false</LinksUpToDate>
  <SharedDoc>false</SharedDoc>
  <HyperlinkBase>http://slidemodel.com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Free PowerPoint Templates</dc:title>
  <dc:subject>Template</dc:subject>
  <dc:creator>SlideModel</dc:creator>
  <cp:keywords>PowerPoint, Free PowerPoint Templates, SlideModel, Presentations, Designs, Clipart</cp:keywords>
  <dc:description>Download This FREE PowerPoint Templates at http://slidemodel.com</dc:description>
  <cp:lastModifiedBy>dell</cp:lastModifiedBy>
  <cp:revision>254</cp:revision>
  <dcterms:created xsi:type="dcterms:W3CDTF">2015-06-19T07:08:12Z</dcterms:created>
  <dcterms:modified xsi:type="dcterms:W3CDTF">2018-05-15T20:51:16Z</dcterms:modified>
  <cp:category>Presentations, Business Presentations, Free PowerPoint Templates</cp:category>
  <cp:contentStatus>Template</cp:contentStatus>
</cp:coreProperties>
</file>