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media/image11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9.png" ContentType="image/pn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2191400" cy="685728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0" y="2666880"/>
            <a:ext cx="4190400" cy="4190400"/>
          </a:xfrm>
          <a:prstGeom prst="ellipse">
            <a:avLst/>
          </a:prstGeom>
          <a:gradFill>
            <a:gsLst>
              <a:gs pos="0">
                <a:schemeClr val="accent5">
                  <a:alpha val="11000"/>
                </a:schemeClr>
              </a:gs>
              <a:gs pos="36000">
                <a:schemeClr val="accent5">
                  <a:alpha val="10000"/>
                </a:schemeClr>
              </a:gs>
              <a:gs pos="75000">
                <a:schemeClr val="accent5">
                  <a:alpha val="0"/>
                </a:schemeClr>
              </a:gs>
            </a:gsLst>
            <a:lin ang="0"/>
          </a:gradFill>
          <a:ln>
            <a:noFill/>
          </a:ln>
          <a:effectLst>
            <a:outerShdw blurRad="38100" dir="5400000" dist="254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0" y="2895480"/>
            <a:ext cx="2361600" cy="2361600"/>
          </a:xfrm>
          <a:prstGeom prst="ellipse">
            <a:avLst/>
          </a:prstGeom>
          <a:gradFill>
            <a:gsLst>
              <a:gs pos="0">
                <a:schemeClr val="accent5">
                  <a:alpha val="8000"/>
                </a:schemeClr>
              </a:gs>
              <a:gs pos="3600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</a:gsLst>
            <a:lin ang="0"/>
          </a:gradFill>
          <a:ln>
            <a:noFill/>
          </a:ln>
          <a:effectLst>
            <a:outerShdw blurRad="38100" dir="5400000" dist="254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8609040" y="5867280"/>
            <a:ext cx="990000" cy="990000"/>
          </a:xfrm>
          <a:prstGeom prst="ellipse">
            <a:avLst/>
          </a:prstGeom>
          <a:gradFill>
            <a:gsLst>
              <a:gs pos="0">
                <a:schemeClr val="accent5">
                  <a:alpha val="14000"/>
                </a:schemeClr>
              </a:gs>
              <a:gs pos="36000">
                <a:schemeClr val="accent5">
                  <a:alpha val="7000"/>
                </a:schemeClr>
              </a:gs>
              <a:gs pos="66000">
                <a:schemeClr val="accent5">
                  <a:alpha val="0"/>
                </a:schemeClr>
              </a:gs>
            </a:gsLst>
            <a:lin ang="0"/>
          </a:gradFill>
          <a:ln>
            <a:noFill/>
          </a:ln>
          <a:effectLst>
            <a:outerShdw blurRad="38100" dir="5400000" dist="254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8609040" y="1676520"/>
            <a:ext cx="2818800" cy="2818800"/>
          </a:xfrm>
          <a:prstGeom prst="ellipse">
            <a:avLst/>
          </a:prstGeom>
          <a:gradFill>
            <a:gsLst>
              <a:gs pos="0">
                <a:schemeClr val="accent5">
                  <a:alpha val="7000"/>
                </a:schemeClr>
              </a:gs>
              <a:gs pos="36000">
                <a:schemeClr val="accent5">
                  <a:alpha val="6000"/>
                </a:schemeClr>
              </a:gs>
              <a:gs pos="69000">
                <a:schemeClr val="accent5">
                  <a:alpha val="0"/>
                </a:schemeClr>
              </a:gs>
            </a:gsLst>
            <a:lin ang="0"/>
          </a:gradFill>
          <a:ln>
            <a:noFill/>
          </a:ln>
          <a:effectLst>
            <a:outerShdw blurRad="38100" dir="5400000" dist="254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7999560" y="8640"/>
            <a:ext cx="1599480" cy="1599480"/>
          </a:xfrm>
          <a:prstGeom prst="ellipse">
            <a:avLst/>
          </a:prstGeom>
          <a:gradFill>
            <a:gsLst>
              <a:gs pos="0">
                <a:schemeClr val="accent5">
                  <a:alpha val="14000"/>
                </a:schemeClr>
              </a:gs>
              <a:gs pos="36000">
                <a:schemeClr val="accent5">
                  <a:alpha val="7000"/>
                </a:schemeClr>
              </a:gs>
              <a:gs pos="73000">
                <a:schemeClr val="accent5">
                  <a:alpha val="0"/>
                </a:schemeClr>
              </a:gs>
            </a:gsLst>
            <a:lin ang="0"/>
          </a:gradFill>
          <a:ln>
            <a:noFill/>
          </a:ln>
          <a:effectLst>
            <a:outerShdw blurRad="38100" dir="5400000" dist="254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 rot="21010200">
            <a:off x="8490960" y="1797120"/>
            <a:ext cx="3298680" cy="440280"/>
          </a:xfrm>
          <a:custGeom>
            <a:avLst/>
            <a:gdLst/>
            <a:ah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>
            <a:off x="459360" y="1866240"/>
            <a:ext cx="11277000" cy="4533120"/>
          </a:xfrm>
          <a:custGeom>
            <a:avLst/>
            <a:gdLst/>
            <a:ahLst/>
            <a:rect l="l" t="t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>
            <a:off x="0" y="1440"/>
            <a:ext cx="12191400" cy="6855840"/>
          </a:xfrm>
          <a:custGeom>
            <a:avLst/>
            <a:gdLst/>
            <a:ahLst/>
            <a:rect l="l" t="t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>
            <a:off x="10437840" y="0"/>
            <a:ext cx="685080" cy="11422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r="5400000" dist="254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" name="PlaceHolder 1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1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77160" y="640080"/>
            <a:ext cx="10660680" cy="592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Reducing Ambulances Arrival Time to Patients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7" name="Picture 4" descr=""/>
          <p:cNvPicPr/>
          <p:nvPr/>
        </p:nvPicPr>
        <p:blipFill>
          <a:blip r:embed="rId1"/>
          <a:stretch/>
        </p:blipFill>
        <p:spPr>
          <a:xfrm>
            <a:off x="8947080" y="3339000"/>
            <a:ext cx="2142360" cy="2142360"/>
          </a:xfrm>
          <a:prstGeom prst="rect">
            <a:avLst/>
          </a:prstGeom>
          <a:ln>
            <a:noFill/>
          </a:ln>
        </p:spPr>
      </p:pic>
      <p:sp>
        <p:nvSpPr>
          <p:cNvPr id="48" name="CustomShape 2"/>
          <p:cNvSpPr/>
          <p:nvPr/>
        </p:nvSpPr>
        <p:spPr>
          <a:xfrm>
            <a:off x="853560" y="2825640"/>
            <a:ext cx="7189920" cy="222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DejaVu Sans"/>
              </a:rPr>
              <a:t>An-Najah National University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DejaVu Sans"/>
              </a:rPr>
              <a:t>Information &amp; Computer Science Dept.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DejaVu Sans"/>
              </a:rPr>
              <a:t>Mohammad Eshtayah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DejaVu Sans"/>
              </a:rPr>
              <a:t>Ameer Baghdadi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DejaVu Sans"/>
              </a:rPr>
              <a:t>Jalal Murrar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DejaVu Sans"/>
              </a:rPr>
              <a:t>Amjad Hawash, PhD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1154880" y="97380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How does system work?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6" name="Content Placeholder 4" descr=""/>
          <p:cNvPicPr/>
          <p:nvPr/>
        </p:nvPicPr>
        <p:blipFill>
          <a:blip r:embed="rId1"/>
          <a:stretch/>
        </p:blipFill>
        <p:spPr>
          <a:xfrm>
            <a:off x="887760" y="2603520"/>
            <a:ext cx="10084320" cy="3756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0" dur="indefinite" restart="never" nodeType="tmRoot">
          <p:childTnLst>
            <p:seq>
              <p:cTn id="12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1154880" y="97380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How does system work?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8" name="Picture 9" descr=""/>
          <p:cNvPicPr/>
          <p:nvPr/>
        </p:nvPicPr>
        <p:blipFill>
          <a:blip r:embed="rId1"/>
          <a:stretch/>
        </p:blipFill>
        <p:spPr>
          <a:xfrm>
            <a:off x="7389720" y="1883880"/>
            <a:ext cx="3674520" cy="4792680"/>
          </a:xfrm>
          <a:prstGeom prst="rect">
            <a:avLst/>
          </a:prstGeom>
          <a:ln>
            <a:noFill/>
          </a:ln>
        </p:spPr>
      </p:pic>
      <p:pic>
        <p:nvPicPr>
          <p:cNvPr id="69" name="" descr=""/>
          <p:cNvPicPr/>
          <p:nvPr/>
        </p:nvPicPr>
        <p:blipFill>
          <a:blip r:embed="rId2"/>
          <a:stretch/>
        </p:blipFill>
        <p:spPr>
          <a:xfrm>
            <a:off x="731520" y="1920240"/>
            <a:ext cx="6215400" cy="4779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2" dur="indefinite" restart="never" nodeType="tmRoot">
          <p:childTnLst>
            <p:seq>
              <p:cTn id="12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1154880" y="97380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How does system work?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1" name="" descr=""/>
          <p:cNvPicPr/>
          <p:nvPr/>
        </p:nvPicPr>
        <p:blipFill>
          <a:blip r:embed="rId1"/>
          <a:stretch/>
        </p:blipFill>
        <p:spPr>
          <a:xfrm>
            <a:off x="182880" y="2366280"/>
            <a:ext cx="4809240" cy="1656720"/>
          </a:xfrm>
          <a:prstGeom prst="rect">
            <a:avLst/>
          </a:prstGeom>
          <a:ln>
            <a:noFill/>
          </a:ln>
        </p:spPr>
      </p:pic>
      <p:pic>
        <p:nvPicPr>
          <p:cNvPr id="72" name="" descr=""/>
          <p:cNvPicPr/>
          <p:nvPr/>
        </p:nvPicPr>
        <p:blipFill>
          <a:blip r:embed="rId2"/>
          <a:stretch/>
        </p:blipFill>
        <p:spPr>
          <a:xfrm>
            <a:off x="5221800" y="2468880"/>
            <a:ext cx="6390720" cy="3361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4" dur="indefinite" restart="never" nodeType="tmRoot">
          <p:childTnLst>
            <p:seq>
              <p:cTn id="12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1101600" y="2513160"/>
            <a:ext cx="7802280" cy="110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4" name="CustomShape 2"/>
          <p:cNvSpPr/>
          <p:nvPr/>
        </p:nvSpPr>
        <p:spPr>
          <a:xfrm>
            <a:off x="1521000" y="3225960"/>
            <a:ext cx="453348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5" name="CustomShape 3"/>
          <p:cNvSpPr/>
          <p:nvPr/>
        </p:nvSpPr>
        <p:spPr>
          <a:xfrm>
            <a:off x="3666960" y="3963960"/>
            <a:ext cx="180720" cy="69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CustomShape 4"/>
          <p:cNvSpPr/>
          <p:nvPr/>
        </p:nvSpPr>
        <p:spPr>
          <a:xfrm>
            <a:off x="1137600" y="933840"/>
            <a:ext cx="7766280" cy="73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48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  <a:ea typeface="DejaVu Sans"/>
              </a:rPr>
              <a:t>Experimental Results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7" name="" descr=""/>
          <p:cNvPicPr/>
          <p:nvPr/>
        </p:nvPicPr>
        <p:blipFill>
          <a:blip r:embed="rId1"/>
          <a:stretch/>
        </p:blipFill>
        <p:spPr>
          <a:xfrm>
            <a:off x="484200" y="2377440"/>
            <a:ext cx="5630400" cy="210276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2"/>
          <a:stretch/>
        </p:blipFill>
        <p:spPr>
          <a:xfrm>
            <a:off x="6601320" y="2383560"/>
            <a:ext cx="4828320" cy="4199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6" dur="indefinite" restart="never" nodeType="tmRoot">
          <p:childTnLst>
            <p:seq>
              <p:cTn id="12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154880" y="83808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Future work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1154880" y="2603520"/>
            <a:ext cx="9365400" cy="341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Improve  the  data  exchanged between patients and ambulance crew like voice messages so that  the  crew  could  direct  patients  and/or  their  relatives  for some directive information till the arrival of ambulance.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28" dur="indefinite" restart="never" nodeType="tmRoot">
          <p:childTnLst>
            <p:seq>
              <p:cTn id="12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1154880" y="2603520"/>
            <a:ext cx="8825040" cy="341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Thank You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Any Questions?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0" dur="indefinite" restart="never" nodeType="tmRoot">
          <p:childTnLst>
            <p:seq>
              <p:cTn id="13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715680" y="80136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Outline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2"/>
          <p:cNvSpPr/>
          <p:nvPr/>
        </p:nvSpPr>
        <p:spPr>
          <a:xfrm>
            <a:off x="715680" y="2103120"/>
            <a:ext cx="10932480" cy="438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Definition.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Motivation.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Objectives.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Related Work.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Implementation.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Future work.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0" dur="indefinite" restart="never" nodeType="tmRoot">
          <p:childTnLst>
            <p:seq>
              <p:cTn id="11" dur="indefinite" nodeType="mainSeq">
                <p:childTnLst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84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84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84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84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84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902520" y="708120"/>
            <a:ext cx="10652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Definition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CustomShape 2"/>
          <p:cNvSpPr/>
          <p:nvPr/>
        </p:nvSpPr>
        <p:spPr>
          <a:xfrm>
            <a:off x="902520" y="1623240"/>
            <a:ext cx="10481040" cy="473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Ambulance navigation system is a mobile- and web-based application.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</a:t>
            </a: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It can be used by people, ambulances, hospitals.  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</a:t>
            </a: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It has has many features.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1000"/>
                                        <p:tgtEl>
                                          <p:spTgt spid="52">
                                            <p:txEl>
                                              <p:pRg st="2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3" dur="1000" fill="hold"/>
                                        <p:tgtEl>
                                          <p:spTgt spid="52">
                                            <p:txEl>
                                              <p:pRg st="2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1000" fill="hold"/>
                                        <p:tgtEl>
                                          <p:spTgt spid="52">
                                            <p:txEl>
                                              <p:pRg st="2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7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1000"/>
                                        <p:tgtEl>
                                          <p:spTgt spid="52">
                                            <p:txEl>
                                              <p:pRg st="170" end="1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0" dur="1000" fill="hold"/>
                                        <p:tgtEl>
                                          <p:spTgt spid="52">
                                            <p:txEl>
                                              <p:pRg st="17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1000" fill="hold"/>
                                        <p:tgtEl>
                                          <p:spTgt spid="52">
                                            <p:txEl>
                                              <p:pRg st="17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7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1000"/>
                                        <p:tgtEl>
                                          <p:spTgt spid="52">
                                            <p:txEl>
                                              <p:pRg st="170" end="1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7" dur="1000" fill="hold"/>
                                        <p:tgtEl>
                                          <p:spTgt spid="52">
                                            <p:txEl>
                                              <p:pRg st="17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1000" fill="hold"/>
                                        <p:tgtEl>
                                          <p:spTgt spid="52">
                                            <p:txEl>
                                              <p:pRg st="170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974520" y="86760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Motivation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2"/>
          <p:cNvSpPr/>
          <p:nvPr/>
        </p:nvSpPr>
        <p:spPr>
          <a:xfrm>
            <a:off x="974520" y="2370960"/>
            <a:ext cx="8596080" cy="3512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The need to fast reach patients seeking for immediate medical treatment.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Upon the patient delivery, the need to reach the nearest medical center.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 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9" dur="indefinite" restart="never" nodeType="tmRoot">
          <p:childTnLst>
            <p:seq>
              <p:cTn id="60" nodeType="mainSeq">
                <p:childTnLst>
                  <p:par>
                    <p:cTn id="61" fill="freeze">
                      <p:stCondLst>
                        <p:cond delay="indefinite"/>
                      </p:stCondLst>
                      <p:childTnLst>
                        <p:par>
                          <p:cTn id="62" fill="freeze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freeze">
                      <p:stCondLst>
                        <p:cond delay="indefinite"/>
                      </p:stCondLst>
                      <p:childTnLst>
                        <p:par>
                          <p:cTn id="67" fill="freeze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70" dur="500"/>
                                        <p:tgtEl>
                                          <p:spTgt spid="54">
                                            <p:txEl>
                                              <p:pRg st="1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freeze">
                      <p:stCondLst>
                        <p:cond delay="indefinite"/>
                      </p:stCondLst>
                      <p:childTnLst>
                        <p:par>
                          <p:cTn id="72" fill="freeze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69" end="1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75" dur="500"/>
                                        <p:tgtEl>
                                          <p:spTgt spid="54">
                                            <p:txEl>
                                              <p:pRg st="169" end="1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954000" y="83808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Objectives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CustomShape 2"/>
          <p:cNvSpPr/>
          <p:nvPr/>
        </p:nvSpPr>
        <p:spPr>
          <a:xfrm>
            <a:off x="954000" y="2584080"/>
            <a:ext cx="10150560" cy="343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</a:t>
            </a: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For patients, Minimizing the time needed to reach ambulance service.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Contact the nearest medical center to prepare the needed medical treatment of the patient.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Track the route of ambulances.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6" dur="indefinite" restart="never" nodeType="tmRoot">
          <p:childTnLst>
            <p:seq>
              <p:cTn id="77" dur="indefinite" nodeType="mainSeq">
                <p:childTnLst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82" dur="500" fill="hold"/>
                                        <p:tgtEl>
                                          <p:spTgt spid="56">
                                            <p:txEl>
                                              <p:pRg st="0" end="70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3" dur="500" fill="hold"/>
                                        <p:tgtEl>
                                          <p:spTgt spid="56">
                                            <p:txEl>
                                              <p:pRg st="0" end="70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84" dur="500"/>
                                        <p:tgtEl>
                                          <p:spTgt spid="56">
                                            <p:txEl>
                                              <p:pRg st="0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94" end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89" dur="500" fill="hold"/>
                                        <p:tgtEl>
                                          <p:spTgt spid="56">
                                            <p:txEl>
                                              <p:pRg st="194" end="194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90" dur="500" fill="hold"/>
                                        <p:tgtEl>
                                          <p:spTgt spid="56">
                                            <p:txEl>
                                              <p:pRg st="194" end="194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56">
                                            <p:txEl>
                                              <p:pRg st="194" end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1154880" y="97380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Related Work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2"/>
          <p:cNvSpPr/>
          <p:nvPr/>
        </p:nvSpPr>
        <p:spPr>
          <a:xfrm>
            <a:off x="1154880" y="2372040"/>
            <a:ext cx="10241280" cy="412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A wide range of research on speeding up patient delivery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Classification by methodology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→ </a:t>
            </a: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Road congestion: (Light signals or change path)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→ </a:t>
            </a: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Ambulance collection: (Re-distribution of ambulances)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→ </a:t>
            </a: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Follow the patient's location: (In a fixed or mobile place)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→ </a:t>
            </a:r>
            <a:r>
              <a:rPr b="0" lang="en-US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Follow-up patient status: (Between the patient and the ambulance or between the ambulance and the hospital)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2" dur="indefinite" restart="never" nodeType="tmRoot">
          <p:childTnLst>
            <p:seq>
              <p:cTn id="9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1154880" y="84132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Implementation.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CustomShape 2"/>
          <p:cNvSpPr/>
          <p:nvPr/>
        </p:nvSpPr>
        <p:spPr>
          <a:xfrm>
            <a:off x="1154880" y="2881800"/>
            <a:ext cx="9724320" cy="414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How does the system work?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     </a:t>
            </a: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1- Android application.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     </a:t>
            </a: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2- Web application.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  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4" dur="indefinite" restart="never" nodeType="tmRoot">
          <p:childTnLst>
            <p:seq>
              <p:cTn id="95" dur="indefinite" nodeType="mainSeq">
                <p:childTnLst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00" dur="500"/>
                                        <p:tgtEl>
                                          <p:spTgt spid="60">
                                            <p:txEl>
                                              <p:p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92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05" dur="500"/>
                                        <p:tgtEl>
                                          <p:spTgt spid="60">
                                            <p:txEl>
                                              <p:pRg st="92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92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10" dur="500"/>
                                        <p:tgtEl>
                                          <p:spTgt spid="60">
                                            <p:txEl>
                                              <p:pRg st="92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92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115" dur="500"/>
                                        <p:tgtEl>
                                          <p:spTgt spid="60">
                                            <p:txEl>
                                              <p:pRg st="92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1154880" y="97380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How does android application work?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CustomShape 2"/>
          <p:cNvSpPr/>
          <p:nvPr/>
        </p:nvSpPr>
        <p:spPr>
          <a:xfrm>
            <a:off x="1154880" y="2895120"/>
            <a:ext cx="8825040" cy="357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Request an ambulance.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Select the nearest ambulance.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Track the ambulance move to the patient.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The patient is delivered to the ambulance.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Track (by ambulance crew) the nearest medical center.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6" dur="indefinite" restart="never" nodeType="tmRoot">
          <p:childTnLst>
            <p:seq>
              <p:cTn id="11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1154880" y="973800"/>
            <a:ext cx="8760600" cy="7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US" sz="3600" spc="-1" strike="noStrike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How does web application work?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CustomShape 2"/>
          <p:cNvSpPr/>
          <p:nvPr/>
        </p:nvSpPr>
        <p:spPr>
          <a:xfrm>
            <a:off x="895320" y="2626200"/>
            <a:ext cx="8575200" cy="341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Medical Centers: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They tracks ambulances heading to them.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They receive patients information while the ambulance on the road.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b31166"/>
              </a:buClr>
              <a:buSzPct val="80000"/>
              <a:buFont typeface="Wingdings 3" charset="2"/>
              <a:buChar char=""/>
            </a:pPr>
            <a:r>
              <a:rPr b="0" lang="en-US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Upon the medical case, they prepare necessary treatment.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8" dur="indefinite" restart="never" nodeType="tmRoot">
          <p:childTnLst>
            <p:seq>
              <p:cTn id="11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3899</TotalTime>
  <Application>LibreOffice/5.1.6.2$Linux_X86_64 LibreOffice_project/10m0$Build-2</Application>
  <Words>462</Words>
  <Paragraphs>128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2018-12-21T17:01:21Z</dcterms:created>
  <dc:creator>hoba hmidan</dc:creator>
  <dc:description/>
  <dc:language>en-US</dc:language>
  <cp:lastModifiedBy/>
  <dcterms:modified xsi:type="dcterms:W3CDTF">2019-09-17T19:58:13Z</dcterms:modified>
  <cp:revision>93</cp:revision>
  <dc:subject/>
  <dc:title>Student Guide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17</vt:i4>
  </property>
</Properties>
</file>