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792" r:id="rId1"/>
    <p:sldMasterId id="2147483804" r:id="rId2"/>
    <p:sldMasterId id="2147483816" r:id="rId3"/>
  </p:sldMasterIdLst>
  <p:notesMasterIdLst>
    <p:notesMasterId r:id="rId31"/>
  </p:notesMasterIdLst>
  <p:sldIdLst>
    <p:sldId id="256" r:id="rId4"/>
    <p:sldId id="271" r:id="rId5"/>
    <p:sldId id="257" r:id="rId6"/>
    <p:sldId id="258" r:id="rId7"/>
    <p:sldId id="259" r:id="rId8"/>
    <p:sldId id="260" r:id="rId9"/>
    <p:sldId id="261" r:id="rId10"/>
    <p:sldId id="262" r:id="rId11"/>
    <p:sldId id="263" r:id="rId12"/>
    <p:sldId id="264" r:id="rId13"/>
    <p:sldId id="265" r:id="rId14"/>
    <p:sldId id="266" r:id="rId15"/>
    <p:sldId id="267" r:id="rId16"/>
    <p:sldId id="283" r:id="rId17"/>
    <p:sldId id="268" r:id="rId18"/>
    <p:sldId id="269" r:id="rId19"/>
    <p:sldId id="270" r:id="rId20"/>
    <p:sldId id="280" r:id="rId21"/>
    <p:sldId id="281" r:id="rId22"/>
    <p:sldId id="272" r:id="rId23"/>
    <p:sldId id="273" r:id="rId24"/>
    <p:sldId id="274" r:id="rId25"/>
    <p:sldId id="275" r:id="rId26"/>
    <p:sldId id="276" r:id="rId27"/>
    <p:sldId id="277" r:id="rId28"/>
    <p:sldId id="278" r:id="rId29"/>
    <p:sldId id="279"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11B3A6-808B-469C-93D2-10FD88206F63}" type="datetimeFigureOut">
              <a:rPr lang="en-US" smtClean="0"/>
              <a:t>6/3/2020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AC827C-413F-48C6-9CAA-BD50CFED3ADE}" type="slidenum">
              <a:rPr lang="en-US" smtClean="0"/>
              <a:t>‹#›</a:t>
            </a:fld>
            <a:endParaRPr lang="en-US"/>
          </a:p>
        </p:txBody>
      </p:sp>
    </p:spTree>
    <p:extLst>
      <p:ext uri="{BB962C8B-B14F-4D97-AF65-F5344CB8AC3E}">
        <p14:creationId xmlns:p14="http://schemas.microsoft.com/office/powerpoint/2010/main" val="580805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AC827C-413F-48C6-9CAA-BD50CFED3ADE}" type="slidenum">
              <a:rPr lang="en-US" smtClean="0"/>
              <a:t>21</a:t>
            </a:fld>
            <a:endParaRPr lang="en-US"/>
          </a:p>
        </p:txBody>
      </p:sp>
    </p:spTree>
    <p:extLst>
      <p:ext uri="{BB962C8B-B14F-4D97-AF65-F5344CB8AC3E}">
        <p14:creationId xmlns:p14="http://schemas.microsoft.com/office/powerpoint/2010/main" val="546997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7AC827C-413F-48C6-9CAA-BD50CFED3ADE}" type="slidenum">
              <a:rPr lang="en-US" smtClean="0"/>
              <a:t>22</a:t>
            </a:fld>
            <a:endParaRPr lang="en-US"/>
          </a:p>
        </p:txBody>
      </p:sp>
    </p:spTree>
    <p:extLst>
      <p:ext uri="{BB962C8B-B14F-4D97-AF65-F5344CB8AC3E}">
        <p14:creationId xmlns:p14="http://schemas.microsoft.com/office/powerpoint/2010/main" val="704278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a:t>Click to edit Master subtitle style</a:t>
            </a:r>
            <a:endParaRPr lang="en-US" dirty="0"/>
          </a:p>
        </p:txBody>
      </p:sp>
      <p:sp>
        <p:nvSpPr>
          <p:cNvPr id="4" name="Date Placeholder 3"/>
          <p:cNvSpPr>
            <a:spLocks noGrp="1"/>
          </p:cNvSpPr>
          <p:nvPr>
            <p:ph type="dt" sz="half" idx="10"/>
          </p:nvPr>
        </p:nvSpPr>
        <p:spPr/>
        <p:txBody>
          <a:bodyPr/>
          <a:lstStyle/>
          <a:p>
            <a:fld id="{507014E4-F6F9-4FC3-9D60-34EF8EDBB00C}"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ECAB2B-D514-4E0F-AD05-EA8B0144EAB8}"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C04FA79-D385-41FA-85F8-EE1A25CF7A5C}"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07014E4-F6F9-4FC3-9D60-34EF8EDBB00C}"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8286576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8CAF81-8D89-4F41-A16B-44AF9349CEBB}"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809408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9C27A2B-AC25-4227-B63F-8F3EA6B69C47}"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260333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D9321B9-6CC4-46AE-B06A-A485CF80A4A1}" type="datetime1">
              <a:rPr lang="ar-SA" smtClean="0"/>
              <a:t>12/10/1441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700431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6E8438A-9A45-4767-BFD3-72FE1CD2FDB3}" type="datetime1">
              <a:rPr lang="ar-SA" smtClean="0"/>
              <a:t>12/10/1441</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0398631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CF363DE-B80E-433C-AA54-CB17E52E00EE}" type="datetime1">
              <a:rPr lang="ar-SA" smtClean="0"/>
              <a:t>12/10/1441</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115600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9DF91E-9FC2-45FC-8442-07A96F5B115C}" type="datetime1">
              <a:rPr lang="ar-SA" smtClean="0"/>
              <a:t>12/10/1441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0578592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5933FE-FDC1-4410-8E22-1A6F8D0FFDF4}" type="datetime1">
              <a:rPr lang="ar-SA" smtClean="0"/>
              <a:t>12/10/1441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825704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8CAF81-8D89-4F41-A16B-44AF9349CEBB}"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DFBF70D-6B6A-4655-A999-B605BD3CA5AF}" type="datetime1">
              <a:rPr lang="ar-SA" smtClean="0"/>
              <a:t>12/10/1441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1786725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ECAB2B-D514-4E0F-AD05-EA8B0144EAB8}"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8679496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C04FA79-D385-41FA-85F8-EE1A25CF7A5C}"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8020040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507014E4-F6F9-4FC3-9D60-34EF8EDBB00C}" type="datetime1">
              <a:rPr lang="ar-SA" smtClean="0"/>
              <a:t>12/10/1441</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B34F065-1154-456A-91E3-76DE8E75E17B}" type="slidenum">
              <a:rPr lang="ar-SA" smtClean="0"/>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a:t>Click to edit Master title style</a:t>
            </a:r>
          </a:p>
        </p:txBody>
      </p:sp>
      <p:sp>
        <p:nvSpPr>
          <p:cNvPr id="4" name="Date Placeholder 3"/>
          <p:cNvSpPr>
            <a:spLocks noGrp="1"/>
          </p:cNvSpPr>
          <p:nvPr>
            <p:ph type="dt" sz="half" idx="10"/>
          </p:nvPr>
        </p:nvSpPr>
        <p:spPr/>
        <p:txBody>
          <a:bodyPr/>
          <a:lstStyle/>
          <a:p>
            <a:fld id="{1B8CAF81-8D89-4F41-A16B-44AF9349CEBB}"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0B34F065-1154-456A-91E3-76DE8E75E17B}" type="slidenum">
              <a:rPr lang="ar-SA" smtClean="0"/>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39C27A2B-AC25-4227-B63F-8F3EA6B69C47}" type="datetime1">
              <a:rPr lang="ar-SA" smtClean="0"/>
              <a:t>12/10/1441</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B34F065-1154-456A-91E3-76DE8E75E17B}" type="slidenum">
              <a:rPr lang="ar-SA" smtClean="0"/>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a:t>Click to edit Master title style</a:t>
            </a:r>
          </a:p>
        </p:txBody>
      </p:sp>
      <p:sp>
        <p:nvSpPr>
          <p:cNvPr id="5" name="Date Placeholder 4"/>
          <p:cNvSpPr>
            <a:spLocks noGrp="1"/>
          </p:cNvSpPr>
          <p:nvPr>
            <p:ph type="dt" sz="half" idx="10"/>
          </p:nvPr>
        </p:nvSpPr>
        <p:spPr>
          <a:xfrm>
            <a:off x="5791200" y="6409944"/>
            <a:ext cx="3044952" cy="365760"/>
          </a:xfrm>
        </p:spPr>
        <p:txBody>
          <a:bodyPr/>
          <a:lstStyle/>
          <a:p>
            <a:fld id="{7D9321B9-6CC4-46AE-B06A-A485CF80A4A1}" type="datetime1">
              <a:rPr lang="ar-SA" smtClean="0"/>
              <a:t>12/10/1441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76E8438A-9A45-4767-BFD3-72FE1CD2FDB3}" type="datetime1">
              <a:rPr lang="ar-SA" smtClean="0"/>
              <a:t>12/10/1441</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B34F065-1154-456A-91E3-76DE8E75E17B}" type="slidenum">
              <a:rPr lang="ar-SA" smtClean="0"/>
              <a:t>‹#›</a:t>
            </a:fld>
            <a:endParaRPr lang="ar-SA"/>
          </a:p>
        </p:txBody>
      </p:sp>
      <p:sp>
        <p:nvSpPr>
          <p:cNvPr id="23" name="Title 22"/>
          <p:cNvSpPr>
            <a:spLocks noGrp="1"/>
          </p:cNvSpPr>
          <p:nvPr>
            <p:ph type="title"/>
          </p:nvPr>
        </p:nvSpPr>
        <p:spPr/>
        <p:txBody>
          <a:bodyPr rtlCol="0" anchor="b" anchorCtr="0"/>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ECF363DE-B80E-433C-AA54-CB17E52E00EE}" type="datetime1">
              <a:rPr lang="ar-SA" smtClean="0"/>
              <a:t>12/10/1441</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0B34F065-1154-456A-91E3-76DE8E75E17B}" type="slidenum">
              <a:rPr lang="ar-SA" smtClean="0"/>
              <a:t>‹#›</a:t>
            </a:fld>
            <a:endParaRPr lang="ar-S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59DF91E-9FC2-45FC-8442-07A96F5B115C}" type="datetime1">
              <a:rPr lang="ar-SA" smtClean="0"/>
              <a:t>12/10/1441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a:t>Click to edit Master text styles</a:t>
            </a:r>
          </a:p>
        </p:txBody>
      </p:sp>
      <p:sp>
        <p:nvSpPr>
          <p:cNvPr id="4" name="Date Placeholder 3"/>
          <p:cNvSpPr>
            <a:spLocks noGrp="1"/>
          </p:cNvSpPr>
          <p:nvPr>
            <p:ph type="dt" sz="half" idx="10"/>
          </p:nvPr>
        </p:nvSpPr>
        <p:spPr/>
        <p:txBody>
          <a:bodyPr/>
          <a:lstStyle/>
          <a:p>
            <a:fld id="{39C27A2B-AC25-4227-B63F-8F3EA6B69C47}"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a:t>Click to edit Master title style</a:t>
            </a:r>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B34F065-1154-456A-91E3-76DE8E75E17B}" type="slidenum">
              <a:rPr lang="ar-SA" smtClean="0"/>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825933FE-FDC1-4410-8E22-1A6F8D0FFDF4}" type="datetime1">
              <a:rPr lang="ar-SA" smtClean="0"/>
              <a:t>12/10/1441</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B34F065-1154-456A-91E3-76DE8E75E17B}" type="slidenum">
              <a:rPr lang="ar-SA" smtClean="0"/>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a:t>Click to edit Master title style</a:t>
            </a:r>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4DFBF70D-6B6A-4655-A999-B605BD3CA5AF}" type="datetime1">
              <a:rPr lang="ar-SA" smtClean="0"/>
              <a:t>12/10/1441</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EECAB2B-D514-4E0F-AD05-EA8B0144EAB8}"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B34F065-1154-456A-91E3-76DE8E75E17B}" type="slidenum">
              <a:rPr lang="ar-SA" smtClean="0"/>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C04FA79-D385-41FA-85F8-EE1A25CF7A5C}" type="datetime1">
              <a:rPr lang="ar-SA" smtClean="0"/>
              <a:t>12/10/1441</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9321B9-6CC4-46AE-B06A-A485CF80A4A1}" type="datetime1">
              <a:rPr lang="ar-SA" smtClean="0"/>
              <a:t>12/10/1441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8" name="Title 7"/>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E8438A-9A45-4767-BFD3-72FE1CD2FDB3}" type="datetime1">
              <a:rPr lang="ar-SA" smtClean="0"/>
              <a:t>12/10/1441</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CF363DE-B80E-433C-AA54-CB17E52E00EE}" type="datetime1">
              <a:rPr lang="ar-SA" smtClean="0"/>
              <a:t>12/10/1441</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9DF91E-9FC2-45FC-8442-07A96F5B115C}" type="datetime1">
              <a:rPr lang="ar-SA" smtClean="0"/>
              <a:t>12/10/1441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a:t>Click to edit Master text styles</a:t>
            </a:r>
          </a:p>
        </p:txBody>
      </p:sp>
      <p:sp>
        <p:nvSpPr>
          <p:cNvPr id="5" name="Date Placeholder 4"/>
          <p:cNvSpPr>
            <a:spLocks noGrp="1"/>
          </p:cNvSpPr>
          <p:nvPr>
            <p:ph type="dt" sz="half" idx="10"/>
          </p:nvPr>
        </p:nvSpPr>
        <p:spPr/>
        <p:txBody>
          <a:bodyPr/>
          <a:lstStyle/>
          <a:p>
            <a:fld id="{825933FE-FDC1-4410-8E22-1A6F8D0FFDF4}" type="datetime1">
              <a:rPr lang="ar-SA" smtClean="0"/>
              <a:t>12/10/1441</a:t>
            </a:fld>
            <a:endParaRPr lang="ar-SA"/>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ar-SA"/>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DFBF70D-6B6A-4655-A999-B605BD3CA5AF}" type="datetime1">
              <a:rPr lang="ar-SA" smtClean="0"/>
              <a:t>12/10/1441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BDD4882-1F18-4AAF-808E-E8F546A22267}" type="datetime1">
              <a:rPr lang="ar-SA" smtClean="0"/>
              <a:t>12/10/1441</a:t>
            </a:fld>
            <a:endParaRPr lang="ar-SA"/>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ar-SA"/>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DD4882-1F18-4AAF-808E-E8F546A22267}" type="datetime1">
              <a:rPr lang="ar-SA" smtClean="0"/>
              <a:t>12/10/1441</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34F065-1154-456A-91E3-76DE8E75E17B}" type="slidenum">
              <a:rPr lang="ar-SA" smtClean="0"/>
              <a:t>‹#›</a:t>
            </a:fld>
            <a:endParaRPr lang="ar-SA"/>
          </a:p>
        </p:txBody>
      </p:sp>
    </p:spTree>
    <p:extLst>
      <p:ext uri="{BB962C8B-B14F-4D97-AF65-F5344CB8AC3E}">
        <p14:creationId xmlns:p14="http://schemas.microsoft.com/office/powerpoint/2010/main" val="438448178"/>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BDD4882-1F18-4AAF-808E-E8F546A22267}" type="datetime1">
              <a:rPr lang="ar-SA" smtClean="0"/>
              <a:t>12/10/1441</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B34F065-1154-456A-91E3-76DE8E75E17B}" type="slidenum">
              <a:rPr lang="ar-SA" smtClean="0"/>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528676" y="1196752"/>
            <a:ext cx="3600400" cy="2975279"/>
            <a:chOff x="5724128" y="908720"/>
            <a:chExt cx="3600400" cy="2975279"/>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9637" y="908720"/>
              <a:ext cx="2009381" cy="2009381"/>
            </a:xfrm>
            <a:prstGeom prst="rect">
              <a:avLst/>
            </a:prstGeom>
          </p:spPr>
        </p:pic>
        <p:sp>
          <p:nvSpPr>
            <p:cNvPr id="9" name="TextBox 8"/>
            <p:cNvSpPr txBox="1"/>
            <p:nvPr/>
          </p:nvSpPr>
          <p:spPr>
            <a:xfrm>
              <a:off x="5724128" y="2499004"/>
              <a:ext cx="3600400" cy="1384995"/>
            </a:xfrm>
            <a:prstGeom prst="rect">
              <a:avLst/>
            </a:prstGeom>
            <a:noFill/>
          </p:spPr>
          <p:txBody>
            <a:bodyPr wrap="square" rtlCol="0">
              <a:spAutoFit/>
            </a:bodyPr>
            <a:lstStyle/>
            <a:p>
              <a:pPr algn="ctr" rtl="0"/>
              <a:r>
                <a:rPr lang="en-US" sz="2000" dirty="0">
                  <a:latin typeface="Times New Roman" pitchFamily="18" charset="0"/>
                  <a:cs typeface="Times New Roman" pitchFamily="18" charset="0"/>
                </a:rPr>
                <a:t> </a:t>
              </a:r>
            </a:p>
            <a:p>
              <a:pPr algn="ctr" rtl="0"/>
              <a:r>
                <a:rPr lang="en-US" sz="1600" b="1" dirty="0">
                  <a:latin typeface="Times New Roman" pitchFamily="18" charset="0"/>
                  <a:cs typeface="Times New Roman" pitchFamily="18" charset="0"/>
                </a:rPr>
                <a:t>An-</a:t>
              </a:r>
              <a:r>
                <a:rPr lang="en-US" sz="1600" b="1" dirty="0" err="1">
                  <a:latin typeface="Times New Roman" pitchFamily="18" charset="0"/>
                  <a:cs typeface="Times New Roman" pitchFamily="18" charset="0"/>
                </a:rPr>
                <a:t>Najah</a:t>
              </a:r>
              <a:r>
                <a:rPr lang="en-US" sz="1600" b="1" dirty="0">
                  <a:latin typeface="Times New Roman" pitchFamily="18" charset="0"/>
                  <a:cs typeface="Times New Roman" pitchFamily="18" charset="0"/>
                </a:rPr>
                <a:t> National University</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Faculty of Engineering and Information Technology </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Industrial engineering department</a:t>
              </a:r>
            </a:p>
          </p:txBody>
        </p:sp>
      </p:grpSp>
      <p:sp>
        <p:nvSpPr>
          <p:cNvPr id="11" name="TextBox 10"/>
          <p:cNvSpPr txBox="1"/>
          <p:nvPr/>
        </p:nvSpPr>
        <p:spPr>
          <a:xfrm>
            <a:off x="0" y="620688"/>
            <a:ext cx="5753952" cy="1815882"/>
          </a:xfrm>
          <a:prstGeom prst="rect">
            <a:avLst/>
          </a:prstGeom>
          <a:noFill/>
        </p:spPr>
        <p:txBody>
          <a:bodyPr wrap="square" rtlCol="0">
            <a:spAutoFit/>
          </a:bodyPr>
          <a:lstStyle/>
          <a:p>
            <a:pPr algn="ctr" rtl="0"/>
            <a:r>
              <a:rPr lang="en-US" sz="2400" b="1" i="1" dirty="0">
                <a:latin typeface="Times New Roman" pitchFamily="18" charset="0"/>
                <a:cs typeface="Times New Roman" pitchFamily="18" charset="0"/>
              </a:rPr>
              <a:t>(</a:t>
            </a:r>
            <a:r>
              <a:rPr lang="en-US" sz="2800" b="1" i="1" dirty="0">
                <a:latin typeface="Times New Roman" pitchFamily="18" charset="0"/>
                <a:cs typeface="Times New Roman" pitchFamily="18" charset="0"/>
              </a:rPr>
              <a:t>Graduation Project II)</a:t>
            </a:r>
            <a:endParaRPr lang="en-US" sz="2800" b="1" dirty="0">
              <a:latin typeface="Times New Roman" pitchFamily="18" charset="0"/>
              <a:cs typeface="Times New Roman" pitchFamily="18" charset="0"/>
            </a:endParaRPr>
          </a:p>
          <a:p>
            <a:pPr algn="ctr" rtl="0"/>
            <a:r>
              <a:rPr lang="en-US" sz="2800" b="1" i="1" dirty="0">
                <a:latin typeface="Times New Roman" pitchFamily="18" charset="0"/>
                <a:cs typeface="Times New Roman" pitchFamily="18" charset="0"/>
              </a:rPr>
              <a:t>Introducing Early Entrepreneurship Education in Palestine. </a:t>
            </a:r>
            <a:endParaRPr lang="en-US" sz="2800" b="1" dirty="0">
              <a:latin typeface="Times New Roman" pitchFamily="18" charset="0"/>
              <a:cs typeface="Times New Roman" pitchFamily="18" charset="0"/>
            </a:endParaRPr>
          </a:p>
          <a:p>
            <a:pPr algn="ctr" rtl="0"/>
            <a:r>
              <a:rPr lang="en-US" sz="2800" b="1" i="1" dirty="0">
                <a:latin typeface="Times New Roman" pitchFamily="18" charset="0"/>
                <a:cs typeface="Times New Roman" pitchFamily="18" charset="0"/>
              </a:rPr>
              <a:t>Late Primary School Level</a:t>
            </a:r>
            <a:endParaRPr lang="en-US" sz="2800" b="1" dirty="0">
              <a:latin typeface="Times New Roman" pitchFamily="18" charset="0"/>
              <a:cs typeface="Times New Roman" pitchFamily="18" charset="0"/>
            </a:endParaRPr>
          </a:p>
        </p:txBody>
      </p:sp>
      <p:grpSp>
        <p:nvGrpSpPr>
          <p:cNvPr id="3" name="Group 2"/>
          <p:cNvGrpSpPr/>
          <p:nvPr/>
        </p:nvGrpSpPr>
        <p:grpSpPr>
          <a:xfrm>
            <a:off x="3278451" y="4307792"/>
            <a:ext cx="4081405" cy="1938992"/>
            <a:chOff x="3787606" y="4307792"/>
            <a:chExt cx="4081405" cy="1938992"/>
          </a:xfrm>
        </p:grpSpPr>
        <p:sp>
          <p:nvSpPr>
            <p:cNvPr id="12" name="TextBox 11"/>
            <p:cNvSpPr txBox="1"/>
            <p:nvPr/>
          </p:nvSpPr>
          <p:spPr>
            <a:xfrm>
              <a:off x="3787606" y="4307792"/>
              <a:ext cx="2065181" cy="1938992"/>
            </a:xfrm>
            <a:prstGeom prst="rect">
              <a:avLst/>
            </a:prstGeom>
            <a:noFill/>
          </p:spPr>
          <p:txBody>
            <a:bodyPr wrap="none" rtlCol="0">
              <a:spAutoFit/>
            </a:bodyPr>
            <a:lstStyle/>
            <a:p>
              <a:pPr algn="ctr" rtl="0"/>
              <a:r>
                <a:rPr lang="en-US" sz="2000" b="1" dirty="0">
                  <a:latin typeface="Times New Roman" pitchFamily="18" charset="0"/>
                  <a:cs typeface="Times New Roman" pitchFamily="18" charset="0"/>
                </a:rPr>
                <a:t>Group members:</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Asma Jarrar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Haya Jarrar</a:t>
              </a:r>
            </a:p>
            <a:p>
              <a:pPr algn="ctr" rtl="0"/>
              <a:r>
                <a:rPr lang="en-US" sz="2000" dirty="0">
                  <a:latin typeface="Times New Roman" pitchFamily="18" charset="0"/>
                  <a:cs typeface="Times New Roman" pitchFamily="18" charset="0"/>
                </a:rPr>
                <a:t>Ghaidaa Khater</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Manar Kabaha </a:t>
              </a:r>
              <a:br>
                <a:rPr lang="en-US" sz="2000" dirty="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sp>
          <p:nvSpPr>
            <p:cNvPr id="13" name="TextBox 12"/>
            <p:cNvSpPr txBox="1"/>
            <p:nvPr/>
          </p:nvSpPr>
          <p:spPr>
            <a:xfrm>
              <a:off x="5724128" y="5277288"/>
              <a:ext cx="2144883" cy="646331"/>
            </a:xfrm>
            <a:prstGeom prst="rect">
              <a:avLst/>
            </a:prstGeom>
            <a:noFill/>
          </p:spPr>
          <p:txBody>
            <a:bodyPr wrap="none" rtlCol="0">
              <a:spAutoFit/>
            </a:bodyPr>
            <a:lstStyle/>
            <a:p>
              <a:r>
                <a:rPr lang="en-US" b="1" dirty="0">
                  <a:latin typeface="Times New Roman" pitchFamily="18" charset="0"/>
                  <a:cs typeface="Times New Roman" pitchFamily="18" charset="0"/>
                </a:rPr>
                <a:t>Supervisor Name: </a:t>
              </a:r>
              <a:br>
                <a:rPr lang="en-US" b="1" dirty="0">
                  <a:latin typeface="Times New Roman" pitchFamily="18" charset="0"/>
                  <a:cs typeface="Times New Roman" pitchFamily="18" charset="0"/>
                </a:rPr>
              </a:br>
              <a:r>
                <a:rPr lang="en-US" dirty="0">
                  <a:latin typeface="Times New Roman" pitchFamily="18" charset="0"/>
                  <a:cs typeface="Times New Roman" pitchFamily="18" charset="0"/>
                </a:rPr>
                <a:t>Eng. Suleiman Daifi</a:t>
              </a:r>
              <a:r>
                <a:rPr lang="en-US" i="1" dirty="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grpSp>
    </p:spTree>
    <p:extLst>
      <p:ext uri="{BB962C8B-B14F-4D97-AF65-F5344CB8AC3E}">
        <p14:creationId xmlns:p14="http://schemas.microsoft.com/office/powerpoint/2010/main" val="12621526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en-US" sz="3600" dirty="0"/>
              <a:t>Development  of the project </a:t>
            </a:r>
          </a:p>
        </p:txBody>
      </p:sp>
      <p:sp>
        <p:nvSpPr>
          <p:cNvPr id="3" name="Content Placeholder 2"/>
          <p:cNvSpPr>
            <a:spLocks noGrp="1"/>
          </p:cNvSpPr>
          <p:nvPr>
            <p:ph idx="1"/>
          </p:nvPr>
        </p:nvSpPr>
        <p:spPr>
          <a:xfrm>
            <a:off x="467544" y="1124744"/>
            <a:ext cx="5616624" cy="3579849"/>
          </a:xfrm>
        </p:spPr>
        <p:txBody>
          <a:bodyPr/>
          <a:lstStyle/>
          <a:p>
            <a:pPr marL="0" marR="0" algn="just">
              <a:lnSpc>
                <a:spcPct val="107000"/>
              </a:lnSpc>
              <a:spcBef>
                <a:spcPts val="0"/>
              </a:spcBef>
              <a:spcAft>
                <a:spcPts val="0"/>
              </a:spcAft>
            </a:pPr>
            <a:r>
              <a:rPr lang="en-US" sz="2000" b="0" dirty="0">
                <a:latin typeface="Times New Roman" pitchFamily="18" charset="0"/>
                <a:ea typeface="Calibri"/>
                <a:cs typeface="Times New Roman" pitchFamily="18" charset="0"/>
              </a:rPr>
              <a:t>The implementation of work took two directions for introducing two educational materials which are the student guide and teacher/volunteer guide with related additions and enrichment material.</a:t>
            </a:r>
            <a:endParaRPr lang="en-US" sz="1800" b="0" dirty="0">
              <a:latin typeface="Times New Roman" pitchFamily="18" charset="0"/>
              <a:ea typeface="Calibri"/>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0B34F065-1154-456A-91E3-76DE8E75E17B}" type="slidenum">
              <a:rPr lang="ar-SA" smtClean="0"/>
              <a:t>10</a:t>
            </a:fld>
            <a:endParaRPr lang="ar-S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016143"/>
            <a:ext cx="3745055" cy="2866586"/>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2348880"/>
            <a:ext cx="2972215" cy="4201112"/>
          </a:xfrm>
          <a:prstGeom prst="rect">
            <a:avLst/>
          </a:prstGeom>
        </p:spPr>
      </p:pic>
      <p:sp>
        <p:nvSpPr>
          <p:cNvPr id="7" name="TextBox 6"/>
          <p:cNvSpPr txBox="1"/>
          <p:nvPr/>
        </p:nvSpPr>
        <p:spPr>
          <a:xfrm>
            <a:off x="1115616" y="6134494"/>
            <a:ext cx="3745054" cy="338554"/>
          </a:xfrm>
          <a:prstGeom prst="rect">
            <a:avLst/>
          </a:prstGeom>
          <a:noFill/>
        </p:spPr>
        <p:txBody>
          <a:bodyPr wrap="square" rtlCol="0">
            <a:spAutoFit/>
          </a:bodyPr>
          <a:lstStyle/>
          <a:p>
            <a:pPr algn="l"/>
            <a:r>
              <a:rPr lang="en-US" sz="1600" dirty="0">
                <a:latin typeface="Times New Roman" pitchFamily="18" charset="0"/>
                <a:cs typeface="Times New Roman" pitchFamily="18" charset="0"/>
              </a:rPr>
              <a:t>Figure 6&amp;7, trainer and trainee guides. </a:t>
            </a:r>
          </a:p>
        </p:txBody>
      </p:sp>
    </p:spTree>
    <p:extLst>
      <p:ext uri="{BB962C8B-B14F-4D97-AF65-F5344CB8AC3E}">
        <p14:creationId xmlns:p14="http://schemas.microsoft.com/office/powerpoint/2010/main" val="2557544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en-US" sz="3600" dirty="0"/>
              <a:t>Development of the project</a:t>
            </a:r>
          </a:p>
        </p:txBody>
      </p:sp>
      <p:sp>
        <p:nvSpPr>
          <p:cNvPr id="3" name="Content Placeholder 2"/>
          <p:cNvSpPr>
            <a:spLocks noGrp="1"/>
          </p:cNvSpPr>
          <p:nvPr>
            <p:ph idx="1"/>
          </p:nvPr>
        </p:nvSpPr>
        <p:spPr/>
        <p:txBody>
          <a:bodyPr>
            <a:noAutofit/>
          </a:bodyPr>
          <a:lstStyle/>
          <a:p>
            <a:pPr marL="0" lvl="1" indent="0" algn="just">
              <a:buNone/>
            </a:pPr>
            <a:r>
              <a:rPr lang="en-US" sz="2400" dirty="0">
                <a:latin typeface="Times New Roman" pitchFamily="18" charset="0"/>
                <a:ea typeface="Calibri"/>
                <a:cs typeface="Times New Roman" pitchFamily="18" charset="0"/>
              </a:rPr>
              <a:t>The working plan was started with </a:t>
            </a:r>
            <a:r>
              <a:rPr lang="en-US" sz="2400" b="1" dirty="0">
                <a:latin typeface="Times New Roman" pitchFamily="18" charset="0"/>
                <a:ea typeface="Calibri"/>
                <a:cs typeface="Times New Roman" pitchFamily="18" charset="0"/>
              </a:rPr>
              <a:t>reviewing researches, paper, and case studies</a:t>
            </a:r>
            <a:r>
              <a:rPr lang="en-US" sz="2400" dirty="0">
                <a:latin typeface="Times New Roman" pitchFamily="18" charset="0"/>
                <a:ea typeface="Calibri"/>
                <a:cs typeface="Times New Roman" pitchFamily="18" charset="0"/>
              </a:rPr>
              <a:t> related to entrepreneurial education around the targeted age group, which lead </a:t>
            </a:r>
            <a:r>
              <a:rPr lang="en-US" sz="2400" b="1" dirty="0">
                <a:latin typeface="Times New Roman" pitchFamily="18" charset="0"/>
                <a:ea typeface="Calibri"/>
                <a:cs typeface="Times New Roman" pitchFamily="18" charset="0"/>
              </a:rPr>
              <a:t>to establishing the table of contents</a:t>
            </a:r>
            <a:r>
              <a:rPr lang="en-US" sz="2400" dirty="0">
                <a:latin typeface="Times New Roman" pitchFamily="18" charset="0"/>
                <a:ea typeface="Calibri"/>
                <a:cs typeface="Times New Roman" pitchFamily="18" charset="0"/>
              </a:rPr>
              <a:t>. After knowing what topics to include in the material, entrepreneurship education standards were studied to follow in the </a:t>
            </a:r>
            <a:r>
              <a:rPr lang="en-US" sz="2400" b="1" dirty="0">
                <a:latin typeface="Times New Roman" pitchFamily="18" charset="0"/>
                <a:ea typeface="Calibri"/>
                <a:cs typeface="Times New Roman" pitchFamily="18" charset="0"/>
              </a:rPr>
              <a:t>material writing process</a:t>
            </a:r>
            <a:r>
              <a:rPr lang="en-US" sz="2400" dirty="0">
                <a:latin typeface="Times New Roman" pitchFamily="18" charset="0"/>
                <a:ea typeface="Calibri"/>
                <a:cs typeface="Times New Roman" pitchFamily="18" charset="0"/>
              </a:rPr>
              <a:t>, after the material of the two guides was finished, </a:t>
            </a:r>
            <a:r>
              <a:rPr lang="en-US" sz="2400" b="1" dirty="0">
                <a:latin typeface="Times New Roman" pitchFamily="18" charset="0"/>
                <a:ea typeface="Calibri"/>
                <a:cs typeface="Times New Roman" pitchFamily="18" charset="0"/>
              </a:rPr>
              <a:t>a second look was given to the standard to choose the ones covered in the material</a:t>
            </a:r>
            <a:r>
              <a:rPr lang="en-US" sz="2400" dirty="0">
                <a:latin typeface="Times New Roman" pitchFamily="18" charset="0"/>
                <a:ea typeface="Calibri"/>
                <a:cs typeface="Times New Roman" pitchFamily="18" charset="0"/>
              </a:rPr>
              <a:t>, the following table shows the correlation between the material and the Standards.</a:t>
            </a:r>
            <a:endParaRPr lang="en-US"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t>11</a:t>
            </a:fld>
            <a:endParaRPr lang="ar-SA"/>
          </a:p>
        </p:txBody>
      </p:sp>
    </p:spTree>
    <p:extLst>
      <p:ext uri="{BB962C8B-B14F-4D97-AF65-F5344CB8AC3E}">
        <p14:creationId xmlns:p14="http://schemas.microsoft.com/office/powerpoint/2010/main" val="3016581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88640"/>
            <a:ext cx="7656005" cy="548640"/>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r>
              <a:rPr lang="en-US" sz="3200" b="1" dirty="0">
                <a:solidFill>
                  <a:schemeClr val="bg1"/>
                </a:solidFill>
                <a:latin typeface="Times New Roman" pitchFamily="18" charset="0"/>
                <a:cs typeface="Times New Roman" pitchFamily="18" charset="0"/>
              </a:rPr>
              <a:t>Development of the project: Standards</a:t>
            </a:r>
          </a:p>
        </p:txBody>
      </p:sp>
      <p:sp>
        <p:nvSpPr>
          <p:cNvPr id="4" name="Slide Number Placeholder 3"/>
          <p:cNvSpPr>
            <a:spLocks noGrp="1"/>
          </p:cNvSpPr>
          <p:nvPr>
            <p:ph type="sldNum" sz="quarter" idx="12"/>
          </p:nvPr>
        </p:nvSpPr>
        <p:spPr/>
        <p:txBody>
          <a:bodyPr/>
          <a:lstStyle/>
          <a:p>
            <a:fld id="{0B34F065-1154-456A-91E3-76DE8E75E17B}" type="slidenum">
              <a:rPr lang="ar-SA" smtClean="0"/>
              <a:t>12</a:t>
            </a:fld>
            <a:endParaRPr lang="ar-S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908720"/>
            <a:ext cx="7656006" cy="5544616"/>
          </a:xfrm>
          <a:prstGeom prst="rect">
            <a:avLst/>
          </a:prstGeom>
        </p:spPr>
      </p:pic>
      <p:sp>
        <p:nvSpPr>
          <p:cNvPr id="6" name="TextBox 5"/>
          <p:cNvSpPr txBox="1"/>
          <p:nvPr/>
        </p:nvSpPr>
        <p:spPr>
          <a:xfrm>
            <a:off x="2483768" y="6453336"/>
            <a:ext cx="4320480" cy="338554"/>
          </a:xfrm>
          <a:prstGeom prst="rect">
            <a:avLst/>
          </a:prstGeom>
          <a:noFill/>
        </p:spPr>
        <p:txBody>
          <a:bodyPr wrap="square" rtlCol="0">
            <a:spAutoFit/>
          </a:bodyPr>
          <a:lstStyle/>
          <a:p>
            <a:pPr algn="l"/>
            <a:r>
              <a:rPr lang="en-US" sz="1600" dirty="0">
                <a:latin typeface="Times New Roman" pitchFamily="18" charset="0"/>
                <a:cs typeface="Times New Roman" pitchFamily="18" charset="0"/>
              </a:rPr>
              <a:t>Table 1, correlation of standards and the content. </a:t>
            </a:r>
          </a:p>
        </p:txBody>
      </p:sp>
    </p:spTree>
    <p:extLst>
      <p:ext uri="{BB962C8B-B14F-4D97-AF65-F5344CB8AC3E}">
        <p14:creationId xmlns:p14="http://schemas.microsoft.com/office/powerpoint/2010/main" val="3349043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65760"/>
            <a:ext cx="8064896" cy="548640"/>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n-US" dirty="0">
                <a:solidFill>
                  <a:schemeClr val="bg1"/>
                </a:solidFill>
              </a:rPr>
              <a:t>Development of the project: design process</a:t>
            </a:r>
          </a:p>
        </p:txBody>
      </p:sp>
      <p:sp>
        <p:nvSpPr>
          <p:cNvPr id="3" name="Content Placeholder 2"/>
          <p:cNvSpPr>
            <a:spLocks noGrp="1"/>
          </p:cNvSpPr>
          <p:nvPr>
            <p:ph idx="1"/>
          </p:nvPr>
        </p:nvSpPr>
        <p:spPr/>
        <p:txBody>
          <a:bodyPr>
            <a:noAutofit/>
          </a:bodyPr>
          <a:lstStyle/>
          <a:p>
            <a:pPr marL="0" lvl="1" indent="0" algn="just">
              <a:buNone/>
            </a:pPr>
            <a:r>
              <a:rPr lang="en-US" sz="2400" b="1" dirty="0">
                <a:latin typeface="Times New Roman" pitchFamily="18" charset="0"/>
                <a:ea typeface="Calibri"/>
                <a:cs typeface="Times New Roman" pitchFamily="18" charset="0"/>
              </a:rPr>
              <a:t>Objectives and desired results</a:t>
            </a:r>
            <a:r>
              <a:rPr lang="en-US" sz="2400" dirty="0">
                <a:latin typeface="Times New Roman" pitchFamily="18" charset="0"/>
                <a:ea typeface="Calibri"/>
                <a:cs typeface="Times New Roman" pitchFamily="18" charset="0"/>
              </a:rPr>
              <a:t> of each objective were written to fit the standards, going by the first step of outcome-based education. </a:t>
            </a:r>
          </a:p>
          <a:p>
            <a:pPr marL="0" lvl="1" indent="0" algn="just">
              <a:buNone/>
            </a:pPr>
            <a:r>
              <a:rPr lang="en-US" sz="2400" dirty="0">
                <a:latin typeface="Times New Roman" pitchFamily="18" charset="0"/>
                <a:ea typeface="Calibri"/>
                <a:cs typeface="Times New Roman" pitchFamily="18" charset="0"/>
              </a:rPr>
              <a:t>The following task was to </a:t>
            </a:r>
            <a:r>
              <a:rPr lang="en-US" sz="2400" b="1" dirty="0">
                <a:latin typeface="Times New Roman" pitchFamily="18" charset="0"/>
                <a:ea typeface="Calibri"/>
                <a:cs typeface="Times New Roman" pitchFamily="18" charset="0"/>
              </a:rPr>
              <a:t>determine assessment evidence </a:t>
            </a:r>
            <a:r>
              <a:rPr lang="en-US" sz="2400" dirty="0">
                <a:latin typeface="Times New Roman" pitchFamily="18" charset="0"/>
                <a:ea typeface="Calibri"/>
                <a:cs typeface="Times New Roman" pitchFamily="18" charset="0"/>
              </a:rPr>
              <a:t>which was decided to be </a:t>
            </a:r>
            <a:r>
              <a:rPr lang="en-US" sz="2400" b="1" dirty="0">
                <a:latin typeface="Times New Roman" pitchFamily="18" charset="0"/>
                <a:ea typeface="Calibri"/>
                <a:cs typeface="Times New Roman" pitchFamily="18" charset="0"/>
              </a:rPr>
              <a:t>a set of assessment questions </a:t>
            </a:r>
            <a:r>
              <a:rPr lang="en-US" sz="2400" dirty="0">
                <a:latin typeface="Times New Roman" pitchFamily="18" charset="0"/>
                <a:ea typeface="Calibri"/>
                <a:cs typeface="Times New Roman" pitchFamily="18" charset="0"/>
              </a:rPr>
              <a:t>to each subject </a:t>
            </a:r>
            <a:r>
              <a:rPr lang="en-US" sz="2400" b="1" dirty="0">
                <a:latin typeface="Times New Roman" pitchFamily="18" charset="0"/>
                <a:ea typeface="Calibri"/>
                <a:cs typeface="Times New Roman" pitchFamily="18" charset="0"/>
              </a:rPr>
              <a:t>and suggested activities</a:t>
            </a:r>
            <a:r>
              <a:rPr lang="en-US" sz="2400" dirty="0">
                <a:latin typeface="Times New Roman" pitchFamily="18" charset="0"/>
                <a:ea typeface="Calibri"/>
                <a:cs typeface="Times New Roman" pitchFamily="18" charset="0"/>
              </a:rPr>
              <a:t>, the following table shows each assessment activity in each subject, and which of the facets of understanding from UbD do these activities meet.</a:t>
            </a:r>
            <a:endParaRPr lang="en-US"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t>13</a:t>
            </a:fld>
            <a:endParaRPr lang="ar-SA"/>
          </a:p>
        </p:txBody>
      </p:sp>
    </p:spTree>
    <p:extLst>
      <p:ext uri="{BB962C8B-B14F-4D97-AF65-F5344CB8AC3E}">
        <p14:creationId xmlns:p14="http://schemas.microsoft.com/office/powerpoint/2010/main" val="2980210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34F065-1154-456A-91E3-76DE8E75E17B}" type="slidenum">
              <a:rPr lang="ar-SA" smtClean="0"/>
              <a:t>14</a:t>
            </a:fld>
            <a:endParaRPr lang="ar-S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6632"/>
            <a:ext cx="9144000" cy="6264696"/>
          </a:xfrm>
          <a:prstGeom prst="rect">
            <a:avLst/>
          </a:prstGeom>
        </p:spPr>
      </p:pic>
      <p:sp>
        <p:nvSpPr>
          <p:cNvPr id="6" name="TextBox 5"/>
          <p:cNvSpPr txBox="1"/>
          <p:nvPr/>
        </p:nvSpPr>
        <p:spPr>
          <a:xfrm>
            <a:off x="2699473" y="6433457"/>
            <a:ext cx="3745054" cy="338554"/>
          </a:xfrm>
          <a:prstGeom prst="rect">
            <a:avLst/>
          </a:prstGeom>
          <a:noFill/>
        </p:spPr>
        <p:txBody>
          <a:bodyPr wrap="square" rtlCol="0">
            <a:spAutoFit/>
          </a:bodyPr>
          <a:lstStyle/>
          <a:p>
            <a:pPr algn="l"/>
            <a:r>
              <a:rPr lang="en-US" sz="1600" dirty="0">
                <a:latin typeface="Times New Roman" pitchFamily="18" charset="0"/>
                <a:cs typeface="Times New Roman" pitchFamily="18" charset="0"/>
              </a:rPr>
              <a:t>Figure 8, Assessment questions </a:t>
            </a:r>
          </a:p>
        </p:txBody>
      </p:sp>
    </p:spTree>
    <p:extLst>
      <p:ext uri="{BB962C8B-B14F-4D97-AF65-F5344CB8AC3E}">
        <p14:creationId xmlns:p14="http://schemas.microsoft.com/office/powerpoint/2010/main" val="3177993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88640"/>
            <a:ext cx="6912768" cy="470952"/>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algn="ctr"/>
            <a:r>
              <a:rPr lang="en-US" sz="2800" b="1" dirty="0">
                <a:solidFill>
                  <a:schemeClr val="bg1"/>
                </a:solidFill>
              </a:rPr>
              <a:t>Development of the project: Assessment </a:t>
            </a:r>
          </a:p>
        </p:txBody>
      </p:sp>
      <p:sp>
        <p:nvSpPr>
          <p:cNvPr id="8" name="Slide Number Placeholder 7"/>
          <p:cNvSpPr>
            <a:spLocks noGrp="1"/>
          </p:cNvSpPr>
          <p:nvPr>
            <p:ph type="sldNum" sz="quarter" idx="12"/>
          </p:nvPr>
        </p:nvSpPr>
        <p:spPr/>
        <p:txBody>
          <a:bodyPr/>
          <a:lstStyle/>
          <a:p>
            <a:fld id="{0B34F065-1154-456A-91E3-76DE8E75E17B}" type="slidenum">
              <a:rPr lang="ar-SA" smtClean="0"/>
              <a:t>15</a:t>
            </a:fld>
            <a:endParaRPr lang="ar-S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764704"/>
            <a:ext cx="6912768" cy="5694125"/>
          </a:xfrm>
          <a:prstGeom prst="rect">
            <a:avLst/>
          </a:prstGeom>
        </p:spPr>
      </p:pic>
      <p:sp>
        <p:nvSpPr>
          <p:cNvPr id="6" name="TextBox 5"/>
          <p:cNvSpPr txBox="1"/>
          <p:nvPr/>
        </p:nvSpPr>
        <p:spPr>
          <a:xfrm>
            <a:off x="1259632" y="6453336"/>
            <a:ext cx="6912768" cy="338554"/>
          </a:xfrm>
          <a:prstGeom prst="rect">
            <a:avLst/>
          </a:prstGeom>
          <a:noFill/>
        </p:spPr>
        <p:txBody>
          <a:bodyPr wrap="square" rtlCol="0">
            <a:spAutoFit/>
          </a:bodyPr>
          <a:lstStyle/>
          <a:p>
            <a:pPr algn="l"/>
            <a:r>
              <a:rPr lang="en-US" sz="1600" dirty="0">
                <a:latin typeface="Times New Roman" pitchFamily="18" charset="0"/>
                <a:cs typeface="Times New Roman" pitchFamily="18" charset="0"/>
              </a:rPr>
              <a:t>Table 2, Understanding Facets Met in each Activity/Section of each Subject. </a:t>
            </a:r>
          </a:p>
        </p:txBody>
      </p:sp>
    </p:spTree>
    <p:extLst>
      <p:ext uri="{BB962C8B-B14F-4D97-AF65-F5344CB8AC3E}">
        <p14:creationId xmlns:p14="http://schemas.microsoft.com/office/powerpoint/2010/main" val="1435813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70335" y="116632"/>
            <a:ext cx="7704856" cy="425267"/>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algn="ctr"/>
            <a:r>
              <a:rPr lang="en-US" sz="2800" b="1" dirty="0">
                <a:solidFill>
                  <a:schemeClr val="bg1"/>
                </a:solidFill>
                <a:latin typeface="Times New Roman" pitchFamily="18" charset="0"/>
                <a:cs typeface="Times New Roman" pitchFamily="18" charset="0"/>
              </a:rPr>
              <a:t>Development of the project: Design process</a:t>
            </a:r>
          </a:p>
        </p:txBody>
      </p:sp>
      <p:sp>
        <p:nvSpPr>
          <p:cNvPr id="4" name="Slide Number Placeholder 3"/>
          <p:cNvSpPr>
            <a:spLocks noGrp="1"/>
          </p:cNvSpPr>
          <p:nvPr>
            <p:ph type="sldNum" sz="quarter" idx="12"/>
          </p:nvPr>
        </p:nvSpPr>
        <p:spPr/>
        <p:txBody>
          <a:bodyPr/>
          <a:lstStyle/>
          <a:p>
            <a:fld id="{0B34F065-1154-456A-91E3-76DE8E75E17B}" type="slidenum">
              <a:rPr lang="ar-SA" smtClean="0"/>
              <a:t>16</a:t>
            </a:fld>
            <a:endParaRPr lang="ar-SA"/>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115616" y="548680"/>
            <a:ext cx="6912768" cy="5954518"/>
          </a:xfrm>
          <a:prstGeom prst="rect">
            <a:avLst/>
          </a:prstGeom>
        </p:spPr>
      </p:pic>
      <p:sp>
        <p:nvSpPr>
          <p:cNvPr id="6" name="TextBox 5"/>
          <p:cNvSpPr txBox="1"/>
          <p:nvPr/>
        </p:nvSpPr>
        <p:spPr>
          <a:xfrm>
            <a:off x="107504" y="6453336"/>
            <a:ext cx="8928992" cy="338554"/>
          </a:xfrm>
          <a:prstGeom prst="rect">
            <a:avLst/>
          </a:prstGeom>
          <a:noFill/>
        </p:spPr>
        <p:txBody>
          <a:bodyPr wrap="square" rtlCol="0">
            <a:spAutoFit/>
          </a:bodyPr>
          <a:lstStyle/>
          <a:p>
            <a:pPr algn="l"/>
            <a:r>
              <a:rPr lang="en-US" sz="1600" dirty="0">
                <a:latin typeface="Times New Roman" pitchFamily="18" charset="0"/>
                <a:cs typeface="Times New Roman" pitchFamily="18" charset="0"/>
              </a:rPr>
              <a:t>Figure 9, the process of designing and developing two guides directed at the trainer and the trainee.</a:t>
            </a:r>
          </a:p>
        </p:txBody>
      </p:sp>
    </p:spTree>
    <p:extLst>
      <p:ext uri="{BB962C8B-B14F-4D97-AF65-F5344CB8AC3E}">
        <p14:creationId xmlns:p14="http://schemas.microsoft.com/office/powerpoint/2010/main" val="1401334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88640"/>
            <a:ext cx="7520940" cy="548640"/>
          </a:xfrm>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en-US" sz="3600" dirty="0"/>
              <a:t>Description of guides</a:t>
            </a:r>
          </a:p>
        </p:txBody>
      </p:sp>
      <p:sp>
        <p:nvSpPr>
          <p:cNvPr id="4" name="Slide Number Placeholder 3"/>
          <p:cNvSpPr>
            <a:spLocks noGrp="1"/>
          </p:cNvSpPr>
          <p:nvPr>
            <p:ph type="sldNum" sz="quarter" idx="12"/>
          </p:nvPr>
        </p:nvSpPr>
        <p:spPr/>
        <p:txBody>
          <a:bodyPr/>
          <a:lstStyle/>
          <a:p>
            <a:fld id="{0B34F065-1154-456A-91E3-76DE8E75E17B}" type="slidenum">
              <a:rPr lang="ar-SA" smtClean="0"/>
              <a:t>17</a:t>
            </a:fld>
            <a:endParaRPr lang="ar-SA"/>
          </a:p>
        </p:txBody>
      </p:sp>
      <p:sp>
        <p:nvSpPr>
          <p:cNvPr id="11" name="Content Placeholder 2"/>
          <p:cNvSpPr>
            <a:spLocks noGrp="1"/>
          </p:cNvSpPr>
          <p:nvPr>
            <p:ph idx="1"/>
          </p:nvPr>
        </p:nvSpPr>
        <p:spPr>
          <a:xfrm>
            <a:off x="683568" y="1052736"/>
            <a:ext cx="6768752" cy="3435833"/>
          </a:xfrm>
        </p:spPr>
        <p:txBody>
          <a:bodyPr>
            <a:noAutofit/>
          </a:bodyPr>
          <a:lstStyle/>
          <a:p>
            <a:pPr lvl="0" algn="just">
              <a:buFont typeface="Arial" pitchFamily="34" charset="0"/>
              <a:buChar char="•"/>
            </a:pPr>
            <a:r>
              <a:rPr lang="en-US" sz="2200" dirty="0">
                <a:latin typeface="Times New Roman" pitchFamily="18" charset="0"/>
                <a:cs typeface="Times New Roman" pitchFamily="18" charset="0"/>
              </a:rPr>
              <a:t>Trainee guide</a:t>
            </a:r>
            <a:r>
              <a:rPr lang="en-US" sz="2200" b="0" dirty="0">
                <a:latin typeface="Times New Roman" pitchFamily="18" charset="0"/>
                <a:cs typeface="Times New Roman" pitchFamily="18" charset="0"/>
              </a:rPr>
              <a:t>: which contains the activities in a simple, smooth and colorful sequence and practical examples which suits the targeted age group, the content is divided into three main sections, </a:t>
            </a:r>
            <a:r>
              <a:rPr lang="en-US" sz="2200" dirty="0">
                <a:latin typeface="Times New Roman" pitchFamily="18" charset="0"/>
                <a:cs typeface="Times New Roman" pitchFamily="18" charset="0"/>
              </a:rPr>
              <a:t>the warm-up section, the main activities section, and the wrap-up section.</a:t>
            </a:r>
          </a:p>
          <a:p>
            <a:pPr algn="just">
              <a:buFont typeface="Arial" pitchFamily="34" charset="0"/>
              <a:buChar char="•"/>
            </a:pPr>
            <a:r>
              <a:rPr lang="en-US" sz="2200" dirty="0">
                <a:latin typeface="Times New Roman" pitchFamily="18" charset="0"/>
                <a:cs typeface="Times New Roman" pitchFamily="18" charset="0"/>
              </a:rPr>
              <a:t>Trainer guide: </a:t>
            </a:r>
            <a:r>
              <a:rPr lang="en-US" sz="2200" b="0" dirty="0">
                <a:latin typeface="Times New Roman" pitchFamily="18" charset="0"/>
                <a:cs typeface="Times New Roman" pitchFamily="18" charset="0"/>
              </a:rPr>
              <a:t>is a detailed and rich material designed to open up teacher prospects with a simple and clear view, contains three main sections linked to each topic, these are </a:t>
            </a:r>
            <a:r>
              <a:rPr lang="en-US" sz="2200" dirty="0">
                <a:latin typeface="Times New Roman" pitchFamily="18" charset="0"/>
                <a:cs typeface="Times New Roman" pitchFamily="18" charset="0"/>
              </a:rPr>
              <a:t>the introduction, subject preparations</a:t>
            </a:r>
            <a:r>
              <a:rPr lang="en-US" sz="2200" b="0" dirty="0">
                <a:latin typeface="Times New Roman" pitchFamily="18" charset="0"/>
                <a:cs typeface="Times New Roman" pitchFamily="18" charset="0"/>
              </a:rPr>
              <a:t>, and </a:t>
            </a:r>
            <a:r>
              <a:rPr lang="en-US" sz="2200" dirty="0">
                <a:latin typeface="Times New Roman" pitchFamily="18" charset="0"/>
                <a:cs typeface="Times New Roman" pitchFamily="18" charset="0"/>
              </a:rPr>
              <a:t>the activities description</a:t>
            </a:r>
            <a:r>
              <a:rPr lang="en-US" sz="2200" b="0" dirty="0">
                <a:latin typeface="Times New Roman" pitchFamily="18" charset="0"/>
                <a:cs typeface="Times New Roman" pitchFamily="18" charset="0"/>
              </a:rPr>
              <a:t>.</a:t>
            </a:r>
          </a:p>
          <a:p>
            <a:pPr lvl="0" algn="just">
              <a:buFont typeface="Arial" pitchFamily="34" charset="0"/>
              <a:buChar char="•"/>
            </a:pPr>
            <a:endParaRPr lang="en-US" sz="2000" b="0" dirty="0"/>
          </a:p>
          <a:p>
            <a:pPr algn="just">
              <a:buFont typeface="Arial" pitchFamily="34" charset="0"/>
              <a:buChar char="•"/>
            </a:pPr>
            <a:endParaRPr lang="en-US" sz="2000" dirty="0"/>
          </a:p>
        </p:txBody>
      </p:sp>
    </p:spTree>
    <p:extLst>
      <p:ext uri="{BB962C8B-B14F-4D97-AF65-F5344CB8AC3E}">
        <p14:creationId xmlns:p14="http://schemas.microsoft.com/office/powerpoint/2010/main" val="657849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115" y="0"/>
            <a:ext cx="9178115" cy="6858000"/>
          </a:xfrm>
        </p:spPr>
      </p:pic>
      <p:sp>
        <p:nvSpPr>
          <p:cNvPr id="4" name="Slide Number Placeholder 3"/>
          <p:cNvSpPr>
            <a:spLocks noGrp="1"/>
          </p:cNvSpPr>
          <p:nvPr>
            <p:ph type="sldNum" sz="quarter" idx="12"/>
          </p:nvPr>
        </p:nvSpPr>
        <p:spPr/>
        <p:txBody>
          <a:bodyPr/>
          <a:lstStyle/>
          <a:p>
            <a:fld id="{0B34F065-1154-456A-91E3-76DE8E75E17B}" type="slidenum">
              <a:rPr lang="ar-SA" smtClean="0"/>
              <a:t>18</a:t>
            </a:fld>
            <a:endParaRPr lang="ar-SA"/>
          </a:p>
        </p:txBody>
      </p:sp>
    </p:spTree>
    <p:extLst>
      <p:ext uri="{BB962C8B-B14F-4D97-AF65-F5344CB8AC3E}">
        <p14:creationId xmlns:p14="http://schemas.microsoft.com/office/powerpoint/2010/main" val="4224895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5238" y="0"/>
            <a:ext cx="9259238" cy="6858000"/>
          </a:xfrm>
        </p:spPr>
      </p:pic>
      <p:sp>
        <p:nvSpPr>
          <p:cNvPr id="4" name="Slide Number Placeholder 3"/>
          <p:cNvSpPr>
            <a:spLocks noGrp="1"/>
          </p:cNvSpPr>
          <p:nvPr>
            <p:ph type="sldNum" sz="quarter" idx="12"/>
          </p:nvPr>
        </p:nvSpPr>
        <p:spPr/>
        <p:txBody>
          <a:bodyPr/>
          <a:lstStyle/>
          <a:p>
            <a:fld id="{0B34F065-1154-456A-91E3-76DE8E75E17B}" type="slidenum">
              <a:rPr lang="ar-SA" smtClean="0"/>
              <a:t>19</a:t>
            </a:fld>
            <a:endParaRPr lang="ar-SA"/>
          </a:p>
        </p:txBody>
      </p:sp>
    </p:spTree>
    <p:extLst>
      <p:ext uri="{BB962C8B-B14F-4D97-AF65-F5344CB8AC3E}">
        <p14:creationId xmlns:p14="http://schemas.microsoft.com/office/powerpoint/2010/main" val="3791834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Content:</a:t>
            </a:r>
          </a:p>
        </p:txBody>
      </p:sp>
      <p:sp>
        <p:nvSpPr>
          <p:cNvPr id="3" name="Content Placeholder 2"/>
          <p:cNvSpPr>
            <a:spLocks noGrp="1"/>
          </p:cNvSpPr>
          <p:nvPr>
            <p:ph idx="1"/>
          </p:nvPr>
        </p:nvSpPr>
        <p:spPr>
          <a:xfrm>
            <a:off x="822960" y="1100628"/>
            <a:ext cx="7520940" cy="3840540"/>
          </a:xfrm>
        </p:spPr>
        <p:txBody>
          <a:bodyPr>
            <a:normAutofit/>
          </a:bodyPr>
          <a:lstStyle/>
          <a:p>
            <a:pPr>
              <a:buFont typeface="Arial" pitchFamily="34" charset="0"/>
              <a:buChar char="•"/>
            </a:pPr>
            <a:r>
              <a:rPr lang="en-US" sz="2800" dirty="0">
                <a:latin typeface="Times New Roman" pitchFamily="18" charset="0"/>
                <a:cs typeface="Times New Roman" pitchFamily="18" charset="0"/>
              </a:rPr>
              <a:t>Problem statement</a:t>
            </a:r>
          </a:p>
          <a:p>
            <a:pPr>
              <a:buFont typeface="Arial" pitchFamily="34" charset="0"/>
              <a:buChar char="•"/>
            </a:pPr>
            <a:r>
              <a:rPr lang="en-US" sz="2800" dirty="0">
                <a:latin typeface="Times New Roman" pitchFamily="18" charset="0"/>
                <a:cs typeface="Times New Roman" pitchFamily="18" charset="0"/>
              </a:rPr>
              <a:t>Project description and benefits</a:t>
            </a:r>
          </a:p>
          <a:p>
            <a:pPr>
              <a:buFont typeface="Arial" pitchFamily="34" charset="0"/>
              <a:buChar char="•"/>
            </a:pPr>
            <a:r>
              <a:rPr lang="en-US" sz="2800" dirty="0">
                <a:latin typeface="Times New Roman" pitchFamily="18" charset="0"/>
                <a:cs typeface="Times New Roman" pitchFamily="18" charset="0"/>
              </a:rPr>
              <a:t>Literature review</a:t>
            </a:r>
          </a:p>
          <a:p>
            <a:pPr>
              <a:buFont typeface="Arial" pitchFamily="34" charset="0"/>
              <a:buChar char="•"/>
            </a:pPr>
            <a:r>
              <a:rPr lang="en-US" sz="2800" dirty="0">
                <a:latin typeface="Times New Roman" pitchFamily="18" charset="0"/>
                <a:cs typeface="Times New Roman" pitchFamily="18" charset="0"/>
              </a:rPr>
              <a:t>Development of trainer and trainee guides</a:t>
            </a:r>
          </a:p>
          <a:p>
            <a:pPr>
              <a:buFont typeface="Arial" pitchFamily="34" charset="0"/>
              <a:buChar char="•"/>
            </a:pPr>
            <a:r>
              <a:rPr lang="en-US" sz="2800" dirty="0">
                <a:latin typeface="Times New Roman" pitchFamily="18" charset="0"/>
                <a:cs typeface="Times New Roman" pitchFamily="18" charset="0"/>
              </a:rPr>
              <a:t>Description of guides</a:t>
            </a:r>
          </a:p>
          <a:p>
            <a:pPr>
              <a:buFont typeface="Arial" pitchFamily="34" charset="0"/>
              <a:buChar char="•"/>
            </a:pPr>
            <a:r>
              <a:rPr lang="en-US" sz="2800" dirty="0">
                <a:latin typeface="Times New Roman" pitchFamily="18" charset="0"/>
                <a:cs typeface="Times New Roman" pitchFamily="18" charset="0"/>
              </a:rPr>
              <a:t>Conclusion</a:t>
            </a:r>
          </a:p>
          <a:p>
            <a:pPr>
              <a:buFont typeface="Arial" pitchFamily="34" charset="0"/>
              <a:buChar char="•"/>
            </a:pPr>
            <a:r>
              <a:rPr lang="en-US" sz="2800" dirty="0">
                <a:latin typeface="Times New Roman" pitchFamily="18" charset="0"/>
                <a:cs typeface="Times New Roman" pitchFamily="18" charset="0"/>
              </a:rPr>
              <a:t>Recommendation</a:t>
            </a:r>
          </a:p>
          <a:p>
            <a:pPr>
              <a:buFont typeface="Arial" pitchFamily="34" charset="0"/>
              <a:buChar char="•"/>
            </a:pPr>
            <a:endParaRPr lang="en-US" dirty="0"/>
          </a:p>
        </p:txBody>
      </p:sp>
      <p:sp>
        <p:nvSpPr>
          <p:cNvPr id="4" name="Slide Number Placeholder 3"/>
          <p:cNvSpPr>
            <a:spLocks noGrp="1"/>
          </p:cNvSpPr>
          <p:nvPr>
            <p:ph type="sldNum" sz="quarter" idx="12"/>
          </p:nvPr>
        </p:nvSpPr>
        <p:spPr/>
        <p:txBody>
          <a:bodyPr/>
          <a:lstStyle/>
          <a:p>
            <a:fld id="{0B34F065-1154-456A-91E3-76DE8E75E17B}" type="slidenum">
              <a:rPr lang="ar-SA" smtClean="0"/>
              <a:t>2</a:t>
            </a:fld>
            <a:endParaRPr lang="ar-SA"/>
          </a:p>
        </p:txBody>
      </p:sp>
    </p:spTree>
    <p:extLst>
      <p:ext uri="{BB962C8B-B14F-4D97-AF65-F5344CB8AC3E}">
        <p14:creationId xmlns:p14="http://schemas.microsoft.com/office/powerpoint/2010/main" val="17233746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34F065-1154-456A-91E3-76DE8E75E17B}" type="slidenum">
              <a:rPr lang="ar-SA" smtClean="0"/>
              <a:t>20</a:t>
            </a:fld>
            <a:endParaRPr lang="ar-SA"/>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384"/>
            <a:ext cx="9144000" cy="6497959"/>
          </a:xfrm>
          <a:prstGeom prst="rect">
            <a:avLst/>
          </a:prstGeom>
        </p:spPr>
      </p:pic>
      <p:sp>
        <p:nvSpPr>
          <p:cNvPr id="5" name="TextBox 4"/>
          <p:cNvSpPr txBox="1"/>
          <p:nvPr/>
        </p:nvSpPr>
        <p:spPr>
          <a:xfrm>
            <a:off x="1259632" y="6453336"/>
            <a:ext cx="6912768" cy="338554"/>
          </a:xfrm>
          <a:prstGeom prst="rect">
            <a:avLst/>
          </a:prstGeom>
          <a:noFill/>
        </p:spPr>
        <p:txBody>
          <a:bodyPr wrap="square" rtlCol="0">
            <a:spAutoFit/>
          </a:bodyPr>
          <a:lstStyle/>
          <a:p>
            <a:pPr algn="ctr"/>
            <a:r>
              <a:rPr lang="en-US" sz="1600" dirty="0">
                <a:latin typeface="Times New Roman" pitchFamily="18" charset="0"/>
                <a:cs typeface="Times New Roman" pitchFamily="18" charset="0"/>
              </a:rPr>
              <a:t>Table 3, Framework of subject one </a:t>
            </a:r>
          </a:p>
        </p:txBody>
      </p:sp>
    </p:spTree>
    <p:extLst>
      <p:ext uri="{BB962C8B-B14F-4D97-AF65-F5344CB8AC3E}">
        <p14:creationId xmlns:p14="http://schemas.microsoft.com/office/powerpoint/2010/main" val="28778098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34F065-1154-456A-91E3-76DE8E75E17B}" type="slidenum">
              <a:rPr lang="ar-SA" smtClean="0"/>
              <a:t>21</a:t>
            </a:fld>
            <a:endParaRPr lang="ar-SA"/>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14" y="116632"/>
            <a:ext cx="9036496" cy="6336703"/>
          </a:xfrm>
          <a:prstGeom prst="rect">
            <a:avLst/>
          </a:prstGeom>
        </p:spPr>
      </p:pic>
      <p:sp>
        <p:nvSpPr>
          <p:cNvPr id="6" name="TextBox 5"/>
          <p:cNvSpPr txBox="1"/>
          <p:nvPr/>
        </p:nvSpPr>
        <p:spPr>
          <a:xfrm>
            <a:off x="1259632" y="6453336"/>
            <a:ext cx="6912768" cy="338554"/>
          </a:xfrm>
          <a:prstGeom prst="rect">
            <a:avLst/>
          </a:prstGeom>
          <a:noFill/>
        </p:spPr>
        <p:txBody>
          <a:bodyPr wrap="square" rtlCol="0">
            <a:spAutoFit/>
          </a:bodyPr>
          <a:lstStyle/>
          <a:p>
            <a:pPr algn="ctr"/>
            <a:r>
              <a:rPr lang="en-US" sz="1600" dirty="0">
                <a:latin typeface="Times New Roman" pitchFamily="18" charset="0"/>
                <a:cs typeface="Times New Roman" pitchFamily="18" charset="0"/>
              </a:rPr>
              <a:t>Table 4, Framework of subject two</a:t>
            </a:r>
          </a:p>
        </p:txBody>
      </p:sp>
    </p:spTree>
    <p:extLst>
      <p:ext uri="{BB962C8B-B14F-4D97-AF65-F5344CB8AC3E}">
        <p14:creationId xmlns:p14="http://schemas.microsoft.com/office/powerpoint/2010/main" val="34129017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34F065-1154-456A-91E3-76DE8E75E17B}" type="slidenum">
              <a:rPr lang="ar-SA" smtClean="0"/>
              <a:t>22</a:t>
            </a:fld>
            <a:endParaRPr lang="ar-SA"/>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r="600"/>
          <a:stretch/>
        </p:blipFill>
        <p:spPr>
          <a:xfrm>
            <a:off x="23549" y="-99392"/>
            <a:ext cx="9120452" cy="6480720"/>
          </a:xfrm>
          <a:prstGeom prst="rect">
            <a:avLst/>
          </a:prstGeom>
        </p:spPr>
      </p:pic>
      <p:sp>
        <p:nvSpPr>
          <p:cNvPr id="5" name="TextBox 4"/>
          <p:cNvSpPr txBox="1"/>
          <p:nvPr/>
        </p:nvSpPr>
        <p:spPr>
          <a:xfrm>
            <a:off x="1259632" y="6453336"/>
            <a:ext cx="6912768" cy="338554"/>
          </a:xfrm>
          <a:prstGeom prst="rect">
            <a:avLst/>
          </a:prstGeom>
          <a:noFill/>
        </p:spPr>
        <p:txBody>
          <a:bodyPr wrap="square" rtlCol="0">
            <a:spAutoFit/>
          </a:bodyPr>
          <a:lstStyle/>
          <a:p>
            <a:pPr algn="ctr"/>
            <a:r>
              <a:rPr lang="en-US" sz="1600" dirty="0">
                <a:latin typeface="Times New Roman" pitchFamily="18" charset="0"/>
                <a:cs typeface="Times New Roman" pitchFamily="18" charset="0"/>
              </a:rPr>
              <a:t>Table 5, Framework of subject three</a:t>
            </a:r>
          </a:p>
        </p:txBody>
      </p:sp>
    </p:spTree>
    <p:extLst>
      <p:ext uri="{BB962C8B-B14F-4D97-AF65-F5344CB8AC3E}">
        <p14:creationId xmlns:p14="http://schemas.microsoft.com/office/powerpoint/2010/main" val="5217707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34F065-1154-456A-91E3-76DE8E75E17B}" type="slidenum">
              <a:rPr lang="ar-SA" smtClean="0"/>
              <a:t>23</a:t>
            </a:fld>
            <a:endParaRPr lang="ar-S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453336"/>
          </a:xfrm>
          <a:prstGeom prst="rect">
            <a:avLst/>
          </a:prstGeom>
        </p:spPr>
      </p:pic>
      <p:sp>
        <p:nvSpPr>
          <p:cNvPr id="6" name="TextBox 5"/>
          <p:cNvSpPr txBox="1"/>
          <p:nvPr/>
        </p:nvSpPr>
        <p:spPr>
          <a:xfrm>
            <a:off x="1259632" y="6453336"/>
            <a:ext cx="6912768" cy="338554"/>
          </a:xfrm>
          <a:prstGeom prst="rect">
            <a:avLst/>
          </a:prstGeom>
          <a:noFill/>
        </p:spPr>
        <p:txBody>
          <a:bodyPr wrap="square" rtlCol="0">
            <a:spAutoFit/>
          </a:bodyPr>
          <a:lstStyle/>
          <a:p>
            <a:pPr algn="ctr"/>
            <a:r>
              <a:rPr lang="en-US" sz="1600" dirty="0">
                <a:latin typeface="Times New Roman" pitchFamily="18" charset="0"/>
                <a:cs typeface="Times New Roman" pitchFamily="18" charset="0"/>
              </a:rPr>
              <a:t>Table 6, Framework of subject four</a:t>
            </a:r>
          </a:p>
        </p:txBody>
      </p:sp>
    </p:spTree>
    <p:extLst>
      <p:ext uri="{BB962C8B-B14F-4D97-AF65-F5344CB8AC3E}">
        <p14:creationId xmlns:p14="http://schemas.microsoft.com/office/powerpoint/2010/main" val="5637416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34F065-1154-456A-91E3-76DE8E75E17B}" type="slidenum">
              <a:rPr lang="ar-SA" smtClean="0"/>
              <a:t>24</a:t>
            </a:fld>
            <a:endParaRPr lang="ar-SA"/>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381328"/>
          </a:xfrm>
          <a:prstGeom prst="rect">
            <a:avLst/>
          </a:prstGeom>
        </p:spPr>
      </p:pic>
      <p:sp>
        <p:nvSpPr>
          <p:cNvPr id="6" name="TextBox 5"/>
          <p:cNvSpPr txBox="1"/>
          <p:nvPr/>
        </p:nvSpPr>
        <p:spPr>
          <a:xfrm>
            <a:off x="1259632" y="6453336"/>
            <a:ext cx="6912768" cy="338554"/>
          </a:xfrm>
          <a:prstGeom prst="rect">
            <a:avLst/>
          </a:prstGeom>
          <a:noFill/>
        </p:spPr>
        <p:txBody>
          <a:bodyPr wrap="square" rtlCol="0">
            <a:spAutoFit/>
          </a:bodyPr>
          <a:lstStyle/>
          <a:p>
            <a:pPr algn="ctr"/>
            <a:r>
              <a:rPr lang="en-US" sz="1600" dirty="0">
                <a:latin typeface="Times New Roman" pitchFamily="18" charset="0"/>
                <a:cs typeface="Times New Roman" pitchFamily="18" charset="0"/>
              </a:rPr>
              <a:t>Table 7, Framework of subject five</a:t>
            </a:r>
          </a:p>
        </p:txBody>
      </p:sp>
    </p:spTree>
    <p:extLst>
      <p:ext uri="{BB962C8B-B14F-4D97-AF65-F5344CB8AC3E}">
        <p14:creationId xmlns:p14="http://schemas.microsoft.com/office/powerpoint/2010/main" val="12158342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260648"/>
            <a:ext cx="7520940" cy="548640"/>
          </a:xfrm>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en-US" sz="4000" dirty="0"/>
              <a:t>Conclusion</a:t>
            </a:r>
          </a:p>
        </p:txBody>
      </p:sp>
      <p:sp>
        <p:nvSpPr>
          <p:cNvPr id="3" name="Content Placeholder 2"/>
          <p:cNvSpPr>
            <a:spLocks noGrp="1"/>
          </p:cNvSpPr>
          <p:nvPr>
            <p:ph idx="1"/>
          </p:nvPr>
        </p:nvSpPr>
        <p:spPr>
          <a:xfrm>
            <a:off x="611560" y="980728"/>
            <a:ext cx="7992888" cy="3579849"/>
          </a:xfrm>
        </p:spPr>
        <p:txBody>
          <a:bodyPr>
            <a:noAutofit/>
          </a:bodyPr>
          <a:lstStyle/>
          <a:p>
            <a:pPr marL="0" lvl="0" indent="0" algn="just">
              <a:lnSpc>
                <a:spcPct val="107000"/>
              </a:lnSpc>
              <a:spcBef>
                <a:spcPts val="0"/>
              </a:spcBef>
              <a:spcAft>
                <a:spcPts val="800"/>
              </a:spcAft>
            </a:pPr>
            <a:r>
              <a:rPr lang="en-US" sz="2500" b="0" dirty="0">
                <a:latin typeface="Times New Roman" pitchFamily="18" charset="0"/>
                <a:cs typeface="Times New Roman" pitchFamily="18" charset="0"/>
              </a:rPr>
              <a:t>This project worked on researching current developments in the field of entrepreneurship education leading to the design and development </a:t>
            </a:r>
            <a:r>
              <a:rPr lang="en-US" sz="2500" dirty="0">
                <a:latin typeface="Times New Roman" pitchFamily="18" charset="0"/>
                <a:cs typeface="Times New Roman" pitchFamily="18" charset="0"/>
              </a:rPr>
              <a:t>of two guides, one directed at trainees and another directed at trainers, to complement each other in the hope of creating a new and satisfactory learning experience for 11 and 12 years old.</a:t>
            </a:r>
            <a:r>
              <a:rPr lang="en-US" sz="2500" b="0" dirty="0">
                <a:latin typeface="Times New Roman" pitchFamily="18" charset="0"/>
                <a:cs typeface="Times New Roman" pitchFamily="18" charset="0"/>
              </a:rPr>
              <a:t> Working on the project the research, development, and improvement aimed parts of </a:t>
            </a:r>
            <a:r>
              <a:rPr lang="en-US" sz="2500" dirty="0">
                <a:latin typeface="Times New Roman" pitchFamily="18" charset="0"/>
                <a:cs typeface="Times New Roman" pitchFamily="18" charset="0"/>
              </a:rPr>
              <a:t>Industrial Engineering were used to create a better, inclusive, and higher quality learning experience for students.</a:t>
            </a:r>
          </a:p>
        </p:txBody>
      </p:sp>
      <p:sp>
        <p:nvSpPr>
          <p:cNvPr id="4" name="Slide Number Placeholder 3"/>
          <p:cNvSpPr>
            <a:spLocks noGrp="1"/>
          </p:cNvSpPr>
          <p:nvPr>
            <p:ph type="sldNum" sz="quarter" idx="12"/>
          </p:nvPr>
        </p:nvSpPr>
        <p:spPr/>
        <p:txBody>
          <a:bodyPr/>
          <a:lstStyle/>
          <a:p>
            <a:fld id="{0B34F065-1154-456A-91E3-76DE8E75E17B}" type="slidenum">
              <a:rPr lang="ar-SA" smtClean="0"/>
              <a:t>25</a:t>
            </a:fld>
            <a:endParaRPr lang="ar-SA"/>
          </a:p>
        </p:txBody>
      </p:sp>
    </p:spTree>
    <p:extLst>
      <p:ext uri="{BB962C8B-B14F-4D97-AF65-F5344CB8AC3E}">
        <p14:creationId xmlns:p14="http://schemas.microsoft.com/office/powerpoint/2010/main" val="41815774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en-US" sz="4000" dirty="0"/>
              <a:t>Recommendation </a:t>
            </a:r>
          </a:p>
        </p:txBody>
      </p:sp>
      <p:sp>
        <p:nvSpPr>
          <p:cNvPr id="3" name="Content Placeholder 2"/>
          <p:cNvSpPr>
            <a:spLocks noGrp="1"/>
          </p:cNvSpPr>
          <p:nvPr>
            <p:ph idx="1"/>
          </p:nvPr>
        </p:nvSpPr>
        <p:spPr>
          <a:xfrm>
            <a:off x="822960" y="1100628"/>
            <a:ext cx="7520940" cy="4128572"/>
          </a:xfrm>
        </p:spPr>
        <p:txBody>
          <a:bodyPr>
            <a:normAutofit/>
          </a:bodyPr>
          <a:lstStyle/>
          <a:p>
            <a:pPr algn="just">
              <a:buFont typeface="Arial" pitchFamily="34" charset="0"/>
              <a:buChar char="•"/>
            </a:pPr>
            <a:r>
              <a:rPr lang="en-US" sz="2000" dirty="0">
                <a:latin typeface="Times New Roman" pitchFamily="18" charset="0"/>
                <a:cs typeface="Times New Roman" pitchFamily="18" charset="0"/>
              </a:rPr>
              <a:t>Continue the research </a:t>
            </a:r>
            <a:r>
              <a:rPr lang="en-US" sz="2000" b="0" dirty="0">
                <a:latin typeface="Times New Roman" pitchFamily="18" charset="0"/>
                <a:cs typeface="Times New Roman" pitchFamily="18" charset="0"/>
              </a:rPr>
              <a:t>to help the program achieve the best results in the various regions of the West Bank and Gaza Strip, despite the different cultural environment in each region.</a:t>
            </a:r>
          </a:p>
          <a:p>
            <a:pPr algn="just">
              <a:buFont typeface="Arial" pitchFamily="34" charset="0"/>
              <a:buChar char="•"/>
            </a:pPr>
            <a:r>
              <a:rPr lang="en-US" sz="2000" b="0" dirty="0">
                <a:latin typeface="Times New Roman" pitchFamily="18" charset="0"/>
                <a:cs typeface="Times New Roman" pitchFamily="18" charset="0"/>
              </a:rPr>
              <a:t>Further </a:t>
            </a:r>
            <a:r>
              <a:rPr lang="en-US" sz="2000" dirty="0">
                <a:latin typeface="Times New Roman" pitchFamily="18" charset="0"/>
                <a:cs typeface="Times New Roman" pitchFamily="18" charset="0"/>
              </a:rPr>
              <a:t>testing</a:t>
            </a:r>
            <a:r>
              <a:rPr lang="en-US" sz="2000" b="0" dirty="0">
                <a:latin typeface="Times New Roman" pitchFamily="18" charset="0"/>
                <a:cs typeface="Times New Roman" pitchFamily="18" charset="0"/>
              </a:rPr>
              <a:t> of the designed material is needed to </a:t>
            </a:r>
            <a:r>
              <a:rPr lang="en-US" sz="2000" dirty="0">
                <a:latin typeface="Times New Roman" pitchFamily="18" charset="0"/>
                <a:cs typeface="Times New Roman" pitchFamily="18" charset="0"/>
              </a:rPr>
              <a:t>determine the effectiveness of it, </a:t>
            </a:r>
            <a:r>
              <a:rPr lang="en-US" sz="2000" b="0" dirty="0">
                <a:latin typeface="Times New Roman" pitchFamily="18" charset="0"/>
                <a:cs typeface="Times New Roman" pitchFamily="18" charset="0"/>
              </a:rPr>
              <a:t>and to find out the areas where it </a:t>
            </a:r>
            <a:r>
              <a:rPr lang="en-US" sz="2000" dirty="0">
                <a:latin typeface="Times New Roman" pitchFamily="18" charset="0"/>
                <a:cs typeface="Times New Roman" pitchFamily="18" charset="0"/>
              </a:rPr>
              <a:t>can be improved upon</a:t>
            </a:r>
            <a:r>
              <a:rPr lang="en-US" sz="2000" b="0" dirty="0">
                <a:latin typeface="Times New Roman" pitchFamily="18" charset="0"/>
                <a:cs typeface="Times New Roman" pitchFamily="18" charset="0"/>
              </a:rPr>
              <a:t>, implementation is recommended</a:t>
            </a:r>
            <a:r>
              <a:rPr lang="en-US" sz="2000" dirty="0">
                <a:latin typeface="Times New Roman" pitchFamily="18" charset="0"/>
                <a:cs typeface="Times New Roman" pitchFamily="18" charset="0"/>
              </a:rPr>
              <a:t> to start in small groups</a:t>
            </a:r>
            <a:r>
              <a:rPr lang="en-US" sz="2000" b="0" dirty="0">
                <a:latin typeface="Times New Roman" pitchFamily="18" charset="0"/>
                <a:cs typeface="Times New Roman" pitchFamily="18" charset="0"/>
              </a:rPr>
              <a:t>, singular session workshops while making sure to get the required feedback from participants both on the trainees’ end and the trainers’ end</a:t>
            </a:r>
            <a:r>
              <a:rPr lang="ar-SA" sz="2000" b="0" dirty="0">
                <a:latin typeface="Times New Roman" pitchFamily="18" charset="0"/>
                <a:cs typeface="Times New Roman" pitchFamily="18" charset="0"/>
              </a:rPr>
              <a:t>.</a:t>
            </a:r>
            <a:endParaRPr lang="en-US" sz="2000" b="0" dirty="0">
              <a:latin typeface="Times New Roman" pitchFamily="18" charset="0"/>
              <a:cs typeface="Times New Roman" pitchFamily="18" charset="0"/>
            </a:endParaRPr>
          </a:p>
          <a:p>
            <a:pPr lvl="0" algn="just">
              <a:buFont typeface="Arial" pitchFamily="34" charset="0"/>
              <a:buChar char="•"/>
            </a:pPr>
            <a:r>
              <a:rPr lang="en-US" sz="2000" b="0" dirty="0">
                <a:latin typeface="Times New Roman" pitchFamily="18" charset="0"/>
                <a:cs typeface="Times New Roman" pitchFamily="18" charset="0"/>
              </a:rPr>
              <a:t>When implementing, fully understand the goals of the learning experience and the setting needed to be provided to achieve maximum benefits and get the desired results from students</a:t>
            </a:r>
            <a:r>
              <a:rPr lang="ar-SA" sz="2000" b="0" dirty="0">
                <a:latin typeface="Times New Roman" pitchFamily="18" charset="0"/>
                <a:cs typeface="Times New Roman" pitchFamily="18" charset="0"/>
              </a:rPr>
              <a:t>.</a:t>
            </a:r>
            <a:endParaRPr lang="en-US" sz="2000" b="0" dirty="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0B34F065-1154-456A-91E3-76DE8E75E17B}" type="slidenum">
              <a:rPr lang="ar-SA" smtClean="0"/>
              <a:t>26</a:t>
            </a:fld>
            <a:endParaRPr lang="ar-SA"/>
          </a:p>
        </p:txBody>
      </p:sp>
    </p:spTree>
    <p:extLst>
      <p:ext uri="{BB962C8B-B14F-4D97-AF65-F5344CB8AC3E}">
        <p14:creationId xmlns:p14="http://schemas.microsoft.com/office/powerpoint/2010/main" val="2385985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2051720" y="1916832"/>
            <a:ext cx="4752527" cy="982038"/>
          </a:xfrm>
          <a:solidFill>
            <a:schemeClr val="bg1"/>
          </a:solidFill>
        </p:spPr>
        <p:style>
          <a:lnRef idx="2">
            <a:schemeClr val="accent3"/>
          </a:lnRef>
          <a:fillRef idx="1">
            <a:schemeClr val="lt1"/>
          </a:fillRef>
          <a:effectRef idx="0">
            <a:schemeClr val="accent3"/>
          </a:effectRef>
          <a:fontRef idx="minor">
            <a:schemeClr val="dk1"/>
          </a:fontRef>
        </p:style>
        <p:txBody>
          <a:bodyPr anchor="ctr">
            <a:noAutofit/>
          </a:bodyPr>
          <a:lstStyle/>
          <a:p>
            <a:pPr algn="ctr"/>
            <a:r>
              <a:rPr lang="en-US" sz="4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THANK</a:t>
            </a:r>
            <a:r>
              <a:rPr lang="en-US" sz="48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4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YOU</a:t>
            </a:r>
          </a:p>
        </p:txBody>
      </p:sp>
      <p:sp>
        <p:nvSpPr>
          <p:cNvPr id="2" name="TextBox 1"/>
          <p:cNvSpPr txBox="1"/>
          <p:nvPr/>
        </p:nvSpPr>
        <p:spPr>
          <a:xfrm>
            <a:off x="2051720" y="2924945"/>
            <a:ext cx="4752528" cy="923330"/>
          </a:xfrm>
          <a:prstGeom prst="rect">
            <a:avLst/>
          </a:prstGeom>
          <a:solidFill>
            <a:schemeClr val="bg1"/>
          </a:solidFill>
          <a:ln>
            <a:solidFill>
              <a:schemeClr val="bg2">
                <a:lumMod val="75000"/>
              </a:schemeClr>
            </a:solidFill>
            <a:prstDash val="sysDash"/>
          </a:ln>
        </p:spPr>
        <p:txBody>
          <a:bodyPr wrap="square" rtlCol="0">
            <a:spAutoFit/>
          </a:bodyPr>
          <a:lstStyle/>
          <a:p>
            <a:pPr algn="ctr"/>
            <a:r>
              <a:rPr lang="en-US" sz="5400"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Any Questions?</a:t>
            </a:r>
          </a:p>
        </p:txBody>
      </p:sp>
    </p:spTree>
    <p:extLst>
      <p:ext uri="{BB962C8B-B14F-4D97-AF65-F5344CB8AC3E}">
        <p14:creationId xmlns:p14="http://schemas.microsoft.com/office/powerpoint/2010/main" val="397544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en-US" sz="3600" dirty="0"/>
              <a:t>Problem statement</a:t>
            </a:r>
          </a:p>
        </p:txBody>
      </p:sp>
      <p:sp>
        <p:nvSpPr>
          <p:cNvPr id="3" name="Content Placeholder 2"/>
          <p:cNvSpPr>
            <a:spLocks noGrp="1"/>
          </p:cNvSpPr>
          <p:nvPr>
            <p:ph idx="1"/>
          </p:nvPr>
        </p:nvSpPr>
        <p:spPr>
          <a:xfrm>
            <a:off x="822960" y="1100628"/>
            <a:ext cx="7520940" cy="3768532"/>
          </a:xfrm>
        </p:spPr>
        <p:txBody>
          <a:bodyPr>
            <a:normAutofit/>
          </a:bodyPr>
          <a:lstStyle/>
          <a:p>
            <a:pPr marL="0" lvl="1" indent="0" algn="just">
              <a:buNone/>
            </a:pPr>
            <a:r>
              <a:rPr lang="en-GB" sz="2400" b="0" dirty="0">
                <a:latin typeface="Times New Roman" pitchFamily="18" charset="0"/>
                <a:cs typeface="Times New Roman" pitchFamily="18" charset="0"/>
              </a:rPr>
              <a:t>In Palestine, previous studies have shown that there is little to no impact of the school teaching system on the development of entrepreneurial skills, creative thinking and innovation. With the increasing unemployment rate and the ever-growing number of graduates, the need for a generation that is empowered by their ideas and fuelled by creativity is higher than ever. </a:t>
            </a:r>
            <a:endParaRPr lang="en-US" sz="2400" b="0" dirty="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0B34F065-1154-456A-91E3-76DE8E75E17B}" type="slidenum">
              <a:rPr lang="ar-SA" smtClean="0"/>
              <a:t>3</a:t>
            </a:fld>
            <a:endParaRPr lang="ar-SA"/>
          </a:p>
        </p:txBody>
      </p:sp>
    </p:spTree>
    <p:extLst>
      <p:ext uri="{BB962C8B-B14F-4D97-AF65-F5344CB8AC3E}">
        <p14:creationId xmlns:p14="http://schemas.microsoft.com/office/powerpoint/2010/main" val="3004551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en-US" sz="3200" dirty="0"/>
              <a:t>Project description and benefits</a:t>
            </a:r>
          </a:p>
        </p:txBody>
      </p:sp>
      <p:sp>
        <p:nvSpPr>
          <p:cNvPr id="3" name="Content Placeholder 2"/>
          <p:cNvSpPr>
            <a:spLocks noGrp="1"/>
          </p:cNvSpPr>
          <p:nvPr>
            <p:ph idx="1"/>
          </p:nvPr>
        </p:nvSpPr>
        <p:spPr>
          <a:xfrm>
            <a:off x="822960" y="1100628"/>
            <a:ext cx="7520940" cy="3840540"/>
          </a:xfrm>
        </p:spPr>
        <p:txBody>
          <a:bodyPr>
            <a:noAutofit/>
          </a:bodyPr>
          <a:lstStyle/>
          <a:p>
            <a:pPr marL="0" marR="0" algn="just">
              <a:lnSpc>
                <a:spcPct val="115000"/>
              </a:lnSpc>
              <a:spcBef>
                <a:spcPts val="0"/>
              </a:spcBef>
              <a:spcAft>
                <a:spcPts val="1200"/>
              </a:spcAft>
            </a:pPr>
            <a:r>
              <a:rPr lang="en-US" sz="1800" b="0" dirty="0">
                <a:latin typeface="Times New Roman" pitchFamily="18" charset="0"/>
                <a:ea typeface="Calibri"/>
                <a:cs typeface="Times New Roman" pitchFamily="18" charset="0"/>
              </a:rPr>
              <a:t>This project is one of the development projects that target members of the community in order to upgrade them in the future and build a prosperous future for them through the development of entrepreneurial thinking. This project targeted school students to facilitate the establishment of the idea of how to be entrepreneurs and what is the role of entrepreneurial thinking in securing a future without unemployment. The first step after research in this project was to develop two guides (trainee and trainer) that introduce and develop entrepreneurial ideas and skills among students through fresh topics and some  activities that develop the personality of students and encourage their entrepreneurial thinking, to prepare their mentality to take on a project of their own benefit to them in the future, whether economic, social or humanitarian benefits, or o benefit from these skills in their day to day life.</a:t>
            </a:r>
            <a:endParaRPr lang="en-US" b="0" dirty="0">
              <a:latin typeface="Times New Roman" pitchFamily="18" charset="0"/>
              <a:ea typeface="Calibri"/>
              <a:cs typeface="Times New Roman" pitchFamily="18" charset="0"/>
            </a:endParaRPr>
          </a:p>
          <a:p>
            <a:endParaRPr lang="en-US" sz="1400" dirty="0"/>
          </a:p>
        </p:txBody>
      </p:sp>
      <p:sp>
        <p:nvSpPr>
          <p:cNvPr id="4" name="Slide Number Placeholder 3"/>
          <p:cNvSpPr>
            <a:spLocks noGrp="1"/>
          </p:cNvSpPr>
          <p:nvPr>
            <p:ph type="sldNum" sz="quarter" idx="12"/>
          </p:nvPr>
        </p:nvSpPr>
        <p:spPr/>
        <p:txBody>
          <a:bodyPr/>
          <a:lstStyle/>
          <a:p>
            <a:fld id="{0B34F065-1154-456A-91E3-76DE8E75E17B}" type="slidenum">
              <a:rPr lang="ar-SA" smtClean="0"/>
              <a:t>4</a:t>
            </a:fld>
            <a:endParaRPr lang="ar-SA"/>
          </a:p>
        </p:txBody>
      </p:sp>
    </p:spTree>
    <p:extLst>
      <p:ext uri="{BB962C8B-B14F-4D97-AF65-F5344CB8AC3E}">
        <p14:creationId xmlns:p14="http://schemas.microsoft.com/office/powerpoint/2010/main" val="698158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en-US" sz="4000" dirty="0"/>
              <a:t>Literature review</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1052736"/>
            <a:ext cx="8185299" cy="3958903"/>
          </a:xfrm>
        </p:spPr>
      </p:pic>
      <p:sp>
        <p:nvSpPr>
          <p:cNvPr id="5" name="Slide Number Placeholder 4"/>
          <p:cNvSpPr>
            <a:spLocks noGrp="1"/>
          </p:cNvSpPr>
          <p:nvPr>
            <p:ph type="sldNum" sz="quarter" idx="12"/>
          </p:nvPr>
        </p:nvSpPr>
        <p:spPr/>
        <p:txBody>
          <a:bodyPr/>
          <a:lstStyle/>
          <a:p>
            <a:fld id="{0B34F065-1154-456A-91E3-76DE8E75E17B}" type="slidenum">
              <a:rPr lang="ar-SA" smtClean="0"/>
              <a:t>5</a:t>
            </a:fld>
            <a:endParaRPr lang="ar-SA"/>
          </a:p>
        </p:txBody>
      </p:sp>
      <p:sp>
        <p:nvSpPr>
          <p:cNvPr id="3" name="TextBox 2"/>
          <p:cNvSpPr txBox="1"/>
          <p:nvPr/>
        </p:nvSpPr>
        <p:spPr>
          <a:xfrm>
            <a:off x="5439938" y="5072659"/>
            <a:ext cx="3148618" cy="338554"/>
          </a:xfrm>
          <a:prstGeom prst="rect">
            <a:avLst/>
          </a:prstGeom>
          <a:noFill/>
        </p:spPr>
        <p:txBody>
          <a:bodyPr wrap="none" rtlCol="0">
            <a:spAutoFit/>
          </a:bodyPr>
          <a:lstStyle/>
          <a:p>
            <a:r>
              <a:rPr lang="en-US" sz="1600" dirty="0">
                <a:latin typeface="Times New Roman" pitchFamily="18" charset="0"/>
                <a:cs typeface="Times New Roman" pitchFamily="18" charset="0"/>
              </a:rPr>
              <a:t>Figure 1, Methodology of research</a:t>
            </a:r>
          </a:p>
        </p:txBody>
      </p:sp>
    </p:spTree>
    <p:extLst>
      <p:ext uri="{BB962C8B-B14F-4D97-AF65-F5344CB8AC3E}">
        <p14:creationId xmlns:p14="http://schemas.microsoft.com/office/powerpoint/2010/main" val="304746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08912" cy="548640"/>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algn="ctr"/>
            <a:r>
              <a:rPr lang="en-US" sz="3200" dirty="0"/>
              <a:t>Literature review: approach in Palestine</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3661" t="15538"/>
          <a:stretch/>
        </p:blipFill>
        <p:spPr>
          <a:xfrm>
            <a:off x="5220072" y="1139218"/>
            <a:ext cx="3471435" cy="3671586"/>
          </a:xfrm>
        </p:spPr>
      </p:pic>
      <p:sp>
        <p:nvSpPr>
          <p:cNvPr id="8" name="Slide Number Placeholder 7"/>
          <p:cNvSpPr>
            <a:spLocks noGrp="1"/>
          </p:cNvSpPr>
          <p:nvPr>
            <p:ph type="sldNum" sz="quarter" idx="12"/>
          </p:nvPr>
        </p:nvSpPr>
        <p:spPr/>
        <p:txBody>
          <a:bodyPr/>
          <a:lstStyle/>
          <a:p>
            <a:fld id="{0B34F065-1154-456A-91E3-76DE8E75E17B}" type="slidenum">
              <a:rPr lang="ar-SA" smtClean="0"/>
              <a:t>6</a:t>
            </a:fld>
            <a:endParaRPr lang="ar-SA"/>
          </a:p>
        </p:txBody>
      </p:sp>
      <p:sp>
        <p:nvSpPr>
          <p:cNvPr id="6" name="Content Placeholder 2"/>
          <p:cNvSpPr txBox="1">
            <a:spLocks/>
          </p:cNvSpPr>
          <p:nvPr/>
        </p:nvSpPr>
        <p:spPr>
          <a:xfrm>
            <a:off x="822960" y="1100628"/>
            <a:ext cx="4901168" cy="3840540"/>
          </a:xfrm>
          <a:prstGeom prst="rect">
            <a:avLst/>
          </a:prstGeom>
        </p:spPr>
        <p:txBody>
          <a:bodyPr vert="horz" lIns="91440" tIns="45720" rIns="91440" bIns="45720" rtlCol="0">
            <a:noAutofit/>
          </a:bodyPr>
          <a:lst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a:lstStyle>
          <a:p>
            <a:pPr marL="0" algn="just">
              <a:lnSpc>
                <a:spcPct val="115000"/>
              </a:lnSpc>
              <a:spcBef>
                <a:spcPts val="0"/>
              </a:spcBef>
              <a:spcAft>
                <a:spcPts val="1200"/>
              </a:spcAft>
            </a:pPr>
            <a:endParaRPr lang="en-US" sz="1400" dirty="0"/>
          </a:p>
        </p:txBody>
      </p:sp>
      <p:sp>
        <p:nvSpPr>
          <p:cNvPr id="7" name="TextBox 6"/>
          <p:cNvSpPr txBox="1"/>
          <p:nvPr/>
        </p:nvSpPr>
        <p:spPr>
          <a:xfrm>
            <a:off x="4932040" y="4980849"/>
            <a:ext cx="3940118" cy="338554"/>
          </a:xfrm>
          <a:prstGeom prst="rect">
            <a:avLst/>
          </a:prstGeom>
          <a:noFill/>
        </p:spPr>
        <p:txBody>
          <a:bodyPr wrap="none" rtlCol="0">
            <a:spAutoFit/>
          </a:bodyPr>
          <a:lstStyle/>
          <a:p>
            <a:r>
              <a:rPr lang="en-US" sz="1600" dirty="0">
                <a:latin typeface="Times New Roman" pitchFamily="18" charset="0"/>
                <a:cs typeface="Times New Roman" pitchFamily="18" charset="0"/>
              </a:rPr>
              <a:t>Figure 2, EE Teaching approach in Palestine.</a:t>
            </a:r>
          </a:p>
        </p:txBody>
      </p:sp>
      <p:sp>
        <p:nvSpPr>
          <p:cNvPr id="9" name="TextBox 8"/>
          <p:cNvSpPr txBox="1"/>
          <p:nvPr/>
        </p:nvSpPr>
        <p:spPr>
          <a:xfrm>
            <a:off x="205199" y="980728"/>
            <a:ext cx="4752528" cy="4524315"/>
          </a:xfrm>
          <a:prstGeom prst="rect">
            <a:avLst/>
          </a:prstGeom>
          <a:noFill/>
        </p:spPr>
        <p:txBody>
          <a:bodyPr wrap="square" rtlCol="0">
            <a:spAutoFit/>
          </a:bodyPr>
          <a:lstStyle/>
          <a:p>
            <a:pPr algn="l" rtl="0"/>
            <a:r>
              <a:rPr lang="en-US" sz="2000" b="1" dirty="0">
                <a:latin typeface="Times New Roman" pitchFamily="18" charset="0"/>
                <a:cs typeface="Times New Roman" pitchFamily="18" charset="0"/>
              </a:rPr>
              <a:t>In Palestine, EE is mainly found in three areas:</a:t>
            </a:r>
          </a:p>
          <a:p>
            <a:pPr marL="342900" indent="-342900" algn="l" rtl="0">
              <a:buFont typeface="Arial" pitchFamily="34" charset="0"/>
              <a:buChar char="•"/>
            </a:pPr>
            <a:r>
              <a:rPr lang="en-US" sz="2000" dirty="0">
                <a:latin typeface="Times New Roman" pitchFamily="18" charset="0"/>
                <a:cs typeface="Times New Roman" pitchFamily="18" charset="0"/>
              </a:rPr>
              <a:t>Higher education: EE is available as courses in some universities.</a:t>
            </a:r>
          </a:p>
          <a:p>
            <a:pPr marL="342900" indent="-342900" algn="l" rtl="0">
              <a:buFont typeface="Arial" pitchFamily="34" charset="0"/>
              <a:buChar char="•"/>
            </a:pPr>
            <a:r>
              <a:rPr lang="en-US" sz="2000" dirty="0">
                <a:latin typeface="Times New Roman" pitchFamily="18" charset="0"/>
                <a:cs typeface="Times New Roman" pitchFamily="18" charset="0"/>
              </a:rPr>
              <a:t>Public school system: Tawjehi has an Entrepreneurship and business management branch, and the offer a subject called (small enterprises). (the content is only available for 11 and 12 graders that choose this branch).</a:t>
            </a:r>
          </a:p>
          <a:p>
            <a:pPr marL="342900" indent="-342900" algn="l" rtl="0">
              <a:buFont typeface="Arial" pitchFamily="34" charset="0"/>
              <a:buChar char="•"/>
            </a:pPr>
            <a:r>
              <a:rPr lang="en-US" sz="2000" dirty="0" err="1">
                <a:latin typeface="Times New Roman" pitchFamily="18" charset="0"/>
                <a:cs typeface="Times New Roman" pitchFamily="18" charset="0"/>
              </a:rPr>
              <a:t>Injaz</a:t>
            </a:r>
            <a:r>
              <a:rPr lang="en-US" sz="2000" dirty="0">
                <a:latin typeface="Times New Roman" pitchFamily="18" charset="0"/>
                <a:cs typeface="Times New Roman" pitchFamily="18" charset="0"/>
              </a:rPr>
              <a:t> Palestine: a part of JA worldwide, and provide entrepreneurship and vocational education workshops. </a:t>
            </a:r>
            <a:br>
              <a:rPr lang="en-US" sz="2000" dirty="0"/>
            </a:br>
            <a:endParaRPr lang="en-US" sz="2000" dirty="0"/>
          </a:p>
        </p:txBody>
      </p:sp>
    </p:spTree>
    <p:extLst>
      <p:ext uri="{BB962C8B-B14F-4D97-AF65-F5344CB8AC3E}">
        <p14:creationId xmlns:p14="http://schemas.microsoft.com/office/powerpoint/2010/main" val="958140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en-US" sz="3600" dirty="0"/>
              <a:t>Literature review: </a:t>
            </a:r>
            <a:r>
              <a:rPr lang="en-US" sz="3600" dirty="0" err="1"/>
              <a:t>ee</a:t>
            </a:r>
            <a:r>
              <a:rPr lang="en-US" sz="3600" dirty="0"/>
              <a:t> themes</a:t>
            </a:r>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5382563" y="1988840"/>
            <a:ext cx="3754363" cy="2740323"/>
          </a:xfrm>
        </p:spPr>
      </p:pic>
      <p:sp>
        <p:nvSpPr>
          <p:cNvPr id="6" name="Slide Number Placeholder 5"/>
          <p:cNvSpPr>
            <a:spLocks noGrp="1"/>
          </p:cNvSpPr>
          <p:nvPr>
            <p:ph type="sldNum" sz="quarter" idx="12"/>
          </p:nvPr>
        </p:nvSpPr>
        <p:spPr/>
        <p:txBody>
          <a:bodyPr/>
          <a:lstStyle/>
          <a:p>
            <a:fld id="{0B34F065-1154-456A-91E3-76DE8E75E17B}" type="slidenum">
              <a:rPr lang="ar-SA" smtClean="0"/>
              <a:t>7</a:t>
            </a:fld>
            <a:endParaRPr lang="ar-SA"/>
          </a:p>
        </p:txBody>
      </p:sp>
      <p:sp>
        <p:nvSpPr>
          <p:cNvPr id="5" name="TextBox 4"/>
          <p:cNvSpPr txBox="1"/>
          <p:nvPr/>
        </p:nvSpPr>
        <p:spPr>
          <a:xfrm>
            <a:off x="5940152" y="5108563"/>
            <a:ext cx="1965603" cy="338554"/>
          </a:xfrm>
          <a:prstGeom prst="rect">
            <a:avLst/>
          </a:prstGeom>
          <a:noFill/>
        </p:spPr>
        <p:txBody>
          <a:bodyPr wrap="none" rtlCol="0">
            <a:spAutoFit/>
          </a:bodyPr>
          <a:lstStyle/>
          <a:p>
            <a:r>
              <a:rPr lang="en-US" sz="1600" dirty="0">
                <a:latin typeface="Times New Roman" pitchFamily="18" charset="0"/>
                <a:cs typeface="Times New Roman" pitchFamily="18" charset="0"/>
              </a:rPr>
              <a:t>Figure 3, EE themes </a:t>
            </a:r>
          </a:p>
        </p:txBody>
      </p:sp>
      <p:sp>
        <p:nvSpPr>
          <p:cNvPr id="7" name="TextBox 6"/>
          <p:cNvSpPr txBox="1"/>
          <p:nvPr/>
        </p:nvSpPr>
        <p:spPr>
          <a:xfrm>
            <a:off x="468790" y="1161786"/>
            <a:ext cx="4289501" cy="4093428"/>
          </a:xfrm>
          <a:prstGeom prst="rect">
            <a:avLst/>
          </a:prstGeom>
          <a:noFill/>
        </p:spPr>
        <p:txBody>
          <a:bodyPr wrap="square" rtlCol="0">
            <a:spAutoFit/>
          </a:bodyPr>
          <a:lstStyle/>
          <a:p>
            <a:pPr algn="l" rtl="0"/>
            <a:r>
              <a:rPr lang="en-US" sz="2400" dirty="0">
                <a:latin typeface="Times New Roman" pitchFamily="18" charset="0"/>
                <a:cs typeface="Times New Roman" pitchFamily="18" charset="0"/>
              </a:rPr>
              <a:t>The common practice is summarized by the three generic themes of EE:</a:t>
            </a:r>
          </a:p>
          <a:p>
            <a:pPr algn="l" rtl="0"/>
            <a:endParaRPr lang="en-US" sz="2400" dirty="0">
              <a:latin typeface="Times New Roman" pitchFamily="18" charset="0"/>
              <a:cs typeface="Times New Roman" pitchFamily="18" charset="0"/>
            </a:endParaRPr>
          </a:p>
          <a:p>
            <a:pPr marL="342900" lvl="0" indent="-342900" algn="l" rtl="0">
              <a:buFont typeface="Arial" pitchFamily="34" charset="0"/>
              <a:buChar char="•"/>
            </a:pPr>
            <a:r>
              <a:rPr lang="en-US" sz="2400" dirty="0">
                <a:latin typeface="Times New Roman" pitchFamily="18" charset="0"/>
                <a:cs typeface="Times New Roman" pitchFamily="18" charset="0"/>
              </a:rPr>
              <a:t>Teaching “about” entrepreneurship programs.</a:t>
            </a:r>
          </a:p>
          <a:p>
            <a:pPr marL="342900" lvl="0" indent="-342900" algn="l" rtl="0">
              <a:buFont typeface="Arial" pitchFamily="34" charset="0"/>
              <a:buChar char="•"/>
            </a:pPr>
            <a:r>
              <a:rPr lang="en-US" sz="2400" dirty="0">
                <a:latin typeface="Times New Roman" pitchFamily="18" charset="0"/>
                <a:cs typeface="Times New Roman" pitchFamily="18" charset="0"/>
              </a:rPr>
              <a:t>Teaching “for” entrepreneurship programs.</a:t>
            </a:r>
          </a:p>
          <a:p>
            <a:pPr marL="342900" indent="-342900" algn="l" rtl="0">
              <a:buFont typeface="Arial" pitchFamily="34" charset="0"/>
              <a:buChar char="•"/>
            </a:pPr>
            <a:r>
              <a:rPr lang="en-US" sz="2400" dirty="0">
                <a:latin typeface="Times New Roman" pitchFamily="18" charset="0"/>
                <a:cs typeface="Times New Roman" pitchFamily="18" charset="0"/>
              </a:rPr>
              <a:t>Teaching “through” entrepreneurship programs.</a:t>
            </a:r>
            <a:br>
              <a:rPr lang="en-US" sz="2000" dirty="0"/>
            </a:br>
            <a:endParaRPr lang="en-US" sz="2000" dirty="0"/>
          </a:p>
        </p:txBody>
      </p:sp>
    </p:spTree>
    <p:extLst>
      <p:ext uri="{BB962C8B-B14F-4D97-AF65-F5344CB8AC3E}">
        <p14:creationId xmlns:p14="http://schemas.microsoft.com/office/powerpoint/2010/main" val="2527068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04664"/>
            <a:ext cx="7520940" cy="548640"/>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algn="ctr"/>
            <a:r>
              <a:rPr lang="en-US" sz="3600" dirty="0"/>
              <a:t>Literature review: Standards</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6228184" y="1724325"/>
            <a:ext cx="2266950" cy="3200400"/>
          </a:xfrm>
        </p:spPr>
      </p:pic>
      <p:sp>
        <p:nvSpPr>
          <p:cNvPr id="4" name="Slide Number Placeholder 3"/>
          <p:cNvSpPr>
            <a:spLocks noGrp="1"/>
          </p:cNvSpPr>
          <p:nvPr>
            <p:ph type="sldNum" sz="quarter" idx="12"/>
          </p:nvPr>
        </p:nvSpPr>
        <p:spPr/>
        <p:txBody>
          <a:bodyPr/>
          <a:lstStyle/>
          <a:p>
            <a:fld id="{0B34F065-1154-456A-91E3-76DE8E75E17B}" type="slidenum">
              <a:rPr lang="ar-SA" smtClean="0"/>
              <a:t>8</a:t>
            </a:fld>
            <a:endParaRPr lang="ar-SA"/>
          </a:p>
        </p:txBody>
      </p:sp>
      <p:sp>
        <p:nvSpPr>
          <p:cNvPr id="6" name="TextBox 5"/>
          <p:cNvSpPr txBox="1"/>
          <p:nvPr/>
        </p:nvSpPr>
        <p:spPr>
          <a:xfrm>
            <a:off x="5697195" y="5136268"/>
            <a:ext cx="3312368" cy="584775"/>
          </a:xfrm>
          <a:prstGeom prst="rect">
            <a:avLst/>
          </a:prstGeom>
          <a:noFill/>
        </p:spPr>
        <p:txBody>
          <a:bodyPr wrap="square" rtlCol="0">
            <a:spAutoFit/>
          </a:bodyPr>
          <a:lstStyle/>
          <a:p>
            <a:pPr algn="l"/>
            <a:r>
              <a:rPr lang="en-US" sz="1600" dirty="0">
                <a:latin typeface="Times New Roman" pitchFamily="18" charset="0"/>
                <a:cs typeface="Times New Roman" pitchFamily="18" charset="0"/>
              </a:rPr>
              <a:t>Figure 4, How the National Content Standards for EE were studied </a:t>
            </a:r>
          </a:p>
        </p:txBody>
      </p:sp>
      <p:sp>
        <p:nvSpPr>
          <p:cNvPr id="7" name="TextBox 6"/>
          <p:cNvSpPr txBox="1"/>
          <p:nvPr/>
        </p:nvSpPr>
        <p:spPr>
          <a:xfrm>
            <a:off x="395536" y="1700808"/>
            <a:ext cx="5297614" cy="2308324"/>
          </a:xfrm>
          <a:prstGeom prst="rect">
            <a:avLst/>
          </a:prstGeom>
          <a:noFill/>
        </p:spPr>
        <p:txBody>
          <a:bodyPr wrap="square" rtlCol="0">
            <a:spAutoFit/>
          </a:bodyPr>
          <a:lstStyle/>
          <a:p>
            <a:pPr algn="just" rtl="0"/>
            <a:r>
              <a:rPr lang="en-US" sz="2400" dirty="0">
                <a:latin typeface="Times New Roman" pitchFamily="18" charset="0"/>
                <a:cs typeface="Times New Roman" pitchFamily="18" charset="0"/>
              </a:rPr>
              <a:t>The Consortium for Entrepreneurship Education in Columbus, Ohio, have developed a set of standards for entrepreneurship education, these standards are applied by many programs worldwide</a:t>
            </a:r>
          </a:p>
        </p:txBody>
      </p:sp>
    </p:spTree>
    <p:extLst>
      <p:ext uri="{BB962C8B-B14F-4D97-AF65-F5344CB8AC3E}">
        <p14:creationId xmlns:p14="http://schemas.microsoft.com/office/powerpoint/2010/main" val="4200361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en-US" sz="3200" dirty="0"/>
              <a:t>Literature review: backward design</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270654" y="1287352"/>
            <a:ext cx="1285451" cy="3728721"/>
          </a:xfrm>
        </p:spPr>
      </p:pic>
      <p:sp>
        <p:nvSpPr>
          <p:cNvPr id="4" name="Slide Number Placeholder 3"/>
          <p:cNvSpPr>
            <a:spLocks noGrp="1"/>
          </p:cNvSpPr>
          <p:nvPr>
            <p:ph type="sldNum" sz="quarter" idx="12"/>
          </p:nvPr>
        </p:nvSpPr>
        <p:spPr/>
        <p:txBody>
          <a:bodyPr/>
          <a:lstStyle/>
          <a:p>
            <a:fld id="{0B34F065-1154-456A-91E3-76DE8E75E17B}" type="slidenum">
              <a:rPr lang="ar-SA" smtClean="0"/>
              <a:t>9</a:t>
            </a:fld>
            <a:endParaRPr lang="ar-SA"/>
          </a:p>
        </p:txBody>
      </p:sp>
      <p:sp>
        <p:nvSpPr>
          <p:cNvPr id="6" name="TextBox 5"/>
          <p:cNvSpPr txBox="1"/>
          <p:nvPr/>
        </p:nvSpPr>
        <p:spPr>
          <a:xfrm>
            <a:off x="6876256" y="5157192"/>
            <a:ext cx="2074249" cy="830997"/>
          </a:xfrm>
          <a:prstGeom prst="rect">
            <a:avLst/>
          </a:prstGeom>
          <a:noFill/>
        </p:spPr>
        <p:txBody>
          <a:bodyPr wrap="square" rtlCol="0">
            <a:spAutoFit/>
          </a:bodyPr>
          <a:lstStyle/>
          <a:p>
            <a:pPr algn="l"/>
            <a:r>
              <a:rPr lang="en-US" sz="1600" dirty="0">
                <a:latin typeface="Times New Roman" pitchFamily="18" charset="0"/>
                <a:cs typeface="Times New Roman" pitchFamily="18" charset="0"/>
              </a:rPr>
              <a:t>Figure 5, research on content development methods. </a:t>
            </a:r>
          </a:p>
        </p:txBody>
      </p:sp>
      <p:sp>
        <p:nvSpPr>
          <p:cNvPr id="3" name="TextBox 2"/>
          <p:cNvSpPr txBox="1"/>
          <p:nvPr/>
        </p:nvSpPr>
        <p:spPr>
          <a:xfrm>
            <a:off x="498522" y="1412776"/>
            <a:ext cx="5657653" cy="3477875"/>
          </a:xfrm>
          <a:prstGeom prst="rect">
            <a:avLst/>
          </a:prstGeom>
          <a:noFill/>
        </p:spPr>
        <p:txBody>
          <a:bodyPr wrap="square" rtlCol="0">
            <a:spAutoFit/>
          </a:bodyPr>
          <a:lstStyle/>
          <a:p>
            <a:pPr algn="just" rtl="0"/>
            <a:r>
              <a:rPr lang="en-US" sz="2000" dirty="0">
                <a:latin typeface="Times New Roman" pitchFamily="18" charset="0"/>
                <a:cs typeface="Times New Roman" pitchFamily="18" charset="0"/>
              </a:rPr>
              <a:t>Backward design starts in reverse, taking the </a:t>
            </a:r>
            <a:r>
              <a:rPr lang="en-US" sz="2000" b="1" dirty="0">
                <a:latin typeface="Times New Roman" pitchFamily="18" charset="0"/>
                <a:cs typeface="Times New Roman" pitchFamily="18" charset="0"/>
              </a:rPr>
              <a:t>desired results</a:t>
            </a:r>
            <a:r>
              <a:rPr lang="en-US" sz="2000" dirty="0">
                <a:latin typeface="Times New Roman" pitchFamily="18" charset="0"/>
                <a:cs typeface="Times New Roman" pitchFamily="18" charset="0"/>
              </a:rPr>
              <a:t>, the standards set to accomplish, and targeted goals, to </a:t>
            </a:r>
            <a:r>
              <a:rPr lang="en-US" sz="2000" b="1" dirty="0">
                <a:latin typeface="Times New Roman" pitchFamily="18" charset="0"/>
                <a:cs typeface="Times New Roman" pitchFamily="18" charset="0"/>
              </a:rPr>
              <a:t>reach performance measures </a:t>
            </a:r>
            <a:r>
              <a:rPr lang="en-US" sz="2000" dirty="0">
                <a:latin typeface="Times New Roman" pitchFamily="18" charset="0"/>
                <a:cs typeface="Times New Roman" pitchFamily="18" charset="0"/>
              </a:rPr>
              <a:t>from standards to equip students with the set of skills targeted instead of starting with the teaching activities and how to teach the content. Backward design has three stages:</a:t>
            </a:r>
          </a:p>
          <a:p>
            <a:pPr marL="342900" indent="-342900" algn="just" rtl="0">
              <a:buFont typeface="Arial" pitchFamily="34" charset="0"/>
              <a:buChar char="•"/>
            </a:pPr>
            <a:r>
              <a:rPr lang="en-US" sz="2000" dirty="0">
                <a:latin typeface="Times New Roman" pitchFamily="18" charset="0"/>
                <a:cs typeface="Times New Roman" pitchFamily="18" charset="0"/>
              </a:rPr>
              <a:t>Clarify desired results.</a:t>
            </a:r>
          </a:p>
          <a:p>
            <a:pPr marL="342900" indent="-342900" algn="just" rtl="0">
              <a:buFont typeface="Arial" pitchFamily="34" charset="0"/>
              <a:buChar char="•"/>
            </a:pPr>
            <a:r>
              <a:rPr lang="en-US" sz="2000" dirty="0">
                <a:latin typeface="Times New Roman" pitchFamily="18" charset="0"/>
                <a:cs typeface="Times New Roman" pitchFamily="18" charset="0"/>
              </a:rPr>
              <a:t>Determine evidence.</a:t>
            </a:r>
          </a:p>
          <a:p>
            <a:pPr marL="342900" indent="-342900" algn="just" rtl="0">
              <a:buFont typeface="Arial" pitchFamily="34" charset="0"/>
              <a:buChar char="•"/>
            </a:pPr>
            <a:r>
              <a:rPr lang="en-US" sz="2000" dirty="0">
                <a:latin typeface="Times New Roman" pitchFamily="18" charset="0"/>
                <a:cs typeface="Times New Roman" pitchFamily="18" charset="0"/>
              </a:rPr>
              <a:t>Learning plan.</a:t>
            </a:r>
          </a:p>
          <a:p>
            <a:pPr algn="just" rtl="0"/>
            <a:endParaRPr lang="en-US" sz="2000" dirty="0"/>
          </a:p>
        </p:txBody>
      </p:sp>
    </p:spTree>
    <p:extLst>
      <p:ext uri="{BB962C8B-B14F-4D97-AF65-F5344CB8AC3E}">
        <p14:creationId xmlns:p14="http://schemas.microsoft.com/office/powerpoint/2010/main" val="427316663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Angles">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332</TotalTime>
  <Words>1235</Words>
  <Application>Microsoft Office PowerPoint</Application>
  <PresentationFormat>On-screen Show (4:3)</PresentationFormat>
  <Paragraphs>102</Paragraphs>
  <Slides>27</Slides>
  <Notes>2</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27</vt:i4>
      </vt:variant>
    </vt:vector>
  </HeadingPairs>
  <TitlesOfParts>
    <vt:vector size="38" baseType="lpstr">
      <vt:lpstr>Arial</vt:lpstr>
      <vt:lpstr>Calibri</vt:lpstr>
      <vt:lpstr>Franklin Gothic Book</vt:lpstr>
      <vt:lpstr>Franklin Gothic Medium</vt:lpstr>
      <vt:lpstr>Georgia</vt:lpstr>
      <vt:lpstr>Times New Roman</vt:lpstr>
      <vt:lpstr>Wingdings</vt:lpstr>
      <vt:lpstr>Wingdings 2</vt:lpstr>
      <vt:lpstr>Angles</vt:lpstr>
      <vt:lpstr>Office Theme</vt:lpstr>
      <vt:lpstr>Civic</vt:lpstr>
      <vt:lpstr>PowerPoint Presentation</vt:lpstr>
      <vt:lpstr>Content:</vt:lpstr>
      <vt:lpstr>Problem statement</vt:lpstr>
      <vt:lpstr>Project description and benefits</vt:lpstr>
      <vt:lpstr>Literature review</vt:lpstr>
      <vt:lpstr>Literature review: approach in Palestine</vt:lpstr>
      <vt:lpstr>Literature review: ee themes</vt:lpstr>
      <vt:lpstr>Literature review: Standards</vt:lpstr>
      <vt:lpstr>Literature review: backward design</vt:lpstr>
      <vt:lpstr>Development  of the project </vt:lpstr>
      <vt:lpstr>Development of the project</vt:lpstr>
      <vt:lpstr>Development of the project: Standards</vt:lpstr>
      <vt:lpstr>Development of the project: design process</vt:lpstr>
      <vt:lpstr>PowerPoint Presentation</vt:lpstr>
      <vt:lpstr>Development of the project: Assessment </vt:lpstr>
      <vt:lpstr>Development of the project: Design process</vt:lpstr>
      <vt:lpstr>Description of guides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Recommendation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Asma</dc:creator>
  <cp:lastModifiedBy>haya</cp:lastModifiedBy>
  <cp:revision>37</cp:revision>
  <dcterms:created xsi:type="dcterms:W3CDTF">2020-06-01T22:44:58Z</dcterms:created>
  <dcterms:modified xsi:type="dcterms:W3CDTF">2020-06-03T14:42:12Z</dcterms:modified>
</cp:coreProperties>
</file>