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2" r:id="rId9"/>
    <p:sldId id="271" r:id="rId10"/>
    <p:sldId id="273" r:id="rId11"/>
    <p:sldId id="274" r:id="rId12"/>
    <p:sldId id="276" r:id="rId13"/>
    <p:sldId id="275" r:id="rId14"/>
    <p:sldId id="277" r:id="rId15"/>
    <p:sldId id="278" r:id="rId16"/>
    <p:sldId id="279" r:id="rId17"/>
    <p:sldId id="280" r:id="rId18"/>
    <p:sldId id="281" r:id="rId19"/>
    <p:sldId id="282" r:id="rId20"/>
    <p:sldId id="26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4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0083B4"/>
    <a:srgbClr val="00BAFF"/>
    <a:srgbClr val="D58202"/>
    <a:srgbClr val="E8BB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124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13E4D-CEA9-4BCB-9A25-D07FE566394D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5319D-8A5F-4DE6-A2B8-B5C1A1339F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448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4991F-FB06-4F49-BEB8-F090D1E1026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33663-E747-42E1-A639-6BBECA93C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353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3663-E747-42E1-A639-6BBECA93CA6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5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7972-1573-4495-B5FA-08E25DA988DA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9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05ED-439B-4DC3-AAC4-02DE1614F37C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3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2762-797B-4F5F-A9C6-3190EF927A6F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7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DA5C-3222-4278-87DB-18BFF5FDB22F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11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724B-8998-491C-833E-2BCA26A01D96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1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082E-B750-4A44-9E5C-043A00E1F416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FB8C-B999-4C78-BAAE-DAACA5BABDFE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3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6EFB-6639-4C71-8088-F6A67EB938D6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1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5AC6-67FB-4186-9BDF-711608921996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4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080C-378C-4178-8251-F7C41350A8D5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54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7994-6894-4DD5-A165-6ABF6C1DCD5F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7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04254-7D95-491A-980C-4B531B6C9324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22B7B-F849-4AB3-9F95-0DADF8D55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8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685800"/>
            <a:ext cx="662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cs typeface="Arial" pitchFamily="34" charset="0"/>
              </a:rPr>
              <a:t>Real Time Health Monitoring and Tracking System using  GPS/GSM Technologies</a:t>
            </a:r>
            <a:endParaRPr lang="en-US" sz="4000" spc="-35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2971800"/>
            <a:ext cx="52578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820000"/>
                </a:solidFill>
                <a:latin typeface="Arial" pitchFamily="34" charset="0"/>
                <a:cs typeface="Arial" pitchFamily="34" charset="0"/>
              </a:rPr>
              <a:t>SUPERVISED BY:</a:t>
            </a:r>
          </a:p>
          <a:p>
            <a:pPr>
              <a:defRPr/>
            </a:pP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Dr. </a:t>
            </a:r>
            <a:r>
              <a:rPr lang="en-US" sz="24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Saed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Tarapiah</a:t>
            </a:r>
            <a:endParaRPr lang="en-US" sz="2400" i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820000"/>
                </a:solidFill>
                <a:latin typeface="Arial" pitchFamily="34" charset="0"/>
                <a:cs typeface="Arial" pitchFamily="34" charset="0"/>
              </a:rPr>
              <a:t>PREPARED BY:</a:t>
            </a:r>
          </a:p>
          <a:p>
            <a:pPr>
              <a:defRPr/>
            </a:pPr>
            <a:r>
              <a:rPr lang="en-US" sz="24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Orjuwan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Damaj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Riham </a:t>
            </a:r>
            <a:r>
              <a:rPr lang="en-US" sz="24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Ghazawi</a:t>
            </a:r>
            <a:endParaRPr lang="en-US" sz="2400" i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&amp;</a:t>
            </a:r>
            <a:r>
              <a:rPr lang="en-US" sz="24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Manar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Zaid</a:t>
            </a:r>
            <a:endParaRPr lang="en-US" sz="2400" i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4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10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757" y="221673"/>
            <a:ext cx="804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Normal ECG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2050" name="Picture 2" descr="C:\Users\Riham\Desktop\اشياءات لرهام\result project\heartLight-95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371600"/>
            <a:ext cx="8312806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11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285" y="2286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 Unconnected Pulse Sensor ECG </a:t>
            </a:r>
            <a:endParaRPr lang="en-US" sz="48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3074" name="Picture 2" descr="C:\Users\Riham\Desktop\اشياءات لرهام\result project\heartLight-25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676400"/>
            <a:ext cx="4330700" cy="4419600"/>
          </a:xfrm>
          <a:prstGeom prst="rect">
            <a:avLst/>
          </a:prstGeom>
          <a:noFill/>
        </p:spPr>
      </p:pic>
      <p:pic>
        <p:nvPicPr>
          <p:cNvPr id="3075" name="Picture 3" descr="C:\Users\Riham\Desktop\اشياءات لرهام\result project\heartLight-339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1676400"/>
            <a:ext cx="4198006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12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 Unconnected Pulse Sensor ECG </a:t>
            </a:r>
            <a:endParaRPr lang="en-US" sz="48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4098" name="Picture 2" descr="C:\Users\Riham\Desktop\اشياءات لرهام\result project\heartLight-26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676400"/>
            <a:ext cx="4381500" cy="4495800"/>
          </a:xfrm>
          <a:prstGeom prst="rect">
            <a:avLst/>
          </a:prstGeom>
          <a:noFill/>
        </p:spPr>
      </p:pic>
      <p:pic>
        <p:nvPicPr>
          <p:cNvPr id="4099" name="Picture 3" descr="C:\Users\Riham\Desktop\اشياءات لرهام\result project\heartLight-20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1676400"/>
            <a:ext cx="4267201" cy="449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13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580" y="152400"/>
            <a:ext cx="804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The GPS Reading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0" y="1371600"/>
            <a:ext cx="547902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14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507" y="76200"/>
            <a:ext cx="8218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C00000"/>
                </a:solidFill>
              </a:rPr>
              <a:t>LilyPad</a:t>
            </a:r>
            <a:r>
              <a:rPr lang="en-US" sz="4000" b="1" dirty="0" smtClean="0">
                <a:solidFill>
                  <a:srgbClr val="C00000"/>
                </a:solidFill>
              </a:rPr>
              <a:t> Temperature Sensor Reading</a:t>
            </a:r>
            <a:endParaRPr lang="en-US" sz="4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7" y="1295400"/>
            <a:ext cx="5472093" cy="477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15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507" y="0"/>
            <a:ext cx="804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The Sent SMS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7" y="1143000"/>
            <a:ext cx="4953000" cy="503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16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580" y="-25063"/>
            <a:ext cx="804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Google Map Position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0036"/>
            <a:ext cx="9131474" cy="505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17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289" y="76200"/>
            <a:ext cx="804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Recommendations 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8216" y="1219200"/>
            <a:ext cx="6096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820000"/>
                </a:solidFill>
              </a:rPr>
              <a:t>Android application could be implemented.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2800" dirty="0" smtClean="0">
              <a:solidFill>
                <a:srgbClr val="820000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820000"/>
                </a:solidFill>
              </a:rPr>
              <a:t>Send the name of patient’s position by using server, GPRS, and data structure.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2800" dirty="0" smtClean="0">
              <a:solidFill>
                <a:srgbClr val="820000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820000"/>
                </a:solidFill>
              </a:rPr>
              <a:t>Additional sensors may be added to expand system work filed to include extra illness like Alzheimer's, Diabetes mellitus and Blood pressure.</a:t>
            </a:r>
            <a:endParaRPr lang="en-US" sz="2800" dirty="0">
              <a:solidFill>
                <a:srgbClr val="82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18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580" y="152400"/>
            <a:ext cx="804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Economical Feasibility 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838200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2800" b="1" i="1" dirty="0" smtClean="0">
              <a:solidFill>
                <a:srgbClr val="820000"/>
              </a:solidFill>
            </a:endParaRPr>
          </a:p>
          <a:p>
            <a:r>
              <a:rPr lang="en-US" sz="2800" b="1" i="1" dirty="0" smtClean="0">
                <a:solidFill>
                  <a:srgbClr val="820000"/>
                </a:solidFill>
              </a:rPr>
              <a:t>Model Total cost</a:t>
            </a:r>
            <a:r>
              <a:rPr lang="en-US" sz="2800" b="1" dirty="0" smtClean="0">
                <a:solidFill>
                  <a:srgbClr val="820000"/>
                </a:solidFill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err="1" smtClean="0"/>
              <a:t>Arduino</a:t>
            </a:r>
            <a:r>
              <a:rPr lang="en-US" sz="2800" dirty="0" smtClean="0"/>
              <a:t>: 170 NIS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GPS / GPRS / GSM MODULE V3.0: 520 NIS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Pulse Sensor: 135 NIS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err="1" smtClean="0"/>
              <a:t>LilyPad</a:t>
            </a:r>
            <a:r>
              <a:rPr lang="en-US" sz="2800" dirty="0" smtClean="0"/>
              <a:t> Temperature Sensor: 25 NIS </a:t>
            </a:r>
          </a:p>
          <a:p>
            <a:r>
              <a:rPr lang="en-US" sz="2800" dirty="0" smtClean="0"/>
              <a:t>The total cost approximately ≈ 850 NIS</a:t>
            </a:r>
            <a:endParaRPr lang="en-US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800" b="1" i="1" dirty="0" smtClean="0">
                <a:solidFill>
                  <a:srgbClr val="820000"/>
                </a:solidFill>
              </a:rPr>
              <a:t>Operating cost:</a:t>
            </a:r>
            <a:endParaRPr lang="en-US" sz="2800" dirty="0" smtClean="0">
              <a:solidFill>
                <a:srgbClr val="820000"/>
              </a:solidFill>
            </a:endParaRPr>
          </a:p>
          <a:p>
            <a:r>
              <a:rPr lang="en-US" sz="2800" dirty="0" smtClean="0"/>
              <a:t>The cost of SMS: 0.25 NIS</a:t>
            </a:r>
          </a:p>
          <a:p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B7B-F849-4AB3-9F95-0DADF8D55DF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95" y="-41564"/>
            <a:ext cx="4086209" cy="2857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524000"/>
            <a:ext cx="3429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2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54" y="587832"/>
            <a:ext cx="4956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Outline 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3400" y="1600200"/>
            <a:ext cx="4572000" cy="331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E0000"/>
                </a:solidFill>
              </a:rPr>
              <a:t> </a:t>
            </a:r>
            <a:r>
              <a:rPr lang="en-US" sz="1400" dirty="0" smtClean="0">
                <a:solidFill>
                  <a:srgbClr val="9E0000"/>
                </a:solidFill>
              </a:rPr>
              <a:t> </a:t>
            </a:r>
            <a:r>
              <a:rPr lang="en-US" sz="3200" dirty="0" smtClean="0">
                <a:solidFill>
                  <a:srgbClr val="9E0000"/>
                </a:solidFill>
              </a:rPr>
              <a:t>Overview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E0000"/>
                </a:solidFill>
              </a:rPr>
              <a:t> System Idea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E0000"/>
                </a:solidFill>
              </a:rPr>
              <a:t> System Components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E0000"/>
                </a:solidFill>
              </a:rPr>
              <a:t> Methodology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E0000"/>
                </a:solidFill>
              </a:rPr>
              <a:t> Result and Discussion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E0000"/>
                </a:solidFill>
              </a:rPr>
              <a:t> Recommendations</a:t>
            </a:r>
          </a:p>
          <a:p>
            <a:pPr>
              <a:lnSpc>
                <a:spcPts val="2100"/>
              </a:lnSpc>
            </a:pP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4248" y="6303899"/>
            <a:ext cx="2632364" cy="365125"/>
          </a:xfrm>
        </p:spPr>
        <p:txBody>
          <a:bodyPr/>
          <a:lstStyle/>
          <a:p>
            <a:pPr algn="l"/>
            <a:endParaRPr lang="en-US" sz="1100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030863">
            <a:off x="640181" y="732978"/>
            <a:ext cx="5943600" cy="6001643"/>
          </a:xfrm>
          <a:prstGeom prst="rect">
            <a:avLst/>
          </a:prstGeom>
          <a:noFill/>
        </p:spPr>
        <p:txBody>
          <a:bodyPr wrap="square" rtlCol="0">
            <a:prstTxWarp prst="textButto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en-US" sz="9600" spc="-350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Bebas" pitchFamily="2" charset="0"/>
              </a:rPr>
              <a:t>THANKS </a:t>
            </a:r>
            <a:r>
              <a:rPr lang="en-US" sz="9600" spc="-500" dirty="0">
                <a:gradFill>
                  <a:gsLst>
                    <a:gs pos="0">
                      <a:srgbClr val="FF0000"/>
                    </a:gs>
                    <a:gs pos="100000">
                      <a:srgbClr val="9E0000"/>
                    </a:gs>
                  </a:gsLst>
                  <a:lin ang="5400000" scaled="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Bebas" pitchFamily="2" charset="0"/>
              </a:rPr>
              <a:t>FOR </a:t>
            </a:r>
            <a:r>
              <a:rPr lang="en-US" sz="9600" spc="-500" dirty="0" smtClean="0">
                <a:gradFill>
                  <a:gsLst>
                    <a:gs pos="0">
                      <a:srgbClr val="FF0000"/>
                    </a:gs>
                    <a:gs pos="100000">
                      <a:srgbClr val="9E0000"/>
                    </a:gs>
                  </a:gsLst>
                  <a:lin ang="5400000" scaled="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Bebas" pitchFamily="2" charset="0"/>
              </a:rPr>
              <a:t>COMING</a:t>
            </a:r>
            <a:endParaRPr lang="en-US" sz="9600" spc="-500" dirty="0">
              <a:gradFill>
                <a:gsLst>
                  <a:gs pos="0">
                    <a:srgbClr val="FF0000"/>
                  </a:gs>
                  <a:gs pos="100000">
                    <a:srgbClr val="9E0000"/>
                  </a:gs>
                </a:gsLst>
                <a:lin ang="5400000" scaled="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  <a:p>
            <a:pPr algn="r"/>
            <a:endParaRPr lang="en-US" sz="9600" spc="-350" dirty="0" smtClean="0">
              <a:solidFill>
                <a:srgbClr val="C00000"/>
              </a:solidFill>
              <a:latin typeface="Bebas" pitchFamily="2" charset="0"/>
            </a:endParaRPr>
          </a:p>
          <a:p>
            <a:pPr algn="r"/>
            <a:endParaRPr lang="en-US" sz="9600" spc="-350" dirty="0"/>
          </a:p>
        </p:txBody>
      </p:sp>
      <p:sp>
        <p:nvSpPr>
          <p:cNvPr id="9" name="Chevron 8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36" name="Picture 12" descr="http://www.hsunews.com/wp-content/uploads/2013/04/graduation_cap_and_diplom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4785565" cy="365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81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3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80000"/>
            <a:ext cx="4956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</a:t>
            </a:r>
            <a:r>
              <a:rPr lang="en-US" sz="6000" b="1" dirty="0" smtClean="0">
                <a:solidFill>
                  <a:schemeClr val="bg1"/>
                </a:solidFill>
              </a:rPr>
              <a:t> </a:t>
            </a:r>
            <a:r>
              <a:rPr lang="en-US" sz="6000" b="1" dirty="0" smtClean="0">
                <a:solidFill>
                  <a:srgbClr val="C00000"/>
                </a:solidFill>
              </a:rPr>
              <a:t>Overview 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4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9" name="صورة 4" descr="gsm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5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9" name="صورة 4" descr="kkkk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616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6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7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7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798" y="0"/>
            <a:ext cx="804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Result and Discussion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1010310"/>
            <a:ext cx="4953000" cy="5512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820000"/>
                </a:solidFill>
              </a:rPr>
              <a:t>System Hardware</a:t>
            </a:r>
          </a:p>
          <a:p>
            <a:r>
              <a:rPr lang="en-US" sz="2800" b="1" dirty="0" smtClean="0">
                <a:solidFill>
                  <a:srgbClr val="82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820000"/>
                </a:solidFill>
              </a:rPr>
              <a:t>The ECG ( two cases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b="1" dirty="0" smtClean="0">
              <a:solidFill>
                <a:srgbClr val="82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820000"/>
                </a:solidFill>
              </a:rPr>
              <a:t>The GPS Reading</a:t>
            </a:r>
          </a:p>
          <a:p>
            <a:endParaRPr lang="en-US" sz="2800" b="1" dirty="0" smtClean="0">
              <a:solidFill>
                <a:srgbClr val="82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rgbClr val="820000"/>
                </a:solidFill>
              </a:rPr>
              <a:t>LilyPad</a:t>
            </a:r>
            <a:r>
              <a:rPr lang="en-US" sz="2800" b="1" dirty="0" smtClean="0">
                <a:solidFill>
                  <a:srgbClr val="820000"/>
                </a:solidFill>
              </a:rPr>
              <a:t> Temperature Sensor Reading</a:t>
            </a:r>
          </a:p>
          <a:p>
            <a:endParaRPr lang="en-US" sz="2800" b="1" dirty="0" smtClean="0">
              <a:solidFill>
                <a:srgbClr val="82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820000"/>
                </a:solidFill>
              </a:rPr>
              <a:t>The Sent SMS</a:t>
            </a:r>
          </a:p>
          <a:p>
            <a:endParaRPr lang="en-US" sz="2800" b="1" dirty="0" smtClean="0">
              <a:solidFill>
                <a:srgbClr val="82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820000"/>
                </a:solidFill>
              </a:rPr>
              <a:t>Google Map Position</a:t>
            </a:r>
          </a:p>
          <a:p>
            <a:pPr>
              <a:lnSpc>
                <a:spcPts val="2100"/>
              </a:lnSpc>
            </a:pP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8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684" y="127505"/>
            <a:ext cx="804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System Hardware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84" y="1447800"/>
            <a:ext cx="5334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24" y="-91440"/>
            <a:ext cx="646176" cy="749808"/>
          </a:xfrm>
        </p:spPr>
        <p:txBody>
          <a:bodyPr/>
          <a:lstStyle/>
          <a:p>
            <a:pPr algn="ctr"/>
            <a:fld id="{DC69F792-2F27-42A4-B3DA-5FA06A1F06A5}" type="slidenum">
              <a:rPr lang="en-US" sz="300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atin typeface="Bebas" pitchFamily="2" charset="0"/>
              </a:rPr>
              <a:pPr algn="ctr"/>
              <a:t>9</a:t>
            </a:fld>
            <a:endParaRPr lang="en-US" sz="300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228599"/>
            <a:ext cx="804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 Normal ECG</a:t>
            </a:r>
            <a:endParaRPr lang="en-US" sz="6000" spc="-340" dirty="0">
              <a:solidFill>
                <a:srgbClr val="C00000"/>
              </a:solidFill>
            </a:endParaRPr>
          </a:p>
        </p:txBody>
      </p:sp>
      <p:sp>
        <p:nvSpPr>
          <p:cNvPr id="11" name="Chevron 10">
            <a:hlinkClick r:id="" action="ppaction://hlinkshowjump?jump=nextslide"/>
          </p:cNvPr>
          <p:cNvSpPr/>
          <p:nvPr/>
        </p:nvSpPr>
        <p:spPr>
          <a:xfrm>
            <a:off x="8665030" y="6393049"/>
            <a:ext cx="181176" cy="219825"/>
          </a:xfrm>
          <a:prstGeom prst="chevron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previousslide"/>
          </p:cNvPr>
          <p:cNvSpPr/>
          <p:nvPr/>
        </p:nvSpPr>
        <p:spPr>
          <a:xfrm rot="10800000">
            <a:off x="8128127" y="6393794"/>
            <a:ext cx="181176" cy="219825"/>
          </a:xfrm>
          <a:prstGeom prst="chevron">
            <a:avLst/>
          </a:prstGeom>
          <a:gradFill flip="none" rotWithShape="0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1" y="6309741"/>
            <a:ext cx="47625" cy="371475"/>
          </a:xfrm>
          <a:prstGeom prst="rect">
            <a:avLst/>
          </a:prstGeom>
        </p:spPr>
      </p:pic>
      <p:pic>
        <p:nvPicPr>
          <p:cNvPr id="1026" name="Picture 2" descr="C:\Users\Riham\Desktop\اشياءات لرهام\result project\heartLight-247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425" y="1447800"/>
            <a:ext cx="8330781" cy="472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51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244</Words>
  <Application>Microsoft Office PowerPoint</Application>
  <PresentationFormat>On-screen Show (4:3)</PresentationFormat>
  <Paragraphs>90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Straser</dc:creator>
  <cp:lastModifiedBy>orjuwan</cp:lastModifiedBy>
  <cp:revision>89</cp:revision>
  <dcterms:created xsi:type="dcterms:W3CDTF">2010-11-16T17:17:44Z</dcterms:created>
  <dcterms:modified xsi:type="dcterms:W3CDTF">2014-05-05T17:28:27Z</dcterms:modified>
</cp:coreProperties>
</file>