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2" d="100"/>
          <a:sy n="72" d="100"/>
        </p:scale>
        <p:origin x="52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0136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11575" y="16205"/>
            <a:ext cx="14630400" cy="8229600"/>
          </a:xfrm>
          <a:prstGeom prst="rect">
            <a:avLst/>
          </a:prstGeom>
          <a:solidFill>
            <a:srgbClr val="080E26"/>
          </a:solidFill>
          <a:ln/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2"/>
          <p:cNvSpPr/>
          <p:nvPr/>
        </p:nvSpPr>
        <p:spPr>
          <a:xfrm>
            <a:off x="6227002" y="292056"/>
            <a:ext cx="7477601" cy="166639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6561"/>
              </a:lnSpc>
              <a:buNone/>
            </a:pPr>
            <a:r>
              <a:rPr lang="en-US" sz="5249" dirty="0">
                <a:solidFill>
                  <a:schemeClr val="bg1"/>
                </a:solidFill>
                <a:latin typeface="Algerian" panose="04020705040A02060702" pitchFamily="82" charset="0"/>
              </a:rPr>
              <a:t>PALESTINIAN CHALETS Application </a:t>
            </a:r>
          </a:p>
        </p:txBody>
      </p:sp>
      <p:sp>
        <p:nvSpPr>
          <p:cNvPr id="6" name="Text 3"/>
          <p:cNvSpPr/>
          <p:nvPr/>
        </p:nvSpPr>
        <p:spPr>
          <a:xfrm>
            <a:off x="6226824" y="2232780"/>
            <a:ext cx="747760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Welcome to the world of chalet bookings! Our app offers a seamless experience for finding and booking exquisite chalets. With a user-friendly interface and comprehensive features, it's the perfect way to plan your dream getaway.</a:t>
            </a:r>
            <a:endParaRPr lang="en-US" sz="1750" dirty="0"/>
          </a:p>
        </p:txBody>
      </p:sp>
      <p:sp>
        <p:nvSpPr>
          <p:cNvPr id="9" name="Text 5"/>
          <p:cNvSpPr/>
          <p:nvPr/>
        </p:nvSpPr>
        <p:spPr>
          <a:xfrm>
            <a:off x="6262840" y="5283615"/>
            <a:ext cx="2057400" cy="38885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062"/>
              </a:lnSpc>
              <a:buNone/>
            </a:pPr>
            <a:r>
              <a:rPr lang="en-US" sz="2187" b="1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Amer Zagha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91054F2-E7FF-4867-A19A-1A42A479F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5206"/>
            <a:ext cx="6007261" cy="8229600"/>
          </a:xfrm>
          <a:prstGeom prst="rect">
            <a:avLst/>
          </a:prstGeom>
        </p:spPr>
      </p:pic>
      <p:sp>
        <p:nvSpPr>
          <p:cNvPr id="22" name="Text 5">
            <a:extLst>
              <a:ext uri="{FF2B5EF4-FFF2-40B4-BE49-F238E27FC236}">
                <a16:creationId xmlns:a16="http://schemas.microsoft.com/office/drawing/2014/main" id="{422FA494-C02F-4FD1-B223-2237D482D6D5}"/>
              </a:ext>
            </a:extLst>
          </p:cNvPr>
          <p:cNvSpPr/>
          <p:nvPr/>
        </p:nvSpPr>
        <p:spPr>
          <a:xfrm>
            <a:off x="8438160" y="5283615"/>
            <a:ext cx="2057400" cy="38885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062"/>
              </a:lnSpc>
              <a:buNone/>
            </a:pPr>
            <a:r>
              <a:rPr lang="en-US" sz="2187" b="1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Amr Salman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26" name="Text 5">
            <a:extLst>
              <a:ext uri="{FF2B5EF4-FFF2-40B4-BE49-F238E27FC236}">
                <a16:creationId xmlns:a16="http://schemas.microsoft.com/office/drawing/2014/main" id="{D340F67F-E2E9-44BB-90A3-E6AA1FBF3FAF}"/>
              </a:ext>
            </a:extLst>
          </p:cNvPr>
          <p:cNvSpPr/>
          <p:nvPr/>
        </p:nvSpPr>
        <p:spPr>
          <a:xfrm>
            <a:off x="6327219" y="5234985"/>
            <a:ext cx="2531744" cy="38885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062"/>
              </a:lnSpc>
              <a:buNone/>
            </a:pPr>
            <a:r>
              <a:rPr lang="en-US" sz="2187" b="1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 </a:t>
            </a:r>
            <a:endParaRPr lang="en-US" sz="2187" dirty="0"/>
          </a:p>
        </p:txBody>
      </p:sp>
      <p:sp>
        <p:nvSpPr>
          <p:cNvPr id="27" name="Text 5">
            <a:extLst>
              <a:ext uri="{FF2B5EF4-FFF2-40B4-BE49-F238E27FC236}">
                <a16:creationId xmlns:a16="http://schemas.microsoft.com/office/drawing/2014/main" id="{FB985FED-F023-4671-9E09-DE2121958AD3}"/>
              </a:ext>
            </a:extLst>
          </p:cNvPr>
          <p:cNvSpPr/>
          <p:nvPr/>
        </p:nvSpPr>
        <p:spPr>
          <a:xfrm>
            <a:off x="6327219" y="3565560"/>
            <a:ext cx="2057400" cy="388858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062"/>
              </a:lnSpc>
              <a:buNone/>
            </a:pPr>
            <a:endParaRPr lang="en-US" sz="2187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C3A72F2-ED40-49D4-8EEF-29A09B000D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9890" y="3807811"/>
            <a:ext cx="1562507" cy="1562507"/>
          </a:xfrm>
          <a:prstGeom prst="rect">
            <a:avLst/>
          </a:prstGeom>
        </p:spPr>
      </p:pic>
      <p:sp>
        <p:nvSpPr>
          <p:cNvPr id="31" name="Text 5">
            <a:extLst>
              <a:ext uri="{FF2B5EF4-FFF2-40B4-BE49-F238E27FC236}">
                <a16:creationId xmlns:a16="http://schemas.microsoft.com/office/drawing/2014/main" id="{B138624F-7B0F-4E4F-A0AD-7C8D7E05F0F4}"/>
              </a:ext>
            </a:extLst>
          </p:cNvPr>
          <p:cNvSpPr/>
          <p:nvPr/>
        </p:nvSpPr>
        <p:spPr>
          <a:xfrm>
            <a:off x="10758312" y="5335986"/>
            <a:ext cx="2654580" cy="58734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3062"/>
              </a:lnSpc>
              <a:buNone/>
            </a:pPr>
            <a:r>
              <a:rPr lang="en-US" sz="2187" b="1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DR .Mona </a:t>
            </a:r>
            <a:r>
              <a:rPr lang="en-US" sz="2187" b="1" dirty="0" err="1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Demaidi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E44DEB9-8B59-4EE1-865C-1DA1BBC38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5251" y="3850261"/>
            <a:ext cx="1562508" cy="144252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785A7C4-0C3D-4B6B-AFD0-EF66698EA9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5629" y="3807811"/>
            <a:ext cx="1263811" cy="158028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80E26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869871"/>
            <a:ext cx="923544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FFFFF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Future Updates and Enhancements</a:t>
            </a:r>
            <a:endParaRPr lang="en-US" sz="4374" dirty="0"/>
          </a:p>
        </p:txBody>
      </p:sp>
      <p:sp>
        <p:nvSpPr>
          <p:cNvPr id="5" name="Shape 3"/>
          <p:cNvSpPr/>
          <p:nvPr/>
        </p:nvSpPr>
        <p:spPr>
          <a:xfrm>
            <a:off x="2349103" y="2008584"/>
            <a:ext cx="44410" cy="5351026"/>
          </a:xfrm>
          <a:prstGeom prst="roundRect">
            <a:avLst>
              <a:gd name="adj" fmla="val 225151"/>
            </a:avLst>
          </a:prstGeom>
          <a:solidFill>
            <a:srgbClr val="414A70"/>
          </a:solidFill>
          <a:ln/>
        </p:spPr>
      </p:sp>
      <p:sp>
        <p:nvSpPr>
          <p:cNvPr id="6" name="Shape 4"/>
          <p:cNvSpPr/>
          <p:nvPr/>
        </p:nvSpPr>
        <p:spPr>
          <a:xfrm>
            <a:off x="2621220" y="2409885"/>
            <a:ext cx="777597" cy="44410"/>
          </a:xfrm>
          <a:prstGeom prst="roundRect">
            <a:avLst>
              <a:gd name="adj" fmla="val 225151"/>
            </a:avLst>
          </a:prstGeom>
          <a:solidFill>
            <a:srgbClr val="414A70"/>
          </a:solidFill>
          <a:ln/>
        </p:spPr>
      </p:sp>
      <p:sp>
        <p:nvSpPr>
          <p:cNvPr id="7" name="Shape 5"/>
          <p:cNvSpPr/>
          <p:nvPr/>
        </p:nvSpPr>
        <p:spPr>
          <a:xfrm>
            <a:off x="2121277" y="2182177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3811">
            <a:solidFill>
              <a:srgbClr val="414A70"/>
            </a:solidFill>
            <a:prstDash val="solid"/>
          </a:ln>
        </p:spPr>
      </p:sp>
      <p:sp>
        <p:nvSpPr>
          <p:cNvPr id="8" name="Text 6"/>
          <p:cNvSpPr/>
          <p:nvPr/>
        </p:nvSpPr>
        <p:spPr>
          <a:xfrm>
            <a:off x="2294989" y="2223849"/>
            <a:ext cx="15240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1</a:t>
            </a:r>
            <a:endParaRPr lang="en-US" sz="2624" dirty="0"/>
          </a:p>
        </p:txBody>
      </p:sp>
      <p:sp>
        <p:nvSpPr>
          <p:cNvPr id="9" name="Text 7"/>
          <p:cNvSpPr/>
          <p:nvPr/>
        </p:nvSpPr>
        <p:spPr>
          <a:xfrm>
            <a:off x="3593306" y="2230755"/>
            <a:ext cx="32004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Enhanced Search Filters</a:t>
            </a:r>
            <a:endParaRPr lang="en-US" sz="2187" dirty="0"/>
          </a:p>
        </p:txBody>
      </p:sp>
      <p:sp>
        <p:nvSpPr>
          <p:cNvPr id="10" name="Text 8"/>
          <p:cNvSpPr/>
          <p:nvPr/>
        </p:nvSpPr>
        <p:spPr>
          <a:xfrm>
            <a:off x="3593306" y="2711172"/>
            <a:ext cx="8999101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Anticipate more refined and detailed search criteria, allowing users to narrow down chalet options based on precise preferences.</a:t>
            </a:r>
            <a:endParaRPr lang="en-US" sz="1750" dirty="0"/>
          </a:p>
        </p:txBody>
      </p:sp>
      <p:sp>
        <p:nvSpPr>
          <p:cNvPr id="11" name="Shape 9"/>
          <p:cNvSpPr/>
          <p:nvPr/>
        </p:nvSpPr>
        <p:spPr>
          <a:xfrm>
            <a:off x="2621220" y="4267617"/>
            <a:ext cx="777597" cy="44410"/>
          </a:xfrm>
          <a:prstGeom prst="roundRect">
            <a:avLst>
              <a:gd name="adj" fmla="val 225151"/>
            </a:avLst>
          </a:prstGeom>
          <a:solidFill>
            <a:srgbClr val="414A70"/>
          </a:solidFill>
          <a:ln/>
        </p:spPr>
      </p:sp>
      <p:sp>
        <p:nvSpPr>
          <p:cNvPr id="12" name="Shape 10"/>
          <p:cNvSpPr/>
          <p:nvPr/>
        </p:nvSpPr>
        <p:spPr>
          <a:xfrm>
            <a:off x="2121277" y="4039910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3811">
            <a:solidFill>
              <a:srgbClr val="414A70"/>
            </a:solidFill>
            <a:prstDash val="solid"/>
          </a:ln>
        </p:spPr>
      </p:sp>
      <p:sp>
        <p:nvSpPr>
          <p:cNvPr id="13" name="Text 11"/>
          <p:cNvSpPr/>
          <p:nvPr/>
        </p:nvSpPr>
        <p:spPr>
          <a:xfrm>
            <a:off x="2268319" y="4081582"/>
            <a:ext cx="2057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2</a:t>
            </a:r>
            <a:endParaRPr lang="en-US" sz="2624" dirty="0"/>
          </a:p>
        </p:txBody>
      </p:sp>
      <p:sp>
        <p:nvSpPr>
          <p:cNvPr id="14" name="Text 12"/>
          <p:cNvSpPr/>
          <p:nvPr/>
        </p:nvSpPr>
        <p:spPr>
          <a:xfrm>
            <a:off x="3593306" y="4088487"/>
            <a:ext cx="40919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Augmented Reality Integration</a:t>
            </a:r>
            <a:endParaRPr lang="en-US" sz="2187" dirty="0"/>
          </a:p>
        </p:txBody>
      </p:sp>
      <p:sp>
        <p:nvSpPr>
          <p:cNvPr id="15" name="Text 13"/>
          <p:cNvSpPr/>
          <p:nvPr/>
        </p:nvSpPr>
        <p:spPr>
          <a:xfrm>
            <a:off x="3593306" y="4568904"/>
            <a:ext cx="8999101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Experience chalets in augmented reality, providing a realistic and immersive preview of accommodations before booking.</a:t>
            </a:r>
            <a:endParaRPr lang="en-US" sz="1750" dirty="0"/>
          </a:p>
        </p:txBody>
      </p:sp>
      <p:sp>
        <p:nvSpPr>
          <p:cNvPr id="16" name="Shape 14"/>
          <p:cNvSpPr/>
          <p:nvPr/>
        </p:nvSpPr>
        <p:spPr>
          <a:xfrm>
            <a:off x="2621220" y="6125349"/>
            <a:ext cx="777597" cy="44410"/>
          </a:xfrm>
          <a:prstGeom prst="roundRect">
            <a:avLst>
              <a:gd name="adj" fmla="val 225151"/>
            </a:avLst>
          </a:prstGeom>
          <a:solidFill>
            <a:srgbClr val="414A70"/>
          </a:solidFill>
          <a:ln/>
        </p:spPr>
      </p:sp>
      <p:sp>
        <p:nvSpPr>
          <p:cNvPr id="17" name="Shape 15"/>
          <p:cNvSpPr/>
          <p:nvPr/>
        </p:nvSpPr>
        <p:spPr>
          <a:xfrm>
            <a:off x="2121277" y="5897642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3811">
            <a:solidFill>
              <a:srgbClr val="414A70"/>
            </a:solidFill>
            <a:prstDash val="solid"/>
          </a:ln>
        </p:spPr>
      </p:sp>
      <p:sp>
        <p:nvSpPr>
          <p:cNvPr id="18" name="Text 16"/>
          <p:cNvSpPr/>
          <p:nvPr/>
        </p:nvSpPr>
        <p:spPr>
          <a:xfrm>
            <a:off x="2279749" y="5939314"/>
            <a:ext cx="18288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3</a:t>
            </a:r>
            <a:endParaRPr lang="en-US" sz="2624" dirty="0"/>
          </a:p>
        </p:txBody>
      </p:sp>
      <p:sp>
        <p:nvSpPr>
          <p:cNvPr id="19" name="Text 17"/>
          <p:cNvSpPr/>
          <p:nvPr/>
        </p:nvSpPr>
        <p:spPr>
          <a:xfrm>
            <a:off x="3593306" y="5946219"/>
            <a:ext cx="33680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34"/>
              </a:lnSpc>
              <a:buNone/>
            </a:pPr>
            <a:r>
              <a:rPr lang="en-US" sz="2187" dirty="0">
                <a:solidFill>
                  <a:srgbClr val="EBECEF"/>
                </a:solidFill>
                <a:latin typeface="Fraunces" pitchFamily="34" charset="0"/>
                <a:ea typeface="Fraunces" pitchFamily="34" charset="-122"/>
                <a:cs typeface="Fraunces" pitchFamily="34" charset="-120"/>
              </a:rPr>
              <a:t>Smart Recommendations</a:t>
            </a:r>
            <a:endParaRPr lang="en-US" sz="2187" dirty="0"/>
          </a:p>
        </p:txBody>
      </p:sp>
      <p:sp>
        <p:nvSpPr>
          <p:cNvPr id="20" name="Text 18"/>
          <p:cNvSpPr/>
          <p:nvPr/>
        </p:nvSpPr>
        <p:spPr>
          <a:xfrm>
            <a:off x="3593306" y="6426637"/>
            <a:ext cx="8999101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Benefit from personalized recommendations based on travel history, preferences, and previous bookings, optimizing the selection process.</a:t>
            </a:r>
            <a:endParaRPr lang="en-US" sz="175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>
            <a:extLst>
              <a:ext uri="{FF2B5EF4-FFF2-40B4-BE49-F238E27FC236}">
                <a16:creationId xmlns:a16="http://schemas.microsoft.com/office/drawing/2014/main" id="{BADD1D8F-D48B-407E-8FA1-8D1EED00A16F}"/>
              </a:ext>
            </a:extLst>
          </p:cNvPr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80E26"/>
          </a:solidFill>
          <a:ln/>
        </p:spPr>
        <p:txBody>
          <a:bodyPr/>
          <a:lstStyle/>
          <a:p>
            <a:endParaRPr lang="en-US" dirty="0"/>
          </a:p>
        </p:txBody>
      </p:sp>
      <p:sp>
        <p:nvSpPr>
          <p:cNvPr id="3" name="Text 2">
            <a:extLst>
              <a:ext uri="{FF2B5EF4-FFF2-40B4-BE49-F238E27FC236}">
                <a16:creationId xmlns:a16="http://schemas.microsoft.com/office/drawing/2014/main" id="{F652AFC7-6FA2-42B8-A1E1-810A0F32A344}"/>
              </a:ext>
            </a:extLst>
          </p:cNvPr>
          <p:cNvSpPr/>
          <p:nvPr/>
        </p:nvSpPr>
        <p:spPr>
          <a:xfrm>
            <a:off x="1942300" y="3891516"/>
            <a:ext cx="10168183" cy="353001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5468"/>
              </a:lnSpc>
              <a:buNone/>
            </a:pPr>
            <a:endParaRPr lang="en-US" sz="13800" dirty="0">
              <a:latin typeface="Constantia" panose="02030602050306030303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25FC6E-CA59-489B-BB80-D7E82F37E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247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30791"/>
          </a:xfrm>
          <a:prstGeom prst="rect">
            <a:avLst/>
          </a:prstGeom>
          <a:solidFill>
            <a:srgbClr val="080E26"/>
          </a:solidFill>
          <a:ln/>
        </p:spPr>
      </p:sp>
      <p:sp>
        <p:nvSpPr>
          <p:cNvPr id="5" name="Text 2"/>
          <p:cNvSpPr/>
          <p:nvPr/>
        </p:nvSpPr>
        <p:spPr>
          <a:xfrm>
            <a:off x="138470" y="255449"/>
            <a:ext cx="5006340" cy="67568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320"/>
              </a:lnSpc>
              <a:buNone/>
            </a:pPr>
            <a:r>
              <a:rPr lang="en-US" sz="4256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Features of the App</a:t>
            </a:r>
            <a:endParaRPr lang="en-US" sz="4256" dirty="0">
              <a:latin typeface="Constantia" panose="02030602050306030303" pitchFamily="18" charset="0"/>
            </a:endParaRPr>
          </a:p>
        </p:txBody>
      </p:sp>
      <p:sp>
        <p:nvSpPr>
          <p:cNvPr id="6" name="Shape 3"/>
          <p:cNvSpPr/>
          <p:nvPr/>
        </p:nvSpPr>
        <p:spPr>
          <a:xfrm>
            <a:off x="138470" y="1186578"/>
            <a:ext cx="2964180" cy="3257351"/>
          </a:xfrm>
          <a:prstGeom prst="roundRect">
            <a:avLst>
              <a:gd name="adj" fmla="val 2967"/>
            </a:avLst>
          </a:prstGeom>
          <a:solidFill>
            <a:srgbClr val="283157"/>
          </a:solidFill>
          <a:ln w="13454">
            <a:solidFill>
              <a:srgbClr val="414A70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138470" y="1346598"/>
            <a:ext cx="2613660" cy="33778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660"/>
              </a:lnSpc>
              <a:buNone/>
            </a:pPr>
            <a:r>
              <a:rPr lang="en-US" sz="2128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Extensive Collection</a:t>
            </a:r>
            <a:endParaRPr lang="en-US" sz="2128" dirty="0">
              <a:latin typeface="Constantia" panose="02030602050306030303" pitchFamily="18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194985" y="1689537"/>
            <a:ext cx="2819876" cy="172938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24"/>
              </a:lnSpc>
              <a:buNone/>
            </a:pPr>
            <a:r>
              <a:rPr lang="en-US" sz="1702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Access a wide range of chalets, each with unique features and amenities to cater to your specific preferences.</a:t>
            </a:r>
            <a:endParaRPr lang="en-US" sz="1702" dirty="0">
              <a:latin typeface="Constantia" panose="02030602050306030303" pitchFamily="18" charset="0"/>
            </a:endParaRPr>
          </a:p>
        </p:txBody>
      </p:sp>
      <p:sp>
        <p:nvSpPr>
          <p:cNvPr id="9" name="Shape 6"/>
          <p:cNvSpPr/>
          <p:nvPr/>
        </p:nvSpPr>
        <p:spPr>
          <a:xfrm>
            <a:off x="138470" y="4603949"/>
            <a:ext cx="3037125" cy="3110031"/>
          </a:xfrm>
          <a:prstGeom prst="roundRect">
            <a:avLst>
              <a:gd name="adj" fmla="val 2967"/>
            </a:avLst>
          </a:prstGeom>
          <a:solidFill>
            <a:srgbClr val="283157"/>
          </a:solidFill>
          <a:ln w="13454">
            <a:solidFill>
              <a:srgbClr val="414A70"/>
            </a:solidFill>
            <a:prstDash val="solid"/>
          </a:ln>
        </p:spPr>
      </p:sp>
      <p:sp>
        <p:nvSpPr>
          <p:cNvPr id="10" name="Text 7"/>
          <p:cNvSpPr/>
          <p:nvPr/>
        </p:nvSpPr>
        <p:spPr>
          <a:xfrm>
            <a:off x="143310" y="4647942"/>
            <a:ext cx="3615889" cy="59789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660"/>
              </a:lnSpc>
              <a:buNone/>
            </a:pPr>
            <a:r>
              <a:rPr lang="en-US" sz="2128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Advanced Filter Options</a:t>
            </a:r>
            <a:endParaRPr lang="en-US" sz="2128" dirty="0">
              <a:latin typeface="Constantia" panose="02030602050306030303" pitchFamily="18" charset="0"/>
            </a:endParaRPr>
          </a:p>
        </p:txBody>
      </p:sp>
      <p:sp>
        <p:nvSpPr>
          <p:cNvPr id="11" name="Text 8"/>
          <p:cNvSpPr/>
          <p:nvPr/>
        </p:nvSpPr>
        <p:spPr>
          <a:xfrm>
            <a:off x="129382" y="5218718"/>
            <a:ext cx="2819876" cy="207525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24"/>
              </a:lnSpc>
              <a:buNone/>
            </a:pPr>
            <a:r>
              <a:rPr lang="en-US" sz="1702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Refine your search with filters such as price range, location, and accommodation type for a personalized browsing experience.</a:t>
            </a:r>
            <a:endParaRPr lang="en-US" sz="1702" dirty="0">
              <a:latin typeface="Constantia" panose="02030602050306030303" pitchFamily="18" charset="0"/>
            </a:endParaRPr>
          </a:p>
        </p:txBody>
      </p:sp>
      <p:sp>
        <p:nvSpPr>
          <p:cNvPr id="12" name="Shape 9"/>
          <p:cNvSpPr/>
          <p:nvPr/>
        </p:nvSpPr>
        <p:spPr>
          <a:xfrm>
            <a:off x="3505319" y="2889311"/>
            <a:ext cx="3278981" cy="3257351"/>
          </a:xfrm>
          <a:prstGeom prst="roundRect">
            <a:avLst>
              <a:gd name="adj" fmla="val 2967"/>
            </a:avLst>
          </a:prstGeom>
          <a:solidFill>
            <a:srgbClr val="283157"/>
          </a:solidFill>
          <a:ln w="13454">
            <a:solidFill>
              <a:srgbClr val="414A70"/>
            </a:solidFill>
            <a:prstDash val="solid"/>
          </a:ln>
        </p:spPr>
      </p:sp>
      <p:sp>
        <p:nvSpPr>
          <p:cNvPr id="13" name="Text 10"/>
          <p:cNvSpPr/>
          <p:nvPr/>
        </p:nvSpPr>
        <p:spPr>
          <a:xfrm>
            <a:off x="3634701" y="3144879"/>
            <a:ext cx="2973268" cy="67556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660"/>
              </a:lnSpc>
              <a:buNone/>
            </a:pPr>
            <a:r>
              <a:rPr lang="en-US" sz="2128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Real-Time Availability</a:t>
            </a:r>
            <a:endParaRPr lang="en-US" sz="2128" dirty="0">
              <a:latin typeface="Constantia" panose="02030602050306030303" pitchFamily="18" charset="0"/>
            </a:endParaRPr>
          </a:p>
        </p:txBody>
      </p:sp>
      <p:sp>
        <p:nvSpPr>
          <p:cNvPr id="14" name="Text 11"/>
          <p:cNvSpPr/>
          <p:nvPr/>
        </p:nvSpPr>
        <p:spPr>
          <a:xfrm>
            <a:off x="3634701" y="3579237"/>
            <a:ext cx="2819876" cy="172938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24"/>
              </a:lnSpc>
              <a:buNone/>
            </a:pPr>
            <a:r>
              <a:rPr lang="en-US" sz="1702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Get up-to-date information on chalet availability, ensuring a smooth and efficient booking process.</a:t>
            </a:r>
            <a:endParaRPr lang="en-US" sz="1702" dirty="0">
              <a:latin typeface="Constantia" panose="02030602050306030303" pitchFamily="18" charset="0"/>
            </a:endParaRPr>
          </a:p>
        </p:txBody>
      </p:sp>
      <p:pic>
        <p:nvPicPr>
          <p:cNvPr id="15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2153" y="7589520"/>
            <a:ext cx="2296807" cy="5486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0543EF2-7902-43D0-81A5-F9261202D2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8240" y="-1191"/>
            <a:ext cx="7122160" cy="823079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10633" y="0"/>
            <a:ext cx="14630400" cy="8229600"/>
          </a:xfrm>
          <a:prstGeom prst="rect">
            <a:avLst/>
          </a:prstGeom>
          <a:solidFill>
            <a:srgbClr val="080E26"/>
          </a:solidFill>
          <a:ln/>
        </p:spPr>
      </p:sp>
      <p:sp>
        <p:nvSpPr>
          <p:cNvPr id="5" name="Text 2"/>
          <p:cNvSpPr/>
          <p:nvPr/>
        </p:nvSpPr>
        <p:spPr>
          <a:xfrm>
            <a:off x="-1591733" y="168256"/>
            <a:ext cx="7475220" cy="65663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5171"/>
              </a:lnSpc>
              <a:buNone/>
            </a:pPr>
            <a:r>
              <a:rPr lang="en-US" sz="4137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User Interface </a:t>
            </a:r>
            <a:endParaRPr lang="en-US" sz="4137" dirty="0">
              <a:latin typeface="Constantia" panose="02030602050306030303" pitchFamily="18" charset="0"/>
            </a:endParaRPr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651" y="1196578"/>
            <a:ext cx="1050608" cy="1681043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1313258" y="1222217"/>
            <a:ext cx="3726102" cy="41415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585"/>
              </a:lnSpc>
              <a:buNone/>
            </a:pPr>
            <a:r>
              <a:rPr lang="en-US" sz="2068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Intuitive and easy design</a:t>
            </a:r>
            <a:endParaRPr lang="en-US" sz="2068" dirty="0">
              <a:latin typeface="Constantia" panose="02030602050306030303" pitchFamily="18" charset="0"/>
            </a:endParaRPr>
          </a:p>
        </p:txBody>
      </p:sp>
      <p:sp>
        <p:nvSpPr>
          <p:cNvPr id="8" name="Text 4"/>
          <p:cNvSpPr/>
          <p:nvPr/>
        </p:nvSpPr>
        <p:spPr>
          <a:xfrm>
            <a:off x="1313257" y="1852038"/>
            <a:ext cx="6202323" cy="67246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647"/>
              </a:lnSpc>
              <a:buNone/>
            </a:pPr>
            <a:r>
              <a:rPr lang="en-US" sz="1655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Navigating the app is effortless, thanks to its intuitive layout and easy-to-understand interface.</a:t>
            </a:r>
            <a:endParaRPr lang="en-US" sz="1655" dirty="0">
              <a:latin typeface="Constantia" panose="02030602050306030303" pitchFamily="18" charset="0"/>
            </a:endParaRPr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651" y="3144639"/>
            <a:ext cx="1050608" cy="1882973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1324689" y="3189227"/>
            <a:ext cx="2101334" cy="32825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585"/>
              </a:lnSpc>
              <a:buNone/>
            </a:pPr>
            <a:r>
              <a:rPr lang="en-US" sz="2068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Easy access</a:t>
            </a:r>
            <a:endParaRPr lang="en-US" sz="2068" dirty="0">
              <a:latin typeface="Constantia" panose="02030602050306030303" pitchFamily="18" charset="0"/>
            </a:endParaRPr>
          </a:p>
        </p:txBody>
      </p:sp>
      <p:sp>
        <p:nvSpPr>
          <p:cNvPr id="11" name="Text 6"/>
          <p:cNvSpPr/>
          <p:nvPr/>
        </p:nvSpPr>
        <p:spPr>
          <a:xfrm>
            <a:off x="1313259" y="3756094"/>
            <a:ext cx="6202323" cy="100869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647"/>
              </a:lnSpc>
              <a:buNone/>
            </a:pPr>
            <a:r>
              <a:rPr lang="en-US" sz="1655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The user interface provides easy access to any part of the application you want very quickly</a:t>
            </a:r>
            <a:endParaRPr lang="en-US" sz="1655" dirty="0">
              <a:latin typeface="Constantia" panose="02030602050306030303" pitchFamily="18" charset="0"/>
            </a:endParaRPr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081" y="5441156"/>
            <a:ext cx="1050608" cy="1882973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1324689" y="5554642"/>
            <a:ext cx="3162300" cy="32825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585"/>
              </a:lnSpc>
              <a:buNone/>
            </a:pPr>
            <a:r>
              <a:rPr lang="en-US" sz="2068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Full of ways to help</a:t>
            </a:r>
            <a:endParaRPr lang="en-US" sz="2068" dirty="0">
              <a:latin typeface="Constantia" panose="02030602050306030303" pitchFamily="18" charset="0"/>
            </a:endParaRPr>
          </a:p>
        </p:txBody>
      </p:sp>
      <p:sp>
        <p:nvSpPr>
          <p:cNvPr id="14" name="Text 8"/>
          <p:cNvSpPr/>
          <p:nvPr/>
        </p:nvSpPr>
        <p:spPr>
          <a:xfrm>
            <a:off x="1324689" y="5996383"/>
            <a:ext cx="6202323" cy="100869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647"/>
              </a:lnSpc>
              <a:buNone/>
            </a:pPr>
            <a:r>
              <a:rPr lang="en-US" sz="1655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Almost every interface contains a search option and provides filtering methods</a:t>
            </a:r>
            <a:endParaRPr lang="en-US" sz="1655" dirty="0">
              <a:latin typeface="Constantia" panose="02030602050306030303" pitchFamily="18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8322AFE-43C4-4494-B77D-D0147F9D77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6186" y="-1895"/>
            <a:ext cx="6106203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-15691" y="0"/>
            <a:ext cx="14630400" cy="8280744"/>
          </a:xfrm>
          <a:prstGeom prst="rect">
            <a:avLst/>
          </a:prstGeom>
          <a:solidFill>
            <a:srgbClr val="080E26"/>
          </a:solidFill>
          <a:ln/>
        </p:spPr>
      </p:sp>
      <p:sp>
        <p:nvSpPr>
          <p:cNvPr id="4" name="Text 2"/>
          <p:cNvSpPr/>
          <p:nvPr/>
        </p:nvSpPr>
        <p:spPr>
          <a:xfrm>
            <a:off x="-15691" y="83658"/>
            <a:ext cx="14646091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5468"/>
              </a:lnSpc>
              <a:buNone/>
            </a:pPr>
            <a:r>
              <a:rPr lang="en-US" sz="4374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Booking Process</a:t>
            </a:r>
            <a:endParaRPr lang="en-US" sz="4374" dirty="0">
              <a:latin typeface="Constantia" panose="02030602050306030303" pitchFamily="18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412963" y="1124898"/>
            <a:ext cx="3295888" cy="99988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7873"/>
              </a:lnSpc>
              <a:buNone/>
            </a:pPr>
            <a:r>
              <a:rPr lang="en-US" sz="7873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1</a:t>
            </a:r>
            <a:endParaRPr lang="en-US" sz="7873" dirty="0">
              <a:latin typeface="Constantia" panose="02030602050306030303" pitchFamily="18" charset="0"/>
            </a:endParaRPr>
          </a:p>
        </p:txBody>
      </p:sp>
      <p:sp>
        <p:nvSpPr>
          <p:cNvPr id="6" name="Text 4"/>
          <p:cNvSpPr/>
          <p:nvPr/>
        </p:nvSpPr>
        <p:spPr>
          <a:xfrm>
            <a:off x="392799" y="1970944"/>
            <a:ext cx="3295888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Select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5577592" y="999867"/>
            <a:ext cx="3296007" cy="99988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7873"/>
              </a:lnSpc>
              <a:buNone/>
            </a:pPr>
            <a:r>
              <a:rPr lang="en-US" sz="7873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2</a:t>
            </a:r>
            <a:endParaRPr lang="en-US" sz="7873" dirty="0">
              <a:latin typeface="Constantia" panose="02030602050306030303" pitchFamily="18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5577591" y="1859516"/>
            <a:ext cx="329600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Book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9" name="Text 7"/>
          <p:cNvSpPr/>
          <p:nvPr/>
        </p:nvSpPr>
        <p:spPr>
          <a:xfrm>
            <a:off x="11074057" y="942948"/>
            <a:ext cx="3296007" cy="99988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7873"/>
              </a:lnSpc>
              <a:buNone/>
            </a:pPr>
            <a:r>
              <a:rPr lang="en-US" sz="7873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3</a:t>
            </a:r>
            <a:endParaRPr lang="en-US" sz="7873" dirty="0">
              <a:latin typeface="Constantia" panose="02030602050306030303" pitchFamily="18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11058366" y="1827421"/>
            <a:ext cx="3296007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Confirm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11" name="Text 9"/>
          <p:cNvSpPr/>
          <p:nvPr/>
        </p:nvSpPr>
        <p:spPr>
          <a:xfrm>
            <a:off x="910942" y="6575829"/>
            <a:ext cx="10554414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>
              <a:latin typeface="Constantia" panose="02030602050306030303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AE17120-7490-4EF4-9091-F327CEB48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893" y="2379730"/>
            <a:ext cx="2872989" cy="584987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A8C22D7-A730-4496-B311-DB6DECC2C6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9204" y="2252563"/>
            <a:ext cx="3014394" cy="597703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1A29894-1405-47A7-9C68-B55A2CB018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8367" y="2191179"/>
            <a:ext cx="3295888" cy="603842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80E26"/>
          </a:solidFill>
          <a:ln/>
        </p:spPr>
      </p:sp>
      <p:sp>
        <p:nvSpPr>
          <p:cNvPr id="4" name="Text 2"/>
          <p:cNvSpPr/>
          <p:nvPr/>
        </p:nvSpPr>
        <p:spPr>
          <a:xfrm>
            <a:off x="579120" y="355402"/>
            <a:ext cx="673608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Search and Filter Options</a:t>
            </a:r>
            <a:endParaRPr lang="en-US" sz="4374" dirty="0">
              <a:latin typeface="Constantia" panose="02030602050306030303" pitchFamily="18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790813" y="1588055"/>
            <a:ext cx="3156347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Location-Based Filtering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6" name="Text 4"/>
          <p:cNvSpPr/>
          <p:nvPr/>
        </p:nvSpPr>
        <p:spPr>
          <a:xfrm>
            <a:off x="790813" y="5089639"/>
            <a:ext cx="3156347" cy="260752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200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Filter chalets based on geographical preferences, enabling a tailored search for locations that match your desires.</a:t>
            </a:r>
            <a:endParaRPr lang="en-US" sz="2000" dirty="0">
              <a:latin typeface="Constantia" panose="02030602050306030303" pitchFamily="18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5447333" y="1588054"/>
            <a:ext cx="3735734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</a:rPr>
              <a:t>Chalet – Search method 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5447333" y="2282426"/>
            <a:ext cx="3156347" cy="1832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Set price range filters to find chalets that meet your budget, ensuring a variety of options to choose from.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9" name="Text 7"/>
          <p:cNvSpPr/>
          <p:nvPr/>
        </p:nvSpPr>
        <p:spPr>
          <a:xfrm>
            <a:off x="10115896" y="1593756"/>
            <a:ext cx="3156347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10048269" y="5338677"/>
            <a:ext cx="3156347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>
              <a:latin typeface="Constantia" panose="02030602050306030303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CE451C8-69DC-4844-A8F7-DA4353648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97" y="2127333"/>
            <a:ext cx="2578431" cy="24267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C164C3B-1C29-4068-A04A-101032E1DF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4833" y="1632846"/>
            <a:ext cx="3735734" cy="59016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11575" y="0"/>
            <a:ext cx="14630400" cy="8229600"/>
          </a:xfrm>
          <a:prstGeom prst="rect">
            <a:avLst/>
          </a:prstGeom>
          <a:solidFill>
            <a:srgbClr val="080E26"/>
          </a:solidFill>
          <a:ln/>
        </p:spPr>
      </p:sp>
      <p:sp>
        <p:nvSpPr>
          <p:cNvPr id="5" name="Text 2"/>
          <p:cNvSpPr/>
          <p:nvPr/>
        </p:nvSpPr>
        <p:spPr>
          <a:xfrm>
            <a:off x="833199" y="1515666"/>
            <a:ext cx="4443889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The Map Page</a:t>
            </a:r>
            <a:endParaRPr lang="en-US" sz="4374" dirty="0">
              <a:latin typeface="Constantia" panose="02030602050306030303" pitchFamily="18" charset="0"/>
            </a:endParaRPr>
          </a:p>
        </p:txBody>
      </p:sp>
      <p:sp>
        <p:nvSpPr>
          <p:cNvPr id="6" name="Shape 3"/>
          <p:cNvSpPr/>
          <p:nvPr/>
        </p:nvSpPr>
        <p:spPr>
          <a:xfrm>
            <a:off x="833199" y="2716887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3811">
            <a:solidFill>
              <a:srgbClr val="414A70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1006912" y="2758559"/>
            <a:ext cx="15240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1</a:t>
            </a:r>
            <a:endParaRPr lang="en-US" sz="2624" dirty="0">
              <a:latin typeface="Constantia" panose="02030602050306030303" pitchFamily="18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1555313" y="2793206"/>
            <a:ext cx="25222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Location Showcase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1555313" y="3273623"/>
            <a:ext cx="382000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View chalets on a map, allowing for detailed exploration of each location and the surrounding areas before booking.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10" name="Shape 7"/>
          <p:cNvSpPr/>
          <p:nvPr/>
        </p:nvSpPr>
        <p:spPr>
          <a:xfrm>
            <a:off x="5597485" y="2716887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3811">
            <a:solidFill>
              <a:srgbClr val="414A70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5744528" y="2758559"/>
            <a:ext cx="2057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2</a:t>
            </a:r>
            <a:endParaRPr lang="en-US" sz="2624" dirty="0">
              <a:latin typeface="Constantia" panose="02030602050306030303" pitchFamily="18" charset="0"/>
            </a:endParaRPr>
          </a:p>
        </p:txBody>
      </p:sp>
      <p:sp>
        <p:nvSpPr>
          <p:cNvPr id="12" name="Text 9"/>
          <p:cNvSpPr/>
          <p:nvPr/>
        </p:nvSpPr>
        <p:spPr>
          <a:xfrm>
            <a:off x="6319599" y="2793206"/>
            <a:ext cx="265176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Interactive Features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6319599" y="3273623"/>
            <a:ext cx="3820001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Interact with the map to view nearby attractions, public transport options, and points of interest, enhancing the Booking planning experience.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14" name="Shape 11"/>
          <p:cNvSpPr/>
          <p:nvPr/>
        </p:nvSpPr>
        <p:spPr>
          <a:xfrm>
            <a:off x="833199" y="5446395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3811">
            <a:solidFill>
              <a:srgbClr val="414A70"/>
            </a:solidFill>
            <a:prstDash val="solid"/>
          </a:ln>
        </p:spPr>
      </p:sp>
      <p:sp>
        <p:nvSpPr>
          <p:cNvPr id="15" name="Text 12"/>
          <p:cNvSpPr/>
          <p:nvPr/>
        </p:nvSpPr>
        <p:spPr>
          <a:xfrm>
            <a:off x="991672" y="5488067"/>
            <a:ext cx="18288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3</a:t>
            </a:r>
            <a:endParaRPr lang="en-US" sz="2624" dirty="0">
              <a:latin typeface="Constantia" panose="02030602050306030303" pitchFamily="18" charset="0"/>
            </a:endParaRPr>
          </a:p>
        </p:txBody>
      </p:sp>
      <p:sp>
        <p:nvSpPr>
          <p:cNvPr id="16" name="Text 13"/>
          <p:cNvSpPr/>
          <p:nvPr/>
        </p:nvSpPr>
        <p:spPr>
          <a:xfrm>
            <a:off x="1555313" y="5522714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Zoom and Pan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17" name="Text 14"/>
          <p:cNvSpPr/>
          <p:nvPr/>
        </p:nvSpPr>
        <p:spPr>
          <a:xfrm>
            <a:off x="1555313" y="6003131"/>
            <a:ext cx="8584287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Use the map's zoom and pan features to get a closer look at chalets and their proximity to local landmarks, beaches, or mountains.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410FB9A-A856-4FB6-8C58-F2C1C0F3F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9377" y="0"/>
            <a:ext cx="4114799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28663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57326" y="0"/>
            <a:ext cx="14630400" cy="8229600"/>
          </a:xfrm>
          <a:prstGeom prst="rect">
            <a:avLst/>
          </a:prstGeom>
          <a:solidFill>
            <a:srgbClr val="080E26"/>
          </a:solidFill>
          <a:ln/>
        </p:spPr>
      </p:sp>
      <p:sp>
        <p:nvSpPr>
          <p:cNvPr id="4" name="Text 2"/>
          <p:cNvSpPr/>
          <p:nvPr/>
        </p:nvSpPr>
        <p:spPr>
          <a:xfrm>
            <a:off x="3029753" y="1393741"/>
            <a:ext cx="817626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Customer Reviews and Ratings</a:t>
            </a:r>
            <a:endParaRPr lang="en-US" sz="4374" dirty="0">
              <a:latin typeface="Constantia" panose="02030602050306030303" pitchFamily="18" charset="0"/>
            </a:endParaRPr>
          </a:p>
        </p:txBody>
      </p:sp>
      <p:sp>
        <p:nvSpPr>
          <p:cNvPr id="5" name="Shape 3"/>
          <p:cNvSpPr/>
          <p:nvPr/>
        </p:nvSpPr>
        <p:spPr>
          <a:xfrm>
            <a:off x="2066655" y="2648426"/>
            <a:ext cx="10636285" cy="2850476"/>
          </a:xfrm>
          <a:prstGeom prst="roundRect">
            <a:avLst>
              <a:gd name="adj" fmla="val 2456"/>
            </a:avLst>
          </a:prstGeom>
          <a:noFill/>
          <a:ln w="13811">
            <a:solidFill>
              <a:srgbClr val="FFFFFF">
                <a:alpha val="24000"/>
              </a:srgbClr>
            </a:solidFill>
            <a:prstDash val="solid"/>
          </a:ln>
        </p:spPr>
      </p:sp>
      <p:sp>
        <p:nvSpPr>
          <p:cNvPr id="6" name="Shape 4"/>
          <p:cNvSpPr/>
          <p:nvPr/>
        </p:nvSpPr>
        <p:spPr>
          <a:xfrm>
            <a:off x="2080467" y="2662238"/>
            <a:ext cx="10526792" cy="1347907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  <p:txBody>
          <a:bodyPr/>
          <a:lstStyle/>
          <a:p>
            <a:endParaRPr lang="en-US" dirty="0">
              <a:latin typeface="Constantia" panose="02030602050306030303" pitchFamily="18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2302638" y="2803088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Comprehensive Feedback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7569844" y="2803088"/>
            <a:ext cx="4815245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Access in-depth reviews and ratings from previous guests to make informed decisions about your stay.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9" name="Shape 7"/>
          <p:cNvSpPr/>
          <p:nvPr/>
        </p:nvSpPr>
        <p:spPr>
          <a:xfrm>
            <a:off x="2107590" y="4014189"/>
            <a:ext cx="10609162" cy="1488758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  <p:txBody>
          <a:bodyPr/>
          <a:lstStyle/>
          <a:p>
            <a:endParaRPr lang="en-US" dirty="0">
              <a:latin typeface="Constantia" panose="02030602050306030303" pitchFamily="18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2302638" y="4150995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Generated Photos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11" name="Text 9"/>
          <p:cNvSpPr/>
          <p:nvPr/>
        </p:nvSpPr>
        <p:spPr>
          <a:xfrm>
            <a:off x="7569844" y="4150995"/>
            <a:ext cx="4815245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View real photos to get an authentic glimpse of chalets before booking.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13" name="Text 11"/>
          <p:cNvSpPr/>
          <p:nvPr/>
        </p:nvSpPr>
        <p:spPr>
          <a:xfrm>
            <a:off x="2302638" y="5498902"/>
            <a:ext cx="4815245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14" name="Text 12"/>
          <p:cNvSpPr/>
          <p:nvPr/>
        </p:nvSpPr>
        <p:spPr>
          <a:xfrm>
            <a:off x="7569844" y="5498902"/>
            <a:ext cx="4815245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endParaRPr lang="en-US" sz="1750" dirty="0">
              <a:latin typeface="Constantia" panose="02030602050306030303" pitchFamily="18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A6F9C1A-5B1F-4C2C-8961-263BCC069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178" y="2648427"/>
            <a:ext cx="2510857" cy="135481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3612132-0193-451C-904B-612B0CB46C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7178" y="3995472"/>
            <a:ext cx="2510857" cy="149060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11575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34725" y="0"/>
            <a:ext cx="14630400" cy="8229600"/>
          </a:xfrm>
          <a:prstGeom prst="rect">
            <a:avLst/>
          </a:prstGeom>
          <a:solidFill>
            <a:srgbClr val="080E26"/>
          </a:solidFill>
          <a:ln/>
        </p:spPr>
      </p:sp>
      <p:sp>
        <p:nvSpPr>
          <p:cNvPr id="4" name="Text 2"/>
          <p:cNvSpPr/>
          <p:nvPr/>
        </p:nvSpPr>
        <p:spPr>
          <a:xfrm>
            <a:off x="417537" y="380588"/>
            <a:ext cx="563118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Chat Page on the App</a:t>
            </a:r>
            <a:endParaRPr lang="en-US" sz="4374" dirty="0">
              <a:latin typeface="Constantia" panose="02030602050306030303" pitchFamily="18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417537" y="1707034"/>
            <a:ext cx="222194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Instant Inquiry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6" name="Text 4"/>
          <p:cNvSpPr/>
          <p:nvPr/>
        </p:nvSpPr>
        <p:spPr>
          <a:xfrm>
            <a:off x="417537" y="2396251"/>
            <a:ext cx="3156347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Connect directly with chalet owners for instant responses to your inquiries, ensuring a personalized and efficient communication channel.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290876" y="4697098"/>
            <a:ext cx="255270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Booking Assistance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8" name="Text 6"/>
          <p:cNvSpPr/>
          <p:nvPr/>
        </p:nvSpPr>
        <p:spPr>
          <a:xfrm>
            <a:off x="290876" y="5347023"/>
            <a:ext cx="3156347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Seek guidance, ask questions, and receive immediate assistance from chalet owners to refine your booking process and address any concerns.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9" name="Text 7"/>
          <p:cNvSpPr/>
          <p:nvPr/>
        </p:nvSpPr>
        <p:spPr>
          <a:xfrm>
            <a:off x="4008250" y="1701877"/>
            <a:ext cx="4080934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Customized Recommendations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4035479" y="2337792"/>
            <a:ext cx="3156347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Receive personalized chalet recommendations and tailored advice from knowledgeable owners to find the perfect stay.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E5F53F1-1416-4366-B08B-2A235EA404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8360" y="2563512"/>
            <a:ext cx="6990465" cy="426717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8AFCC"/>
          </a:solidFill>
          <a:ln/>
        </p:spPr>
      </p:sp>
      <p:sp>
        <p:nvSpPr>
          <p:cNvPr id="3" name="Shape 1"/>
          <p:cNvSpPr/>
          <p:nvPr/>
        </p:nvSpPr>
        <p:spPr>
          <a:xfrm>
            <a:off x="-11575" y="0"/>
            <a:ext cx="14630400" cy="8229600"/>
          </a:xfrm>
          <a:prstGeom prst="rect">
            <a:avLst/>
          </a:prstGeom>
          <a:solidFill>
            <a:srgbClr val="080E26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33199" y="1515666"/>
            <a:ext cx="8778240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FFFFF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Partnerships with Chalet Owners</a:t>
            </a:r>
            <a:endParaRPr lang="en-US" sz="4374" dirty="0">
              <a:latin typeface="Constantia" panose="02030602050306030303" pitchFamily="18" charset="0"/>
            </a:endParaRPr>
          </a:p>
        </p:txBody>
      </p:sp>
      <p:sp>
        <p:nvSpPr>
          <p:cNvPr id="6" name="Shape 3"/>
          <p:cNvSpPr/>
          <p:nvPr/>
        </p:nvSpPr>
        <p:spPr>
          <a:xfrm>
            <a:off x="833199" y="2716887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3811">
            <a:solidFill>
              <a:srgbClr val="414A70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1006912" y="2758559"/>
            <a:ext cx="15240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1</a:t>
            </a:r>
            <a:endParaRPr lang="en-US" sz="2624" dirty="0">
              <a:latin typeface="Constantia" panose="02030602050306030303" pitchFamily="18" charset="0"/>
            </a:endParaRPr>
          </a:p>
        </p:txBody>
      </p:sp>
      <p:sp>
        <p:nvSpPr>
          <p:cNvPr id="8" name="Text 5"/>
          <p:cNvSpPr/>
          <p:nvPr/>
        </p:nvSpPr>
        <p:spPr>
          <a:xfrm>
            <a:off x="1555313" y="2793206"/>
            <a:ext cx="275082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Expert Collaboration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1555313" y="3273623"/>
            <a:ext cx="3820001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We've established partnerships with chalet owners to ensure top-quality accommodations and personalized support for our users.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10" name="Shape 7"/>
          <p:cNvSpPr/>
          <p:nvPr/>
        </p:nvSpPr>
        <p:spPr>
          <a:xfrm>
            <a:off x="5597485" y="2716887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3811">
            <a:solidFill>
              <a:srgbClr val="414A70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5744528" y="2758559"/>
            <a:ext cx="20574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2</a:t>
            </a:r>
            <a:endParaRPr lang="en-US" sz="2624" dirty="0">
              <a:latin typeface="Constantia" panose="02030602050306030303" pitchFamily="18" charset="0"/>
            </a:endParaRPr>
          </a:p>
        </p:txBody>
      </p:sp>
      <p:sp>
        <p:nvSpPr>
          <p:cNvPr id="12" name="Text 9"/>
          <p:cNvSpPr/>
          <p:nvPr/>
        </p:nvSpPr>
        <p:spPr>
          <a:xfrm>
            <a:off x="6319599" y="2793206"/>
            <a:ext cx="249174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Verified Properties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13" name="Text 10"/>
          <p:cNvSpPr/>
          <p:nvPr/>
        </p:nvSpPr>
        <p:spPr>
          <a:xfrm>
            <a:off x="6319599" y="3273623"/>
            <a:ext cx="3820001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Benefit from access to vetted and verified chalets, offering peace of mind and security during the booking process and stay.</a:t>
            </a:r>
            <a:endParaRPr lang="en-US" sz="1750" dirty="0">
              <a:latin typeface="Constantia" panose="02030602050306030303" pitchFamily="18" charset="0"/>
            </a:endParaRPr>
          </a:p>
        </p:txBody>
      </p:sp>
      <p:sp>
        <p:nvSpPr>
          <p:cNvPr id="14" name="Shape 11"/>
          <p:cNvSpPr/>
          <p:nvPr/>
        </p:nvSpPr>
        <p:spPr>
          <a:xfrm>
            <a:off x="833199" y="5446395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283157"/>
          </a:solidFill>
          <a:ln w="13811">
            <a:solidFill>
              <a:srgbClr val="414A70"/>
            </a:solidFill>
            <a:prstDash val="solid"/>
          </a:ln>
        </p:spPr>
      </p:sp>
      <p:sp>
        <p:nvSpPr>
          <p:cNvPr id="15" name="Text 12"/>
          <p:cNvSpPr/>
          <p:nvPr/>
        </p:nvSpPr>
        <p:spPr>
          <a:xfrm>
            <a:off x="991672" y="5488067"/>
            <a:ext cx="182880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3</a:t>
            </a:r>
            <a:endParaRPr lang="en-US" sz="2624" dirty="0">
              <a:latin typeface="Constantia" panose="02030602050306030303" pitchFamily="18" charset="0"/>
            </a:endParaRPr>
          </a:p>
        </p:txBody>
      </p:sp>
      <p:sp>
        <p:nvSpPr>
          <p:cNvPr id="16" name="Text 13"/>
          <p:cNvSpPr/>
          <p:nvPr/>
        </p:nvSpPr>
        <p:spPr>
          <a:xfrm>
            <a:off x="1593947" y="5512626"/>
            <a:ext cx="4251268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EBECEF"/>
                </a:solidFill>
                <a:latin typeface="Constantia" panose="02030602050306030303" pitchFamily="18" charset="0"/>
                <a:ea typeface="Fraunces" pitchFamily="34" charset="-122"/>
                <a:cs typeface="Fraunces" pitchFamily="34" charset="-120"/>
              </a:rPr>
              <a:t>Taking a commission of the profits</a:t>
            </a:r>
            <a:endParaRPr lang="en-US" sz="2187" dirty="0">
              <a:latin typeface="Constantia" panose="02030602050306030303" pitchFamily="18" charset="0"/>
            </a:endParaRPr>
          </a:p>
        </p:txBody>
      </p:sp>
      <p:sp>
        <p:nvSpPr>
          <p:cNvPr id="17" name="Text 14"/>
          <p:cNvSpPr/>
          <p:nvPr/>
        </p:nvSpPr>
        <p:spPr>
          <a:xfrm>
            <a:off x="1555313" y="6003131"/>
            <a:ext cx="8584287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EBECEF"/>
                </a:solidFill>
                <a:latin typeface="Constantia" panose="02030602050306030303" pitchFamily="18" charset="0"/>
                <a:ea typeface="Epilogue" pitchFamily="34" charset="-122"/>
                <a:cs typeface="Epilogue" pitchFamily="34" charset="-120"/>
              </a:rPr>
              <a:t>One of the upcoming plans is to take a 5% commission on every chalet reservation made so that it becomes a profitable project</a:t>
            </a:r>
            <a:endParaRPr lang="en-US" sz="1750" dirty="0">
              <a:latin typeface="Constantia" panose="02030602050306030303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582</Words>
  <Application>Microsoft Office PowerPoint</Application>
  <PresentationFormat>Custom</PresentationFormat>
  <Paragraphs>84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Algerian</vt:lpstr>
      <vt:lpstr>Arial</vt:lpstr>
      <vt:lpstr>Calibri</vt:lpstr>
      <vt:lpstr>Constantia</vt:lpstr>
      <vt:lpstr>Epilogue</vt:lpstr>
      <vt:lpstr>Fraunces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Amer Zagha</cp:lastModifiedBy>
  <cp:revision>19</cp:revision>
  <dcterms:created xsi:type="dcterms:W3CDTF">2024-01-29T11:57:19Z</dcterms:created>
  <dcterms:modified xsi:type="dcterms:W3CDTF">2024-01-29T15:11:45Z</dcterms:modified>
</cp:coreProperties>
</file>