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3" r:id="rId1"/>
  </p:sldMasterIdLst>
  <p:notesMasterIdLst>
    <p:notesMasterId r:id="rId18"/>
  </p:notesMasterIdLst>
  <p:sldIdLst>
    <p:sldId id="256" r:id="rId2"/>
    <p:sldId id="259" r:id="rId3"/>
    <p:sldId id="266" r:id="rId4"/>
    <p:sldId id="268" r:id="rId5"/>
    <p:sldId id="278" r:id="rId6"/>
    <p:sldId id="280" r:id="rId7"/>
    <p:sldId id="346" r:id="rId8"/>
    <p:sldId id="347" r:id="rId9"/>
    <p:sldId id="348" r:id="rId10"/>
    <p:sldId id="349" r:id="rId11"/>
    <p:sldId id="281" r:id="rId12"/>
    <p:sldId id="350" r:id="rId13"/>
    <p:sldId id="351" r:id="rId14"/>
    <p:sldId id="352" r:id="rId15"/>
    <p:sldId id="353" r:id="rId16"/>
    <p:sldId id="320" r:id="rId17"/>
  </p:sldIdLst>
  <p:sldSz cx="9144000" cy="5143500" type="screen16x9"/>
  <p:notesSz cx="6858000" cy="9144000"/>
  <p:embeddedFontLst>
    <p:embeddedFont>
      <p:font typeface="Montserrat" panose="020B0604020202020204" charset="0"/>
      <p:regular r:id="rId19"/>
      <p:bold r:id="rId20"/>
      <p:italic r:id="rId21"/>
      <p:boldItalic r:id="rId22"/>
    </p:embeddedFont>
    <p:embeddedFont>
      <p:font typeface="Open Sans" panose="020B0604020202020204" charset="0"/>
      <p:regular r:id="rId23"/>
      <p:bold r:id="rId24"/>
      <p:italic r:id="rId25"/>
      <p:boldItalic r:id="rId26"/>
    </p:embeddedFont>
    <p:embeddedFont>
      <p:font typeface="Vidaloka" panose="020B0604020202020204" charset="0"/>
      <p:regular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E2D1194A-A231-4DC9-9D22-F6FE07C3425C}">
  <a:tblStyle styleId="{E2D1194A-A231-4DC9-9D22-F6FE07C3425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8" d="100"/>
          <a:sy n="118" d="100"/>
        </p:scale>
        <p:origin x="-418" y="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1632695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220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cc7554a049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cc7554a049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110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Google Shape;734;g107aaa41fe9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5" name="Google Shape;735;g107aaa41fe9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0107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cc7554a049_0_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cc7554a049_0_4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3376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cc7554a049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cc7554a049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0382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cc7554a049_0_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cc7554a049_0_4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8929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cc7554a049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cc7554a049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14154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4"/>
        <p:cNvGrpSpPr/>
        <p:nvPr/>
      </p:nvGrpSpPr>
      <p:grpSpPr>
        <a:xfrm>
          <a:off x="0" y="0"/>
          <a:ext cx="0" cy="0"/>
          <a:chOff x="0" y="0"/>
          <a:chExt cx="0" cy="0"/>
        </a:xfrm>
      </p:grpSpPr>
      <p:sp>
        <p:nvSpPr>
          <p:cNvPr id="1565" name="Google Shape;1565;gcf7a3c503a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6" name="Google Shape;1566;gcf7a3c503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3542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9096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977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cc7554a049_0_3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5" name="Google Shape;585;gcc7554a049_0_3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061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cc7554a049_0_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cc7554a049_0_4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5253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cc7554a049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cc7554a049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5270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cc7554a049_0_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cc7554a049_0_4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3451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cc7554a049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cc7554a049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0868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cc7554a049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cc7554a049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5741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452"/>
        <p:cNvGrpSpPr/>
        <p:nvPr/>
      </p:nvGrpSpPr>
      <p:grpSpPr>
        <a:xfrm>
          <a:off x="0" y="0"/>
          <a:ext cx="0" cy="0"/>
          <a:chOff x="0" y="0"/>
          <a:chExt cx="0" cy="0"/>
        </a:xfrm>
      </p:grpSpPr>
      <p:cxnSp>
        <p:nvCxnSpPr>
          <p:cNvPr id="453" name="Google Shape;453;p5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457"/>
        <p:cNvGrpSpPr/>
        <p:nvPr/>
      </p:nvGrpSpPr>
      <p:grpSpPr>
        <a:xfrm>
          <a:off x="0" y="0"/>
          <a:ext cx="0" cy="0"/>
          <a:chOff x="0" y="0"/>
          <a:chExt cx="0" cy="0"/>
        </a:xfrm>
      </p:grpSpPr>
      <p:cxnSp>
        <p:nvCxnSpPr>
          <p:cNvPr id="458" name="Google Shape;458;p5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3">
  <p:cSld name="CUSTOM_30">
    <p:spTree>
      <p:nvGrpSpPr>
        <p:cNvPr id="1" name="Shape 461"/>
        <p:cNvGrpSpPr/>
        <p:nvPr/>
      </p:nvGrpSpPr>
      <p:grpSpPr>
        <a:xfrm>
          <a:off x="0" y="0"/>
          <a:ext cx="0" cy="0"/>
          <a:chOff x="0" y="0"/>
          <a:chExt cx="0" cy="0"/>
        </a:xfrm>
      </p:grpSpPr>
      <p:cxnSp>
        <p:nvCxnSpPr>
          <p:cNvPr id="462" name="Google Shape;462;p5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366272"/>
            <a:ext cx="3714900" cy="8184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46550" y="1339163"/>
            <a:ext cx="1650900" cy="9783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076675"/>
            <a:ext cx="4561200" cy="39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1">
  <p:cSld name="CUSTOM_1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720000" y="1677218"/>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4"/>
          <p:cNvSpPr txBox="1">
            <a:spLocks noGrp="1"/>
          </p:cNvSpPr>
          <p:nvPr>
            <p:ph type="title" idx="2" hasCustomPrompt="1"/>
          </p:nvPr>
        </p:nvSpPr>
        <p:spPr>
          <a:xfrm>
            <a:off x="1482600" y="1095325"/>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2" name="Google Shape;92;p14"/>
          <p:cNvSpPr txBox="1">
            <a:spLocks noGrp="1"/>
          </p:cNvSpPr>
          <p:nvPr>
            <p:ph type="subTitle" idx="1"/>
          </p:nvPr>
        </p:nvSpPr>
        <p:spPr>
          <a:xfrm>
            <a:off x="720000" y="2081199"/>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3" name="Google Shape;93;p14"/>
          <p:cNvSpPr txBox="1">
            <a:spLocks noGrp="1"/>
          </p:cNvSpPr>
          <p:nvPr>
            <p:ph type="title" idx="3"/>
          </p:nvPr>
        </p:nvSpPr>
        <p:spPr>
          <a:xfrm>
            <a:off x="3403800" y="1677218"/>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4" name="Google Shape;94;p14"/>
          <p:cNvSpPr txBox="1">
            <a:spLocks noGrp="1"/>
          </p:cNvSpPr>
          <p:nvPr>
            <p:ph type="title" idx="4" hasCustomPrompt="1"/>
          </p:nvPr>
        </p:nvSpPr>
        <p:spPr>
          <a:xfrm>
            <a:off x="4166400" y="1095325"/>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5" name="Google Shape;95;p14"/>
          <p:cNvSpPr txBox="1">
            <a:spLocks noGrp="1"/>
          </p:cNvSpPr>
          <p:nvPr>
            <p:ph type="subTitle" idx="5"/>
          </p:nvPr>
        </p:nvSpPr>
        <p:spPr>
          <a:xfrm>
            <a:off x="3403800" y="2081208"/>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6" name="Google Shape;96;p14"/>
          <p:cNvSpPr txBox="1">
            <a:spLocks noGrp="1"/>
          </p:cNvSpPr>
          <p:nvPr>
            <p:ph type="title" idx="6"/>
          </p:nvPr>
        </p:nvSpPr>
        <p:spPr>
          <a:xfrm>
            <a:off x="6087600" y="1677218"/>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 name="Google Shape;97;p14"/>
          <p:cNvSpPr txBox="1">
            <a:spLocks noGrp="1"/>
          </p:cNvSpPr>
          <p:nvPr>
            <p:ph type="title" idx="7" hasCustomPrompt="1"/>
          </p:nvPr>
        </p:nvSpPr>
        <p:spPr>
          <a:xfrm>
            <a:off x="6850200" y="1095325"/>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8" name="Google Shape;98;p14"/>
          <p:cNvSpPr txBox="1">
            <a:spLocks noGrp="1"/>
          </p:cNvSpPr>
          <p:nvPr>
            <p:ph type="subTitle" idx="8"/>
          </p:nvPr>
        </p:nvSpPr>
        <p:spPr>
          <a:xfrm>
            <a:off x="6087600" y="2081208"/>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9" name="Google Shape;99;p14"/>
          <p:cNvSpPr txBox="1">
            <a:spLocks noGrp="1"/>
          </p:cNvSpPr>
          <p:nvPr>
            <p:ph type="title" idx="9"/>
          </p:nvPr>
        </p:nvSpPr>
        <p:spPr>
          <a:xfrm>
            <a:off x="720000" y="3313579"/>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0" name="Google Shape;100;p14"/>
          <p:cNvSpPr txBox="1">
            <a:spLocks noGrp="1"/>
          </p:cNvSpPr>
          <p:nvPr>
            <p:ph type="title" idx="13" hasCustomPrompt="1"/>
          </p:nvPr>
        </p:nvSpPr>
        <p:spPr>
          <a:xfrm>
            <a:off x="1482600" y="2714087"/>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1" name="Google Shape;101;p14"/>
          <p:cNvSpPr txBox="1">
            <a:spLocks noGrp="1"/>
          </p:cNvSpPr>
          <p:nvPr>
            <p:ph type="subTitle" idx="14"/>
          </p:nvPr>
        </p:nvSpPr>
        <p:spPr>
          <a:xfrm>
            <a:off x="720000" y="3705863"/>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2" name="Google Shape;102;p14"/>
          <p:cNvSpPr txBox="1">
            <a:spLocks noGrp="1"/>
          </p:cNvSpPr>
          <p:nvPr>
            <p:ph type="title" idx="15"/>
          </p:nvPr>
        </p:nvSpPr>
        <p:spPr>
          <a:xfrm>
            <a:off x="3403800" y="3313579"/>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3" name="Google Shape;103;p14"/>
          <p:cNvSpPr txBox="1">
            <a:spLocks noGrp="1"/>
          </p:cNvSpPr>
          <p:nvPr>
            <p:ph type="title" idx="16" hasCustomPrompt="1"/>
          </p:nvPr>
        </p:nvSpPr>
        <p:spPr>
          <a:xfrm>
            <a:off x="4166400" y="2714087"/>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4" name="Google Shape;104;p14"/>
          <p:cNvSpPr txBox="1">
            <a:spLocks noGrp="1"/>
          </p:cNvSpPr>
          <p:nvPr>
            <p:ph type="subTitle" idx="17"/>
          </p:nvPr>
        </p:nvSpPr>
        <p:spPr>
          <a:xfrm>
            <a:off x="3403800" y="3705863"/>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5" name="Google Shape;105;p14"/>
          <p:cNvSpPr txBox="1">
            <a:spLocks noGrp="1"/>
          </p:cNvSpPr>
          <p:nvPr>
            <p:ph type="title" idx="18"/>
          </p:nvPr>
        </p:nvSpPr>
        <p:spPr>
          <a:xfrm>
            <a:off x="6087600" y="3313579"/>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6" name="Google Shape;106;p14"/>
          <p:cNvSpPr txBox="1">
            <a:spLocks noGrp="1"/>
          </p:cNvSpPr>
          <p:nvPr>
            <p:ph type="title" idx="19" hasCustomPrompt="1"/>
          </p:nvPr>
        </p:nvSpPr>
        <p:spPr>
          <a:xfrm>
            <a:off x="6850200" y="2714087"/>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7" name="Google Shape;107;p14"/>
          <p:cNvSpPr txBox="1">
            <a:spLocks noGrp="1"/>
          </p:cNvSpPr>
          <p:nvPr>
            <p:ph type="subTitle" idx="20"/>
          </p:nvPr>
        </p:nvSpPr>
        <p:spPr>
          <a:xfrm>
            <a:off x="6087600" y="3705863"/>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8" name="Google Shape;108;p14"/>
          <p:cNvSpPr txBox="1">
            <a:spLocks noGrp="1"/>
          </p:cNvSpPr>
          <p:nvPr>
            <p:ph type="title" idx="21"/>
          </p:nvPr>
        </p:nvSpPr>
        <p:spPr>
          <a:xfrm>
            <a:off x="2332400" y="445025"/>
            <a:ext cx="4479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09" name="Google Shape;109;p1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CUSTOM_16">
    <p:spTree>
      <p:nvGrpSpPr>
        <p:cNvPr id="1" name="Shape 159"/>
        <p:cNvGrpSpPr/>
        <p:nvPr/>
      </p:nvGrpSpPr>
      <p:grpSpPr>
        <a:xfrm>
          <a:off x="0" y="0"/>
          <a:ext cx="0" cy="0"/>
          <a:chOff x="0" y="0"/>
          <a:chExt cx="0" cy="0"/>
        </a:xfrm>
      </p:grpSpPr>
      <p:cxnSp>
        <p:nvCxnSpPr>
          <p:cNvPr id="160" name="Google Shape;160;p2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2">
  <p:cSld name="SECTION_HEADER_1">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4956100" y="2467375"/>
            <a:ext cx="2475300" cy="6489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3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94" name="Google Shape;194;p26"/>
          <p:cNvSpPr txBox="1">
            <a:spLocks noGrp="1"/>
          </p:cNvSpPr>
          <p:nvPr>
            <p:ph type="title" idx="2" hasCustomPrompt="1"/>
          </p:nvPr>
        </p:nvSpPr>
        <p:spPr>
          <a:xfrm>
            <a:off x="4956100" y="1402325"/>
            <a:ext cx="1650900" cy="9783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7000">
                <a:solidFill>
                  <a:schemeClr val="accent1"/>
                </a:solidFill>
              </a:defRPr>
            </a:lvl1pPr>
            <a:lvl2pPr lvl="1" rtl="0">
              <a:spcBef>
                <a:spcPts val="0"/>
              </a:spcBef>
              <a:spcAft>
                <a:spcPts val="0"/>
              </a:spcAft>
              <a:buSzPts val="6000"/>
              <a:buNone/>
              <a:defRPr sz="6000" b="1"/>
            </a:lvl2pPr>
            <a:lvl3pPr lvl="2" rtl="0">
              <a:spcBef>
                <a:spcPts val="0"/>
              </a:spcBef>
              <a:spcAft>
                <a:spcPts val="0"/>
              </a:spcAft>
              <a:buSzPts val="6000"/>
              <a:buNone/>
              <a:defRPr sz="6000" b="1"/>
            </a:lvl3pPr>
            <a:lvl4pPr lvl="3" rtl="0">
              <a:spcBef>
                <a:spcPts val="0"/>
              </a:spcBef>
              <a:spcAft>
                <a:spcPts val="0"/>
              </a:spcAft>
              <a:buSzPts val="6000"/>
              <a:buNone/>
              <a:defRPr sz="6000" b="1"/>
            </a:lvl4pPr>
            <a:lvl5pPr lvl="4" rtl="0">
              <a:spcBef>
                <a:spcPts val="0"/>
              </a:spcBef>
              <a:spcAft>
                <a:spcPts val="0"/>
              </a:spcAft>
              <a:buSzPts val="6000"/>
              <a:buNone/>
              <a:defRPr sz="6000" b="1"/>
            </a:lvl5pPr>
            <a:lvl6pPr lvl="5" rtl="0">
              <a:spcBef>
                <a:spcPts val="0"/>
              </a:spcBef>
              <a:spcAft>
                <a:spcPts val="0"/>
              </a:spcAft>
              <a:buSzPts val="6000"/>
              <a:buNone/>
              <a:defRPr sz="6000" b="1"/>
            </a:lvl6pPr>
            <a:lvl7pPr lvl="6" rtl="0">
              <a:spcBef>
                <a:spcPts val="0"/>
              </a:spcBef>
              <a:spcAft>
                <a:spcPts val="0"/>
              </a:spcAft>
              <a:buSzPts val="6000"/>
              <a:buNone/>
              <a:defRPr sz="6000" b="1"/>
            </a:lvl7pPr>
            <a:lvl8pPr lvl="7" rtl="0">
              <a:spcBef>
                <a:spcPts val="0"/>
              </a:spcBef>
              <a:spcAft>
                <a:spcPts val="0"/>
              </a:spcAft>
              <a:buSzPts val="6000"/>
              <a:buNone/>
              <a:defRPr sz="6000" b="1"/>
            </a:lvl8pPr>
            <a:lvl9pPr lvl="8" rtl="0">
              <a:spcBef>
                <a:spcPts val="0"/>
              </a:spcBef>
              <a:spcAft>
                <a:spcPts val="0"/>
              </a:spcAft>
              <a:buSzPts val="6000"/>
              <a:buNone/>
              <a:defRPr sz="6000" b="1"/>
            </a:lvl9pPr>
          </a:lstStyle>
          <a:p>
            <a:r>
              <a:t>xx%</a:t>
            </a:r>
          </a:p>
        </p:txBody>
      </p:sp>
      <p:sp>
        <p:nvSpPr>
          <p:cNvPr id="195" name="Google Shape;195;p26"/>
          <p:cNvSpPr txBox="1">
            <a:spLocks noGrp="1"/>
          </p:cNvSpPr>
          <p:nvPr>
            <p:ph type="subTitle" idx="1"/>
          </p:nvPr>
        </p:nvSpPr>
        <p:spPr>
          <a:xfrm>
            <a:off x="4956100" y="3116275"/>
            <a:ext cx="2475300" cy="624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96" name="Google Shape;196;p2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09600" y="2402450"/>
            <a:ext cx="3144300" cy="27897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anks">
  <p:cSld name="CUSTOM_1">
    <p:spTree>
      <p:nvGrpSpPr>
        <p:cNvPr id="1" name="Shape 441"/>
        <p:cNvGrpSpPr/>
        <p:nvPr/>
      </p:nvGrpSpPr>
      <p:grpSpPr>
        <a:xfrm>
          <a:off x="0" y="0"/>
          <a:ext cx="0" cy="0"/>
          <a:chOff x="0" y="0"/>
          <a:chExt cx="0" cy="0"/>
        </a:xfrm>
      </p:grpSpPr>
      <p:sp>
        <p:nvSpPr>
          <p:cNvPr id="442" name="Google Shape;442;p49"/>
          <p:cNvSpPr txBox="1">
            <a:spLocks noGrp="1"/>
          </p:cNvSpPr>
          <p:nvPr>
            <p:ph type="title"/>
          </p:nvPr>
        </p:nvSpPr>
        <p:spPr>
          <a:xfrm>
            <a:off x="2832900" y="791200"/>
            <a:ext cx="3478200" cy="922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300"/>
              <a:buNone/>
              <a:defRPr sz="7000"/>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43" name="Google Shape;443;p49"/>
          <p:cNvSpPr txBox="1">
            <a:spLocks noGrp="1"/>
          </p:cNvSpPr>
          <p:nvPr>
            <p:ph type="subTitle" idx="1"/>
          </p:nvPr>
        </p:nvSpPr>
        <p:spPr>
          <a:xfrm>
            <a:off x="2983350" y="1749425"/>
            <a:ext cx="3177300" cy="92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44" name="Google Shape;444;p49"/>
          <p:cNvSpPr txBox="1"/>
          <p:nvPr/>
        </p:nvSpPr>
        <p:spPr>
          <a:xfrm>
            <a:off x="2900450" y="3438275"/>
            <a:ext cx="3343200" cy="71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b="1">
                <a:solidFill>
                  <a:schemeClr val="dk2"/>
                </a:solidFill>
                <a:latin typeface="Montserrat"/>
                <a:ea typeface="Montserrat"/>
                <a:cs typeface="Montserrat"/>
                <a:sym typeface="Montserrat"/>
              </a:rPr>
              <a:t>CREDITS</a:t>
            </a:r>
            <a:r>
              <a:rPr lang="en" sz="1100">
                <a:solidFill>
                  <a:schemeClr val="dk2"/>
                </a:solidFill>
                <a:latin typeface="Montserrat"/>
                <a:ea typeface="Montserrat"/>
                <a:cs typeface="Montserrat"/>
                <a:sym typeface="Montserrat"/>
              </a:rPr>
              <a:t>: This presentation template was created by </a:t>
            </a:r>
            <a:r>
              <a:rPr lang="en" sz="1100" b="1">
                <a:solidFill>
                  <a:schemeClr val="dk2"/>
                </a:solidFill>
                <a:uFill>
                  <a:noFill/>
                </a:uFill>
                <a:latin typeface="Montserrat"/>
                <a:ea typeface="Montserrat"/>
                <a:cs typeface="Montserrat"/>
                <a:sym typeface="Montserrat"/>
                <a:hlinkClick r:id="rId2">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sz="1100">
                <a:solidFill>
                  <a:schemeClr val="dk2"/>
                </a:solidFill>
                <a:latin typeface="Montserrat"/>
                <a:ea typeface="Montserrat"/>
                <a:cs typeface="Montserrat"/>
                <a:sym typeface="Montserrat"/>
              </a:rPr>
              <a:t>, including icons by </a:t>
            </a:r>
            <a:r>
              <a:rPr lang="en" sz="1100" b="1">
                <a:solidFill>
                  <a:schemeClr val="dk2"/>
                </a:solidFill>
                <a:uFill>
                  <a:noFill/>
                </a:uFill>
                <a:latin typeface="Montserrat"/>
                <a:ea typeface="Montserrat"/>
                <a:cs typeface="Montserrat"/>
                <a:sym typeface="Montserrat"/>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sz="1100">
                <a:solidFill>
                  <a:schemeClr val="dk2"/>
                </a:solidFill>
                <a:latin typeface="Montserrat"/>
                <a:ea typeface="Montserrat"/>
                <a:cs typeface="Montserrat"/>
                <a:sym typeface="Montserrat"/>
              </a:rPr>
              <a:t>, infographics &amp; images by </a:t>
            </a:r>
            <a:r>
              <a:rPr lang="en" sz="1100" b="1">
                <a:solidFill>
                  <a:schemeClr val="dk2"/>
                </a:solidFill>
                <a:uFill>
                  <a:noFill/>
                </a:uFill>
                <a:latin typeface="Montserrat"/>
                <a:ea typeface="Montserrat"/>
                <a:cs typeface="Montserrat"/>
                <a:sym typeface="Montserrat"/>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endParaRPr sz="1100" b="1">
              <a:solidFill>
                <a:schemeClr val="dk2"/>
              </a:solidFill>
              <a:latin typeface="Montserrat"/>
              <a:ea typeface="Montserrat"/>
              <a:cs typeface="Montserrat"/>
              <a:sym typeface="Montserrat"/>
            </a:endParaRPr>
          </a:p>
        </p:txBody>
      </p:sp>
      <p:cxnSp>
        <p:nvCxnSpPr>
          <p:cNvPr id="445" name="Google Shape;445;p4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46" name="Google Shape;446;p49"/>
          <p:cNvCxnSpPr/>
          <p:nvPr/>
        </p:nvCxnSpPr>
        <p:spPr>
          <a:xfrm>
            <a:off x="-257975"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47" name="Google Shape;447;p4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48" name="Google Shape;448;p49"/>
          <p:cNvCxnSpPr/>
          <p:nvPr/>
        </p:nvCxnSpPr>
        <p:spPr>
          <a:xfrm>
            <a:off x="6467450"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449"/>
        <p:cNvGrpSpPr/>
        <p:nvPr/>
      </p:nvGrpSpPr>
      <p:grpSpPr>
        <a:xfrm>
          <a:off x="0" y="0"/>
          <a:ext cx="0" cy="0"/>
          <a:chOff x="0" y="0"/>
          <a:chExt cx="0" cy="0"/>
        </a:xfrm>
      </p:grpSpPr>
      <p:cxnSp>
        <p:nvCxnSpPr>
          <p:cNvPr id="450" name="Google Shape;450;p5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8" r:id="rId4"/>
    <p:sldLayoutId id="2147483660" r:id="rId5"/>
    <p:sldLayoutId id="2147483668" r:id="rId6"/>
    <p:sldLayoutId id="2147483672" r:id="rId7"/>
    <p:sldLayoutId id="2147483695" r:id="rId8"/>
    <p:sldLayoutId id="2147483696" r:id="rId9"/>
    <p:sldLayoutId id="2147483697" r:id="rId10"/>
    <p:sldLayoutId id="2147483698" r:id="rId11"/>
    <p:sldLayoutId id="214748369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59"/>
          <p:cNvSpPr txBox="1">
            <a:spLocks noGrp="1"/>
          </p:cNvSpPr>
          <p:nvPr>
            <p:ph type="ctrTitle"/>
          </p:nvPr>
        </p:nvSpPr>
        <p:spPr>
          <a:xfrm>
            <a:off x="1553684" y="184934"/>
            <a:ext cx="5730694" cy="116815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000" dirty="0" smtClean="0"/>
              <a:t>Auto Weighing Machine</a:t>
            </a:r>
            <a:endParaRPr sz="4000" dirty="0"/>
          </a:p>
        </p:txBody>
      </p:sp>
      <p:sp>
        <p:nvSpPr>
          <p:cNvPr id="483" name="Google Shape;483;p59"/>
          <p:cNvSpPr txBox="1">
            <a:spLocks noGrp="1"/>
          </p:cNvSpPr>
          <p:nvPr>
            <p:ph type="subTitle" idx="1"/>
          </p:nvPr>
        </p:nvSpPr>
        <p:spPr>
          <a:xfrm>
            <a:off x="1040000" y="1458930"/>
            <a:ext cx="7064100" cy="236007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smtClean="0"/>
              <a:t>Supervisor:</a:t>
            </a:r>
          </a:p>
          <a:p>
            <a:pPr marL="0" lvl="0" indent="0" algn="ctr" rtl="0">
              <a:spcBef>
                <a:spcPts val="0"/>
              </a:spcBef>
              <a:spcAft>
                <a:spcPts val="0"/>
              </a:spcAft>
              <a:buClr>
                <a:schemeClr val="dk1"/>
              </a:buClr>
              <a:buSzPts val="1100"/>
              <a:buFont typeface="Arial"/>
              <a:buNone/>
            </a:pPr>
            <a:r>
              <a:rPr lang="en-US" dirty="0" smtClean="0"/>
              <a:t>Dr. </a:t>
            </a:r>
            <a:r>
              <a:rPr lang="en-US" dirty="0" err="1" smtClean="0"/>
              <a:t>Hanal</a:t>
            </a:r>
            <a:r>
              <a:rPr lang="en-US" dirty="0" smtClean="0"/>
              <a:t> Abo </a:t>
            </a:r>
            <a:r>
              <a:rPr lang="en-US" dirty="0" err="1" smtClean="0"/>
              <a:t>Zant</a:t>
            </a:r>
            <a:endParaRPr lang="en-US" dirty="0" smtClean="0"/>
          </a:p>
          <a:p>
            <a:pPr marL="0" lvl="0" indent="0" algn="ctr" rtl="0">
              <a:spcBef>
                <a:spcPts val="0"/>
              </a:spcBef>
              <a:spcAft>
                <a:spcPts val="0"/>
              </a:spcAft>
              <a:buClr>
                <a:schemeClr val="dk1"/>
              </a:buClr>
              <a:buSzPts val="1100"/>
              <a:buFont typeface="Arial"/>
              <a:buNone/>
            </a:pPr>
            <a:endParaRPr lang="en-US" dirty="0"/>
          </a:p>
          <a:p>
            <a:pPr marL="0" lvl="0" indent="0" algn="ctr" rtl="0">
              <a:spcBef>
                <a:spcPts val="0"/>
              </a:spcBef>
              <a:spcAft>
                <a:spcPts val="0"/>
              </a:spcAft>
              <a:buClr>
                <a:schemeClr val="dk1"/>
              </a:buClr>
              <a:buSzPts val="1100"/>
              <a:buFont typeface="Arial"/>
              <a:buNone/>
            </a:pPr>
            <a:r>
              <a:rPr lang="en-US" dirty="0" smtClean="0"/>
              <a:t>By:</a:t>
            </a:r>
          </a:p>
          <a:p>
            <a:pPr marL="0" lvl="0" indent="0" algn="ctr" rtl="0">
              <a:spcBef>
                <a:spcPts val="0"/>
              </a:spcBef>
              <a:spcAft>
                <a:spcPts val="0"/>
              </a:spcAft>
              <a:buClr>
                <a:schemeClr val="dk1"/>
              </a:buClr>
              <a:buSzPts val="1100"/>
              <a:buFont typeface="Arial"/>
              <a:buNone/>
            </a:pPr>
            <a:r>
              <a:rPr lang="en-US" dirty="0" smtClean="0"/>
              <a:t>Mustafa </a:t>
            </a:r>
            <a:r>
              <a:rPr lang="en-US" dirty="0" err="1" smtClean="0"/>
              <a:t>Wajdi</a:t>
            </a:r>
            <a:r>
              <a:rPr lang="en-US" dirty="0" smtClean="0"/>
              <a:t> </a:t>
            </a:r>
            <a:r>
              <a:rPr lang="en-US" dirty="0" err="1" smtClean="0"/>
              <a:t>Saad</a:t>
            </a:r>
            <a:r>
              <a:rPr lang="en-US" smtClean="0"/>
              <a:t> al deen</a:t>
            </a:r>
            <a:endParaRPr lang="en-US" dirty="0" smtClean="0"/>
          </a:p>
          <a:p>
            <a:pPr marL="0" lvl="0" indent="0" algn="ctr" rtl="0">
              <a:spcBef>
                <a:spcPts val="0"/>
              </a:spcBef>
              <a:spcAft>
                <a:spcPts val="0"/>
              </a:spcAft>
              <a:buClr>
                <a:schemeClr val="dk1"/>
              </a:buClr>
              <a:buSzPts val="1100"/>
              <a:buFont typeface="Arial"/>
              <a:buNone/>
            </a:pPr>
            <a:r>
              <a:rPr lang="en-US" dirty="0" smtClean="0"/>
              <a:t>Adel Mohammad </a:t>
            </a:r>
            <a:r>
              <a:rPr lang="en-US" dirty="0" err="1" smtClean="0"/>
              <a:t>Halaweh</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2"/>
                                        </p:tgtEl>
                                        <p:attrNameLst>
                                          <p:attrName>style.visibility</p:attrName>
                                        </p:attrNameLst>
                                      </p:cBhvr>
                                      <p:to>
                                        <p:strVal val="visible"/>
                                      </p:to>
                                    </p:set>
                                    <p:anim calcmode="lin" valueType="num">
                                      <p:cBhvr additive="base">
                                        <p:cTn id="7" dur="1000"/>
                                        <p:tgtEl>
                                          <p:spTgt spid="482"/>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483"/>
                                        </p:tgtEl>
                                        <p:attrNameLst>
                                          <p:attrName>style.visibility</p:attrName>
                                        </p:attrNameLst>
                                      </p:cBhvr>
                                      <p:to>
                                        <p:strVal val="visible"/>
                                      </p:to>
                                    </p:set>
                                    <p:anim calcmode="lin" valueType="num">
                                      <p:cBhvr additive="base">
                                        <p:cTn id="10" dur="1000"/>
                                        <p:tgtEl>
                                          <p:spTgt spid="4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83"/>
          <p:cNvSpPr txBox="1">
            <a:spLocks noGrp="1"/>
          </p:cNvSpPr>
          <p:nvPr>
            <p:ph type="title"/>
          </p:nvPr>
        </p:nvSpPr>
        <p:spPr>
          <a:xfrm>
            <a:off x="71919" y="328774"/>
            <a:ext cx="9072080" cy="431514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200" dirty="0" smtClean="0">
                <a:solidFill>
                  <a:srgbClr val="FF0000"/>
                </a:solidFill>
              </a:rPr>
              <a:t>Keypad:                         </a:t>
            </a:r>
            <a:r>
              <a:rPr lang="en-US" sz="2200" dirty="0" smtClean="0">
                <a:solidFill>
                  <a:srgbClr val="FF0000"/>
                </a:solidFill>
              </a:rPr>
              <a:t>LCD </a:t>
            </a:r>
            <a:r>
              <a:rPr lang="en-US" sz="2200" smtClean="0">
                <a:solidFill>
                  <a:srgbClr val="FF0000"/>
                </a:solidFill>
              </a:rPr>
              <a:t>:                                          Arduino </a:t>
            </a:r>
            <a:r>
              <a:rPr lang="en-US" sz="2200" dirty="0" smtClean="0">
                <a:solidFill>
                  <a:srgbClr val="FF0000"/>
                </a:solidFill>
              </a:rPr>
              <a:t>mega:                                    </a:t>
            </a:r>
            <a:endParaRPr sz="2200" dirty="0">
              <a:solidFill>
                <a:srgbClr val="FF0000"/>
              </a:solidFill>
            </a:endParaRPr>
          </a:p>
        </p:txBody>
      </p:sp>
      <p:sp>
        <p:nvSpPr>
          <p:cNvPr id="3" name="TextBox 2"/>
          <p:cNvSpPr txBox="1"/>
          <p:nvPr/>
        </p:nvSpPr>
        <p:spPr>
          <a:xfrm>
            <a:off x="62165" y="3347491"/>
            <a:ext cx="2763749" cy="523220"/>
          </a:xfrm>
          <a:prstGeom prst="rect">
            <a:avLst/>
          </a:prstGeom>
          <a:noFill/>
        </p:spPr>
        <p:txBody>
          <a:bodyPr wrap="square" rtlCol="0">
            <a:spAutoFit/>
          </a:bodyPr>
          <a:lstStyle/>
          <a:p>
            <a:r>
              <a:rPr lang="en-US" dirty="0" smtClean="0">
                <a:latin typeface="Vidaloka" panose="020B0604020202020204" charset="0"/>
              </a:rPr>
              <a:t>This component has been used to enter weight and type</a:t>
            </a:r>
            <a:endParaRPr lang="en-US" dirty="0">
              <a:latin typeface="Vidaloka" panose="020B0604020202020204" charset="0"/>
            </a:endParaRPr>
          </a:p>
        </p:txBody>
      </p:sp>
      <p:sp>
        <p:nvSpPr>
          <p:cNvPr id="6" name="TextBox 5"/>
          <p:cNvSpPr txBox="1"/>
          <p:nvPr/>
        </p:nvSpPr>
        <p:spPr>
          <a:xfrm>
            <a:off x="2925646" y="3353637"/>
            <a:ext cx="2763749" cy="738664"/>
          </a:xfrm>
          <a:prstGeom prst="rect">
            <a:avLst/>
          </a:prstGeom>
          <a:noFill/>
        </p:spPr>
        <p:txBody>
          <a:bodyPr wrap="square" rtlCol="0">
            <a:spAutoFit/>
          </a:bodyPr>
          <a:lstStyle/>
          <a:p>
            <a:r>
              <a:rPr lang="en-US" dirty="0" smtClean="0">
                <a:latin typeface="Vidaloka" panose="020B0604020202020204" charset="0"/>
              </a:rPr>
              <a:t>This components has been used to display weight and more things as we will show you</a:t>
            </a:r>
            <a:endParaRPr lang="en-US" dirty="0">
              <a:latin typeface="Vidaloka" panose="020B060402020202020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19" y="900448"/>
            <a:ext cx="2246591" cy="220127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9375" y="900448"/>
            <a:ext cx="3130944" cy="241852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5478" y="900448"/>
            <a:ext cx="2782438" cy="2447043"/>
          </a:xfrm>
          <a:prstGeom prst="rect">
            <a:avLst/>
          </a:prstGeom>
        </p:spPr>
      </p:pic>
    </p:spTree>
    <p:extLst>
      <p:ext uri="{BB962C8B-B14F-4D97-AF65-F5344CB8AC3E}">
        <p14:creationId xmlns:p14="http://schemas.microsoft.com/office/powerpoint/2010/main" val="26851716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sp>
        <p:nvSpPr>
          <p:cNvPr id="737" name="Google Shape;737;p84"/>
          <p:cNvSpPr txBox="1">
            <a:spLocks noGrp="1"/>
          </p:cNvSpPr>
          <p:nvPr>
            <p:ph type="title"/>
          </p:nvPr>
        </p:nvSpPr>
        <p:spPr>
          <a:xfrm>
            <a:off x="0" y="445025"/>
            <a:ext cx="9072081" cy="457903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Web application</a:t>
            </a: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8315" y="1141696"/>
            <a:ext cx="4935450" cy="183209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0719" y="2767958"/>
            <a:ext cx="5103045" cy="20561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737"/>
                                        </p:tgtEl>
                                        <p:attrNameLst>
                                          <p:attrName>style.visibility</p:attrName>
                                        </p:attrNameLst>
                                      </p:cBhvr>
                                      <p:to>
                                        <p:strVal val="visible"/>
                                      </p:to>
                                    </p:set>
                                    <p:anim calcmode="lin" valueType="num">
                                      <p:cBhvr additive="base">
                                        <p:cTn id="7" dur="1000"/>
                                        <p:tgtEl>
                                          <p:spTgt spid="7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81"/>
          <p:cNvSpPr txBox="1">
            <a:spLocks noGrp="1"/>
          </p:cNvSpPr>
          <p:nvPr>
            <p:ph type="title"/>
          </p:nvPr>
        </p:nvSpPr>
        <p:spPr>
          <a:xfrm>
            <a:off x="2095928" y="2231070"/>
            <a:ext cx="5188449" cy="64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          Challanges</a:t>
            </a:r>
            <a:endParaRPr dirty="0"/>
          </a:p>
        </p:txBody>
      </p:sp>
      <p:sp>
        <p:nvSpPr>
          <p:cNvPr id="703" name="Google Shape;703;p81"/>
          <p:cNvSpPr txBox="1">
            <a:spLocks noGrp="1"/>
          </p:cNvSpPr>
          <p:nvPr>
            <p:ph type="title" idx="2"/>
          </p:nvPr>
        </p:nvSpPr>
        <p:spPr>
          <a:xfrm>
            <a:off x="3661556" y="1164625"/>
            <a:ext cx="1650900" cy="97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04</a:t>
            </a:r>
            <a:endParaRPr dirty="0"/>
          </a:p>
        </p:txBody>
      </p:sp>
    </p:spTree>
    <p:extLst>
      <p:ext uri="{BB962C8B-B14F-4D97-AF65-F5344CB8AC3E}">
        <p14:creationId xmlns:p14="http://schemas.microsoft.com/office/powerpoint/2010/main" val="12237156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83"/>
          <p:cNvSpPr txBox="1">
            <a:spLocks noGrp="1"/>
          </p:cNvSpPr>
          <p:nvPr>
            <p:ph type="title"/>
          </p:nvPr>
        </p:nvSpPr>
        <p:spPr>
          <a:xfrm>
            <a:off x="713225" y="445024"/>
            <a:ext cx="7717500" cy="1178293"/>
          </a:xfrm>
          <a:prstGeom prst="rect">
            <a:avLst/>
          </a:prstGeom>
        </p:spPr>
        <p:txBody>
          <a:bodyPr spcFirstLastPara="1" wrap="square" lIns="91425" tIns="91425" rIns="91425" bIns="91425" anchor="t" anchorCtr="0">
            <a:noAutofit/>
          </a:bodyPr>
          <a:lstStyle/>
          <a:p>
            <a:pPr lvl="0" algn="l" rtl="0">
              <a:spcBef>
                <a:spcPts val="0"/>
              </a:spcBef>
              <a:spcAft>
                <a:spcPts val="0"/>
              </a:spcAft>
            </a:pPr>
            <a:r>
              <a:rPr lang="en-US" sz="2200" dirty="0" smtClean="0"/>
              <a:t>1- How to make balance scale and how to make it’s frame to make it’s accuracy high in weighing objects.</a:t>
            </a:r>
            <a:br>
              <a:rPr lang="en-US" sz="2200" dirty="0" smtClean="0"/>
            </a:br>
            <a:r>
              <a:rPr lang="en-US" sz="2200" dirty="0" smtClean="0"/>
              <a:t/>
            </a:r>
            <a:br>
              <a:rPr lang="en-US" sz="2200" dirty="0" smtClean="0"/>
            </a:br>
            <a:r>
              <a:rPr lang="en-US" sz="2200" dirty="0"/>
              <a:t/>
            </a:r>
            <a:br>
              <a:rPr lang="en-US" sz="2200" dirty="0"/>
            </a:br>
            <a:endParaRPr sz="2200" dirty="0"/>
          </a:p>
        </p:txBody>
      </p:sp>
      <p:sp>
        <p:nvSpPr>
          <p:cNvPr id="3" name="TextBox 2"/>
          <p:cNvSpPr txBox="1"/>
          <p:nvPr/>
        </p:nvSpPr>
        <p:spPr>
          <a:xfrm>
            <a:off x="713225" y="1941816"/>
            <a:ext cx="7530957" cy="769441"/>
          </a:xfrm>
          <a:prstGeom prst="rect">
            <a:avLst/>
          </a:prstGeom>
          <a:noFill/>
        </p:spPr>
        <p:txBody>
          <a:bodyPr wrap="square" rtlCol="0">
            <a:spAutoFit/>
          </a:bodyPr>
          <a:lstStyle/>
          <a:p>
            <a:r>
              <a:rPr lang="en-US" sz="2200" dirty="0" smtClean="0">
                <a:latin typeface="Vidaloka" panose="020B0604020202020204" charset="0"/>
              </a:rPr>
              <a:t>2- How to make runner to move balance scale from one position to another</a:t>
            </a:r>
            <a:endParaRPr lang="en-US" sz="2200" dirty="0">
              <a:latin typeface="Vidaloka" panose="020B0604020202020204" charset="0"/>
            </a:endParaRPr>
          </a:p>
        </p:txBody>
      </p:sp>
      <p:sp>
        <p:nvSpPr>
          <p:cNvPr id="4" name="Rectangle 3"/>
          <p:cNvSpPr/>
          <p:nvPr/>
        </p:nvSpPr>
        <p:spPr>
          <a:xfrm>
            <a:off x="713225" y="3162895"/>
            <a:ext cx="7084860" cy="430887"/>
          </a:xfrm>
          <a:prstGeom prst="rect">
            <a:avLst/>
          </a:prstGeom>
        </p:spPr>
        <p:txBody>
          <a:bodyPr wrap="square">
            <a:spAutoFit/>
          </a:bodyPr>
          <a:lstStyle/>
          <a:p>
            <a:r>
              <a:rPr lang="en-US" sz="2200" dirty="0" smtClean="0">
                <a:latin typeface="Vidaloka" panose="020B0604020202020204" charset="0"/>
              </a:rPr>
              <a:t>3- Not all components are available in the market </a:t>
            </a:r>
            <a:endParaRPr lang="en-US" sz="2200" dirty="0">
              <a:latin typeface="Vidaloka" panose="020B0604020202020204" charset="0"/>
            </a:endParaRPr>
          </a:p>
        </p:txBody>
      </p:sp>
    </p:spTree>
    <p:extLst>
      <p:ext uri="{BB962C8B-B14F-4D97-AF65-F5344CB8AC3E}">
        <p14:creationId xmlns:p14="http://schemas.microsoft.com/office/powerpoint/2010/main" val="4329346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81"/>
          <p:cNvSpPr txBox="1">
            <a:spLocks noGrp="1"/>
          </p:cNvSpPr>
          <p:nvPr>
            <p:ph type="title"/>
          </p:nvPr>
        </p:nvSpPr>
        <p:spPr>
          <a:xfrm>
            <a:off x="2095928" y="2231070"/>
            <a:ext cx="5188449" cy="64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          Future work</a:t>
            </a:r>
            <a:endParaRPr dirty="0"/>
          </a:p>
        </p:txBody>
      </p:sp>
      <p:sp>
        <p:nvSpPr>
          <p:cNvPr id="703" name="Google Shape;703;p81"/>
          <p:cNvSpPr txBox="1">
            <a:spLocks noGrp="1"/>
          </p:cNvSpPr>
          <p:nvPr>
            <p:ph type="title" idx="2"/>
          </p:nvPr>
        </p:nvSpPr>
        <p:spPr>
          <a:xfrm>
            <a:off x="3661556" y="1164625"/>
            <a:ext cx="1650900" cy="97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05</a:t>
            </a:r>
            <a:endParaRPr dirty="0"/>
          </a:p>
        </p:txBody>
      </p:sp>
    </p:spTree>
    <p:extLst>
      <p:ext uri="{BB962C8B-B14F-4D97-AF65-F5344CB8AC3E}">
        <p14:creationId xmlns:p14="http://schemas.microsoft.com/office/powerpoint/2010/main" val="26415791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2" name="Title 1"/>
          <p:cNvSpPr>
            <a:spLocks noGrp="1"/>
          </p:cNvSpPr>
          <p:nvPr>
            <p:ph type="title"/>
          </p:nvPr>
        </p:nvSpPr>
        <p:spPr>
          <a:xfrm>
            <a:off x="713225" y="445024"/>
            <a:ext cx="7717500" cy="4137249"/>
          </a:xfrm>
        </p:spPr>
        <p:txBody>
          <a:bodyPr/>
          <a:lstStyle/>
          <a:p>
            <a:r>
              <a:rPr lang="en-US" sz="2200" dirty="0" smtClean="0"/>
              <a:t>We are planning to make larger so that it will have more types rather than three types and use other components that can have more capacity rather than bottles and also to make it have a user friendly frame and the final thing we wish to make is after buy from this machine it will print a bill to the customer. </a:t>
            </a:r>
            <a:endParaRPr lang="en-US" sz="2200" dirty="0"/>
          </a:p>
        </p:txBody>
      </p:sp>
    </p:spTree>
    <p:extLst>
      <p:ext uri="{BB962C8B-B14F-4D97-AF65-F5344CB8AC3E}">
        <p14:creationId xmlns:p14="http://schemas.microsoft.com/office/powerpoint/2010/main" val="240939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7"/>
        <p:cNvGrpSpPr/>
        <p:nvPr/>
      </p:nvGrpSpPr>
      <p:grpSpPr>
        <a:xfrm>
          <a:off x="0" y="0"/>
          <a:ext cx="0" cy="0"/>
          <a:chOff x="0" y="0"/>
          <a:chExt cx="0" cy="0"/>
        </a:xfrm>
      </p:grpSpPr>
      <p:sp>
        <p:nvSpPr>
          <p:cNvPr id="1568" name="Google Shape;1568;p123"/>
          <p:cNvSpPr txBox="1">
            <a:spLocks noGrp="1"/>
          </p:cNvSpPr>
          <p:nvPr>
            <p:ph type="title"/>
          </p:nvPr>
        </p:nvSpPr>
        <p:spPr>
          <a:xfrm>
            <a:off x="2832900" y="791200"/>
            <a:ext cx="3478200" cy="922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1569" name="Google Shape;1569;p123"/>
          <p:cNvSpPr txBox="1">
            <a:spLocks noGrp="1"/>
          </p:cNvSpPr>
          <p:nvPr>
            <p:ph type="subTitle" idx="1"/>
          </p:nvPr>
        </p:nvSpPr>
        <p:spPr>
          <a:xfrm>
            <a:off x="2983350" y="1749425"/>
            <a:ext cx="3177300" cy="92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Do you have any questions</a:t>
            </a:r>
            <a:r>
              <a:rPr lang="en" dirty="0" smtClean="0"/>
              <a:t>?</a:t>
            </a: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2901" y="2707650"/>
            <a:ext cx="3478200" cy="21431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62"/>
          <p:cNvSpPr txBox="1">
            <a:spLocks noGrp="1"/>
          </p:cNvSpPr>
          <p:nvPr>
            <p:ph type="title"/>
          </p:nvPr>
        </p:nvSpPr>
        <p:spPr>
          <a:xfrm>
            <a:off x="720000" y="1677218"/>
            <a:ext cx="2336400"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t>Introduction</a:t>
            </a:r>
            <a:endParaRPr/>
          </a:p>
        </p:txBody>
      </p:sp>
      <p:sp>
        <p:nvSpPr>
          <p:cNvPr id="514" name="Google Shape;514;p62"/>
          <p:cNvSpPr txBox="1">
            <a:spLocks noGrp="1"/>
          </p:cNvSpPr>
          <p:nvPr>
            <p:ph type="title" idx="4"/>
          </p:nvPr>
        </p:nvSpPr>
        <p:spPr>
          <a:xfrm>
            <a:off x="4166400" y="1095325"/>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02</a:t>
            </a:r>
            <a:endParaRPr/>
          </a:p>
        </p:txBody>
      </p:sp>
      <p:sp>
        <p:nvSpPr>
          <p:cNvPr id="515" name="Google Shape;515;p62"/>
          <p:cNvSpPr txBox="1">
            <a:spLocks noGrp="1"/>
          </p:cNvSpPr>
          <p:nvPr>
            <p:ph type="title" idx="13"/>
          </p:nvPr>
        </p:nvSpPr>
        <p:spPr>
          <a:xfrm>
            <a:off x="1482600" y="2714087"/>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04</a:t>
            </a:r>
            <a:endParaRPr/>
          </a:p>
        </p:txBody>
      </p:sp>
      <p:sp>
        <p:nvSpPr>
          <p:cNvPr id="516" name="Google Shape;516;p62"/>
          <p:cNvSpPr txBox="1">
            <a:spLocks noGrp="1"/>
          </p:cNvSpPr>
          <p:nvPr>
            <p:ph type="title" idx="2"/>
          </p:nvPr>
        </p:nvSpPr>
        <p:spPr>
          <a:xfrm>
            <a:off x="1482600" y="1095325"/>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01</a:t>
            </a:r>
            <a:endParaRPr/>
          </a:p>
        </p:txBody>
      </p:sp>
      <p:sp>
        <p:nvSpPr>
          <p:cNvPr id="517" name="Google Shape;517;p62"/>
          <p:cNvSpPr txBox="1">
            <a:spLocks noGrp="1"/>
          </p:cNvSpPr>
          <p:nvPr>
            <p:ph type="title" idx="3"/>
          </p:nvPr>
        </p:nvSpPr>
        <p:spPr>
          <a:xfrm>
            <a:off x="3403800" y="1677218"/>
            <a:ext cx="2336400"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smtClean="0"/>
              <a:t>Motivation</a:t>
            </a:r>
            <a:endParaRPr dirty="0"/>
          </a:p>
        </p:txBody>
      </p:sp>
      <p:sp>
        <p:nvSpPr>
          <p:cNvPr id="519" name="Google Shape;519;p62"/>
          <p:cNvSpPr txBox="1">
            <a:spLocks noGrp="1"/>
          </p:cNvSpPr>
          <p:nvPr>
            <p:ph type="title" idx="6"/>
          </p:nvPr>
        </p:nvSpPr>
        <p:spPr>
          <a:xfrm>
            <a:off x="5845996" y="1677217"/>
            <a:ext cx="3298003" cy="72693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smtClean="0"/>
              <a:t>Hardware components</a:t>
            </a:r>
            <a:endParaRPr dirty="0"/>
          </a:p>
        </p:txBody>
      </p:sp>
      <p:sp>
        <p:nvSpPr>
          <p:cNvPr id="520" name="Google Shape;520;p62"/>
          <p:cNvSpPr txBox="1">
            <a:spLocks noGrp="1"/>
          </p:cNvSpPr>
          <p:nvPr>
            <p:ph type="title" idx="7"/>
          </p:nvPr>
        </p:nvSpPr>
        <p:spPr>
          <a:xfrm>
            <a:off x="6850200" y="1095325"/>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03</a:t>
            </a:r>
            <a:endParaRPr/>
          </a:p>
        </p:txBody>
      </p:sp>
      <p:sp>
        <p:nvSpPr>
          <p:cNvPr id="521" name="Google Shape;521;p62"/>
          <p:cNvSpPr txBox="1">
            <a:spLocks noGrp="1"/>
          </p:cNvSpPr>
          <p:nvPr>
            <p:ph type="title" idx="9"/>
          </p:nvPr>
        </p:nvSpPr>
        <p:spPr>
          <a:xfrm>
            <a:off x="720000" y="3313579"/>
            <a:ext cx="2336400"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smtClean="0"/>
              <a:t>Challanges</a:t>
            </a:r>
            <a:endParaRPr dirty="0"/>
          </a:p>
        </p:txBody>
      </p:sp>
      <p:sp>
        <p:nvSpPr>
          <p:cNvPr id="523" name="Google Shape;523;p62"/>
          <p:cNvSpPr txBox="1">
            <a:spLocks noGrp="1"/>
          </p:cNvSpPr>
          <p:nvPr>
            <p:ph type="title" idx="15"/>
          </p:nvPr>
        </p:nvSpPr>
        <p:spPr>
          <a:xfrm>
            <a:off x="3403800" y="3313579"/>
            <a:ext cx="2336400"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smtClean="0"/>
              <a:t>Future work</a:t>
            </a:r>
            <a:endParaRPr dirty="0"/>
          </a:p>
        </p:txBody>
      </p:sp>
      <p:sp>
        <p:nvSpPr>
          <p:cNvPr id="524" name="Google Shape;524;p62"/>
          <p:cNvSpPr txBox="1">
            <a:spLocks noGrp="1"/>
          </p:cNvSpPr>
          <p:nvPr>
            <p:ph type="title" idx="16"/>
          </p:nvPr>
        </p:nvSpPr>
        <p:spPr>
          <a:xfrm>
            <a:off x="4166400" y="2714087"/>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05</a:t>
            </a:r>
            <a:endParaRPr dirty="0"/>
          </a:p>
        </p:txBody>
      </p:sp>
      <p:sp>
        <p:nvSpPr>
          <p:cNvPr id="529" name="Google Shape;529;p62"/>
          <p:cNvSpPr txBox="1">
            <a:spLocks noGrp="1"/>
          </p:cNvSpPr>
          <p:nvPr>
            <p:ph type="title" idx="21"/>
          </p:nvPr>
        </p:nvSpPr>
        <p:spPr>
          <a:xfrm>
            <a:off x="2332400" y="445025"/>
            <a:ext cx="4479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Outline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29"/>
                                        </p:tgtEl>
                                        <p:attrNameLst>
                                          <p:attrName>style.visibility</p:attrName>
                                        </p:attrNameLst>
                                      </p:cBhvr>
                                      <p:to>
                                        <p:strVal val="visible"/>
                                      </p:to>
                                    </p:set>
                                    <p:anim calcmode="lin" valueType="num">
                                      <p:cBhvr additive="base">
                                        <p:cTn id="7" dur="1000"/>
                                        <p:tgtEl>
                                          <p:spTgt spid="529"/>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511"/>
                                        </p:tgtEl>
                                        <p:attrNameLst>
                                          <p:attrName>style.visibility</p:attrName>
                                        </p:attrNameLst>
                                      </p:cBhvr>
                                      <p:to>
                                        <p:strVal val="visible"/>
                                      </p:to>
                                    </p:set>
                                    <p:anim calcmode="lin" valueType="num">
                                      <p:cBhvr additive="base">
                                        <p:cTn id="12" dur="1000"/>
                                        <p:tgtEl>
                                          <p:spTgt spid="511"/>
                                        </p:tgtEl>
                                        <p:attrNameLst>
                                          <p:attrName>ppt_x</p:attrName>
                                        </p:attrNameLst>
                                      </p:cBhvr>
                                      <p:tavLst>
                                        <p:tav tm="0">
                                          <p:val>
                                            <p:strVal val="#ppt_x+1"/>
                                          </p:val>
                                        </p:tav>
                                        <p:tav tm="100000">
                                          <p:val>
                                            <p:strVal val="#ppt_x"/>
                                          </p:val>
                                        </p:tav>
                                      </p:tavLst>
                                    </p:anim>
                                  </p:childTnLst>
                                </p:cTn>
                              </p:par>
                              <p:par>
                                <p:cTn id="13" presetID="2" presetClass="entr" presetSubtype="2" fill="hold" nodeType="withEffect">
                                  <p:stCondLst>
                                    <p:cond delay="0"/>
                                  </p:stCondLst>
                                  <p:childTnLst>
                                    <p:set>
                                      <p:cBhvr>
                                        <p:cTn id="14" dur="1" fill="hold">
                                          <p:stCondLst>
                                            <p:cond delay="0"/>
                                          </p:stCondLst>
                                        </p:cTn>
                                        <p:tgtEl>
                                          <p:spTgt spid="516"/>
                                        </p:tgtEl>
                                        <p:attrNameLst>
                                          <p:attrName>style.visibility</p:attrName>
                                        </p:attrNameLst>
                                      </p:cBhvr>
                                      <p:to>
                                        <p:strVal val="visible"/>
                                      </p:to>
                                    </p:set>
                                    <p:anim calcmode="lin" valueType="num">
                                      <p:cBhvr additive="base">
                                        <p:cTn id="15" dur="1000"/>
                                        <p:tgtEl>
                                          <p:spTgt spid="516"/>
                                        </p:tgtEl>
                                        <p:attrNameLst>
                                          <p:attrName>ppt_x</p:attrName>
                                        </p:attrNameLst>
                                      </p:cBhvr>
                                      <p:tavLst>
                                        <p:tav tm="0">
                                          <p:val>
                                            <p:strVal val="#ppt_x+1"/>
                                          </p:val>
                                        </p:tav>
                                        <p:tav tm="100000">
                                          <p:val>
                                            <p:strVal val="#ppt_x"/>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514"/>
                                        </p:tgtEl>
                                        <p:attrNameLst>
                                          <p:attrName>style.visibility</p:attrName>
                                        </p:attrNameLst>
                                      </p:cBhvr>
                                      <p:to>
                                        <p:strVal val="visible"/>
                                      </p:to>
                                    </p:set>
                                    <p:anim calcmode="lin" valueType="num">
                                      <p:cBhvr additive="base">
                                        <p:cTn id="20" dur="1000"/>
                                        <p:tgtEl>
                                          <p:spTgt spid="514"/>
                                        </p:tgtEl>
                                        <p:attrNameLst>
                                          <p:attrName>ppt_x</p:attrName>
                                        </p:attrNameLst>
                                      </p:cBhvr>
                                      <p:tavLst>
                                        <p:tav tm="0">
                                          <p:val>
                                            <p:strVal val="#ppt_x+1"/>
                                          </p:val>
                                        </p:tav>
                                        <p:tav tm="100000">
                                          <p:val>
                                            <p:strVal val="#ppt_x"/>
                                          </p:val>
                                        </p:tav>
                                      </p:tavLst>
                                    </p:anim>
                                  </p:childTnLst>
                                </p:cTn>
                              </p:par>
                              <p:par>
                                <p:cTn id="21" presetID="2" presetClass="entr" presetSubtype="2" fill="hold" nodeType="withEffect">
                                  <p:stCondLst>
                                    <p:cond delay="0"/>
                                  </p:stCondLst>
                                  <p:childTnLst>
                                    <p:set>
                                      <p:cBhvr>
                                        <p:cTn id="22" dur="1" fill="hold">
                                          <p:stCondLst>
                                            <p:cond delay="0"/>
                                          </p:stCondLst>
                                        </p:cTn>
                                        <p:tgtEl>
                                          <p:spTgt spid="517"/>
                                        </p:tgtEl>
                                        <p:attrNameLst>
                                          <p:attrName>style.visibility</p:attrName>
                                        </p:attrNameLst>
                                      </p:cBhvr>
                                      <p:to>
                                        <p:strVal val="visible"/>
                                      </p:to>
                                    </p:set>
                                    <p:anim calcmode="lin" valueType="num">
                                      <p:cBhvr additive="base">
                                        <p:cTn id="23" dur="1000"/>
                                        <p:tgtEl>
                                          <p:spTgt spid="517"/>
                                        </p:tgtEl>
                                        <p:attrNameLst>
                                          <p:attrName>ppt_x</p:attrName>
                                        </p:attrNameLst>
                                      </p:cBhvr>
                                      <p:tavLst>
                                        <p:tav tm="0">
                                          <p:val>
                                            <p:strVal val="#ppt_x+1"/>
                                          </p:val>
                                        </p:tav>
                                        <p:tav tm="100000">
                                          <p:val>
                                            <p:strVal val="#ppt_x"/>
                                          </p:val>
                                        </p:tav>
                                      </p:tavLst>
                                    </p:anim>
                                  </p:childTnLst>
                                </p:cTn>
                              </p:par>
                              <p:par>
                                <p:cTn id="24" presetID="2" presetClass="entr" presetSubtype="2" fill="hold" nodeType="withEffect">
                                  <p:stCondLst>
                                    <p:cond delay="0"/>
                                  </p:stCondLst>
                                  <p:childTnLst>
                                    <p:set>
                                      <p:cBhvr>
                                        <p:cTn id="25" dur="1" fill="hold">
                                          <p:stCondLst>
                                            <p:cond delay="0"/>
                                          </p:stCondLst>
                                        </p:cTn>
                                        <p:tgtEl>
                                          <p:spTgt spid="519"/>
                                        </p:tgtEl>
                                        <p:attrNameLst>
                                          <p:attrName>style.visibility</p:attrName>
                                        </p:attrNameLst>
                                      </p:cBhvr>
                                      <p:to>
                                        <p:strVal val="visible"/>
                                      </p:to>
                                    </p:set>
                                    <p:anim calcmode="lin" valueType="num">
                                      <p:cBhvr additive="base">
                                        <p:cTn id="26" dur="1000"/>
                                        <p:tgtEl>
                                          <p:spTgt spid="519"/>
                                        </p:tgtEl>
                                        <p:attrNameLst>
                                          <p:attrName>ppt_x</p:attrName>
                                        </p:attrNameLst>
                                      </p:cBhvr>
                                      <p:tavLst>
                                        <p:tav tm="0">
                                          <p:val>
                                            <p:strVal val="#ppt_x+1"/>
                                          </p:val>
                                        </p:tav>
                                        <p:tav tm="100000">
                                          <p:val>
                                            <p:strVal val="#ppt_x"/>
                                          </p:val>
                                        </p:tav>
                                      </p:tavLst>
                                    </p:anim>
                                  </p:childTnLst>
                                </p:cTn>
                              </p:par>
                              <p:par>
                                <p:cTn id="27" presetID="2" presetClass="entr" presetSubtype="2" fill="hold" nodeType="withEffect">
                                  <p:stCondLst>
                                    <p:cond delay="0"/>
                                  </p:stCondLst>
                                  <p:childTnLst>
                                    <p:set>
                                      <p:cBhvr>
                                        <p:cTn id="28" dur="1" fill="hold">
                                          <p:stCondLst>
                                            <p:cond delay="0"/>
                                          </p:stCondLst>
                                        </p:cTn>
                                        <p:tgtEl>
                                          <p:spTgt spid="520"/>
                                        </p:tgtEl>
                                        <p:attrNameLst>
                                          <p:attrName>style.visibility</p:attrName>
                                        </p:attrNameLst>
                                      </p:cBhvr>
                                      <p:to>
                                        <p:strVal val="visible"/>
                                      </p:to>
                                    </p:set>
                                    <p:anim calcmode="lin" valueType="num">
                                      <p:cBhvr additive="base">
                                        <p:cTn id="29" dur="1000"/>
                                        <p:tgtEl>
                                          <p:spTgt spid="520"/>
                                        </p:tgtEl>
                                        <p:attrNameLst>
                                          <p:attrName>ppt_x</p:attrName>
                                        </p:attrNameLst>
                                      </p:cBhvr>
                                      <p:tavLst>
                                        <p:tav tm="0">
                                          <p:val>
                                            <p:strVal val="#ppt_x+1"/>
                                          </p:val>
                                        </p:tav>
                                        <p:tav tm="100000">
                                          <p:val>
                                            <p:strVal val="#ppt_x"/>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515"/>
                                        </p:tgtEl>
                                        <p:attrNameLst>
                                          <p:attrName>style.visibility</p:attrName>
                                        </p:attrNameLst>
                                      </p:cBhvr>
                                      <p:to>
                                        <p:strVal val="visible"/>
                                      </p:to>
                                    </p:set>
                                    <p:anim calcmode="lin" valueType="num">
                                      <p:cBhvr additive="base">
                                        <p:cTn id="34" dur="1000"/>
                                        <p:tgtEl>
                                          <p:spTgt spid="515"/>
                                        </p:tgtEl>
                                        <p:attrNameLst>
                                          <p:attrName>ppt_x</p:attrName>
                                        </p:attrNameLst>
                                      </p:cBhvr>
                                      <p:tavLst>
                                        <p:tav tm="0">
                                          <p:val>
                                            <p:strVal val="#ppt_x+1"/>
                                          </p:val>
                                        </p:tav>
                                        <p:tav tm="100000">
                                          <p:val>
                                            <p:strVal val="#ppt_x"/>
                                          </p:val>
                                        </p:tav>
                                      </p:tavLst>
                                    </p:anim>
                                  </p:childTnLst>
                                </p:cTn>
                              </p:par>
                              <p:par>
                                <p:cTn id="35" presetID="2" presetClass="entr" presetSubtype="2" fill="hold" nodeType="withEffect">
                                  <p:stCondLst>
                                    <p:cond delay="0"/>
                                  </p:stCondLst>
                                  <p:childTnLst>
                                    <p:set>
                                      <p:cBhvr>
                                        <p:cTn id="36" dur="1" fill="hold">
                                          <p:stCondLst>
                                            <p:cond delay="0"/>
                                          </p:stCondLst>
                                        </p:cTn>
                                        <p:tgtEl>
                                          <p:spTgt spid="521"/>
                                        </p:tgtEl>
                                        <p:attrNameLst>
                                          <p:attrName>style.visibility</p:attrName>
                                        </p:attrNameLst>
                                      </p:cBhvr>
                                      <p:to>
                                        <p:strVal val="visible"/>
                                      </p:to>
                                    </p:set>
                                    <p:anim calcmode="lin" valueType="num">
                                      <p:cBhvr additive="base">
                                        <p:cTn id="37" dur="1000"/>
                                        <p:tgtEl>
                                          <p:spTgt spid="521"/>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523"/>
                                        </p:tgtEl>
                                        <p:attrNameLst>
                                          <p:attrName>style.visibility</p:attrName>
                                        </p:attrNameLst>
                                      </p:cBhvr>
                                      <p:to>
                                        <p:strVal val="visible"/>
                                      </p:to>
                                    </p:set>
                                    <p:anim calcmode="lin" valueType="num">
                                      <p:cBhvr additive="base">
                                        <p:cTn id="42" dur="1000"/>
                                        <p:tgtEl>
                                          <p:spTgt spid="523"/>
                                        </p:tgtEl>
                                        <p:attrNameLst>
                                          <p:attrName>ppt_x</p:attrName>
                                        </p:attrNameLst>
                                      </p:cBhvr>
                                      <p:tavLst>
                                        <p:tav tm="0">
                                          <p:val>
                                            <p:strVal val="#ppt_x+1"/>
                                          </p:val>
                                        </p:tav>
                                        <p:tav tm="100000">
                                          <p:val>
                                            <p:strVal val="#ppt_x"/>
                                          </p:val>
                                        </p:tav>
                                      </p:tavLst>
                                    </p:anim>
                                  </p:childTnLst>
                                </p:cTn>
                              </p:par>
                              <p:par>
                                <p:cTn id="43" presetID="2" presetClass="entr" presetSubtype="2" fill="hold" nodeType="withEffect">
                                  <p:stCondLst>
                                    <p:cond delay="0"/>
                                  </p:stCondLst>
                                  <p:childTnLst>
                                    <p:set>
                                      <p:cBhvr>
                                        <p:cTn id="44" dur="1" fill="hold">
                                          <p:stCondLst>
                                            <p:cond delay="0"/>
                                          </p:stCondLst>
                                        </p:cTn>
                                        <p:tgtEl>
                                          <p:spTgt spid="524"/>
                                        </p:tgtEl>
                                        <p:attrNameLst>
                                          <p:attrName>style.visibility</p:attrName>
                                        </p:attrNameLst>
                                      </p:cBhvr>
                                      <p:to>
                                        <p:strVal val="visible"/>
                                      </p:to>
                                    </p:set>
                                    <p:anim calcmode="lin" valueType="num">
                                      <p:cBhvr additive="base">
                                        <p:cTn id="45" dur="1000"/>
                                        <p:tgtEl>
                                          <p:spTgt spid="52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9"/>
          <p:cNvSpPr txBox="1">
            <a:spLocks noGrp="1"/>
          </p:cNvSpPr>
          <p:nvPr>
            <p:ph type="title"/>
          </p:nvPr>
        </p:nvSpPr>
        <p:spPr>
          <a:xfrm>
            <a:off x="2714550" y="2366272"/>
            <a:ext cx="3714900" cy="81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Introduction</a:t>
            </a:r>
            <a:endParaRPr/>
          </a:p>
        </p:txBody>
      </p:sp>
      <p:sp>
        <p:nvSpPr>
          <p:cNvPr id="573" name="Google Shape;573;p69"/>
          <p:cNvSpPr txBox="1">
            <a:spLocks noGrp="1"/>
          </p:cNvSpPr>
          <p:nvPr>
            <p:ph type="title" idx="2"/>
          </p:nvPr>
        </p:nvSpPr>
        <p:spPr>
          <a:xfrm>
            <a:off x="3746550" y="1339163"/>
            <a:ext cx="1650900" cy="97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01</a:t>
            </a:r>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71"/>
          <p:cNvSpPr txBox="1">
            <a:spLocks noGrp="1"/>
          </p:cNvSpPr>
          <p:nvPr>
            <p:ph type="title"/>
          </p:nvPr>
        </p:nvSpPr>
        <p:spPr>
          <a:xfrm>
            <a:off x="713225" y="445024"/>
            <a:ext cx="7717500" cy="410642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200" dirty="0" smtClean="0"/>
              <a:t>T</a:t>
            </a:r>
            <a:r>
              <a:rPr lang="en" sz="2200" dirty="0" smtClean="0"/>
              <a:t>he project is about an auto weighing machine which contains a build in balance scale with a runner these parts are the main parts in this project, also </a:t>
            </a:r>
            <a:r>
              <a:rPr lang="en-US" sz="2200" dirty="0"/>
              <a:t>t</a:t>
            </a:r>
            <a:r>
              <a:rPr lang="en" sz="2200" dirty="0" smtClean="0"/>
              <a:t>his machine contains a database used for tracking the current state of this machine such that it contains the remaning weight from every legumes and the price of every 100g from every legumes type, also this machine provided with a web application </a:t>
            </a:r>
            <a:r>
              <a:rPr lang="en-US" sz="2200" dirty="0" smtClean="0"/>
              <a:t>that </a:t>
            </a:r>
            <a:r>
              <a:rPr lang="en" sz="2200" dirty="0" smtClean="0"/>
              <a:t>can be used easily from admin to track also the current state of the machine using a user friendly GUI.</a:t>
            </a:r>
            <a:endParaRPr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81"/>
          <p:cNvSpPr txBox="1">
            <a:spLocks noGrp="1"/>
          </p:cNvSpPr>
          <p:nvPr>
            <p:ph type="title"/>
          </p:nvPr>
        </p:nvSpPr>
        <p:spPr>
          <a:xfrm>
            <a:off x="3249356" y="2231070"/>
            <a:ext cx="2475300" cy="64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Motivation</a:t>
            </a:r>
            <a:endParaRPr dirty="0"/>
          </a:p>
        </p:txBody>
      </p:sp>
      <p:sp>
        <p:nvSpPr>
          <p:cNvPr id="703" name="Google Shape;703;p81"/>
          <p:cNvSpPr txBox="1">
            <a:spLocks noGrp="1"/>
          </p:cNvSpPr>
          <p:nvPr>
            <p:ph type="title" idx="2"/>
          </p:nvPr>
        </p:nvSpPr>
        <p:spPr>
          <a:xfrm>
            <a:off x="3661556" y="1164625"/>
            <a:ext cx="1650900" cy="97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a:t>
            </a:r>
            <a:endParaRP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83"/>
          <p:cNvSpPr txBox="1">
            <a:spLocks noGrp="1"/>
          </p:cNvSpPr>
          <p:nvPr>
            <p:ph type="title"/>
          </p:nvPr>
        </p:nvSpPr>
        <p:spPr>
          <a:xfrm>
            <a:off x="713225" y="445025"/>
            <a:ext cx="7717500" cy="419889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200" dirty="0" smtClean="0"/>
              <a:t>This project has been made to make the weighing process faster and easier from traditional manually process , and also it may be useful from economic side especially for hypermarkets owners because they needs to hire employees to do this process, this machine may be a useful idea to made this process by itself rather than a human.</a:t>
            </a:r>
            <a:endParaRPr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81"/>
          <p:cNvSpPr txBox="1">
            <a:spLocks noGrp="1"/>
          </p:cNvSpPr>
          <p:nvPr>
            <p:ph type="title"/>
          </p:nvPr>
        </p:nvSpPr>
        <p:spPr>
          <a:xfrm>
            <a:off x="2095928" y="2231070"/>
            <a:ext cx="5188449" cy="64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Hardware components</a:t>
            </a:r>
            <a:endParaRPr dirty="0"/>
          </a:p>
        </p:txBody>
      </p:sp>
      <p:sp>
        <p:nvSpPr>
          <p:cNvPr id="703" name="Google Shape;703;p81"/>
          <p:cNvSpPr txBox="1">
            <a:spLocks noGrp="1"/>
          </p:cNvSpPr>
          <p:nvPr>
            <p:ph type="title" idx="2"/>
          </p:nvPr>
        </p:nvSpPr>
        <p:spPr>
          <a:xfrm>
            <a:off x="3661556" y="1164625"/>
            <a:ext cx="1650900" cy="97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03</a:t>
            </a:r>
            <a:endParaRPr dirty="0"/>
          </a:p>
        </p:txBody>
      </p:sp>
    </p:spTree>
    <p:extLst>
      <p:ext uri="{BB962C8B-B14F-4D97-AF65-F5344CB8AC3E}">
        <p14:creationId xmlns:p14="http://schemas.microsoft.com/office/powerpoint/2010/main" val="1902719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83"/>
          <p:cNvSpPr txBox="1">
            <a:spLocks noGrp="1"/>
          </p:cNvSpPr>
          <p:nvPr>
            <p:ph type="title"/>
          </p:nvPr>
        </p:nvSpPr>
        <p:spPr>
          <a:xfrm>
            <a:off x="164384" y="359596"/>
            <a:ext cx="8979615" cy="42843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200" dirty="0" smtClean="0">
                <a:solidFill>
                  <a:srgbClr val="FF0000"/>
                </a:solidFill>
              </a:rPr>
              <a:t>HX711 sensor:                RFID:                                    IR sensor:                </a:t>
            </a:r>
            <a:endParaRPr sz="2200" dirty="0">
              <a:solidFill>
                <a:srgbClr val="FF00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385" y="1015240"/>
            <a:ext cx="2362335" cy="2338396"/>
          </a:xfrm>
          <a:prstGeom prst="rect">
            <a:avLst/>
          </a:prstGeom>
        </p:spPr>
      </p:pic>
      <p:sp>
        <p:nvSpPr>
          <p:cNvPr id="3" name="TextBox 2"/>
          <p:cNvSpPr txBox="1"/>
          <p:nvPr/>
        </p:nvSpPr>
        <p:spPr>
          <a:xfrm>
            <a:off x="164385" y="3353638"/>
            <a:ext cx="2763749" cy="954107"/>
          </a:xfrm>
          <a:prstGeom prst="rect">
            <a:avLst/>
          </a:prstGeom>
          <a:noFill/>
        </p:spPr>
        <p:txBody>
          <a:bodyPr wrap="square" rtlCol="0">
            <a:spAutoFit/>
          </a:bodyPr>
          <a:lstStyle/>
          <a:p>
            <a:r>
              <a:rPr lang="en-US" dirty="0" smtClean="0">
                <a:latin typeface="Vidaloka" panose="020B0604020202020204" charset="0"/>
              </a:rPr>
              <a:t>This sensor has been used to make balance scale which has been used to detect current weight</a:t>
            </a:r>
            <a:endParaRPr lang="en-US" dirty="0">
              <a:latin typeface="Vidaloka" panose="020B0604020202020204"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8134" y="1015240"/>
            <a:ext cx="2561799" cy="2338396"/>
          </a:xfrm>
          <a:prstGeom prst="rect">
            <a:avLst/>
          </a:prstGeom>
        </p:spPr>
      </p:pic>
      <p:sp>
        <p:nvSpPr>
          <p:cNvPr id="6" name="TextBox 5"/>
          <p:cNvSpPr txBox="1"/>
          <p:nvPr/>
        </p:nvSpPr>
        <p:spPr>
          <a:xfrm>
            <a:off x="2925646" y="3353637"/>
            <a:ext cx="2763749" cy="954107"/>
          </a:xfrm>
          <a:prstGeom prst="rect">
            <a:avLst/>
          </a:prstGeom>
          <a:noFill/>
        </p:spPr>
        <p:txBody>
          <a:bodyPr wrap="square" rtlCol="0">
            <a:spAutoFit/>
          </a:bodyPr>
          <a:lstStyle/>
          <a:p>
            <a:r>
              <a:rPr lang="en-US" dirty="0" smtClean="0">
                <a:latin typeface="Vidaloka" panose="020B0604020202020204" charset="0"/>
              </a:rPr>
              <a:t>This components has been used to make selling process , it’s cards has been used as an visa cards</a:t>
            </a:r>
            <a:endParaRPr lang="en-US" dirty="0">
              <a:latin typeface="Vidaloka" panose="020B0604020202020204" charset="0"/>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8859" y="1015240"/>
            <a:ext cx="2731160" cy="2338397"/>
          </a:xfrm>
          <a:prstGeom prst="rect">
            <a:avLst/>
          </a:prstGeom>
        </p:spPr>
      </p:pic>
      <p:sp>
        <p:nvSpPr>
          <p:cNvPr id="8" name="TextBox 7"/>
          <p:cNvSpPr txBox="1"/>
          <p:nvPr/>
        </p:nvSpPr>
        <p:spPr>
          <a:xfrm>
            <a:off x="5750319" y="3399804"/>
            <a:ext cx="2763749" cy="1169551"/>
          </a:xfrm>
          <a:prstGeom prst="rect">
            <a:avLst/>
          </a:prstGeom>
          <a:noFill/>
        </p:spPr>
        <p:txBody>
          <a:bodyPr wrap="square" rtlCol="0">
            <a:spAutoFit/>
          </a:bodyPr>
          <a:lstStyle/>
          <a:p>
            <a:r>
              <a:rPr lang="en-US" dirty="0" smtClean="0">
                <a:latin typeface="Vidaloka" panose="020B0604020202020204" charset="0"/>
              </a:rPr>
              <a:t>This sensor has been used for object detection, as in this project it has been used for jar detection and also to detect start point</a:t>
            </a:r>
            <a:endParaRPr lang="en-US" dirty="0">
              <a:latin typeface="Vidaloka" panose="020B0604020202020204" charset="0"/>
            </a:endParaRPr>
          </a:p>
        </p:txBody>
      </p:sp>
    </p:spTree>
    <p:extLst>
      <p:ext uri="{BB962C8B-B14F-4D97-AF65-F5344CB8AC3E}">
        <p14:creationId xmlns:p14="http://schemas.microsoft.com/office/powerpoint/2010/main" val="1609662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83"/>
          <p:cNvSpPr txBox="1">
            <a:spLocks noGrp="1"/>
          </p:cNvSpPr>
          <p:nvPr>
            <p:ph type="title"/>
          </p:nvPr>
        </p:nvSpPr>
        <p:spPr>
          <a:xfrm>
            <a:off x="71919" y="328774"/>
            <a:ext cx="9072080" cy="431514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200" dirty="0" smtClean="0">
                <a:solidFill>
                  <a:srgbClr val="FF0000"/>
                </a:solidFill>
              </a:rPr>
              <a:t>ESP8266:                         Servo motor:                    Stepper motor:                </a:t>
            </a:r>
            <a:endParaRPr sz="2200" dirty="0">
              <a:solidFill>
                <a:srgbClr val="FF0000"/>
              </a:solidFill>
            </a:endParaRPr>
          </a:p>
        </p:txBody>
      </p:sp>
      <p:sp>
        <p:nvSpPr>
          <p:cNvPr id="3" name="TextBox 2"/>
          <p:cNvSpPr txBox="1"/>
          <p:nvPr/>
        </p:nvSpPr>
        <p:spPr>
          <a:xfrm>
            <a:off x="62165" y="3347491"/>
            <a:ext cx="2763749" cy="523220"/>
          </a:xfrm>
          <a:prstGeom prst="rect">
            <a:avLst/>
          </a:prstGeom>
          <a:noFill/>
        </p:spPr>
        <p:txBody>
          <a:bodyPr wrap="square" rtlCol="0">
            <a:spAutoFit/>
          </a:bodyPr>
          <a:lstStyle/>
          <a:p>
            <a:r>
              <a:rPr lang="en-US" dirty="0" smtClean="0">
                <a:latin typeface="Vidaloka" panose="020B0604020202020204" charset="0"/>
              </a:rPr>
              <a:t>It’s main usage is to help </a:t>
            </a:r>
            <a:r>
              <a:rPr lang="en-US" dirty="0" err="1" smtClean="0">
                <a:latin typeface="Vidaloka" panose="020B0604020202020204" charset="0"/>
              </a:rPr>
              <a:t>arduino</a:t>
            </a:r>
            <a:r>
              <a:rPr lang="en-US" dirty="0" smtClean="0">
                <a:latin typeface="Vidaloka" panose="020B0604020202020204" charset="0"/>
              </a:rPr>
              <a:t> to communicate with database </a:t>
            </a:r>
            <a:endParaRPr lang="en-US" dirty="0">
              <a:latin typeface="Vidaloka" panose="020B0604020202020204" charset="0"/>
            </a:endParaRPr>
          </a:p>
        </p:txBody>
      </p:sp>
      <p:sp>
        <p:nvSpPr>
          <p:cNvPr id="6" name="TextBox 5"/>
          <p:cNvSpPr txBox="1"/>
          <p:nvPr/>
        </p:nvSpPr>
        <p:spPr>
          <a:xfrm>
            <a:off x="2925646" y="3353637"/>
            <a:ext cx="2763749" cy="523220"/>
          </a:xfrm>
          <a:prstGeom prst="rect">
            <a:avLst/>
          </a:prstGeom>
          <a:noFill/>
        </p:spPr>
        <p:txBody>
          <a:bodyPr wrap="square" rtlCol="0">
            <a:spAutoFit/>
          </a:bodyPr>
          <a:lstStyle/>
          <a:p>
            <a:r>
              <a:rPr lang="en-US" dirty="0" smtClean="0">
                <a:latin typeface="Vidaloka" panose="020B0604020202020204" charset="0"/>
              </a:rPr>
              <a:t>This motor has been used to control filling from bottles</a:t>
            </a:r>
            <a:endParaRPr lang="en-US" dirty="0">
              <a:latin typeface="Vidaloka" panose="020B0604020202020204" charset="0"/>
            </a:endParaRPr>
          </a:p>
        </p:txBody>
      </p:sp>
      <p:sp>
        <p:nvSpPr>
          <p:cNvPr id="8" name="TextBox 7"/>
          <p:cNvSpPr txBox="1"/>
          <p:nvPr/>
        </p:nvSpPr>
        <p:spPr>
          <a:xfrm>
            <a:off x="5750319" y="3399804"/>
            <a:ext cx="2763749" cy="954107"/>
          </a:xfrm>
          <a:prstGeom prst="rect">
            <a:avLst/>
          </a:prstGeom>
          <a:noFill/>
        </p:spPr>
        <p:txBody>
          <a:bodyPr wrap="square" rtlCol="0">
            <a:spAutoFit/>
          </a:bodyPr>
          <a:lstStyle/>
          <a:p>
            <a:r>
              <a:rPr lang="en-US" dirty="0" smtClean="0">
                <a:latin typeface="Vidaloka" panose="020B0604020202020204" charset="0"/>
              </a:rPr>
              <a:t>This motor has been used to make runner which has been used to move balance scale from position to another</a:t>
            </a:r>
            <a:endParaRPr lang="en-US" dirty="0">
              <a:latin typeface="Vidaloka" panose="020B060402020202020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385" y="792129"/>
            <a:ext cx="2332235" cy="240415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5646" y="805886"/>
            <a:ext cx="2439233" cy="239039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0319" y="805886"/>
            <a:ext cx="2714625" cy="2552510"/>
          </a:xfrm>
          <a:prstGeom prst="rect">
            <a:avLst/>
          </a:prstGeom>
        </p:spPr>
      </p:pic>
    </p:spTree>
    <p:extLst>
      <p:ext uri="{BB962C8B-B14F-4D97-AF65-F5344CB8AC3E}">
        <p14:creationId xmlns:p14="http://schemas.microsoft.com/office/powerpoint/2010/main" val="2206406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470</Words>
  <Application>Microsoft Office PowerPoint</Application>
  <PresentationFormat>عرض على الشاشة (9:16)‏</PresentationFormat>
  <Paragraphs>48</Paragraphs>
  <Slides>16</Slides>
  <Notes>16</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16</vt:i4>
      </vt:variant>
    </vt:vector>
  </HeadingPairs>
  <TitlesOfParts>
    <vt:vector size="21" baseType="lpstr">
      <vt:lpstr>Arial</vt:lpstr>
      <vt:lpstr>Montserrat</vt:lpstr>
      <vt:lpstr>Open Sans</vt:lpstr>
      <vt:lpstr>Vidaloka</vt:lpstr>
      <vt:lpstr>Minimalist Business Slides XL by Slidesgo</vt:lpstr>
      <vt:lpstr>Auto Weighing Machine</vt:lpstr>
      <vt:lpstr>Introduction</vt:lpstr>
      <vt:lpstr>Introduction</vt:lpstr>
      <vt:lpstr>The project is about an auto weighing machine which contains a build in balance scale with a runner these parts are the main parts in this project, also this machine contains a database used for tracking the current state of this machine such that it contains the remaning weight from every legumes and the price of every 100g from every legumes type, also this machine provided with a web application that can be used easily from admin to track also the current state of the machine using a user friendly GUI.</vt:lpstr>
      <vt:lpstr>Motivation</vt:lpstr>
      <vt:lpstr>This project has been made to make the weighing process faster and easier from traditional manually process , and also it may be useful from economic side especially for hypermarkets owners because they needs to hire employees to do this process, this machine may be a useful idea to made this process by itself rather than a human.</vt:lpstr>
      <vt:lpstr>Hardware components</vt:lpstr>
      <vt:lpstr>HX711 sensor:                RFID:                                    IR sensor:                </vt:lpstr>
      <vt:lpstr>ESP8266:                         Servo motor:                    Stepper motor:                </vt:lpstr>
      <vt:lpstr>Keypad:                         LCD :                                          Arduino mega:                                    </vt:lpstr>
      <vt:lpstr>Web application</vt:lpstr>
      <vt:lpstr>          Challanges</vt:lpstr>
      <vt:lpstr>1- How to make balance scale and how to make it’s frame to make it’s accuracy high in weighing objects.   </vt:lpstr>
      <vt:lpstr>          Future work</vt:lpstr>
      <vt:lpstr>We are planning to make larger so that it will have more types rather than three types and use other components that can have more capacity rather than bottles and also to make it have a user friendly frame and the final thing we wish to make is after buy from this machine it will print a bill to the customer. </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 Weighing Machine</dc:title>
  <cp:lastModifiedBy>Msys</cp:lastModifiedBy>
  <cp:revision>18</cp:revision>
  <dcterms:modified xsi:type="dcterms:W3CDTF">2023-01-22T18:37:01Z</dcterms:modified>
</cp:coreProperties>
</file>