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86" r:id="rId7"/>
    <p:sldId id="261" r:id="rId8"/>
    <p:sldId id="262" r:id="rId9"/>
    <p:sldId id="263" r:id="rId10"/>
    <p:sldId id="264" r:id="rId11"/>
    <p:sldId id="265" r:id="rId12"/>
    <p:sldId id="271" r:id="rId13"/>
    <p:sldId id="288" r:id="rId14"/>
    <p:sldId id="287" r:id="rId15"/>
    <p:sldId id="268" r:id="rId16"/>
    <p:sldId id="269" r:id="rId17"/>
    <p:sldId id="270" r:id="rId18"/>
    <p:sldId id="26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540"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404417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1359986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495394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3290475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15601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3863102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2984803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989811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3748672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4B664-AD06-4947-AEF6-DE0A5EA86950}"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1680983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154B664-AD06-4947-AEF6-DE0A5EA86950}"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2246624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154B664-AD06-4947-AEF6-DE0A5EA86950}" type="datetimeFigureOut">
              <a:rPr lang="en-US" smtClean="0"/>
              <a:t>5/16/2019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934924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154B664-AD06-4947-AEF6-DE0A5EA86950}" type="datetimeFigureOut">
              <a:rPr lang="en-US" smtClean="0"/>
              <a:t>5/16/2019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2151738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54B664-AD06-4947-AEF6-DE0A5EA86950}" type="datetimeFigureOut">
              <a:rPr lang="en-US" smtClean="0"/>
              <a:t>5/16/2019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2330131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4B664-AD06-4947-AEF6-DE0A5EA86950}"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1389093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4B664-AD06-4947-AEF6-DE0A5EA86950}"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07021-F999-476E-9F92-547EDC44128D}" type="slidenum">
              <a:rPr lang="en-US" smtClean="0"/>
              <a:t>‹#›</a:t>
            </a:fld>
            <a:endParaRPr lang="en-US"/>
          </a:p>
        </p:txBody>
      </p:sp>
    </p:spTree>
    <p:extLst>
      <p:ext uri="{BB962C8B-B14F-4D97-AF65-F5344CB8AC3E}">
        <p14:creationId xmlns:p14="http://schemas.microsoft.com/office/powerpoint/2010/main" val="186438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154B664-AD06-4947-AEF6-DE0A5EA86950}" type="datetimeFigureOut">
              <a:rPr lang="en-US" smtClean="0"/>
              <a:t>5/16/2019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A307021-F999-476E-9F92-547EDC44128D}" type="slidenum">
              <a:rPr lang="en-US" smtClean="0"/>
              <a:t>‹#›</a:t>
            </a:fld>
            <a:endParaRPr lang="en-US"/>
          </a:p>
        </p:txBody>
      </p:sp>
    </p:spTree>
    <p:extLst>
      <p:ext uri="{BB962C8B-B14F-4D97-AF65-F5344CB8AC3E}">
        <p14:creationId xmlns:p14="http://schemas.microsoft.com/office/powerpoint/2010/main" val="36118137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5056" y="2183642"/>
            <a:ext cx="8892526" cy="1566942"/>
          </a:xfrm>
        </p:spPr>
        <p:txBody>
          <a:bodyPr/>
          <a:lstStyle/>
          <a:p>
            <a:pPr algn="l"/>
            <a:r>
              <a:rPr lang="en-US" sz="3600" b="1" i="1" dirty="0"/>
              <a:t>A Low Power Boundary </a:t>
            </a:r>
            <a:r>
              <a:rPr lang="en-US" sz="3600" b="1" i="1" dirty="0" smtClean="0"/>
              <a:t>Nodes Detection Algorithm </a:t>
            </a:r>
            <a:r>
              <a:rPr lang="en-US" sz="3600" b="1" i="1" dirty="0"/>
              <a:t>for </a:t>
            </a:r>
            <a:r>
              <a:rPr lang="en-US" sz="3600" b="1" i="1" dirty="0" smtClean="0"/>
              <a:t>Wireless Sensor </a:t>
            </a:r>
            <a:r>
              <a:rPr lang="en-US" sz="3600" b="1" i="1" dirty="0"/>
              <a:t>Networks</a:t>
            </a:r>
            <a:endParaRPr lang="en-US" sz="3600" b="1" i="1" dirty="0"/>
          </a:p>
        </p:txBody>
      </p:sp>
      <p:sp>
        <p:nvSpPr>
          <p:cNvPr id="4" name="TextBox 3"/>
          <p:cNvSpPr txBox="1"/>
          <p:nvPr/>
        </p:nvSpPr>
        <p:spPr>
          <a:xfrm>
            <a:off x="1574800" y="4178300"/>
            <a:ext cx="2654300" cy="1538883"/>
          </a:xfrm>
          <a:prstGeom prst="rect">
            <a:avLst/>
          </a:prstGeom>
          <a:noFill/>
        </p:spPr>
        <p:txBody>
          <a:bodyPr wrap="square" rtlCol="0">
            <a:spAutoFit/>
          </a:bodyPr>
          <a:lstStyle/>
          <a:p>
            <a:r>
              <a:rPr lang="en-US" sz="2000" b="1" dirty="0" smtClean="0">
                <a:solidFill>
                  <a:schemeClr val="accent1"/>
                </a:solidFill>
              </a:rPr>
              <a:t>Students:</a:t>
            </a:r>
          </a:p>
          <a:p>
            <a:endParaRPr lang="en-US" sz="2000" b="1" dirty="0" smtClean="0">
              <a:solidFill>
                <a:schemeClr val="accent1"/>
              </a:solidFill>
            </a:endParaRPr>
          </a:p>
          <a:p>
            <a:r>
              <a:rPr lang="en-US" dirty="0" smtClean="0"/>
              <a:t>Ahmad Lhwani</a:t>
            </a:r>
          </a:p>
          <a:p>
            <a:r>
              <a:rPr lang="en-US" dirty="0" smtClean="0"/>
              <a:t>Aws Alawneh </a:t>
            </a:r>
          </a:p>
          <a:p>
            <a:r>
              <a:rPr lang="en-US" dirty="0" smtClean="0"/>
              <a:t>Abed-Alrhman Mosallam</a:t>
            </a:r>
            <a:endParaRPr lang="en-US" dirty="0"/>
          </a:p>
        </p:txBody>
      </p:sp>
      <p:sp>
        <p:nvSpPr>
          <p:cNvPr id="5" name="TextBox 4"/>
          <p:cNvSpPr txBox="1"/>
          <p:nvPr/>
        </p:nvSpPr>
        <p:spPr>
          <a:xfrm>
            <a:off x="7404100" y="4279900"/>
            <a:ext cx="2057400" cy="984885"/>
          </a:xfrm>
          <a:prstGeom prst="rect">
            <a:avLst/>
          </a:prstGeom>
          <a:noFill/>
        </p:spPr>
        <p:txBody>
          <a:bodyPr wrap="square" rtlCol="0">
            <a:spAutoFit/>
          </a:bodyPr>
          <a:lstStyle/>
          <a:p>
            <a:r>
              <a:rPr lang="en-US" sz="2000" b="1" dirty="0" smtClean="0">
                <a:solidFill>
                  <a:schemeClr val="accent1"/>
                </a:solidFill>
              </a:rPr>
              <a:t>Supervisor:</a:t>
            </a:r>
          </a:p>
          <a:p>
            <a:endParaRPr lang="en-US" sz="2000" b="1" dirty="0" smtClean="0">
              <a:solidFill>
                <a:schemeClr val="accent1"/>
              </a:solidFill>
            </a:endParaRPr>
          </a:p>
          <a:p>
            <a:r>
              <a:rPr lang="en-US" dirty="0" smtClean="0"/>
              <a:t>Dr. Ahmed Awad</a:t>
            </a:r>
            <a:endParaRPr lang="en-US" dirty="0"/>
          </a:p>
        </p:txBody>
      </p:sp>
    </p:spTree>
    <p:extLst>
      <p:ext uri="{BB962C8B-B14F-4D97-AF65-F5344CB8AC3E}">
        <p14:creationId xmlns:p14="http://schemas.microsoft.com/office/powerpoint/2010/main" val="3890344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12890" y="922337"/>
            <a:ext cx="6812924" cy="482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700011" y="6001555"/>
            <a:ext cx="7494789" cy="369332"/>
          </a:xfrm>
          <a:prstGeom prst="rect">
            <a:avLst/>
          </a:prstGeom>
          <a:noFill/>
        </p:spPr>
        <p:txBody>
          <a:bodyPr wrap="square" rtlCol="0">
            <a:spAutoFit/>
          </a:bodyPr>
          <a:lstStyle/>
          <a:p>
            <a:r>
              <a:rPr lang="en-US" dirty="0"/>
              <a:t>Figure 3. Illustrate the </a:t>
            </a:r>
            <a:r>
              <a:rPr lang="en-US" dirty="0" smtClean="0"/>
              <a:t>problems </a:t>
            </a:r>
            <a:r>
              <a:rPr lang="en-US" dirty="0"/>
              <a:t>that arose from </a:t>
            </a:r>
            <a:r>
              <a:rPr lang="en-US" dirty="0" smtClean="0"/>
              <a:t>the modifications.</a:t>
            </a:r>
            <a:endParaRPr lang="en-US" dirty="0"/>
          </a:p>
        </p:txBody>
      </p:sp>
    </p:spTree>
    <p:extLst>
      <p:ext uri="{BB962C8B-B14F-4D97-AF65-F5344CB8AC3E}">
        <p14:creationId xmlns:p14="http://schemas.microsoft.com/office/powerpoint/2010/main" val="150696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Second modification </a:t>
            </a:r>
            <a:endParaRPr lang="en-US" sz="3200" dirty="0"/>
          </a:p>
        </p:txBody>
      </p:sp>
      <p:sp>
        <p:nvSpPr>
          <p:cNvPr id="3" name="Content Placeholder 2"/>
          <p:cNvSpPr>
            <a:spLocks noGrp="1"/>
          </p:cNvSpPr>
          <p:nvPr>
            <p:ph idx="1"/>
          </p:nvPr>
        </p:nvSpPr>
        <p:spPr/>
        <p:txBody>
          <a:bodyPr>
            <a:normAutofit/>
          </a:bodyPr>
          <a:lstStyle/>
          <a:p>
            <a:r>
              <a:rPr lang="en-US" dirty="0" smtClean="0"/>
              <a:t>Aims to cancel some of CS messages.</a:t>
            </a:r>
          </a:p>
          <a:p>
            <a:r>
              <a:rPr lang="en-US" dirty="0" smtClean="0"/>
              <a:t>Depends on the shape of the network.</a:t>
            </a:r>
          </a:p>
          <a:p>
            <a:r>
              <a:rPr lang="en-US" dirty="0" smtClean="0"/>
              <a:t>The problems that arose of modification:</a:t>
            </a:r>
          </a:p>
          <a:p>
            <a:pPr marL="0" indent="0">
              <a:buNone/>
            </a:pPr>
            <a:endParaRPr lang="en-US" dirty="0" smtClean="0"/>
          </a:p>
          <a:p>
            <a:pPr lvl="1">
              <a:buFont typeface="Wingdings" pitchFamily="2" charset="2"/>
              <a:buChar char="v"/>
            </a:pPr>
            <a:r>
              <a:rPr lang="en-US" sz="1800" dirty="0"/>
              <a:t>Occur infinite loop of waiting due to that some nodes do not receive any CS </a:t>
            </a:r>
            <a:r>
              <a:rPr lang="en-US" sz="1800" dirty="0" smtClean="0"/>
              <a:t>message (Figure (3)). </a:t>
            </a:r>
          </a:p>
          <a:p>
            <a:pPr lvl="1">
              <a:buFont typeface="Wingdings" pitchFamily="2" charset="2"/>
              <a:buChar char="v"/>
            </a:pPr>
            <a:r>
              <a:rPr lang="en-US" sz="1800" dirty="0"/>
              <a:t>Choose a node is not a boundary </a:t>
            </a:r>
            <a:r>
              <a:rPr lang="en-US" sz="1800" dirty="0" smtClean="0"/>
              <a:t>node as a boundary node.</a:t>
            </a:r>
          </a:p>
          <a:p>
            <a:pPr lvl="1">
              <a:buFont typeface="Wingdings" pitchFamily="2" charset="2"/>
              <a:buChar char="v"/>
            </a:pPr>
            <a:r>
              <a:rPr lang="en-US" sz="1800" dirty="0" smtClean="0"/>
              <a:t>Cut-point problem.</a:t>
            </a:r>
          </a:p>
          <a:p>
            <a:pPr lvl="1">
              <a:buFont typeface="Wingdings" pitchFamily="2" charset="2"/>
              <a:buChar char="v"/>
            </a:pPr>
            <a:r>
              <a:rPr lang="en-US" sz="1800" dirty="0"/>
              <a:t>Receive coordinates from boundary nodes only as a response of AC message. </a:t>
            </a:r>
          </a:p>
          <a:p>
            <a:pPr marL="0" indent="0">
              <a:buNone/>
            </a:pPr>
            <a:endParaRPr lang="en-US" dirty="0"/>
          </a:p>
        </p:txBody>
      </p:sp>
    </p:spTree>
    <p:extLst>
      <p:ext uri="{BB962C8B-B14F-4D97-AF65-F5344CB8AC3E}">
        <p14:creationId xmlns:p14="http://schemas.microsoft.com/office/powerpoint/2010/main" val="150696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Solutions</a:t>
            </a:r>
            <a:endParaRPr lang="en-US" sz="3200" dirty="0"/>
          </a:p>
        </p:txBody>
      </p:sp>
      <p:sp>
        <p:nvSpPr>
          <p:cNvPr id="3" name="Content Placeholder 2"/>
          <p:cNvSpPr>
            <a:spLocks noGrp="1"/>
          </p:cNvSpPr>
          <p:nvPr>
            <p:ph idx="1"/>
          </p:nvPr>
        </p:nvSpPr>
        <p:spPr/>
        <p:txBody>
          <a:bodyPr>
            <a:normAutofit/>
          </a:bodyPr>
          <a:lstStyle/>
          <a:p>
            <a:r>
              <a:rPr lang="en-US" dirty="0" smtClean="0"/>
              <a:t>New types of messages additionally to the original messages.</a:t>
            </a:r>
          </a:p>
          <a:p>
            <a:pPr marL="742950" lvl="2" indent="-342900">
              <a:buFont typeface="Wingdings" pitchFamily="2" charset="2"/>
              <a:buChar char="v"/>
            </a:pPr>
            <a:r>
              <a:rPr lang="en-US" sz="1800" dirty="0" smtClean="0"/>
              <a:t>M: </a:t>
            </a:r>
            <a:r>
              <a:rPr lang="en-US" sz="1800" dirty="0"/>
              <a:t>Will be sent by leader node for one time only to the neighbor that has minimum Y </a:t>
            </a:r>
            <a:r>
              <a:rPr lang="en-US" sz="1800" dirty="0" smtClean="0"/>
              <a:t>coordinates.</a:t>
            </a:r>
          </a:p>
          <a:p>
            <a:pPr marL="742950" lvl="2" indent="-342900">
              <a:buFont typeface="Wingdings" pitchFamily="2" charset="2"/>
              <a:buChar char="v"/>
            </a:pPr>
            <a:r>
              <a:rPr lang="en-US" sz="1800" dirty="0" smtClean="0"/>
              <a:t>3A: </a:t>
            </a:r>
            <a:r>
              <a:rPr lang="en-US" sz="1800" dirty="0"/>
              <a:t>Is used to force nodes to send its </a:t>
            </a:r>
            <a:r>
              <a:rPr lang="en-US" sz="1800" dirty="0" smtClean="0"/>
              <a:t>coordinates.</a:t>
            </a:r>
            <a:endParaRPr lang="en-US" sz="1800" dirty="0"/>
          </a:p>
          <a:p>
            <a:pPr marL="742950" lvl="2" indent="-342900">
              <a:buFont typeface="Wingdings" pitchFamily="2" charset="2"/>
              <a:buChar char="v"/>
            </a:pPr>
            <a:r>
              <a:rPr lang="en-US" sz="1800" dirty="0" smtClean="0"/>
              <a:t>CN: </a:t>
            </a:r>
            <a:r>
              <a:rPr lang="en-US" sz="1800" dirty="0"/>
              <a:t>Is used to send coordinates if the node is a </a:t>
            </a:r>
            <a:r>
              <a:rPr lang="en-US" sz="1800" dirty="0" smtClean="0"/>
              <a:t>boundary.</a:t>
            </a:r>
            <a:endParaRPr lang="en-US" sz="1800" dirty="0"/>
          </a:p>
          <a:p>
            <a:r>
              <a:rPr lang="en-US" dirty="0" smtClean="0"/>
              <a:t>Each node from inner nodes will check some of conditions to decide if will send its coordinates or not.</a:t>
            </a:r>
          </a:p>
          <a:p>
            <a:pPr lvl="1">
              <a:buFont typeface="Wingdings" pitchFamily="2" charset="2"/>
              <a:buChar char="v"/>
            </a:pPr>
            <a:r>
              <a:rPr lang="en-US" sz="1800" dirty="0" smtClean="0"/>
              <a:t>It will check if it is located in the precious and next nodes, also the next node located in the transmission range for the previous node, if this condition is met, then it will not send its coordinates as a response on AC (Figure (4) and Figure (5)).   </a:t>
            </a:r>
            <a:endParaRPr lang="en-US" sz="1800" dirty="0"/>
          </a:p>
        </p:txBody>
      </p:sp>
    </p:spTree>
    <p:extLst>
      <p:ext uri="{BB962C8B-B14F-4D97-AF65-F5344CB8AC3E}">
        <p14:creationId xmlns:p14="http://schemas.microsoft.com/office/powerpoint/2010/main" val="150696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lhwani\Desktop\Conference-LaTeX-template_7-9-18\Conference-LaTeX-template_7-9-18\illustrate3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5438" y="190500"/>
            <a:ext cx="7015162" cy="2844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01800" y="3162300"/>
            <a:ext cx="6426200" cy="368300"/>
          </a:xfrm>
          <a:prstGeom prst="rect">
            <a:avLst/>
          </a:prstGeom>
          <a:noFill/>
        </p:spPr>
        <p:txBody>
          <a:bodyPr wrap="square" rtlCol="0">
            <a:spAutoFit/>
          </a:bodyPr>
          <a:lstStyle/>
          <a:p>
            <a:r>
              <a:rPr lang="en-US" dirty="0" smtClean="0"/>
              <a:t>Figure 4. Node 3 will not respond in CS message. </a:t>
            </a:r>
            <a:endParaRPr lang="en-US" dirty="0"/>
          </a:p>
        </p:txBody>
      </p:sp>
      <p:pic>
        <p:nvPicPr>
          <p:cNvPr id="6147" name="Picture 3" descr="C:\Users\lhwani\Desktop\Conference-LaTeX-template_7-9-18\Conference-LaTeX-template_7-9-18\illustrate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2013" y="3695701"/>
            <a:ext cx="5133975" cy="2260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889919" y="6121400"/>
            <a:ext cx="6426200" cy="368300"/>
          </a:xfrm>
          <a:prstGeom prst="rect">
            <a:avLst/>
          </a:prstGeom>
          <a:noFill/>
        </p:spPr>
        <p:txBody>
          <a:bodyPr wrap="square" rtlCol="0">
            <a:spAutoFit/>
          </a:bodyPr>
          <a:lstStyle/>
          <a:p>
            <a:r>
              <a:rPr lang="en-US" dirty="0" smtClean="0"/>
              <a:t>Figure 5. Node 3 will respond in CS message. </a:t>
            </a:r>
            <a:endParaRPr lang="en-US" dirty="0"/>
          </a:p>
        </p:txBody>
      </p:sp>
    </p:spTree>
    <p:extLst>
      <p:ext uri="{BB962C8B-B14F-4D97-AF65-F5344CB8AC3E}">
        <p14:creationId xmlns:p14="http://schemas.microsoft.com/office/powerpoint/2010/main" val="992455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Solutions</a:t>
            </a:r>
            <a:endParaRPr lang="en-US" sz="3200" dirty="0"/>
          </a:p>
        </p:txBody>
      </p:sp>
      <p:sp>
        <p:nvSpPr>
          <p:cNvPr id="3" name="Content Placeholder 2"/>
          <p:cNvSpPr>
            <a:spLocks noGrp="1"/>
          </p:cNvSpPr>
          <p:nvPr>
            <p:ph idx="1"/>
          </p:nvPr>
        </p:nvSpPr>
        <p:spPr/>
        <p:txBody>
          <a:bodyPr>
            <a:normAutofit/>
          </a:bodyPr>
          <a:lstStyle/>
          <a:p>
            <a:r>
              <a:rPr lang="en-US" dirty="0"/>
              <a:t>For boundary nodes, if node send AC and not receive any CS, it will send 3A to all neighbors except the </a:t>
            </a:r>
            <a:r>
              <a:rPr lang="en-US" dirty="0" smtClean="0"/>
              <a:t>parent (Figure (3)).</a:t>
            </a:r>
          </a:p>
          <a:p>
            <a:r>
              <a:rPr lang="en-US" sz="1800" dirty="0" smtClean="0"/>
              <a:t>Each boundary node wil</a:t>
            </a:r>
            <a:r>
              <a:rPr lang="en-US" dirty="0" smtClean="0"/>
              <a:t>l respond of CS message regardless of any other condition.</a:t>
            </a:r>
            <a:endParaRPr lang="ar-AE" dirty="0" smtClean="0"/>
          </a:p>
          <a:p>
            <a:r>
              <a:rPr lang="en-US" dirty="0" smtClean="0"/>
              <a:t>If the boundary node receive coordinates from a boundary nodes , then it will send broadcast AC message to all neighbors except the parent. </a:t>
            </a:r>
            <a:endParaRPr lang="en-US" sz="1800" dirty="0"/>
          </a:p>
        </p:txBody>
      </p:sp>
    </p:spTree>
    <p:extLst>
      <p:ext uri="{BB962C8B-B14F-4D97-AF65-F5344CB8AC3E}">
        <p14:creationId xmlns:p14="http://schemas.microsoft.com/office/powerpoint/2010/main" val="3377435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Experimental </a:t>
            </a:r>
            <a:r>
              <a:rPr lang="en-US" sz="3200" dirty="0" smtClean="0"/>
              <a:t>results</a:t>
            </a:r>
            <a:endParaRPr lang="en-US" sz="3200" dirty="0"/>
          </a:p>
        </p:txBody>
      </p:sp>
      <p:sp>
        <p:nvSpPr>
          <p:cNvPr id="3" name="Content Placeholder 2"/>
          <p:cNvSpPr>
            <a:spLocks noGrp="1"/>
          </p:cNvSpPr>
          <p:nvPr>
            <p:ph idx="1"/>
          </p:nvPr>
        </p:nvSpPr>
        <p:spPr/>
        <p:txBody>
          <a:bodyPr>
            <a:normAutofit/>
          </a:bodyPr>
          <a:lstStyle/>
          <a:p>
            <a:r>
              <a:rPr lang="en-US" dirty="0" smtClean="0"/>
              <a:t>The results are the number of total messages that are exchange in the network (Sent and received), also energy consumption in the whole network.</a:t>
            </a:r>
          </a:p>
          <a:p>
            <a:r>
              <a:rPr lang="en-US" dirty="0" smtClean="0"/>
              <a:t>Figure (6) shows the comparison between the original and modified algorithms in terms of the number of messages for 6 benchmarks.</a:t>
            </a:r>
          </a:p>
          <a:p>
            <a:r>
              <a:rPr lang="en-US" dirty="0" smtClean="0"/>
              <a:t>Figure (7) </a:t>
            </a:r>
            <a:r>
              <a:rPr lang="en-US" dirty="0"/>
              <a:t>shows the comparison between the original and modified algorithms in terms of the </a:t>
            </a:r>
            <a:r>
              <a:rPr lang="en-US" dirty="0" smtClean="0"/>
              <a:t>energy consumption for </a:t>
            </a:r>
            <a:r>
              <a:rPr lang="en-US" dirty="0"/>
              <a:t>6 benchmarks.</a:t>
            </a:r>
            <a:r>
              <a:rPr lang="en-US" dirty="0" smtClean="0"/>
              <a:t>  </a:t>
            </a:r>
            <a:endParaRPr lang="en-US" dirty="0"/>
          </a:p>
        </p:txBody>
      </p:sp>
    </p:spTree>
    <p:extLst>
      <p:ext uri="{BB962C8B-B14F-4D97-AF65-F5344CB8AC3E}">
        <p14:creationId xmlns:p14="http://schemas.microsoft.com/office/powerpoint/2010/main" val="150696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300" y="762000"/>
            <a:ext cx="8445500" cy="519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308099" y="5925234"/>
            <a:ext cx="8509001" cy="646331"/>
          </a:xfrm>
          <a:prstGeom prst="rect">
            <a:avLst/>
          </a:prstGeom>
          <a:noFill/>
        </p:spPr>
        <p:txBody>
          <a:bodyPr wrap="square" rtlCol="0">
            <a:spAutoFit/>
          </a:bodyPr>
          <a:lstStyle/>
          <a:p>
            <a:r>
              <a:rPr lang="en-US" dirty="0" smtClean="0"/>
              <a:t>Figure 6. Comparison between original and modified algorithms in terms of </a:t>
            </a:r>
          </a:p>
          <a:p>
            <a:r>
              <a:rPr lang="en-US" dirty="0" smtClean="0"/>
              <a:t>the number of messages.</a:t>
            </a:r>
            <a:endParaRPr lang="en-US" dirty="0"/>
          </a:p>
        </p:txBody>
      </p:sp>
    </p:spTree>
    <p:extLst>
      <p:ext uri="{BB962C8B-B14F-4D97-AF65-F5344CB8AC3E}">
        <p14:creationId xmlns:p14="http://schemas.microsoft.com/office/powerpoint/2010/main" val="150696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9800" y="698500"/>
            <a:ext cx="8547100" cy="505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308099" y="5753100"/>
            <a:ext cx="8509001" cy="646331"/>
          </a:xfrm>
          <a:prstGeom prst="rect">
            <a:avLst/>
          </a:prstGeom>
          <a:noFill/>
        </p:spPr>
        <p:txBody>
          <a:bodyPr wrap="square" rtlCol="0">
            <a:spAutoFit/>
          </a:bodyPr>
          <a:lstStyle/>
          <a:p>
            <a:r>
              <a:rPr lang="en-US" dirty="0" smtClean="0"/>
              <a:t>Figure 6. Comparison between original and modified algorithms in terms of </a:t>
            </a:r>
          </a:p>
          <a:p>
            <a:r>
              <a:rPr lang="en-US" dirty="0" smtClean="0"/>
              <a:t>Energy consumption.</a:t>
            </a:r>
            <a:endParaRPr lang="en-US" dirty="0"/>
          </a:p>
        </p:txBody>
      </p:sp>
    </p:spTree>
    <p:extLst>
      <p:ext uri="{BB962C8B-B14F-4D97-AF65-F5344CB8AC3E}">
        <p14:creationId xmlns:p14="http://schemas.microsoft.com/office/powerpoint/2010/main" val="1506963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Simulation </a:t>
            </a:r>
            <a:r>
              <a:rPr lang="en-US" sz="3200" dirty="0" smtClean="0"/>
              <a:t>environment</a:t>
            </a:r>
            <a:endParaRPr lang="en-US" sz="3200" dirty="0"/>
          </a:p>
        </p:txBody>
      </p:sp>
      <p:sp>
        <p:nvSpPr>
          <p:cNvPr id="3" name="Content Placeholder 2"/>
          <p:cNvSpPr>
            <a:spLocks noGrp="1"/>
          </p:cNvSpPr>
          <p:nvPr>
            <p:ph idx="1"/>
          </p:nvPr>
        </p:nvSpPr>
        <p:spPr/>
        <p:txBody>
          <a:bodyPr>
            <a:normAutofit/>
          </a:bodyPr>
          <a:lstStyle/>
          <a:p>
            <a:r>
              <a:rPr lang="en-US" dirty="0" err="1"/>
              <a:t>CupCarbon</a:t>
            </a:r>
            <a:r>
              <a:rPr lang="en-US" dirty="0"/>
              <a:t> simulator :</a:t>
            </a:r>
          </a:p>
          <a:p>
            <a:pPr>
              <a:buFont typeface="Wingdings" pitchFamily="2" charset="2"/>
              <a:buChar char="v"/>
            </a:pPr>
            <a:r>
              <a:rPr lang="en-US" dirty="0"/>
              <a:t>model and simulate sensor networks.</a:t>
            </a:r>
          </a:p>
          <a:p>
            <a:pPr>
              <a:buFont typeface="Wingdings" pitchFamily="2" charset="2"/>
              <a:buChar char="v"/>
            </a:pPr>
            <a:r>
              <a:rPr lang="en-US" dirty="0"/>
              <a:t>discrete event and easy to use.</a:t>
            </a:r>
          </a:p>
          <a:p>
            <a:pPr>
              <a:buFont typeface="Wingdings" pitchFamily="2" charset="2"/>
              <a:buChar char="v"/>
            </a:pPr>
            <a:r>
              <a:rPr lang="en-US" dirty="0"/>
              <a:t>Provides an environment for a multi-agent </a:t>
            </a:r>
            <a:r>
              <a:rPr lang="en-US" dirty="0" smtClean="0"/>
              <a:t>simulation.</a:t>
            </a:r>
            <a:endParaRPr lang="en-US" dirty="0"/>
          </a:p>
          <a:p>
            <a:pPr lvl="1">
              <a:buFont typeface="Wingdings" pitchFamily="2" charset="2"/>
              <a:buChar char="q"/>
            </a:pPr>
            <a:r>
              <a:rPr lang="en-US" sz="1800" dirty="0"/>
              <a:t>allows to run simulations and monitor various events and changes over time</a:t>
            </a:r>
          </a:p>
          <a:p>
            <a:pPr>
              <a:buFont typeface="Wingdings" pitchFamily="2" charset="2"/>
              <a:buChar char="v"/>
            </a:pPr>
            <a:r>
              <a:rPr lang="en-US" dirty="0"/>
              <a:t>Supports </a:t>
            </a:r>
            <a:r>
              <a:rPr lang="en-US" dirty="0" smtClean="0"/>
              <a:t>mobility.</a:t>
            </a:r>
            <a:endParaRPr lang="en-US" dirty="0"/>
          </a:p>
          <a:p>
            <a:endParaRPr lang="en-US" dirty="0"/>
          </a:p>
        </p:txBody>
      </p:sp>
    </p:spTree>
    <p:extLst>
      <p:ext uri="{BB962C8B-B14F-4D97-AF65-F5344CB8AC3E}">
        <p14:creationId xmlns:p14="http://schemas.microsoft.com/office/powerpoint/2010/main" val="150696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dirty="0" smtClean="0"/>
              <a:t>What is a boundary nodes.</a:t>
            </a:r>
          </a:p>
          <a:p>
            <a:r>
              <a:rPr lang="en-US" dirty="0"/>
              <a:t>Applications and uses of boundary </a:t>
            </a:r>
            <a:r>
              <a:rPr lang="en-US" dirty="0" smtClean="0"/>
              <a:t>nodes.</a:t>
            </a:r>
          </a:p>
          <a:p>
            <a:r>
              <a:rPr lang="en-US" dirty="0"/>
              <a:t>Distributed Least Polar-Angle Connected </a:t>
            </a:r>
            <a:r>
              <a:rPr lang="en-US" dirty="0" smtClean="0"/>
              <a:t>Node (DLPCN) algorithm.</a:t>
            </a:r>
          </a:p>
          <a:p>
            <a:r>
              <a:rPr lang="en-US" dirty="0" smtClean="0"/>
              <a:t>Modified DLPCN algorithm.</a:t>
            </a:r>
          </a:p>
          <a:p>
            <a:r>
              <a:rPr lang="en-US" dirty="0"/>
              <a:t>Experimental </a:t>
            </a:r>
            <a:r>
              <a:rPr lang="en-US" dirty="0" smtClean="0"/>
              <a:t>Results.</a:t>
            </a:r>
          </a:p>
          <a:p>
            <a:r>
              <a:rPr lang="en-US" dirty="0"/>
              <a:t>Simulation </a:t>
            </a:r>
            <a:r>
              <a:rPr lang="en-US" dirty="0" smtClean="0"/>
              <a:t>Environment.</a:t>
            </a:r>
            <a:endParaRPr lang="en-US" dirty="0"/>
          </a:p>
          <a:p>
            <a:endParaRPr lang="en-US" dirty="0"/>
          </a:p>
        </p:txBody>
      </p:sp>
    </p:spTree>
    <p:extLst>
      <p:ext uri="{BB962C8B-B14F-4D97-AF65-F5344CB8AC3E}">
        <p14:creationId xmlns:p14="http://schemas.microsoft.com/office/powerpoint/2010/main" val="2256999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Boundary nodes</a:t>
            </a:r>
            <a:endParaRPr lang="en-US" sz="3200" dirty="0"/>
          </a:p>
        </p:txBody>
      </p:sp>
      <p:sp>
        <p:nvSpPr>
          <p:cNvPr id="3" name="Content Placeholder 2"/>
          <p:cNvSpPr>
            <a:spLocks noGrp="1"/>
          </p:cNvSpPr>
          <p:nvPr>
            <p:ph idx="1"/>
          </p:nvPr>
        </p:nvSpPr>
        <p:spPr>
          <a:xfrm>
            <a:off x="677334" y="1774209"/>
            <a:ext cx="8596668" cy="4872251"/>
          </a:xfrm>
        </p:spPr>
        <p:txBody>
          <a:bodyPr>
            <a:normAutofit/>
          </a:bodyPr>
          <a:lstStyle/>
          <a:p>
            <a:r>
              <a:rPr lang="en-US" dirty="0"/>
              <a:t>A set of nodes located on the boundaries of wireless sensor networks to do some special </a:t>
            </a:r>
            <a:r>
              <a:rPr lang="en-US" dirty="0" smtClean="0"/>
              <a:t>tasks as shown in Figure (1).</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dirty="0" smtClean="0"/>
              <a:t>Figure 1. Nodes marked in red color represents boundary nodes.</a:t>
            </a:r>
            <a:endParaRPr lang="en-US" dirty="0"/>
          </a:p>
        </p:txBody>
      </p:sp>
      <p:pic>
        <p:nvPicPr>
          <p:cNvPr id="1026" name="Picture 2" descr="C:\Users\lhwani\Desktop\Conference-LaTeX-template_7-9-18\Conference-LaTeX-template_7-9-18\boundary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753" y="2524837"/>
            <a:ext cx="8295636" cy="3425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96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Applications and uses of boundary nodes.</a:t>
            </a:r>
            <a:br>
              <a:rPr lang="en-US" sz="3200" dirty="0"/>
            </a:br>
            <a:endParaRPr lang="en-US" sz="3200" dirty="0"/>
          </a:p>
        </p:txBody>
      </p:sp>
      <p:sp>
        <p:nvSpPr>
          <p:cNvPr id="3" name="Content Placeholder 2"/>
          <p:cNvSpPr>
            <a:spLocks noGrp="1"/>
          </p:cNvSpPr>
          <p:nvPr>
            <p:ph idx="1"/>
          </p:nvPr>
        </p:nvSpPr>
        <p:spPr/>
        <p:txBody>
          <a:bodyPr>
            <a:normAutofit/>
          </a:bodyPr>
          <a:lstStyle/>
          <a:p>
            <a:r>
              <a:rPr lang="en-US" dirty="0" smtClean="0"/>
              <a:t>Help </a:t>
            </a:r>
            <a:r>
              <a:rPr lang="en-US" dirty="0"/>
              <a:t>WSN in monitoring because they directly interact with the outside environment, such as events entering or leaving the region.</a:t>
            </a:r>
          </a:p>
          <a:p>
            <a:r>
              <a:rPr lang="en-US" dirty="0" smtClean="0"/>
              <a:t>Monitor </a:t>
            </a:r>
            <a:r>
              <a:rPr lang="en-US" dirty="0"/>
              <a:t>boundaries of strategic and sensitive sites (e.g., oil fields or nuclear sites, frontiers of a country, etc.).</a:t>
            </a:r>
          </a:p>
          <a:p>
            <a:r>
              <a:rPr lang="en-US" dirty="0" smtClean="0"/>
              <a:t>Help </a:t>
            </a:r>
            <a:r>
              <a:rPr lang="en-US" dirty="0"/>
              <a:t>in routing and management purposes through extracting further information about the WSN structure.</a:t>
            </a:r>
          </a:p>
          <a:p>
            <a:r>
              <a:rPr lang="en-US" dirty="0" smtClean="0"/>
              <a:t>Used for </a:t>
            </a:r>
            <a:r>
              <a:rPr lang="en-US" dirty="0"/>
              <a:t>detecting failure nodes </a:t>
            </a:r>
            <a:r>
              <a:rPr lang="en-US" dirty="0" smtClean="0"/>
              <a:t>in the network.</a:t>
            </a:r>
            <a:endParaRPr lang="en-US" dirty="0"/>
          </a:p>
        </p:txBody>
      </p:sp>
    </p:spTree>
    <p:extLst>
      <p:ext uri="{BB962C8B-B14F-4D97-AF65-F5344CB8AC3E}">
        <p14:creationId xmlns:p14="http://schemas.microsoft.com/office/powerpoint/2010/main" val="150696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DLPCN </a:t>
            </a:r>
            <a:r>
              <a:rPr lang="en-US" sz="3200" dirty="0" smtClean="0"/>
              <a:t>algorithm</a:t>
            </a:r>
            <a:endParaRPr lang="en-US" sz="3200" dirty="0"/>
          </a:p>
        </p:txBody>
      </p:sp>
      <p:sp>
        <p:nvSpPr>
          <p:cNvPr id="3" name="Content Placeholder 2"/>
          <p:cNvSpPr>
            <a:spLocks noGrp="1"/>
          </p:cNvSpPr>
          <p:nvPr>
            <p:ph idx="1"/>
          </p:nvPr>
        </p:nvSpPr>
        <p:spPr/>
        <p:txBody>
          <a:bodyPr>
            <a:normAutofit/>
          </a:bodyPr>
          <a:lstStyle/>
          <a:p>
            <a:r>
              <a:rPr lang="en-US" dirty="0"/>
              <a:t>DLPCN algorithm is one of the best algorithms for boundary nodes detection, where it finds the minimal set of nodes connected to define the border of WSN.</a:t>
            </a:r>
          </a:p>
          <a:p>
            <a:r>
              <a:rPr lang="en-US" dirty="0"/>
              <a:t>100% accuracy.</a:t>
            </a:r>
          </a:p>
          <a:p>
            <a:r>
              <a:rPr lang="en-US" dirty="0"/>
              <a:t>Power consumption is only in the boundary nodes and its neighbors</a:t>
            </a:r>
            <a:r>
              <a:rPr lang="en-US" dirty="0" smtClean="0"/>
              <a:t>.</a:t>
            </a:r>
          </a:p>
          <a:p>
            <a:r>
              <a:rPr lang="en-US" dirty="0" smtClean="0"/>
              <a:t>Assume there is a virtual node for leader node.</a:t>
            </a:r>
          </a:p>
          <a:p>
            <a:r>
              <a:rPr lang="en-US" dirty="0" err="1" smtClean="0"/>
              <a:t>MinFind</a:t>
            </a:r>
            <a:r>
              <a:rPr lang="en-US" dirty="0" smtClean="0"/>
              <a:t> algorithm: used to choose the leader node.</a:t>
            </a:r>
            <a:endParaRPr lang="en-US" dirty="0"/>
          </a:p>
          <a:p>
            <a:r>
              <a:rPr lang="en-US" dirty="0"/>
              <a:t>Figure (2) illustrates an example of how a DLPCN work.</a:t>
            </a:r>
          </a:p>
        </p:txBody>
      </p:sp>
    </p:spTree>
    <p:extLst>
      <p:ext uri="{BB962C8B-B14F-4D97-AF65-F5344CB8AC3E}">
        <p14:creationId xmlns:p14="http://schemas.microsoft.com/office/powerpoint/2010/main" val="150696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Types of messages used in DLPCN.</a:t>
            </a:r>
            <a:endParaRPr lang="en-US" sz="3200" dirty="0"/>
          </a:p>
        </p:txBody>
      </p:sp>
      <p:sp>
        <p:nvSpPr>
          <p:cNvPr id="3" name="Content Placeholder 2"/>
          <p:cNvSpPr>
            <a:spLocks noGrp="1"/>
          </p:cNvSpPr>
          <p:nvPr>
            <p:ph idx="1"/>
          </p:nvPr>
        </p:nvSpPr>
        <p:spPr/>
        <p:txBody>
          <a:bodyPr>
            <a:normAutofit/>
          </a:bodyPr>
          <a:lstStyle/>
          <a:p>
            <a:r>
              <a:rPr lang="en-US" dirty="0" smtClean="0"/>
              <a:t>There are three types of messages used in DLPCN to determine the boundaries as follow.</a:t>
            </a:r>
          </a:p>
          <a:p>
            <a:pPr marL="0" indent="0">
              <a:buNone/>
            </a:pPr>
            <a:endParaRPr lang="en-US" dirty="0" smtClean="0"/>
          </a:p>
          <a:p>
            <a:pPr lvl="1">
              <a:buFont typeface="Wingdings" pitchFamily="2" charset="2"/>
              <a:buChar char="v"/>
            </a:pPr>
            <a:r>
              <a:rPr lang="en-US" sz="1800" dirty="0" smtClean="0"/>
              <a:t>AC: Used to request the coordinates.</a:t>
            </a:r>
          </a:p>
          <a:p>
            <a:pPr lvl="1">
              <a:buFont typeface="Wingdings" pitchFamily="2" charset="2"/>
              <a:buChar char="v"/>
            </a:pPr>
            <a:r>
              <a:rPr lang="en-US" sz="1800" dirty="0" smtClean="0"/>
              <a:t>CS: Used to send the </a:t>
            </a:r>
            <a:r>
              <a:rPr lang="en-US" sz="1800" dirty="0"/>
              <a:t>coordinates</a:t>
            </a:r>
            <a:r>
              <a:rPr lang="en-US" sz="1800" dirty="0" smtClean="0"/>
              <a:t>.</a:t>
            </a:r>
          </a:p>
          <a:p>
            <a:pPr marL="742950" lvl="2" indent="-342900">
              <a:buFont typeface="Wingdings" pitchFamily="2" charset="2"/>
              <a:buChar char="v"/>
            </a:pPr>
            <a:r>
              <a:rPr lang="en-US" sz="1800" dirty="0" smtClean="0"/>
              <a:t>SN</a:t>
            </a:r>
            <a:r>
              <a:rPr lang="en-US" sz="1800" dirty="0"/>
              <a:t>: </a:t>
            </a:r>
            <a:r>
              <a:rPr lang="en-US" sz="1800" dirty="0" smtClean="0"/>
              <a:t>Used </a:t>
            </a:r>
            <a:r>
              <a:rPr lang="en-US" sz="1800" dirty="0"/>
              <a:t>to inform a sensor that it is a boundary node.</a:t>
            </a:r>
          </a:p>
          <a:p>
            <a:endParaRPr lang="en-US" dirty="0"/>
          </a:p>
          <a:p>
            <a:pPr marL="0" indent="0">
              <a:buNone/>
            </a:pPr>
            <a:r>
              <a:rPr lang="en-US" dirty="0" smtClean="0"/>
              <a:t> </a:t>
            </a:r>
            <a:endParaRPr lang="en-US" dirty="0"/>
          </a:p>
        </p:txBody>
      </p:sp>
    </p:spTree>
    <p:extLst>
      <p:ext uri="{BB962C8B-B14F-4D97-AF65-F5344CB8AC3E}">
        <p14:creationId xmlns:p14="http://schemas.microsoft.com/office/powerpoint/2010/main" val="677142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hwani\Desktop\Conference-LaTeX-template_7-9-18\Conference-LaTeX-template_7-9-18\s123.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24584" y="436729"/>
            <a:ext cx="5418161" cy="357571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lhwani\Desktop\Conference-LaTeX-template_7-9-18\Conference-LaTeX-template_7-9-18\s4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3075" y="4203510"/>
            <a:ext cx="5227092" cy="21426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93076" y="6439437"/>
            <a:ext cx="5227092" cy="369332"/>
          </a:xfrm>
          <a:prstGeom prst="rect">
            <a:avLst/>
          </a:prstGeom>
          <a:noFill/>
        </p:spPr>
        <p:txBody>
          <a:bodyPr wrap="square" rtlCol="0">
            <a:spAutoFit/>
          </a:bodyPr>
          <a:lstStyle/>
          <a:p>
            <a:r>
              <a:rPr lang="en-US" dirty="0" smtClean="0"/>
              <a:t>Figure 2. Simple example on DLPCN.</a:t>
            </a:r>
            <a:endParaRPr lang="en-US" dirty="0"/>
          </a:p>
        </p:txBody>
      </p:sp>
    </p:spTree>
    <p:extLst>
      <p:ext uri="{BB962C8B-B14F-4D97-AF65-F5344CB8AC3E}">
        <p14:creationId xmlns:p14="http://schemas.microsoft.com/office/powerpoint/2010/main" val="150696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Modified DLPCN algorithm.</a:t>
            </a:r>
            <a:endParaRPr lang="en-US" sz="3200" dirty="0"/>
          </a:p>
        </p:txBody>
      </p:sp>
      <p:sp>
        <p:nvSpPr>
          <p:cNvPr id="3" name="Content Placeholder 2"/>
          <p:cNvSpPr>
            <a:spLocks noGrp="1"/>
          </p:cNvSpPr>
          <p:nvPr>
            <p:ph idx="1"/>
          </p:nvPr>
        </p:nvSpPr>
        <p:spPr/>
        <p:txBody>
          <a:bodyPr>
            <a:normAutofit/>
          </a:bodyPr>
          <a:lstStyle/>
          <a:p>
            <a:r>
              <a:rPr lang="en-US" dirty="0" smtClean="0"/>
              <a:t>There are two modification as follow.</a:t>
            </a:r>
          </a:p>
          <a:p>
            <a:pPr marL="0" indent="0">
              <a:buNone/>
            </a:pPr>
            <a:endParaRPr lang="en-US" dirty="0" smtClean="0"/>
          </a:p>
          <a:p>
            <a:pPr lvl="1">
              <a:buFont typeface="Wingdings" pitchFamily="2" charset="2"/>
              <a:buChar char="v"/>
            </a:pPr>
            <a:r>
              <a:rPr lang="en-US" sz="1800" dirty="0" smtClean="0"/>
              <a:t>First: This </a:t>
            </a:r>
            <a:r>
              <a:rPr lang="en-US" sz="1800" dirty="0"/>
              <a:t>modification target the exchange messages between the boundary </a:t>
            </a:r>
            <a:r>
              <a:rPr lang="en-US" sz="1800" dirty="0" smtClean="0"/>
              <a:t>nodes (AC, CS).</a:t>
            </a:r>
          </a:p>
          <a:p>
            <a:pPr lvl="1">
              <a:buFont typeface="Wingdings" pitchFamily="2" charset="2"/>
              <a:buChar char="v"/>
            </a:pPr>
            <a:r>
              <a:rPr lang="en-US" sz="1800" dirty="0" smtClean="0"/>
              <a:t>Second: This modification target the CS message between the boundary nodes and its neighbors.   </a:t>
            </a:r>
            <a:endParaRPr lang="en-US" sz="1800" dirty="0"/>
          </a:p>
        </p:txBody>
      </p:sp>
    </p:spTree>
    <p:extLst>
      <p:ext uri="{BB962C8B-B14F-4D97-AF65-F5344CB8AC3E}">
        <p14:creationId xmlns:p14="http://schemas.microsoft.com/office/powerpoint/2010/main" val="150696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First modification</a:t>
            </a:r>
            <a:endParaRPr lang="en-US" sz="3200" dirty="0"/>
          </a:p>
        </p:txBody>
      </p:sp>
      <p:sp>
        <p:nvSpPr>
          <p:cNvPr id="3" name="Content Placeholder 2"/>
          <p:cNvSpPr>
            <a:spLocks noGrp="1"/>
          </p:cNvSpPr>
          <p:nvPr>
            <p:ph idx="1"/>
          </p:nvPr>
        </p:nvSpPr>
        <p:spPr/>
        <p:txBody>
          <a:bodyPr>
            <a:normAutofit lnSpcReduction="10000"/>
          </a:bodyPr>
          <a:lstStyle/>
          <a:p>
            <a:r>
              <a:rPr lang="en-US" dirty="0" smtClean="0"/>
              <a:t>Mitigation </a:t>
            </a:r>
            <a:r>
              <a:rPr lang="en-US" dirty="0"/>
              <a:t>of AC </a:t>
            </a:r>
            <a:r>
              <a:rPr lang="en-US" dirty="0" smtClean="0"/>
              <a:t>broadcast.</a:t>
            </a:r>
          </a:p>
          <a:p>
            <a:r>
              <a:rPr lang="en-US" dirty="0" smtClean="0"/>
              <a:t>Assume there is a parent for each node except the leader node. </a:t>
            </a:r>
          </a:p>
          <a:p>
            <a:r>
              <a:rPr lang="en-US" dirty="0" smtClean="0"/>
              <a:t>Fixed infinite loop problem.</a:t>
            </a:r>
          </a:p>
          <a:p>
            <a:r>
              <a:rPr lang="en-US" dirty="0"/>
              <a:t>An infinite loop occurs between two nodes in the network, these nodes have two neighbors or one neighbor only</a:t>
            </a:r>
            <a:r>
              <a:rPr lang="en-US" dirty="0" smtClean="0"/>
              <a:t>.</a:t>
            </a:r>
          </a:p>
          <a:p>
            <a:r>
              <a:rPr lang="en-US" dirty="0" smtClean="0"/>
              <a:t>Solutions: Each node must check these two conditions.</a:t>
            </a:r>
          </a:p>
          <a:p>
            <a:pPr lvl="1">
              <a:buFont typeface="Wingdings" pitchFamily="2" charset="2"/>
              <a:buChar char="v"/>
            </a:pPr>
            <a:r>
              <a:rPr lang="en-US" sz="1800" dirty="0"/>
              <a:t>If the node </a:t>
            </a:r>
            <a:r>
              <a:rPr lang="en-US" sz="1800" dirty="0" smtClean="0"/>
              <a:t>has </a:t>
            </a:r>
            <a:r>
              <a:rPr lang="en-US" sz="1800" dirty="0"/>
              <a:t>only one </a:t>
            </a:r>
            <a:r>
              <a:rPr lang="en-US" sz="1800" dirty="0" smtClean="0"/>
              <a:t>neighbor, then it will send SN message to the parent.</a:t>
            </a:r>
          </a:p>
          <a:p>
            <a:pPr lvl="1">
              <a:buFont typeface="Wingdings" pitchFamily="2" charset="2"/>
              <a:buChar char="v"/>
            </a:pPr>
            <a:r>
              <a:rPr lang="en-US" sz="1800" dirty="0"/>
              <a:t>If the node is a boundary and it has only two </a:t>
            </a:r>
            <a:r>
              <a:rPr lang="en-US" sz="1800" dirty="0" smtClean="0"/>
              <a:t>neighbors, then it will send SN message to the parent.</a:t>
            </a:r>
          </a:p>
          <a:p>
            <a:r>
              <a:rPr lang="en-US" dirty="0" smtClean="0"/>
              <a:t>Figure (3) illustrate the problem. </a:t>
            </a:r>
            <a:endParaRPr lang="en-US" dirty="0"/>
          </a:p>
        </p:txBody>
      </p:sp>
    </p:spTree>
    <p:extLst>
      <p:ext uri="{BB962C8B-B14F-4D97-AF65-F5344CB8AC3E}">
        <p14:creationId xmlns:p14="http://schemas.microsoft.com/office/powerpoint/2010/main" val="15069631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3768</TotalTime>
  <Words>926</Words>
  <Application>Microsoft Office PowerPoint</Application>
  <PresentationFormat>Custom</PresentationFormat>
  <Paragraphs>101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Facet</vt:lpstr>
      <vt:lpstr>A Low Power Boundary Nodes Detection Algorithm for Wireless Sensor Networks</vt:lpstr>
      <vt:lpstr>OUTLINE</vt:lpstr>
      <vt:lpstr>Boundary nodes</vt:lpstr>
      <vt:lpstr>Applications and uses of boundary nodes. </vt:lpstr>
      <vt:lpstr>DLPCN algorithm</vt:lpstr>
      <vt:lpstr>Types of messages used in DLPCN.</vt:lpstr>
      <vt:lpstr>PowerPoint Presentation</vt:lpstr>
      <vt:lpstr>Modified DLPCN algorithm.</vt:lpstr>
      <vt:lpstr>First modification</vt:lpstr>
      <vt:lpstr>PowerPoint Presentation</vt:lpstr>
      <vt:lpstr>Second modification </vt:lpstr>
      <vt:lpstr>Solutions</vt:lpstr>
      <vt:lpstr>PowerPoint Presentation</vt:lpstr>
      <vt:lpstr>Solutions</vt:lpstr>
      <vt:lpstr>Experimental results</vt:lpstr>
      <vt:lpstr>PowerPoint Presentation</vt:lpstr>
      <vt:lpstr>PowerPoint Presentation</vt:lpstr>
      <vt:lpstr>Simulation environment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lhwani</cp:lastModifiedBy>
  <cp:revision>34</cp:revision>
  <dcterms:created xsi:type="dcterms:W3CDTF">2018-11-19T22:50:05Z</dcterms:created>
  <dcterms:modified xsi:type="dcterms:W3CDTF">2019-05-17T11:42:30Z</dcterms:modified>
</cp:coreProperties>
</file>