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8"/>
  </p:notesMasterIdLst>
  <p:sldIdLst>
    <p:sldId id="257" r:id="rId2"/>
    <p:sldId id="258" r:id="rId3"/>
    <p:sldId id="259" r:id="rId4"/>
    <p:sldId id="256"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18" d="100"/>
          <a:sy n="118" d="100"/>
        </p:scale>
        <p:origin x="-1398"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FC027F57-A0E3-4567-802E-990EF5986E13}" type="datetimeFigureOut">
              <a:rPr lang="ar-JO" smtClean="0"/>
              <a:t>09/10/1440</a:t>
            </a:fld>
            <a:endParaRPr lang="ar-J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E8C42F6-52C4-41D8-859E-65AB6D60BF6C}" type="slidenum">
              <a:rPr lang="ar-JO" smtClean="0"/>
              <a:t>‹#›</a:t>
            </a:fld>
            <a:endParaRPr lang="ar-JO"/>
          </a:p>
        </p:txBody>
      </p:sp>
    </p:spTree>
    <p:extLst>
      <p:ext uri="{BB962C8B-B14F-4D97-AF65-F5344CB8AC3E}">
        <p14:creationId xmlns:p14="http://schemas.microsoft.com/office/powerpoint/2010/main" val="175358306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dirty="0"/>
          </a:p>
        </p:txBody>
      </p:sp>
      <p:sp>
        <p:nvSpPr>
          <p:cNvPr id="4" name="Slide Number Placeholder 3"/>
          <p:cNvSpPr>
            <a:spLocks noGrp="1"/>
          </p:cNvSpPr>
          <p:nvPr>
            <p:ph type="sldNum" sz="quarter" idx="10"/>
          </p:nvPr>
        </p:nvSpPr>
        <p:spPr/>
        <p:txBody>
          <a:bodyPr/>
          <a:lstStyle/>
          <a:p>
            <a:fld id="{3E8C42F6-52C4-41D8-859E-65AB6D60BF6C}" type="slidenum">
              <a:rPr lang="ar-JO" smtClean="0"/>
              <a:t>15</a:t>
            </a:fld>
            <a:endParaRPr lang="ar-JO"/>
          </a:p>
        </p:txBody>
      </p:sp>
    </p:spTree>
    <p:extLst>
      <p:ext uri="{BB962C8B-B14F-4D97-AF65-F5344CB8AC3E}">
        <p14:creationId xmlns:p14="http://schemas.microsoft.com/office/powerpoint/2010/main" val="819216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20" name="عنصر نائب للتذييل 19"/>
          <p:cNvSpPr>
            <a:spLocks noGrp="1"/>
          </p:cNvSpPr>
          <p:nvPr>
            <p:ph type="ftr" sz="quarter" idx="11"/>
          </p:nvPr>
        </p:nvSpPr>
        <p:spPr/>
        <p:txBody>
          <a:bodyPr/>
          <a:lstStyle>
            <a:extLst/>
          </a:lstStyle>
          <a:p>
            <a:endParaRPr lang="ar-JO"/>
          </a:p>
        </p:txBody>
      </p:sp>
      <p:sp>
        <p:nvSpPr>
          <p:cNvPr id="10" name="عنصر نائب لرقم الشريحة 9"/>
          <p:cNvSpPr>
            <a:spLocks noGrp="1"/>
          </p:cNvSpPr>
          <p:nvPr>
            <p:ph type="sldNum" sz="quarter" idx="12"/>
          </p:nvPr>
        </p:nvSpPr>
        <p:spPr/>
        <p:txBody>
          <a:bodyPr/>
          <a:lstStyle>
            <a:extLst/>
          </a:lstStyle>
          <a:p>
            <a:fld id="{0CA4EA04-9121-40DB-A993-D001435FEC5D}" type="slidenum">
              <a:rPr lang="ar-JO" smtClean="0"/>
              <a:t>‹#›</a:t>
            </a:fld>
            <a:endParaRPr lang="ar-JO"/>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0CA4EA04-9121-40DB-A993-D001435FEC5D}" type="slidenum">
              <a:rPr lang="ar-JO" smtClean="0"/>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0CA4EA04-9121-40DB-A993-D001435FEC5D}" type="slidenum">
              <a:rPr lang="ar-JO" smtClean="0"/>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0CA4EA04-9121-40DB-A993-D001435FEC5D}" type="slidenum">
              <a:rPr lang="ar-JO" smtClean="0"/>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5" name="عنصر نائب للتذييل 4"/>
          <p:cNvSpPr>
            <a:spLocks noGrp="1"/>
          </p:cNvSpPr>
          <p:nvPr>
            <p:ph type="ftr" sz="quarter" idx="11"/>
          </p:nvPr>
        </p:nvSpPr>
        <p:spPr/>
        <p:txBody>
          <a:bodyPr/>
          <a:lstStyle>
            <a:extLst/>
          </a:lstStyle>
          <a:p>
            <a:endParaRPr lang="ar-JO"/>
          </a:p>
        </p:txBody>
      </p:sp>
      <p:sp>
        <p:nvSpPr>
          <p:cNvPr id="6" name="عنصر نائب لرقم الشريحة 5"/>
          <p:cNvSpPr>
            <a:spLocks noGrp="1"/>
          </p:cNvSpPr>
          <p:nvPr>
            <p:ph type="sldNum" sz="quarter" idx="12"/>
          </p:nvPr>
        </p:nvSpPr>
        <p:spPr/>
        <p:txBody>
          <a:bodyPr/>
          <a:lstStyle>
            <a:extLst/>
          </a:lstStyle>
          <a:p>
            <a:fld id="{0CA4EA04-9121-40DB-A993-D001435FEC5D}" type="slidenum">
              <a:rPr lang="ar-JO" smtClean="0"/>
              <a:t>‹#›</a:t>
            </a:fld>
            <a:endParaRPr lang="ar-JO"/>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0CA4EA04-9121-40DB-A993-D001435FEC5D}" type="slidenum">
              <a:rPr lang="ar-JO" smtClean="0"/>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8" name="عنصر نائب للتذييل 7"/>
          <p:cNvSpPr>
            <a:spLocks noGrp="1"/>
          </p:cNvSpPr>
          <p:nvPr>
            <p:ph type="ftr" sz="quarter" idx="11"/>
          </p:nvPr>
        </p:nvSpPr>
        <p:spPr/>
        <p:txBody>
          <a:bodyPr/>
          <a:lstStyle>
            <a:extLst/>
          </a:lstStyle>
          <a:p>
            <a:endParaRPr lang="ar-JO"/>
          </a:p>
        </p:txBody>
      </p:sp>
      <p:sp>
        <p:nvSpPr>
          <p:cNvPr id="9" name="عنصر نائب لرقم الشريحة 8"/>
          <p:cNvSpPr>
            <a:spLocks noGrp="1"/>
          </p:cNvSpPr>
          <p:nvPr>
            <p:ph type="sldNum" sz="quarter" idx="12"/>
          </p:nvPr>
        </p:nvSpPr>
        <p:spPr/>
        <p:txBody>
          <a:bodyPr/>
          <a:lstStyle>
            <a:extLst/>
          </a:lstStyle>
          <a:p>
            <a:fld id="{0CA4EA04-9121-40DB-A993-D001435FEC5D}" type="slidenum">
              <a:rPr lang="ar-JO" smtClean="0"/>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4" name="عنصر نائب للتذييل 3"/>
          <p:cNvSpPr>
            <a:spLocks noGrp="1"/>
          </p:cNvSpPr>
          <p:nvPr>
            <p:ph type="ftr" sz="quarter" idx="11"/>
          </p:nvPr>
        </p:nvSpPr>
        <p:spPr/>
        <p:txBody>
          <a:bodyPr/>
          <a:lstStyle>
            <a:extLst/>
          </a:lstStyle>
          <a:p>
            <a:endParaRPr lang="ar-JO"/>
          </a:p>
        </p:txBody>
      </p:sp>
      <p:sp>
        <p:nvSpPr>
          <p:cNvPr id="5" name="عنصر نائب لرقم الشريحة 4"/>
          <p:cNvSpPr>
            <a:spLocks noGrp="1"/>
          </p:cNvSpPr>
          <p:nvPr>
            <p:ph type="sldNum" sz="quarter" idx="12"/>
          </p:nvPr>
        </p:nvSpPr>
        <p:spPr/>
        <p:txBody>
          <a:bodyPr/>
          <a:lstStyle>
            <a:extLst/>
          </a:lstStyle>
          <a:p>
            <a:fld id="{0CA4EA04-9121-40DB-A993-D001435FEC5D}" type="slidenum">
              <a:rPr lang="ar-JO" smtClean="0"/>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3" name="عنصر نائب للتذييل 2"/>
          <p:cNvSpPr>
            <a:spLocks noGrp="1"/>
          </p:cNvSpPr>
          <p:nvPr>
            <p:ph type="ftr" sz="quarter" idx="11"/>
          </p:nvPr>
        </p:nvSpPr>
        <p:spPr/>
        <p:txBody>
          <a:bodyPr/>
          <a:lstStyle>
            <a:extLst/>
          </a:lstStyle>
          <a:p>
            <a:endParaRPr lang="ar-JO"/>
          </a:p>
        </p:txBody>
      </p:sp>
      <p:sp>
        <p:nvSpPr>
          <p:cNvPr id="4" name="عنصر نائب لرقم الشريحة 3"/>
          <p:cNvSpPr>
            <a:spLocks noGrp="1"/>
          </p:cNvSpPr>
          <p:nvPr>
            <p:ph type="sldNum" sz="quarter" idx="12"/>
          </p:nvPr>
        </p:nvSpPr>
        <p:spPr/>
        <p:txBody>
          <a:bodyPr/>
          <a:lstStyle>
            <a:extLst/>
          </a:lstStyle>
          <a:p>
            <a:fld id="{0CA4EA04-9121-40DB-A993-D001435FEC5D}" type="slidenum">
              <a:rPr lang="ar-JO" smtClean="0"/>
              <a:t>‹#›</a:t>
            </a:fld>
            <a:endParaRPr lang="ar-JO"/>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0CA4EA04-9121-40DB-A993-D001435FEC5D}" type="slidenum">
              <a:rPr lang="ar-JO" smtClean="0"/>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6DF33EB0-542C-4024-9DEF-CF04C6FE9534}" type="datetimeFigureOut">
              <a:rPr lang="ar-JO" smtClean="0"/>
              <a:t>09/10/1440</a:t>
            </a:fld>
            <a:endParaRPr lang="ar-JO"/>
          </a:p>
        </p:txBody>
      </p:sp>
      <p:sp>
        <p:nvSpPr>
          <p:cNvPr id="6" name="عنصر نائب للتذييل 5"/>
          <p:cNvSpPr>
            <a:spLocks noGrp="1"/>
          </p:cNvSpPr>
          <p:nvPr>
            <p:ph type="ftr" sz="quarter" idx="11"/>
          </p:nvPr>
        </p:nvSpPr>
        <p:spPr/>
        <p:txBody>
          <a:bodyPr/>
          <a:lstStyle>
            <a:extLst/>
          </a:lstStyle>
          <a:p>
            <a:endParaRPr lang="ar-JO"/>
          </a:p>
        </p:txBody>
      </p:sp>
      <p:sp>
        <p:nvSpPr>
          <p:cNvPr id="7" name="عنصر نائب لرقم الشريحة 6"/>
          <p:cNvSpPr>
            <a:spLocks noGrp="1"/>
          </p:cNvSpPr>
          <p:nvPr>
            <p:ph type="sldNum" sz="quarter" idx="12"/>
          </p:nvPr>
        </p:nvSpPr>
        <p:spPr/>
        <p:txBody>
          <a:bodyPr/>
          <a:lstStyle>
            <a:extLst/>
          </a:lstStyle>
          <a:p>
            <a:fld id="{0CA4EA04-9121-40DB-A993-D001435FEC5D}" type="slidenum">
              <a:rPr lang="ar-JO" smtClean="0"/>
              <a:t>‹#›</a:t>
            </a:fld>
            <a:endParaRPr lang="ar-JO"/>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DF33EB0-542C-4024-9DEF-CF04C6FE9534}" type="datetimeFigureOut">
              <a:rPr lang="ar-JO" smtClean="0"/>
              <a:t>09/10/1440</a:t>
            </a:fld>
            <a:endParaRPr lang="ar-JO"/>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JO"/>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CA4EA04-9121-40DB-A993-D001435FEC5D}" type="slidenum">
              <a:rPr lang="ar-JO" smtClean="0"/>
              <a:t>‹#›</a:t>
            </a:fld>
            <a:endParaRPr lang="ar-JO"/>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hardnesstesters.com/test-types/vickers-hardness-testin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728" y="785794"/>
            <a:ext cx="7498080" cy="48006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2500" lnSpcReduction="10000"/>
          </a:bodyPr>
          <a:lstStyle/>
          <a:p>
            <a:pPr algn="ctr"/>
            <a:r>
              <a:rPr lang="en-US" sz="4800" b="1" dirty="0" smtClean="0">
                <a:solidFill>
                  <a:schemeClr val="bg2">
                    <a:lumMod val="50000"/>
                  </a:schemeClr>
                </a:solidFill>
                <a:latin typeface="Times New Roman" pitchFamily="18" charset="0"/>
                <a:cs typeface="Times New Roman" pitchFamily="18" charset="0"/>
              </a:rPr>
              <a:t>Prepared by:</a:t>
            </a:r>
          </a:p>
          <a:p>
            <a:pPr algn="ctr"/>
            <a:endParaRPr lang="en-US" b="1" dirty="0" smtClean="0">
              <a:latin typeface="Times New Roman" pitchFamily="18" charset="0"/>
              <a:cs typeface="Times New Roman" pitchFamily="18" charset="0"/>
            </a:endParaRPr>
          </a:p>
          <a:p>
            <a:pPr algn="ctr"/>
            <a:r>
              <a:rPr lang="en-US" b="1" dirty="0" err="1" smtClean="0">
                <a:latin typeface="Times New Roman" pitchFamily="18" charset="0"/>
                <a:cs typeface="Times New Roman" pitchFamily="18" charset="0"/>
              </a:rPr>
              <a:t>Esam</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Fatayer</a:t>
            </a:r>
            <a:endParaRPr lang="en-US" b="1" dirty="0" smtClean="0">
              <a:latin typeface="Times New Roman" pitchFamily="18" charset="0"/>
              <a:cs typeface="Times New Roman" pitchFamily="18" charset="0"/>
            </a:endParaRPr>
          </a:p>
          <a:p>
            <a:pPr algn="ctr"/>
            <a:r>
              <a:rPr lang="en-US" b="1" dirty="0" err="1" smtClean="0">
                <a:latin typeface="Times New Roman" pitchFamily="18" charset="0"/>
                <a:cs typeface="Times New Roman" pitchFamily="18" charset="0"/>
              </a:rPr>
              <a:t>Amal</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Obaisi</a:t>
            </a:r>
            <a:endParaRPr lang="en-US" b="1" dirty="0" smtClean="0">
              <a:latin typeface="Times New Roman" pitchFamily="18" charset="0"/>
              <a:cs typeface="Times New Roman" pitchFamily="18" charset="0"/>
            </a:endParaRPr>
          </a:p>
          <a:p>
            <a:pPr algn="ctr"/>
            <a:r>
              <a:rPr lang="en-US" b="1" dirty="0" err="1" smtClean="0">
                <a:latin typeface="Times New Roman" pitchFamily="18" charset="0"/>
                <a:cs typeface="Times New Roman" pitchFamily="18" charset="0"/>
              </a:rPr>
              <a:t>Haneen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Rifai</a:t>
            </a:r>
            <a:r>
              <a:rPr lang="en-US" b="1" dirty="0" smtClean="0">
                <a:latin typeface="Times New Roman" pitchFamily="18" charset="0"/>
                <a:cs typeface="Times New Roman" pitchFamily="18" charset="0"/>
              </a:rPr>
              <a:t> </a:t>
            </a:r>
          </a:p>
          <a:p>
            <a:pPr algn="ctr"/>
            <a:endParaRPr lang="en-US" b="1" dirty="0" smtClean="0">
              <a:latin typeface="Times New Roman" pitchFamily="18" charset="0"/>
              <a:cs typeface="Times New Roman" pitchFamily="18" charset="0"/>
            </a:endParaRPr>
          </a:p>
          <a:p>
            <a:pPr algn="ctr"/>
            <a:r>
              <a:rPr lang="en-US" sz="4800" b="1" dirty="0" smtClean="0">
                <a:solidFill>
                  <a:schemeClr val="bg2">
                    <a:lumMod val="50000"/>
                  </a:schemeClr>
                </a:solidFill>
                <a:latin typeface="Times New Roman" pitchFamily="18" charset="0"/>
                <a:cs typeface="Times New Roman" pitchFamily="18" charset="0"/>
              </a:rPr>
              <a:t>Supervisor :</a:t>
            </a:r>
          </a:p>
          <a:p>
            <a:pPr algn="ctr"/>
            <a:endParaRPr lang="en-US" b="1" dirty="0" smtClean="0">
              <a:latin typeface="Times New Roman" pitchFamily="18" charset="0"/>
              <a:cs typeface="Times New Roman" pitchFamily="18" charset="0"/>
            </a:endParaRPr>
          </a:p>
          <a:p>
            <a:pPr algn="ctr"/>
            <a:r>
              <a:rPr lang="en-US" b="1" dirty="0" smtClean="0">
                <a:latin typeface="Times New Roman" pitchFamily="18" charset="0"/>
                <a:cs typeface="Times New Roman" pitchFamily="18" charset="0"/>
              </a:rPr>
              <a:t>Prof . </a:t>
            </a:r>
            <a:r>
              <a:rPr lang="en-US" b="1" dirty="0" err="1" smtClean="0">
                <a:latin typeface="Times New Roman" pitchFamily="18" charset="0"/>
                <a:cs typeface="Times New Roman" pitchFamily="18" charset="0"/>
              </a:rPr>
              <a:t>Hamdallah</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bearat</a:t>
            </a:r>
            <a:r>
              <a:rPr lang="en-US" b="1" dirty="0" smtClean="0">
                <a:latin typeface="Times New Roman" pitchFamily="18" charset="0"/>
                <a:cs typeface="Times New Roman" pitchFamily="18" charset="0"/>
              </a:rPr>
              <a:t> </a:t>
            </a:r>
          </a:p>
          <a:p>
            <a:endParaRPr lang="ar-J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85852" y="214290"/>
            <a:ext cx="7498080" cy="1143000"/>
          </a:xfrm>
        </p:spPr>
        <p:txBody>
          <a:bodyPr>
            <a:normAutofit/>
          </a:bodyPr>
          <a:lstStyle/>
          <a:p>
            <a:r>
              <a:rPr lang="en-US" sz="4800" dirty="0" smtClean="0">
                <a:solidFill>
                  <a:schemeClr val="bg2">
                    <a:lumMod val="25000"/>
                  </a:schemeClr>
                </a:solidFill>
                <a:latin typeface="Times New Roman" pitchFamily="18" charset="0"/>
                <a:cs typeface="Times New Roman" pitchFamily="18" charset="0"/>
              </a:rPr>
              <a:t>Methodology: </a:t>
            </a:r>
            <a:endParaRPr lang="ar-JO" sz="4400" dirty="0">
              <a:solidFill>
                <a:schemeClr val="bg2">
                  <a:lumMod val="25000"/>
                </a:schemeClr>
              </a:solidFill>
            </a:endParaRPr>
          </a:p>
        </p:txBody>
      </p:sp>
      <p:sp>
        <p:nvSpPr>
          <p:cNvPr id="3" name="عنصر نائب للمحتوى 2"/>
          <p:cNvSpPr>
            <a:spLocks noGrp="1"/>
          </p:cNvSpPr>
          <p:nvPr>
            <p:ph idx="1"/>
          </p:nvPr>
        </p:nvSpPr>
        <p:spPr>
          <a:xfrm>
            <a:off x="1214414" y="1357298"/>
            <a:ext cx="7498080" cy="4800600"/>
          </a:xfrm>
        </p:spPr>
        <p:txBody>
          <a:bodyPr>
            <a:normAutofit fontScale="92500"/>
          </a:bodyPr>
          <a:lstStyle/>
          <a:p>
            <a:pPr algn="l"/>
            <a:r>
              <a:rPr lang="en-US"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sample preparation :</a:t>
            </a:r>
          </a:p>
          <a:p>
            <a:pPr algn="l"/>
            <a:endParaRPr lang="ar-JO"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a:p>
            <a:pPr algn="l" rtl="0"/>
            <a:r>
              <a:rPr lang="en-US" sz="4000" b="1" u="sng" dirty="0" smtClean="0">
                <a:ln w="11430"/>
                <a:solidFill>
                  <a:schemeClr val="accent2">
                    <a:lumMod val="50000"/>
                  </a:schemeClr>
                </a:solidFill>
                <a:effectLst>
                  <a:outerShdw blurRad="80000" dist="40000" dir="5040000" algn="tl">
                    <a:srgbClr val="000000">
                      <a:alpha val="30000"/>
                    </a:srgbClr>
                  </a:outerShdw>
                </a:effectLst>
                <a:latin typeface="Times New Roman" pitchFamily="18" charset="0"/>
                <a:cs typeface="Times New Roman" pitchFamily="18" charset="0"/>
              </a:rPr>
              <a:t>The billet was cut in three parts:</a:t>
            </a:r>
          </a:p>
          <a:p>
            <a:pPr algn="l" rtl="0"/>
            <a:endParaRPr lang="en-US" b="1" dirty="0" smtClean="0">
              <a:ln w="11430"/>
              <a:effectLst>
                <a:outerShdw blurRad="80000" dist="40000" dir="5040000" algn="tl">
                  <a:srgbClr val="000000">
                    <a:alpha val="30000"/>
                  </a:srgbClr>
                </a:outerShdw>
              </a:effectLst>
              <a:latin typeface="Times New Roman" pitchFamily="18" charset="0"/>
              <a:cs typeface="Times New Roman" pitchFamily="18" charset="0"/>
            </a:endParaRPr>
          </a:p>
          <a:p>
            <a:pPr marL="770382" indent="-742950" algn="l" rtl="0">
              <a:buNone/>
            </a:pPr>
            <a:r>
              <a:rPr lang="en-US" b="1" dirty="0" smtClean="0">
                <a:ln w="11430"/>
                <a:effectLst>
                  <a:outerShdw blurRad="80000" dist="40000" dir="5040000" algn="tl">
                    <a:srgbClr val="000000">
                      <a:alpha val="30000"/>
                    </a:srgbClr>
                  </a:outerShdw>
                </a:effectLst>
                <a:latin typeface="Times New Roman" pitchFamily="18" charset="0"/>
                <a:cs typeface="Times New Roman" pitchFamily="18" charset="0"/>
              </a:rPr>
              <a:t>1)The beginning of the billet and  took No. 3 </a:t>
            </a:r>
          </a:p>
          <a:p>
            <a:pPr marL="770382" indent="-742950" algn="l" rtl="0">
              <a:buNone/>
            </a:pPr>
            <a:r>
              <a:rPr lang="en-US" b="1" dirty="0" smtClean="0">
                <a:ln w="11430"/>
                <a:effectLst>
                  <a:outerShdw blurRad="80000" dist="40000" dir="5040000" algn="tl">
                    <a:srgbClr val="000000">
                      <a:alpha val="30000"/>
                    </a:srgbClr>
                  </a:outerShdw>
                </a:effectLst>
                <a:latin typeface="Times New Roman" pitchFamily="18" charset="0"/>
                <a:cs typeface="Times New Roman" pitchFamily="18" charset="0"/>
              </a:rPr>
              <a:t> 2) The middle of the billet and its took No.2</a:t>
            </a:r>
          </a:p>
          <a:p>
            <a:pPr algn="l" rtl="0">
              <a:buNone/>
            </a:pPr>
            <a:r>
              <a:rPr lang="en-US" b="1" dirty="0" smtClean="0">
                <a:ln w="11430"/>
                <a:effectLst>
                  <a:outerShdw blurRad="80000" dist="40000" dir="5040000" algn="tl">
                    <a:srgbClr val="000000">
                      <a:alpha val="30000"/>
                    </a:srgbClr>
                  </a:outerShdw>
                </a:effectLst>
                <a:latin typeface="Times New Roman" pitchFamily="18" charset="0"/>
                <a:cs typeface="Times New Roman" pitchFamily="18" charset="0"/>
              </a:rPr>
              <a:t>3) The end of the billet and its took No. 3</a:t>
            </a:r>
          </a:p>
          <a:p>
            <a:pPr algn="l"/>
            <a:endParaRPr lang="ar-J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1643050"/>
            <a:ext cx="7498080" cy="1143000"/>
          </a:xfrm>
        </p:spPr>
        <p:txBody>
          <a:bodyPr>
            <a:noAutofit/>
          </a:bodyPr>
          <a:lstStyle/>
          <a:p>
            <a:pPr algn="just"/>
            <a:r>
              <a:rPr lang="en-US" sz="3200" dirty="0" smtClean="0">
                <a:latin typeface="Times New Roman" pitchFamily="18" charset="0"/>
                <a:cs typeface="Times New Roman" pitchFamily="18" charset="0"/>
              </a:rPr>
              <a:t>six sample from one strips by using drill with diameter 25mm and 40mm in height to be suitable for metallographic analysis </a:t>
            </a:r>
            <a:r>
              <a:rPr lang="ar-JO"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and other tests were cut                             .</a:t>
            </a:r>
            <a:br>
              <a:rPr lang="en-US" sz="3200" dirty="0" smtClean="0">
                <a:latin typeface="Times New Roman" pitchFamily="18" charset="0"/>
                <a:cs typeface="Times New Roman" pitchFamily="18" charset="0"/>
              </a:rPr>
            </a:br>
            <a:r>
              <a:rPr lang="ar-JO" sz="3200" dirty="0" smtClean="0">
                <a:latin typeface="Times New Roman" pitchFamily="18" charset="0"/>
                <a:cs typeface="Times New Roman" pitchFamily="18" charset="0"/>
              </a:rPr>
              <a:t/>
            </a:r>
            <a:br>
              <a:rPr lang="ar-JO" sz="3200" dirty="0" smtClean="0">
                <a:latin typeface="Times New Roman" pitchFamily="18" charset="0"/>
                <a:cs typeface="Times New Roman" pitchFamily="18" charset="0"/>
              </a:rPr>
            </a:br>
            <a:endParaRPr lang="ar-JO" sz="3200" dirty="0">
              <a:latin typeface="Times New Roman" pitchFamily="18" charset="0"/>
              <a:cs typeface="Times New Roman" pitchFamily="18" charset="0"/>
            </a:endParaRPr>
          </a:p>
        </p:txBody>
      </p:sp>
      <p:pic>
        <p:nvPicPr>
          <p:cNvPr id="4" name="Picture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85984" y="3143248"/>
            <a:ext cx="5500726" cy="328614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sp>
        <p:nvSpPr>
          <p:cNvPr id="3" name="عنصر نائب للمحتوى 2"/>
          <p:cNvSpPr>
            <a:spLocks noGrp="1"/>
          </p:cNvSpPr>
          <p:nvPr>
            <p:ph idx="1"/>
          </p:nvPr>
        </p:nvSpPr>
        <p:spPr/>
        <p:txBody>
          <a:bodyPr/>
          <a:lstStyle/>
          <a:p>
            <a:pPr algn="just"/>
            <a:r>
              <a:rPr lang="en-US" dirty="0" smtClean="0">
                <a:latin typeface="Times New Roman" pitchFamily="18" charset="0"/>
                <a:cs typeface="Times New Roman" pitchFamily="18" charset="0"/>
              </a:rPr>
              <a:t>Then samples were grinded with a different sand papers size (320.400.600.1200) by grinding machine to remove any extra pieces and get surface without any notches and then samples was polished with polishing machine to make surface shiny and ready to metallographic study                                                           </a:t>
            </a:r>
          </a:p>
          <a:p>
            <a:endParaRPr lang="ar-JO"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Preparation for metallographic </a:t>
            </a:r>
            <a:endParaRPr lang="ar-JO" dirty="0"/>
          </a:p>
        </p:txBody>
      </p:sp>
      <p:sp>
        <p:nvSpPr>
          <p:cNvPr id="3" name="عنصر نائب للمحتوى 2"/>
          <p:cNvSpPr>
            <a:spLocks noGrp="1"/>
          </p:cNvSpPr>
          <p:nvPr>
            <p:ph idx="1"/>
          </p:nvPr>
        </p:nvSpPr>
        <p:spPr/>
        <p:txBody>
          <a:bodyPr/>
          <a:lstStyle/>
          <a:p>
            <a:pPr algn="just"/>
            <a:r>
              <a:rPr lang="en-US" dirty="0" smtClean="0">
                <a:latin typeface="Times New Roman" pitchFamily="18" charset="0"/>
                <a:cs typeface="Times New Roman" pitchFamily="18" charset="0"/>
              </a:rPr>
              <a:t>Metallographic etchant (10% </a:t>
            </a:r>
            <a:r>
              <a:rPr lang="en-US" dirty="0" err="1" smtClean="0">
                <a:latin typeface="Times New Roman" pitchFamily="18" charset="0"/>
                <a:cs typeface="Times New Roman" pitchFamily="18" charset="0"/>
              </a:rPr>
              <a:t>NaOH</a:t>
            </a:r>
            <a:r>
              <a:rPr lang="en-US" dirty="0" smtClean="0">
                <a:latin typeface="Times New Roman" pitchFamily="18" charset="0"/>
                <a:cs typeface="Times New Roman" pitchFamily="18" charset="0"/>
              </a:rPr>
              <a:t>) especially designed for AL alloy was used to reveal the Mg2Si precipitates. And then the sample was etched to be prepared for metallographic tested                                 .</a:t>
            </a:r>
          </a:p>
          <a:p>
            <a:endParaRPr lang="ar-JO"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1428736"/>
            <a:ext cx="7498080" cy="1143000"/>
          </a:xfrm>
        </p:spPr>
        <p:txBody>
          <a:bodyPr>
            <a:noAutofit/>
          </a:bodyPr>
          <a:lstStyle/>
          <a:p>
            <a:pPr algn="ct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Three temperatures were suggested to work at, namely 585 °C (analogous to that originally used by the industry), 550 °C and 520 °C. Muffle furnace was used to homogenize the strips as well as the metallographic  specimens.</a:t>
            </a:r>
            <a:br>
              <a:rPr lang="en-US" sz="3200" dirty="0" smtClean="0">
                <a:latin typeface="Times New Roman" pitchFamily="18" charset="0"/>
                <a:cs typeface="Times New Roman" pitchFamily="18" charset="0"/>
              </a:rPr>
            </a:br>
            <a:endParaRPr lang="ar-JO" sz="3200" dirty="0"/>
          </a:p>
        </p:txBody>
      </p:sp>
      <p:sp>
        <p:nvSpPr>
          <p:cNvPr id="4" name="مستطيل 3"/>
          <p:cNvSpPr/>
          <p:nvPr/>
        </p:nvSpPr>
        <p:spPr>
          <a:xfrm>
            <a:off x="1071538" y="4714884"/>
            <a:ext cx="4572000" cy="1384995"/>
          </a:xfrm>
          <a:prstGeom prst="rect">
            <a:avLst/>
          </a:prstGeom>
        </p:spPr>
        <p:txBody>
          <a:bodyPr>
            <a:spAutoFit/>
          </a:bodyPr>
          <a:lstStyle/>
          <a:p>
            <a:pPr algn="l"/>
            <a:r>
              <a:rPr lang="en-US" sz="2800" dirty="0" smtClean="0">
                <a:latin typeface="Times New Roman" pitchFamily="18" charset="0"/>
                <a:cs typeface="Times New Roman" pitchFamily="18" charset="0"/>
              </a:rPr>
              <a:t>Then six samples were taken from each site and VHN was calculated for each samples.</a:t>
            </a:r>
            <a:endParaRPr lang="en-US" sz="2800" dirty="0">
              <a:latin typeface="Times New Roman" pitchFamily="18" charset="0"/>
              <a:cs typeface="Times New Roman" pitchFamily="18" charset="0"/>
            </a:endParaRPr>
          </a:p>
        </p:txBody>
      </p:sp>
      <p:pic>
        <p:nvPicPr>
          <p:cNvPr id="5" name="Picture 9"/>
          <p:cNvPicPr/>
          <p:nvPr/>
        </p:nvPicPr>
        <p:blipFill>
          <a:blip r:embed="rId2">
            <a:extLst>
              <a:ext uri="{28A0092B-C50C-407E-A947-70E740481C1C}">
                <a14:useLocalDpi xmlns:a14="http://schemas.microsoft.com/office/drawing/2010/main" val="0"/>
              </a:ext>
            </a:extLst>
          </a:blip>
          <a:stretch>
            <a:fillRect/>
          </a:stretch>
        </p:blipFill>
        <p:spPr>
          <a:xfrm>
            <a:off x="5929322" y="3500438"/>
            <a:ext cx="2786082" cy="314327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1214414" y="500042"/>
            <a:ext cx="7719274" cy="6072230"/>
          </a:xfrm>
        </p:spPr>
        <p:txBody>
          <a:bodyPr>
            <a:normAutofit fontScale="92500" lnSpcReduction="10000"/>
          </a:bodyPr>
          <a:lstStyle/>
          <a:p>
            <a:pPr algn="just" rtl="0"/>
            <a:r>
              <a:rPr lang="en-US" dirty="0" smtClean="0"/>
              <a:t>Microstructure was examined by optical microscope. To take image of microstructure and determined the volume fraction of secondary phase.</a:t>
            </a:r>
          </a:p>
          <a:p>
            <a:pPr algn="just" rtl="0"/>
            <a:r>
              <a:rPr lang="en-US" dirty="0" smtClean="0"/>
              <a:t>The sample that was prepared the VHN was done in different location and then the sample was homogenized at temperature at 580C with soaking time 3 hours and then the hardness test was done and the data was collected.</a:t>
            </a:r>
          </a:p>
          <a:p>
            <a:pPr algn="just" rtl="0"/>
            <a:r>
              <a:rPr lang="en-US" dirty="0" smtClean="0"/>
              <a:t> Another samples were homogenized at different temperature 550C and 520C and the hardness test was done and the data was collected.</a:t>
            </a:r>
          </a:p>
          <a:p>
            <a:endParaRPr lang="ar-JO"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304800"/>
            <a:ext cx="7498080" cy="1143000"/>
          </a:xfrm>
        </p:spPr>
        <p:txBody>
          <a:bodyPr>
            <a:normAutofit/>
          </a:bodyPr>
          <a:lstStyle/>
          <a:p>
            <a:r>
              <a:rPr lang="en-US" b="1" dirty="0">
                <a:effectLst/>
              </a:rPr>
              <a:t>Results and </a:t>
            </a:r>
            <a:r>
              <a:rPr lang="en-US" b="1" dirty="0" smtClean="0">
                <a:effectLst/>
              </a:rPr>
              <a:t>discussion</a:t>
            </a:r>
            <a:endParaRPr lang="ar-JO" dirty="0"/>
          </a:p>
        </p:txBody>
      </p:sp>
      <p:sp>
        <p:nvSpPr>
          <p:cNvPr id="3" name="Content Placeholder 2"/>
          <p:cNvSpPr>
            <a:spLocks noGrp="1"/>
          </p:cNvSpPr>
          <p:nvPr>
            <p:ph idx="1"/>
          </p:nvPr>
        </p:nvSpPr>
        <p:spPr/>
        <p:txBody>
          <a:bodyPr>
            <a:normAutofit fontScale="55000" lnSpcReduction="20000"/>
          </a:bodyPr>
          <a:lstStyle/>
          <a:p>
            <a:pPr marL="402336" lvl="1" indent="0" algn="l">
              <a:buNone/>
            </a:pPr>
            <a:r>
              <a:rPr lang="en-US" dirty="0" err="1" smtClean="0">
                <a:latin typeface="Times New Roman" panose="02020603050405020304" pitchFamily="18" charset="0"/>
                <a:cs typeface="Times New Roman" panose="02020603050405020304" pitchFamily="18" charset="0"/>
              </a:rPr>
              <a:t>vickers</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hardness </a:t>
            </a:r>
            <a:r>
              <a:rPr lang="en-US" dirty="0" smtClean="0">
                <a:latin typeface="Times New Roman" pitchFamily="18" charset="0"/>
                <a:cs typeface="Times New Roman" pitchFamily="18" charset="0"/>
              </a:rPr>
              <a:t>test (VHT) </a:t>
            </a:r>
          </a:p>
          <a:p>
            <a:pPr marL="402336" lvl="1" indent="0" algn="l">
              <a:buNone/>
            </a:pPr>
            <a:endParaRPr lang="en-US" dirty="0" smtClean="0">
              <a:latin typeface="Times New Roman" pitchFamily="18" charset="0"/>
              <a:cs typeface="Times New Roman" pitchFamily="18" charset="0"/>
            </a:endParaRPr>
          </a:p>
          <a:p>
            <a:pPr marL="402336" lvl="1" indent="0" algn="l">
              <a:buNone/>
            </a:pPr>
            <a:r>
              <a:rPr lang="en-US" dirty="0" smtClean="0">
                <a:latin typeface="Times New Roman" pitchFamily="18" charset="0"/>
                <a:cs typeface="Times New Roman" pitchFamily="18" charset="0"/>
              </a:rPr>
              <a:t>     as cast                                 H.580                        H.550                          H.520</a:t>
            </a:r>
            <a:endParaRPr lang="en-US" u="sng" dirty="0" smtClean="0">
              <a:hlinkClick r:id="rId2"/>
            </a:endParaRPr>
          </a:p>
          <a:p>
            <a:pPr marL="402336" lvl="1" indent="0" algn="l">
              <a:buNone/>
            </a:pPr>
            <a:endParaRPr lang="en-US" dirty="0" smtClean="0">
              <a:latin typeface="Arial Narrow" panose="020B0606020202030204" pitchFamily="34" charset="0"/>
              <a:hlinkClick r:id="rId2"/>
            </a:endParaRPr>
          </a:p>
          <a:p>
            <a:pPr marL="402336" lvl="1" indent="0" algn="l">
              <a:buNone/>
            </a:pPr>
            <a:endParaRPr lang="en-US" u="sng" dirty="0">
              <a:hlinkClick r:id="rId2"/>
            </a:endParaRPr>
          </a:p>
          <a:p>
            <a:pPr marL="402336" lvl="1" indent="0" algn="l">
              <a:buNone/>
            </a:pPr>
            <a:endParaRPr lang="en-US" u="sng" dirty="0" smtClean="0">
              <a:hlinkClick r:id="rId2"/>
            </a:endParaRPr>
          </a:p>
          <a:p>
            <a:pPr marL="402336" lvl="1" indent="0" algn="l">
              <a:buNone/>
            </a:pPr>
            <a:endParaRPr lang="en-US" u="sng" dirty="0">
              <a:hlinkClick r:id="rId2"/>
            </a:endParaRPr>
          </a:p>
          <a:p>
            <a:pPr marL="402336" lvl="1" indent="0" algn="l">
              <a:buNone/>
            </a:pPr>
            <a:endParaRPr lang="en-US" u="sng" dirty="0" smtClean="0">
              <a:hlinkClick r:id="rId2"/>
            </a:endParaRPr>
          </a:p>
          <a:p>
            <a:pPr marL="402336" lvl="1" indent="0" algn="l">
              <a:buNone/>
            </a:pPr>
            <a:endParaRPr lang="en-US" u="sng" dirty="0">
              <a:hlinkClick r:id="rId2"/>
            </a:endParaRPr>
          </a:p>
          <a:p>
            <a:pPr marL="402336" lvl="1" indent="0" algn="l">
              <a:buNone/>
            </a:pPr>
            <a:endParaRPr lang="en-US" u="sng" dirty="0" smtClean="0">
              <a:hlinkClick r:id="rId2"/>
            </a:endParaRPr>
          </a:p>
          <a:p>
            <a:pPr marL="402336" lvl="1" indent="0" algn="l">
              <a:buNone/>
            </a:pPr>
            <a:endParaRPr lang="en-US" u="sng" dirty="0">
              <a:hlinkClick r:id="rId2"/>
            </a:endParaRPr>
          </a:p>
          <a:p>
            <a:pPr marL="402336" lvl="1" indent="0" algn="l">
              <a:buNone/>
            </a:pPr>
            <a:endParaRPr lang="en-US" u="sng" dirty="0" smtClean="0">
              <a:hlinkClick r:id="rId2"/>
            </a:endParaRPr>
          </a:p>
          <a:p>
            <a:pPr marL="402336" lvl="1" indent="0" algn="l">
              <a:buNone/>
            </a:pPr>
            <a:endParaRPr lang="en-US" u="sng" dirty="0">
              <a:hlinkClick r:id="rId2"/>
            </a:endParaRPr>
          </a:p>
          <a:p>
            <a:pPr marL="402336" lvl="1" indent="0" algn="l">
              <a:buNone/>
            </a:pPr>
            <a:endParaRPr lang="en-US" u="sng" dirty="0" smtClean="0">
              <a:hlinkClick r:id="rId2"/>
            </a:endParaRPr>
          </a:p>
          <a:p>
            <a:pPr marL="402336" lvl="1" indent="0" algn="l">
              <a:buNone/>
            </a:pPr>
            <a:endParaRPr lang="en-US" u="sng" dirty="0">
              <a:hlinkClick r:id="rId2"/>
            </a:endParaRPr>
          </a:p>
          <a:p>
            <a:pPr marL="402336" lvl="1" indent="0" algn="l">
              <a:buNone/>
            </a:pPr>
            <a:endParaRPr lang="en-US" u="sng" dirty="0" smtClean="0">
              <a:hlinkClick r:id="rId2"/>
            </a:endParaRPr>
          </a:p>
          <a:p>
            <a:pPr marL="402336" lvl="1" indent="0" algn="l">
              <a:buNone/>
            </a:pPr>
            <a:r>
              <a:rPr lang="en-US" u="sng" dirty="0" smtClean="0">
                <a:hlinkClick r:id="rId2"/>
              </a:rPr>
              <a:t> </a:t>
            </a:r>
          </a:p>
          <a:p>
            <a:pPr marL="402336" lvl="1" indent="0" algn="l">
              <a:buNone/>
            </a:pPr>
            <a:endParaRPr lang="en-US" u="sng" dirty="0" smtClean="0">
              <a:hlinkClick r:id="rId2"/>
            </a:endParaRPr>
          </a:p>
          <a:p>
            <a:pPr marL="402336" lvl="1" indent="0" algn="l">
              <a:buNone/>
            </a:pPr>
            <a:endParaRPr lang="ar-JO" dirty="0"/>
          </a:p>
        </p:txBody>
      </p:sp>
      <p:graphicFrame>
        <p:nvGraphicFramePr>
          <p:cNvPr id="5" name="Table 4"/>
          <p:cNvGraphicFramePr>
            <a:graphicFrameLocks noGrp="1"/>
          </p:cNvGraphicFramePr>
          <p:nvPr>
            <p:extLst>
              <p:ext uri="{D42A27DB-BD31-4B8C-83A1-F6EECF244321}">
                <p14:modId xmlns:p14="http://schemas.microsoft.com/office/powerpoint/2010/main" val="3085733634"/>
              </p:ext>
            </p:extLst>
          </p:nvPr>
        </p:nvGraphicFramePr>
        <p:xfrm>
          <a:off x="1691680" y="2348880"/>
          <a:ext cx="1278082" cy="4289880"/>
        </p:xfrm>
        <a:graphic>
          <a:graphicData uri="http://schemas.openxmlformats.org/drawingml/2006/table">
            <a:tbl>
              <a:tblPr rtl="1" firstRow="1" firstCol="1" bandRow="1">
                <a:tableStyleId>{5C22544A-7EE6-4342-B048-85BDC9FD1C3A}</a:tableStyleId>
              </a:tblPr>
              <a:tblGrid>
                <a:gridCol w="656313"/>
                <a:gridCol w="621769"/>
              </a:tblGrid>
              <a:tr h="169174">
                <a:tc>
                  <a:txBody>
                    <a:bodyPr/>
                    <a:lstStyle/>
                    <a:p>
                      <a:pPr algn="l" rtl="0">
                        <a:lnSpc>
                          <a:spcPct val="150000"/>
                        </a:lnSpc>
                        <a:spcAft>
                          <a:spcPts val="0"/>
                        </a:spcAft>
                      </a:pPr>
                      <a:r>
                        <a:rPr lang="en-US" sz="1000" dirty="0">
                          <a:effectLst/>
                        </a:rPr>
                        <a:t>VHN</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sample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dirty="0">
                          <a:effectLst/>
                        </a:rPr>
                        <a:t>972.4467</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31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1021.47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926.8697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956.8878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34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1004.725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980.3688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1021.47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988.3882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1004.725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964.6202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996.5063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972.4467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1013.046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956.8878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dirty="0">
                          <a:effectLst/>
                        </a:rPr>
                        <a:t>996.5063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980.3688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a:effectLst/>
                        </a:rPr>
                        <a:t>988.3882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169174">
                <a:tc>
                  <a:txBody>
                    <a:bodyPr/>
                    <a:lstStyle/>
                    <a:p>
                      <a:pPr algn="r" rtl="0">
                        <a:lnSpc>
                          <a:spcPct val="150000"/>
                        </a:lnSpc>
                        <a:spcAft>
                          <a:spcPts val="0"/>
                        </a:spcAft>
                      </a:pPr>
                      <a:r>
                        <a:rPr lang="en-US" sz="1000" dirty="0">
                          <a:effectLst/>
                        </a:rPr>
                        <a:t>1004.725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16</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901754209"/>
              </p:ext>
            </p:extLst>
          </p:nvPr>
        </p:nvGraphicFramePr>
        <p:xfrm>
          <a:off x="3452571" y="2345793"/>
          <a:ext cx="1278082" cy="4292967"/>
        </p:xfrm>
        <a:graphic>
          <a:graphicData uri="http://schemas.openxmlformats.org/drawingml/2006/table">
            <a:tbl>
              <a:tblPr rtl="1" firstRow="1" firstCol="1" bandRow="1">
                <a:tableStyleId>{5C22544A-7EE6-4342-B048-85BDC9FD1C3A}</a:tableStyleId>
              </a:tblPr>
              <a:tblGrid>
                <a:gridCol w="656313"/>
                <a:gridCol w="621769"/>
              </a:tblGrid>
              <a:tr h="204427">
                <a:tc>
                  <a:txBody>
                    <a:bodyPr/>
                    <a:lstStyle/>
                    <a:p>
                      <a:pPr algn="l" rtl="0">
                        <a:lnSpc>
                          <a:spcPct val="150000"/>
                        </a:lnSpc>
                        <a:spcAft>
                          <a:spcPts val="0"/>
                        </a:spcAft>
                      </a:pPr>
                      <a:r>
                        <a:rPr lang="en-US" sz="1000" dirty="0">
                          <a:effectLst/>
                        </a:rPr>
                        <a:t>VHN</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sample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784.5025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331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801.9031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332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333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334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336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767.6621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221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767.6621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222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751.3583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223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dirty="0">
                          <a:effectLst/>
                        </a:rPr>
                        <a:t>778.828</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224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751.3583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225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767.6621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226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111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112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790.2392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a:effectLst/>
                        </a:rPr>
                        <a:t>113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114</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784.5025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115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r h="204427">
                <a:tc>
                  <a:txBody>
                    <a:bodyPr/>
                    <a:lstStyle/>
                    <a:p>
                      <a:pPr algn="r" rtl="0">
                        <a:lnSpc>
                          <a:spcPct val="150000"/>
                        </a:lnSpc>
                        <a:spcAft>
                          <a:spcPts val="0"/>
                        </a:spcAft>
                      </a:pPr>
                      <a:r>
                        <a:rPr lang="en-US" sz="1000">
                          <a:effectLst/>
                        </a:rPr>
                        <a:t>796.0391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c>
                  <a:txBody>
                    <a:bodyPr/>
                    <a:lstStyle/>
                    <a:p>
                      <a:pPr algn="l" rtl="0">
                        <a:lnSpc>
                          <a:spcPct val="150000"/>
                        </a:lnSpc>
                        <a:spcAft>
                          <a:spcPts val="0"/>
                        </a:spcAft>
                      </a:pPr>
                      <a:r>
                        <a:rPr lang="en-US" sz="1000" dirty="0">
                          <a:effectLst/>
                        </a:rPr>
                        <a:t>115</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nchor="b"/>
                </a:tc>
              </a:tr>
            </a:tbl>
          </a:graphicData>
        </a:graphic>
      </p:graphicFrame>
      <p:sp>
        <p:nvSpPr>
          <p:cNvPr id="7" name="Rectangle 1"/>
          <p:cNvSpPr>
            <a:spLocks noChangeArrowheads="1"/>
          </p:cNvSpPr>
          <p:nvPr/>
        </p:nvSpPr>
        <p:spPr bwMode="auto">
          <a:xfrm>
            <a:off x="4545013" y="1447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graphicFrame>
        <p:nvGraphicFramePr>
          <p:cNvPr id="8" name="Table 7"/>
          <p:cNvGraphicFramePr>
            <a:graphicFrameLocks noGrp="1"/>
          </p:cNvGraphicFramePr>
          <p:nvPr>
            <p:extLst>
              <p:ext uri="{D42A27DB-BD31-4B8C-83A1-F6EECF244321}">
                <p14:modId xmlns:p14="http://schemas.microsoft.com/office/powerpoint/2010/main" val="1340214038"/>
              </p:ext>
            </p:extLst>
          </p:nvPr>
        </p:nvGraphicFramePr>
        <p:xfrm>
          <a:off x="5036342" y="2345793"/>
          <a:ext cx="1405890" cy="1573089"/>
        </p:xfrm>
        <a:graphic>
          <a:graphicData uri="http://schemas.openxmlformats.org/drawingml/2006/table">
            <a:tbl>
              <a:tblPr rtl="1" firstRow="1" firstCol="1" bandRow="1">
                <a:tableStyleId>{5C22544A-7EE6-4342-B048-85BDC9FD1C3A}</a:tableStyleId>
              </a:tblPr>
              <a:tblGrid>
                <a:gridCol w="721944"/>
                <a:gridCol w="683946"/>
              </a:tblGrid>
              <a:tr h="180975">
                <a:tc>
                  <a:txBody>
                    <a:bodyPr/>
                    <a:lstStyle/>
                    <a:p>
                      <a:pPr algn="l" rtl="0">
                        <a:lnSpc>
                          <a:spcPct val="150000"/>
                        </a:lnSpc>
                        <a:spcAft>
                          <a:spcPts val="0"/>
                        </a:spcAft>
                      </a:pPr>
                      <a:r>
                        <a:rPr lang="en-US" sz="1100" dirty="0">
                          <a:effectLst/>
                        </a:rPr>
                        <a:t>VHN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dirty="0">
                          <a:effectLst/>
                        </a:rPr>
                        <a:t>sample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691.0739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695.8153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700.6058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695.8153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695.8153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695.8153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312244108"/>
              </p:ext>
            </p:extLst>
          </p:nvPr>
        </p:nvGraphicFramePr>
        <p:xfrm>
          <a:off x="6747616" y="2345793"/>
          <a:ext cx="1405890" cy="1573089"/>
        </p:xfrm>
        <a:graphic>
          <a:graphicData uri="http://schemas.openxmlformats.org/drawingml/2006/table">
            <a:tbl>
              <a:tblPr rtl="1" firstRow="1" firstCol="1" bandRow="1">
                <a:tableStyleId>{5C22544A-7EE6-4342-B048-85BDC9FD1C3A}</a:tableStyleId>
              </a:tblPr>
              <a:tblGrid>
                <a:gridCol w="721944"/>
                <a:gridCol w="683946"/>
              </a:tblGrid>
              <a:tr h="180975">
                <a:tc>
                  <a:txBody>
                    <a:bodyPr/>
                    <a:lstStyle/>
                    <a:p>
                      <a:pPr algn="l" rtl="0">
                        <a:lnSpc>
                          <a:spcPct val="150000"/>
                        </a:lnSpc>
                        <a:spcAft>
                          <a:spcPts val="0"/>
                        </a:spcAft>
                      </a:pPr>
                      <a:r>
                        <a:rPr lang="en-US" sz="1100">
                          <a:effectLst/>
                        </a:rPr>
                        <a:t>VHN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sample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835.3439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864.2853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819.8892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801.9031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807.8321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r h="180975">
                <a:tc>
                  <a:txBody>
                    <a:bodyPr/>
                    <a:lstStyle/>
                    <a:p>
                      <a:pPr algn="r" rtl="0">
                        <a:lnSpc>
                          <a:spcPct val="150000"/>
                        </a:lnSpc>
                        <a:spcAft>
                          <a:spcPts val="0"/>
                        </a:spcAft>
                      </a:pPr>
                      <a:r>
                        <a:rPr lang="en-US" sz="1100">
                          <a:effectLst/>
                        </a:rPr>
                        <a:t>819.8892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l" rtl="0">
                        <a:lnSpc>
                          <a:spcPct val="150000"/>
                        </a:lnSpc>
                        <a:spcAft>
                          <a:spcPts val="0"/>
                        </a:spcAft>
                      </a:pPr>
                      <a:r>
                        <a:rPr lang="en-US" sz="1100" dirty="0">
                          <a:effectLst/>
                        </a:rPr>
                        <a:t>6</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spTree>
    <p:extLst>
      <p:ext uri="{BB962C8B-B14F-4D97-AF65-F5344CB8AC3E}">
        <p14:creationId xmlns:p14="http://schemas.microsoft.com/office/powerpoint/2010/main" val="32238678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ar-JO"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69559" y="1780886"/>
            <a:ext cx="7030431" cy="4134427"/>
          </a:xfrm>
        </p:spPr>
      </p:pic>
    </p:spTree>
    <p:extLst>
      <p:ext uri="{BB962C8B-B14F-4D97-AF65-F5344CB8AC3E}">
        <p14:creationId xmlns:p14="http://schemas.microsoft.com/office/powerpoint/2010/main" val="24858535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ar-JO" dirty="0"/>
          </a:p>
        </p:txBody>
      </p:sp>
      <p:sp>
        <p:nvSpPr>
          <p:cNvPr id="3" name="Content Placeholder 2"/>
          <p:cNvSpPr>
            <a:spLocks noGrp="1"/>
          </p:cNvSpPr>
          <p:nvPr>
            <p:ph idx="1"/>
          </p:nvPr>
        </p:nvSpPr>
        <p:spPr/>
        <p:txBody>
          <a:bodyPr>
            <a:normAutofit fontScale="70000" lnSpcReduction="20000"/>
          </a:bodyPr>
          <a:lstStyle/>
          <a:p>
            <a:pPr algn="l" rtl="0"/>
            <a:r>
              <a:rPr lang="en-US" dirty="0"/>
              <a:t>Figure shows the variation of average Vickers’s micro hardness value for solution treated samples with soaking time 3 hour at various treating temperatures (520,550 and 580 °C). Hardness is also affected by the amount of dissolved second phase particles and consequently, temperature increases the hardness is expected to increase as well                    .</a:t>
            </a:r>
            <a:br>
              <a:rPr lang="en-US" dirty="0"/>
            </a:br>
            <a:endParaRPr lang="en-US" dirty="0"/>
          </a:p>
          <a:p>
            <a:pPr algn="l" rtl="0"/>
            <a:r>
              <a:rPr lang="en-US" dirty="0"/>
              <a:t>At 580 °C more particles were dissolved and upon cooling, although part of them remained in solution, resulting in some increase in hardness compared to 550 °C treatment temperatures.</a:t>
            </a:r>
          </a:p>
          <a:p>
            <a:pPr algn="l" rtl="0"/>
            <a:r>
              <a:rPr lang="en-US" dirty="0"/>
              <a:t>At 520°C maybe the temperature is not enough to dissolve the second phase (Mg2Si) so the average hardness is higher than sample homogenized at 580°C.</a:t>
            </a:r>
          </a:p>
          <a:p>
            <a:pPr algn="l" rtl="0"/>
            <a:endParaRPr lang="ar-JO" dirty="0"/>
          </a:p>
        </p:txBody>
      </p:sp>
    </p:spTree>
    <p:extLst>
      <p:ext uri="{BB962C8B-B14F-4D97-AF65-F5344CB8AC3E}">
        <p14:creationId xmlns:p14="http://schemas.microsoft.com/office/powerpoint/2010/main" val="3672599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Micro-structure</a:t>
            </a:r>
            <a:endParaRPr lang="ar-JO" dirty="0"/>
          </a:p>
        </p:txBody>
      </p:sp>
      <p:sp>
        <p:nvSpPr>
          <p:cNvPr id="3" name="Content Placeholder 2"/>
          <p:cNvSpPr>
            <a:spLocks noGrp="1"/>
          </p:cNvSpPr>
          <p:nvPr>
            <p:ph idx="1"/>
          </p:nvPr>
        </p:nvSpPr>
        <p:spPr>
          <a:xfrm>
            <a:off x="1435608" y="1124744"/>
            <a:ext cx="7498080" cy="5123656"/>
          </a:xfrm>
        </p:spPr>
        <p:txBody>
          <a:bodyPr/>
          <a:lstStyle/>
          <a:p>
            <a:pPr marL="82296" indent="0" algn="l" rtl="0">
              <a:buNone/>
            </a:pPr>
            <a:r>
              <a:rPr lang="en-US" sz="1600" dirty="0" smtClean="0"/>
              <a:t>          As-cast                                                               </a:t>
            </a:r>
            <a:r>
              <a:rPr lang="en-US" dirty="0" smtClean="0"/>
              <a:t> </a:t>
            </a:r>
            <a:r>
              <a:rPr lang="en-US" sz="1600" dirty="0" smtClean="0"/>
              <a:t>H.580</a:t>
            </a:r>
            <a:endParaRPr lang="en-US" dirty="0" smtClean="0"/>
          </a:p>
          <a:p>
            <a:pPr marL="82296" indent="0" algn="l" rtl="0">
              <a:buNone/>
            </a:pPr>
            <a:endParaRPr lang="en-US" dirty="0"/>
          </a:p>
          <a:p>
            <a:pPr marL="82296" indent="0" algn="l" rtl="0">
              <a:buNone/>
            </a:pPr>
            <a:endParaRPr lang="en-US" dirty="0" smtClean="0"/>
          </a:p>
          <a:p>
            <a:pPr marL="82296" indent="0" algn="l" rtl="0">
              <a:buNone/>
            </a:pPr>
            <a:endParaRPr lang="en-US" dirty="0"/>
          </a:p>
          <a:p>
            <a:pPr marL="82296" indent="0" algn="l" rtl="0">
              <a:buNone/>
            </a:pPr>
            <a:endParaRPr lang="en-US" dirty="0" smtClean="0"/>
          </a:p>
          <a:p>
            <a:pPr marL="82296" indent="0" algn="l" rtl="0">
              <a:buNone/>
            </a:pPr>
            <a:r>
              <a:rPr lang="en-US" sz="1600" dirty="0" smtClean="0"/>
              <a:t>               H.550                                                               H.520</a:t>
            </a:r>
          </a:p>
          <a:p>
            <a:pPr marL="82296" indent="0" algn="l" rtl="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5601558" y="1635324"/>
            <a:ext cx="2786865" cy="2016224"/>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1542079" y="1635325"/>
            <a:ext cx="2664296" cy="2016224"/>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1542079" y="4456430"/>
            <a:ext cx="2664296" cy="1924898"/>
          </a:xfrm>
          <a:prstGeom prst="rect">
            <a:avLst/>
          </a:prstGeom>
        </p:spPr>
      </p:pic>
      <p:pic>
        <p:nvPicPr>
          <p:cNvPr id="7" name="Picture 6"/>
          <p:cNvPicPr/>
          <p:nvPr/>
        </p:nvPicPr>
        <p:blipFill>
          <a:blip r:embed="rId5" cstate="print">
            <a:extLst>
              <a:ext uri="{28A0092B-C50C-407E-A947-70E740481C1C}">
                <a14:useLocalDpi xmlns:a14="http://schemas.microsoft.com/office/drawing/2010/main" val="0"/>
              </a:ext>
            </a:extLst>
          </a:blip>
          <a:stretch>
            <a:fillRect/>
          </a:stretch>
        </p:blipFill>
        <p:spPr>
          <a:xfrm>
            <a:off x="5601558" y="4454252"/>
            <a:ext cx="2786865" cy="1927076"/>
          </a:xfrm>
          <a:prstGeom prst="rect">
            <a:avLst/>
          </a:prstGeom>
        </p:spPr>
      </p:pic>
    </p:spTree>
    <p:extLst>
      <p:ext uri="{BB962C8B-B14F-4D97-AF65-F5344CB8AC3E}">
        <p14:creationId xmlns:p14="http://schemas.microsoft.com/office/powerpoint/2010/main" val="2087749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728" y="1714488"/>
            <a:ext cx="7498080" cy="4071966"/>
          </a:xfrm>
        </p:spPr>
        <p:txBody>
          <a:bodyPr>
            <a:prstTxWarp prst="textWave2">
              <a:avLst/>
            </a:prstTxWarp>
          </a:bodyPr>
          <a:lstStyle/>
          <a:p>
            <a:pPr marL="82296" indent="0" algn="l" rtl="0">
              <a:buNone/>
            </a:pPr>
            <a:r>
              <a:rPr lang="en-US" sz="3600" dirty="0" smtClean="0">
                <a:solidFill>
                  <a:schemeClr val="tx2"/>
                </a:solidFill>
                <a:latin typeface="Times New Roman" pitchFamily="18" charset="0"/>
                <a:cs typeface="Times New Roman" pitchFamily="18" charset="0"/>
              </a:rPr>
              <a:t>Effect of heat treatment parameters on distribution of Mg2Si precipitate on the structure and mechanical properties of aluminum alloy 6063</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ar-JO" sz="3600" dirty="0" smtClean="0">
              <a:latin typeface="Times New Roman" pitchFamily="18" charset="0"/>
              <a:cs typeface="Times New Roman" pitchFamily="18" charset="0"/>
            </a:endParaRPr>
          </a:p>
          <a:p>
            <a:endParaRPr lang="ar-JO"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ar-JO" dirty="0"/>
          </a:p>
        </p:txBody>
      </p:sp>
      <p:sp>
        <p:nvSpPr>
          <p:cNvPr id="3" name="Content Placeholder 2"/>
          <p:cNvSpPr>
            <a:spLocks noGrp="1"/>
          </p:cNvSpPr>
          <p:nvPr>
            <p:ph idx="1"/>
          </p:nvPr>
        </p:nvSpPr>
        <p:spPr/>
        <p:txBody>
          <a:bodyPr>
            <a:normAutofit fontScale="85000" lnSpcReduction="20000"/>
          </a:bodyPr>
          <a:lstStyle/>
          <a:p>
            <a:pPr marL="82296" indent="0" algn="l" rtl="0">
              <a:buNone/>
            </a:pPr>
            <a:r>
              <a:rPr lang="en-US" dirty="0" smtClean="0"/>
              <a:t>Here </a:t>
            </a:r>
            <a:r>
              <a:rPr lang="en-US" dirty="0"/>
              <a:t>that there is some difference in the volume fraction due to the effect at high treating </a:t>
            </a:r>
            <a:r>
              <a:rPr lang="en-US" dirty="0" smtClean="0"/>
              <a:t>temperature.</a:t>
            </a:r>
          </a:p>
          <a:p>
            <a:pPr marL="82296" indent="0" algn="l" rtl="0">
              <a:buNone/>
            </a:pPr>
            <a:r>
              <a:rPr lang="en-US" dirty="0" smtClean="0"/>
              <a:t>the </a:t>
            </a:r>
            <a:r>
              <a:rPr lang="en-US" dirty="0"/>
              <a:t>structure of homogenized sample at 550 °C for only 3 h soaking time compared to the structure of homogenized sample at 580 °C for 3h as soaking time. At 550 °C temperature, it is seen that finer and better particle distribution was achieved compared to severe segregation for the 580 °C treatment due to incipient melting. This means that the 580 °C treatments deteriorated the structure and eventually during long soaking time (up to 3 h) the structure brought back into almost similar to the starting (as cast) structure</a:t>
            </a:r>
            <a:endParaRPr lang="ar-JO" dirty="0"/>
          </a:p>
        </p:txBody>
      </p:sp>
    </p:spTree>
    <p:extLst>
      <p:ext uri="{BB962C8B-B14F-4D97-AF65-F5344CB8AC3E}">
        <p14:creationId xmlns:p14="http://schemas.microsoft.com/office/powerpoint/2010/main" val="4100794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Cont. </a:t>
            </a:r>
            <a:endParaRPr lang="ar-JO" dirty="0"/>
          </a:p>
        </p:txBody>
      </p:sp>
      <p:sp>
        <p:nvSpPr>
          <p:cNvPr id="3" name="Content Placeholder 2"/>
          <p:cNvSpPr>
            <a:spLocks noGrp="1"/>
          </p:cNvSpPr>
          <p:nvPr>
            <p:ph idx="1"/>
          </p:nvPr>
        </p:nvSpPr>
        <p:spPr/>
        <p:txBody>
          <a:bodyPr>
            <a:normAutofit fontScale="92500" lnSpcReduction="10000"/>
          </a:bodyPr>
          <a:lstStyle/>
          <a:p>
            <a:pPr algn="l" rtl="0"/>
            <a:r>
              <a:rPr lang="en-US" dirty="0"/>
              <a:t>And although see a high amount of flow in all sample that’s led to there is not enough metal purification during smelting.</a:t>
            </a:r>
          </a:p>
          <a:p>
            <a:pPr algn="l" rtl="0"/>
            <a:r>
              <a:rPr lang="en-US" dirty="0"/>
              <a:t>It could be conclude that more uniform distribution of the (Mg2Si) particles with more or less regular size was achieved in homogenized sample at 550 °C for only 3 h soaking time could be adopted since it gives betters microstructure than that homogenized at 580 °C for the same period (3h).</a:t>
            </a:r>
          </a:p>
        </p:txBody>
      </p:sp>
    </p:spTree>
    <p:extLst>
      <p:ext uri="{BB962C8B-B14F-4D97-AF65-F5344CB8AC3E}">
        <p14:creationId xmlns:p14="http://schemas.microsoft.com/office/powerpoint/2010/main" val="6792186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Conclusion</a:t>
            </a:r>
            <a:endParaRPr lang="ar-JO" dirty="0"/>
          </a:p>
        </p:txBody>
      </p:sp>
      <p:sp>
        <p:nvSpPr>
          <p:cNvPr id="3" name="Content Placeholder 2"/>
          <p:cNvSpPr>
            <a:spLocks noGrp="1"/>
          </p:cNvSpPr>
          <p:nvPr>
            <p:ph idx="1"/>
          </p:nvPr>
        </p:nvSpPr>
        <p:spPr/>
        <p:txBody>
          <a:bodyPr/>
          <a:lstStyle/>
          <a:p>
            <a:pPr lvl="0" algn="l" rtl="0"/>
            <a:r>
              <a:rPr lang="en-US" dirty="0"/>
              <a:t>Homogenization at the temperature 550 °C of for 3h can be recommended for aluminum alloy 6063.</a:t>
            </a:r>
          </a:p>
          <a:p>
            <a:pPr marL="82296" indent="0" algn="l" rtl="0">
              <a:buNone/>
            </a:pPr>
            <a:r>
              <a:rPr lang="en-US" dirty="0"/>
              <a:t> </a:t>
            </a:r>
          </a:p>
          <a:p>
            <a:pPr algn="l" rtl="0"/>
            <a:r>
              <a:rPr lang="en-US" dirty="0"/>
              <a:t>It could be conclude that more uniform distribution of the (Mg2Si) particles with more or less regular size was achieved homogenized structure</a:t>
            </a:r>
            <a:endParaRPr lang="ar-JO" dirty="0"/>
          </a:p>
        </p:txBody>
      </p:sp>
    </p:spTree>
    <p:extLst>
      <p:ext uri="{BB962C8B-B14F-4D97-AF65-F5344CB8AC3E}">
        <p14:creationId xmlns:p14="http://schemas.microsoft.com/office/powerpoint/2010/main" val="28715514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 </a:t>
            </a:r>
            <a:endParaRPr lang="ar-JO" dirty="0"/>
          </a:p>
        </p:txBody>
      </p:sp>
      <p:sp>
        <p:nvSpPr>
          <p:cNvPr id="3" name="Content Placeholder 2"/>
          <p:cNvSpPr>
            <a:spLocks noGrp="1"/>
          </p:cNvSpPr>
          <p:nvPr>
            <p:ph idx="1"/>
          </p:nvPr>
        </p:nvSpPr>
        <p:spPr/>
        <p:txBody>
          <a:bodyPr/>
          <a:lstStyle/>
          <a:p>
            <a:pPr lvl="0" algn="l" rtl="0"/>
            <a:r>
              <a:rPr lang="en-US" dirty="0"/>
              <a:t>High hardness number is not recommended for extrusion process.</a:t>
            </a:r>
          </a:p>
          <a:p>
            <a:pPr marL="82296" indent="0" algn="l" rtl="0">
              <a:buNone/>
            </a:pPr>
            <a:endParaRPr lang="en-US" dirty="0" smtClean="0"/>
          </a:p>
          <a:p>
            <a:pPr marL="82296" indent="0" algn="l" rtl="0">
              <a:buNone/>
            </a:pPr>
            <a:r>
              <a:rPr lang="en-US" dirty="0"/>
              <a:t> </a:t>
            </a:r>
          </a:p>
          <a:p>
            <a:pPr lvl="0" algn="l" rtl="0"/>
            <a:r>
              <a:rPr lang="en-US" dirty="0"/>
              <a:t>The homogenization of aluminum alloy billets intended for extrusion is an essential part of the manufacturing process.</a:t>
            </a:r>
          </a:p>
          <a:p>
            <a:endParaRPr lang="ar-JO" dirty="0"/>
          </a:p>
        </p:txBody>
      </p:sp>
    </p:spTree>
    <p:extLst>
      <p:ext uri="{BB962C8B-B14F-4D97-AF65-F5344CB8AC3E}">
        <p14:creationId xmlns:p14="http://schemas.microsoft.com/office/powerpoint/2010/main" val="18725181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 </a:t>
            </a:r>
            <a:endParaRPr lang="ar-JO" dirty="0"/>
          </a:p>
        </p:txBody>
      </p:sp>
      <p:sp>
        <p:nvSpPr>
          <p:cNvPr id="3" name="Content Placeholder 2"/>
          <p:cNvSpPr>
            <a:spLocks noGrp="1"/>
          </p:cNvSpPr>
          <p:nvPr>
            <p:ph idx="1"/>
          </p:nvPr>
        </p:nvSpPr>
        <p:spPr/>
        <p:txBody>
          <a:bodyPr/>
          <a:lstStyle/>
          <a:p>
            <a:pPr lvl="0" algn="l" rtl="0"/>
            <a:r>
              <a:rPr lang="en-US" dirty="0"/>
              <a:t>There is a strong relationship between the heat treatment mode and </a:t>
            </a:r>
            <a:r>
              <a:rPr lang="en-US" dirty="0" err="1"/>
              <a:t>extrudibility</a:t>
            </a:r>
            <a:r>
              <a:rPr lang="en-US" dirty="0"/>
              <a:t> due to distribution of the secondary phases (Mg</a:t>
            </a:r>
            <a:r>
              <a:rPr lang="en-US" baseline="-25000" dirty="0"/>
              <a:t>2</a:t>
            </a:r>
            <a:r>
              <a:rPr lang="en-US" dirty="0"/>
              <a:t>Si).</a:t>
            </a:r>
          </a:p>
          <a:p>
            <a:pPr marL="82296" indent="0" algn="l" rtl="0">
              <a:buNone/>
            </a:pPr>
            <a:r>
              <a:rPr lang="en-US" dirty="0"/>
              <a:t> </a:t>
            </a:r>
          </a:p>
          <a:p>
            <a:pPr algn="l" rtl="0"/>
            <a:r>
              <a:rPr lang="en-US" dirty="0"/>
              <a:t>The size, distribution, and morphology of Mg</a:t>
            </a:r>
            <a:r>
              <a:rPr lang="en-US" baseline="-25000" dirty="0"/>
              <a:t>2</a:t>
            </a:r>
            <a:r>
              <a:rPr lang="en-US" dirty="0"/>
              <a:t>Si particles in Al matrix are influenced by various factors of the processing steps for producing aluminum extrusions.</a:t>
            </a:r>
            <a:endParaRPr lang="ar-JO" dirty="0"/>
          </a:p>
        </p:txBody>
      </p:sp>
    </p:spTree>
    <p:extLst>
      <p:ext uri="{BB962C8B-B14F-4D97-AF65-F5344CB8AC3E}">
        <p14:creationId xmlns:p14="http://schemas.microsoft.com/office/powerpoint/2010/main" val="19376771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pPr algn="l" rtl="0"/>
            <a:endParaRPr lang="en-US" dirty="0" smtClean="0"/>
          </a:p>
          <a:p>
            <a:pPr marL="82296" indent="0" algn="l" rtl="0">
              <a:buNone/>
            </a:pPr>
            <a:r>
              <a:rPr lang="en-US" dirty="0" smtClean="0"/>
              <a:t> </a:t>
            </a:r>
          </a:p>
          <a:p>
            <a:pPr marL="82296" indent="0" algn="l" rtl="0">
              <a:buNone/>
            </a:pPr>
            <a:endParaRPr lang="en-US" dirty="0"/>
          </a:p>
          <a:p>
            <a:pPr marL="82296" indent="0" algn="ctr" rtl="0">
              <a:buNone/>
            </a:pPr>
            <a:r>
              <a:rPr lang="en-US" dirty="0" smtClean="0"/>
              <a:t>  </a:t>
            </a:r>
            <a:r>
              <a:rPr lang="en-US" sz="7200" dirty="0" smtClean="0"/>
              <a:t>question time  </a:t>
            </a:r>
            <a:endParaRPr lang="ar-JO" sz="7200" dirty="0"/>
          </a:p>
        </p:txBody>
      </p:sp>
    </p:spTree>
    <p:extLst>
      <p:ext uri="{BB962C8B-B14F-4D97-AF65-F5344CB8AC3E}">
        <p14:creationId xmlns:p14="http://schemas.microsoft.com/office/powerpoint/2010/main" val="19506322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JO"/>
          </a:p>
        </p:txBody>
      </p:sp>
      <p:sp>
        <p:nvSpPr>
          <p:cNvPr id="3" name="Content Placeholder 2"/>
          <p:cNvSpPr>
            <a:spLocks noGrp="1"/>
          </p:cNvSpPr>
          <p:nvPr>
            <p:ph idx="1"/>
          </p:nvPr>
        </p:nvSpPr>
        <p:spPr/>
        <p:txBody>
          <a:bodyPr/>
          <a:lstStyle/>
          <a:p>
            <a:pPr algn="l" rtl="0"/>
            <a:endParaRPr lang="en-US" dirty="0" smtClean="0"/>
          </a:p>
          <a:p>
            <a:pPr algn="l" rtl="0"/>
            <a:endParaRPr lang="en-US" dirty="0"/>
          </a:p>
          <a:p>
            <a:pPr marL="82296" indent="0" algn="l" rtl="0">
              <a:buNone/>
            </a:pPr>
            <a:r>
              <a:rPr lang="en-US" dirty="0" smtClean="0"/>
              <a:t>             </a:t>
            </a:r>
            <a:r>
              <a:rPr lang="en-US" sz="9600" dirty="0" smtClean="0"/>
              <a:t>Thanks</a:t>
            </a:r>
          </a:p>
          <a:p>
            <a:pPr marL="82296" indent="0" algn="l" rtl="0">
              <a:buNone/>
            </a:pPr>
            <a:r>
              <a:rPr lang="en-US" sz="9600" dirty="0"/>
              <a:t> </a:t>
            </a:r>
            <a:r>
              <a:rPr lang="en-US" sz="9600" dirty="0" smtClean="0"/>
              <a:t>       </a:t>
            </a:r>
            <a:r>
              <a:rPr lang="en-US" sz="9600" dirty="0" smtClean="0">
                <a:sym typeface="Wingdings" panose="05000000000000000000" pitchFamily="2" charset="2"/>
              </a:rPr>
              <a:t> </a:t>
            </a:r>
            <a:endParaRPr lang="ar-JO" sz="9600" dirty="0"/>
          </a:p>
        </p:txBody>
      </p:sp>
    </p:spTree>
    <p:extLst>
      <p:ext uri="{BB962C8B-B14F-4D97-AF65-F5344CB8AC3E}">
        <p14:creationId xmlns:p14="http://schemas.microsoft.com/office/powerpoint/2010/main" val="16371923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u="sng" spc="600" dirty="0" smtClean="0">
                <a:solidFill>
                  <a:schemeClr val="bg2">
                    <a:lumMod val="50000"/>
                  </a:schemeClr>
                </a:solidFill>
              </a:rPr>
              <a:t>Outlines:</a:t>
            </a:r>
            <a:endParaRPr lang="ar-JO" u="sng" spc="600" dirty="0">
              <a:solidFill>
                <a:schemeClr val="bg2">
                  <a:lumMod val="50000"/>
                </a:schemeClr>
              </a:solidFill>
            </a:endParaRPr>
          </a:p>
        </p:txBody>
      </p:sp>
      <p:sp>
        <p:nvSpPr>
          <p:cNvPr id="4" name="عنصر نائب للمحتوى 13"/>
          <p:cNvSpPr>
            <a:spLocks noGrp="1"/>
          </p:cNvSpPr>
          <p:nvPr>
            <p:ph idx="1"/>
          </p:nvPr>
        </p:nvSpPr>
        <p:spPr/>
        <p:txBody>
          <a:bodyPr rtlCol="1">
            <a:normAutofit/>
          </a:bodyPr>
          <a:lstStyle/>
          <a:p>
            <a:pPr marL="502920" indent="-457200" algn="l" rtl="1">
              <a:buNone/>
            </a:pPr>
            <a:r>
              <a:rPr lang="en-US" sz="4000" b="1" dirty="0" smtClean="0">
                <a:latin typeface="Times New Roman" pitchFamily="18" charset="0"/>
                <a:cs typeface="Times New Roman" pitchFamily="18" charset="0"/>
              </a:rPr>
              <a:t>Introduction </a:t>
            </a:r>
          </a:p>
          <a:p>
            <a:pPr marL="502920" indent="-457200" algn="l">
              <a:buNone/>
            </a:pPr>
            <a:r>
              <a:rPr lang="en-US" sz="4000" b="1" dirty="0" smtClean="0">
                <a:latin typeface="Times New Roman" pitchFamily="18" charset="0"/>
                <a:cs typeface="Times New Roman" pitchFamily="18" charset="0"/>
              </a:rPr>
              <a:t>Methodology</a:t>
            </a:r>
          </a:p>
          <a:p>
            <a:pPr marL="502920" indent="-457200" algn="l" rtl="0">
              <a:buNone/>
            </a:pPr>
            <a:r>
              <a:rPr lang="en-US" sz="4000" b="1" dirty="0" smtClean="0">
                <a:latin typeface="Times New Roman" pitchFamily="18" charset="0"/>
                <a:cs typeface="Times New Roman" pitchFamily="18" charset="0"/>
              </a:rPr>
              <a:t>Sample preparation   </a:t>
            </a:r>
            <a:r>
              <a:rPr lang="ar-JO" sz="4000" b="1" dirty="0" smtClean="0">
                <a:latin typeface="Times New Roman" pitchFamily="18" charset="0"/>
                <a:cs typeface="Times New Roman" pitchFamily="18" charset="0"/>
              </a:rPr>
              <a:t>   </a:t>
            </a:r>
            <a:endParaRPr lang="en-US" sz="4000" b="1" dirty="0" smtClean="0">
              <a:latin typeface="Times New Roman" pitchFamily="18" charset="0"/>
              <a:cs typeface="Times New Roman" pitchFamily="18" charset="0"/>
            </a:endParaRPr>
          </a:p>
          <a:p>
            <a:pPr marL="502920" indent="-457200" algn="l">
              <a:buNone/>
            </a:pPr>
            <a:r>
              <a:rPr lang="en-US" sz="4000" b="1" dirty="0" smtClean="0">
                <a:latin typeface="Times New Roman" pitchFamily="18" charset="0"/>
                <a:cs typeface="Times New Roman" pitchFamily="18" charset="0"/>
              </a:rPr>
              <a:t>Results and discussion</a:t>
            </a:r>
          </a:p>
          <a:p>
            <a:pPr marL="502920" indent="-457200" algn="l">
              <a:buNone/>
            </a:pPr>
            <a:r>
              <a:rPr lang="en-US" sz="4000" b="1" dirty="0" smtClean="0">
                <a:latin typeface="Times New Roman" pitchFamily="18" charset="0"/>
                <a:cs typeface="Times New Roman" pitchFamily="18" charset="0"/>
              </a:rPr>
              <a:t>Conclusion</a:t>
            </a:r>
          </a:p>
          <a:p>
            <a:pPr marL="502920" indent="-457200" algn="l">
              <a:buNone/>
            </a:pPr>
            <a:r>
              <a:rPr lang="en-US" sz="4000" b="1" dirty="0" smtClean="0">
                <a:latin typeface="Times New Roman" pitchFamily="18" charset="0"/>
                <a:cs typeface="Times New Roman" pitchFamily="18" charset="0"/>
              </a:rPr>
              <a:t> </a:t>
            </a:r>
          </a:p>
          <a:p>
            <a:pPr marL="502920" indent="-457200" algn="l" rtl="1">
              <a:buAutoNum type="arabicParenR"/>
            </a:pPr>
            <a:endParaRPr lang="en-US"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57224" y="0"/>
            <a:ext cx="7406640" cy="1000108"/>
          </a:xfrm>
        </p:spPr>
        <p:txBody>
          <a:bodyPr/>
          <a:lstStyle/>
          <a:p>
            <a:r>
              <a:rPr lang="en-US" sz="4800" dirty="0" smtClean="0">
                <a:latin typeface="Times New Roman" pitchFamily="18" charset="0"/>
                <a:cs typeface="Times New Roman" pitchFamily="18" charset="0"/>
              </a:rPr>
              <a:t>Introduction</a:t>
            </a:r>
            <a:r>
              <a:rPr lang="en-US" dirty="0" smtClean="0"/>
              <a:t>:</a:t>
            </a:r>
            <a:endParaRPr lang="ar-JO" dirty="0"/>
          </a:p>
        </p:txBody>
      </p:sp>
      <p:sp>
        <p:nvSpPr>
          <p:cNvPr id="3" name="عنوان فرعي 2"/>
          <p:cNvSpPr>
            <a:spLocks noGrp="1"/>
          </p:cNvSpPr>
          <p:nvPr>
            <p:ph type="subTitle" idx="1"/>
          </p:nvPr>
        </p:nvSpPr>
        <p:spPr>
          <a:xfrm>
            <a:off x="1432560" y="1357298"/>
            <a:ext cx="7406640" cy="5000660"/>
          </a:xfrm>
        </p:spPr>
        <p:txBody>
          <a:bodyPr>
            <a:normAutofit fontScale="92500"/>
          </a:bodyPr>
          <a:lstStyle/>
          <a:p>
            <a:pPr algn="just"/>
            <a:r>
              <a:rPr lang="en-US" sz="3800" dirty="0" smtClean="0">
                <a:latin typeface="Times New Roman" pitchFamily="18" charset="0"/>
                <a:cs typeface="Times New Roman" pitchFamily="18" charset="0"/>
              </a:rPr>
              <a:t>Aluminum Alloys of the 6xxx (Al-Mg-Si system</a:t>
            </a:r>
            <a:r>
              <a:rPr lang="ar-EG" sz="3800" dirty="0" smtClean="0">
                <a:latin typeface="Times New Roman" pitchFamily="18" charset="0"/>
                <a:cs typeface="Times New Roman" pitchFamily="18" charset="0"/>
              </a:rPr>
              <a:t> (</a:t>
            </a:r>
            <a:r>
              <a:rPr lang="en-US" sz="3800" dirty="0" smtClean="0">
                <a:latin typeface="Times New Roman" pitchFamily="18" charset="0"/>
                <a:cs typeface="Times New Roman" pitchFamily="18" charset="0"/>
              </a:rPr>
              <a:t>series are the most widely used for the production of extruded sections, especially the alloy 6063 due to its chemical and physical properties. In these alloys, Mg and Si combine to form the chemical compound Mg</a:t>
            </a:r>
            <a:r>
              <a:rPr lang="en-US" sz="3800" baseline="-25000" dirty="0" smtClean="0">
                <a:latin typeface="Times New Roman" pitchFamily="18" charset="0"/>
                <a:cs typeface="Times New Roman" pitchFamily="18" charset="0"/>
              </a:rPr>
              <a:t>2</a:t>
            </a:r>
            <a:r>
              <a:rPr lang="en-US" sz="3800" dirty="0" smtClean="0">
                <a:latin typeface="Times New Roman" pitchFamily="18" charset="0"/>
                <a:cs typeface="Times New Roman" pitchFamily="18" charset="0"/>
              </a:rPr>
              <a:t>Si (magnesium-</a:t>
            </a:r>
            <a:r>
              <a:rPr lang="en-US" sz="3800" dirty="0" err="1" smtClean="0">
                <a:latin typeface="Times New Roman" pitchFamily="18" charset="0"/>
                <a:cs typeface="Times New Roman" pitchFamily="18" charset="0"/>
              </a:rPr>
              <a:t>silicide</a:t>
            </a:r>
            <a:r>
              <a:rPr lang="en-US" sz="3800" dirty="0" smtClean="0">
                <a:latin typeface="Times New Roman" pitchFamily="18" charset="0"/>
                <a:cs typeface="Times New Roman" pitchFamily="18" charset="0"/>
              </a:rPr>
              <a:t>), the primary hardening phase.                                     </a:t>
            </a:r>
            <a:endParaRPr lang="ar-JO" sz="3800" dirty="0" smtClean="0">
              <a:latin typeface="Times New Roman" pitchFamily="18" charset="0"/>
              <a:cs typeface="Times New Roman" pitchFamily="18" charset="0"/>
            </a:endParaRPr>
          </a:p>
          <a:p>
            <a:endParaRPr lang="ar-J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5920" y="0"/>
            <a:ext cx="7498080" cy="1143000"/>
          </a:xfrm>
        </p:spPr>
        <p:txBody>
          <a:bodyPr>
            <a:normAutofit/>
          </a:bodyPr>
          <a:lstStyle/>
          <a:p>
            <a:r>
              <a:rPr lang="en-US" sz="4400" dirty="0" smtClean="0">
                <a:solidFill>
                  <a:schemeClr val="bg2">
                    <a:lumMod val="50000"/>
                  </a:schemeClr>
                </a:solidFill>
                <a:latin typeface="Times New Roman" pitchFamily="18" charset="0"/>
                <a:cs typeface="Times New Roman" pitchFamily="18" charset="0"/>
              </a:rPr>
              <a:t>The alloy composition of 6063:</a:t>
            </a:r>
            <a:endParaRPr lang="ar-JO" sz="4400" dirty="0">
              <a:solidFill>
                <a:schemeClr val="bg2">
                  <a:lumMod val="50000"/>
                </a:schemeClr>
              </a:solidFill>
            </a:endParaRPr>
          </a:p>
        </p:txBody>
      </p:sp>
      <p:sp>
        <p:nvSpPr>
          <p:cNvPr id="3" name="عنصر نائب للمحتوى 2"/>
          <p:cNvSpPr>
            <a:spLocks noGrp="1"/>
          </p:cNvSpPr>
          <p:nvPr>
            <p:ph idx="1"/>
          </p:nvPr>
        </p:nvSpPr>
        <p:spPr>
          <a:xfrm>
            <a:off x="1435608" y="1071546"/>
            <a:ext cx="7498080" cy="5786454"/>
          </a:xfrm>
        </p:spPr>
        <p:txBody>
          <a:bodyPr>
            <a:normAutofit fontScale="92500" lnSpcReduction="10000"/>
          </a:bodyPr>
          <a:lstStyle/>
          <a:p>
            <a:pPr algn="just"/>
            <a:r>
              <a:rPr lang="en-US" sz="3500" dirty="0" smtClean="0">
                <a:latin typeface="Times New Roman" pitchFamily="18" charset="0"/>
                <a:cs typeface="Times New Roman" pitchFamily="18" charset="0"/>
              </a:rPr>
              <a:t>Silicon minimum 0.2%, maximum 0.6% by weight Iron no minimum, maximum 0.35% Copper no minimum, maximum 0.10% Manganese no minimum, maximum 0.10% Magnesium minimum 0.45%, maximum 0.9% Chromium no minimum, maximum 0.10% Zinc no minimum, maximum 0.10% Titanium no minimum, maximum 0.10% Other elements no more than 0.05% each, 0.15% </a:t>
            </a:r>
            <a:r>
              <a:rPr lang="ar-JO" sz="3500" dirty="0" smtClean="0">
                <a:latin typeface="Times New Roman" pitchFamily="18" charset="0"/>
                <a:cs typeface="Times New Roman" pitchFamily="18" charset="0"/>
              </a:rPr>
              <a:t>                        </a:t>
            </a:r>
            <a:r>
              <a:rPr lang="en-US" sz="3500" dirty="0" smtClean="0">
                <a:latin typeface="Times New Roman" pitchFamily="18" charset="0"/>
                <a:cs typeface="Times New Roman" pitchFamily="18" charset="0"/>
              </a:rPr>
              <a:t>total Remainder Aluminum</a:t>
            </a:r>
            <a:endParaRPr lang="ar-JO" sz="3500" dirty="0" smtClean="0">
              <a:latin typeface="Times New Roman" pitchFamily="18" charset="0"/>
              <a:cs typeface="Times New Roman" pitchFamily="18" charset="0"/>
            </a:endParaRPr>
          </a:p>
          <a:p>
            <a:endParaRPr lang="ar-J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714356"/>
            <a:ext cx="7862150" cy="6572272"/>
          </a:xfrm>
        </p:spPr>
        <p:txBody>
          <a:bodyPr>
            <a:normAutofit/>
          </a:bodyPr>
          <a:lstStyle/>
          <a:p>
            <a:pPr algn="just"/>
            <a:r>
              <a:rPr lang="en-US" dirty="0" smtClean="0">
                <a:latin typeface="Times New Roman" pitchFamily="18" charset="0"/>
                <a:cs typeface="Times New Roman" pitchFamily="18" charset="0"/>
              </a:rPr>
              <a:t>In the manufacturing, processing starts with a cast billet of 6063 produced by vertical Direct-Chill (VDC) casting system. The billets are then stacked and inserted to the homogenizing furnace to be homogenized at 585°C for 6 hours (3 hours heating and 3 hours soaking time). Then at 585°C these billets are cooled by forced air using large electrical (rapid cooling) fans to produce </a:t>
            </a:r>
            <a:r>
              <a:rPr lang="ar-JO"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supersaturated solution                                 .</a:t>
            </a:r>
            <a:endParaRPr lang="ar-JO" dirty="0" smtClean="0">
              <a:latin typeface="Times New Roman" pitchFamily="18" charset="0"/>
              <a:cs typeface="Times New Roman" pitchFamily="18" charset="0"/>
            </a:endParaRPr>
          </a:p>
          <a:p>
            <a:endParaRPr lang="ar-JO"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JO" sz="4800" dirty="0" smtClean="0">
                <a:solidFill>
                  <a:schemeClr val="bg2">
                    <a:lumMod val="50000"/>
                  </a:schemeClr>
                </a:solidFill>
                <a:latin typeface="Times New Roman" pitchFamily="18" charset="0"/>
                <a:cs typeface="Times New Roman" pitchFamily="18" charset="0"/>
              </a:rPr>
              <a:t>Homogonizing</a:t>
            </a:r>
            <a:endParaRPr lang="ar-JO" sz="4800" dirty="0">
              <a:solidFill>
                <a:schemeClr val="bg2">
                  <a:lumMod val="50000"/>
                </a:schemeClr>
              </a:solidFill>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lstStyle/>
          <a:p>
            <a:pPr algn="just"/>
            <a:r>
              <a:rPr lang="en-US" dirty="0" smtClean="0">
                <a:latin typeface="Times New Roman" pitchFamily="18" charset="0"/>
                <a:cs typeface="Times New Roman" pitchFamily="18" charset="0"/>
              </a:rPr>
              <a:t>Homogenizing is a heat treatment process in which an alloy is taken to an elevated temperature and held at that temperature for relatively long times so that chemical composition is homogeneous everywhere in the work piece                                       . </a:t>
            </a:r>
            <a:endParaRPr lang="ar-JO" dirty="0" smtClean="0">
              <a:latin typeface="Times New Roman" pitchFamily="18" charset="0"/>
              <a:cs typeface="Times New Roman" pitchFamily="18" charset="0"/>
            </a:endParaRPr>
          </a:p>
          <a:p>
            <a:endParaRPr lang="ar-J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42976" y="357166"/>
            <a:ext cx="7572428" cy="607223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857232"/>
            <a:ext cx="7498080" cy="5391168"/>
          </a:xfrm>
        </p:spPr>
        <p:txBody>
          <a:bodyPr>
            <a:noAutofit/>
          </a:bodyPr>
          <a:lstStyle/>
          <a:p>
            <a:pPr algn="just"/>
            <a:r>
              <a:rPr lang="en-US" dirty="0" smtClean="0">
                <a:latin typeface="Times New Roman" pitchFamily="18" charset="0"/>
                <a:cs typeface="Times New Roman" pitchFamily="18" charset="0"/>
              </a:rPr>
              <a:t>The strength and hardness of some metallic alloys may be enhanced by the formation of extremely small uniformly dispersed particles of a second phase within the matrix. This must be accomplished by appropriate heat treatments.                                                  </a:t>
            </a:r>
            <a:endParaRPr lang="ar-JO"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278</TotalTime>
  <Words>1017</Words>
  <Application>Microsoft Office PowerPoint</Application>
  <PresentationFormat>On-screen Show (4:3)</PresentationFormat>
  <Paragraphs>212</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انقلاب</vt:lpstr>
      <vt:lpstr>PowerPoint Presentation</vt:lpstr>
      <vt:lpstr>PowerPoint Presentation</vt:lpstr>
      <vt:lpstr>Outlines:</vt:lpstr>
      <vt:lpstr>Introduction:</vt:lpstr>
      <vt:lpstr>The alloy composition of 6063:</vt:lpstr>
      <vt:lpstr>PowerPoint Presentation</vt:lpstr>
      <vt:lpstr>Homogonizing</vt:lpstr>
      <vt:lpstr>PowerPoint Presentation</vt:lpstr>
      <vt:lpstr>PowerPoint Presentation</vt:lpstr>
      <vt:lpstr>Methodology: </vt:lpstr>
      <vt:lpstr>six sample from one strips by using drill with diameter 25mm and 40mm in height to be suitable for metallographic analysis       and other tests were cut                             .  </vt:lpstr>
      <vt:lpstr>PowerPoint Presentation</vt:lpstr>
      <vt:lpstr>Preparation for metallographic </vt:lpstr>
      <vt:lpstr> Three temperatures were suggested to work at, namely 585 °C (analogous to that originally used by the industry), 550 °C and 520 °C. Muffle furnace was used to homogenize the strips as well as the metallographic  specimens. </vt:lpstr>
      <vt:lpstr>PowerPoint Presentation</vt:lpstr>
      <vt:lpstr>Results and discussion</vt:lpstr>
      <vt:lpstr>Cont. </vt:lpstr>
      <vt:lpstr>Cont. </vt:lpstr>
      <vt:lpstr>Micro-structure</vt:lpstr>
      <vt:lpstr>Cont. </vt:lpstr>
      <vt:lpstr>Cont. </vt:lpstr>
      <vt:lpstr>Conclusion</vt:lpstr>
      <vt:lpstr>Cont. </vt:lpstr>
      <vt:lpstr>Cont.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Elec</cp:lastModifiedBy>
  <cp:revision>13</cp:revision>
  <dcterms:created xsi:type="dcterms:W3CDTF">2019-05-19T14:05:18Z</dcterms:created>
  <dcterms:modified xsi:type="dcterms:W3CDTF">2019-06-12T07:31:58Z</dcterms:modified>
</cp:coreProperties>
</file>