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charts/chart13.xml" ContentType="application/vnd.openxmlformats-officedocument.drawingml.chart+xml"/>
  <Override PartName="/ppt/theme/themeOverride13.xml" ContentType="application/vnd.openxmlformats-officedocument.themeOverride+xml"/>
  <Override PartName="/ppt/charts/chart14.xml" ContentType="application/vnd.openxmlformats-officedocument.drawingml.chart+xml"/>
  <Override PartName="/ppt/theme/themeOverride14.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heme/themeOverride15.xml" ContentType="application/vnd.openxmlformats-officedocument.themeOverride+xml"/>
  <Override PartName="/ppt/charts/chart15.xml" ContentType="application/vnd.openxmlformats-officedocument.drawingml.chart+xml"/>
  <Override PartName="/ppt/theme/themeOverride16.xml" ContentType="application/vnd.openxmlformats-officedocument.themeOverride+xml"/>
  <Override PartName="/ppt/charts/chart16.xml" ContentType="application/vnd.openxmlformats-officedocument.drawingml.chart+xml"/>
  <Override PartName="/ppt/theme/themeOverride17.xml" ContentType="application/vnd.openxmlformats-officedocument.themeOverr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heme/themeOverride18.xml" ContentType="application/vnd.openxmlformats-officedocument.themeOverr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56" r:id="rId2"/>
    <p:sldId id="343" r:id="rId3"/>
    <p:sldId id="260" r:id="rId4"/>
    <p:sldId id="259" r:id="rId5"/>
    <p:sldId id="340" r:id="rId6"/>
    <p:sldId id="341" r:id="rId7"/>
    <p:sldId id="342" r:id="rId8"/>
    <p:sldId id="345" r:id="rId9"/>
    <p:sldId id="346" r:id="rId10"/>
    <p:sldId id="265" r:id="rId11"/>
    <p:sldId id="258" r:id="rId12"/>
    <p:sldId id="267" r:id="rId13"/>
    <p:sldId id="266" r:id="rId14"/>
    <p:sldId id="348" r:id="rId15"/>
    <p:sldId id="264" r:id="rId16"/>
    <p:sldId id="347" r:id="rId17"/>
    <p:sldId id="349" r:id="rId18"/>
    <p:sldId id="350" r:id="rId19"/>
    <p:sldId id="351" r:id="rId20"/>
    <p:sldId id="353" r:id="rId21"/>
    <p:sldId id="352" r:id="rId22"/>
    <p:sldId id="305" r:id="rId23"/>
    <p:sldId id="354" r:id="rId24"/>
    <p:sldId id="355" r:id="rId25"/>
    <p:sldId id="356" r:id="rId26"/>
    <p:sldId id="358" r:id="rId27"/>
    <p:sldId id="357" r:id="rId28"/>
    <p:sldId id="359" r:id="rId29"/>
    <p:sldId id="360" r:id="rId30"/>
    <p:sldId id="361" r:id="rId31"/>
    <p:sldId id="362" r:id="rId32"/>
    <p:sldId id="363" r:id="rId33"/>
    <p:sldId id="365" r:id="rId34"/>
    <p:sldId id="364" r:id="rId35"/>
    <p:sldId id="366" r:id="rId36"/>
    <p:sldId id="367" r:id="rId37"/>
    <p:sldId id="368" r:id="rId38"/>
    <p:sldId id="369" r:id="rId39"/>
    <p:sldId id="370" r:id="rId40"/>
    <p:sldId id="371" r:id="rId41"/>
    <p:sldId id="261" r:id="rId42"/>
    <p:sldId id="372" r:id="rId43"/>
    <p:sldId id="373" r:id="rId44"/>
    <p:sldId id="30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E12B"/>
    <a:srgbClr val="87C008"/>
    <a:srgbClr val="6F9E06"/>
    <a:srgbClr val="131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89531" autoAdjust="0"/>
  </p:normalViewPr>
  <p:slideViewPr>
    <p:cSldViewPr>
      <p:cViewPr>
        <p:scale>
          <a:sx n="75" d="100"/>
          <a:sy n="75" d="100"/>
        </p:scale>
        <p:origin x="-118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126"/>
    </p:cViewPr>
  </p:sorterViewPr>
  <p:notesViewPr>
    <p:cSldViewPr>
      <p:cViewPr varScale="1">
        <p:scale>
          <a:sx n="67" d="100"/>
          <a:sy n="67" d="100"/>
        </p:scale>
        <p:origin x="-3120"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bfarah\Desktop\Final%20Seminar\graduation%20project%20.000\29.04.2016\Summary(29.04.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Sales</a:t>
            </a:r>
            <a:r>
              <a:rPr lang="en-US" baseline="0"/>
              <a:t> Growth</a:t>
            </a:r>
          </a:p>
        </c:rich>
      </c:tx>
      <c:layout/>
      <c:overlay val="0"/>
    </c:title>
    <c:autoTitleDeleted val="0"/>
    <c:plotArea>
      <c:layout/>
      <c:barChart>
        <c:barDir val="col"/>
        <c:grouping val="clustered"/>
        <c:varyColors val="0"/>
        <c:ser>
          <c:idx val="0"/>
          <c:order val="0"/>
          <c:tx>
            <c:v>Sales Growth</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Sheet1!$C$47:$I$47</c:f>
              <c:numCache>
                <c:formatCode>0%</c:formatCode>
                <c:ptCount val="7"/>
                <c:pt idx="0">
                  <c:v>0.3</c:v>
                </c:pt>
                <c:pt idx="1">
                  <c:v>0.76</c:v>
                </c:pt>
                <c:pt idx="2">
                  <c:v>0.25</c:v>
                </c:pt>
                <c:pt idx="4">
                  <c:v>0.22</c:v>
                </c:pt>
                <c:pt idx="5">
                  <c:v>7.0000000000000007E-2</c:v>
                </c:pt>
                <c:pt idx="6">
                  <c:v>-0.09</c:v>
                </c:pt>
              </c:numCache>
            </c:numRef>
          </c:val>
        </c:ser>
        <c:dLbls>
          <c:showLegendKey val="0"/>
          <c:showVal val="0"/>
          <c:showCatName val="0"/>
          <c:showSerName val="0"/>
          <c:showPercent val="0"/>
          <c:showBubbleSize val="0"/>
        </c:dLbls>
        <c:gapWidth val="150"/>
        <c:axId val="119535104"/>
        <c:axId val="119536640"/>
      </c:barChart>
      <c:catAx>
        <c:axId val="119535104"/>
        <c:scaling>
          <c:orientation val="minMax"/>
        </c:scaling>
        <c:delete val="0"/>
        <c:axPos val="b"/>
        <c:numFmt formatCode="General" sourceLinked="1"/>
        <c:majorTickMark val="out"/>
        <c:minorTickMark val="none"/>
        <c:tickLblPos val="nextTo"/>
        <c:crossAx val="119536640"/>
        <c:crosses val="autoZero"/>
        <c:auto val="1"/>
        <c:lblAlgn val="ctr"/>
        <c:lblOffset val="100"/>
        <c:noMultiLvlLbl val="0"/>
      </c:catAx>
      <c:valAx>
        <c:axId val="119536640"/>
        <c:scaling>
          <c:orientation val="minMax"/>
        </c:scaling>
        <c:delete val="0"/>
        <c:axPos val="l"/>
        <c:majorGridlines/>
        <c:numFmt formatCode="0%" sourceLinked="1"/>
        <c:majorTickMark val="out"/>
        <c:minorTickMark val="none"/>
        <c:tickLblPos val="nextTo"/>
        <c:crossAx val="119535104"/>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Operating Profit Margin ( EBIT &amp; Revenues)</a:t>
            </a:r>
            <a:endParaRPr lang="en-US" baseline="0"/>
          </a:p>
        </c:rich>
      </c:tx>
      <c:layout/>
      <c:overlay val="0"/>
    </c:title>
    <c:autoTitleDeleted val="0"/>
    <c:plotArea>
      <c:layout/>
      <c:barChart>
        <c:barDir val="col"/>
        <c:grouping val="clustered"/>
        <c:varyColors val="0"/>
        <c:ser>
          <c:idx val="0"/>
          <c:order val="0"/>
          <c:tx>
            <c:v>Operating Profit Margin (EBIT &amp; Revenues)</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Sheet1!$C$41:$I$41</c:f>
              <c:numCache>
                <c:formatCode>0%</c:formatCode>
                <c:ptCount val="7"/>
                <c:pt idx="0">
                  <c:v>-0.03</c:v>
                </c:pt>
                <c:pt idx="1">
                  <c:v>-0.02</c:v>
                </c:pt>
                <c:pt idx="2">
                  <c:v>-0.02</c:v>
                </c:pt>
                <c:pt idx="4">
                  <c:v>0.02</c:v>
                </c:pt>
                <c:pt idx="5">
                  <c:v>0.02</c:v>
                </c:pt>
                <c:pt idx="6">
                  <c:v>-0.05</c:v>
                </c:pt>
              </c:numCache>
            </c:numRef>
          </c:val>
        </c:ser>
        <c:dLbls>
          <c:showLegendKey val="0"/>
          <c:showVal val="0"/>
          <c:showCatName val="0"/>
          <c:showSerName val="0"/>
          <c:showPercent val="0"/>
          <c:showBubbleSize val="0"/>
        </c:dLbls>
        <c:gapWidth val="150"/>
        <c:axId val="129351040"/>
        <c:axId val="129442944"/>
      </c:barChart>
      <c:catAx>
        <c:axId val="129351040"/>
        <c:scaling>
          <c:orientation val="minMax"/>
        </c:scaling>
        <c:delete val="0"/>
        <c:axPos val="b"/>
        <c:numFmt formatCode="General" sourceLinked="1"/>
        <c:majorTickMark val="out"/>
        <c:minorTickMark val="none"/>
        <c:tickLblPos val="nextTo"/>
        <c:crossAx val="129442944"/>
        <c:crosses val="autoZero"/>
        <c:auto val="1"/>
        <c:lblAlgn val="ctr"/>
        <c:lblOffset val="100"/>
        <c:noMultiLvlLbl val="0"/>
      </c:catAx>
      <c:valAx>
        <c:axId val="129442944"/>
        <c:scaling>
          <c:orientation val="minMax"/>
        </c:scaling>
        <c:delete val="0"/>
        <c:axPos val="l"/>
        <c:majorGridlines/>
        <c:numFmt formatCode="0%" sourceLinked="1"/>
        <c:majorTickMark val="out"/>
        <c:minorTickMark val="none"/>
        <c:tickLblPos val="nextTo"/>
        <c:crossAx val="129351040"/>
        <c:crosses val="autoZero"/>
        <c:crossBetween val="between"/>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Acit Test Ratio</a:t>
            </a:r>
            <a:endParaRPr lang="en-US" baseline="0"/>
          </a:p>
        </c:rich>
      </c:tx>
      <c:layout/>
      <c:overlay val="0"/>
    </c:title>
    <c:autoTitleDeleted val="0"/>
    <c:plotArea>
      <c:layout/>
      <c:barChart>
        <c:barDir val="col"/>
        <c:grouping val="clustered"/>
        <c:varyColors val="0"/>
        <c:ser>
          <c:idx val="0"/>
          <c:order val="0"/>
          <c:tx>
            <c:strRef>
              <c:f>Sheet1!$B$7</c:f>
              <c:strCache>
                <c:ptCount val="1"/>
                <c:pt idx="0">
                  <c:v>Acid Test Ratio</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Sheet1!$C$7:$I$7</c:f>
              <c:numCache>
                <c:formatCode>0%</c:formatCode>
                <c:ptCount val="7"/>
                <c:pt idx="0">
                  <c:v>0.35</c:v>
                </c:pt>
                <c:pt idx="1">
                  <c:v>0.28999999999999998</c:v>
                </c:pt>
                <c:pt idx="2">
                  <c:v>0.73</c:v>
                </c:pt>
                <c:pt idx="4">
                  <c:v>0.46</c:v>
                </c:pt>
                <c:pt idx="5">
                  <c:v>0.32</c:v>
                </c:pt>
                <c:pt idx="6" formatCode="0.0%">
                  <c:v>0.38700000000000001</c:v>
                </c:pt>
              </c:numCache>
            </c:numRef>
          </c:val>
        </c:ser>
        <c:dLbls>
          <c:showLegendKey val="0"/>
          <c:showVal val="0"/>
          <c:showCatName val="0"/>
          <c:showSerName val="0"/>
          <c:showPercent val="0"/>
          <c:showBubbleSize val="0"/>
        </c:dLbls>
        <c:gapWidth val="150"/>
        <c:axId val="129477632"/>
        <c:axId val="129372928"/>
      </c:barChart>
      <c:catAx>
        <c:axId val="129477632"/>
        <c:scaling>
          <c:orientation val="minMax"/>
        </c:scaling>
        <c:delete val="0"/>
        <c:axPos val="b"/>
        <c:numFmt formatCode="General" sourceLinked="1"/>
        <c:majorTickMark val="out"/>
        <c:minorTickMark val="none"/>
        <c:tickLblPos val="nextTo"/>
        <c:crossAx val="129372928"/>
        <c:crosses val="autoZero"/>
        <c:auto val="1"/>
        <c:lblAlgn val="ctr"/>
        <c:lblOffset val="100"/>
        <c:noMultiLvlLbl val="0"/>
      </c:catAx>
      <c:valAx>
        <c:axId val="129372928"/>
        <c:scaling>
          <c:orientation val="minMax"/>
        </c:scaling>
        <c:delete val="0"/>
        <c:axPos val="l"/>
        <c:majorGridlines/>
        <c:numFmt formatCode="0%" sourceLinked="1"/>
        <c:majorTickMark val="out"/>
        <c:minorTickMark val="none"/>
        <c:tickLblPos val="nextTo"/>
        <c:crossAx val="129477632"/>
        <c:crosses val="autoZero"/>
        <c:crossBetween val="between"/>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Current Ratio</a:t>
            </a:r>
            <a:endParaRPr lang="en-US" baseline="0"/>
          </a:p>
        </c:rich>
      </c:tx>
      <c:layout/>
      <c:overlay val="0"/>
    </c:title>
    <c:autoTitleDeleted val="0"/>
    <c:plotArea>
      <c:layout/>
      <c:barChart>
        <c:barDir val="col"/>
        <c:grouping val="clustered"/>
        <c:varyColors val="0"/>
        <c:ser>
          <c:idx val="0"/>
          <c:order val="0"/>
          <c:tx>
            <c:strRef>
              <c:f>Sheet1!$B$9</c:f>
              <c:strCache>
                <c:ptCount val="1"/>
                <c:pt idx="0">
                  <c:v>Current Ratio</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Sheet1!$C$9:$I$9</c:f>
              <c:numCache>
                <c:formatCode>0%</c:formatCode>
                <c:ptCount val="7"/>
                <c:pt idx="0">
                  <c:v>0.52</c:v>
                </c:pt>
                <c:pt idx="1">
                  <c:v>0.52</c:v>
                </c:pt>
                <c:pt idx="2">
                  <c:v>1.06</c:v>
                </c:pt>
                <c:pt idx="4">
                  <c:v>0.94</c:v>
                </c:pt>
                <c:pt idx="5">
                  <c:v>0.7</c:v>
                </c:pt>
                <c:pt idx="6" formatCode="0.0%">
                  <c:v>0.75</c:v>
                </c:pt>
              </c:numCache>
            </c:numRef>
          </c:val>
        </c:ser>
        <c:dLbls>
          <c:showLegendKey val="0"/>
          <c:showVal val="0"/>
          <c:showCatName val="0"/>
          <c:showSerName val="0"/>
          <c:showPercent val="0"/>
          <c:showBubbleSize val="0"/>
        </c:dLbls>
        <c:gapWidth val="150"/>
        <c:axId val="129407616"/>
        <c:axId val="129409408"/>
      </c:barChart>
      <c:catAx>
        <c:axId val="129407616"/>
        <c:scaling>
          <c:orientation val="minMax"/>
        </c:scaling>
        <c:delete val="0"/>
        <c:axPos val="b"/>
        <c:numFmt formatCode="General" sourceLinked="1"/>
        <c:majorTickMark val="out"/>
        <c:minorTickMark val="none"/>
        <c:tickLblPos val="nextTo"/>
        <c:crossAx val="129409408"/>
        <c:crosses val="autoZero"/>
        <c:auto val="1"/>
        <c:lblAlgn val="ctr"/>
        <c:lblOffset val="100"/>
        <c:noMultiLvlLbl val="0"/>
      </c:catAx>
      <c:valAx>
        <c:axId val="129409408"/>
        <c:scaling>
          <c:orientation val="minMax"/>
        </c:scaling>
        <c:delete val="0"/>
        <c:axPos val="l"/>
        <c:majorGridlines/>
        <c:numFmt formatCode="0%" sourceLinked="1"/>
        <c:majorTickMark val="out"/>
        <c:minorTickMark val="none"/>
        <c:tickLblPos val="nextTo"/>
        <c:crossAx val="129407616"/>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Gross Margin Return on Investment (G.M.R.O.I)</a:t>
            </a:r>
            <a:endParaRPr lang="en-US" baseline="0"/>
          </a:p>
        </c:rich>
      </c:tx>
      <c:layout/>
      <c:overlay val="0"/>
    </c:title>
    <c:autoTitleDeleted val="0"/>
    <c:plotArea>
      <c:layout/>
      <c:barChart>
        <c:barDir val="col"/>
        <c:grouping val="clustered"/>
        <c:varyColors val="0"/>
        <c:ser>
          <c:idx val="0"/>
          <c:order val="0"/>
          <c:tx>
            <c:strRef>
              <c:f>Sheet1!$B$15</c:f>
              <c:strCache>
                <c:ptCount val="1"/>
                <c:pt idx="0">
                  <c:v>Gross Margin ROI</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Sheet1!$C$15:$I$15</c:f>
              <c:numCache>
                <c:formatCode>0.00%</c:formatCode>
                <c:ptCount val="7"/>
                <c:pt idx="0">
                  <c:v>2.1179999999999999</c:v>
                </c:pt>
                <c:pt idx="1">
                  <c:v>2.0920000000000001</c:v>
                </c:pt>
                <c:pt idx="2">
                  <c:v>1.6220000000000001</c:v>
                </c:pt>
                <c:pt idx="4">
                  <c:v>2.0640000000000001</c:v>
                </c:pt>
                <c:pt idx="5">
                  <c:v>1.964</c:v>
                </c:pt>
                <c:pt idx="6">
                  <c:v>2.09</c:v>
                </c:pt>
              </c:numCache>
            </c:numRef>
          </c:val>
        </c:ser>
        <c:dLbls>
          <c:showLegendKey val="0"/>
          <c:showVal val="0"/>
          <c:showCatName val="0"/>
          <c:showSerName val="0"/>
          <c:showPercent val="0"/>
          <c:showBubbleSize val="0"/>
        </c:dLbls>
        <c:gapWidth val="150"/>
        <c:axId val="129046400"/>
        <c:axId val="129047936"/>
      </c:barChart>
      <c:catAx>
        <c:axId val="129046400"/>
        <c:scaling>
          <c:orientation val="minMax"/>
        </c:scaling>
        <c:delete val="0"/>
        <c:axPos val="b"/>
        <c:numFmt formatCode="General" sourceLinked="1"/>
        <c:majorTickMark val="out"/>
        <c:minorTickMark val="none"/>
        <c:tickLblPos val="nextTo"/>
        <c:crossAx val="129047936"/>
        <c:crosses val="autoZero"/>
        <c:auto val="1"/>
        <c:lblAlgn val="ctr"/>
        <c:lblOffset val="100"/>
        <c:noMultiLvlLbl val="0"/>
      </c:catAx>
      <c:valAx>
        <c:axId val="129047936"/>
        <c:scaling>
          <c:orientation val="minMax"/>
        </c:scaling>
        <c:delete val="0"/>
        <c:axPos val="l"/>
        <c:majorGridlines/>
        <c:numFmt formatCode="0.00%" sourceLinked="1"/>
        <c:majorTickMark val="out"/>
        <c:minorTickMark val="none"/>
        <c:tickLblPos val="nextTo"/>
        <c:crossAx val="129046400"/>
        <c:crosses val="autoZero"/>
        <c:crossBetween val="between"/>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Return On Capital Invested</a:t>
            </a:r>
            <a:endParaRPr lang="en-US" baseline="0"/>
          </a:p>
        </c:rich>
      </c:tx>
      <c:layout/>
      <c:overlay val="0"/>
    </c:title>
    <c:autoTitleDeleted val="0"/>
    <c:plotArea>
      <c:layout/>
      <c:barChart>
        <c:barDir val="col"/>
        <c:grouping val="clustered"/>
        <c:varyColors val="0"/>
        <c:ser>
          <c:idx val="0"/>
          <c:order val="0"/>
          <c:tx>
            <c:strRef>
              <c:f>Sheet1!$B$21</c:f>
              <c:strCache>
                <c:ptCount val="1"/>
                <c:pt idx="0">
                  <c:v>Return On Capital Inv</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Sheet1!$C$21:$I$21</c:f>
              <c:numCache>
                <c:formatCode>0%</c:formatCode>
                <c:ptCount val="7"/>
                <c:pt idx="0">
                  <c:v>-0.05</c:v>
                </c:pt>
                <c:pt idx="1">
                  <c:v>-0.03</c:v>
                </c:pt>
                <c:pt idx="2">
                  <c:v>0.05</c:v>
                </c:pt>
                <c:pt idx="4">
                  <c:v>-0.05</c:v>
                </c:pt>
                <c:pt idx="5">
                  <c:v>-0.06</c:v>
                </c:pt>
                <c:pt idx="6" formatCode="0.0%">
                  <c:v>-7.5999999999999998E-2</c:v>
                </c:pt>
              </c:numCache>
            </c:numRef>
          </c:val>
        </c:ser>
        <c:dLbls>
          <c:showLegendKey val="0"/>
          <c:showVal val="0"/>
          <c:showCatName val="0"/>
          <c:showSerName val="0"/>
          <c:showPercent val="0"/>
          <c:showBubbleSize val="0"/>
        </c:dLbls>
        <c:gapWidth val="150"/>
        <c:axId val="129110400"/>
        <c:axId val="129111936"/>
      </c:barChart>
      <c:catAx>
        <c:axId val="129110400"/>
        <c:scaling>
          <c:orientation val="minMax"/>
        </c:scaling>
        <c:delete val="0"/>
        <c:axPos val="b"/>
        <c:numFmt formatCode="General" sourceLinked="1"/>
        <c:majorTickMark val="out"/>
        <c:minorTickMark val="none"/>
        <c:tickLblPos val="nextTo"/>
        <c:crossAx val="129111936"/>
        <c:crosses val="autoZero"/>
        <c:auto val="1"/>
        <c:lblAlgn val="ctr"/>
        <c:lblOffset val="100"/>
        <c:noMultiLvlLbl val="0"/>
      </c:catAx>
      <c:valAx>
        <c:axId val="129111936"/>
        <c:scaling>
          <c:orientation val="minMax"/>
        </c:scaling>
        <c:delete val="0"/>
        <c:axPos val="l"/>
        <c:majorGridlines/>
        <c:numFmt formatCode="0%" sourceLinked="1"/>
        <c:majorTickMark val="out"/>
        <c:minorTickMark val="none"/>
        <c:tickLblPos val="nextTo"/>
        <c:crossAx val="129110400"/>
        <c:crosses val="autoZero"/>
        <c:crossBetween val="between"/>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Weeks Of Supply</a:t>
            </a:r>
            <a:endParaRPr lang="en-US" baseline="0"/>
          </a:p>
        </c:rich>
      </c:tx>
      <c:layout/>
      <c:overlay val="0"/>
    </c:title>
    <c:autoTitleDeleted val="0"/>
    <c:plotArea>
      <c:layout/>
      <c:barChart>
        <c:barDir val="col"/>
        <c:grouping val="clustered"/>
        <c:varyColors val="0"/>
        <c:ser>
          <c:idx val="0"/>
          <c:order val="0"/>
          <c:tx>
            <c:strRef>
              <c:f>Sheet1!$B$28</c:f>
              <c:strCache>
                <c:ptCount val="1"/>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Sheet1!$C$27:$I$27</c:f>
              <c:numCache>
                <c:formatCode>General</c:formatCode>
                <c:ptCount val="7"/>
                <c:pt idx="0">
                  <c:v>4.21</c:v>
                </c:pt>
                <c:pt idx="1">
                  <c:v>3.72</c:v>
                </c:pt>
                <c:pt idx="2">
                  <c:v>4.7300000000000004</c:v>
                </c:pt>
                <c:pt idx="4">
                  <c:v>3.8</c:v>
                </c:pt>
                <c:pt idx="5">
                  <c:v>4.87</c:v>
                </c:pt>
                <c:pt idx="6">
                  <c:v>4.76</c:v>
                </c:pt>
              </c:numCache>
            </c:numRef>
          </c:val>
        </c:ser>
        <c:dLbls>
          <c:showLegendKey val="0"/>
          <c:showVal val="0"/>
          <c:showCatName val="0"/>
          <c:showSerName val="0"/>
          <c:showPercent val="0"/>
          <c:showBubbleSize val="0"/>
        </c:dLbls>
        <c:gapWidth val="150"/>
        <c:axId val="129162624"/>
        <c:axId val="129164416"/>
      </c:barChart>
      <c:catAx>
        <c:axId val="129162624"/>
        <c:scaling>
          <c:orientation val="minMax"/>
        </c:scaling>
        <c:delete val="0"/>
        <c:axPos val="b"/>
        <c:numFmt formatCode="General" sourceLinked="1"/>
        <c:majorTickMark val="out"/>
        <c:minorTickMark val="none"/>
        <c:tickLblPos val="nextTo"/>
        <c:crossAx val="129164416"/>
        <c:crosses val="autoZero"/>
        <c:auto val="1"/>
        <c:lblAlgn val="ctr"/>
        <c:lblOffset val="100"/>
        <c:noMultiLvlLbl val="0"/>
      </c:catAx>
      <c:valAx>
        <c:axId val="129164416"/>
        <c:scaling>
          <c:orientation val="minMax"/>
        </c:scaling>
        <c:delete val="0"/>
        <c:axPos val="l"/>
        <c:majorGridlines/>
        <c:numFmt formatCode="General" sourceLinked="1"/>
        <c:majorTickMark val="out"/>
        <c:minorTickMark val="none"/>
        <c:tickLblPos val="nextTo"/>
        <c:crossAx val="129162624"/>
        <c:crosses val="autoZero"/>
        <c:crossBetween val="between"/>
      </c:valAx>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Average Markup (Product Mix)</a:t>
            </a:r>
            <a:endParaRPr lang="en-US" baseline="0"/>
          </a:p>
        </c:rich>
      </c:tx>
      <c:layout/>
      <c:overlay val="0"/>
    </c:title>
    <c:autoTitleDeleted val="0"/>
    <c:plotArea>
      <c:layout/>
      <c:barChart>
        <c:barDir val="col"/>
        <c:grouping val="clustered"/>
        <c:varyColors val="0"/>
        <c:ser>
          <c:idx val="0"/>
          <c:order val="0"/>
          <c:tx>
            <c:v>Average Markup ( Product Mix)</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Sheet1!$C$33:$I$33</c:f>
              <c:numCache>
                <c:formatCode>0%</c:formatCode>
                <c:ptCount val="7"/>
                <c:pt idx="0">
                  <c:v>0.21</c:v>
                </c:pt>
                <c:pt idx="1">
                  <c:v>0.18</c:v>
                </c:pt>
                <c:pt idx="2">
                  <c:v>0.17</c:v>
                </c:pt>
                <c:pt idx="4">
                  <c:v>0.16</c:v>
                </c:pt>
                <c:pt idx="5">
                  <c:v>0.17</c:v>
                </c:pt>
                <c:pt idx="6" formatCode="0.0%">
                  <c:v>0.18</c:v>
                </c:pt>
              </c:numCache>
            </c:numRef>
          </c:val>
        </c:ser>
        <c:dLbls>
          <c:showLegendKey val="0"/>
          <c:showVal val="0"/>
          <c:showCatName val="0"/>
          <c:showSerName val="0"/>
          <c:showPercent val="0"/>
          <c:showBubbleSize val="0"/>
        </c:dLbls>
        <c:gapWidth val="150"/>
        <c:axId val="129199104"/>
        <c:axId val="129229568"/>
      </c:barChart>
      <c:catAx>
        <c:axId val="129199104"/>
        <c:scaling>
          <c:orientation val="minMax"/>
        </c:scaling>
        <c:delete val="0"/>
        <c:axPos val="b"/>
        <c:numFmt formatCode="General" sourceLinked="1"/>
        <c:majorTickMark val="out"/>
        <c:minorTickMark val="none"/>
        <c:tickLblPos val="nextTo"/>
        <c:crossAx val="129229568"/>
        <c:crosses val="autoZero"/>
        <c:auto val="1"/>
        <c:lblAlgn val="ctr"/>
        <c:lblOffset val="100"/>
        <c:noMultiLvlLbl val="0"/>
      </c:catAx>
      <c:valAx>
        <c:axId val="129229568"/>
        <c:scaling>
          <c:orientation val="minMax"/>
        </c:scaling>
        <c:delete val="0"/>
        <c:axPos val="l"/>
        <c:majorGridlines/>
        <c:numFmt formatCode="0%" sourceLinked="1"/>
        <c:majorTickMark val="out"/>
        <c:minorTickMark val="none"/>
        <c:tickLblPos val="nextTo"/>
        <c:crossAx val="12919910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Return On Assets</a:t>
            </a:r>
            <a:endParaRPr lang="en-US" baseline="0"/>
          </a:p>
        </c:rich>
      </c:tx>
      <c:layout/>
      <c:overlay val="0"/>
    </c:title>
    <c:autoTitleDeleted val="0"/>
    <c:plotArea>
      <c:layout/>
      <c:barChart>
        <c:barDir val="col"/>
        <c:grouping val="clustered"/>
        <c:varyColors val="0"/>
        <c:ser>
          <c:idx val="0"/>
          <c:order val="0"/>
          <c:tx>
            <c:v>Return On Assets</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Sheet1!$C$45:$I$45</c:f>
              <c:numCache>
                <c:formatCode>0%</c:formatCode>
                <c:ptCount val="7"/>
                <c:pt idx="0">
                  <c:v>-0.04</c:v>
                </c:pt>
                <c:pt idx="1">
                  <c:v>0.02</c:v>
                </c:pt>
                <c:pt idx="2">
                  <c:v>0.02</c:v>
                </c:pt>
                <c:pt idx="4">
                  <c:v>-0.02</c:v>
                </c:pt>
                <c:pt idx="5">
                  <c:v>-0.03</c:v>
                </c:pt>
                <c:pt idx="6">
                  <c:v>-0.03</c:v>
                </c:pt>
              </c:numCache>
            </c:numRef>
          </c:val>
        </c:ser>
        <c:dLbls>
          <c:showLegendKey val="0"/>
          <c:showVal val="0"/>
          <c:showCatName val="0"/>
          <c:showSerName val="0"/>
          <c:showPercent val="0"/>
          <c:showBubbleSize val="0"/>
        </c:dLbls>
        <c:gapWidth val="150"/>
        <c:axId val="128766720"/>
        <c:axId val="128768256"/>
      </c:barChart>
      <c:catAx>
        <c:axId val="128766720"/>
        <c:scaling>
          <c:orientation val="minMax"/>
        </c:scaling>
        <c:delete val="0"/>
        <c:axPos val="b"/>
        <c:numFmt formatCode="General" sourceLinked="1"/>
        <c:majorTickMark val="out"/>
        <c:minorTickMark val="none"/>
        <c:tickLblPos val="nextTo"/>
        <c:crossAx val="128768256"/>
        <c:crosses val="autoZero"/>
        <c:auto val="1"/>
        <c:lblAlgn val="ctr"/>
        <c:lblOffset val="100"/>
        <c:noMultiLvlLbl val="0"/>
      </c:catAx>
      <c:valAx>
        <c:axId val="128768256"/>
        <c:scaling>
          <c:orientation val="minMax"/>
        </c:scaling>
        <c:delete val="0"/>
        <c:axPos val="l"/>
        <c:majorGridlines/>
        <c:numFmt formatCode="0%" sourceLinked="1"/>
        <c:majorTickMark val="out"/>
        <c:minorTickMark val="none"/>
        <c:tickLblPos val="nextTo"/>
        <c:crossAx val="12876672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Total Assets Sales Ratio</a:t>
            </a:r>
            <a:endParaRPr lang="en-US" baseline="0"/>
          </a:p>
        </c:rich>
      </c:tx>
      <c:layout/>
      <c:overlay val="0"/>
    </c:title>
    <c:autoTitleDeleted val="0"/>
    <c:plotArea>
      <c:layout/>
      <c:barChart>
        <c:barDir val="col"/>
        <c:grouping val="clustered"/>
        <c:varyColors val="0"/>
        <c:ser>
          <c:idx val="0"/>
          <c:order val="0"/>
          <c:tx>
            <c:strRef>
              <c:f>Sheet1!$B$17</c:f>
              <c:strCache>
                <c:ptCount val="1"/>
                <c:pt idx="0">
                  <c:v>Total Assets Sales Ratio</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Sheet1!$C$17:$I$17</c:f>
              <c:numCache>
                <c:formatCode>0%</c:formatCode>
                <c:ptCount val="7"/>
                <c:pt idx="0">
                  <c:v>0.76</c:v>
                </c:pt>
                <c:pt idx="1">
                  <c:v>1.04</c:v>
                </c:pt>
                <c:pt idx="2">
                  <c:v>1.0900000000000001</c:v>
                </c:pt>
                <c:pt idx="4">
                  <c:v>1.46</c:v>
                </c:pt>
                <c:pt idx="5">
                  <c:v>1.46</c:v>
                </c:pt>
                <c:pt idx="6" formatCode="0.0%">
                  <c:v>1.07</c:v>
                </c:pt>
              </c:numCache>
            </c:numRef>
          </c:val>
        </c:ser>
        <c:dLbls>
          <c:showLegendKey val="0"/>
          <c:showVal val="0"/>
          <c:showCatName val="0"/>
          <c:showSerName val="0"/>
          <c:showPercent val="0"/>
          <c:showBubbleSize val="0"/>
        </c:dLbls>
        <c:gapWidth val="150"/>
        <c:axId val="128483712"/>
        <c:axId val="128485248"/>
      </c:barChart>
      <c:catAx>
        <c:axId val="128483712"/>
        <c:scaling>
          <c:orientation val="minMax"/>
        </c:scaling>
        <c:delete val="0"/>
        <c:axPos val="b"/>
        <c:numFmt formatCode="General" sourceLinked="1"/>
        <c:majorTickMark val="out"/>
        <c:minorTickMark val="none"/>
        <c:tickLblPos val="nextTo"/>
        <c:crossAx val="128485248"/>
        <c:crosses val="autoZero"/>
        <c:auto val="1"/>
        <c:lblAlgn val="ctr"/>
        <c:lblOffset val="100"/>
        <c:noMultiLvlLbl val="0"/>
      </c:catAx>
      <c:valAx>
        <c:axId val="128485248"/>
        <c:scaling>
          <c:orientation val="minMax"/>
        </c:scaling>
        <c:delete val="0"/>
        <c:axPos val="l"/>
        <c:majorGridlines/>
        <c:numFmt formatCode="0%" sourceLinked="1"/>
        <c:majorTickMark val="out"/>
        <c:minorTickMark val="none"/>
        <c:tickLblPos val="nextTo"/>
        <c:crossAx val="128483712"/>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Sales Per Square Meter</a:t>
            </a:r>
            <a:endParaRPr lang="en-US" baseline="0"/>
          </a:p>
        </c:rich>
      </c:tx>
      <c:layout/>
      <c:overlay val="0"/>
    </c:title>
    <c:autoTitleDeleted val="0"/>
    <c:plotArea>
      <c:layout/>
      <c:barChart>
        <c:barDir val="col"/>
        <c:grouping val="clustered"/>
        <c:varyColors val="0"/>
        <c:ser>
          <c:idx val="0"/>
          <c:order val="0"/>
          <c:tx>
            <c:v>Sales Per Sqaure Meter</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Sheet1!$C$49:$I$49</c:f>
              <c:numCache>
                <c:formatCode>General</c:formatCode>
                <c:ptCount val="7"/>
                <c:pt idx="0">
                  <c:v>997</c:v>
                </c:pt>
                <c:pt idx="1">
                  <c:v>1756</c:v>
                </c:pt>
                <c:pt idx="2">
                  <c:v>2200</c:v>
                </c:pt>
                <c:pt idx="4">
                  <c:v>2787</c:v>
                </c:pt>
                <c:pt idx="5">
                  <c:v>2987</c:v>
                </c:pt>
                <c:pt idx="6">
                  <c:v>2724</c:v>
                </c:pt>
              </c:numCache>
            </c:numRef>
          </c:val>
        </c:ser>
        <c:dLbls>
          <c:showLegendKey val="0"/>
          <c:showVal val="0"/>
          <c:showCatName val="0"/>
          <c:showSerName val="0"/>
          <c:showPercent val="0"/>
          <c:showBubbleSize val="0"/>
        </c:dLbls>
        <c:gapWidth val="150"/>
        <c:axId val="128527360"/>
        <c:axId val="128533248"/>
      </c:barChart>
      <c:catAx>
        <c:axId val="128527360"/>
        <c:scaling>
          <c:orientation val="minMax"/>
        </c:scaling>
        <c:delete val="0"/>
        <c:axPos val="b"/>
        <c:numFmt formatCode="General" sourceLinked="1"/>
        <c:majorTickMark val="out"/>
        <c:minorTickMark val="none"/>
        <c:tickLblPos val="nextTo"/>
        <c:crossAx val="128533248"/>
        <c:crosses val="autoZero"/>
        <c:auto val="1"/>
        <c:lblAlgn val="ctr"/>
        <c:lblOffset val="100"/>
        <c:noMultiLvlLbl val="0"/>
      </c:catAx>
      <c:valAx>
        <c:axId val="128533248"/>
        <c:scaling>
          <c:orientation val="minMax"/>
        </c:scaling>
        <c:delete val="0"/>
        <c:axPos val="l"/>
        <c:majorGridlines/>
        <c:numFmt formatCode="General" sourceLinked="1"/>
        <c:majorTickMark val="out"/>
        <c:minorTickMark val="none"/>
        <c:tickLblPos val="nextTo"/>
        <c:crossAx val="128527360"/>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Accounts payable Turnover</a:t>
            </a:r>
          </a:p>
        </c:rich>
      </c:tx>
      <c:layout/>
      <c:overlay val="0"/>
    </c:title>
    <c:autoTitleDeleted val="0"/>
    <c:plotArea>
      <c:layout/>
      <c:barChart>
        <c:barDir val="col"/>
        <c:grouping val="clustered"/>
        <c:varyColors val="0"/>
        <c:ser>
          <c:idx val="0"/>
          <c:order val="0"/>
          <c:tx>
            <c:strRef>
              <c:f>Sheet1!$B$5</c:f>
              <c:strCache>
                <c:ptCount val="1"/>
                <c:pt idx="0">
                  <c:v>Accts payable Turnover</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Sheet1!$C$5:$I$5</c:f>
              <c:numCache>
                <c:formatCode>General</c:formatCode>
                <c:ptCount val="7"/>
                <c:pt idx="0">
                  <c:v>53</c:v>
                </c:pt>
                <c:pt idx="1">
                  <c:v>48</c:v>
                </c:pt>
                <c:pt idx="2">
                  <c:v>51</c:v>
                </c:pt>
                <c:pt idx="4">
                  <c:v>20</c:v>
                </c:pt>
                <c:pt idx="5">
                  <c:v>19</c:v>
                </c:pt>
                <c:pt idx="6">
                  <c:v>28.9</c:v>
                </c:pt>
              </c:numCache>
            </c:numRef>
          </c:val>
        </c:ser>
        <c:dLbls>
          <c:showLegendKey val="0"/>
          <c:showVal val="0"/>
          <c:showCatName val="0"/>
          <c:showSerName val="0"/>
          <c:showPercent val="0"/>
          <c:showBubbleSize val="0"/>
        </c:dLbls>
        <c:gapWidth val="150"/>
        <c:axId val="127998592"/>
        <c:axId val="128008576"/>
      </c:barChart>
      <c:catAx>
        <c:axId val="127998592"/>
        <c:scaling>
          <c:orientation val="minMax"/>
        </c:scaling>
        <c:delete val="0"/>
        <c:axPos val="b"/>
        <c:numFmt formatCode="General" sourceLinked="1"/>
        <c:majorTickMark val="out"/>
        <c:minorTickMark val="none"/>
        <c:tickLblPos val="nextTo"/>
        <c:crossAx val="128008576"/>
        <c:crosses val="autoZero"/>
        <c:auto val="1"/>
        <c:lblAlgn val="ctr"/>
        <c:lblOffset val="100"/>
        <c:noMultiLvlLbl val="0"/>
      </c:catAx>
      <c:valAx>
        <c:axId val="128008576"/>
        <c:scaling>
          <c:orientation val="minMax"/>
        </c:scaling>
        <c:delete val="0"/>
        <c:axPos val="l"/>
        <c:majorGridlines/>
        <c:numFmt formatCode="General" sourceLinked="1"/>
        <c:majorTickMark val="out"/>
        <c:minorTickMark val="none"/>
        <c:tickLblPos val="nextTo"/>
        <c:crossAx val="12799859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Stock Turnover Days</a:t>
            </a:r>
            <a:endParaRPr lang="en-US" baseline="0"/>
          </a:p>
        </c:rich>
      </c:tx>
      <c:layout/>
      <c:overlay val="0"/>
    </c:title>
    <c:autoTitleDeleted val="0"/>
    <c:plotArea>
      <c:layout/>
      <c:barChart>
        <c:barDir val="col"/>
        <c:grouping val="clustered"/>
        <c:varyColors val="0"/>
        <c:ser>
          <c:idx val="0"/>
          <c:order val="0"/>
          <c:tx>
            <c:strRef>
              <c:f>Sheet1!$B$19</c:f>
              <c:strCache>
                <c:ptCount val="1"/>
                <c:pt idx="0">
                  <c:v>Stock Turnover Days</c:v>
                </c:pt>
              </c:strCache>
            </c:strRef>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Sheet1!$C$19:$I$19</c:f>
              <c:numCache>
                <c:formatCode>General</c:formatCode>
                <c:ptCount val="7"/>
                <c:pt idx="0">
                  <c:v>35</c:v>
                </c:pt>
                <c:pt idx="1">
                  <c:v>31</c:v>
                </c:pt>
                <c:pt idx="2">
                  <c:v>39</c:v>
                </c:pt>
                <c:pt idx="4">
                  <c:v>34</c:v>
                </c:pt>
                <c:pt idx="5">
                  <c:v>32</c:v>
                </c:pt>
                <c:pt idx="6">
                  <c:v>38.048999999999999</c:v>
                </c:pt>
              </c:numCache>
            </c:numRef>
          </c:val>
        </c:ser>
        <c:dLbls>
          <c:showLegendKey val="0"/>
          <c:showVal val="0"/>
          <c:showCatName val="0"/>
          <c:showSerName val="0"/>
          <c:showPercent val="0"/>
          <c:showBubbleSize val="0"/>
        </c:dLbls>
        <c:gapWidth val="150"/>
        <c:axId val="128031744"/>
        <c:axId val="128045824"/>
      </c:barChart>
      <c:catAx>
        <c:axId val="128031744"/>
        <c:scaling>
          <c:orientation val="minMax"/>
        </c:scaling>
        <c:delete val="0"/>
        <c:axPos val="b"/>
        <c:numFmt formatCode="General" sourceLinked="1"/>
        <c:majorTickMark val="out"/>
        <c:minorTickMark val="none"/>
        <c:tickLblPos val="nextTo"/>
        <c:crossAx val="128045824"/>
        <c:crosses val="autoZero"/>
        <c:auto val="1"/>
        <c:lblAlgn val="ctr"/>
        <c:lblOffset val="100"/>
        <c:noMultiLvlLbl val="0"/>
      </c:catAx>
      <c:valAx>
        <c:axId val="128045824"/>
        <c:scaling>
          <c:orientation val="minMax"/>
        </c:scaling>
        <c:delete val="0"/>
        <c:axPos val="l"/>
        <c:majorGridlines/>
        <c:numFmt formatCode="General" sourceLinked="1"/>
        <c:majorTickMark val="out"/>
        <c:minorTickMark val="none"/>
        <c:tickLblPos val="nextTo"/>
        <c:crossAx val="128031744"/>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v>Inventory Turnover</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Sheet1!$C$3:$I$3</c:f>
              <c:numCache>
                <c:formatCode>General</c:formatCode>
                <c:ptCount val="7"/>
                <c:pt idx="0">
                  <c:v>12.34</c:v>
                </c:pt>
                <c:pt idx="1">
                  <c:v>13.94</c:v>
                </c:pt>
                <c:pt idx="2">
                  <c:v>10.98</c:v>
                </c:pt>
                <c:pt idx="4">
                  <c:v>12.7</c:v>
                </c:pt>
                <c:pt idx="5">
                  <c:v>13.4</c:v>
                </c:pt>
                <c:pt idx="6">
                  <c:v>11.685</c:v>
                </c:pt>
              </c:numCache>
            </c:numRef>
          </c:val>
        </c:ser>
        <c:dLbls>
          <c:showLegendKey val="0"/>
          <c:showVal val="0"/>
          <c:showCatName val="0"/>
          <c:showSerName val="0"/>
          <c:showPercent val="0"/>
          <c:showBubbleSize val="0"/>
        </c:dLbls>
        <c:gapWidth val="150"/>
        <c:axId val="128165376"/>
        <c:axId val="128166912"/>
      </c:barChart>
      <c:catAx>
        <c:axId val="128165376"/>
        <c:scaling>
          <c:orientation val="minMax"/>
        </c:scaling>
        <c:delete val="0"/>
        <c:axPos val="b"/>
        <c:numFmt formatCode="General" sourceLinked="1"/>
        <c:majorTickMark val="out"/>
        <c:minorTickMark val="none"/>
        <c:tickLblPos val="nextTo"/>
        <c:crossAx val="128166912"/>
        <c:crosses val="autoZero"/>
        <c:auto val="1"/>
        <c:lblAlgn val="ctr"/>
        <c:lblOffset val="100"/>
        <c:noMultiLvlLbl val="0"/>
      </c:catAx>
      <c:valAx>
        <c:axId val="128166912"/>
        <c:scaling>
          <c:orientation val="minMax"/>
        </c:scaling>
        <c:delete val="0"/>
        <c:axPos val="l"/>
        <c:majorGridlines/>
        <c:numFmt formatCode="General" sourceLinked="1"/>
        <c:majorTickMark val="out"/>
        <c:minorTickMark val="none"/>
        <c:tickLblPos val="nextTo"/>
        <c:crossAx val="12816537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Days Payable Outstanding ( DPO)</a:t>
            </a:r>
            <a:endParaRPr lang="en-US" baseline="0"/>
          </a:p>
        </c:rich>
      </c:tx>
      <c:layout/>
      <c:overlay val="0"/>
    </c:title>
    <c:autoTitleDeleted val="0"/>
    <c:plotArea>
      <c:layout/>
      <c:barChart>
        <c:barDir val="col"/>
        <c:grouping val="clustered"/>
        <c:varyColors val="0"/>
        <c:ser>
          <c:idx val="0"/>
          <c:order val="0"/>
          <c:tx>
            <c:v>Days Payable Outstanding (DPO)</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Sheet1!$C$36:$I$36</c:f>
              <c:numCache>
                <c:formatCode>General</c:formatCode>
                <c:ptCount val="7"/>
                <c:pt idx="0">
                  <c:v>69.95</c:v>
                </c:pt>
                <c:pt idx="1">
                  <c:v>56.82</c:v>
                </c:pt>
                <c:pt idx="2">
                  <c:v>56.2</c:v>
                </c:pt>
                <c:pt idx="4">
                  <c:v>17.34</c:v>
                </c:pt>
                <c:pt idx="5">
                  <c:v>16.100000000000001</c:v>
                </c:pt>
                <c:pt idx="6">
                  <c:v>33.380000000000003</c:v>
                </c:pt>
              </c:numCache>
            </c:numRef>
          </c:val>
        </c:ser>
        <c:dLbls>
          <c:showLegendKey val="0"/>
          <c:showVal val="0"/>
          <c:showCatName val="0"/>
          <c:showSerName val="0"/>
          <c:showPercent val="0"/>
          <c:showBubbleSize val="0"/>
        </c:dLbls>
        <c:gapWidth val="150"/>
        <c:axId val="128083840"/>
        <c:axId val="128085376"/>
      </c:barChart>
      <c:catAx>
        <c:axId val="128083840"/>
        <c:scaling>
          <c:orientation val="minMax"/>
        </c:scaling>
        <c:delete val="0"/>
        <c:axPos val="b"/>
        <c:numFmt formatCode="General" sourceLinked="1"/>
        <c:majorTickMark val="out"/>
        <c:minorTickMark val="none"/>
        <c:tickLblPos val="nextTo"/>
        <c:crossAx val="128085376"/>
        <c:crosses val="autoZero"/>
        <c:auto val="1"/>
        <c:lblAlgn val="ctr"/>
        <c:lblOffset val="100"/>
        <c:noMultiLvlLbl val="0"/>
      </c:catAx>
      <c:valAx>
        <c:axId val="128085376"/>
        <c:scaling>
          <c:orientation val="minMax"/>
        </c:scaling>
        <c:delete val="0"/>
        <c:axPos val="l"/>
        <c:majorGridlines/>
        <c:numFmt formatCode="General" sourceLinked="1"/>
        <c:majorTickMark val="out"/>
        <c:minorTickMark val="none"/>
        <c:tickLblPos val="nextTo"/>
        <c:crossAx val="128083840"/>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Cash Conversion Cycle (CCC)</a:t>
            </a:r>
            <a:endParaRPr lang="en-US" baseline="0"/>
          </a:p>
        </c:rich>
      </c:tx>
      <c:layout/>
      <c:overlay val="0"/>
    </c:title>
    <c:autoTitleDeleted val="0"/>
    <c:plotArea>
      <c:layout/>
      <c:barChart>
        <c:barDir val="col"/>
        <c:grouping val="clustered"/>
        <c:varyColors val="0"/>
        <c:ser>
          <c:idx val="0"/>
          <c:order val="0"/>
          <c:tx>
            <c:v>Cash Conversion Cycle (CCC)</c:v>
          </c:tx>
          <c:invertIfNegative val="0"/>
          <c:cat>
            <c:numRef>
              <c:f>Sheet1!$C$1:$I$1</c:f>
              <c:numCache>
                <c:formatCode>General</c:formatCode>
                <c:ptCount val="7"/>
                <c:pt idx="0">
                  <c:v>2007</c:v>
                </c:pt>
                <c:pt idx="1">
                  <c:v>2008</c:v>
                </c:pt>
                <c:pt idx="2">
                  <c:v>2009</c:v>
                </c:pt>
                <c:pt idx="4">
                  <c:v>2013</c:v>
                </c:pt>
                <c:pt idx="5">
                  <c:v>2014</c:v>
                </c:pt>
                <c:pt idx="6">
                  <c:v>2015</c:v>
                </c:pt>
              </c:numCache>
            </c:numRef>
          </c:cat>
          <c:val>
            <c:numRef>
              <c:f>Sheet1!$C$38:$I$38</c:f>
              <c:numCache>
                <c:formatCode>General</c:formatCode>
                <c:ptCount val="7"/>
                <c:pt idx="0">
                  <c:v>-18.25</c:v>
                </c:pt>
                <c:pt idx="1">
                  <c:v>-8.0200000000000031</c:v>
                </c:pt>
                <c:pt idx="2">
                  <c:v>10.799999999999997</c:v>
                </c:pt>
                <c:pt idx="4">
                  <c:v>49.66</c:v>
                </c:pt>
                <c:pt idx="5">
                  <c:v>28.9</c:v>
                </c:pt>
                <c:pt idx="6">
                  <c:v>15.619999999999997</c:v>
                </c:pt>
              </c:numCache>
            </c:numRef>
          </c:val>
        </c:ser>
        <c:dLbls>
          <c:showLegendKey val="0"/>
          <c:showVal val="0"/>
          <c:showCatName val="0"/>
          <c:showSerName val="0"/>
          <c:showPercent val="0"/>
          <c:showBubbleSize val="0"/>
        </c:dLbls>
        <c:gapWidth val="150"/>
        <c:axId val="129323392"/>
        <c:axId val="129324928"/>
      </c:barChart>
      <c:catAx>
        <c:axId val="129323392"/>
        <c:scaling>
          <c:orientation val="minMax"/>
        </c:scaling>
        <c:delete val="0"/>
        <c:axPos val="b"/>
        <c:numFmt formatCode="General" sourceLinked="1"/>
        <c:majorTickMark val="out"/>
        <c:minorTickMark val="none"/>
        <c:tickLblPos val="nextTo"/>
        <c:crossAx val="129324928"/>
        <c:crosses val="autoZero"/>
        <c:auto val="1"/>
        <c:lblAlgn val="ctr"/>
        <c:lblOffset val="100"/>
        <c:noMultiLvlLbl val="0"/>
      </c:catAx>
      <c:valAx>
        <c:axId val="129324928"/>
        <c:scaling>
          <c:orientation val="minMax"/>
        </c:scaling>
        <c:delete val="0"/>
        <c:axPos val="l"/>
        <c:majorGridlines/>
        <c:numFmt formatCode="General" sourceLinked="1"/>
        <c:majorTickMark val="out"/>
        <c:minorTickMark val="none"/>
        <c:tickLblPos val="nextTo"/>
        <c:crossAx val="129323392"/>
        <c:crosses val="autoZero"/>
        <c:crossBetween val="between"/>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3FF8EF-2060-4C3D-9B22-9D886E850D1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0E9681B5-9117-4CFA-B1DC-1A19574A7A44}">
      <dgm:prSet phldrT="[Text]"/>
      <dgm:spPr/>
      <dgm:t>
        <a:bodyPr/>
        <a:lstStyle/>
        <a:p>
          <a:r>
            <a:rPr lang="en-US" dirty="0" smtClean="0"/>
            <a:t>Introduction</a:t>
          </a:r>
          <a:endParaRPr lang="en-US" dirty="0"/>
        </a:p>
      </dgm:t>
    </dgm:pt>
    <dgm:pt modelId="{863BBEF4-F87B-4FE9-8479-F5E6C624E5C2}" type="parTrans" cxnId="{F93F052A-5BCB-4489-923C-827FAFD8ECAE}">
      <dgm:prSet/>
      <dgm:spPr/>
      <dgm:t>
        <a:bodyPr/>
        <a:lstStyle/>
        <a:p>
          <a:endParaRPr lang="en-US"/>
        </a:p>
      </dgm:t>
    </dgm:pt>
    <dgm:pt modelId="{C5EF5150-6AFE-40EF-BA9D-5807946192CF}" type="sibTrans" cxnId="{F93F052A-5BCB-4489-923C-827FAFD8ECAE}">
      <dgm:prSet/>
      <dgm:spPr/>
      <dgm:t>
        <a:bodyPr/>
        <a:lstStyle/>
        <a:p>
          <a:endParaRPr lang="en-US"/>
        </a:p>
      </dgm:t>
    </dgm:pt>
    <dgm:pt modelId="{8DF0D76F-8E5D-4F03-A2BD-929E3AC190E4}">
      <dgm:prSet phldrT="[Text]"/>
      <dgm:spPr/>
      <dgm:t>
        <a:bodyPr/>
        <a:lstStyle/>
        <a:p>
          <a:r>
            <a:rPr lang="en-US" dirty="0" smtClean="0"/>
            <a:t>Constraints</a:t>
          </a:r>
          <a:endParaRPr lang="en-US" dirty="0"/>
        </a:p>
      </dgm:t>
    </dgm:pt>
    <dgm:pt modelId="{73683647-36FD-4F51-B1BF-9E77DDCD78E4}" type="parTrans" cxnId="{AFD3E12C-94F1-40F2-B53A-210DE48BD90C}">
      <dgm:prSet/>
      <dgm:spPr/>
      <dgm:t>
        <a:bodyPr/>
        <a:lstStyle/>
        <a:p>
          <a:endParaRPr lang="en-US"/>
        </a:p>
      </dgm:t>
    </dgm:pt>
    <dgm:pt modelId="{5CC2CB6A-1313-4E33-90CD-60FDE7E4D7CE}" type="sibTrans" cxnId="{AFD3E12C-94F1-40F2-B53A-210DE48BD90C}">
      <dgm:prSet/>
      <dgm:spPr/>
      <dgm:t>
        <a:bodyPr/>
        <a:lstStyle/>
        <a:p>
          <a:endParaRPr lang="en-US"/>
        </a:p>
      </dgm:t>
    </dgm:pt>
    <dgm:pt modelId="{8308A605-CD2E-4343-BBD3-CE65F8413E04}">
      <dgm:prSet phldrT="[Text]"/>
      <dgm:spPr/>
      <dgm:t>
        <a:bodyPr/>
        <a:lstStyle/>
        <a:p>
          <a:r>
            <a:rPr lang="en-US" dirty="0" smtClean="0"/>
            <a:t>Methodology</a:t>
          </a:r>
          <a:endParaRPr lang="en-US" dirty="0"/>
        </a:p>
      </dgm:t>
    </dgm:pt>
    <dgm:pt modelId="{AC0F99E8-BB65-4FD6-B23D-212F64935FF2}" type="parTrans" cxnId="{83CD23D3-A1D4-4104-BEF6-357DDA3D9527}">
      <dgm:prSet/>
      <dgm:spPr/>
      <dgm:t>
        <a:bodyPr/>
        <a:lstStyle/>
        <a:p>
          <a:endParaRPr lang="en-US"/>
        </a:p>
      </dgm:t>
    </dgm:pt>
    <dgm:pt modelId="{E5E5460F-4541-4C0F-9A7B-84B21BDB9D4B}" type="sibTrans" cxnId="{83CD23D3-A1D4-4104-BEF6-357DDA3D9527}">
      <dgm:prSet/>
      <dgm:spPr/>
      <dgm:t>
        <a:bodyPr/>
        <a:lstStyle/>
        <a:p>
          <a:endParaRPr lang="en-US"/>
        </a:p>
      </dgm:t>
    </dgm:pt>
    <dgm:pt modelId="{A8C6A2A5-F61A-4C1E-A243-28E62930C55D}">
      <dgm:prSet phldrT="[Text]"/>
      <dgm:spPr/>
      <dgm:t>
        <a:bodyPr/>
        <a:lstStyle/>
        <a:p>
          <a:r>
            <a:rPr lang="en-US" dirty="0" smtClean="0"/>
            <a:t>Key Performance Indicators  “KPIs”</a:t>
          </a:r>
          <a:endParaRPr lang="en-US" dirty="0"/>
        </a:p>
      </dgm:t>
    </dgm:pt>
    <dgm:pt modelId="{0D2F270B-6C38-4A5C-9A99-3F77E264A200}" type="parTrans" cxnId="{18106DE8-4CDF-46FB-8863-9402ACCC7BFA}">
      <dgm:prSet/>
      <dgm:spPr/>
      <dgm:t>
        <a:bodyPr/>
        <a:lstStyle/>
        <a:p>
          <a:endParaRPr lang="en-US"/>
        </a:p>
      </dgm:t>
    </dgm:pt>
    <dgm:pt modelId="{70D9C2BA-5B06-45FE-8FFE-62CC83007CD4}" type="sibTrans" cxnId="{18106DE8-4CDF-46FB-8863-9402ACCC7BFA}">
      <dgm:prSet/>
      <dgm:spPr/>
      <dgm:t>
        <a:bodyPr/>
        <a:lstStyle/>
        <a:p>
          <a:endParaRPr lang="en-US"/>
        </a:p>
      </dgm:t>
    </dgm:pt>
    <dgm:pt modelId="{CD93681D-CD47-4256-A99C-A6A38DF75C9C}">
      <dgm:prSet phldrT="[Text]"/>
      <dgm:spPr/>
      <dgm:t>
        <a:bodyPr/>
        <a:lstStyle/>
        <a:p>
          <a:r>
            <a:rPr lang="en-US" dirty="0" smtClean="0"/>
            <a:t>Summary And Recommendations</a:t>
          </a:r>
          <a:endParaRPr lang="en-US" dirty="0"/>
        </a:p>
      </dgm:t>
    </dgm:pt>
    <dgm:pt modelId="{DFFD21FB-EC96-46F7-8375-BEF5A26C12A9}" type="parTrans" cxnId="{468085AB-E7B8-43D8-801D-C511AB929762}">
      <dgm:prSet/>
      <dgm:spPr/>
      <dgm:t>
        <a:bodyPr/>
        <a:lstStyle/>
        <a:p>
          <a:endParaRPr lang="en-US"/>
        </a:p>
      </dgm:t>
    </dgm:pt>
    <dgm:pt modelId="{D0B814D8-EBF0-4E35-A08A-9AD3A2BDBE4A}" type="sibTrans" cxnId="{468085AB-E7B8-43D8-801D-C511AB929762}">
      <dgm:prSet/>
      <dgm:spPr/>
      <dgm:t>
        <a:bodyPr/>
        <a:lstStyle/>
        <a:p>
          <a:endParaRPr lang="en-US"/>
        </a:p>
      </dgm:t>
    </dgm:pt>
    <dgm:pt modelId="{7F12DD99-0779-4B63-8FEE-C45A3BADFA62}" type="pres">
      <dgm:prSet presAssocID="{003FF8EF-2060-4C3D-9B22-9D886E850D13}" presName="linear" presStyleCnt="0">
        <dgm:presLayoutVars>
          <dgm:dir/>
          <dgm:animLvl val="lvl"/>
          <dgm:resizeHandles val="exact"/>
        </dgm:presLayoutVars>
      </dgm:prSet>
      <dgm:spPr/>
      <dgm:t>
        <a:bodyPr/>
        <a:lstStyle/>
        <a:p>
          <a:endParaRPr lang="en-US"/>
        </a:p>
      </dgm:t>
    </dgm:pt>
    <dgm:pt modelId="{B80FDE88-F5FC-46AE-B7D0-B76CCD8A9B2F}" type="pres">
      <dgm:prSet presAssocID="{0E9681B5-9117-4CFA-B1DC-1A19574A7A44}" presName="parentLin" presStyleCnt="0"/>
      <dgm:spPr/>
    </dgm:pt>
    <dgm:pt modelId="{F0AD963B-A574-4BBD-BD5D-FB0E132B701E}" type="pres">
      <dgm:prSet presAssocID="{0E9681B5-9117-4CFA-B1DC-1A19574A7A44}" presName="parentLeftMargin" presStyleLbl="node1" presStyleIdx="0" presStyleCnt="5"/>
      <dgm:spPr/>
      <dgm:t>
        <a:bodyPr/>
        <a:lstStyle/>
        <a:p>
          <a:endParaRPr lang="en-US"/>
        </a:p>
      </dgm:t>
    </dgm:pt>
    <dgm:pt modelId="{751830E1-B019-483B-A8A7-D4D516CB0FB5}" type="pres">
      <dgm:prSet presAssocID="{0E9681B5-9117-4CFA-B1DC-1A19574A7A44}" presName="parentText" presStyleLbl="node1" presStyleIdx="0" presStyleCnt="5">
        <dgm:presLayoutVars>
          <dgm:chMax val="0"/>
          <dgm:bulletEnabled val="1"/>
        </dgm:presLayoutVars>
      </dgm:prSet>
      <dgm:spPr/>
      <dgm:t>
        <a:bodyPr/>
        <a:lstStyle/>
        <a:p>
          <a:endParaRPr lang="en-US"/>
        </a:p>
      </dgm:t>
    </dgm:pt>
    <dgm:pt modelId="{05A4E44B-88F0-4B30-9801-FDD185F88E05}" type="pres">
      <dgm:prSet presAssocID="{0E9681B5-9117-4CFA-B1DC-1A19574A7A44}" presName="negativeSpace" presStyleCnt="0"/>
      <dgm:spPr/>
    </dgm:pt>
    <dgm:pt modelId="{9B7D6F5F-59DB-4D3E-8009-A4DA5C4C42C5}" type="pres">
      <dgm:prSet presAssocID="{0E9681B5-9117-4CFA-B1DC-1A19574A7A44}" presName="childText" presStyleLbl="conFgAcc1" presStyleIdx="0" presStyleCnt="5">
        <dgm:presLayoutVars>
          <dgm:bulletEnabled val="1"/>
        </dgm:presLayoutVars>
      </dgm:prSet>
      <dgm:spPr/>
    </dgm:pt>
    <dgm:pt modelId="{1A6CA0D7-1FDD-44B9-8ED3-BD61DC3AECD2}" type="pres">
      <dgm:prSet presAssocID="{C5EF5150-6AFE-40EF-BA9D-5807946192CF}" presName="spaceBetweenRectangles" presStyleCnt="0"/>
      <dgm:spPr/>
    </dgm:pt>
    <dgm:pt modelId="{2723379B-FC3A-4BD3-9A22-67F8F7A627C4}" type="pres">
      <dgm:prSet presAssocID="{8DF0D76F-8E5D-4F03-A2BD-929E3AC190E4}" presName="parentLin" presStyleCnt="0"/>
      <dgm:spPr/>
    </dgm:pt>
    <dgm:pt modelId="{D4E931A1-0E79-44D5-A3DD-9D73E231648F}" type="pres">
      <dgm:prSet presAssocID="{8DF0D76F-8E5D-4F03-A2BD-929E3AC190E4}" presName="parentLeftMargin" presStyleLbl="node1" presStyleIdx="0" presStyleCnt="5"/>
      <dgm:spPr/>
      <dgm:t>
        <a:bodyPr/>
        <a:lstStyle/>
        <a:p>
          <a:endParaRPr lang="en-US"/>
        </a:p>
      </dgm:t>
    </dgm:pt>
    <dgm:pt modelId="{E4B77D25-A4A3-4E69-A80C-6D4E1DC59470}" type="pres">
      <dgm:prSet presAssocID="{8DF0D76F-8E5D-4F03-A2BD-929E3AC190E4}" presName="parentText" presStyleLbl="node1" presStyleIdx="1" presStyleCnt="5">
        <dgm:presLayoutVars>
          <dgm:chMax val="0"/>
          <dgm:bulletEnabled val="1"/>
        </dgm:presLayoutVars>
      </dgm:prSet>
      <dgm:spPr/>
      <dgm:t>
        <a:bodyPr/>
        <a:lstStyle/>
        <a:p>
          <a:endParaRPr lang="en-US"/>
        </a:p>
      </dgm:t>
    </dgm:pt>
    <dgm:pt modelId="{F30AD13D-4E5A-4AFC-9A4D-BC21809948B2}" type="pres">
      <dgm:prSet presAssocID="{8DF0D76F-8E5D-4F03-A2BD-929E3AC190E4}" presName="negativeSpace" presStyleCnt="0"/>
      <dgm:spPr/>
    </dgm:pt>
    <dgm:pt modelId="{31584398-615C-429B-B81C-54008F88F71A}" type="pres">
      <dgm:prSet presAssocID="{8DF0D76F-8E5D-4F03-A2BD-929E3AC190E4}" presName="childText" presStyleLbl="conFgAcc1" presStyleIdx="1" presStyleCnt="5">
        <dgm:presLayoutVars>
          <dgm:bulletEnabled val="1"/>
        </dgm:presLayoutVars>
      </dgm:prSet>
      <dgm:spPr/>
    </dgm:pt>
    <dgm:pt modelId="{3E3020C2-4AE4-4D1C-8625-8CAF363CB86B}" type="pres">
      <dgm:prSet presAssocID="{5CC2CB6A-1313-4E33-90CD-60FDE7E4D7CE}" presName="spaceBetweenRectangles" presStyleCnt="0"/>
      <dgm:spPr/>
    </dgm:pt>
    <dgm:pt modelId="{0992B6AD-C389-430B-AB0A-54F56EA00D52}" type="pres">
      <dgm:prSet presAssocID="{8308A605-CD2E-4343-BBD3-CE65F8413E04}" presName="parentLin" presStyleCnt="0"/>
      <dgm:spPr/>
    </dgm:pt>
    <dgm:pt modelId="{5CAC2365-D15A-4C66-84D4-6A6D764C17A3}" type="pres">
      <dgm:prSet presAssocID="{8308A605-CD2E-4343-BBD3-CE65F8413E04}" presName="parentLeftMargin" presStyleLbl="node1" presStyleIdx="1" presStyleCnt="5"/>
      <dgm:spPr/>
      <dgm:t>
        <a:bodyPr/>
        <a:lstStyle/>
        <a:p>
          <a:endParaRPr lang="en-US"/>
        </a:p>
      </dgm:t>
    </dgm:pt>
    <dgm:pt modelId="{1975A70A-A1D4-4595-99BF-DB2B513BEA5C}" type="pres">
      <dgm:prSet presAssocID="{8308A605-CD2E-4343-BBD3-CE65F8413E04}" presName="parentText" presStyleLbl="node1" presStyleIdx="2" presStyleCnt="5">
        <dgm:presLayoutVars>
          <dgm:chMax val="0"/>
          <dgm:bulletEnabled val="1"/>
        </dgm:presLayoutVars>
      </dgm:prSet>
      <dgm:spPr/>
      <dgm:t>
        <a:bodyPr/>
        <a:lstStyle/>
        <a:p>
          <a:endParaRPr lang="en-US"/>
        </a:p>
      </dgm:t>
    </dgm:pt>
    <dgm:pt modelId="{1B6C0012-4366-4041-BC73-FAC3C146A45B}" type="pres">
      <dgm:prSet presAssocID="{8308A605-CD2E-4343-BBD3-CE65F8413E04}" presName="negativeSpace" presStyleCnt="0"/>
      <dgm:spPr/>
    </dgm:pt>
    <dgm:pt modelId="{E5929844-719C-412F-955A-06E7338AEEFF}" type="pres">
      <dgm:prSet presAssocID="{8308A605-CD2E-4343-BBD3-CE65F8413E04}" presName="childText" presStyleLbl="conFgAcc1" presStyleIdx="2" presStyleCnt="5">
        <dgm:presLayoutVars>
          <dgm:bulletEnabled val="1"/>
        </dgm:presLayoutVars>
      </dgm:prSet>
      <dgm:spPr/>
    </dgm:pt>
    <dgm:pt modelId="{B8814C64-9ACD-489C-9EE6-62A5B956C10F}" type="pres">
      <dgm:prSet presAssocID="{E5E5460F-4541-4C0F-9A7B-84B21BDB9D4B}" presName="spaceBetweenRectangles" presStyleCnt="0"/>
      <dgm:spPr/>
    </dgm:pt>
    <dgm:pt modelId="{CF1A0B50-1D00-4081-9019-294569E76850}" type="pres">
      <dgm:prSet presAssocID="{A8C6A2A5-F61A-4C1E-A243-28E62930C55D}" presName="parentLin" presStyleCnt="0"/>
      <dgm:spPr/>
    </dgm:pt>
    <dgm:pt modelId="{F4595F27-D7C4-47A2-ACBF-DC46CED9A5EB}" type="pres">
      <dgm:prSet presAssocID="{A8C6A2A5-F61A-4C1E-A243-28E62930C55D}" presName="parentLeftMargin" presStyleLbl="node1" presStyleIdx="2" presStyleCnt="5"/>
      <dgm:spPr/>
      <dgm:t>
        <a:bodyPr/>
        <a:lstStyle/>
        <a:p>
          <a:endParaRPr lang="en-US"/>
        </a:p>
      </dgm:t>
    </dgm:pt>
    <dgm:pt modelId="{21F28160-D2FE-4A62-A6F2-165ED47FD7BF}" type="pres">
      <dgm:prSet presAssocID="{A8C6A2A5-F61A-4C1E-A243-28E62930C55D}" presName="parentText" presStyleLbl="node1" presStyleIdx="3" presStyleCnt="5">
        <dgm:presLayoutVars>
          <dgm:chMax val="0"/>
          <dgm:bulletEnabled val="1"/>
        </dgm:presLayoutVars>
      </dgm:prSet>
      <dgm:spPr/>
      <dgm:t>
        <a:bodyPr/>
        <a:lstStyle/>
        <a:p>
          <a:endParaRPr lang="en-US"/>
        </a:p>
      </dgm:t>
    </dgm:pt>
    <dgm:pt modelId="{E0127152-A434-4168-BEAB-3D393F6DE5AF}" type="pres">
      <dgm:prSet presAssocID="{A8C6A2A5-F61A-4C1E-A243-28E62930C55D}" presName="negativeSpace" presStyleCnt="0"/>
      <dgm:spPr/>
    </dgm:pt>
    <dgm:pt modelId="{8FDA11EE-A1F1-4B25-BD85-E53348CF62AD}" type="pres">
      <dgm:prSet presAssocID="{A8C6A2A5-F61A-4C1E-A243-28E62930C55D}" presName="childText" presStyleLbl="conFgAcc1" presStyleIdx="3" presStyleCnt="5">
        <dgm:presLayoutVars>
          <dgm:bulletEnabled val="1"/>
        </dgm:presLayoutVars>
      </dgm:prSet>
      <dgm:spPr/>
    </dgm:pt>
    <dgm:pt modelId="{3BA9332E-B1A5-4820-8ABD-50121CFFBA6E}" type="pres">
      <dgm:prSet presAssocID="{70D9C2BA-5B06-45FE-8FFE-62CC83007CD4}" presName="spaceBetweenRectangles" presStyleCnt="0"/>
      <dgm:spPr/>
    </dgm:pt>
    <dgm:pt modelId="{F647A4F5-0A3E-450A-9EE6-93E0319ED643}" type="pres">
      <dgm:prSet presAssocID="{CD93681D-CD47-4256-A99C-A6A38DF75C9C}" presName="parentLin" presStyleCnt="0"/>
      <dgm:spPr/>
    </dgm:pt>
    <dgm:pt modelId="{9C9DAC0F-955C-4486-BADB-571C74F535D7}" type="pres">
      <dgm:prSet presAssocID="{CD93681D-CD47-4256-A99C-A6A38DF75C9C}" presName="parentLeftMargin" presStyleLbl="node1" presStyleIdx="3" presStyleCnt="5"/>
      <dgm:spPr/>
      <dgm:t>
        <a:bodyPr/>
        <a:lstStyle/>
        <a:p>
          <a:endParaRPr lang="en-US"/>
        </a:p>
      </dgm:t>
    </dgm:pt>
    <dgm:pt modelId="{2861FDBD-4CBA-4958-9FAA-B17D5001D326}" type="pres">
      <dgm:prSet presAssocID="{CD93681D-CD47-4256-A99C-A6A38DF75C9C}" presName="parentText" presStyleLbl="node1" presStyleIdx="4" presStyleCnt="5">
        <dgm:presLayoutVars>
          <dgm:chMax val="0"/>
          <dgm:bulletEnabled val="1"/>
        </dgm:presLayoutVars>
      </dgm:prSet>
      <dgm:spPr/>
      <dgm:t>
        <a:bodyPr/>
        <a:lstStyle/>
        <a:p>
          <a:endParaRPr lang="en-US"/>
        </a:p>
      </dgm:t>
    </dgm:pt>
    <dgm:pt modelId="{60B99138-CE07-4B01-B097-761893BA3899}" type="pres">
      <dgm:prSet presAssocID="{CD93681D-CD47-4256-A99C-A6A38DF75C9C}" presName="negativeSpace" presStyleCnt="0"/>
      <dgm:spPr/>
    </dgm:pt>
    <dgm:pt modelId="{C3AB6BB1-6486-40EC-9EF2-5CC1868E5695}" type="pres">
      <dgm:prSet presAssocID="{CD93681D-CD47-4256-A99C-A6A38DF75C9C}" presName="childText" presStyleLbl="conFgAcc1" presStyleIdx="4" presStyleCnt="5">
        <dgm:presLayoutVars>
          <dgm:bulletEnabled val="1"/>
        </dgm:presLayoutVars>
      </dgm:prSet>
      <dgm:spPr/>
    </dgm:pt>
  </dgm:ptLst>
  <dgm:cxnLst>
    <dgm:cxn modelId="{5C42FECF-557F-4538-BC7B-3815FD0417A8}" type="presOf" srcId="{8DF0D76F-8E5D-4F03-A2BD-929E3AC190E4}" destId="{D4E931A1-0E79-44D5-A3DD-9D73E231648F}" srcOrd="0" destOrd="0" presId="urn:microsoft.com/office/officeart/2005/8/layout/list1"/>
    <dgm:cxn modelId="{B6C73455-4BF8-4317-B344-19418ADFE0D0}" type="presOf" srcId="{CD93681D-CD47-4256-A99C-A6A38DF75C9C}" destId="{2861FDBD-4CBA-4958-9FAA-B17D5001D326}" srcOrd="1" destOrd="0" presId="urn:microsoft.com/office/officeart/2005/8/layout/list1"/>
    <dgm:cxn modelId="{254510BE-12AC-49AE-A2FA-1F338075097F}" type="presOf" srcId="{0E9681B5-9117-4CFA-B1DC-1A19574A7A44}" destId="{F0AD963B-A574-4BBD-BD5D-FB0E132B701E}" srcOrd="0" destOrd="0" presId="urn:microsoft.com/office/officeart/2005/8/layout/list1"/>
    <dgm:cxn modelId="{5FDD98E9-2296-410C-8AA2-43C63E744C5A}" type="presOf" srcId="{8DF0D76F-8E5D-4F03-A2BD-929E3AC190E4}" destId="{E4B77D25-A4A3-4E69-A80C-6D4E1DC59470}" srcOrd="1" destOrd="0" presId="urn:microsoft.com/office/officeart/2005/8/layout/list1"/>
    <dgm:cxn modelId="{F93F052A-5BCB-4489-923C-827FAFD8ECAE}" srcId="{003FF8EF-2060-4C3D-9B22-9D886E850D13}" destId="{0E9681B5-9117-4CFA-B1DC-1A19574A7A44}" srcOrd="0" destOrd="0" parTransId="{863BBEF4-F87B-4FE9-8479-F5E6C624E5C2}" sibTransId="{C5EF5150-6AFE-40EF-BA9D-5807946192CF}"/>
    <dgm:cxn modelId="{18106DE8-4CDF-46FB-8863-9402ACCC7BFA}" srcId="{003FF8EF-2060-4C3D-9B22-9D886E850D13}" destId="{A8C6A2A5-F61A-4C1E-A243-28E62930C55D}" srcOrd="3" destOrd="0" parTransId="{0D2F270B-6C38-4A5C-9A99-3F77E264A200}" sibTransId="{70D9C2BA-5B06-45FE-8FFE-62CC83007CD4}"/>
    <dgm:cxn modelId="{CAEFD521-A19F-4CE7-AAA0-634CDEFC6C79}" type="presOf" srcId="{003FF8EF-2060-4C3D-9B22-9D886E850D13}" destId="{7F12DD99-0779-4B63-8FEE-C45A3BADFA62}" srcOrd="0" destOrd="0" presId="urn:microsoft.com/office/officeart/2005/8/layout/list1"/>
    <dgm:cxn modelId="{AFD3E12C-94F1-40F2-B53A-210DE48BD90C}" srcId="{003FF8EF-2060-4C3D-9B22-9D886E850D13}" destId="{8DF0D76F-8E5D-4F03-A2BD-929E3AC190E4}" srcOrd="1" destOrd="0" parTransId="{73683647-36FD-4F51-B1BF-9E77DDCD78E4}" sibTransId="{5CC2CB6A-1313-4E33-90CD-60FDE7E4D7CE}"/>
    <dgm:cxn modelId="{F2484304-126D-4B15-BDF6-EA5A537AB863}" type="presOf" srcId="{0E9681B5-9117-4CFA-B1DC-1A19574A7A44}" destId="{751830E1-B019-483B-A8A7-D4D516CB0FB5}" srcOrd="1" destOrd="0" presId="urn:microsoft.com/office/officeart/2005/8/layout/list1"/>
    <dgm:cxn modelId="{F8A36997-C606-4ACD-8A5A-6C803D4ABB79}" type="presOf" srcId="{CD93681D-CD47-4256-A99C-A6A38DF75C9C}" destId="{9C9DAC0F-955C-4486-BADB-571C74F535D7}" srcOrd="0" destOrd="0" presId="urn:microsoft.com/office/officeart/2005/8/layout/list1"/>
    <dgm:cxn modelId="{468085AB-E7B8-43D8-801D-C511AB929762}" srcId="{003FF8EF-2060-4C3D-9B22-9D886E850D13}" destId="{CD93681D-CD47-4256-A99C-A6A38DF75C9C}" srcOrd="4" destOrd="0" parTransId="{DFFD21FB-EC96-46F7-8375-BEF5A26C12A9}" sibTransId="{D0B814D8-EBF0-4E35-A08A-9AD3A2BDBE4A}"/>
    <dgm:cxn modelId="{8AC0829C-770E-492C-A3CA-3363C883F70A}" type="presOf" srcId="{A8C6A2A5-F61A-4C1E-A243-28E62930C55D}" destId="{21F28160-D2FE-4A62-A6F2-165ED47FD7BF}" srcOrd="1" destOrd="0" presId="urn:microsoft.com/office/officeart/2005/8/layout/list1"/>
    <dgm:cxn modelId="{5C5D6C0F-AA7C-430E-84A7-0D663AE927FD}" type="presOf" srcId="{A8C6A2A5-F61A-4C1E-A243-28E62930C55D}" destId="{F4595F27-D7C4-47A2-ACBF-DC46CED9A5EB}" srcOrd="0" destOrd="0" presId="urn:microsoft.com/office/officeart/2005/8/layout/list1"/>
    <dgm:cxn modelId="{BB5DEEB2-67A5-425F-AAF4-3193A2F7545E}" type="presOf" srcId="{8308A605-CD2E-4343-BBD3-CE65F8413E04}" destId="{5CAC2365-D15A-4C66-84D4-6A6D764C17A3}" srcOrd="0" destOrd="0" presId="urn:microsoft.com/office/officeart/2005/8/layout/list1"/>
    <dgm:cxn modelId="{83CD23D3-A1D4-4104-BEF6-357DDA3D9527}" srcId="{003FF8EF-2060-4C3D-9B22-9D886E850D13}" destId="{8308A605-CD2E-4343-BBD3-CE65F8413E04}" srcOrd="2" destOrd="0" parTransId="{AC0F99E8-BB65-4FD6-B23D-212F64935FF2}" sibTransId="{E5E5460F-4541-4C0F-9A7B-84B21BDB9D4B}"/>
    <dgm:cxn modelId="{ED516285-29A1-4110-BFE0-1B1F7C5B83E9}" type="presOf" srcId="{8308A605-CD2E-4343-BBD3-CE65F8413E04}" destId="{1975A70A-A1D4-4595-99BF-DB2B513BEA5C}" srcOrd="1" destOrd="0" presId="urn:microsoft.com/office/officeart/2005/8/layout/list1"/>
    <dgm:cxn modelId="{CF01A079-0BAE-4A93-A859-C28042787AC0}" type="presParOf" srcId="{7F12DD99-0779-4B63-8FEE-C45A3BADFA62}" destId="{B80FDE88-F5FC-46AE-B7D0-B76CCD8A9B2F}" srcOrd="0" destOrd="0" presId="urn:microsoft.com/office/officeart/2005/8/layout/list1"/>
    <dgm:cxn modelId="{BD994539-49D0-49A3-A5C4-B335A99EA1DA}" type="presParOf" srcId="{B80FDE88-F5FC-46AE-B7D0-B76CCD8A9B2F}" destId="{F0AD963B-A574-4BBD-BD5D-FB0E132B701E}" srcOrd="0" destOrd="0" presId="urn:microsoft.com/office/officeart/2005/8/layout/list1"/>
    <dgm:cxn modelId="{6B77FD25-3B79-4499-87F8-10E4141F8C27}" type="presParOf" srcId="{B80FDE88-F5FC-46AE-B7D0-B76CCD8A9B2F}" destId="{751830E1-B019-483B-A8A7-D4D516CB0FB5}" srcOrd="1" destOrd="0" presId="urn:microsoft.com/office/officeart/2005/8/layout/list1"/>
    <dgm:cxn modelId="{B83FED5E-5AEE-4418-955D-947F1090378A}" type="presParOf" srcId="{7F12DD99-0779-4B63-8FEE-C45A3BADFA62}" destId="{05A4E44B-88F0-4B30-9801-FDD185F88E05}" srcOrd="1" destOrd="0" presId="urn:microsoft.com/office/officeart/2005/8/layout/list1"/>
    <dgm:cxn modelId="{312C42C8-4409-4BF5-A7CA-F56851F249CA}" type="presParOf" srcId="{7F12DD99-0779-4B63-8FEE-C45A3BADFA62}" destId="{9B7D6F5F-59DB-4D3E-8009-A4DA5C4C42C5}" srcOrd="2" destOrd="0" presId="urn:microsoft.com/office/officeart/2005/8/layout/list1"/>
    <dgm:cxn modelId="{5A2EB8F8-6D8E-4BAE-97E3-148829C922D9}" type="presParOf" srcId="{7F12DD99-0779-4B63-8FEE-C45A3BADFA62}" destId="{1A6CA0D7-1FDD-44B9-8ED3-BD61DC3AECD2}" srcOrd="3" destOrd="0" presId="urn:microsoft.com/office/officeart/2005/8/layout/list1"/>
    <dgm:cxn modelId="{673DE74E-3D75-4A40-A88A-50EC4A22DAF5}" type="presParOf" srcId="{7F12DD99-0779-4B63-8FEE-C45A3BADFA62}" destId="{2723379B-FC3A-4BD3-9A22-67F8F7A627C4}" srcOrd="4" destOrd="0" presId="urn:microsoft.com/office/officeart/2005/8/layout/list1"/>
    <dgm:cxn modelId="{67B83AC5-DA3B-4674-903C-1D396C69C3D6}" type="presParOf" srcId="{2723379B-FC3A-4BD3-9A22-67F8F7A627C4}" destId="{D4E931A1-0E79-44D5-A3DD-9D73E231648F}" srcOrd="0" destOrd="0" presId="urn:microsoft.com/office/officeart/2005/8/layout/list1"/>
    <dgm:cxn modelId="{8672686F-94DC-409E-9CB9-B454748C8313}" type="presParOf" srcId="{2723379B-FC3A-4BD3-9A22-67F8F7A627C4}" destId="{E4B77D25-A4A3-4E69-A80C-6D4E1DC59470}" srcOrd="1" destOrd="0" presId="urn:microsoft.com/office/officeart/2005/8/layout/list1"/>
    <dgm:cxn modelId="{05CEF321-05CF-4B00-87B6-A07E7FA89688}" type="presParOf" srcId="{7F12DD99-0779-4B63-8FEE-C45A3BADFA62}" destId="{F30AD13D-4E5A-4AFC-9A4D-BC21809948B2}" srcOrd="5" destOrd="0" presId="urn:microsoft.com/office/officeart/2005/8/layout/list1"/>
    <dgm:cxn modelId="{63EFC919-0C3A-4BC5-A85E-410D887EFCC8}" type="presParOf" srcId="{7F12DD99-0779-4B63-8FEE-C45A3BADFA62}" destId="{31584398-615C-429B-B81C-54008F88F71A}" srcOrd="6" destOrd="0" presId="urn:microsoft.com/office/officeart/2005/8/layout/list1"/>
    <dgm:cxn modelId="{622ADBAC-227C-4C5B-8A87-1862BBF7154A}" type="presParOf" srcId="{7F12DD99-0779-4B63-8FEE-C45A3BADFA62}" destId="{3E3020C2-4AE4-4D1C-8625-8CAF363CB86B}" srcOrd="7" destOrd="0" presId="urn:microsoft.com/office/officeart/2005/8/layout/list1"/>
    <dgm:cxn modelId="{2639A26B-28B2-423C-AB19-1AE76801028D}" type="presParOf" srcId="{7F12DD99-0779-4B63-8FEE-C45A3BADFA62}" destId="{0992B6AD-C389-430B-AB0A-54F56EA00D52}" srcOrd="8" destOrd="0" presId="urn:microsoft.com/office/officeart/2005/8/layout/list1"/>
    <dgm:cxn modelId="{62ABE565-16C9-4CFA-BD8A-58F0B11AD9FB}" type="presParOf" srcId="{0992B6AD-C389-430B-AB0A-54F56EA00D52}" destId="{5CAC2365-D15A-4C66-84D4-6A6D764C17A3}" srcOrd="0" destOrd="0" presId="urn:microsoft.com/office/officeart/2005/8/layout/list1"/>
    <dgm:cxn modelId="{79D87497-0C67-4BDC-8BFC-77941BB92E4B}" type="presParOf" srcId="{0992B6AD-C389-430B-AB0A-54F56EA00D52}" destId="{1975A70A-A1D4-4595-99BF-DB2B513BEA5C}" srcOrd="1" destOrd="0" presId="urn:microsoft.com/office/officeart/2005/8/layout/list1"/>
    <dgm:cxn modelId="{2F99C2E4-763B-4504-8150-E01B45E8ADC1}" type="presParOf" srcId="{7F12DD99-0779-4B63-8FEE-C45A3BADFA62}" destId="{1B6C0012-4366-4041-BC73-FAC3C146A45B}" srcOrd="9" destOrd="0" presId="urn:microsoft.com/office/officeart/2005/8/layout/list1"/>
    <dgm:cxn modelId="{B8D00C10-A018-4D1D-9DF1-916A3B71D787}" type="presParOf" srcId="{7F12DD99-0779-4B63-8FEE-C45A3BADFA62}" destId="{E5929844-719C-412F-955A-06E7338AEEFF}" srcOrd="10" destOrd="0" presId="urn:microsoft.com/office/officeart/2005/8/layout/list1"/>
    <dgm:cxn modelId="{06B89621-0385-4475-B92B-65399C1BFF83}" type="presParOf" srcId="{7F12DD99-0779-4B63-8FEE-C45A3BADFA62}" destId="{B8814C64-9ACD-489C-9EE6-62A5B956C10F}" srcOrd="11" destOrd="0" presId="urn:microsoft.com/office/officeart/2005/8/layout/list1"/>
    <dgm:cxn modelId="{D9162092-F78A-4884-B1B7-C5582631E1A1}" type="presParOf" srcId="{7F12DD99-0779-4B63-8FEE-C45A3BADFA62}" destId="{CF1A0B50-1D00-4081-9019-294569E76850}" srcOrd="12" destOrd="0" presId="urn:microsoft.com/office/officeart/2005/8/layout/list1"/>
    <dgm:cxn modelId="{EB85D13E-BD8E-4F1E-A16A-2278F5531027}" type="presParOf" srcId="{CF1A0B50-1D00-4081-9019-294569E76850}" destId="{F4595F27-D7C4-47A2-ACBF-DC46CED9A5EB}" srcOrd="0" destOrd="0" presId="urn:microsoft.com/office/officeart/2005/8/layout/list1"/>
    <dgm:cxn modelId="{18D967EC-40A8-4D0D-8DD8-C441DA631CCB}" type="presParOf" srcId="{CF1A0B50-1D00-4081-9019-294569E76850}" destId="{21F28160-D2FE-4A62-A6F2-165ED47FD7BF}" srcOrd="1" destOrd="0" presId="urn:microsoft.com/office/officeart/2005/8/layout/list1"/>
    <dgm:cxn modelId="{A0AEAB8A-10E7-4BE0-8A20-A2C309B5D7BD}" type="presParOf" srcId="{7F12DD99-0779-4B63-8FEE-C45A3BADFA62}" destId="{E0127152-A434-4168-BEAB-3D393F6DE5AF}" srcOrd="13" destOrd="0" presId="urn:microsoft.com/office/officeart/2005/8/layout/list1"/>
    <dgm:cxn modelId="{66066914-0ED7-4593-9C99-045FC4E6C3A5}" type="presParOf" srcId="{7F12DD99-0779-4B63-8FEE-C45A3BADFA62}" destId="{8FDA11EE-A1F1-4B25-BD85-E53348CF62AD}" srcOrd="14" destOrd="0" presId="urn:microsoft.com/office/officeart/2005/8/layout/list1"/>
    <dgm:cxn modelId="{320238BD-AA43-4F41-BC44-5374FAB4B042}" type="presParOf" srcId="{7F12DD99-0779-4B63-8FEE-C45A3BADFA62}" destId="{3BA9332E-B1A5-4820-8ABD-50121CFFBA6E}" srcOrd="15" destOrd="0" presId="urn:microsoft.com/office/officeart/2005/8/layout/list1"/>
    <dgm:cxn modelId="{02160F06-66FE-4509-A335-9D2FAFED76E5}" type="presParOf" srcId="{7F12DD99-0779-4B63-8FEE-C45A3BADFA62}" destId="{F647A4F5-0A3E-450A-9EE6-93E0319ED643}" srcOrd="16" destOrd="0" presId="urn:microsoft.com/office/officeart/2005/8/layout/list1"/>
    <dgm:cxn modelId="{1E4A82CD-2073-4F10-A1BB-27098E2C23D6}" type="presParOf" srcId="{F647A4F5-0A3E-450A-9EE6-93E0319ED643}" destId="{9C9DAC0F-955C-4486-BADB-571C74F535D7}" srcOrd="0" destOrd="0" presId="urn:microsoft.com/office/officeart/2005/8/layout/list1"/>
    <dgm:cxn modelId="{12CFF12C-F23C-4C53-9490-B23098E0A25C}" type="presParOf" srcId="{F647A4F5-0A3E-450A-9EE6-93E0319ED643}" destId="{2861FDBD-4CBA-4958-9FAA-B17D5001D326}" srcOrd="1" destOrd="0" presId="urn:microsoft.com/office/officeart/2005/8/layout/list1"/>
    <dgm:cxn modelId="{7F26924C-C104-43F4-AD67-F93C0740BDB5}" type="presParOf" srcId="{7F12DD99-0779-4B63-8FEE-C45A3BADFA62}" destId="{60B99138-CE07-4B01-B097-761893BA3899}" srcOrd="17" destOrd="0" presId="urn:microsoft.com/office/officeart/2005/8/layout/list1"/>
    <dgm:cxn modelId="{06987CA7-B7A4-4879-ACCF-310712F18F13}" type="presParOf" srcId="{7F12DD99-0779-4B63-8FEE-C45A3BADFA62}" destId="{C3AB6BB1-6486-40EC-9EF2-5CC1868E5695}"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FF04329-2347-43CE-B794-A69D916987F5}" type="doc">
      <dgm:prSet loTypeId="urn:microsoft.com/office/officeart/2005/8/layout/cycle8" loCatId="cycle" qsTypeId="urn:microsoft.com/office/officeart/2005/8/quickstyle/simple1" qsCatId="simple" csTypeId="urn:microsoft.com/office/officeart/2005/8/colors/accent1_2" csCatId="accent1" phldr="1"/>
      <dgm:spPr/>
    </dgm:pt>
    <dgm:pt modelId="{BCB6E0D1-4327-4A81-9862-98FFF45EF8CD}">
      <dgm:prSet phldrT="[Text]"/>
      <dgm:spPr/>
      <dgm:t>
        <a:bodyPr/>
        <a:lstStyle/>
        <a:p>
          <a:r>
            <a:rPr lang="en-US" b="1" dirty="0" smtClean="0"/>
            <a:t>Profitability</a:t>
          </a:r>
          <a:endParaRPr lang="en-US" b="1" dirty="0"/>
        </a:p>
      </dgm:t>
    </dgm:pt>
    <dgm:pt modelId="{475D7C51-AEFD-49FF-839E-57CAFCF698E1}" type="parTrans" cxnId="{5FCF4827-3C2E-47CC-B48F-8CDDFC087104}">
      <dgm:prSet/>
      <dgm:spPr/>
      <dgm:t>
        <a:bodyPr/>
        <a:lstStyle/>
        <a:p>
          <a:endParaRPr lang="en-US"/>
        </a:p>
      </dgm:t>
    </dgm:pt>
    <dgm:pt modelId="{A82BF93F-32A6-4D16-AA75-C84E6E080B9F}" type="sibTrans" cxnId="{5FCF4827-3C2E-47CC-B48F-8CDDFC087104}">
      <dgm:prSet/>
      <dgm:spPr/>
      <dgm:t>
        <a:bodyPr/>
        <a:lstStyle/>
        <a:p>
          <a:endParaRPr lang="en-US"/>
        </a:p>
      </dgm:t>
    </dgm:pt>
    <dgm:pt modelId="{B6C77541-2075-433E-A906-F4117016C0A1}">
      <dgm:prSet phldrT="[Text]"/>
      <dgm:spPr/>
      <dgm:t>
        <a:bodyPr/>
        <a:lstStyle/>
        <a:p>
          <a:r>
            <a:rPr lang="en-US" b="1" dirty="0" smtClean="0"/>
            <a:t>Liquidity</a:t>
          </a:r>
          <a:endParaRPr lang="en-US" b="1" dirty="0"/>
        </a:p>
      </dgm:t>
    </dgm:pt>
    <dgm:pt modelId="{8482B431-2920-492E-9AA3-BD9C75C2C8CB}" type="parTrans" cxnId="{D84F79CD-A6B7-415B-8912-6C66D33B7326}">
      <dgm:prSet/>
      <dgm:spPr/>
      <dgm:t>
        <a:bodyPr/>
        <a:lstStyle/>
        <a:p>
          <a:endParaRPr lang="en-US"/>
        </a:p>
      </dgm:t>
    </dgm:pt>
    <dgm:pt modelId="{E58BA1F6-1291-4DE1-A962-8677EF3AD2C5}" type="sibTrans" cxnId="{D84F79CD-A6B7-415B-8912-6C66D33B7326}">
      <dgm:prSet/>
      <dgm:spPr/>
      <dgm:t>
        <a:bodyPr/>
        <a:lstStyle/>
        <a:p>
          <a:endParaRPr lang="en-US"/>
        </a:p>
      </dgm:t>
    </dgm:pt>
    <dgm:pt modelId="{68EC1034-A7C7-4ECE-8978-7E911E1B0EA4}">
      <dgm:prSet phldrT="[Text]"/>
      <dgm:spPr/>
      <dgm:t>
        <a:bodyPr/>
        <a:lstStyle/>
        <a:p>
          <a:r>
            <a:rPr lang="en-US" b="1" dirty="0" smtClean="0"/>
            <a:t>Efficiency</a:t>
          </a:r>
          <a:endParaRPr lang="en-US" b="1" dirty="0"/>
        </a:p>
      </dgm:t>
    </dgm:pt>
    <dgm:pt modelId="{3A7F86CF-621D-4B9E-83F2-4643AE7B50E2}" type="sibTrans" cxnId="{F9D5BB75-83BF-43BB-9ACD-BFFA4BB4DF66}">
      <dgm:prSet/>
      <dgm:spPr/>
      <dgm:t>
        <a:bodyPr/>
        <a:lstStyle/>
        <a:p>
          <a:endParaRPr lang="en-US"/>
        </a:p>
      </dgm:t>
    </dgm:pt>
    <dgm:pt modelId="{3E913217-F888-4D13-8D92-9627CB2C1584}" type="parTrans" cxnId="{F9D5BB75-83BF-43BB-9ACD-BFFA4BB4DF66}">
      <dgm:prSet/>
      <dgm:spPr/>
      <dgm:t>
        <a:bodyPr/>
        <a:lstStyle/>
        <a:p>
          <a:endParaRPr lang="en-US"/>
        </a:p>
      </dgm:t>
    </dgm:pt>
    <dgm:pt modelId="{A9E25D2A-BAED-40C3-B2FA-5EDDC75D8A36}" type="pres">
      <dgm:prSet presAssocID="{4FF04329-2347-43CE-B794-A69D916987F5}" presName="compositeShape" presStyleCnt="0">
        <dgm:presLayoutVars>
          <dgm:chMax val="7"/>
          <dgm:dir/>
          <dgm:resizeHandles val="exact"/>
        </dgm:presLayoutVars>
      </dgm:prSet>
      <dgm:spPr/>
    </dgm:pt>
    <dgm:pt modelId="{EE6F9525-2B60-4E8D-B6FF-186B55AA3A48}" type="pres">
      <dgm:prSet presAssocID="{4FF04329-2347-43CE-B794-A69D916987F5}" presName="wedge1" presStyleLbl="node1" presStyleIdx="0" presStyleCnt="3"/>
      <dgm:spPr/>
      <dgm:t>
        <a:bodyPr/>
        <a:lstStyle/>
        <a:p>
          <a:endParaRPr lang="en-US"/>
        </a:p>
      </dgm:t>
    </dgm:pt>
    <dgm:pt modelId="{8798587A-C1D5-4A96-89A6-005E6EE8E7C0}" type="pres">
      <dgm:prSet presAssocID="{4FF04329-2347-43CE-B794-A69D916987F5}" presName="dummy1a" presStyleCnt="0"/>
      <dgm:spPr/>
    </dgm:pt>
    <dgm:pt modelId="{AFF5E0EE-C818-434B-AE6C-9CBAFBFD0F52}" type="pres">
      <dgm:prSet presAssocID="{4FF04329-2347-43CE-B794-A69D916987F5}" presName="dummy1b" presStyleCnt="0"/>
      <dgm:spPr/>
    </dgm:pt>
    <dgm:pt modelId="{C3596952-7031-4106-BDC8-99411778825C}" type="pres">
      <dgm:prSet presAssocID="{4FF04329-2347-43CE-B794-A69D916987F5}" presName="wedge1Tx" presStyleLbl="node1" presStyleIdx="0" presStyleCnt="3">
        <dgm:presLayoutVars>
          <dgm:chMax val="0"/>
          <dgm:chPref val="0"/>
          <dgm:bulletEnabled val="1"/>
        </dgm:presLayoutVars>
      </dgm:prSet>
      <dgm:spPr/>
      <dgm:t>
        <a:bodyPr/>
        <a:lstStyle/>
        <a:p>
          <a:endParaRPr lang="en-US"/>
        </a:p>
      </dgm:t>
    </dgm:pt>
    <dgm:pt modelId="{FDD04470-270B-40E5-BC1F-BB6FE77BCC47}" type="pres">
      <dgm:prSet presAssocID="{4FF04329-2347-43CE-B794-A69D916987F5}" presName="wedge2" presStyleLbl="node1" presStyleIdx="1" presStyleCnt="3"/>
      <dgm:spPr/>
      <dgm:t>
        <a:bodyPr/>
        <a:lstStyle/>
        <a:p>
          <a:endParaRPr lang="en-US"/>
        </a:p>
      </dgm:t>
    </dgm:pt>
    <dgm:pt modelId="{52C0B17A-DB7B-4CC7-B048-7C702199B34C}" type="pres">
      <dgm:prSet presAssocID="{4FF04329-2347-43CE-B794-A69D916987F5}" presName="dummy2a" presStyleCnt="0"/>
      <dgm:spPr/>
    </dgm:pt>
    <dgm:pt modelId="{D6AB282B-159A-4BE3-9E87-913DB6F6F2BD}" type="pres">
      <dgm:prSet presAssocID="{4FF04329-2347-43CE-B794-A69D916987F5}" presName="dummy2b" presStyleCnt="0"/>
      <dgm:spPr/>
    </dgm:pt>
    <dgm:pt modelId="{8989AFF7-2AD0-4E2A-8039-A9CFBFFFB9C1}" type="pres">
      <dgm:prSet presAssocID="{4FF04329-2347-43CE-B794-A69D916987F5}" presName="wedge2Tx" presStyleLbl="node1" presStyleIdx="1" presStyleCnt="3">
        <dgm:presLayoutVars>
          <dgm:chMax val="0"/>
          <dgm:chPref val="0"/>
          <dgm:bulletEnabled val="1"/>
        </dgm:presLayoutVars>
      </dgm:prSet>
      <dgm:spPr/>
      <dgm:t>
        <a:bodyPr/>
        <a:lstStyle/>
        <a:p>
          <a:endParaRPr lang="en-US"/>
        </a:p>
      </dgm:t>
    </dgm:pt>
    <dgm:pt modelId="{0A077126-00A4-4193-A1DC-F2ABB6938F7B}" type="pres">
      <dgm:prSet presAssocID="{4FF04329-2347-43CE-B794-A69D916987F5}" presName="wedge3" presStyleLbl="node1" presStyleIdx="2" presStyleCnt="3"/>
      <dgm:spPr/>
      <dgm:t>
        <a:bodyPr/>
        <a:lstStyle/>
        <a:p>
          <a:endParaRPr lang="en-US"/>
        </a:p>
      </dgm:t>
    </dgm:pt>
    <dgm:pt modelId="{4A35C26E-8822-4318-AD4C-26ED339F5F7D}" type="pres">
      <dgm:prSet presAssocID="{4FF04329-2347-43CE-B794-A69D916987F5}" presName="dummy3a" presStyleCnt="0"/>
      <dgm:spPr/>
    </dgm:pt>
    <dgm:pt modelId="{3A4C28C5-8643-41D1-AF26-E918B62EB550}" type="pres">
      <dgm:prSet presAssocID="{4FF04329-2347-43CE-B794-A69D916987F5}" presName="dummy3b" presStyleCnt="0"/>
      <dgm:spPr/>
    </dgm:pt>
    <dgm:pt modelId="{542B6512-239B-4951-9527-9A91031E6A4D}" type="pres">
      <dgm:prSet presAssocID="{4FF04329-2347-43CE-B794-A69D916987F5}" presName="wedge3Tx" presStyleLbl="node1" presStyleIdx="2" presStyleCnt="3">
        <dgm:presLayoutVars>
          <dgm:chMax val="0"/>
          <dgm:chPref val="0"/>
          <dgm:bulletEnabled val="1"/>
        </dgm:presLayoutVars>
      </dgm:prSet>
      <dgm:spPr/>
      <dgm:t>
        <a:bodyPr/>
        <a:lstStyle/>
        <a:p>
          <a:endParaRPr lang="en-US"/>
        </a:p>
      </dgm:t>
    </dgm:pt>
    <dgm:pt modelId="{9C10807A-64D4-4A11-A81A-39AD1888E607}" type="pres">
      <dgm:prSet presAssocID="{A82BF93F-32A6-4D16-AA75-C84E6E080B9F}" presName="arrowWedge1" presStyleLbl="fgSibTrans2D1" presStyleIdx="0" presStyleCnt="3"/>
      <dgm:spPr/>
    </dgm:pt>
    <dgm:pt modelId="{A5098F5B-6904-4470-8ED6-F27C996A5441}" type="pres">
      <dgm:prSet presAssocID="{3A7F86CF-621D-4B9E-83F2-4643AE7B50E2}" presName="arrowWedge2" presStyleLbl="fgSibTrans2D1" presStyleIdx="1" presStyleCnt="3"/>
      <dgm:spPr/>
    </dgm:pt>
    <dgm:pt modelId="{56DD917F-3C99-4913-BE11-998F7C1DFB0D}" type="pres">
      <dgm:prSet presAssocID="{E58BA1F6-1291-4DE1-A962-8677EF3AD2C5}" presName="arrowWedge3" presStyleLbl="fgSibTrans2D1" presStyleIdx="2" presStyleCnt="3"/>
      <dgm:spPr/>
    </dgm:pt>
  </dgm:ptLst>
  <dgm:cxnLst>
    <dgm:cxn modelId="{5FCF4827-3C2E-47CC-B48F-8CDDFC087104}" srcId="{4FF04329-2347-43CE-B794-A69D916987F5}" destId="{BCB6E0D1-4327-4A81-9862-98FFF45EF8CD}" srcOrd="0" destOrd="0" parTransId="{475D7C51-AEFD-49FF-839E-57CAFCF698E1}" sibTransId="{A82BF93F-32A6-4D16-AA75-C84E6E080B9F}"/>
    <dgm:cxn modelId="{E4CD2F24-826B-4621-9196-90EB0DA928DD}" type="presOf" srcId="{68EC1034-A7C7-4ECE-8978-7E911E1B0EA4}" destId="{8989AFF7-2AD0-4E2A-8039-A9CFBFFFB9C1}" srcOrd="1" destOrd="0" presId="urn:microsoft.com/office/officeart/2005/8/layout/cycle8"/>
    <dgm:cxn modelId="{D84F79CD-A6B7-415B-8912-6C66D33B7326}" srcId="{4FF04329-2347-43CE-B794-A69D916987F5}" destId="{B6C77541-2075-433E-A906-F4117016C0A1}" srcOrd="2" destOrd="0" parTransId="{8482B431-2920-492E-9AA3-BD9C75C2C8CB}" sibTransId="{E58BA1F6-1291-4DE1-A962-8677EF3AD2C5}"/>
    <dgm:cxn modelId="{F9D5BB75-83BF-43BB-9ACD-BFFA4BB4DF66}" srcId="{4FF04329-2347-43CE-B794-A69D916987F5}" destId="{68EC1034-A7C7-4ECE-8978-7E911E1B0EA4}" srcOrd="1" destOrd="0" parTransId="{3E913217-F888-4D13-8D92-9627CB2C1584}" sibTransId="{3A7F86CF-621D-4B9E-83F2-4643AE7B50E2}"/>
    <dgm:cxn modelId="{FCCDAFC1-1AE6-4B01-B5F0-C04486F6EB5F}" type="presOf" srcId="{BCB6E0D1-4327-4A81-9862-98FFF45EF8CD}" destId="{C3596952-7031-4106-BDC8-99411778825C}" srcOrd="1" destOrd="0" presId="urn:microsoft.com/office/officeart/2005/8/layout/cycle8"/>
    <dgm:cxn modelId="{B386DFCD-BDD1-4BC4-85D3-52B079B2961B}" type="presOf" srcId="{B6C77541-2075-433E-A906-F4117016C0A1}" destId="{542B6512-239B-4951-9527-9A91031E6A4D}" srcOrd="1" destOrd="0" presId="urn:microsoft.com/office/officeart/2005/8/layout/cycle8"/>
    <dgm:cxn modelId="{C2CF039B-5943-4012-8FCA-DC6311D6609D}" type="presOf" srcId="{4FF04329-2347-43CE-B794-A69D916987F5}" destId="{A9E25D2A-BAED-40C3-B2FA-5EDDC75D8A36}" srcOrd="0" destOrd="0" presId="urn:microsoft.com/office/officeart/2005/8/layout/cycle8"/>
    <dgm:cxn modelId="{6D1CE62D-C788-4B8D-85F0-5669AFDB4B0F}" type="presOf" srcId="{B6C77541-2075-433E-A906-F4117016C0A1}" destId="{0A077126-00A4-4193-A1DC-F2ABB6938F7B}" srcOrd="0" destOrd="0" presId="urn:microsoft.com/office/officeart/2005/8/layout/cycle8"/>
    <dgm:cxn modelId="{E9F383CC-15F3-48F0-BB0E-86466CE29F88}" type="presOf" srcId="{68EC1034-A7C7-4ECE-8978-7E911E1B0EA4}" destId="{FDD04470-270B-40E5-BC1F-BB6FE77BCC47}" srcOrd="0" destOrd="0" presId="urn:microsoft.com/office/officeart/2005/8/layout/cycle8"/>
    <dgm:cxn modelId="{04966E51-8F7F-4564-BE1D-88A0FA7CD553}" type="presOf" srcId="{BCB6E0D1-4327-4A81-9862-98FFF45EF8CD}" destId="{EE6F9525-2B60-4E8D-B6FF-186B55AA3A48}" srcOrd="0" destOrd="0" presId="urn:microsoft.com/office/officeart/2005/8/layout/cycle8"/>
    <dgm:cxn modelId="{723A8861-DE15-48FD-A0A9-AC5E6FF6CF82}" type="presParOf" srcId="{A9E25D2A-BAED-40C3-B2FA-5EDDC75D8A36}" destId="{EE6F9525-2B60-4E8D-B6FF-186B55AA3A48}" srcOrd="0" destOrd="0" presId="urn:microsoft.com/office/officeart/2005/8/layout/cycle8"/>
    <dgm:cxn modelId="{2E133161-FBEA-43F9-B103-76B7E7736613}" type="presParOf" srcId="{A9E25D2A-BAED-40C3-B2FA-5EDDC75D8A36}" destId="{8798587A-C1D5-4A96-89A6-005E6EE8E7C0}" srcOrd="1" destOrd="0" presId="urn:microsoft.com/office/officeart/2005/8/layout/cycle8"/>
    <dgm:cxn modelId="{EAC98D97-7607-496B-9905-15EA740CDA01}" type="presParOf" srcId="{A9E25D2A-BAED-40C3-B2FA-5EDDC75D8A36}" destId="{AFF5E0EE-C818-434B-AE6C-9CBAFBFD0F52}" srcOrd="2" destOrd="0" presId="urn:microsoft.com/office/officeart/2005/8/layout/cycle8"/>
    <dgm:cxn modelId="{1AD25CA2-CB14-4BC1-8C50-3CF1569D7F7B}" type="presParOf" srcId="{A9E25D2A-BAED-40C3-B2FA-5EDDC75D8A36}" destId="{C3596952-7031-4106-BDC8-99411778825C}" srcOrd="3" destOrd="0" presId="urn:microsoft.com/office/officeart/2005/8/layout/cycle8"/>
    <dgm:cxn modelId="{CCC4F387-1444-423D-B090-625EFB8D91C5}" type="presParOf" srcId="{A9E25D2A-BAED-40C3-B2FA-5EDDC75D8A36}" destId="{FDD04470-270B-40E5-BC1F-BB6FE77BCC47}" srcOrd="4" destOrd="0" presId="urn:microsoft.com/office/officeart/2005/8/layout/cycle8"/>
    <dgm:cxn modelId="{364216B5-D8A7-4370-8BEE-F0C554DFF2EA}" type="presParOf" srcId="{A9E25D2A-BAED-40C3-B2FA-5EDDC75D8A36}" destId="{52C0B17A-DB7B-4CC7-B048-7C702199B34C}" srcOrd="5" destOrd="0" presId="urn:microsoft.com/office/officeart/2005/8/layout/cycle8"/>
    <dgm:cxn modelId="{70C849CD-55AE-4A88-93B9-6EFEE127A4E4}" type="presParOf" srcId="{A9E25D2A-BAED-40C3-B2FA-5EDDC75D8A36}" destId="{D6AB282B-159A-4BE3-9E87-913DB6F6F2BD}" srcOrd="6" destOrd="0" presId="urn:microsoft.com/office/officeart/2005/8/layout/cycle8"/>
    <dgm:cxn modelId="{51924100-D001-41EC-B459-969B199C4475}" type="presParOf" srcId="{A9E25D2A-BAED-40C3-B2FA-5EDDC75D8A36}" destId="{8989AFF7-2AD0-4E2A-8039-A9CFBFFFB9C1}" srcOrd="7" destOrd="0" presId="urn:microsoft.com/office/officeart/2005/8/layout/cycle8"/>
    <dgm:cxn modelId="{E6E89215-008D-444D-B69D-5FECE5854433}" type="presParOf" srcId="{A9E25D2A-BAED-40C3-B2FA-5EDDC75D8A36}" destId="{0A077126-00A4-4193-A1DC-F2ABB6938F7B}" srcOrd="8" destOrd="0" presId="urn:microsoft.com/office/officeart/2005/8/layout/cycle8"/>
    <dgm:cxn modelId="{E713E13E-36E8-4E93-9CF3-3EAE3E78B128}" type="presParOf" srcId="{A9E25D2A-BAED-40C3-B2FA-5EDDC75D8A36}" destId="{4A35C26E-8822-4318-AD4C-26ED339F5F7D}" srcOrd="9" destOrd="0" presId="urn:microsoft.com/office/officeart/2005/8/layout/cycle8"/>
    <dgm:cxn modelId="{DD169BB9-06BC-492C-8572-2FB2CA7B0505}" type="presParOf" srcId="{A9E25D2A-BAED-40C3-B2FA-5EDDC75D8A36}" destId="{3A4C28C5-8643-41D1-AF26-E918B62EB550}" srcOrd="10" destOrd="0" presId="urn:microsoft.com/office/officeart/2005/8/layout/cycle8"/>
    <dgm:cxn modelId="{D8B53724-9FA5-40A3-A63C-15DC457FD63A}" type="presParOf" srcId="{A9E25D2A-BAED-40C3-B2FA-5EDDC75D8A36}" destId="{542B6512-239B-4951-9527-9A91031E6A4D}" srcOrd="11" destOrd="0" presId="urn:microsoft.com/office/officeart/2005/8/layout/cycle8"/>
    <dgm:cxn modelId="{6367E501-2FA8-4157-839A-5648D963B6E0}" type="presParOf" srcId="{A9E25D2A-BAED-40C3-B2FA-5EDDC75D8A36}" destId="{9C10807A-64D4-4A11-A81A-39AD1888E607}" srcOrd="12" destOrd="0" presId="urn:microsoft.com/office/officeart/2005/8/layout/cycle8"/>
    <dgm:cxn modelId="{69F0E434-BF6C-4AA0-BE0F-CE370ED51D9B}" type="presParOf" srcId="{A9E25D2A-BAED-40C3-B2FA-5EDDC75D8A36}" destId="{A5098F5B-6904-4470-8ED6-F27C996A5441}" srcOrd="13" destOrd="0" presId="urn:microsoft.com/office/officeart/2005/8/layout/cycle8"/>
    <dgm:cxn modelId="{B7E2AFB3-44E0-438F-BB42-82D388C902CC}" type="presParOf" srcId="{A9E25D2A-BAED-40C3-B2FA-5EDDC75D8A36}" destId="{56DD917F-3C99-4913-BE11-998F7C1DFB0D}" srcOrd="1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FF04329-2347-43CE-B794-A69D916987F5}" type="doc">
      <dgm:prSet loTypeId="urn:microsoft.com/office/officeart/2005/8/layout/cycle8" loCatId="cycle" qsTypeId="urn:microsoft.com/office/officeart/2005/8/quickstyle/simple1" qsCatId="simple" csTypeId="urn:microsoft.com/office/officeart/2005/8/colors/accent1_2" csCatId="accent1" phldr="1"/>
      <dgm:spPr/>
    </dgm:pt>
    <dgm:pt modelId="{A9E25D2A-BAED-40C3-B2FA-5EDDC75D8A36}" type="pres">
      <dgm:prSet presAssocID="{4FF04329-2347-43CE-B794-A69D916987F5}" presName="compositeShape" presStyleCnt="0">
        <dgm:presLayoutVars>
          <dgm:chMax val="7"/>
          <dgm:dir/>
          <dgm:resizeHandles val="exact"/>
        </dgm:presLayoutVars>
      </dgm:prSet>
      <dgm:spPr/>
    </dgm:pt>
  </dgm:ptLst>
  <dgm:cxnLst>
    <dgm:cxn modelId="{433DEC0A-9594-4C75-9940-A5992A26A8FE}" type="presOf" srcId="{4FF04329-2347-43CE-B794-A69D916987F5}" destId="{A9E25D2A-BAED-40C3-B2FA-5EDDC75D8A36}" srcOrd="0"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00AFF9-543B-4A58-80FE-D4EF356CB490}"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6655CD69-28B4-4C4B-B9FC-861737788AA9}">
      <dgm:prSet phldrT="[Text]"/>
      <dgm:spPr/>
      <dgm:t>
        <a:bodyPr/>
        <a:lstStyle/>
        <a:p>
          <a:r>
            <a:rPr lang="en-US" dirty="0" smtClean="0"/>
            <a:t>IT</a:t>
          </a:r>
          <a:endParaRPr lang="en-US" dirty="0"/>
        </a:p>
      </dgm:t>
    </dgm:pt>
    <dgm:pt modelId="{9C513B3A-78FD-4730-B098-3A6CF59C2B45}" type="parTrans" cxnId="{0DFAD2AD-3370-462D-A27E-AA735418CFA9}">
      <dgm:prSet/>
      <dgm:spPr/>
      <dgm:t>
        <a:bodyPr/>
        <a:lstStyle/>
        <a:p>
          <a:endParaRPr lang="en-US"/>
        </a:p>
      </dgm:t>
    </dgm:pt>
    <dgm:pt modelId="{7899C90A-2D8A-4DF8-AE7E-C4E843CB6B89}" type="sibTrans" cxnId="{0DFAD2AD-3370-462D-A27E-AA735418CFA9}">
      <dgm:prSet/>
      <dgm:spPr/>
      <dgm:t>
        <a:bodyPr/>
        <a:lstStyle/>
        <a:p>
          <a:endParaRPr lang="en-US"/>
        </a:p>
      </dgm:t>
    </dgm:pt>
    <dgm:pt modelId="{D6AC524E-8762-44D8-8362-CF203ABCC490}">
      <dgm:prSet phldrT="[Text]"/>
      <dgm:spPr/>
      <dgm:t>
        <a:bodyPr/>
        <a:lstStyle/>
        <a:p>
          <a:r>
            <a:rPr lang="en-US" dirty="0" smtClean="0"/>
            <a:t>Category</a:t>
          </a:r>
          <a:endParaRPr lang="en-US" dirty="0"/>
        </a:p>
      </dgm:t>
    </dgm:pt>
    <dgm:pt modelId="{357AAEA7-99DA-4A47-99B2-180C4C099837}" type="parTrans" cxnId="{230A65F9-D1B3-4149-B2D9-9CCE1909F8A4}">
      <dgm:prSet/>
      <dgm:spPr/>
      <dgm:t>
        <a:bodyPr/>
        <a:lstStyle/>
        <a:p>
          <a:endParaRPr lang="en-US"/>
        </a:p>
      </dgm:t>
    </dgm:pt>
    <dgm:pt modelId="{30373768-B335-4323-AF1A-6FF7758E1085}" type="sibTrans" cxnId="{230A65F9-D1B3-4149-B2D9-9CCE1909F8A4}">
      <dgm:prSet/>
      <dgm:spPr/>
      <dgm:t>
        <a:bodyPr/>
        <a:lstStyle/>
        <a:p>
          <a:endParaRPr lang="en-US"/>
        </a:p>
      </dgm:t>
    </dgm:pt>
    <dgm:pt modelId="{665B396F-0AF4-4B53-907E-CE264E4F0626}">
      <dgm:prSet phldrT="[Text]"/>
      <dgm:spPr/>
      <dgm:t>
        <a:bodyPr/>
        <a:lstStyle/>
        <a:p>
          <a:r>
            <a:rPr lang="en-US" dirty="0" smtClean="0"/>
            <a:t>Supply Chain</a:t>
          </a:r>
          <a:endParaRPr lang="en-US" dirty="0"/>
        </a:p>
      </dgm:t>
    </dgm:pt>
    <dgm:pt modelId="{650D241A-0AAE-4CC8-A3AB-BC593ECFAC57}" type="parTrans" cxnId="{5183391F-5DA3-4371-9178-6D4F72DFC651}">
      <dgm:prSet/>
      <dgm:spPr/>
      <dgm:t>
        <a:bodyPr/>
        <a:lstStyle/>
        <a:p>
          <a:endParaRPr lang="en-US"/>
        </a:p>
      </dgm:t>
    </dgm:pt>
    <dgm:pt modelId="{47146DF4-A79B-4FDF-B349-870DEB15FC44}" type="sibTrans" cxnId="{5183391F-5DA3-4371-9178-6D4F72DFC651}">
      <dgm:prSet/>
      <dgm:spPr/>
      <dgm:t>
        <a:bodyPr/>
        <a:lstStyle/>
        <a:p>
          <a:endParaRPr lang="en-US"/>
        </a:p>
      </dgm:t>
    </dgm:pt>
    <dgm:pt modelId="{259C7671-C64A-47B0-9A6C-DD3AD22D0396}">
      <dgm:prSet phldrT="[Text]"/>
      <dgm:spPr/>
      <dgm:t>
        <a:bodyPr/>
        <a:lstStyle/>
        <a:p>
          <a:r>
            <a:rPr lang="en-US" dirty="0" smtClean="0"/>
            <a:t>Financial</a:t>
          </a:r>
          <a:endParaRPr lang="en-US" dirty="0"/>
        </a:p>
      </dgm:t>
    </dgm:pt>
    <dgm:pt modelId="{8C92645E-0663-4D2D-B67E-C23B871D1C45}" type="parTrans" cxnId="{70668C05-DB17-4535-B590-2171481BB05A}">
      <dgm:prSet/>
      <dgm:spPr/>
      <dgm:t>
        <a:bodyPr/>
        <a:lstStyle/>
        <a:p>
          <a:endParaRPr lang="en-US"/>
        </a:p>
      </dgm:t>
    </dgm:pt>
    <dgm:pt modelId="{1F6438D9-8E31-44B2-8E03-A3E12A04A070}" type="sibTrans" cxnId="{70668C05-DB17-4535-B590-2171481BB05A}">
      <dgm:prSet/>
      <dgm:spPr/>
      <dgm:t>
        <a:bodyPr/>
        <a:lstStyle/>
        <a:p>
          <a:endParaRPr lang="en-US"/>
        </a:p>
      </dgm:t>
    </dgm:pt>
    <dgm:pt modelId="{DA77EF8F-32D3-467A-A9C4-BFFE0B24B2FE}">
      <dgm:prSet phldrT="[Text]"/>
      <dgm:spPr/>
      <dgm:t>
        <a:bodyPr/>
        <a:lstStyle/>
        <a:p>
          <a:r>
            <a:rPr lang="en-US" dirty="0" smtClean="0"/>
            <a:t>Marketing</a:t>
          </a:r>
          <a:endParaRPr lang="en-US" dirty="0"/>
        </a:p>
      </dgm:t>
    </dgm:pt>
    <dgm:pt modelId="{09E31873-00F5-461D-9D71-A653C2A39DF3}" type="parTrans" cxnId="{ADF53B64-3C2C-459E-A6F4-20A9D6DE2503}">
      <dgm:prSet/>
      <dgm:spPr/>
      <dgm:t>
        <a:bodyPr/>
        <a:lstStyle/>
        <a:p>
          <a:endParaRPr lang="en-US"/>
        </a:p>
      </dgm:t>
    </dgm:pt>
    <dgm:pt modelId="{BCE0258A-FE6B-438D-B192-96C08648F8C7}" type="sibTrans" cxnId="{ADF53B64-3C2C-459E-A6F4-20A9D6DE2503}">
      <dgm:prSet/>
      <dgm:spPr/>
      <dgm:t>
        <a:bodyPr/>
        <a:lstStyle/>
        <a:p>
          <a:endParaRPr lang="en-US"/>
        </a:p>
      </dgm:t>
    </dgm:pt>
    <dgm:pt modelId="{239A26CD-F415-4ADD-8EBC-6559C0910BF7}">
      <dgm:prSet phldrT="[Text]"/>
      <dgm:spPr/>
      <dgm:t>
        <a:bodyPr/>
        <a:lstStyle/>
        <a:p>
          <a:r>
            <a:rPr lang="en-US" dirty="0" smtClean="0"/>
            <a:t>Operations</a:t>
          </a:r>
          <a:endParaRPr lang="en-US" dirty="0"/>
        </a:p>
      </dgm:t>
    </dgm:pt>
    <dgm:pt modelId="{F0A9C721-59E4-41DC-BF14-EFB45DE136DC}" type="parTrans" cxnId="{CDA56156-231C-4BE5-991F-C5ADCF705BEA}">
      <dgm:prSet/>
      <dgm:spPr/>
      <dgm:t>
        <a:bodyPr/>
        <a:lstStyle/>
        <a:p>
          <a:endParaRPr lang="en-US"/>
        </a:p>
      </dgm:t>
    </dgm:pt>
    <dgm:pt modelId="{B3998ED7-A99F-4BB5-A86F-E812D0988D60}" type="sibTrans" cxnId="{CDA56156-231C-4BE5-991F-C5ADCF705BEA}">
      <dgm:prSet/>
      <dgm:spPr/>
      <dgm:t>
        <a:bodyPr/>
        <a:lstStyle/>
        <a:p>
          <a:endParaRPr lang="en-US"/>
        </a:p>
      </dgm:t>
    </dgm:pt>
    <dgm:pt modelId="{F345B975-5FA4-4151-8FEC-20A1E4352107}">
      <dgm:prSet phldrT="[Text]"/>
      <dgm:spPr>
        <a:solidFill>
          <a:schemeClr val="accent6">
            <a:lumMod val="75000"/>
          </a:schemeClr>
        </a:solidFill>
      </dgm:spPr>
      <dgm:t>
        <a:bodyPr/>
        <a:lstStyle/>
        <a:p>
          <a:r>
            <a:rPr lang="en-US" dirty="0" smtClean="0"/>
            <a:t>Human Resources</a:t>
          </a:r>
          <a:endParaRPr lang="en-US" dirty="0"/>
        </a:p>
      </dgm:t>
    </dgm:pt>
    <dgm:pt modelId="{18317904-D1DA-4654-94D4-015F44AC0BFB}" type="parTrans" cxnId="{4AAD5E12-3BDC-4CE8-B800-A1C905747F13}">
      <dgm:prSet/>
      <dgm:spPr/>
      <dgm:t>
        <a:bodyPr/>
        <a:lstStyle/>
        <a:p>
          <a:endParaRPr lang="en-US"/>
        </a:p>
      </dgm:t>
    </dgm:pt>
    <dgm:pt modelId="{6CB13B4F-905D-4CE8-BD48-A8E2B63ABB98}" type="sibTrans" cxnId="{4AAD5E12-3BDC-4CE8-B800-A1C905747F13}">
      <dgm:prSet/>
      <dgm:spPr/>
      <dgm:t>
        <a:bodyPr/>
        <a:lstStyle/>
        <a:p>
          <a:endParaRPr lang="en-US"/>
        </a:p>
      </dgm:t>
    </dgm:pt>
    <dgm:pt modelId="{62B055D6-61F9-4836-929C-1DB0A17264C3}">
      <dgm:prSet phldrT="[Text]"/>
      <dgm:spPr>
        <a:solidFill>
          <a:schemeClr val="accent6">
            <a:lumMod val="75000"/>
          </a:schemeClr>
        </a:solidFill>
      </dgm:spPr>
      <dgm:t>
        <a:bodyPr/>
        <a:lstStyle/>
        <a:p>
          <a:r>
            <a:rPr lang="en-US" dirty="0" smtClean="0"/>
            <a:t>Safety &amp; Maintenance</a:t>
          </a:r>
          <a:endParaRPr lang="en-US" dirty="0"/>
        </a:p>
      </dgm:t>
    </dgm:pt>
    <dgm:pt modelId="{F888E509-87D0-42DA-A67D-2211A117DFCF}" type="parTrans" cxnId="{CDC43A3A-61E3-44E0-ABB7-8CD802C01ED8}">
      <dgm:prSet/>
      <dgm:spPr/>
      <dgm:t>
        <a:bodyPr/>
        <a:lstStyle/>
        <a:p>
          <a:endParaRPr lang="en-US"/>
        </a:p>
      </dgm:t>
    </dgm:pt>
    <dgm:pt modelId="{7C2F7795-7E0C-48DA-814E-F2743FD25243}" type="sibTrans" cxnId="{CDC43A3A-61E3-44E0-ABB7-8CD802C01ED8}">
      <dgm:prSet/>
      <dgm:spPr/>
      <dgm:t>
        <a:bodyPr/>
        <a:lstStyle/>
        <a:p>
          <a:endParaRPr lang="en-US"/>
        </a:p>
      </dgm:t>
    </dgm:pt>
    <dgm:pt modelId="{AC8CBC93-4C87-47A7-9BBB-8BE3483A8F4D}" type="pres">
      <dgm:prSet presAssocID="{D700AFF9-543B-4A58-80FE-D4EF356CB490}" presName="Name0" presStyleCnt="0">
        <dgm:presLayoutVars>
          <dgm:dir/>
          <dgm:resizeHandles/>
        </dgm:presLayoutVars>
      </dgm:prSet>
      <dgm:spPr/>
      <dgm:t>
        <a:bodyPr/>
        <a:lstStyle/>
        <a:p>
          <a:endParaRPr lang="en-US"/>
        </a:p>
      </dgm:t>
    </dgm:pt>
    <dgm:pt modelId="{5C524E97-BED1-414C-9B34-52892952ED02}" type="pres">
      <dgm:prSet presAssocID="{6655CD69-28B4-4C4B-B9FC-861737788AA9}" presName="compNode" presStyleCnt="0"/>
      <dgm:spPr/>
    </dgm:pt>
    <dgm:pt modelId="{2EEB94C2-4580-4B8A-81E3-214FA6765318}" type="pres">
      <dgm:prSet presAssocID="{6655CD69-28B4-4C4B-B9FC-861737788AA9}" presName="dummyConnPt" presStyleCnt="0"/>
      <dgm:spPr/>
    </dgm:pt>
    <dgm:pt modelId="{D8E18318-E63B-441F-BFF6-6AC4FFF1C379}" type="pres">
      <dgm:prSet presAssocID="{6655CD69-28B4-4C4B-B9FC-861737788AA9}" presName="node" presStyleLbl="node1" presStyleIdx="0" presStyleCnt="8">
        <dgm:presLayoutVars>
          <dgm:bulletEnabled val="1"/>
        </dgm:presLayoutVars>
      </dgm:prSet>
      <dgm:spPr/>
      <dgm:t>
        <a:bodyPr/>
        <a:lstStyle/>
        <a:p>
          <a:endParaRPr lang="en-US"/>
        </a:p>
      </dgm:t>
    </dgm:pt>
    <dgm:pt modelId="{806990AF-B75C-4A54-9804-DD17AD931D8C}" type="pres">
      <dgm:prSet presAssocID="{7899C90A-2D8A-4DF8-AE7E-C4E843CB6B89}" presName="sibTrans" presStyleLbl="bgSibTrans2D1" presStyleIdx="0" presStyleCnt="7"/>
      <dgm:spPr/>
      <dgm:t>
        <a:bodyPr/>
        <a:lstStyle/>
        <a:p>
          <a:endParaRPr lang="en-US"/>
        </a:p>
      </dgm:t>
    </dgm:pt>
    <dgm:pt modelId="{02B5406F-C776-4EE0-93AD-9FC8CA6402EA}" type="pres">
      <dgm:prSet presAssocID="{D6AC524E-8762-44D8-8362-CF203ABCC490}" presName="compNode" presStyleCnt="0"/>
      <dgm:spPr/>
    </dgm:pt>
    <dgm:pt modelId="{221460B7-ADFE-4405-B902-79E74B819F1B}" type="pres">
      <dgm:prSet presAssocID="{D6AC524E-8762-44D8-8362-CF203ABCC490}" presName="dummyConnPt" presStyleCnt="0"/>
      <dgm:spPr/>
    </dgm:pt>
    <dgm:pt modelId="{C3D21DB2-9CEB-4B3A-8081-540F042B2DFD}" type="pres">
      <dgm:prSet presAssocID="{D6AC524E-8762-44D8-8362-CF203ABCC490}" presName="node" presStyleLbl="node1" presStyleIdx="1" presStyleCnt="8" custLinFactNeighborX="-3090" custLinFactNeighborY="-489">
        <dgm:presLayoutVars>
          <dgm:bulletEnabled val="1"/>
        </dgm:presLayoutVars>
      </dgm:prSet>
      <dgm:spPr/>
      <dgm:t>
        <a:bodyPr/>
        <a:lstStyle/>
        <a:p>
          <a:endParaRPr lang="en-US"/>
        </a:p>
      </dgm:t>
    </dgm:pt>
    <dgm:pt modelId="{07A27578-A8D7-4A5C-A8C5-FFBDC0A30417}" type="pres">
      <dgm:prSet presAssocID="{30373768-B335-4323-AF1A-6FF7758E1085}" presName="sibTrans" presStyleLbl="bgSibTrans2D1" presStyleIdx="1" presStyleCnt="7"/>
      <dgm:spPr/>
      <dgm:t>
        <a:bodyPr/>
        <a:lstStyle/>
        <a:p>
          <a:endParaRPr lang="en-US"/>
        </a:p>
      </dgm:t>
    </dgm:pt>
    <dgm:pt modelId="{059B2216-8ED0-4B3F-8599-F0052E64E2B2}" type="pres">
      <dgm:prSet presAssocID="{665B396F-0AF4-4B53-907E-CE264E4F0626}" presName="compNode" presStyleCnt="0"/>
      <dgm:spPr/>
    </dgm:pt>
    <dgm:pt modelId="{C75F342C-7BB7-49C1-95BF-358DE2705106}" type="pres">
      <dgm:prSet presAssocID="{665B396F-0AF4-4B53-907E-CE264E4F0626}" presName="dummyConnPt" presStyleCnt="0"/>
      <dgm:spPr/>
    </dgm:pt>
    <dgm:pt modelId="{9A6B17B3-8751-49E6-A797-8F8BB03AE68D}" type="pres">
      <dgm:prSet presAssocID="{665B396F-0AF4-4B53-907E-CE264E4F0626}" presName="node" presStyleLbl="node1" presStyleIdx="2" presStyleCnt="8">
        <dgm:presLayoutVars>
          <dgm:bulletEnabled val="1"/>
        </dgm:presLayoutVars>
      </dgm:prSet>
      <dgm:spPr/>
      <dgm:t>
        <a:bodyPr/>
        <a:lstStyle/>
        <a:p>
          <a:endParaRPr lang="en-US"/>
        </a:p>
      </dgm:t>
    </dgm:pt>
    <dgm:pt modelId="{BEBB656F-5B3B-44DC-A250-8824A671BABA}" type="pres">
      <dgm:prSet presAssocID="{47146DF4-A79B-4FDF-B349-870DEB15FC44}" presName="sibTrans" presStyleLbl="bgSibTrans2D1" presStyleIdx="2" presStyleCnt="7"/>
      <dgm:spPr/>
      <dgm:t>
        <a:bodyPr/>
        <a:lstStyle/>
        <a:p>
          <a:endParaRPr lang="en-US"/>
        </a:p>
      </dgm:t>
    </dgm:pt>
    <dgm:pt modelId="{66322485-D95F-4BE3-98DD-97CC8F6DE8D7}" type="pres">
      <dgm:prSet presAssocID="{259C7671-C64A-47B0-9A6C-DD3AD22D0396}" presName="compNode" presStyleCnt="0"/>
      <dgm:spPr/>
    </dgm:pt>
    <dgm:pt modelId="{C6086924-843B-4CCA-955A-A3901C5B2796}" type="pres">
      <dgm:prSet presAssocID="{259C7671-C64A-47B0-9A6C-DD3AD22D0396}" presName="dummyConnPt" presStyleCnt="0"/>
      <dgm:spPr/>
    </dgm:pt>
    <dgm:pt modelId="{EE54B187-B412-4903-AF6D-17183309FCE8}" type="pres">
      <dgm:prSet presAssocID="{259C7671-C64A-47B0-9A6C-DD3AD22D0396}" presName="node" presStyleLbl="node1" presStyleIdx="3" presStyleCnt="8">
        <dgm:presLayoutVars>
          <dgm:bulletEnabled val="1"/>
        </dgm:presLayoutVars>
      </dgm:prSet>
      <dgm:spPr/>
      <dgm:t>
        <a:bodyPr/>
        <a:lstStyle/>
        <a:p>
          <a:endParaRPr lang="en-US"/>
        </a:p>
      </dgm:t>
    </dgm:pt>
    <dgm:pt modelId="{6FC7572B-3AE0-4A3E-9E88-B18C3A55EA8E}" type="pres">
      <dgm:prSet presAssocID="{1F6438D9-8E31-44B2-8E03-A3E12A04A070}" presName="sibTrans" presStyleLbl="bgSibTrans2D1" presStyleIdx="3" presStyleCnt="7"/>
      <dgm:spPr/>
      <dgm:t>
        <a:bodyPr/>
        <a:lstStyle/>
        <a:p>
          <a:endParaRPr lang="en-US"/>
        </a:p>
      </dgm:t>
    </dgm:pt>
    <dgm:pt modelId="{C797B7D2-EF93-473F-8671-64EE89FBEDEC}" type="pres">
      <dgm:prSet presAssocID="{DA77EF8F-32D3-467A-A9C4-BFFE0B24B2FE}" presName="compNode" presStyleCnt="0"/>
      <dgm:spPr/>
    </dgm:pt>
    <dgm:pt modelId="{0F66E852-5062-4A01-8054-9B4901938334}" type="pres">
      <dgm:prSet presAssocID="{DA77EF8F-32D3-467A-A9C4-BFFE0B24B2FE}" presName="dummyConnPt" presStyleCnt="0"/>
      <dgm:spPr/>
    </dgm:pt>
    <dgm:pt modelId="{025AD9D4-2317-4E58-834E-5DC583DE02F9}" type="pres">
      <dgm:prSet presAssocID="{DA77EF8F-32D3-467A-A9C4-BFFE0B24B2FE}" presName="node" presStyleLbl="node1" presStyleIdx="4" presStyleCnt="8">
        <dgm:presLayoutVars>
          <dgm:bulletEnabled val="1"/>
        </dgm:presLayoutVars>
      </dgm:prSet>
      <dgm:spPr/>
      <dgm:t>
        <a:bodyPr/>
        <a:lstStyle/>
        <a:p>
          <a:endParaRPr lang="en-US"/>
        </a:p>
      </dgm:t>
    </dgm:pt>
    <dgm:pt modelId="{F9E0EDCF-E7B9-47A2-9F69-5B11BFDED589}" type="pres">
      <dgm:prSet presAssocID="{BCE0258A-FE6B-438D-B192-96C08648F8C7}" presName="sibTrans" presStyleLbl="bgSibTrans2D1" presStyleIdx="4" presStyleCnt="7"/>
      <dgm:spPr/>
      <dgm:t>
        <a:bodyPr/>
        <a:lstStyle/>
        <a:p>
          <a:endParaRPr lang="en-US"/>
        </a:p>
      </dgm:t>
    </dgm:pt>
    <dgm:pt modelId="{7A545193-B116-498C-956F-2B05704D3D6E}" type="pres">
      <dgm:prSet presAssocID="{239A26CD-F415-4ADD-8EBC-6559C0910BF7}" presName="compNode" presStyleCnt="0"/>
      <dgm:spPr/>
    </dgm:pt>
    <dgm:pt modelId="{4E2E1BF7-5955-4477-A7E4-F5A0944CB355}" type="pres">
      <dgm:prSet presAssocID="{239A26CD-F415-4ADD-8EBC-6559C0910BF7}" presName="dummyConnPt" presStyleCnt="0"/>
      <dgm:spPr/>
    </dgm:pt>
    <dgm:pt modelId="{C5BB7E2B-3F23-468B-9764-81BB6E66685B}" type="pres">
      <dgm:prSet presAssocID="{239A26CD-F415-4ADD-8EBC-6559C0910BF7}" presName="node" presStyleLbl="node1" presStyleIdx="5" presStyleCnt="8">
        <dgm:presLayoutVars>
          <dgm:bulletEnabled val="1"/>
        </dgm:presLayoutVars>
      </dgm:prSet>
      <dgm:spPr/>
      <dgm:t>
        <a:bodyPr/>
        <a:lstStyle/>
        <a:p>
          <a:endParaRPr lang="en-US"/>
        </a:p>
      </dgm:t>
    </dgm:pt>
    <dgm:pt modelId="{8945217D-2E3D-4044-AE3D-AC3AF471FE59}" type="pres">
      <dgm:prSet presAssocID="{B3998ED7-A99F-4BB5-A86F-E812D0988D60}" presName="sibTrans" presStyleLbl="bgSibTrans2D1" presStyleIdx="5" presStyleCnt="7"/>
      <dgm:spPr/>
      <dgm:t>
        <a:bodyPr/>
        <a:lstStyle/>
        <a:p>
          <a:endParaRPr lang="en-US"/>
        </a:p>
      </dgm:t>
    </dgm:pt>
    <dgm:pt modelId="{E0C81D9F-B0CB-41E4-A78C-46534C087666}" type="pres">
      <dgm:prSet presAssocID="{F345B975-5FA4-4151-8FEC-20A1E4352107}" presName="compNode" presStyleCnt="0"/>
      <dgm:spPr/>
    </dgm:pt>
    <dgm:pt modelId="{387F3966-E253-4CDB-B0CC-3598C617546C}" type="pres">
      <dgm:prSet presAssocID="{F345B975-5FA4-4151-8FEC-20A1E4352107}" presName="dummyConnPt" presStyleCnt="0"/>
      <dgm:spPr/>
    </dgm:pt>
    <dgm:pt modelId="{2653F750-FA36-462D-97FC-5DB2CF4F3269}" type="pres">
      <dgm:prSet presAssocID="{F345B975-5FA4-4151-8FEC-20A1E4352107}" presName="node" presStyleLbl="node1" presStyleIdx="6" presStyleCnt="8">
        <dgm:presLayoutVars>
          <dgm:bulletEnabled val="1"/>
        </dgm:presLayoutVars>
      </dgm:prSet>
      <dgm:spPr/>
      <dgm:t>
        <a:bodyPr/>
        <a:lstStyle/>
        <a:p>
          <a:endParaRPr lang="en-US"/>
        </a:p>
      </dgm:t>
    </dgm:pt>
    <dgm:pt modelId="{15C1344C-5F80-42FB-8F11-22949ED39EFF}" type="pres">
      <dgm:prSet presAssocID="{6CB13B4F-905D-4CE8-BD48-A8E2B63ABB98}" presName="sibTrans" presStyleLbl="bgSibTrans2D1" presStyleIdx="6" presStyleCnt="7"/>
      <dgm:spPr/>
      <dgm:t>
        <a:bodyPr/>
        <a:lstStyle/>
        <a:p>
          <a:endParaRPr lang="en-US"/>
        </a:p>
      </dgm:t>
    </dgm:pt>
    <dgm:pt modelId="{9BC8318D-1C49-4281-B7F2-2F4421D79D30}" type="pres">
      <dgm:prSet presAssocID="{62B055D6-61F9-4836-929C-1DB0A17264C3}" presName="compNode" presStyleCnt="0"/>
      <dgm:spPr/>
    </dgm:pt>
    <dgm:pt modelId="{6742AD58-CB66-469F-8C33-DE2CD0E44A80}" type="pres">
      <dgm:prSet presAssocID="{62B055D6-61F9-4836-929C-1DB0A17264C3}" presName="dummyConnPt" presStyleCnt="0"/>
      <dgm:spPr/>
    </dgm:pt>
    <dgm:pt modelId="{DD146DB8-8A9B-44C2-905B-336732D6A7C9}" type="pres">
      <dgm:prSet presAssocID="{62B055D6-61F9-4836-929C-1DB0A17264C3}" presName="node" presStyleLbl="node1" presStyleIdx="7" presStyleCnt="8">
        <dgm:presLayoutVars>
          <dgm:bulletEnabled val="1"/>
        </dgm:presLayoutVars>
      </dgm:prSet>
      <dgm:spPr/>
      <dgm:t>
        <a:bodyPr/>
        <a:lstStyle/>
        <a:p>
          <a:endParaRPr lang="en-US"/>
        </a:p>
      </dgm:t>
    </dgm:pt>
  </dgm:ptLst>
  <dgm:cxnLst>
    <dgm:cxn modelId="{D0DEE120-2D0A-4E9A-91DF-419FA55436DB}" type="presOf" srcId="{239A26CD-F415-4ADD-8EBC-6559C0910BF7}" destId="{C5BB7E2B-3F23-468B-9764-81BB6E66685B}" srcOrd="0" destOrd="0" presId="urn:microsoft.com/office/officeart/2005/8/layout/bProcess4"/>
    <dgm:cxn modelId="{9091FCC3-27F2-49AE-9A09-689F7FA89634}" type="presOf" srcId="{62B055D6-61F9-4836-929C-1DB0A17264C3}" destId="{DD146DB8-8A9B-44C2-905B-336732D6A7C9}" srcOrd="0" destOrd="0" presId="urn:microsoft.com/office/officeart/2005/8/layout/bProcess4"/>
    <dgm:cxn modelId="{FA78780E-E41B-479D-9B3A-85CC08D454A6}" type="presOf" srcId="{6CB13B4F-905D-4CE8-BD48-A8E2B63ABB98}" destId="{15C1344C-5F80-42FB-8F11-22949ED39EFF}" srcOrd="0" destOrd="0" presId="urn:microsoft.com/office/officeart/2005/8/layout/bProcess4"/>
    <dgm:cxn modelId="{D0F238DD-D3E8-434E-9AAA-7E02E7C168A4}" type="presOf" srcId="{259C7671-C64A-47B0-9A6C-DD3AD22D0396}" destId="{EE54B187-B412-4903-AF6D-17183309FCE8}" srcOrd="0" destOrd="0" presId="urn:microsoft.com/office/officeart/2005/8/layout/bProcess4"/>
    <dgm:cxn modelId="{83D3F7BF-4D22-4B1A-B2E7-BABE6E52AB87}" type="presOf" srcId="{6655CD69-28B4-4C4B-B9FC-861737788AA9}" destId="{D8E18318-E63B-441F-BFF6-6AC4FFF1C379}" srcOrd="0" destOrd="0" presId="urn:microsoft.com/office/officeart/2005/8/layout/bProcess4"/>
    <dgm:cxn modelId="{41D985FA-A15C-4F97-9862-3D995079765D}" type="presOf" srcId="{DA77EF8F-32D3-467A-A9C4-BFFE0B24B2FE}" destId="{025AD9D4-2317-4E58-834E-5DC583DE02F9}" srcOrd="0" destOrd="0" presId="urn:microsoft.com/office/officeart/2005/8/layout/bProcess4"/>
    <dgm:cxn modelId="{73EC7838-DA9B-4977-8E25-7E85D9BB30DB}" type="presOf" srcId="{D700AFF9-543B-4A58-80FE-D4EF356CB490}" destId="{AC8CBC93-4C87-47A7-9BBB-8BE3483A8F4D}" srcOrd="0" destOrd="0" presId="urn:microsoft.com/office/officeart/2005/8/layout/bProcess4"/>
    <dgm:cxn modelId="{CDA56156-231C-4BE5-991F-C5ADCF705BEA}" srcId="{D700AFF9-543B-4A58-80FE-D4EF356CB490}" destId="{239A26CD-F415-4ADD-8EBC-6559C0910BF7}" srcOrd="5" destOrd="0" parTransId="{F0A9C721-59E4-41DC-BF14-EFB45DE136DC}" sibTransId="{B3998ED7-A99F-4BB5-A86F-E812D0988D60}"/>
    <dgm:cxn modelId="{3B1BA8A7-604F-425B-B7AA-D21AB7873D29}" type="presOf" srcId="{1F6438D9-8E31-44B2-8E03-A3E12A04A070}" destId="{6FC7572B-3AE0-4A3E-9E88-B18C3A55EA8E}" srcOrd="0" destOrd="0" presId="urn:microsoft.com/office/officeart/2005/8/layout/bProcess4"/>
    <dgm:cxn modelId="{E8A7D3DD-8E8D-4C06-9E61-CAA739B6A816}" type="presOf" srcId="{BCE0258A-FE6B-438D-B192-96C08648F8C7}" destId="{F9E0EDCF-E7B9-47A2-9F69-5B11BFDED589}" srcOrd="0" destOrd="0" presId="urn:microsoft.com/office/officeart/2005/8/layout/bProcess4"/>
    <dgm:cxn modelId="{2D002D2A-EA01-47FA-BF99-A03221281826}" type="presOf" srcId="{30373768-B335-4323-AF1A-6FF7758E1085}" destId="{07A27578-A8D7-4A5C-A8C5-FFBDC0A30417}" srcOrd="0" destOrd="0" presId="urn:microsoft.com/office/officeart/2005/8/layout/bProcess4"/>
    <dgm:cxn modelId="{55791561-1742-4B65-9072-D8B228D4DF7F}" type="presOf" srcId="{F345B975-5FA4-4151-8FEC-20A1E4352107}" destId="{2653F750-FA36-462D-97FC-5DB2CF4F3269}" srcOrd="0" destOrd="0" presId="urn:microsoft.com/office/officeart/2005/8/layout/bProcess4"/>
    <dgm:cxn modelId="{DD284E54-2CB9-4169-91C9-D6044EC2EE42}" type="presOf" srcId="{B3998ED7-A99F-4BB5-A86F-E812D0988D60}" destId="{8945217D-2E3D-4044-AE3D-AC3AF471FE59}" srcOrd="0" destOrd="0" presId="urn:microsoft.com/office/officeart/2005/8/layout/bProcess4"/>
    <dgm:cxn modelId="{5183391F-5DA3-4371-9178-6D4F72DFC651}" srcId="{D700AFF9-543B-4A58-80FE-D4EF356CB490}" destId="{665B396F-0AF4-4B53-907E-CE264E4F0626}" srcOrd="2" destOrd="0" parTransId="{650D241A-0AAE-4CC8-A3AB-BC593ECFAC57}" sibTransId="{47146DF4-A79B-4FDF-B349-870DEB15FC44}"/>
    <dgm:cxn modelId="{70668C05-DB17-4535-B590-2171481BB05A}" srcId="{D700AFF9-543B-4A58-80FE-D4EF356CB490}" destId="{259C7671-C64A-47B0-9A6C-DD3AD22D0396}" srcOrd="3" destOrd="0" parTransId="{8C92645E-0663-4D2D-B67E-C23B871D1C45}" sibTransId="{1F6438D9-8E31-44B2-8E03-A3E12A04A070}"/>
    <dgm:cxn modelId="{61416497-DE44-4EE7-80D9-984679791619}" type="presOf" srcId="{665B396F-0AF4-4B53-907E-CE264E4F0626}" destId="{9A6B17B3-8751-49E6-A797-8F8BB03AE68D}" srcOrd="0" destOrd="0" presId="urn:microsoft.com/office/officeart/2005/8/layout/bProcess4"/>
    <dgm:cxn modelId="{230A65F9-D1B3-4149-B2D9-9CCE1909F8A4}" srcId="{D700AFF9-543B-4A58-80FE-D4EF356CB490}" destId="{D6AC524E-8762-44D8-8362-CF203ABCC490}" srcOrd="1" destOrd="0" parTransId="{357AAEA7-99DA-4A47-99B2-180C4C099837}" sibTransId="{30373768-B335-4323-AF1A-6FF7758E1085}"/>
    <dgm:cxn modelId="{CDC43A3A-61E3-44E0-ABB7-8CD802C01ED8}" srcId="{D700AFF9-543B-4A58-80FE-D4EF356CB490}" destId="{62B055D6-61F9-4836-929C-1DB0A17264C3}" srcOrd="7" destOrd="0" parTransId="{F888E509-87D0-42DA-A67D-2211A117DFCF}" sibTransId="{7C2F7795-7E0C-48DA-814E-F2743FD25243}"/>
    <dgm:cxn modelId="{0DFAD2AD-3370-462D-A27E-AA735418CFA9}" srcId="{D700AFF9-543B-4A58-80FE-D4EF356CB490}" destId="{6655CD69-28B4-4C4B-B9FC-861737788AA9}" srcOrd="0" destOrd="0" parTransId="{9C513B3A-78FD-4730-B098-3A6CF59C2B45}" sibTransId="{7899C90A-2D8A-4DF8-AE7E-C4E843CB6B89}"/>
    <dgm:cxn modelId="{ADF53B64-3C2C-459E-A6F4-20A9D6DE2503}" srcId="{D700AFF9-543B-4A58-80FE-D4EF356CB490}" destId="{DA77EF8F-32D3-467A-A9C4-BFFE0B24B2FE}" srcOrd="4" destOrd="0" parTransId="{09E31873-00F5-461D-9D71-A653C2A39DF3}" sibTransId="{BCE0258A-FE6B-438D-B192-96C08648F8C7}"/>
    <dgm:cxn modelId="{B552094B-6B85-4D5A-AA15-2303CD057E21}" type="presOf" srcId="{47146DF4-A79B-4FDF-B349-870DEB15FC44}" destId="{BEBB656F-5B3B-44DC-A250-8824A671BABA}" srcOrd="0" destOrd="0" presId="urn:microsoft.com/office/officeart/2005/8/layout/bProcess4"/>
    <dgm:cxn modelId="{224E5986-78DA-4CAF-957F-A51B88C00370}" type="presOf" srcId="{7899C90A-2D8A-4DF8-AE7E-C4E843CB6B89}" destId="{806990AF-B75C-4A54-9804-DD17AD931D8C}" srcOrd="0" destOrd="0" presId="urn:microsoft.com/office/officeart/2005/8/layout/bProcess4"/>
    <dgm:cxn modelId="{94055869-0575-4231-AF68-9C43060BE390}" type="presOf" srcId="{D6AC524E-8762-44D8-8362-CF203ABCC490}" destId="{C3D21DB2-9CEB-4B3A-8081-540F042B2DFD}" srcOrd="0" destOrd="0" presId="urn:microsoft.com/office/officeart/2005/8/layout/bProcess4"/>
    <dgm:cxn modelId="{4AAD5E12-3BDC-4CE8-B800-A1C905747F13}" srcId="{D700AFF9-543B-4A58-80FE-D4EF356CB490}" destId="{F345B975-5FA4-4151-8FEC-20A1E4352107}" srcOrd="6" destOrd="0" parTransId="{18317904-D1DA-4654-94D4-015F44AC0BFB}" sibTransId="{6CB13B4F-905D-4CE8-BD48-A8E2B63ABB98}"/>
    <dgm:cxn modelId="{D2A5A5D3-6A97-4B07-88BC-16686D1F4953}" type="presParOf" srcId="{AC8CBC93-4C87-47A7-9BBB-8BE3483A8F4D}" destId="{5C524E97-BED1-414C-9B34-52892952ED02}" srcOrd="0" destOrd="0" presId="urn:microsoft.com/office/officeart/2005/8/layout/bProcess4"/>
    <dgm:cxn modelId="{24C12790-0142-42DB-8CF9-2F782689344E}" type="presParOf" srcId="{5C524E97-BED1-414C-9B34-52892952ED02}" destId="{2EEB94C2-4580-4B8A-81E3-214FA6765318}" srcOrd="0" destOrd="0" presId="urn:microsoft.com/office/officeart/2005/8/layout/bProcess4"/>
    <dgm:cxn modelId="{FCA6B51C-DC1F-493E-8735-901E4931DE80}" type="presParOf" srcId="{5C524E97-BED1-414C-9B34-52892952ED02}" destId="{D8E18318-E63B-441F-BFF6-6AC4FFF1C379}" srcOrd="1" destOrd="0" presId="urn:microsoft.com/office/officeart/2005/8/layout/bProcess4"/>
    <dgm:cxn modelId="{1F768493-176F-4B30-AC96-D8B696667F19}" type="presParOf" srcId="{AC8CBC93-4C87-47A7-9BBB-8BE3483A8F4D}" destId="{806990AF-B75C-4A54-9804-DD17AD931D8C}" srcOrd="1" destOrd="0" presId="urn:microsoft.com/office/officeart/2005/8/layout/bProcess4"/>
    <dgm:cxn modelId="{362F64CE-129E-4375-BD28-4E5C6E6FDB72}" type="presParOf" srcId="{AC8CBC93-4C87-47A7-9BBB-8BE3483A8F4D}" destId="{02B5406F-C776-4EE0-93AD-9FC8CA6402EA}" srcOrd="2" destOrd="0" presId="urn:microsoft.com/office/officeart/2005/8/layout/bProcess4"/>
    <dgm:cxn modelId="{71ECE076-145F-4B84-93F3-4F4C8C0117F9}" type="presParOf" srcId="{02B5406F-C776-4EE0-93AD-9FC8CA6402EA}" destId="{221460B7-ADFE-4405-B902-79E74B819F1B}" srcOrd="0" destOrd="0" presId="urn:microsoft.com/office/officeart/2005/8/layout/bProcess4"/>
    <dgm:cxn modelId="{02B42B59-2E38-4016-ADCC-C9A9AEAE2AD6}" type="presParOf" srcId="{02B5406F-C776-4EE0-93AD-9FC8CA6402EA}" destId="{C3D21DB2-9CEB-4B3A-8081-540F042B2DFD}" srcOrd="1" destOrd="0" presId="urn:microsoft.com/office/officeart/2005/8/layout/bProcess4"/>
    <dgm:cxn modelId="{ACCF34AF-1DF7-44FA-BAD7-54875B20A484}" type="presParOf" srcId="{AC8CBC93-4C87-47A7-9BBB-8BE3483A8F4D}" destId="{07A27578-A8D7-4A5C-A8C5-FFBDC0A30417}" srcOrd="3" destOrd="0" presId="urn:microsoft.com/office/officeart/2005/8/layout/bProcess4"/>
    <dgm:cxn modelId="{34347839-D3BA-43C1-8C12-D77B40B77B9D}" type="presParOf" srcId="{AC8CBC93-4C87-47A7-9BBB-8BE3483A8F4D}" destId="{059B2216-8ED0-4B3F-8599-F0052E64E2B2}" srcOrd="4" destOrd="0" presId="urn:microsoft.com/office/officeart/2005/8/layout/bProcess4"/>
    <dgm:cxn modelId="{A8A47C3E-1DED-462E-8D5E-D73D30299BA7}" type="presParOf" srcId="{059B2216-8ED0-4B3F-8599-F0052E64E2B2}" destId="{C75F342C-7BB7-49C1-95BF-358DE2705106}" srcOrd="0" destOrd="0" presId="urn:microsoft.com/office/officeart/2005/8/layout/bProcess4"/>
    <dgm:cxn modelId="{48A745B2-7A5E-4811-BC51-36B4658C5EC7}" type="presParOf" srcId="{059B2216-8ED0-4B3F-8599-F0052E64E2B2}" destId="{9A6B17B3-8751-49E6-A797-8F8BB03AE68D}" srcOrd="1" destOrd="0" presId="urn:microsoft.com/office/officeart/2005/8/layout/bProcess4"/>
    <dgm:cxn modelId="{9431643E-56A0-452B-9ECD-6DC0964DD422}" type="presParOf" srcId="{AC8CBC93-4C87-47A7-9BBB-8BE3483A8F4D}" destId="{BEBB656F-5B3B-44DC-A250-8824A671BABA}" srcOrd="5" destOrd="0" presId="urn:microsoft.com/office/officeart/2005/8/layout/bProcess4"/>
    <dgm:cxn modelId="{DFC1A8A2-43FF-43B6-AEB0-828D591403E0}" type="presParOf" srcId="{AC8CBC93-4C87-47A7-9BBB-8BE3483A8F4D}" destId="{66322485-D95F-4BE3-98DD-97CC8F6DE8D7}" srcOrd="6" destOrd="0" presId="urn:microsoft.com/office/officeart/2005/8/layout/bProcess4"/>
    <dgm:cxn modelId="{8605448B-D23B-4F7F-B104-4B834271A236}" type="presParOf" srcId="{66322485-D95F-4BE3-98DD-97CC8F6DE8D7}" destId="{C6086924-843B-4CCA-955A-A3901C5B2796}" srcOrd="0" destOrd="0" presId="urn:microsoft.com/office/officeart/2005/8/layout/bProcess4"/>
    <dgm:cxn modelId="{98AEC3BE-61D1-45D4-A487-9D77BD534868}" type="presParOf" srcId="{66322485-D95F-4BE3-98DD-97CC8F6DE8D7}" destId="{EE54B187-B412-4903-AF6D-17183309FCE8}" srcOrd="1" destOrd="0" presId="urn:microsoft.com/office/officeart/2005/8/layout/bProcess4"/>
    <dgm:cxn modelId="{7165BA91-2396-4BE3-9040-60997D2EF515}" type="presParOf" srcId="{AC8CBC93-4C87-47A7-9BBB-8BE3483A8F4D}" destId="{6FC7572B-3AE0-4A3E-9E88-B18C3A55EA8E}" srcOrd="7" destOrd="0" presId="urn:microsoft.com/office/officeart/2005/8/layout/bProcess4"/>
    <dgm:cxn modelId="{2955B3E3-0657-46E0-9F0D-FBE3588C3DD1}" type="presParOf" srcId="{AC8CBC93-4C87-47A7-9BBB-8BE3483A8F4D}" destId="{C797B7D2-EF93-473F-8671-64EE89FBEDEC}" srcOrd="8" destOrd="0" presId="urn:microsoft.com/office/officeart/2005/8/layout/bProcess4"/>
    <dgm:cxn modelId="{A1D532B2-E94D-46D1-A38A-7EC4BD22F956}" type="presParOf" srcId="{C797B7D2-EF93-473F-8671-64EE89FBEDEC}" destId="{0F66E852-5062-4A01-8054-9B4901938334}" srcOrd="0" destOrd="0" presId="urn:microsoft.com/office/officeart/2005/8/layout/bProcess4"/>
    <dgm:cxn modelId="{5B44420F-E6C6-4A43-BB59-E120BCD9645A}" type="presParOf" srcId="{C797B7D2-EF93-473F-8671-64EE89FBEDEC}" destId="{025AD9D4-2317-4E58-834E-5DC583DE02F9}" srcOrd="1" destOrd="0" presId="urn:microsoft.com/office/officeart/2005/8/layout/bProcess4"/>
    <dgm:cxn modelId="{11FAF2F8-A316-48D3-8F3B-0F39DEA094CF}" type="presParOf" srcId="{AC8CBC93-4C87-47A7-9BBB-8BE3483A8F4D}" destId="{F9E0EDCF-E7B9-47A2-9F69-5B11BFDED589}" srcOrd="9" destOrd="0" presId="urn:microsoft.com/office/officeart/2005/8/layout/bProcess4"/>
    <dgm:cxn modelId="{8C45E829-000D-40E6-93B4-86A807EE7B86}" type="presParOf" srcId="{AC8CBC93-4C87-47A7-9BBB-8BE3483A8F4D}" destId="{7A545193-B116-498C-956F-2B05704D3D6E}" srcOrd="10" destOrd="0" presId="urn:microsoft.com/office/officeart/2005/8/layout/bProcess4"/>
    <dgm:cxn modelId="{5E26FD0B-FF48-4221-BE0F-61414C943E5F}" type="presParOf" srcId="{7A545193-B116-498C-956F-2B05704D3D6E}" destId="{4E2E1BF7-5955-4477-A7E4-F5A0944CB355}" srcOrd="0" destOrd="0" presId="urn:microsoft.com/office/officeart/2005/8/layout/bProcess4"/>
    <dgm:cxn modelId="{3FD25F17-CEF9-4889-A81D-5BD515F762DC}" type="presParOf" srcId="{7A545193-B116-498C-956F-2B05704D3D6E}" destId="{C5BB7E2B-3F23-468B-9764-81BB6E66685B}" srcOrd="1" destOrd="0" presId="urn:microsoft.com/office/officeart/2005/8/layout/bProcess4"/>
    <dgm:cxn modelId="{C010E1C7-283A-42E4-B35C-C03F1CA24122}" type="presParOf" srcId="{AC8CBC93-4C87-47A7-9BBB-8BE3483A8F4D}" destId="{8945217D-2E3D-4044-AE3D-AC3AF471FE59}" srcOrd="11" destOrd="0" presId="urn:microsoft.com/office/officeart/2005/8/layout/bProcess4"/>
    <dgm:cxn modelId="{7D736EC4-9AA5-479F-B76B-4276E80A89E9}" type="presParOf" srcId="{AC8CBC93-4C87-47A7-9BBB-8BE3483A8F4D}" destId="{E0C81D9F-B0CB-41E4-A78C-46534C087666}" srcOrd="12" destOrd="0" presId="urn:microsoft.com/office/officeart/2005/8/layout/bProcess4"/>
    <dgm:cxn modelId="{44A3AA64-20E1-4FE9-9006-EBEB5EBDA8CF}" type="presParOf" srcId="{E0C81D9F-B0CB-41E4-A78C-46534C087666}" destId="{387F3966-E253-4CDB-B0CC-3598C617546C}" srcOrd="0" destOrd="0" presId="urn:microsoft.com/office/officeart/2005/8/layout/bProcess4"/>
    <dgm:cxn modelId="{D3BD6057-2A9D-433D-9784-A442C5F8F2D3}" type="presParOf" srcId="{E0C81D9F-B0CB-41E4-A78C-46534C087666}" destId="{2653F750-FA36-462D-97FC-5DB2CF4F3269}" srcOrd="1" destOrd="0" presId="urn:microsoft.com/office/officeart/2005/8/layout/bProcess4"/>
    <dgm:cxn modelId="{71582855-FD8C-4B5B-9DCE-7D4F5D39BC2B}" type="presParOf" srcId="{AC8CBC93-4C87-47A7-9BBB-8BE3483A8F4D}" destId="{15C1344C-5F80-42FB-8F11-22949ED39EFF}" srcOrd="13" destOrd="0" presId="urn:microsoft.com/office/officeart/2005/8/layout/bProcess4"/>
    <dgm:cxn modelId="{BFBB1F34-8A0A-4E61-864B-F792FCC9B368}" type="presParOf" srcId="{AC8CBC93-4C87-47A7-9BBB-8BE3483A8F4D}" destId="{9BC8318D-1C49-4281-B7F2-2F4421D79D30}" srcOrd="14" destOrd="0" presId="urn:microsoft.com/office/officeart/2005/8/layout/bProcess4"/>
    <dgm:cxn modelId="{D66C47B2-DB8C-43F1-8534-3BE49BFA0E2D}" type="presParOf" srcId="{9BC8318D-1C49-4281-B7F2-2F4421D79D30}" destId="{6742AD58-CB66-469F-8C33-DE2CD0E44A80}" srcOrd="0" destOrd="0" presId="urn:microsoft.com/office/officeart/2005/8/layout/bProcess4"/>
    <dgm:cxn modelId="{5DFE59CA-9667-4F62-8D8D-CF920F9F7AE4}" type="presParOf" srcId="{9BC8318D-1C49-4281-B7F2-2F4421D79D30}" destId="{DD146DB8-8A9B-44C2-905B-336732D6A7C9}"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9D898D-FD37-41DA-93C8-CBA0B687A0C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5409EB4F-FBD8-4B5F-9C0B-2F2173BF1CA2}">
      <dgm:prSet phldrT="[Text]"/>
      <dgm:spPr/>
      <dgm:t>
        <a:bodyPr/>
        <a:lstStyle/>
        <a:p>
          <a:r>
            <a:rPr lang="en-US" dirty="0" smtClean="0"/>
            <a:t>SWOT Analysis</a:t>
          </a:r>
          <a:endParaRPr lang="en-US" dirty="0"/>
        </a:p>
      </dgm:t>
    </dgm:pt>
    <dgm:pt modelId="{0DC23D97-AD58-45B8-B281-1FCEEACE3ECC}" type="parTrans" cxnId="{38359AD6-5BD5-4901-95E5-21FB93CD1181}">
      <dgm:prSet/>
      <dgm:spPr/>
      <dgm:t>
        <a:bodyPr/>
        <a:lstStyle/>
        <a:p>
          <a:endParaRPr lang="en-US"/>
        </a:p>
      </dgm:t>
    </dgm:pt>
    <dgm:pt modelId="{FA56DBAE-B34C-411F-B398-CC5FC9E2F268}" type="sibTrans" cxnId="{38359AD6-5BD5-4901-95E5-21FB93CD1181}">
      <dgm:prSet/>
      <dgm:spPr/>
      <dgm:t>
        <a:bodyPr/>
        <a:lstStyle/>
        <a:p>
          <a:endParaRPr lang="en-US"/>
        </a:p>
      </dgm:t>
    </dgm:pt>
    <dgm:pt modelId="{DC80ADDB-525A-4056-B0FA-8708639D16C1}">
      <dgm:prSet phldrT="[Text]"/>
      <dgm:spPr>
        <a:solidFill>
          <a:schemeClr val="accent2">
            <a:lumMod val="50000"/>
          </a:schemeClr>
        </a:solidFill>
      </dgm:spPr>
      <dgm:t>
        <a:bodyPr/>
        <a:lstStyle/>
        <a:p>
          <a:r>
            <a:rPr lang="en-US" b="1" dirty="0" smtClean="0"/>
            <a:t>Strengths</a:t>
          </a:r>
          <a:endParaRPr lang="en-US" b="1" dirty="0"/>
        </a:p>
      </dgm:t>
    </dgm:pt>
    <dgm:pt modelId="{B67AAFAC-12DA-42F4-A979-52CF88661294}" type="parTrans" cxnId="{44FF65DC-EAB0-4328-A0FD-BD128618DFE9}">
      <dgm:prSet/>
      <dgm:spPr/>
      <dgm:t>
        <a:bodyPr/>
        <a:lstStyle/>
        <a:p>
          <a:endParaRPr lang="en-US"/>
        </a:p>
      </dgm:t>
    </dgm:pt>
    <dgm:pt modelId="{0504CFD7-AD0D-447D-A64C-68D86EFEEF3E}" type="sibTrans" cxnId="{44FF65DC-EAB0-4328-A0FD-BD128618DFE9}">
      <dgm:prSet/>
      <dgm:spPr/>
      <dgm:t>
        <a:bodyPr/>
        <a:lstStyle/>
        <a:p>
          <a:endParaRPr lang="en-US"/>
        </a:p>
      </dgm:t>
    </dgm:pt>
    <dgm:pt modelId="{BA0379FC-375E-438B-A6EE-69433C82DBF4}">
      <dgm:prSet phldrT="[Text]"/>
      <dgm:spPr>
        <a:solidFill>
          <a:schemeClr val="accent6">
            <a:lumMod val="60000"/>
            <a:lumOff val="40000"/>
          </a:schemeClr>
        </a:solidFill>
      </dgm:spPr>
      <dgm:t>
        <a:bodyPr/>
        <a:lstStyle/>
        <a:p>
          <a:r>
            <a:rPr lang="en-US" b="1" dirty="0" smtClean="0"/>
            <a:t>Weaknesses</a:t>
          </a:r>
          <a:endParaRPr lang="en-US" b="1" dirty="0"/>
        </a:p>
      </dgm:t>
    </dgm:pt>
    <dgm:pt modelId="{BF143911-BECA-40F3-A5D0-098B2F424AC6}" type="parTrans" cxnId="{C54315B1-19E0-43E8-B6D1-EFEEC2161219}">
      <dgm:prSet/>
      <dgm:spPr/>
      <dgm:t>
        <a:bodyPr/>
        <a:lstStyle/>
        <a:p>
          <a:endParaRPr lang="en-US"/>
        </a:p>
      </dgm:t>
    </dgm:pt>
    <dgm:pt modelId="{9A039552-549E-417C-A2C0-62EE0958E1C9}" type="sibTrans" cxnId="{C54315B1-19E0-43E8-B6D1-EFEEC2161219}">
      <dgm:prSet/>
      <dgm:spPr/>
      <dgm:t>
        <a:bodyPr/>
        <a:lstStyle/>
        <a:p>
          <a:endParaRPr lang="en-US"/>
        </a:p>
      </dgm:t>
    </dgm:pt>
    <dgm:pt modelId="{BF5BE1F3-82F3-45DA-81C8-A065D7D95A39}">
      <dgm:prSet phldrT="[Text]"/>
      <dgm:spPr>
        <a:solidFill>
          <a:schemeClr val="accent1">
            <a:lumMod val="50000"/>
          </a:schemeClr>
        </a:solidFill>
      </dgm:spPr>
      <dgm:t>
        <a:bodyPr/>
        <a:lstStyle/>
        <a:p>
          <a:r>
            <a:rPr lang="en-US" dirty="0" smtClean="0"/>
            <a:t>Opportunities</a:t>
          </a:r>
          <a:endParaRPr lang="en-US" dirty="0"/>
        </a:p>
      </dgm:t>
    </dgm:pt>
    <dgm:pt modelId="{CB8881E5-7A34-4FD6-AC27-F86EDDDC59C4}" type="parTrans" cxnId="{4D7E151B-EA17-4340-B8A5-3BE1A72F1649}">
      <dgm:prSet/>
      <dgm:spPr/>
      <dgm:t>
        <a:bodyPr/>
        <a:lstStyle/>
        <a:p>
          <a:endParaRPr lang="en-US"/>
        </a:p>
      </dgm:t>
    </dgm:pt>
    <dgm:pt modelId="{1D7E8DAA-5816-4CD8-BC6A-9C933A35A1FB}" type="sibTrans" cxnId="{4D7E151B-EA17-4340-B8A5-3BE1A72F1649}">
      <dgm:prSet/>
      <dgm:spPr/>
      <dgm:t>
        <a:bodyPr/>
        <a:lstStyle/>
        <a:p>
          <a:endParaRPr lang="en-US"/>
        </a:p>
      </dgm:t>
    </dgm:pt>
    <dgm:pt modelId="{F9F8803C-6295-4369-B150-04EFFCF096CC}">
      <dgm:prSet phldrT="[Text]"/>
      <dgm:spPr/>
      <dgm:t>
        <a:bodyPr/>
        <a:lstStyle/>
        <a:p>
          <a:r>
            <a:rPr lang="en-US" dirty="0" smtClean="0"/>
            <a:t>Threats</a:t>
          </a:r>
          <a:endParaRPr lang="en-US" dirty="0"/>
        </a:p>
      </dgm:t>
    </dgm:pt>
    <dgm:pt modelId="{83479648-00E1-4EB9-B99B-DE5DCC0F288A}" type="parTrans" cxnId="{279EB9AC-C6D1-4DFD-A84B-D26F13AD6CDF}">
      <dgm:prSet/>
      <dgm:spPr/>
      <dgm:t>
        <a:bodyPr/>
        <a:lstStyle/>
        <a:p>
          <a:endParaRPr lang="en-US"/>
        </a:p>
      </dgm:t>
    </dgm:pt>
    <dgm:pt modelId="{2261299F-00CA-4DDA-98B4-9E291546B36D}" type="sibTrans" cxnId="{279EB9AC-C6D1-4DFD-A84B-D26F13AD6CDF}">
      <dgm:prSet/>
      <dgm:spPr/>
      <dgm:t>
        <a:bodyPr/>
        <a:lstStyle/>
        <a:p>
          <a:endParaRPr lang="en-US"/>
        </a:p>
      </dgm:t>
    </dgm:pt>
    <dgm:pt modelId="{E94CADC7-0F56-4EF0-9AFF-3550C43485F5}" type="pres">
      <dgm:prSet presAssocID="{1F9D898D-FD37-41DA-93C8-CBA0B687A0CC}" presName="diagram" presStyleCnt="0">
        <dgm:presLayoutVars>
          <dgm:chMax val="1"/>
          <dgm:dir/>
          <dgm:animLvl val="ctr"/>
          <dgm:resizeHandles val="exact"/>
        </dgm:presLayoutVars>
      </dgm:prSet>
      <dgm:spPr/>
      <dgm:t>
        <a:bodyPr/>
        <a:lstStyle/>
        <a:p>
          <a:endParaRPr lang="en-US"/>
        </a:p>
      </dgm:t>
    </dgm:pt>
    <dgm:pt modelId="{09927FCE-431C-4A9D-8CCB-879DE3C3EB0D}" type="pres">
      <dgm:prSet presAssocID="{1F9D898D-FD37-41DA-93C8-CBA0B687A0CC}" presName="matrix" presStyleCnt="0"/>
      <dgm:spPr/>
    </dgm:pt>
    <dgm:pt modelId="{8805397F-2C1B-4AC8-BF98-7A7345E3F26B}" type="pres">
      <dgm:prSet presAssocID="{1F9D898D-FD37-41DA-93C8-CBA0B687A0CC}" presName="tile1" presStyleLbl="node1" presStyleIdx="0" presStyleCnt="4"/>
      <dgm:spPr/>
      <dgm:t>
        <a:bodyPr/>
        <a:lstStyle/>
        <a:p>
          <a:endParaRPr lang="en-US"/>
        </a:p>
      </dgm:t>
    </dgm:pt>
    <dgm:pt modelId="{76F20EE4-86AB-4B90-8DBA-F68C7B4BB68A}" type="pres">
      <dgm:prSet presAssocID="{1F9D898D-FD37-41DA-93C8-CBA0B687A0CC}" presName="tile1text" presStyleLbl="node1" presStyleIdx="0" presStyleCnt="4">
        <dgm:presLayoutVars>
          <dgm:chMax val="0"/>
          <dgm:chPref val="0"/>
          <dgm:bulletEnabled val="1"/>
        </dgm:presLayoutVars>
      </dgm:prSet>
      <dgm:spPr/>
      <dgm:t>
        <a:bodyPr/>
        <a:lstStyle/>
        <a:p>
          <a:endParaRPr lang="en-US"/>
        </a:p>
      </dgm:t>
    </dgm:pt>
    <dgm:pt modelId="{E95606B0-0A74-4832-BFE4-B0278792FFF7}" type="pres">
      <dgm:prSet presAssocID="{1F9D898D-FD37-41DA-93C8-CBA0B687A0CC}" presName="tile2" presStyleLbl="node1" presStyleIdx="1" presStyleCnt="4" custLinFactNeighborX="0" custLinFactNeighborY="-1918"/>
      <dgm:spPr/>
      <dgm:t>
        <a:bodyPr/>
        <a:lstStyle/>
        <a:p>
          <a:endParaRPr lang="en-US"/>
        </a:p>
      </dgm:t>
    </dgm:pt>
    <dgm:pt modelId="{7A991540-DF8D-4910-937F-FBB9F52BDC9E}" type="pres">
      <dgm:prSet presAssocID="{1F9D898D-FD37-41DA-93C8-CBA0B687A0CC}" presName="tile2text" presStyleLbl="node1" presStyleIdx="1" presStyleCnt="4">
        <dgm:presLayoutVars>
          <dgm:chMax val="0"/>
          <dgm:chPref val="0"/>
          <dgm:bulletEnabled val="1"/>
        </dgm:presLayoutVars>
      </dgm:prSet>
      <dgm:spPr/>
      <dgm:t>
        <a:bodyPr/>
        <a:lstStyle/>
        <a:p>
          <a:endParaRPr lang="en-US"/>
        </a:p>
      </dgm:t>
    </dgm:pt>
    <dgm:pt modelId="{05478812-D477-4645-9DE2-29F3B6884021}" type="pres">
      <dgm:prSet presAssocID="{1F9D898D-FD37-41DA-93C8-CBA0B687A0CC}" presName="tile3" presStyleLbl="node1" presStyleIdx="2" presStyleCnt="4"/>
      <dgm:spPr/>
      <dgm:t>
        <a:bodyPr/>
        <a:lstStyle/>
        <a:p>
          <a:endParaRPr lang="en-US"/>
        </a:p>
      </dgm:t>
    </dgm:pt>
    <dgm:pt modelId="{A9318B64-7AAE-4820-B07E-61F94EF64B61}" type="pres">
      <dgm:prSet presAssocID="{1F9D898D-FD37-41DA-93C8-CBA0B687A0CC}" presName="tile3text" presStyleLbl="node1" presStyleIdx="2" presStyleCnt="4">
        <dgm:presLayoutVars>
          <dgm:chMax val="0"/>
          <dgm:chPref val="0"/>
          <dgm:bulletEnabled val="1"/>
        </dgm:presLayoutVars>
      </dgm:prSet>
      <dgm:spPr/>
      <dgm:t>
        <a:bodyPr/>
        <a:lstStyle/>
        <a:p>
          <a:endParaRPr lang="en-US"/>
        </a:p>
      </dgm:t>
    </dgm:pt>
    <dgm:pt modelId="{3ACF0DFE-B816-4164-89CB-0CDCD5DE6AFB}" type="pres">
      <dgm:prSet presAssocID="{1F9D898D-FD37-41DA-93C8-CBA0B687A0CC}" presName="tile4" presStyleLbl="node1" presStyleIdx="3" presStyleCnt="4" custLinFactNeighborX="1750" custLinFactNeighborY="-94"/>
      <dgm:spPr/>
      <dgm:t>
        <a:bodyPr/>
        <a:lstStyle/>
        <a:p>
          <a:endParaRPr lang="en-US"/>
        </a:p>
      </dgm:t>
    </dgm:pt>
    <dgm:pt modelId="{3C3BA53E-3D4B-44D3-8569-805665F65BD7}" type="pres">
      <dgm:prSet presAssocID="{1F9D898D-FD37-41DA-93C8-CBA0B687A0CC}" presName="tile4text" presStyleLbl="node1" presStyleIdx="3" presStyleCnt="4">
        <dgm:presLayoutVars>
          <dgm:chMax val="0"/>
          <dgm:chPref val="0"/>
          <dgm:bulletEnabled val="1"/>
        </dgm:presLayoutVars>
      </dgm:prSet>
      <dgm:spPr/>
      <dgm:t>
        <a:bodyPr/>
        <a:lstStyle/>
        <a:p>
          <a:endParaRPr lang="en-US"/>
        </a:p>
      </dgm:t>
    </dgm:pt>
    <dgm:pt modelId="{F81188FA-7563-4EB3-B84C-E6DDC4E937B8}" type="pres">
      <dgm:prSet presAssocID="{1F9D898D-FD37-41DA-93C8-CBA0B687A0CC}" presName="centerTile" presStyleLbl="fgShp" presStyleIdx="0" presStyleCnt="1">
        <dgm:presLayoutVars>
          <dgm:chMax val="0"/>
          <dgm:chPref val="0"/>
        </dgm:presLayoutVars>
      </dgm:prSet>
      <dgm:spPr/>
      <dgm:t>
        <a:bodyPr/>
        <a:lstStyle/>
        <a:p>
          <a:endParaRPr lang="en-US"/>
        </a:p>
      </dgm:t>
    </dgm:pt>
  </dgm:ptLst>
  <dgm:cxnLst>
    <dgm:cxn modelId="{3ED61547-AA7C-4A15-8A6E-F40D4C11B90C}" type="presOf" srcId="{F9F8803C-6295-4369-B150-04EFFCF096CC}" destId="{3C3BA53E-3D4B-44D3-8569-805665F65BD7}" srcOrd="1" destOrd="0" presId="urn:microsoft.com/office/officeart/2005/8/layout/matrix1"/>
    <dgm:cxn modelId="{9DDC07BE-76DC-4E3F-96B4-CCD02C3EF7E3}" type="presOf" srcId="{BA0379FC-375E-438B-A6EE-69433C82DBF4}" destId="{E95606B0-0A74-4832-BFE4-B0278792FFF7}" srcOrd="0" destOrd="0" presId="urn:microsoft.com/office/officeart/2005/8/layout/matrix1"/>
    <dgm:cxn modelId="{82B7D529-B663-4FD6-8697-BC0ADFC200B5}" type="presOf" srcId="{BF5BE1F3-82F3-45DA-81C8-A065D7D95A39}" destId="{05478812-D477-4645-9DE2-29F3B6884021}" srcOrd="0" destOrd="0" presId="urn:microsoft.com/office/officeart/2005/8/layout/matrix1"/>
    <dgm:cxn modelId="{BE4D13DB-71A1-43DC-92C1-340F0808DB31}" type="presOf" srcId="{DC80ADDB-525A-4056-B0FA-8708639D16C1}" destId="{8805397F-2C1B-4AC8-BF98-7A7345E3F26B}" srcOrd="0" destOrd="0" presId="urn:microsoft.com/office/officeart/2005/8/layout/matrix1"/>
    <dgm:cxn modelId="{4D7E151B-EA17-4340-B8A5-3BE1A72F1649}" srcId="{5409EB4F-FBD8-4B5F-9C0B-2F2173BF1CA2}" destId="{BF5BE1F3-82F3-45DA-81C8-A065D7D95A39}" srcOrd="2" destOrd="0" parTransId="{CB8881E5-7A34-4FD6-AC27-F86EDDDC59C4}" sibTransId="{1D7E8DAA-5816-4CD8-BC6A-9C933A35A1FB}"/>
    <dgm:cxn modelId="{44FF65DC-EAB0-4328-A0FD-BD128618DFE9}" srcId="{5409EB4F-FBD8-4B5F-9C0B-2F2173BF1CA2}" destId="{DC80ADDB-525A-4056-B0FA-8708639D16C1}" srcOrd="0" destOrd="0" parTransId="{B67AAFAC-12DA-42F4-A979-52CF88661294}" sibTransId="{0504CFD7-AD0D-447D-A64C-68D86EFEEF3E}"/>
    <dgm:cxn modelId="{C54315B1-19E0-43E8-B6D1-EFEEC2161219}" srcId="{5409EB4F-FBD8-4B5F-9C0B-2F2173BF1CA2}" destId="{BA0379FC-375E-438B-A6EE-69433C82DBF4}" srcOrd="1" destOrd="0" parTransId="{BF143911-BECA-40F3-A5D0-098B2F424AC6}" sibTransId="{9A039552-549E-417C-A2C0-62EE0958E1C9}"/>
    <dgm:cxn modelId="{E39021B4-5558-46AA-8CD4-6FD256C9EB7B}" type="presOf" srcId="{5409EB4F-FBD8-4B5F-9C0B-2F2173BF1CA2}" destId="{F81188FA-7563-4EB3-B84C-E6DDC4E937B8}" srcOrd="0" destOrd="0" presId="urn:microsoft.com/office/officeart/2005/8/layout/matrix1"/>
    <dgm:cxn modelId="{59EA6293-4748-4264-A5D7-435B24521A14}" type="presOf" srcId="{BA0379FC-375E-438B-A6EE-69433C82DBF4}" destId="{7A991540-DF8D-4910-937F-FBB9F52BDC9E}" srcOrd="1" destOrd="0" presId="urn:microsoft.com/office/officeart/2005/8/layout/matrix1"/>
    <dgm:cxn modelId="{C86CABBA-FBC0-48C9-989F-AC8F929949AF}" type="presOf" srcId="{F9F8803C-6295-4369-B150-04EFFCF096CC}" destId="{3ACF0DFE-B816-4164-89CB-0CDCD5DE6AFB}" srcOrd="0" destOrd="0" presId="urn:microsoft.com/office/officeart/2005/8/layout/matrix1"/>
    <dgm:cxn modelId="{36199C8B-F4CD-4EDC-9557-6D89DF3169AE}" type="presOf" srcId="{DC80ADDB-525A-4056-B0FA-8708639D16C1}" destId="{76F20EE4-86AB-4B90-8DBA-F68C7B4BB68A}" srcOrd="1" destOrd="0" presId="urn:microsoft.com/office/officeart/2005/8/layout/matrix1"/>
    <dgm:cxn modelId="{38359AD6-5BD5-4901-95E5-21FB93CD1181}" srcId="{1F9D898D-FD37-41DA-93C8-CBA0B687A0CC}" destId="{5409EB4F-FBD8-4B5F-9C0B-2F2173BF1CA2}" srcOrd="0" destOrd="0" parTransId="{0DC23D97-AD58-45B8-B281-1FCEEACE3ECC}" sibTransId="{FA56DBAE-B34C-411F-B398-CC5FC9E2F268}"/>
    <dgm:cxn modelId="{79D91039-D44A-422A-9D4E-D4FB98E4108C}" type="presOf" srcId="{BF5BE1F3-82F3-45DA-81C8-A065D7D95A39}" destId="{A9318B64-7AAE-4820-B07E-61F94EF64B61}" srcOrd="1" destOrd="0" presId="urn:microsoft.com/office/officeart/2005/8/layout/matrix1"/>
    <dgm:cxn modelId="{279EB9AC-C6D1-4DFD-A84B-D26F13AD6CDF}" srcId="{5409EB4F-FBD8-4B5F-9C0B-2F2173BF1CA2}" destId="{F9F8803C-6295-4369-B150-04EFFCF096CC}" srcOrd="3" destOrd="0" parTransId="{83479648-00E1-4EB9-B99B-DE5DCC0F288A}" sibTransId="{2261299F-00CA-4DDA-98B4-9E291546B36D}"/>
    <dgm:cxn modelId="{BB93103E-2C83-491C-97B9-C01515203708}" type="presOf" srcId="{1F9D898D-FD37-41DA-93C8-CBA0B687A0CC}" destId="{E94CADC7-0F56-4EF0-9AFF-3550C43485F5}" srcOrd="0" destOrd="0" presId="urn:microsoft.com/office/officeart/2005/8/layout/matrix1"/>
    <dgm:cxn modelId="{947ACB57-5A2A-4A37-8C1F-9526A7B73BA6}" type="presParOf" srcId="{E94CADC7-0F56-4EF0-9AFF-3550C43485F5}" destId="{09927FCE-431C-4A9D-8CCB-879DE3C3EB0D}" srcOrd="0" destOrd="0" presId="urn:microsoft.com/office/officeart/2005/8/layout/matrix1"/>
    <dgm:cxn modelId="{89B63CC8-85A2-474C-A999-C680A20A4B68}" type="presParOf" srcId="{09927FCE-431C-4A9D-8CCB-879DE3C3EB0D}" destId="{8805397F-2C1B-4AC8-BF98-7A7345E3F26B}" srcOrd="0" destOrd="0" presId="urn:microsoft.com/office/officeart/2005/8/layout/matrix1"/>
    <dgm:cxn modelId="{E6C02069-37DC-497D-81B8-66A4CA6E1FD2}" type="presParOf" srcId="{09927FCE-431C-4A9D-8CCB-879DE3C3EB0D}" destId="{76F20EE4-86AB-4B90-8DBA-F68C7B4BB68A}" srcOrd="1" destOrd="0" presId="urn:microsoft.com/office/officeart/2005/8/layout/matrix1"/>
    <dgm:cxn modelId="{81B1AAB0-1055-4FEA-8350-6A4771A74D5C}" type="presParOf" srcId="{09927FCE-431C-4A9D-8CCB-879DE3C3EB0D}" destId="{E95606B0-0A74-4832-BFE4-B0278792FFF7}" srcOrd="2" destOrd="0" presId="urn:microsoft.com/office/officeart/2005/8/layout/matrix1"/>
    <dgm:cxn modelId="{9D131CBA-0606-458C-B1CB-B2506DFF2590}" type="presParOf" srcId="{09927FCE-431C-4A9D-8CCB-879DE3C3EB0D}" destId="{7A991540-DF8D-4910-937F-FBB9F52BDC9E}" srcOrd="3" destOrd="0" presId="urn:microsoft.com/office/officeart/2005/8/layout/matrix1"/>
    <dgm:cxn modelId="{5D3C9CCE-586E-430A-8D25-D20631CD3FD2}" type="presParOf" srcId="{09927FCE-431C-4A9D-8CCB-879DE3C3EB0D}" destId="{05478812-D477-4645-9DE2-29F3B6884021}" srcOrd="4" destOrd="0" presId="urn:microsoft.com/office/officeart/2005/8/layout/matrix1"/>
    <dgm:cxn modelId="{9AFD9CCF-35E5-4ADD-926A-01C67073F4E6}" type="presParOf" srcId="{09927FCE-431C-4A9D-8CCB-879DE3C3EB0D}" destId="{A9318B64-7AAE-4820-B07E-61F94EF64B61}" srcOrd="5" destOrd="0" presId="urn:microsoft.com/office/officeart/2005/8/layout/matrix1"/>
    <dgm:cxn modelId="{0FC74BA9-44AB-4A30-8736-2B14610205B2}" type="presParOf" srcId="{09927FCE-431C-4A9D-8CCB-879DE3C3EB0D}" destId="{3ACF0DFE-B816-4164-89CB-0CDCD5DE6AFB}" srcOrd="6" destOrd="0" presId="urn:microsoft.com/office/officeart/2005/8/layout/matrix1"/>
    <dgm:cxn modelId="{8213D3BE-31C5-4BA5-B389-5DBF0C390AB1}" type="presParOf" srcId="{09927FCE-431C-4A9D-8CCB-879DE3C3EB0D}" destId="{3C3BA53E-3D4B-44D3-8569-805665F65BD7}" srcOrd="7" destOrd="0" presId="urn:microsoft.com/office/officeart/2005/8/layout/matrix1"/>
    <dgm:cxn modelId="{8C74B90F-A383-4E9E-A0D4-9ED17FBBBB25}" type="presParOf" srcId="{E94CADC7-0F56-4EF0-9AFF-3550C43485F5}" destId="{F81188FA-7563-4EB3-B84C-E6DDC4E937B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D0DCCC-0447-4F38-82B8-4D608222026D}"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17718E51-6AA2-47B8-8807-358079FB210B}">
      <dgm:prSet phldrT="[Text]"/>
      <dgm:spPr/>
      <dgm:t>
        <a:bodyPr/>
        <a:lstStyle/>
        <a:p>
          <a:r>
            <a:rPr lang="en-US" b="1" dirty="0" smtClean="0"/>
            <a:t>Lack of Competition</a:t>
          </a:r>
          <a:endParaRPr lang="en-US" b="1" dirty="0"/>
        </a:p>
      </dgm:t>
    </dgm:pt>
    <dgm:pt modelId="{84941224-C601-4444-8714-349FDFE71A58}" type="parTrans" cxnId="{36AC6AEE-2500-4890-A73F-C59451CD6B3A}">
      <dgm:prSet/>
      <dgm:spPr/>
      <dgm:t>
        <a:bodyPr/>
        <a:lstStyle/>
        <a:p>
          <a:endParaRPr lang="en-US"/>
        </a:p>
      </dgm:t>
    </dgm:pt>
    <dgm:pt modelId="{3765E95D-37F2-482B-9D6B-F6B044761ACC}" type="sibTrans" cxnId="{36AC6AEE-2500-4890-A73F-C59451CD6B3A}">
      <dgm:prSet/>
      <dgm:spPr/>
      <dgm:t>
        <a:bodyPr/>
        <a:lstStyle/>
        <a:p>
          <a:r>
            <a:rPr lang="en-US" b="1" dirty="0" smtClean="0"/>
            <a:t>Coordination</a:t>
          </a:r>
        </a:p>
        <a:p>
          <a:r>
            <a:rPr lang="en-US" b="1" dirty="0" smtClean="0"/>
            <a:t>Cooperation </a:t>
          </a:r>
          <a:endParaRPr lang="en-US" b="1" dirty="0"/>
        </a:p>
      </dgm:t>
    </dgm:pt>
    <dgm:pt modelId="{EB14038F-2615-46CA-AB0A-7C2DBD3437EC}">
      <dgm:prSet phldrT="[Text]"/>
      <dgm:spPr/>
      <dgm:t>
        <a:bodyPr/>
        <a:lstStyle/>
        <a:p>
          <a:r>
            <a:rPr lang="en-US" b="1" dirty="0" smtClean="0"/>
            <a:t>Data Accessibility</a:t>
          </a:r>
          <a:endParaRPr lang="en-US" b="1" dirty="0"/>
        </a:p>
      </dgm:t>
    </dgm:pt>
    <dgm:pt modelId="{7388BD2C-638C-4433-A438-C65DAAB0F000}" type="parTrans" cxnId="{886FE7AD-78C2-48CF-80F1-91737E0C8F21}">
      <dgm:prSet/>
      <dgm:spPr/>
      <dgm:t>
        <a:bodyPr/>
        <a:lstStyle/>
        <a:p>
          <a:endParaRPr lang="en-US"/>
        </a:p>
      </dgm:t>
    </dgm:pt>
    <dgm:pt modelId="{A5F44358-7E8C-496D-BFB4-D50EAFF48258}" type="sibTrans" cxnId="{886FE7AD-78C2-48CF-80F1-91737E0C8F21}">
      <dgm:prSet/>
      <dgm:spPr/>
      <dgm:t>
        <a:bodyPr/>
        <a:lstStyle/>
        <a:p>
          <a:r>
            <a:rPr lang="en-US" b="1" dirty="0" smtClean="0"/>
            <a:t>ERP customization and Benchmarking difficulties</a:t>
          </a:r>
          <a:endParaRPr lang="en-US" b="1" dirty="0"/>
        </a:p>
      </dgm:t>
    </dgm:pt>
    <dgm:pt modelId="{82E54666-28EF-4696-B30D-3B0C8BF4D3CE}">
      <dgm:prSet phldrT="[Text]"/>
      <dgm:spPr/>
      <dgm:t>
        <a:bodyPr/>
        <a:lstStyle/>
        <a:p>
          <a:r>
            <a:rPr lang="en-US" dirty="0" smtClean="0"/>
            <a:t>The lack of knowledge in The SCM Field.</a:t>
          </a:r>
          <a:endParaRPr lang="en-US" dirty="0"/>
        </a:p>
      </dgm:t>
    </dgm:pt>
    <dgm:pt modelId="{CEA7B6AA-7283-4D79-BD97-8B11BEF87C75}" type="parTrans" cxnId="{DDFB3AC3-5EFB-49A3-B96E-B4AE9549AD36}">
      <dgm:prSet/>
      <dgm:spPr/>
      <dgm:t>
        <a:bodyPr/>
        <a:lstStyle/>
        <a:p>
          <a:endParaRPr lang="en-US"/>
        </a:p>
      </dgm:t>
    </dgm:pt>
    <dgm:pt modelId="{F5C6ADDD-D237-42EE-ABC2-60201D32E69D}" type="sibTrans" cxnId="{DDFB3AC3-5EFB-49A3-B96E-B4AE9549AD36}">
      <dgm:prSet/>
      <dgm:spPr/>
      <dgm:t>
        <a:bodyPr/>
        <a:lstStyle/>
        <a:p>
          <a:r>
            <a:rPr lang="en-US" dirty="0" smtClean="0"/>
            <a:t>Financial and systematic data </a:t>
          </a:r>
          <a:endParaRPr lang="en-US" dirty="0"/>
        </a:p>
      </dgm:t>
    </dgm:pt>
    <dgm:pt modelId="{42CDD709-82A7-4ED7-8678-FB9E8FE9231F}" type="pres">
      <dgm:prSet presAssocID="{57D0DCCC-0447-4F38-82B8-4D608222026D}" presName="Name0" presStyleCnt="0">
        <dgm:presLayoutVars>
          <dgm:chMax/>
          <dgm:chPref/>
          <dgm:dir/>
          <dgm:animLvl val="lvl"/>
        </dgm:presLayoutVars>
      </dgm:prSet>
      <dgm:spPr/>
      <dgm:t>
        <a:bodyPr/>
        <a:lstStyle/>
        <a:p>
          <a:endParaRPr lang="en-US"/>
        </a:p>
      </dgm:t>
    </dgm:pt>
    <dgm:pt modelId="{A0A45706-1385-4B51-A56E-A6F8EDA6424D}" type="pres">
      <dgm:prSet presAssocID="{17718E51-6AA2-47B8-8807-358079FB210B}" presName="composite" presStyleCnt="0"/>
      <dgm:spPr/>
    </dgm:pt>
    <dgm:pt modelId="{73AAD866-0D3D-41BE-9414-64E5E8CF151F}" type="pres">
      <dgm:prSet presAssocID="{17718E51-6AA2-47B8-8807-358079FB210B}" presName="Parent1" presStyleLbl="node1" presStyleIdx="0" presStyleCnt="6" custScaleX="167070" custLinFactNeighborX="-16103" custLinFactNeighborY="5902">
        <dgm:presLayoutVars>
          <dgm:chMax val="1"/>
          <dgm:chPref val="1"/>
          <dgm:bulletEnabled val="1"/>
        </dgm:presLayoutVars>
      </dgm:prSet>
      <dgm:spPr/>
      <dgm:t>
        <a:bodyPr/>
        <a:lstStyle/>
        <a:p>
          <a:endParaRPr lang="en-US"/>
        </a:p>
      </dgm:t>
    </dgm:pt>
    <dgm:pt modelId="{0B2AAF82-8027-4CA4-81BA-BA2D33FD5B70}" type="pres">
      <dgm:prSet presAssocID="{17718E51-6AA2-47B8-8807-358079FB210B}" presName="Childtext1" presStyleLbl="revTx" presStyleIdx="0" presStyleCnt="3">
        <dgm:presLayoutVars>
          <dgm:chMax val="0"/>
          <dgm:chPref val="0"/>
          <dgm:bulletEnabled val="1"/>
        </dgm:presLayoutVars>
      </dgm:prSet>
      <dgm:spPr/>
      <dgm:t>
        <a:bodyPr/>
        <a:lstStyle/>
        <a:p>
          <a:endParaRPr lang="en-US"/>
        </a:p>
      </dgm:t>
    </dgm:pt>
    <dgm:pt modelId="{E5514549-6B75-45A3-8A5F-02A7A305A108}" type="pres">
      <dgm:prSet presAssocID="{17718E51-6AA2-47B8-8807-358079FB210B}" presName="BalanceSpacing" presStyleCnt="0"/>
      <dgm:spPr/>
    </dgm:pt>
    <dgm:pt modelId="{AAC3FB1B-F9A8-4CF7-8144-8890137DF63B}" type="pres">
      <dgm:prSet presAssocID="{17718E51-6AA2-47B8-8807-358079FB210B}" presName="BalanceSpacing1" presStyleCnt="0"/>
      <dgm:spPr/>
    </dgm:pt>
    <dgm:pt modelId="{4114135B-9808-4311-8F6D-427921594CF7}" type="pres">
      <dgm:prSet presAssocID="{3765E95D-37F2-482B-9D6B-F6B044761ACC}" presName="Accent1Text" presStyleLbl="node1" presStyleIdx="1" presStyleCnt="6" custScaleX="167070" custLinFactNeighborX="-85828" custLinFactNeighborY="5902"/>
      <dgm:spPr/>
      <dgm:t>
        <a:bodyPr/>
        <a:lstStyle/>
        <a:p>
          <a:endParaRPr lang="en-US"/>
        </a:p>
      </dgm:t>
    </dgm:pt>
    <dgm:pt modelId="{0F0670F0-36B0-47EE-8B9A-AB86432AD58C}" type="pres">
      <dgm:prSet presAssocID="{3765E95D-37F2-482B-9D6B-F6B044761ACC}" presName="spaceBetweenRectangles" presStyleCnt="0"/>
      <dgm:spPr/>
    </dgm:pt>
    <dgm:pt modelId="{E356DB73-6571-4F9C-A495-B02D1D712FBE}" type="pres">
      <dgm:prSet presAssocID="{EB14038F-2615-46CA-AB0A-7C2DBD3437EC}" presName="composite" presStyleCnt="0"/>
      <dgm:spPr/>
    </dgm:pt>
    <dgm:pt modelId="{AFB66A20-B153-48CB-A758-276C20BD9F89}" type="pres">
      <dgm:prSet presAssocID="{EB14038F-2615-46CA-AB0A-7C2DBD3437EC}" presName="Parent1" presStyleLbl="node1" presStyleIdx="2" presStyleCnt="6" custScaleX="167070" custLinFactNeighborX="-65569" custLinFactNeighborY="2628">
        <dgm:presLayoutVars>
          <dgm:chMax val="1"/>
          <dgm:chPref val="1"/>
          <dgm:bulletEnabled val="1"/>
        </dgm:presLayoutVars>
      </dgm:prSet>
      <dgm:spPr/>
      <dgm:t>
        <a:bodyPr/>
        <a:lstStyle/>
        <a:p>
          <a:endParaRPr lang="en-US"/>
        </a:p>
      </dgm:t>
    </dgm:pt>
    <dgm:pt modelId="{182717D8-1CF4-4691-8FD6-FAC03D595D8E}" type="pres">
      <dgm:prSet presAssocID="{EB14038F-2615-46CA-AB0A-7C2DBD3437EC}" presName="Childtext1" presStyleLbl="revTx" presStyleIdx="1" presStyleCnt="3">
        <dgm:presLayoutVars>
          <dgm:chMax val="0"/>
          <dgm:chPref val="0"/>
          <dgm:bulletEnabled val="1"/>
        </dgm:presLayoutVars>
      </dgm:prSet>
      <dgm:spPr/>
      <dgm:t>
        <a:bodyPr/>
        <a:lstStyle/>
        <a:p>
          <a:endParaRPr lang="en-US"/>
        </a:p>
      </dgm:t>
    </dgm:pt>
    <dgm:pt modelId="{50A75BAC-40D7-4F38-9DB8-C9E1FA8A25C7}" type="pres">
      <dgm:prSet presAssocID="{EB14038F-2615-46CA-AB0A-7C2DBD3437EC}" presName="BalanceSpacing" presStyleCnt="0"/>
      <dgm:spPr/>
    </dgm:pt>
    <dgm:pt modelId="{A9C19C07-041A-411D-BE48-B3F7345CAF41}" type="pres">
      <dgm:prSet presAssocID="{EB14038F-2615-46CA-AB0A-7C2DBD3437EC}" presName="BalanceSpacing1" presStyleCnt="0"/>
      <dgm:spPr/>
    </dgm:pt>
    <dgm:pt modelId="{B0CBA73E-083B-42DF-8D68-A33067F7B780}" type="pres">
      <dgm:prSet presAssocID="{A5F44358-7E8C-496D-BFB4-D50EAFF48258}" presName="Accent1Text" presStyleLbl="node1" presStyleIdx="3" presStyleCnt="6" custScaleX="167070" custLinFactNeighborX="9093" custLinFactNeighborY="2628"/>
      <dgm:spPr/>
      <dgm:t>
        <a:bodyPr/>
        <a:lstStyle/>
        <a:p>
          <a:endParaRPr lang="en-US"/>
        </a:p>
      </dgm:t>
    </dgm:pt>
    <dgm:pt modelId="{4F9272B6-D941-43AB-A9C8-53B3D2100093}" type="pres">
      <dgm:prSet presAssocID="{A5F44358-7E8C-496D-BFB4-D50EAFF48258}" presName="spaceBetweenRectangles" presStyleCnt="0"/>
      <dgm:spPr/>
    </dgm:pt>
    <dgm:pt modelId="{A5740DE4-EFF5-4A73-9F88-92B56432926C}" type="pres">
      <dgm:prSet presAssocID="{82E54666-28EF-4696-B30D-3B0C8BF4D3CE}" presName="composite" presStyleCnt="0"/>
      <dgm:spPr/>
    </dgm:pt>
    <dgm:pt modelId="{9E89402A-4267-49E9-B15F-7964C6DA3FCB}" type="pres">
      <dgm:prSet presAssocID="{82E54666-28EF-4696-B30D-3B0C8BF4D3CE}" presName="Parent1" presStyleLbl="node1" presStyleIdx="4" presStyleCnt="6" custScaleX="167070" custLinFactNeighborX="-16103" custLinFactNeighborY="-647">
        <dgm:presLayoutVars>
          <dgm:chMax val="1"/>
          <dgm:chPref val="1"/>
          <dgm:bulletEnabled val="1"/>
        </dgm:presLayoutVars>
      </dgm:prSet>
      <dgm:spPr/>
      <dgm:t>
        <a:bodyPr/>
        <a:lstStyle/>
        <a:p>
          <a:endParaRPr lang="en-US"/>
        </a:p>
      </dgm:t>
    </dgm:pt>
    <dgm:pt modelId="{F6EE1E63-8A3E-4E4F-9A10-1AC902748853}" type="pres">
      <dgm:prSet presAssocID="{82E54666-28EF-4696-B30D-3B0C8BF4D3CE}" presName="Childtext1" presStyleLbl="revTx" presStyleIdx="2" presStyleCnt="3">
        <dgm:presLayoutVars>
          <dgm:chMax val="0"/>
          <dgm:chPref val="0"/>
          <dgm:bulletEnabled val="1"/>
        </dgm:presLayoutVars>
      </dgm:prSet>
      <dgm:spPr/>
      <dgm:t>
        <a:bodyPr/>
        <a:lstStyle/>
        <a:p>
          <a:endParaRPr lang="en-US"/>
        </a:p>
      </dgm:t>
    </dgm:pt>
    <dgm:pt modelId="{C36BEECC-6C3F-470D-AE0A-BE6F68CAC7F3}" type="pres">
      <dgm:prSet presAssocID="{82E54666-28EF-4696-B30D-3B0C8BF4D3CE}" presName="BalanceSpacing" presStyleCnt="0"/>
      <dgm:spPr/>
    </dgm:pt>
    <dgm:pt modelId="{0F67BC7C-8848-4BC6-9C22-CCE80C34200F}" type="pres">
      <dgm:prSet presAssocID="{82E54666-28EF-4696-B30D-3B0C8BF4D3CE}" presName="BalanceSpacing1" presStyleCnt="0"/>
      <dgm:spPr/>
    </dgm:pt>
    <dgm:pt modelId="{8A6824AC-6A8B-46B2-AA3E-4B4A1F0AAC65}" type="pres">
      <dgm:prSet presAssocID="{F5C6ADDD-D237-42EE-ABC2-60201D32E69D}" presName="Accent1Text" presStyleLbl="node1" presStyleIdx="5" presStyleCnt="6" custScaleX="167070" custLinFactNeighborX="-85828" custLinFactNeighborY="4394"/>
      <dgm:spPr/>
      <dgm:t>
        <a:bodyPr/>
        <a:lstStyle/>
        <a:p>
          <a:endParaRPr lang="en-US"/>
        </a:p>
      </dgm:t>
    </dgm:pt>
  </dgm:ptLst>
  <dgm:cxnLst>
    <dgm:cxn modelId="{DDFB3AC3-5EFB-49A3-B96E-B4AE9549AD36}" srcId="{57D0DCCC-0447-4F38-82B8-4D608222026D}" destId="{82E54666-28EF-4696-B30D-3B0C8BF4D3CE}" srcOrd="2" destOrd="0" parTransId="{CEA7B6AA-7283-4D79-BD97-8B11BEF87C75}" sibTransId="{F5C6ADDD-D237-42EE-ABC2-60201D32E69D}"/>
    <dgm:cxn modelId="{00631902-6814-43F2-AB2D-17AD3F04898C}" type="presOf" srcId="{EB14038F-2615-46CA-AB0A-7C2DBD3437EC}" destId="{AFB66A20-B153-48CB-A758-276C20BD9F89}" srcOrd="0" destOrd="0" presId="urn:microsoft.com/office/officeart/2008/layout/AlternatingHexagons"/>
    <dgm:cxn modelId="{B6D9AD7B-8B57-4962-97A1-2E444DD84BEC}" type="presOf" srcId="{F5C6ADDD-D237-42EE-ABC2-60201D32E69D}" destId="{8A6824AC-6A8B-46B2-AA3E-4B4A1F0AAC65}" srcOrd="0" destOrd="0" presId="urn:microsoft.com/office/officeart/2008/layout/AlternatingHexagons"/>
    <dgm:cxn modelId="{BC14C3BF-557B-4808-96C6-0B400946DB66}" type="presOf" srcId="{3765E95D-37F2-482B-9D6B-F6B044761ACC}" destId="{4114135B-9808-4311-8F6D-427921594CF7}" srcOrd="0" destOrd="0" presId="urn:microsoft.com/office/officeart/2008/layout/AlternatingHexagons"/>
    <dgm:cxn modelId="{886FE7AD-78C2-48CF-80F1-91737E0C8F21}" srcId="{57D0DCCC-0447-4F38-82B8-4D608222026D}" destId="{EB14038F-2615-46CA-AB0A-7C2DBD3437EC}" srcOrd="1" destOrd="0" parTransId="{7388BD2C-638C-4433-A438-C65DAAB0F000}" sibTransId="{A5F44358-7E8C-496D-BFB4-D50EAFF48258}"/>
    <dgm:cxn modelId="{EF6EF1FD-18FB-4CA6-A2F2-ABEE0E759C1B}" type="presOf" srcId="{A5F44358-7E8C-496D-BFB4-D50EAFF48258}" destId="{B0CBA73E-083B-42DF-8D68-A33067F7B780}" srcOrd="0" destOrd="0" presId="urn:microsoft.com/office/officeart/2008/layout/AlternatingHexagons"/>
    <dgm:cxn modelId="{36AC6AEE-2500-4890-A73F-C59451CD6B3A}" srcId="{57D0DCCC-0447-4F38-82B8-4D608222026D}" destId="{17718E51-6AA2-47B8-8807-358079FB210B}" srcOrd="0" destOrd="0" parTransId="{84941224-C601-4444-8714-349FDFE71A58}" sibTransId="{3765E95D-37F2-482B-9D6B-F6B044761ACC}"/>
    <dgm:cxn modelId="{D931778A-8FE3-4896-B818-3FFDCE8036E9}" type="presOf" srcId="{17718E51-6AA2-47B8-8807-358079FB210B}" destId="{73AAD866-0D3D-41BE-9414-64E5E8CF151F}" srcOrd="0" destOrd="0" presId="urn:microsoft.com/office/officeart/2008/layout/AlternatingHexagons"/>
    <dgm:cxn modelId="{F648E9CD-B326-42D9-83F8-86423292F5BE}" type="presOf" srcId="{57D0DCCC-0447-4F38-82B8-4D608222026D}" destId="{42CDD709-82A7-4ED7-8678-FB9E8FE9231F}" srcOrd="0" destOrd="0" presId="urn:microsoft.com/office/officeart/2008/layout/AlternatingHexagons"/>
    <dgm:cxn modelId="{2BADC885-50FB-45F3-934B-5472F3714813}" type="presOf" srcId="{82E54666-28EF-4696-B30D-3B0C8BF4D3CE}" destId="{9E89402A-4267-49E9-B15F-7964C6DA3FCB}" srcOrd="0" destOrd="0" presId="urn:microsoft.com/office/officeart/2008/layout/AlternatingHexagons"/>
    <dgm:cxn modelId="{7433852F-5C77-4481-9A12-12DA9D5FA662}" type="presParOf" srcId="{42CDD709-82A7-4ED7-8678-FB9E8FE9231F}" destId="{A0A45706-1385-4B51-A56E-A6F8EDA6424D}" srcOrd="0" destOrd="0" presId="urn:microsoft.com/office/officeart/2008/layout/AlternatingHexagons"/>
    <dgm:cxn modelId="{E059A476-90A4-4F79-BE53-3B005974B7FC}" type="presParOf" srcId="{A0A45706-1385-4B51-A56E-A6F8EDA6424D}" destId="{73AAD866-0D3D-41BE-9414-64E5E8CF151F}" srcOrd="0" destOrd="0" presId="urn:microsoft.com/office/officeart/2008/layout/AlternatingHexagons"/>
    <dgm:cxn modelId="{EF72B25E-F0F7-4130-8663-0FCF54ED6603}" type="presParOf" srcId="{A0A45706-1385-4B51-A56E-A6F8EDA6424D}" destId="{0B2AAF82-8027-4CA4-81BA-BA2D33FD5B70}" srcOrd="1" destOrd="0" presId="urn:microsoft.com/office/officeart/2008/layout/AlternatingHexagons"/>
    <dgm:cxn modelId="{F9C811BB-CA32-4040-B303-FE2FBE210663}" type="presParOf" srcId="{A0A45706-1385-4B51-A56E-A6F8EDA6424D}" destId="{E5514549-6B75-45A3-8A5F-02A7A305A108}" srcOrd="2" destOrd="0" presId="urn:microsoft.com/office/officeart/2008/layout/AlternatingHexagons"/>
    <dgm:cxn modelId="{D074017E-2079-4B8D-A3D6-AEA6AACACD5E}" type="presParOf" srcId="{A0A45706-1385-4B51-A56E-A6F8EDA6424D}" destId="{AAC3FB1B-F9A8-4CF7-8144-8890137DF63B}" srcOrd="3" destOrd="0" presId="urn:microsoft.com/office/officeart/2008/layout/AlternatingHexagons"/>
    <dgm:cxn modelId="{1A007DF5-2A80-45F7-B276-0CF492EAC2E9}" type="presParOf" srcId="{A0A45706-1385-4B51-A56E-A6F8EDA6424D}" destId="{4114135B-9808-4311-8F6D-427921594CF7}" srcOrd="4" destOrd="0" presId="urn:microsoft.com/office/officeart/2008/layout/AlternatingHexagons"/>
    <dgm:cxn modelId="{FFCADB8F-9DD0-43AF-A600-699BC5673A5C}" type="presParOf" srcId="{42CDD709-82A7-4ED7-8678-FB9E8FE9231F}" destId="{0F0670F0-36B0-47EE-8B9A-AB86432AD58C}" srcOrd="1" destOrd="0" presId="urn:microsoft.com/office/officeart/2008/layout/AlternatingHexagons"/>
    <dgm:cxn modelId="{015E222B-7599-4F26-9038-A4919FE57D01}" type="presParOf" srcId="{42CDD709-82A7-4ED7-8678-FB9E8FE9231F}" destId="{E356DB73-6571-4F9C-A495-B02D1D712FBE}" srcOrd="2" destOrd="0" presId="urn:microsoft.com/office/officeart/2008/layout/AlternatingHexagons"/>
    <dgm:cxn modelId="{A297261F-8FEE-456C-B7B6-8A5E16D41DF2}" type="presParOf" srcId="{E356DB73-6571-4F9C-A495-B02D1D712FBE}" destId="{AFB66A20-B153-48CB-A758-276C20BD9F89}" srcOrd="0" destOrd="0" presId="urn:microsoft.com/office/officeart/2008/layout/AlternatingHexagons"/>
    <dgm:cxn modelId="{6F933A7F-0083-4E2A-A7CE-C9F1B73D4A2E}" type="presParOf" srcId="{E356DB73-6571-4F9C-A495-B02D1D712FBE}" destId="{182717D8-1CF4-4691-8FD6-FAC03D595D8E}" srcOrd="1" destOrd="0" presId="urn:microsoft.com/office/officeart/2008/layout/AlternatingHexagons"/>
    <dgm:cxn modelId="{577924D3-6925-442C-A303-0B9D59E8091F}" type="presParOf" srcId="{E356DB73-6571-4F9C-A495-B02D1D712FBE}" destId="{50A75BAC-40D7-4F38-9DB8-C9E1FA8A25C7}" srcOrd="2" destOrd="0" presId="urn:microsoft.com/office/officeart/2008/layout/AlternatingHexagons"/>
    <dgm:cxn modelId="{72B63BCE-96B3-4070-969D-FD36611774FF}" type="presParOf" srcId="{E356DB73-6571-4F9C-A495-B02D1D712FBE}" destId="{A9C19C07-041A-411D-BE48-B3F7345CAF41}" srcOrd="3" destOrd="0" presId="urn:microsoft.com/office/officeart/2008/layout/AlternatingHexagons"/>
    <dgm:cxn modelId="{9AE9C320-F61E-463D-969D-301A98413A7D}" type="presParOf" srcId="{E356DB73-6571-4F9C-A495-B02D1D712FBE}" destId="{B0CBA73E-083B-42DF-8D68-A33067F7B780}" srcOrd="4" destOrd="0" presId="urn:microsoft.com/office/officeart/2008/layout/AlternatingHexagons"/>
    <dgm:cxn modelId="{07798226-10B0-4142-B167-06E800D91BBE}" type="presParOf" srcId="{42CDD709-82A7-4ED7-8678-FB9E8FE9231F}" destId="{4F9272B6-D941-43AB-A9C8-53B3D2100093}" srcOrd="3" destOrd="0" presId="urn:microsoft.com/office/officeart/2008/layout/AlternatingHexagons"/>
    <dgm:cxn modelId="{9C66124A-5920-4E58-86F7-F0C233B603E0}" type="presParOf" srcId="{42CDD709-82A7-4ED7-8678-FB9E8FE9231F}" destId="{A5740DE4-EFF5-4A73-9F88-92B56432926C}" srcOrd="4" destOrd="0" presId="urn:microsoft.com/office/officeart/2008/layout/AlternatingHexagons"/>
    <dgm:cxn modelId="{870A2302-81AF-443F-A52E-01F9ED38F2E6}" type="presParOf" srcId="{A5740DE4-EFF5-4A73-9F88-92B56432926C}" destId="{9E89402A-4267-49E9-B15F-7964C6DA3FCB}" srcOrd="0" destOrd="0" presId="urn:microsoft.com/office/officeart/2008/layout/AlternatingHexagons"/>
    <dgm:cxn modelId="{40B87B2D-470E-4AF4-9C3A-4336E4A1CBA8}" type="presParOf" srcId="{A5740DE4-EFF5-4A73-9F88-92B56432926C}" destId="{F6EE1E63-8A3E-4E4F-9A10-1AC902748853}" srcOrd="1" destOrd="0" presId="urn:microsoft.com/office/officeart/2008/layout/AlternatingHexagons"/>
    <dgm:cxn modelId="{C0170978-E677-456F-ACCA-70B688F3AD3D}" type="presParOf" srcId="{A5740DE4-EFF5-4A73-9F88-92B56432926C}" destId="{C36BEECC-6C3F-470D-AE0A-BE6F68CAC7F3}" srcOrd="2" destOrd="0" presId="urn:microsoft.com/office/officeart/2008/layout/AlternatingHexagons"/>
    <dgm:cxn modelId="{79080E4A-4BE5-4630-93E1-6DAAC437B57C}" type="presParOf" srcId="{A5740DE4-EFF5-4A73-9F88-92B56432926C}" destId="{0F67BC7C-8848-4BC6-9C22-CCE80C34200F}" srcOrd="3" destOrd="0" presId="urn:microsoft.com/office/officeart/2008/layout/AlternatingHexagons"/>
    <dgm:cxn modelId="{7AE9DFFD-A2A1-4233-A34A-7A818A6485D1}" type="presParOf" srcId="{A5740DE4-EFF5-4A73-9F88-92B56432926C}" destId="{8A6824AC-6A8B-46B2-AA3E-4B4A1F0AAC6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5D1604-8154-4DEE-8DD9-CCE6E18BB34A}"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5B8F63CC-3D89-410C-88F2-6986214D9E35}">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dirty="0" smtClean="0"/>
            <a:t>Profitability &amp; Sustainability Ratios</a:t>
          </a:r>
          <a:endParaRPr lang="en-US" b="1" dirty="0"/>
        </a:p>
      </dgm:t>
    </dgm:pt>
    <dgm:pt modelId="{91BB54FF-0AE0-4497-8A80-D8A647425A37}" type="parTrans" cxnId="{B5298A81-0954-49EB-B3D6-304F2E52BC7C}">
      <dgm:prSet/>
      <dgm:spPr/>
      <dgm:t>
        <a:bodyPr/>
        <a:lstStyle/>
        <a:p>
          <a:endParaRPr lang="en-US"/>
        </a:p>
      </dgm:t>
    </dgm:pt>
    <dgm:pt modelId="{ABE0E8AD-37C9-4710-A42A-2833DE6AA7FD}" type="sibTrans" cxnId="{B5298A81-0954-49EB-B3D6-304F2E52BC7C}">
      <dgm:prSet/>
      <dgm:spPr/>
      <dgm:t>
        <a:bodyPr/>
        <a:lstStyle/>
        <a:p>
          <a:endParaRPr lang="en-US"/>
        </a:p>
      </dgm:t>
    </dgm:pt>
    <dgm:pt modelId="{70306930-3164-4031-800E-F1848A6E5C8D}">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dirty="0" smtClean="0"/>
            <a:t>Leverage &amp; Other Ratios</a:t>
          </a:r>
          <a:endParaRPr lang="en-US" b="1" dirty="0"/>
        </a:p>
      </dgm:t>
    </dgm:pt>
    <dgm:pt modelId="{9E7AB50F-15CA-484E-ADE2-D66D17DCB450}" type="parTrans" cxnId="{C9717AF1-B93D-4E7A-B64F-D0019ACB0AA7}">
      <dgm:prSet/>
      <dgm:spPr/>
      <dgm:t>
        <a:bodyPr/>
        <a:lstStyle/>
        <a:p>
          <a:endParaRPr lang="en-US"/>
        </a:p>
      </dgm:t>
    </dgm:pt>
    <dgm:pt modelId="{7D5B8E02-F41D-4D04-8849-23A53638427E}" type="sibTrans" cxnId="{C9717AF1-B93D-4E7A-B64F-D0019ACB0AA7}">
      <dgm:prSet/>
      <dgm:spPr/>
      <dgm:t>
        <a:bodyPr/>
        <a:lstStyle/>
        <a:p>
          <a:endParaRPr lang="en-US"/>
        </a:p>
      </dgm:t>
    </dgm:pt>
    <dgm:pt modelId="{7FBBB7D8-94D4-4E35-AC67-D36C3DD08080}">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dirty="0" smtClean="0"/>
            <a:t>Operation Efficiency Ratios</a:t>
          </a:r>
          <a:endParaRPr lang="en-US" b="1" dirty="0"/>
        </a:p>
      </dgm:t>
    </dgm:pt>
    <dgm:pt modelId="{1F155F57-755F-458C-923A-8F22C2AED698}" type="parTrans" cxnId="{DD3F15A3-3371-4C4B-9659-A4479E704E3C}">
      <dgm:prSet/>
      <dgm:spPr/>
      <dgm:t>
        <a:bodyPr/>
        <a:lstStyle/>
        <a:p>
          <a:endParaRPr lang="en-US"/>
        </a:p>
      </dgm:t>
    </dgm:pt>
    <dgm:pt modelId="{C4AFB9AC-C716-492F-B7C0-901BAA442391}" type="sibTrans" cxnId="{DD3F15A3-3371-4C4B-9659-A4479E704E3C}">
      <dgm:prSet/>
      <dgm:spPr/>
      <dgm:t>
        <a:bodyPr/>
        <a:lstStyle/>
        <a:p>
          <a:endParaRPr lang="en-US"/>
        </a:p>
      </dgm:t>
    </dgm:pt>
    <dgm:pt modelId="{4D3D57A6-D4D1-460E-BE35-9763B0C10146}">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dirty="0" smtClean="0"/>
            <a:t>Liquidity Ratios</a:t>
          </a:r>
          <a:endParaRPr lang="en-US" b="1" dirty="0"/>
        </a:p>
      </dgm:t>
    </dgm:pt>
    <dgm:pt modelId="{5BB9115D-E6EB-460A-84EC-7FC1B73B23E0}" type="parTrans" cxnId="{BBB848D9-2152-4072-97D1-33A87A898683}">
      <dgm:prSet/>
      <dgm:spPr/>
      <dgm:t>
        <a:bodyPr/>
        <a:lstStyle/>
        <a:p>
          <a:endParaRPr lang="en-US"/>
        </a:p>
      </dgm:t>
    </dgm:pt>
    <dgm:pt modelId="{8D43FAB6-63D0-4DDE-94E0-817137A1AEA2}" type="sibTrans" cxnId="{BBB848D9-2152-4072-97D1-33A87A898683}">
      <dgm:prSet/>
      <dgm:spPr/>
      <dgm:t>
        <a:bodyPr/>
        <a:lstStyle/>
        <a:p>
          <a:endParaRPr lang="en-US"/>
        </a:p>
      </dgm:t>
    </dgm:pt>
    <dgm:pt modelId="{5DCCC8AB-17CE-4E06-A566-9AD34AD0E447}" type="pres">
      <dgm:prSet presAssocID="{045D1604-8154-4DEE-8DD9-CCE6E18BB34A}" presName="Name0" presStyleCnt="0">
        <dgm:presLayoutVars>
          <dgm:dir/>
          <dgm:resizeHandles val="exact"/>
        </dgm:presLayoutVars>
      </dgm:prSet>
      <dgm:spPr/>
      <dgm:t>
        <a:bodyPr/>
        <a:lstStyle/>
        <a:p>
          <a:endParaRPr lang="en-US"/>
        </a:p>
      </dgm:t>
    </dgm:pt>
    <dgm:pt modelId="{2614371B-7701-4DB7-BA58-DFD4D34A7F14}" type="pres">
      <dgm:prSet presAssocID="{5B8F63CC-3D89-410C-88F2-6986214D9E35}" presName="node" presStyleLbl="node1" presStyleIdx="0" presStyleCnt="4">
        <dgm:presLayoutVars>
          <dgm:bulletEnabled val="1"/>
        </dgm:presLayoutVars>
      </dgm:prSet>
      <dgm:spPr/>
      <dgm:t>
        <a:bodyPr/>
        <a:lstStyle/>
        <a:p>
          <a:endParaRPr lang="en-US"/>
        </a:p>
      </dgm:t>
    </dgm:pt>
    <dgm:pt modelId="{B580ECD9-1D58-448D-A737-6ABD413F318A}" type="pres">
      <dgm:prSet presAssocID="{ABE0E8AD-37C9-4710-A42A-2833DE6AA7FD}" presName="sibTrans" presStyleLbl="sibTrans2D1" presStyleIdx="0" presStyleCnt="4"/>
      <dgm:spPr/>
      <dgm:t>
        <a:bodyPr/>
        <a:lstStyle/>
        <a:p>
          <a:endParaRPr lang="en-US"/>
        </a:p>
      </dgm:t>
    </dgm:pt>
    <dgm:pt modelId="{34D41EAD-D073-47B2-BD2C-365C026C2414}" type="pres">
      <dgm:prSet presAssocID="{ABE0E8AD-37C9-4710-A42A-2833DE6AA7FD}" presName="connectorText" presStyleLbl="sibTrans2D1" presStyleIdx="0" presStyleCnt="4"/>
      <dgm:spPr/>
      <dgm:t>
        <a:bodyPr/>
        <a:lstStyle/>
        <a:p>
          <a:endParaRPr lang="en-US"/>
        </a:p>
      </dgm:t>
    </dgm:pt>
    <dgm:pt modelId="{A7DDCE91-D867-430C-AE47-DAE4586F8971}" type="pres">
      <dgm:prSet presAssocID="{70306930-3164-4031-800E-F1848A6E5C8D}" presName="node" presStyleLbl="node1" presStyleIdx="1" presStyleCnt="4">
        <dgm:presLayoutVars>
          <dgm:bulletEnabled val="1"/>
        </dgm:presLayoutVars>
      </dgm:prSet>
      <dgm:spPr/>
      <dgm:t>
        <a:bodyPr/>
        <a:lstStyle/>
        <a:p>
          <a:endParaRPr lang="en-US"/>
        </a:p>
      </dgm:t>
    </dgm:pt>
    <dgm:pt modelId="{82056D72-388D-4476-BA02-696E82DF08B7}" type="pres">
      <dgm:prSet presAssocID="{7D5B8E02-F41D-4D04-8849-23A53638427E}" presName="sibTrans" presStyleLbl="sibTrans2D1" presStyleIdx="1" presStyleCnt="4"/>
      <dgm:spPr/>
      <dgm:t>
        <a:bodyPr/>
        <a:lstStyle/>
        <a:p>
          <a:endParaRPr lang="en-US"/>
        </a:p>
      </dgm:t>
    </dgm:pt>
    <dgm:pt modelId="{77532CD5-8E13-4AC2-A511-2A9FEB28C998}" type="pres">
      <dgm:prSet presAssocID="{7D5B8E02-F41D-4D04-8849-23A53638427E}" presName="connectorText" presStyleLbl="sibTrans2D1" presStyleIdx="1" presStyleCnt="4"/>
      <dgm:spPr/>
      <dgm:t>
        <a:bodyPr/>
        <a:lstStyle/>
        <a:p>
          <a:endParaRPr lang="en-US"/>
        </a:p>
      </dgm:t>
    </dgm:pt>
    <dgm:pt modelId="{AD59ACF5-66F7-4A30-80C0-B6E4CD888671}" type="pres">
      <dgm:prSet presAssocID="{4D3D57A6-D4D1-460E-BE35-9763B0C10146}" presName="node" presStyleLbl="node1" presStyleIdx="2" presStyleCnt="4">
        <dgm:presLayoutVars>
          <dgm:bulletEnabled val="1"/>
        </dgm:presLayoutVars>
      </dgm:prSet>
      <dgm:spPr/>
      <dgm:t>
        <a:bodyPr/>
        <a:lstStyle/>
        <a:p>
          <a:endParaRPr lang="en-US"/>
        </a:p>
      </dgm:t>
    </dgm:pt>
    <dgm:pt modelId="{0D6B8CAA-CD8A-40D7-9252-CE3AD9B2B561}" type="pres">
      <dgm:prSet presAssocID="{8D43FAB6-63D0-4DDE-94E0-817137A1AEA2}" presName="sibTrans" presStyleLbl="sibTrans2D1" presStyleIdx="2" presStyleCnt="4"/>
      <dgm:spPr/>
      <dgm:t>
        <a:bodyPr/>
        <a:lstStyle/>
        <a:p>
          <a:endParaRPr lang="en-US"/>
        </a:p>
      </dgm:t>
    </dgm:pt>
    <dgm:pt modelId="{3E55F304-DADA-4548-AB7D-A3498D6704D8}" type="pres">
      <dgm:prSet presAssocID="{8D43FAB6-63D0-4DDE-94E0-817137A1AEA2}" presName="connectorText" presStyleLbl="sibTrans2D1" presStyleIdx="2" presStyleCnt="4"/>
      <dgm:spPr/>
      <dgm:t>
        <a:bodyPr/>
        <a:lstStyle/>
        <a:p>
          <a:endParaRPr lang="en-US"/>
        </a:p>
      </dgm:t>
    </dgm:pt>
    <dgm:pt modelId="{EEADB08C-5676-4CCA-89A9-D6AE1914562E}" type="pres">
      <dgm:prSet presAssocID="{7FBBB7D8-94D4-4E35-AC67-D36C3DD08080}" presName="node" presStyleLbl="node1" presStyleIdx="3" presStyleCnt="4">
        <dgm:presLayoutVars>
          <dgm:bulletEnabled val="1"/>
        </dgm:presLayoutVars>
      </dgm:prSet>
      <dgm:spPr/>
      <dgm:t>
        <a:bodyPr/>
        <a:lstStyle/>
        <a:p>
          <a:endParaRPr lang="en-US"/>
        </a:p>
      </dgm:t>
    </dgm:pt>
    <dgm:pt modelId="{68828E94-1E4D-4AE8-889E-40B000DEF396}" type="pres">
      <dgm:prSet presAssocID="{C4AFB9AC-C716-492F-B7C0-901BAA442391}" presName="sibTrans" presStyleLbl="sibTrans2D1" presStyleIdx="3" presStyleCnt="4"/>
      <dgm:spPr/>
      <dgm:t>
        <a:bodyPr/>
        <a:lstStyle/>
        <a:p>
          <a:endParaRPr lang="en-US"/>
        </a:p>
      </dgm:t>
    </dgm:pt>
    <dgm:pt modelId="{316E65C9-F242-4BD9-9B19-039377D265FB}" type="pres">
      <dgm:prSet presAssocID="{C4AFB9AC-C716-492F-B7C0-901BAA442391}" presName="connectorText" presStyleLbl="sibTrans2D1" presStyleIdx="3" presStyleCnt="4"/>
      <dgm:spPr/>
      <dgm:t>
        <a:bodyPr/>
        <a:lstStyle/>
        <a:p>
          <a:endParaRPr lang="en-US"/>
        </a:p>
      </dgm:t>
    </dgm:pt>
  </dgm:ptLst>
  <dgm:cxnLst>
    <dgm:cxn modelId="{7AE8E77B-6589-4F2E-BD49-86116AE3F68F}" type="presOf" srcId="{7D5B8E02-F41D-4D04-8849-23A53638427E}" destId="{82056D72-388D-4476-BA02-696E82DF08B7}" srcOrd="0" destOrd="0" presId="urn:microsoft.com/office/officeart/2005/8/layout/cycle7"/>
    <dgm:cxn modelId="{BBB848D9-2152-4072-97D1-33A87A898683}" srcId="{045D1604-8154-4DEE-8DD9-CCE6E18BB34A}" destId="{4D3D57A6-D4D1-460E-BE35-9763B0C10146}" srcOrd="2" destOrd="0" parTransId="{5BB9115D-E6EB-460A-84EC-7FC1B73B23E0}" sibTransId="{8D43FAB6-63D0-4DDE-94E0-817137A1AEA2}"/>
    <dgm:cxn modelId="{9EBA209C-B508-4931-B25A-10BD0FD69C13}" type="presOf" srcId="{4D3D57A6-D4D1-460E-BE35-9763B0C10146}" destId="{AD59ACF5-66F7-4A30-80C0-B6E4CD888671}" srcOrd="0" destOrd="0" presId="urn:microsoft.com/office/officeart/2005/8/layout/cycle7"/>
    <dgm:cxn modelId="{C9717AF1-B93D-4E7A-B64F-D0019ACB0AA7}" srcId="{045D1604-8154-4DEE-8DD9-CCE6E18BB34A}" destId="{70306930-3164-4031-800E-F1848A6E5C8D}" srcOrd="1" destOrd="0" parTransId="{9E7AB50F-15CA-484E-ADE2-D66D17DCB450}" sibTransId="{7D5B8E02-F41D-4D04-8849-23A53638427E}"/>
    <dgm:cxn modelId="{485BFFA9-6CFB-48B3-9D3E-50CE6E21E014}" type="presOf" srcId="{5B8F63CC-3D89-410C-88F2-6986214D9E35}" destId="{2614371B-7701-4DB7-BA58-DFD4D34A7F14}" srcOrd="0" destOrd="0" presId="urn:microsoft.com/office/officeart/2005/8/layout/cycle7"/>
    <dgm:cxn modelId="{F2CE9353-C582-4F5F-9EE1-C4B28292C987}" type="presOf" srcId="{C4AFB9AC-C716-492F-B7C0-901BAA442391}" destId="{316E65C9-F242-4BD9-9B19-039377D265FB}" srcOrd="1" destOrd="0" presId="urn:microsoft.com/office/officeart/2005/8/layout/cycle7"/>
    <dgm:cxn modelId="{5A4CE5A0-9784-4F90-B3FD-4F2865BFC8C0}" type="presOf" srcId="{8D43FAB6-63D0-4DDE-94E0-817137A1AEA2}" destId="{0D6B8CAA-CD8A-40D7-9252-CE3AD9B2B561}" srcOrd="0" destOrd="0" presId="urn:microsoft.com/office/officeart/2005/8/layout/cycle7"/>
    <dgm:cxn modelId="{5EFC7C8D-808B-40A7-953A-FEE6F2CD8CF8}" type="presOf" srcId="{045D1604-8154-4DEE-8DD9-CCE6E18BB34A}" destId="{5DCCC8AB-17CE-4E06-A566-9AD34AD0E447}" srcOrd="0" destOrd="0" presId="urn:microsoft.com/office/officeart/2005/8/layout/cycle7"/>
    <dgm:cxn modelId="{DD3F15A3-3371-4C4B-9659-A4479E704E3C}" srcId="{045D1604-8154-4DEE-8DD9-CCE6E18BB34A}" destId="{7FBBB7D8-94D4-4E35-AC67-D36C3DD08080}" srcOrd="3" destOrd="0" parTransId="{1F155F57-755F-458C-923A-8F22C2AED698}" sibTransId="{C4AFB9AC-C716-492F-B7C0-901BAA442391}"/>
    <dgm:cxn modelId="{B98E8B38-1508-48D2-A5BA-3BCA5B3F013B}" type="presOf" srcId="{8D43FAB6-63D0-4DDE-94E0-817137A1AEA2}" destId="{3E55F304-DADA-4548-AB7D-A3498D6704D8}" srcOrd="1" destOrd="0" presId="urn:microsoft.com/office/officeart/2005/8/layout/cycle7"/>
    <dgm:cxn modelId="{84731F29-1950-446F-8388-B0149B8F688E}" type="presOf" srcId="{C4AFB9AC-C716-492F-B7C0-901BAA442391}" destId="{68828E94-1E4D-4AE8-889E-40B000DEF396}" srcOrd="0" destOrd="0" presId="urn:microsoft.com/office/officeart/2005/8/layout/cycle7"/>
    <dgm:cxn modelId="{9C0DFDE1-2B39-4E69-8ABF-EA64A152B422}" type="presOf" srcId="{ABE0E8AD-37C9-4710-A42A-2833DE6AA7FD}" destId="{34D41EAD-D073-47B2-BD2C-365C026C2414}" srcOrd="1" destOrd="0" presId="urn:microsoft.com/office/officeart/2005/8/layout/cycle7"/>
    <dgm:cxn modelId="{08F788C4-EF4E-4358-B7FD-8C0F5F20D619}" type="presOf" srcId="{7FBBB7D8-94D4-4E35-AC67-D36C3DD08080}" destId="{EEADB08C-5676-4CCA-89A9-D6AE1914562E}" srcOrd="0" destOrd="0" presId="urn:microsoft.com/office/officeart/2005/8/layout/cycle7"/>
    <dgm:cxn modelId="{B5298A81-0954-49EB-B3D6-304F2E52BC7C}" srcId="{045D1604-8154-4DEE-8DD9-CCE6E18BB34A}" destId="{5B8F63CC-3D89-410C-88F2-6986214D9E35}" srcOrd="0" destOrd="0" parTransId="{91BB54FF-0AE0-4497-8A80-D8A647425A37}" sibTransId="{ABE0E8AD-37C9-4710-A42A-2833DE6AA7FD}"/>
    <dgm:cxn modelId="{A4BD0781-9F06-47AC-8EA5-16D6BC363B00}" type="presOf" srcId="{7D5B8E02-F41D-4D04-8849-23A53638427E}" destId="{77532CD5-8E13-4AC2-A511-2A9FEB28C998}" srcOrd="1" destOrd="0" presId="urn:microsoft.com/office/officeart/2005/8/layout/cycle7"/>
    <dgm:cxn modelId="{526659A2-4A38-469A-9228-5615AE3BFA0D}" type="presOf" srcId="{ABE0E8AD-37C9-4710-A42A-2833DE6AA7FD}" destId="{B580ECD9-1D58-448D-A737-6ABD413F318A}" srcOrd="0" destOrd="0" presId="urn:microsoft.com/office/officeart/2005/8/layout/cycle7"/>
    <dgm:cxn modelId="{7B6CE00A-F2FF-4E0D-9CF6-D6B78908EA33}" type="presOf" srcId="{70306930-3164-4031-800E-F1848A6E5C8D}" destId="{A7DDCE91-D867-430C-AE47-DAE4586F8971}" srcOrd="0" destOrd="0" presId="urn:microsoft.com/office/officeart/2005/8/layout/cycle7"/>
    <dgm:cxn modelId="{0FB8A50D-1F81-4CBD-9962-6F16819B3424}" type="presParOf" srcId="{5DCCC8AB-17CE-4E06-A566-9AD34AD0E447}" destId="{2614371B-7701-4DB7-BA58-DFD4D34A7F14}" srcOrd="0" destOrd="0" presId="urn:microsoft.com/office/officeart/2005/8/layout/cycle7"/>
    <dgm:cxn modelId="{9C16F297-B6F6-4381-9B91-00652E987A28}" type="presParOf" srcId="{5DCCC8AB-17CE-4E06-A566-9AD34AD0E447}" destId="{B580ECD9-1D58-448D-A737-6ABD413F318A}" srcOrd="1" destOrd="0" presId="urn:microsoft.com/office/officeart/2005/8/layout/cycle7"/>
    <dgm:cxn modelId="{DEAE7BA6-DF80-43DE-8547-C5A8262C3478}" type="presParOf" srcId="{B580ECD9-1D58-448D-A737-6ABD413F318A}" destId="{34D41EAD-D073-47B2-BD2C-365C026C2414}" srcOrd="0" destOrd="0" presId="urn:microsoft.com/office/officeart/2005/8/layout/cycle7"/>
    <dgm:cxn modelId="{B390F784-D9D2-4701-84FB-CE8B3AE6161C}" type="presParOf" srcId="{5DCCC8AB-17CE-4E06-A566-9AD34AD0E447}" destId="{A7DDCE91-D867-430C-AE47-DAE4586F8971}" srcOrd="2" destOrd="0" presId="urn:microsoft.com/office/officeart/2005/8/layout/cycle7"/>
    <dgm:cxn modelId="{71BCB3C3-B60B-4B87-A7D9-C4E9224EA3AA}" type="presParOf" srcId="{5DCCC8AB-17CE-4E06-A566-9AD34AD0E447}" destId="{82056D72-388D-4476-BA02-696E82DF08B7}" srcOrd="3" destOrd="0" presId="urn:microsoft.com/office/officeart/2005/8/layout/cycle7"/>
    <dgm:cxn modelId="{B1772494-350E-4B0D-9111-D21DC7BDACC1}" type="presParOf" srcId="{82056D72-388D-4476-BA02-696E82DF08B7}" destId="{77532CD5-8E13-4AC2-A511-2A9FEB28C998}" srcOrd="0" destOrd="0" presId="urn:microsoft.com/office/officeart/2005/8/layout/cycle7"/>
    <dgm:cxn modelId="{BD88FD08-7BC5-4841-82CC-2911FA584252}" type="presParOf" srcId="{5DCCC8AB-17CE-4E06-A566-9AD34AD0E447}" destId="{AD59ACF5-66F7-4A30-80C0-B6E4CD888671}" srcOrd="4" destOrd="0" presId="urn:microsoft.com/office/officeart/2005/8/layout/cycle7"/>
    <dgm:cxn modelId="{01E64879-E0E8-4C04-8445-3307AAA8D340}" type="presParOf" srcId="{5DCCC8AB-17CE-4E06-A566-9AD34AD0E447}" destId="{0D6B8CAA-CD8A-40D7-9252-CE3AD9B2B561}" srcOrd="5" destOrd="0" presId="urn:microsoft.com/office/officeart/2005/8/layout/cycle7"/>
    <dgm:cxn modelId="{AFA73219-283F-45C0-82E8-7A63E276F126}" type="presParOf" srcId="{0D6B8CAA-CD8A-40D7-9252-CE3AD9B2B561}" destId="{3E55F304-DADA-4548-AB7D-A3498D6704D8}" srcOrd="0" destOrd="0" presId="urn:microsoft.com/office/officeart/2005/8/layout/cycle7"/>
    <dgm:cxn modelId="{9156C4AB-1A54-474F-BA42-7AC4F97D6524}" type="presParOf" srcId="{5DCCC8AB-17CE-4E06-A566-9AD34AD0E447}" destId="{EEADB08C-5676-4CCA-89A9-D6AE1914562E}" srcOrd="6" destOrd="0" presId="urn:microsoft.com/office/officeart/2005/8/layout/cycle7"/>
    <dgm:cxn modelId="{37D008E0-6ACC-4024-A50C-387287A0FD70}" type="presParOf" srcId="{5DCCC8AB-17CE-4E06-A566-9AD34AD0E447}" destId="{68828E94-1E4D-4AE8-889E-40B000DEF396}" srcOrd="7" destOrd="0" presId="urn:microsoft.com/office/officeart/2005/8/layout/cycle7"/>
    <dgm:cxn modelId="{C408E4F6-FB90-444B-83A9-F00F4D0A1426}" type="presParOf" srcId="{68828E94-1E4D-4AE8-889E-40B000DEF396}" destId="{316E65C9-F242-4BD9-9B19-039377D265FB}"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974FCA-DA58-41F2-A1A4-11267E82A4A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315350B-8834-4F1D-B1D3-5896857B1129}">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Sales Growth	</a:t>
          </a:r>
          <a:endParaRPr lang="en-US" dirty="0"/>
        </a:p>
      </dgm:t>
    </dgm:pt>
    <dgm:pt modelId="{9F9587A0-BB7B-469A-958B-A6ACBD9CEC67}" type="parTrans" cxnId="{CDF65B01-59FA-48C6-946F-6C42C1156C42}">
      <dgm:prSet/>
      <dgm:spPr/>
      <dgm:t>
        <a:bodyPr/>
        <a:lstStyle/>
        <a:p>
          <a:endParaRPr lang="en-US"/>
        </a:p>
      </dgm:t>
    </dgm:pt>
    <dgm:pt modelId="{CDE44B39-F644-443A-938A-2176FAF53DC8}" type="sibTrans" cxnId="{CDF65B01-59FA-48C6-946F-6C42C1156C42}">
      <dgm:prSet/>
      <dgm:spPr/>
      <dgm:t>
        <a:bodyPr/>
        <a:lstStyle/>
        <a:p>
          <a:endParaRPr lang="en-US"/>
        </a:p>
      </dgm:t>
    </dgm:pt>
    <dgm:pt modelId="{885E8142-8E7E-4C49-9E31-57BB5FF10D49}">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Return On Assets</a:t>
          </a:r>
          <a:endParaRPr lang="en-US" dirty="0"/>
        </a:p>
      </dgm:t>
    </dgm:pt>
    <dgm:pt modelId="{37CDA18A-EFFE-497F-85BD-E1EBAFD1DCD2}" type="parTrans" cxnId="{F4A30A7F-FEE8-4B6A-A04D-026C15C7D668}">
      <dgm:prSet/>
      <dgm:spPr/>
      <dgm:t>
        <a:bodyPr/>
        <a:lstStyle/>
        <a:p>
          <a:endParaRPr lang="en-US"/>
        </a:p>
      </dgm:t>
    </dgm:pt>
    <dgm:pt modelId="{7D30C5AA-5245-4DF7-8AC5-2115D4B61F4D}" type="sibTrans" cxnId="{F4A30A7F-FEE8-4B6A-A04D-026C15C7D668}">
      <dgm:prSet/>
      <dgm:spPr/>
      <dgm:t>
        <a:bodyPr/>
        <a:lstStyle/>
        <a:p>
          <a:endParaRPr lang="en-US"/>
        </a:p>
      </dgm:t>
    </dgm:pt>
    <dgm:pt modelId="{141496CC-44D9-4AFF-B2DA-2450B62281DA}">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Total Assets to Sales Ratio</a:t>
          </a:r>
          <a:endParaRPr lang="en-US" dirty="0"/>
        </a:p>
      </dgm:t>
    </dgm:pt>
    <dgm:pt modelId="{7DF950D4-9876-4BFA-9DB9-BF735575F3A6}" type="parTrans" cxnId="{8F08B30A-FBEC-4C13-AAD5-0909A776E553}">
      <dgm:prSet/>
      <dgm:spPr/>
      <dgm:t>
        <a:bodyPr/>
        <a:lstStyle/>
        <a:p>
          <a:endParaRPr lang="en-US"/>
        </a:p>
      </dgm:t>
    </dgm:pt>
    <dgm:pt modelId="{0AB3F815-7903-425B-A609-6F92261F12D0}" type="sibTrans" cxnId="{8F08B30A-FBEC-4C13-AAD5-0909A776E553}">
      <dgm:prSet/>
      <dgm:spPr/>
      <dgm:t>
        <a:bodyPr/>
        <a:lstStyle/>
        <a:p>
          <a:endParaRPr lang="en-US"/>
        </a:p>
      </dgm:t>
    </dgm:pt>
    <dgm:pt modelId="{FA86B6F1-5B5E-4076-8544-CC6BE15C68B6}">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Average Gross Profit Margin</a:t>
          </a:r>
          <a:endParaRPr lang="en-US" dirty="0"/>
        </a:p>
      </dgm:t>
    </dgm:pt>
    <dgm:pt modelId="{D68B6C69-B3C0-4F06-8CA4-E06E7334F6CD}" type="parTrans" cxnId="{6B298F09-D7F9-4D2C-9588-25C86DE4CAF0}">
      <dgm:prSet/>
      <dgm:spPr/>
      <dgm:t>
        <a:bodyPr/>
        <a:lstStyle/>
        <a:p>
          <a:endParaRPr lang="en-US"/>
        </a:p>
      </dgm:t>
    </dgm:pt>
    <dgm:pt modelId="{C8ACF4F9-FC4C-4E04-B74D-CFD2CABA6064}" type="sibTrans" cxnId="{6B298F09-D7F9-4D2C-9588-25C86DE4CAF0}">
      <dgm:prSet/>
      <dgm:spPr/>
      <dgm:t>
        <a:bodyPr/>
        <a:lstStyle/>
        <a:p>
          <a:endParaRPr lang="en-US"/>
        </a:p>
      </dgm:t>
    </dgm:pt>
    <dgm:pt modelId="{3E9415A8-F615-4C77-BA2E-253534E4B002}">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Sales Per Square Meter</a:t>
          </a:r>
          <a:endParaRPr lang="en-US" dirty="0"/>
        </a:p>
      </dgm:t>
    </dgm:pt>
    <dgm:pt modelId="{05DB3FFF-71AF-4E82-A3CE-EA04B6B83308}" type="parTrans" cxnId="{49E5B46B-C22A-43BB-ACB3-690F4146078A}">
      <dgm:prSet/>
      <dgm:spPr/>
      <dgm:t>
        <a:bodyPr/>
        <a:lstStyle/>
        <a:p>
          <a:endParaRPr lang="en-US"/>
        </a:p>
      </dgm:t>
    </dgm:pt>
    <dgm:pt modelId="{A960309A-9ECB-409A-B1ED-E83F3A30507B}" type="sibTrans" cxnId="{49E5B46B-C22A-43BB-ACB3-690F4146078A}">
      <dgm:prSet/>
      <dgm:spPr/>
      <dgm:t>
        <a:bodyPr/>
        <a:lstStyle/>
        <a:p>
          <a:endParaRPr lang="en-US"/>
        </a:p>
      </dgm:t>
    </dgm:pt>
    <dgm:pt modelId="{5E2E8867-2DF0-427F-9F6B-848105EEBDF1}" type="pres">
      <dgm:prSet presAssocID="{57974FCA-DA58-41F2-A1A4-11267E82A4AE}" presName="linear" presStyleCnt="0">
        <dgm:presLayoutVars>
          <dgm:dir/>
          <dgm:animLvl val="lvl"/>
          <dgm:resizeHandles val="exact"/>
        </dgm:presLayoutVars>
      </dgm:prSet>
      <dgm:spPr/>
      <dgm:t>
        <a:bodyPr/>
        <a:lstStyle/>
        <a:p>
          <a:endParaRPr lang="en-US"/>
        </a:p>
      </dgm:t>
    </dgm:pt>
    <dgm:pt modelId="{FEFCFB8E-C502-4415-87F9-035385B522C0}" type="pres">
      <dgm:prSet presAssocID="{9315350B-8834-4F1D-B1D3-5896857B1129}" presName="parentLin" presStyleCnt="0"/>
      <dgm:spPr/>
    </dgm:pt>
    <dgm:pt modelId="{00FCB07B-A73C-44E2-9161-B42561CEB678}" type="pres">
      <dgm:prSet presAssocID="{9315350B-8834-4F1D-B1D3-5896857B1129}" presName="parentLeftMargin" presStyleLbl="node1" presStyleIdx="0" presStyleCnt="5"/>
      <dgm:spPr/>
      <dgm:t>
        <a:bodyPr/>
        <a:lstStyle/>
        <a:p>
          <a:endParaRPr lang="en-US"/>
        </a:p>
      </dgm:t>
    </dgm:pt>
    <dgm:pt modelId="{736996AD-B75D-4E7A-8A09-1A89622A3C11}" type="pres">
      <dgm:prSet presAssocID="{9315350B-8834-4F1D-B1D3-5896857B1129}" presName="parentText" presStyleLbl="node1" presStyleIdx="0" presStyleCnt="5">
        <dgm:presLayoutVars>
          <dgm:chMax val="0"/>
          <dgm:bulletEnabled val="1"/>
        </dgm:presLayoutVars>
      </dgm:prSet>
      <dgm:spPr/>
      <dgm:t>
        <a:bodyPr/>
        <a:lstStyle/>
        <a:p>
          <a:endParaRPr lang="en-US"/>
        </a:p>
      </dgm:t>
    </dgm:pt>
    <dgm:pt modelId="{586B01C8-75CE-4264-9A75-1A04184A5F23}" type="pres">
      <dgm:prSet presAssocID="{9315350B-8834-4F1D-B1D3-5896857B1129}" presName="negativeSpace" presStyleCnt="0"/>
      <dgm:spPr/>
    </dgm:pt>
    <dgm:pt modelId="{CA10D530-63A8-4B1E-B73D-83E2634DF830}" type="pres">
      <dgm:prSet presAssocID="{9315350B-8834-4F1D-B1D3-5896857B1129}" presName="childText" presStyleLbl="conFgAcc1" presStyleIdx="0" presStyleCnt="5">
        <dgm:presLayoutVars>
          <dgm:bulletEnabled val="1"/>
        </dgm:presLayoutVars>
      </dgm:prSet>
      <dgm:spPr/>
    </dgm:pt>
    <dgm:pt modelId="{E9D8D148-182A-4834-9AB0-071F889CD34B}" type="pres">
      <dgm:prSet presAssocID="{CDE44B39-F644-443A-938A-2176FAF53DC8}" presName="spaceBetweenRectangles" presStyleCnt="0"/>
      <dgm:spPr/>
    </dgm:pt>
    <dgm:pt modelId="{0C9045EF-ABBE-4EF4-89DD-3BA4B5CD91B1}" type="pres">
      <dgm:prSet presAssocID="{885E8142-8E7E-4C49-9E31-57BB5FF10D49}" presName="parentLin" presStyleCnt="0"/>
      <dgm:spPr/>
    </dgm:pt>
    <dgm:pt modelId="{3958FACC-827F-4F77-BCF2-92431D100CDE}" type="pres">
      <dgm:prSet presAssocID="{885E8142-8E7E-4C49-9E31-57BB5FF10D49}" presName="parentLeftMargin" presStyleLbl="node1" presStyleIdx="0" presStyleCnt="5"/>
      <dgm:spPr/>
      <dgm:t>
        <a:bodyPr/>
        <a:lstStyle/>
        <a:p>
          <a:endParaRPr lang="en-US"/>
        </a:p>
      </dgm:t>
    </dgm:pt>
    <dgm:pt modelId="{381EE537-E499-4299-9D3B-4A061B449579}" type="pres">
      <dgm:prSet presAssocID="{885E8142-8E7E-4C49-9E31-57BB5FF10D49}" presName="parentText" presStyleLbl="node1" presStyleIdx="1" presStyleCnt="5">
        <dgm:presLayoutVars>
          <dgm:chMax val="0"/>
          <dgm:bulletEnabled val="1"/>
        </dgm:presLayoutVars>
      </dgm:prSet>
      <dgm:spPr/>
      <dgm:t>
        <a:bodyPr/>
        <a:lstStyle/>
        <a:p>
          <a:endParaRPr lang="en-US"/>
        </a:p>
      </dgm:t>
    </dgm:pt>
    <dgm:pt modelId="{3959AC5C-13D2-418F-A3EF-54DEF6AADB15}" type="pres">
      <dgm:prSet presAssocID="{885E8142-8E7E-4C49-9E31-57BB5FF10D49}" presName="negativeSpace" presStyleCnt="0"/>
      <dgm:spPr/>
    </dgm:pt>
    <dgm:pt modelId="{3FF1163A-4D19-417C-941D-DFB41A05414D}" type="pres">
      <dgm:prSet presAssocID="{885E8142-8E7E-4C49-9E31-57BB5FF10D49}" presName="childText" presStyleLbl="conFgAcc1" presStyleIdx="1" presStyleCnt="5">
        <dgm:presLayoutVars>
          <dgm:bulletEnabled val="1"/>
        </dgm:presLayoutVars>
      </dgm:prSet>
      <dgm:spPr/>
    </dgm:pt>
    <dgm:pt modelId="{D1780E76-33A1-4E30-B657-6A0C208F917D}" type="pres">
      <dgm:prSet presAssocID="{7D30C5AA-5245-4DF7-8AC5-2115D4B61F4D}" presName="spaceBetweenRectangles" presStyleCnt="0"/>
      <dgm:spPr/>
    </dgm:pt>
    <dgm:pt modelId="{B8DE5B8B-32F7-4CC3-A45B-2913FAA85FE7}" type="pres">
      <dgm:prSet presAssocID="{141496CC-44D9-4AFF-B2DA-2450B62281DA}" presName="parentLin" presStyleCnt="0"/>
      <dgm:spPr/>
    </dgm:pt>
    <dgm:pt modelId="{ACDFA446-D3AE-48BA-93F4-B4D913C04C3D}" type="pres">
      <dgm:prSet presAssocID="{141496CC-44D9-4AFF-B2DA-2450B62281DA}" presName="parentLeftMargin" presStyleLbl="node1" presStyleIdx="1" presStyleCnt="5"/>
      <dgm:spPr/>
      <dgm:t>
        <a:bodyPr/>
        <a:lstStyle/>
        <a:p>
          <a:endParaRPr lang="en-US"/>
        </a:p>
      </dgm:t>
    </dgm:pt>
    <dgm:pt modelId="{B9F3827F-FF5C-443A-94DF-1DB9789812A8}" type="pres">
      <dgm:prSet presAssocID="{141496CC-44D9-4AFF-B2DA-2450B62281DA}" presName="parentText" presStyleLbl="node1" presStyleIdx="2" presStyleCnt="5">
        <dgm:presLayoutVars>
          <dgm:chMax val="0"/>
          <dgm:bulletEnabled val="1"/>
        </dgm:presLayoutVars>
      </dgm:prSet>
      <dgm:spPr/>
      <dgm:t>
        <a:bodyPr/>
        <a:lstStyle/>
        <a:p>
          <a:endParaRPr lang="en-US"/>
        </a:p>
      </dgm:t>
    </dgm:pt>
    <dgm:pt modelId="{0D609078-6E23-420C-B73C-B34063E4C9CA}" type="pres">
      <dgm:prSet presAssocID="{141496CC-44D9-4AFF-B2DA-2450B62281DA}" presName="negativeSpace" presStyleCnt="0"/>
      <dgm:spPr/>
    </dgm:pt>
    <dgm:pt modelId="{A2955654-82B0-4245-B7CD-6AC9DA22EC4F}" type="pres">
      <dgm:prSet presAssocID="{141496CC-44D9-4AFF-B2DA-2450B62281DA}" presName="childText" presStyleLbl="conFgAcc1" presStyleIdx="2" presStyleCnt="5">
        <dgm:presLayoutVars>
          <dgm:bulletEnabled val="1"/>
        </dgm:presLayoutVars>
      </dgm:prSet>
      <dgm:spPr/>
    </dgm:pt>
    <dgm:pt modelId="{4671DEE8-3292-4632-AB69-B3DA3B450857}" type="pres">
      <dgm:prSet presAssocID="{0AB3F815-7903-425B-A609-6F92261F12D0}" presName="spaceBetweenRectangles" presStyleCnt="0"/>
      <dgm:spPr/>
    </dgm:pt>
    <dgm:pt modelId="{5F2EFAAA-9B18-46D2-8927-470759E0F787}" type="pres">
      <dgm:prSet presAssocID="{FA86B6F1-5B5E-4076-8544-CC6BE15C68B6}" presName="parentLin" presStyleCnt="0"/>
      <dgm:spPr/>
    </dgm:pt>
    <dgm:pt modelId="{33F730C7-232C-4A40-9670-B9B8103F751B}" type="pres">
      <dgm:prSet presAssocID="{FA86B6F1-5B5E-4076-8544-CC6BE15C68B6}" presName="parentLeftMargin" presStyleLbl="node1" presStyleIdx="2" presStyleCnt="5"/>
      <dgm:spPr/>
      <dgm:t>
        <a:bodyPr/>
        <a:lstStyle/>
        <a:p>
          <a:endParaRPr lang="en-US"/>
        </a:p>
      </dgm:t>
    </dgm:pt>
    <dgm:pt modelId="{138032E5-2757-41A5-9B84-CC544BD85429}" type="pres">
      <dgm:prSet presAssocID="{FA86B6F1-5B5E-4076-8544-CC6BE15C68B6}" presName="parentText" presStyleLbl="node1" presStyleIdx="3" presStyleCnt="5">
        <dgm:presLayoutVars>
          <dgm:chMax val="0"/>
          <dgm:bulletEnabled val="1"/>
        </dgm:presLayoutVars>
      </dgm:prSet>
      <dgm:spPr/>
      <dgm:t>
        <a:bodyPr/>
        <a:lstStyle/>
        <a:p>
          <a:endParaRPr lang="en-US"/>
        </a:p>
      </dgm:t>
    </dgm:pt>
    <dgm:pt modelId="{CE672C8B-FC94-43EA-817F-25336A0A12C7}" type="pres">
      <dgm:prSet presAssocID="{FA86B6F1-5B5E-4076-8544-CC6BE15C68B6}" presName="negativeSpace" presStyleCnt="0"/>
      <dgm:spPr/>
    </dgm:pt>
    <dgm:pt modelId="{6CF40DBB-53C4-4F43-9285-359DD400574C}" type="pres">
      <dgm:prSet presAssocID="{FA86B6F1-5B5E-4076-8544-CC6BE15C68B6}" presName="childText" presStyleLbl="conFgAcc1" presStyleIdx="3" presStyleCnt="5">
        <dgm:presLayoutVars>
          <dgm:bulletEnabled val="1"/>
        </dgm:presLayoutVars>
      </dgm:prSet>
      <dgm:spPr/>
    </dgm:pt>
    <dgm:pt modelId="{184E85B9-B140-4205-B347-E47D71E8D895}" type="pres">
      <dgm:prSet presAssocID="{C8ACF4F9-FC4C-4E04-B74D-CFD2CABA6064}" presName="spaceBetweenRectangles" presStyleCnt="0"/>
      <dgm:spPr/>
    </dgm:pt>
    <dgm:pt modelId="{58879FB8-0F28-4047-ACC7-8D93313F8FE9}" type="pres">
      <dgm:prSet presAssocID="{3E9415A8-F615-4C77-BA2E-253534E4B002}" presName="parentLin" presStyleCnt="0"/>
      <dgm:spPr/>
    </dgm:pt>
    <dgm:pt modelId="{BFFB0B17-4034-4C41-9E3B-DBD3E0B3DA81}" type="pres">
      <dgm:prSet presAssocID="{3E9415A8-F615-4C77-BA2E-253534E4B002}" presName="parentLeftMargin" presStyleLbl="node1" presStyleIdx="3" presStyleCnt="5"/>
      <dgm:spPr/>
      <dgm:t>
        <a:bodyPr/>
        <a:lstStyle/>
        <a:p>
          <a:endParaRPr lang="en-US"/>
        </a:p>
      </dgm:t>
    </dgm:pt>
    <dgm:pt modelId="{5B0E6A1B-E831-4BCA-96B7-D8B8DB9BAECF}" type="pres">
      <dgm:prSet presAssocID="{3E9415A8-F615-4C77-BA2E-253534E4B002}" presName="parentText" presStyleLbl="node1" presStyleIdx="4" presStyleCnt="5">
        <dgm:presLayoutVars>
          <dgm:chMax val="0"/>
          <dgm:bulletEnabled val="1"/>
        </dgm:presLayoutVars>
      </dgm:prSet>
      <dgm:spPr/>
      <dgm:t>
        <a:bodyPr/>
        <a:lstStyle/>
        <a:p>
          <a:endParaRPr lang="en-US"/>
        </a:p>
      </dgm:t>
    </dgm:pt>
    <dgm:pt modelId="{89F641BA-1E28-47E4-8D1D-2D1118519388}" type="pres">
      <dgm:prSet presAssocID="{3E9415A8-F615-4C77-BA2E-253534E4B002}" presName="negativeSpace" presStyleCnt="0"/>
      <dgm:spPr/>
    </dgm:pt>
    <dgm:pt modelId="{ACB2BF44-2AEA-4C27-A23C-8C7BDB9A52F3}" type="pres">
      <dgm:prSet presAssocID="{3E9415A8-F615-4C77-BA2E-253534E4B002}" presName="childText" presStyleLbl="conFgAcc1" presStyleIdx="4" presStyleCnt="5">
        <dgm:presLayoutVars>
          <dgm:bulletEnabled val="1"/>
        </dgm:presLayoutVars>
      </dgm:prSet>
      <dgm:spPr/>
    </dgm:pt>
  </dgm:ptLst>
  <dgm:cxnLst>
    <dgm:cxn modelId="{F4A30A7F-FEE8-4B6A-A04D-026C15C7D668}" srcId="{57974FCA-DA58-41F2-A1A4-11267E82A4AE}" destId="{885E8142-8E7E-4C49-9E31-57BB5FF10D49}" srcOrd="1" destOrd="0" parTransId="{37CDA18A-EFFE-497F-85BD-E1EBAFD1DCD2}" sibTransId="{7D30C5AA-5245-4DF7-8AC5-2115D4B61F4D}"/>
    <dgm:cxn modelId="{08A1F20B-DDC3-468E-927E-A937EB0C335A}" type="presOf" srcId="{885E8142-8E7E-4C49-9E31-57BB5FF10D49}" destId="{381EE537-E499-4299-9D3B-4A061B449579}" srcOrd="1" destOrd="0" presId="urn:microsoft.com/office/officeart/2005/8/layout/list1"/>
    <dgm:cxn modelId="{4AA51617-DA4E-4E0E-9657-098014FCC61F}" type="presOf" srcId="{FA86B6F1-5B5E-4076-8544-CC6BE15C68B6}" destId="{33F730C7-232C-4A40-9670-B9B8103F751B}" srcOrd="0" destOrd="0" presId="urn:microsoft.com/office/officeart/2005/8/layout/list1"/>
    <dgm:cxn modelId="{56712E5A-EC14-459D-8AFE-2BF718C444FF}" type="presOf" srcId="{3E9415A8-F615-4C77-BA2E-253534E4B002}" destId="{BFFB0B17-4034-4C41-9E3B-DBD3E0B3DA81}" srcOrd="0" destOrd="0" presId="urn:microsoft.com/office/officeart/2005/8/layout/list1"/>
    <dgm:cxn modelId="{AFF304B5-4AA9-415E-9413-FF989C222112}" type="presOf" srcId="{FA86B6F1-5B5E-4076-8544-CC6BE15C68B6}" destId="{138032E5-2757-41A5-9B84-CC544BD85429}" srcOrd="1" destOrd="0" presId="urn:microsoft.com/office/officeart/2005/8/layout/list1"/>
    <dgm:cxn modelId="{3E532FB7-8368-4242-82F5-E33D817C2B30}" type="presOf" srcId="{141496CC-44D9-4AFF-B2DA-2450B62281DA}" destId="{B9F3827F-FF5C-443A-94DF-1DB9789812A8}" srcOrd="1" destOrd="0" presId="urn:microsoft.com/office/officeart/2005/8/layout/list1"/>
    <dgm:cxn modelId="{309B2287-886D-45A5-8775-8D1C8A95BD8D}" type="presOf" srcId="{9315350B-8834-4F1D-B1D3-5896857B1129}" destId="{736996AD-B75D-4E7A-8A09-1A89622A3C11}" srcOrd="1" destOrd="0" presId="urn:microsoft.com/office/officeart/2005/8/layout/list1"/>
    <dgm:cxn modelId="{2FB3F8AF-6D98-4281-ADDD-93CFC279E6B0}" type="presOf" srcId="{141496CC-44D9-4AFF-B2DA-2450B62281DA}" destId="{ACDFA446-D3AE-48BA-93F4-B4D913C04C3D}" srcOrd="0" destOrd="0" presId="urn:microsoft.com/office/officeart/2005/8/layout/list1"/>
    <dgm:cxn modelId="{8F08B30A-FBEC-4C13-AAD5-0909A776E553}" srcId="{57974FCA-DA58-41F2-A1A4-11267E82A4AE}" destId="{141496CC-44D9-4AFF-B2DA-2450B62281DA}" srcOrd="2" destOrd="0" parTransId="{7DF950D4-9876-4BFA-9DB9-BF735575F3A6}" sibTransId="{0AB3F815-7903-425B-A609-6F92261F12D0}"/>
    <dgm:cxn modelId="{82FC99A1-27EB-43CC-B2A5-1EC2F4540F5C}" type="presOf" srcId="{3E9415A8-F615-4C77-BA2E-253534E4B002}" destId="{5B0E6A1B-E831-4BCA-96B7-D8B8DB9BAECF}" srcOrd="1" destOrd="0" presId="urn:microsoft.com/office/officeart/2005/8/layout/list1"/>
    <dgm:cxn modelId="{75F9BD13-7671-4657-B299-7D35F0F479A2}" type="presOf" srcId="{9315350B-8834-4F1D-B1D3-5896857B1129}" destId="{00FCB07B-A73C-44E2-9161-B42561CEB678}" srcOrd="0" destOrd="0" presId="urn:microsoft.com/office/officeart/2005/8/layout/list1"/>
    <dgm:cxn modelId="{49E5B46B-C22A-43BB-ACB3-690F4146078A}" srcId="{57974FCA-DA58-41F2-A1A4-11267E82A4AE}" destId="{3E9415A8-F615-4C77-BA2E-253534E4B002}" srcOrd="4" destOrd="0" parTransId="{05DB3FFF-71AF-4E82-A3CE-EA04B6B83308}" sibTransId="{A960309A-9ECB-409A-B1ED-E83F3A30507B}"/>
    <dgm:cxn modelId="{6B298F09-D7F9-4D2C-9588-25C86DE4CAF0}" srcId="{57974FCA-DA58-41F2-A1A4-11267E82A4AE}" destId="{FA86B6F1-5B5E-4076-8544-CC6BE15C68B6}" srcOrd="3" destOrd="0" parTransId="{D68B6C69-B3C0-4F06-8CA4-E06E7334F6CD}" sibTransId="{C8ACF4F9-FC4C-4E04-B74D-CFD2CABA6064}"/>
    <dgm:cxn modelId="{5B1570C9-2018-42CE-BB6F-BE16A859CB94}" type="presOf" srcId="{885E8142-8E7E-4C49-9E31-57BB5FF10D49}" destId="{3958FACC-827F-4F77-BCF2-92431D100CDE}" srcOrd="0" destOrd="0" presId="urn:microsoft.com/office/officeart/2005/8/layout/list1"/>
    <dgm:cxn modelId="{3642E48D-E353-4B84-8270-C5731C6218A2}" type="presOf" srcId="{57974FCA-DA58-41F2-A1A4-11267E82A4AE}" destId="{5E2E8867-2DF0-427F-9F6B-848105EEBDF1}" srcOrd="0" destOrd="0" presId="urn:microsoft.com/office/officeart/2005/8/layout/list1"/>
    <dgm:cxn modelId="{CDF65B01-59FA-48C6-946F-6C42C1156C42}" srcId="{57974FCA-DA58-41F2-A1A4-11267E82A4AE}" destId="{9315350B-8834-4F1D-B1D3-5896857B1129}" srcOrd="0" destOrd="0" parTransId="{9F9587A0-BB7B-469A-958B-A6ACBD9CEC67}" sibTransId="{CDE44B39-F644-443A-938A-2176FAF53DC8}"/>
    <dgm:cxn modelId="{05CA9EDB-B78B-470C-8F07-B27E45209655}" type="presParOf" srcId="{5E2E8867-2DF0-427F-9F6B-848105EEBDF1}" destId="{FEFCFB8E-C502-4415-87F9-035385B522C0}" srcOrd="0" destOrd="0" presId="urn:microsoft.com/office/officeart/2005/8/layout/list1"/>
    <dgm:cxn modelId="{66F7B817-359C-41DA-9776-5C673AEFDFEE}" type="presParOf" srcId="{FEFCFB8E-C502-4415-87F9-035385B522C0}" destId="{00FCB07B-A73C-44E2-9161-B42561CEB678}" srcOrd="0" destOrd="0" presId="urn:microsoft.com/office/officeart/2005/8/layout/list1"/>
    <dgm:cxn modelId="{44418021-7F90-43EA-8B7F-E2966199B010}" type="presParOf" srcId="{FEFCFB8E-C502-4415-87F9-035385B522C0}" destId="{736996AD-B75D-4E7A-8A09-1A89622A3C11}" srcOrd="1" destOrd="0" presId="urn:microsoft.com/office/officeart/2005/8/layout/list1"/>
    <dgm:cxn modelId="{5A268C62-1CFF-42D2-9E95-C0D41454B799}" type="presParOf" srcId="{5E2E8867-2DF0-427F-9F6B-848105EEBDF1}" destId="{586B01C8-75CE-4264-9A75-1A04184A5F23}" srcOrd="1" destOrd="0" presId="urn:microsoft.com/office/officeart/2005/8/layout/list1"/>
    <dgm:cxn modelId="{E1D49C28-AB91-4DF9-957D-7548E4A855D7}" type="presParOf" srcId="{5E2E8867-2DF0-427F-9F6B-848105EEBDF1}" destId="{CA10D530-63A8-4B1E-B73D-83E2634DF830}" srcOrd="2" destOrd="0" presId="urn:microsoft.com/office/officeart/2005/8/layout/list1"/>
    <dgm:cxn modelId="{6C06B5E1-B0AC-4F77-A233-19AB32BD9393}" type="presParOf" srcId="{5E2E8867-2DF0-427F-9F6B-848105EEBDF1}" destId="{E9D8D148-182A-4834-9AB0-071F889CD34B}" srcOrd="3" destOrd="0" presId="urn:microsoft.com/office/officeart/2005/8/layout/list1"/>
    <dgm:cxn modelId="{4C0390B6-6F85-4899-A9B1-D1E2800C8823}" type="presParOf" srcId="{5E2E8867-2DF0-427F-9F6B-848105EEBDF1}" destId="{0C9045EF-ABBE-4EF4-89DD-3BA4B5CD91B1}" srcOrd="4" destOrd="0" presId="urn:microsoft.com/office/officeart/2005/8/layout/list1"/>
    <dgm:cxn modelId="{2BDA5938-C4BB-4D58-8D59-20DBE6E13937}" type="presParOf" srcId="{0C9045EF-ABBE-4EF4-89DD-3BA4B5CD91B1}" destId="{3958FACC-827F-4F77-BCF2-92431D100CDE}" srcOrd="0" destOrd="0" presId="urn:microsoft.com/office/officeart/2005/8/layout/list1"/>
    <dgm:cxn modelId="{BE957267-4EC7-4C76-A9BA-3F0DCD83CB06}" type="presParOf" srcId="{0C9045EF-ABBE-4EF4-89DD-3BA4B5CD91B1}" destId="{381EE537-E499-4299-9D3B-4A061B449579}" srcOrd="1" destOrd="0" presId="urn:microsoft.com/office/officeart/2005/8/layout/list1"/>
    <dgm:cxn modelId="{EEDED3D8-2980-4B74-B3B6-A802497E37B8}" type="presParOf" srcId="{5E2E8867-2DF0-427F-9F6B-848105EEBDF1}" destId="{3959AC5C-13D2-418F-A3EF-54DEF6AADB15}" srcOrd="5" destOrd="0" presId="urn:microsoft.com/office/officeart/2005/8/layout/list1"/>
    <dgm:cxn modelId="{E111F660-3FA9-430C-9E22-F644EB2641DA}" type="presParOf" srcId="{5E2E8867-2DF0-427F-9F6B-848105EEBDF1}" destId="{3FF1163A-4D19-417C-941D-DFB41A05414D}" srcOrd="6" destOrd="0" presId="urn:microsoft.com/office/officeart/2005/8/layout/list1"/>
    <dgm:cxn modelId="{2297C9BB-85E5-42B3-B29A-3FE41D5800A2}" type="presParOf" srcId="{5E2E8867-2DF0-427F-9F6B-848105EEBDF1}" destId="{D1780E76-33A1-4E30-B657-6A0C208F917D}" srcOrd="7" destOrd="0" presId="urn:microsoft.com/office/officeart/2005/8/layout/list1"/>
    <dgm:cxn modelId="{1C2500C8-C0D9-493F-B852-A8F3D3C988BE}" type="presParOf" srcId="{5E2E8867-2DF0-427F-9F6B-848105EEBDF1}" destId="{B8DE5B8B-32F7-4CC3-A45B-2913FAA85FE7}" srcOrd="8" destOrd="0" presId="urn:microsoft.com/office/officeart/2005/8/layout/list1"/>
    <dgm:cxn modelId="{2E58248E-229B-4900-8DAF-B8FE1C2C99FC}" type="presParOf" srcId="{B8DE5B8B-32F7-4CC3-A45B-2913FAA85FE7}" destId="{ACDFA446-D3AE-48BA-93F4-B4D913C04C3D}" srcOrd="0" destOrd="0" presId="urn:microsoft.com/office/officeart/2005/8/layout/list1"/>
    <dgm:cxn modelId="{6E75FCF8-75D7-43F8-8A96-DE7AA01D348A}" type="presParOf" srcId="{B8DE5B8B-32F7-4CC3-A45B-2913FAA85FE7}" destId="{B9F3827F-FF5C-443A-94DF-1DB9789812A8}" srcOrd="1" destOrd="0" presId="urn:microsoft.com/office/officeart/2005/8/layout/list1"/>
    <dgm:cxn modelId="{80397A44-9288-45BF-A63E-741116FA3744}" type="presParOf" srcId="{5E2E8867-2DF0-427F-9F6B-848105EEBDF1}" destId="{0D609078-6E23-420C-B73C-B34063E4C9CA}" srcOrd="9" destOrd="0" presId="urn:microsoft.com/office/officeart/2005/8/layout/list1"/>
    <dgm:cxn modelId="{BE6A137D-7AFD-4D60-BD6E-7B88B026CFBD}" type="presParOf" srcId="{5E2E8867-2DF0-427F-9F6B-848105EEBDF1}" destId="{A2955654-82B0-4245-B7CD-6AC9DA22EC4F}" srcOrd="10" destOrd="0" presId="urn:microsoft.com/office/officeart/2005/8/layout/list1"/>
    <dgm:cxn modelId="{3DC95324-F943-4816-AD05-3F9EE23CE99C}" type="presParOf" srcId="{5E2E8867-2DF0-427F-9F6B-848105EEBDF1}" destId="{4671DEE8-3292-4632-AB69-B3DA3B450857}" srcOrd="11" destOrd="0" presId="urn:microsoft.com/office/officeart/2005/8/layout/list1"/>
    <dgm:cxn modelId="{6844D16D-CCC5-422C-8C3C-50BA8A0BB554}" type="presParOf" srcId="{5E2E8867-2DF0-427F-9F6B-848105EEBDF1}" destId="{5F2EFAAA-9B18-46D2-8927-470759E0F787}" srcOrd="12" destOrd="0" presId="urn:microsoft.com/office/officeart/2005/8/layout/list1"/>
    <dgm:cxn modelId="{8DF530F7-04C0-461B-A632-62B0D11913ED}" type="presParOf" srcId="{5F2EFAAA-9B18-46D2-8927-470759E0F787}" destId="{33F730C7-232C-4A40-9670-B9B8103F751B}" srcOrd="0" destOrd="0" presId="urn:microsoft.com/office/officeart/2005/8/layout/list1"/>
    <dgm:cxn modelId="{36110531-0421-41EF-A7E7-4775D7689F2F}" type="presParOf" srcId="{5F2EFAAA-9B18-46D2-8927-470759E0F787}" destId="{138032E5-2757-41A5-9B84-CC544BD85429}" srcOrd="1" destOrd="0" presId="urn:microsoft.com/office/officeart/2005/8/layout/list1"/>
    <dgm:cxn modelId="{0B074547-E016-46F2-BD6D-4B7C1D3A5F87}" type="presParOf" srcId="{5E2E8867-2DF0-427F-9F6B-848105EEBDF1}" destId="{CE672C8B-FC94-43EA-817F-25336A0A12C7}" srcOrd="13" destOrd="0" presId="urn:microsoft.com/office/officeart/2005/8/layout/list1"/>
    <dgm:cxn modelId="{83913660-A0C5-475C-92E3-0C491A3CA30E}" type="presParOf" srcId="{5E2E8867-2DF0-427F-9F6B-848105EEBDF1}" destId="{6CF40DBB-53C4-4F43-9285-359DD400574C}" srcOrd="14" destOrd="0" presId="urn:microsoft.com/office/officeart/2005/8/layout/list1"/>
    <dgm:cxn modelId="{2D940224-8A91-4D0F-8C85-15AA085C429F}" type="presParOf" srcId="{5E2E8867-2DF0-427F-9F6B-848105EEBDF1}" destId="{184E85B9-B140-4205-B347-E47D71E8D895}" srcOrd="15" destOrd="0" presId="urn:microsoft.com/office/officeart/2005/8/layout/list1"/>
    <dgm:cxn modelId="{27C3372E-7BB9-4DFD-A573-E780F5C2B9DB}" type="presParOf" srcId="{5E2E8867-2DF0-427F-9F6B-848105EEBDF1}" destId="{58879FB8-0F28-4047-ACC7-8D93313F8FE9}" srcOrd="16" destOrd="0" presId="urn:microsoft.com/office/officeart/2005/8/layout/list1"/>
    <dgm:cxn modelId="{99F375A7-14F8-4C0D-B1DA-85BC88840434}" type="presParOf" srcId="{58879FB8-0F28-4047-ACC7-8D93313F8FE9}" destId="{BFFB0B17-4034-4C41-9E3B-DBD3E0B3DA81}" srcOrd="0" destOrd="0" presId="urn:microsoft.com/office/officeart/2005/8/layout/list1"/>
    <dgm:cxn modelId="{8D6AD375-DCE6-487A-AB44-3955851EB7C3}" type="presParOf" srcId="{58879FB8-0F28-4047-ACC7-8D93313F8FE9}" destId="{5B0E6A1B-E831-4BCA-96B7-D8B8DB9BAECF}" srcOrd="1" destOrd="0" presId="urn:microsoft.com/office/officeart/2005/8/layout/list1"/>
    <dgm:cxn modelId="{42F21751-C79C-4B22-9BEB-E5F2C427C717}" type="presParOf" srcId="{5E2E8867-2DF0-427F-9F6B-848105EEBDF1}" destId="{89F641BA-1E28-47E4-8D1D-2D1118519388}" srcOrd="17" destOrd="0" presId="urn:microsoft.com/office/officeart/2005/8/layout/list1"/>
    <dgm:cxn modelId="{F8BD5BC6-FC62-41C0-BF90-6A5F4BAB9785}" type="presParOf" srcId="{5E2E8867-2DF0-427F-9F6B-848105EEBDF1}" destId="{ACB2BF44-2AEA-4C27-A23C-8C7BDB9A52F3}"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7974FCA-DA58-41F2-A1A4-11267E82A4A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315350B-8834-4F1D-B1D3-5896857B112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Accounts Payable Turnover	</a:t>
          </a:r>
          <a:endParaRPr lang="en-US" dirty="0"/>
        </a:p>
      </dgm:t>
    </dgm:pt>
    <dgm:pt modelId="{9F9587A0-BB7B-469A-958B-A6ACBD9CEC67}" type="parTrans" cxnId="{CDF65B01-59FA-48C6-946F-6C42C1156C42}">
      <dgm:prSet/>
      <dgm:spPr/>
      <dgm:t>
        <a:bodyPr/>
        <a:lstStyle/>
        <a:p>
          <a:endParaRPr lang="en-US"/>
        </a:p>
      </dgm:t>
    </dgm:pt>
    <dgm:pt modelId="{CDE44B39-F644-443A-938A-2176FAF53DC8}" type="sibTrans" cxnId="{CDF65B01-59FA-48C6-946F-6C42C1156C42}">
      <dgm:prSet/>
      <dgm:spPr/>
      <dgm:t>
        <a:bodyPr/>
        <a:lstStyle/>
        <a:p>
          <a:endParaRPr lang="en-US"/>
        </a:p>
      </dgm:t>
    </dgm:pt>
    <dgm:pt modelId="{885E8142-8E7E-4C49-9E31-57BB5FF10D4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Accounts Receivable Turnover</a:t>
          </a:r>
          <a:endParaRPr lang="en-US" dirty="0"/>
        </a:p>
      </dgm:t>
    </dgm:pt>
    <dgm:pt modelId="{37CDA18A-EFFE-497F-85BD-E1EBAFD1DCD2}" type="parTrans" cxnId="{F4A30A7F-FEE8-4B6A-A04D-026C15C7D668}">
      <dgm:prSet/>
      <dgm:spPr/>
      <dgm:t>
        <a:bodyPr/>
        <a:lstStyle/>
        <a:p>
          <a:endParaRPr lang="en-US"/>
        </a:p>
      </dgm:t>
    </dgm:pt>
    <dgm:pt modelId="{7D30C5AA-5245-4DF7-8AC5-2115D4B61F4D}" type="sibTrans" cxnId="{F4A30A7F-FEE8-4B6A-A04D-026C15C7D668}">
      <dgm:prSet/>
      <dgm:spPr/>
      <dgm:t>
        <a:bodyPr/>
        <a:lstStyle/>
        <a:p>
          <a:endParaRPr lang="en-US"/>
        </a:p>
      </dgm:t>
    </dgm:pt>
    <dgm:pt modelId="{141496CC-44D9-4AFF-B2DA-2450B62281DA}">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Stock Turnover Day</a:t>
          </a:r>
          <a:endParaRPr lang="en-US" dirty="0"/>
        </a:p>
      </dgm:t>
    </dgm:pt>
    <dgm:pt modelId="{7DF950D4-9876-4BFA-9DB9-BF735575F3A6}" type="parTrans" cxnId="{8F08B30A-FBEC-4C13-AAD5-0909A776E553}">
      <dgm:prSet/>
      <dgm:spPr/>
      <dgm:t>
        <a:bodyPr/>
        <a:lstStyle/>
        <a:p>
          <a:endParaRPr lang="en-US"/>
        </a:p>
      </dgm:t>
    </dgm:pt>
    <dgm:pt modelId="{0AB3F815-7903-425B-A609-6F92261F12D0}" type="sibTrans" cxnId="{8F08B30A-FBEC-4C13-AAD5-0909A776E553}">
      <dgm:prSet/>
      <dgm:spPr/>
      <dgm:t>
        <a:bodyPr/>
        <a:lstStyle/>
        <a:p>
          <a:endParaRPr lang="en-US"/>
        </a:p>
      </dgm:t>
    </dgm:pt>
    <dgm:pt modelId="{FA86B6F1-5B5E-4076-8544-CC6BE15C68B6}">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Inventory Turnover</a:t>
          </a:r>
          <a:endParaRPr lang="en-US" dirty="0"/>
        </a:p>
      </dgm:t>
    </dgm:pt>
    <dgm:pt modelId="{D68B6C69-B3C0-4F06-8CA4-E06E7334F6CD}" type="parTrans" cxnId="{6B298F09-D7F9-4D2C-9588-25C86DE4CAF0}">
      <dgm:prSet/>
      <dgm:spPr/>
      <dgm:t>
        <a:bodyPr/>
        <a:lstStyle/>
        <a:p>
          <a:endParaRPr lang="en-US"/>
        </a:p>
      </dgm:t>
    </dgm:pt>
    <dgm:pt modelId="{C8ACF4F9-FC4C-4E04-B74D-CFD2CABA6064}" type="sibTrans" cxnId="{6B298F09-D7F9-4D2C-9588-25C86DE4CAF0}">
      <dgm:prSet/>
      <dgm:spPr/>
      <dgm:t>
        <a:bodyPr/>
        <a:lstStyle/>
        <a:p>
          <a:endParaRPr lang="en-US"/>
        </a:p>
      </dgm:t>
    </dgm:pt>
    <dgm:pt modelId="{3E9415A8-F615-4C77-BA2E-253534E4B002}">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Days Payable Outstanding</a:t>
          </a:r>
          <a:endParaRPr lang="en-US" dirty="0"/>
        </a:p>
      </dgm:t>
    </dgm:pt>
    <dgm:pt modelId="{05DB3FFF-71AF-4E82-A3CE-EA04B6B83308}" type="parTrans" cxnId="{49E5B46B-C22A-43BB-ACB3-690F4146078A}">
      <dgm:prSet/>
      <dgm:spPr/>
      <dgm:t>
        <a:bodyPr/>
        <a:lstStyle/>
        <a:p>
          <a:endParaRPr lang="en-US"/>
        </a:p>
      </dgm:t>
    </dgm:pt>
    <dgm:pt modelId="{A960309A-9ECB-409A-B1ED-E83F3A30507B}" type="sibTrans" cxnId="{49E5B46B-C22A-43BB-ACB3-690F4146078A}">
      <dgm:prSet/>
      <dgm:spPr/>
      <dgm:t>
        <a:bodyPr/>
        <a:lstStyle/>
        <a:p>
          <a:endParaRPr lang="en-US"/>
        </a:p>
      </dgm:t>
    </dgm:pt>
    <dgm:pt modelId="{5CAFE9DF-9828-4173-A8ED-FDD33095558E}">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Days Sales Outstanding</a:t>
          </a:r>
          <a:endParaRPr lang="en-US" dirty="0"/>
        </a:p>
      </dgm:t>
    </dgm:pt>
    <dgm:pt modelId="{699BEB92-50E0-4BE6-836C-291DA998B4C4}" type="parTrans" cxnId="{DC177281-29A5-4930-B139-DBC107F68060}">
      <dgm:prSet/>
      <dgm:spPr/>
      <dgm:t>
        <a:bodyPr/>
        <a:lstStyle/>
        <a:p>
          <a:endParaRPr lang="en-US"/>
        </a:p>
      </dgm:t>
    </dgm:pt>
    <dgm:pt modelId="{3173E0E2-21B2-4F38-8B72-13225E5B004E}" type="sibTrans" cxnId="{DC177281-29A5-4930-B139-DBC107F68060}">
      <dgm:prSet/>
      <dgm:spPr/>
      <dgm:t>
        <a:bodyPr/>
        <a:lstStyle/>
        <a:p>
          <a:endParaRPr lang="en-US"/>
        </a:p>
      </dgm:t>
    </dgm:pt>
    <dgm:pt modelId="{9133C7C8-FB7E-49E7-83B0-9ADB5A2D0BC7}">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Cash Conversion Cycle</a:t>
          </a:r>
          <a:endParaRPr lang="en-US" dirty="0"/>
        </a:p>
      </dgm:t>
    </dgm:pt>
    <dgm:pt modelId="{B6BA0FFA-0243-47E6-9857-9349F5A552A4}" type="parTrans" cxnId="{DD85D080-CAF0-491A-AAA9-B07B77DEE0D7}">
      <dgm:prSet/>
      <dgm:spPr/>
      <dgm:t>
        <a:bodyPr/>
        <a:lstStyle/>
        <a:p>
          <a:endParaRPr lang="en-US"/>
        </a:p>
      </dgm:t>
    </dgm:pt>
    <dgm:pt modelId="{0CA17B36-2CE3-4955-B670-B9CDB3F76F0D}" type="sibTrans" cxnId="{DD85D080-CAF0-491A-AAA9-B07B77DEE0D7}">
      <dgm:prSet/>
      <dgm:spPr/>
      <dgm:t>
        <a:bodyPr/>
        <a:lstStyle/>
        <a:p>
          <a:endParaRPr lang="en-US"/>
        </a:p>
      </dgm:t>
    </dgm:pt>
    <dgm:pt modelId="{982176BF-4B18-4B10-9936-1B70A8E5AEE6}">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Operation Profit Margin</a:t>
          </a:r>
          <a:endParaRPr lang="en-US" dirty="0"/>
        </a:p>
      </dgm:t>
    </dgm:pt>
    <dgm:pt modelId="{97F710A6-AFBC-4B9D-9185-194256D3711A}" type="parTrans" cxnId="{89EB8B08-E874-4E6B-93AF-D13648DEA086}">
      <dgm:prSet/>
      <dgm:spPr/>
      <dgm:t>
        <a:bodyPr/>
        <a:lstStyle/>
        <a:p>
          <a:endParaRPr lang="en-US"/>
        </a:p>
      </dgm:t>
    </dgm:pt>
    <dgm:pt modelId="{D625F364-C82D-4A64-8957-6EE91D005693}" type="sibTrans" cxnId="{89EB8B08-E874-4E6B-93AF-D13648DEA086}">
      <dgm:prSet/>
      <dgm:spPr/>
      <dgm:t>
        <a:bodyPr/>
        <a:lstStyle/>
        <a:p>
          <a:endParaRPr lang="en-US"/>
        </a:p>
      </dgm:t>
    </dgm:pt>
    <dgm:pt modelId="{5E2E8867-2DF0-427F-9F6B-848105EEBDF1}" type="pres">
      <dgm:prSet presAssocID="{57974FCA-DA58-41F2-A1A4-11267E82A4AE}" presName="linear" presStyleCnt="0">
        <dgm:presLayoutVars>
          <dgm:dir/>
          <dgm:animLvl val="lvl"/>
          <dgm:resizeHandles val="exact"/>
        </dgm:presLayoutVars>
      </dgm:prSet>
      <dgm:spPr/>
      <dgm:t>
        <a:bodyPr/>
        <a:lstStyle/>
        <a:p>
          <a:endParaRPr lang="en-US"/>
        </a:p>
      </dgm:t>
    </dgm:pt>
    <dgm:pt modelId="{FEFCFB8E-C502-4415-87F9-035385B522C0}" type="pres">
      <dgm:prSet presAssocID="{9315350B-8834-4F1D-B1D3-5896857B1129}" presName="parentLin" presStyleCnt="0"/>
      <dgm:spPr/>
    </dgm:pt>
    <dgm:pt modelId="{00FCB07B-A73C-44E2-9161-B42561CEB678}" type="pres">
      <dgm:prSet presAssocID="{9315350B-8834-4F1D-B1D3-5896857B1129}" presName="parentLeftMargin" presStyleLbl="node1" presStyleIdx="0" presStyleCnt="8"/>
      <dgm:spPr/>
      <dgm:t>
        <a:bodyPr/>
        <a:lstStyle/>
        <a:p>
          <a:endParaRPr lang="en-US"/>
        </a:p>
      </dgm:t>
    </dgm:pt>
    <dgm:pt modelId="{736996AD-B75D-4E7A-8A09-1A89622A3C11}" type="pres">
      <dgm:prSet presAssocID="{9315350B-8834-4F1D-B1D3-5896857B1129}" presName="parentText" presStyleLbl="node1" presStyleIdx="0" presStyleCnt="8">
        <dgm:presLayoutVars>
          <dgm:chMax val="0"/>
          <dgm:bulletEnabled val="1"/>
        </dgm:presLayoutVars>
      </dgm:prSet>
      <dgm:spPr/>
      <dgm:t>
        <a:bodyPr/>
        <a:lstStyle/>
        <a:p>
          <a:endParaRPr lang="en-US"/>
        </a:p>
      </dgm:t>
    </dgm:pt>
    <dgm:pt modelId="{586B01C8-75CE-4264-9A75-1A04184A5F23}" type="pres">
      <dgm:prSet presAssocID="{9315350B-8834-4F1D-B1D3-5896857B1129}" presName="negativeSpace" presStyleCnt="0"/>
      <dgm:spPr/>
    </dgm:pt>
    <dgm:pt modelId="{CA10D530-63A8-4B1E-B73D-83E2634DF830}" type="pres">
      <dgm:prSet presAssocID="{9315350B-8834-4F1D-B1D3-5896857B1129}" presName="childText" presStyleLbl="conFgAcc1" presStyleIdx="0" presStyleCnt="8">
        <dgm:presLayoutVars>
          <dgm:bulletEnabled val="1"/>
        </dgm:presLayoutVars>
      </dgm:prSet>
      <dgm:spPr/>
    </dgm:pt>
    <dgm:pt modelId="{E9D8D148-182A-4834-9AB0-071F889CD34B}" type="pres">
      <dgm:prSet presAssocID="{CDE44B39-F644-443A-938A-2176FAF53DC8}" presName="spaceBetweenRectangles" presStyleCnt="0"/>
      <dgm:spPr/>
    </dgm:pt>
    <dgm:pt modelId="{0C9045EF-ABBE-4EF4-89DD-3BA4B5CD91B1}" type="pres">
      <dgm:prSet presAssocID="{885E8142-8E7E-4C49-9E31-57BB5FF10D49}" presName="parentLin" presStyleCnt="0"/>
      <dgm:spPr/>
    </dgm:pt>
    <dgm:pt modelId="{3958FACC-827F-4F77-BCF2-92431D100CDE}" type="pres">
      <dgm:prSet presAssocID="{885E8142-8E7E-4C49-9E31-57BB5FF10D49}" presName="parentLeftMargin" presStyleLbl="node1" presStyleIdx="0" presStyleCnt="8"/>
      <dgm:spPr/>
      <dgm:t>
        <a:bodyPr/>
        <a:lstStyle/>
        <a:p>
          <a:endParaRPr lang="en-US"/>
        </a:p>
      </dgm:t>
    </dgm:pt>
    <dgm:pt modelId="{381EE537-E499-4299-9D3B-4A061B449579}" type="pres">
      <dgm:prSet presAssocID="{885E8142-8E7E-4C49-9E31-57BB5FF10D49}" presName="parentText" presStyleLbl="node1" presStyleIdx="1" presStyleCnt="8">
        <dgm:presLayoutVars>
          <dgm:chMax val="0"/>
          <dgm:bulletEnabled val="1"/>
        </dgm:presLayoutVars>
      </dgm:prSet>
      <dgm:spPr/>
      <dgm:t>
        <a:bodyPr/>
        <a:lstStyle/>
        <a:p>
          <a:endParaRPr lang="en-US"/>
        </a:p>
      </dgm:t>
    </dgm:pt>
    <dgm:pt modelId="{3959AC5C-13D2-418F-A3EF-54DEF6AADB15}" type="pres">
      <dgm:prSet presAssocID="{885E8142-8E7E-4C49-9E31-57BB5FF10D49}" presName="negativeSpace" presStyleCnt="0"/>
      <dgm:spPr/>
    </dgm:pt>
    <dgm:pt modelId="{3FF1163A-4D19-417C-941D-DFB41A05414D}" type="pres">
      <dgm:prSet presAssocID="{885E8142-8E7E-4C49-9E31-57BB5FF10D49}" presName="childText" presStyleLbl="conFgAcc1" presStyleIdx="1" presStyleCnt="8">
        <dgm:presLayoutVars>
          <dgm:bulletEnabled val="1"/>
        </dgm:presLayoutVars>
      </dgm:prSet>
      <dgm:spPr/>
    </dgm:pt>
    <dgm:pt modelId="{D1780E76-33A1-4E30-B657-6A0C208F917D}" type="pres">
      <dgm:prSet presAssocID="{7D30C5AA-5245-4DF7-8AC5-2115D4B61F4D}" presName="spaceBetweenRectangles" presStyleCnt="0"/>
      <dgm:spPr/>
    </dgm:pt>
    <dgm:pt modelId="{B8DE5B8B-32F7-4CC3-A45B-2913FAA85FE7}" type="pres">
      <dgm:prSet presAssocID="{141496CC-44D9-4AFF-B2DA-2450B62281DA}" presName="parentLin" presStyleCnt="0"/>
      <dgm:spPr/>
    </dgm:pt>
    <dgm:pt modelId="{ACDFA446-D3AE-48BA-93F4-B4D913C04C3D}" type="pres">
      <dgm:prSet presAssocID="{141496CC-44D9-4AFF-B2DA-2450B62281DA}" presName="parentLeftMargin" presStyleLbl="node1" presStyleIdx="1" presStyleCnt="8"/>
      <dgm:spPr/>
      <dgm:t>
        <a:bodyPr/>
        <a:lstStyle/>
        <a:p>
          <a:endParaRPr lang="en-US"/>
        </a:p>
      </dgm:t>
    </dgm:pt>
    <dgm:pt modelId="{B9F3827F-FF5C-443A-94DF-1DB9789812A8}" type="pres">
      <dgm:prSet presAssocID="{141496CC-44D9-4AFF-B2DA-2450B62281DA}" presName="parentText" presStyleLbl="node1" presStyleIdx="2" presStyleCnt="8">
        <dgm:presLayoutVars>
          <dgm:chMax val="0"/>
          <dgm:bulletEnabled val="1"/>
        </dgm:presLayoutVars>
      </dgm:prSet>
      <dgm:spPr/>
      <dgm:t>
        <a:bodyPr/>
        <a:lstStyle/>
        <a:p>
          <a:endParaRPr lang="en-US"/>
        </a:p>
      </dgm:t>
    </dgm:pt>
    <dgm:pt modelId="{0D609078-6E23-420C-B73C-B34063E4C9CA}" type="pres">
      <dgm:prSet presAssocID="{141496CC-44D9-4AFF-B2DA-2450B62281DA}" presName="negativeSpace" presStyleCnt="0"/>
      <dgm:spPr/>
    </dgm:pt>
    <dgm:pt modelId="{A2955654-82B0-4245-B7CD-6AC9DA22EC4F}" type="pres">
      <dgm:prSet presAssocID="{141496CC-44D9-4AFF-B2DA-2450B62281DA}" presName="childText" presStyleLbl="conFgAcc1" presStyleIdx="2" presStyleCnt="8">
        <dgm:presLayoutVars>
          <dgm:bulletEnabled val="1"/>
        </dgm:presLayoutVars>
      </dgm:prSet>
      <dgm:spPr/>
      <dgm:t>
        <a:bodyPr/>
        <a:lstStyle/>
        <a:p>
          <a:endParaRPr lang="en-US"/>
        </a:p>
      </dgm:t>
    </dgm:pt>
    <dgm:pt modelId="{4671DEE8-3292-4632-AB69-B3DA3B450857}" type="pres">
      <dgm:prSet presAssocID="{0AB3F815-7903-425B-A609-6F92261F12D0}" presName="spaceBetweenRectangles" presStyleCnt="0"/>
      <dgm:spPr/>
    </dgm:pt>
    <dgm:pt modelId="{5F2EFAAA-9B18-46D2-8927-470759E0F787}" type="pres">
      <dgm:prSet presAssocID="{FA86B6F1-5B5E-4076-8544-CC6BE15C68B6}" presName="parentLin" presStyleCnt="0"/>
      <dgm:spPr/>
    </dgm:pt>
    <dgm:pt modelId="{33F730C7-232C-4A40-9670-B9B8103F751B}" type="pres">
      <dgm:prSet presAssocID="{FA86B6F1-5B5E-4076-8544-CC6BE15C68B6}" presName="parentLeftMargin" presStyleLbl="node1" presStyleIdx="2" presStyleCnt="8"/>
      <dgm:spPr/>
      <dgm:t>
        <a:bodyPr/>
        <a:lstStyle/>
        <a:p>
          <a:endParaRPr lang="en-US"/>
        </a:p>
      </dgm:t>
    </dgm:pt>
    <dgm:pt modelId="{138032E5-2757-41A5-9B84-CC544BD85429}" type="pres">
      <dgm:prSet presAssocID="{FA86B6F1-5B5E-4076-8544-CC6BE15C68B6}" presName="parentText" presStyleLbl="node1" presStyleIdx="3" presStyleCnt="8">
        <dgm:presLayoutVars>
          <dgm:chMax val="0"/>
          <dgm:bulletEnabled val="1"/>
        </dgm:presLayoutVars>
      </dgm:prSet>
      <dgm:spPr/>
      <dgm:t>
        <a:bodyPr/>
        <a:lstStyle/>
        <a:p>
          <a:endParaRPr lang="en-US"/>
        </a:p>
      </dgm:t>
    </dgm:pt>
    <dgm:pt modelId="{CE672C8B-FC94-43EA-817F-25336A0A12C7}" type="pres">
      <dgm:prSet presAssocID="{FA86B6F1-5B5E-4076-8544-CC6BE15C68B6}" presName="negativeSpace" presStyleCnt="0"/>
      <dgm:spPr/>
    </dgm:pt>
    <dgm:pt modelId="{6CF40DBB-53C4-4F43-9285-359DD400574C}" type="pres">
      <dgm:prSet presAssocID="{FA86B6F1-5B5E-4076-8544-CC6BE15C68B6}" presName="childText" presStyleLbl="conFgAcc1" presStyleIdx="3" presStyleCnt="8">
        <dgm:presLayoutVars>
          <dgm:bulletEnabled val="1"/>
        </dgm:presLayoutVars>
      </dgm:prSet>
      <dgm:spPr/>
    </dgm:pt>
    <dgm:pt modelId="{184E85B9-B140-4205-B347-E47D71E8D895}" type="pres">
      <dgm:prSet presAssocID="{C8ACF4F9-FC4C-4E04-B74D-CFD2CABA6064}" presName="spaceBetweenRectangles" presStyleCnt="0"/>
      <dgm:spPr/>
    </dgm:pt>
    <dgm:pt modelId="{58879FB8-0F28-4047-ACC7-8D93313F8FE9}" type="pres">
      <dgm:prSet presAssocID="{3E9415A8-F615-4C77-BA2E-253534E4B002}" presName="parentLin" presStyleCnt="0"/>
      <dgm:spPr/>
    </dgm:pt>
    <dgm:pt modelId="{BFFB0B17-4034-4C41-9E3B-DBD3E0B3DA81}" type="pres">
      <dgm:prSet presAssocID="{3E9415A8-F615-4C77-BA2E-253534E4B002}" presName="parentLeftMargin" presStyleLbl="node1" presStyleIdx="3" presStyleCnt="8"/>
      <dgm:spPr/>
      <dgm:t>
        <a:bodyPr/>
        <a:lstStyle/>
        <a:p>
          <a:endParaRPr lang="en-US"/>
        </a:p>
      </dgm:t>
    </dgm:pt>
    <dgm:pt modelId="{5B0E6A1B-E831-4BCA-96B7-D8B8DB9BAECF}" type="pres">
      <dgm:prSet presAssocID="{3E9415A8-F615-4C77-BA2E-253534E4B002}" presName="parentText" presStyleLbl="node1" presStyleIdx="4" presStyleCnt="8">
        <dgm:presLayoutVars>
          <dgm:chMax val="0"/>
          <dgm:bulletEnabled val="1"/>
        </dgm:presLayoutVars>
      </dgm:prSet>
      <dgm:spPr/>
      <dgm:t>
        <a:bodyPr/>
        <a:lstStyle/>
        <a:p>
          <a:endParaRPr lang="en-US"/>
        </a:p>
      </dgm:t>
    </dgm:pt>
    <dgm:pt modelId="{89F641BA-1E28-47E4-8D1D-2D1118519388}" type="pres">
      <dgm:prSet presAssocID="{3E9415A8-F615-4C77-BA2E-253534E4B002}" presName="negativeSpace" presStyleCnt="0"/>
      <dgm:spPr/>
    </dgm:pt>
    <dgm:pt modelId="{ACB2BF44-2AEA-4C27-A23C-8C7BDB9A52F3}" type="pres">
      <dgm:prSet presAssocID="{3E9415A8-F615-4C77-BA2E-253534E4B002}" presName="childText" presStyleLbl="conFgAcc1" presStyleIdx="4" presStyleCnt="8">
        <dgm:presLayoutVars>
          <dgm:bulletEnabled val="1"/>
        </dgm:presLayoutVars>
      </dgm:prSet>
      <dgm:spPr/>
    </dgm:pt>
    <dgm:pt modelId="{666996DF-928A-4B0F-8860-DBCDA95D2D6D}" type="pres">
      <dgm:prSet presAssocID="{A960309A-9ECB-409A-B1ED-E83F3A30507B}" presName="spaceBetweenRectangles" presStyleCnt="0"/>
      <dgm:spPr/>
    </dgm:pt>
    <dgm:pt modelId="{C75B872E-D4C9-4DA5-A0B2-CE1F91404367}" type="pres">
      <dgm:prSet presAssocID="{5CAFE9DF-9828-4173-A8ED-FDD33095558E}" presName="parentLin" presStyleCnt="0"/>
      <dgm:spPr/>
    </dgm:pt>
    <dgm:pt modelId="{A2F6A4B6-DC4D-445E-A482-4FF396049D9E}" type="pres">
      <dgm:prSet presAssocID="{5CAFE9DF-9828-4173-A8ED-FDD33095558E}" presName="parentLeftMargin" presStyleLbl="node1" presStyleIdx="4" presStyleCnt="8"/>
      <dgm:spPr/>
      <dgm:t>
        <a:bodyPr/>
        <a:lstStyle/>
        <a:p>
          <a:endParaRPr lang="en-US"/>
        </a:p>
      </dgm:t>
    </dgm:pt>
    <dgm:pt modelId="{BA9CF136-E8FB-4AB0-9D27-337A9E06804F}" type="pres">
      <dgm:prSet presAssocID="{5CAFE9DF-9828-4173-A8ED-FDD33095558E}" presName="parentText" presStyleLbl="node1" presStyleIdx="5" presStyleCnt="8">
        <dgm:presLayoutVars>
          <dgm:chMax val="0"/>
          <dgm:bulletEnabled val="1"/>
        </dgm:presLayoutVars>
      </dgm:prSet>
      <dgm:spPr/>
      <dgm:t>
        <a:bodyPr/>
        <a:lstStyle/>
        <a:p>
          <a:endParaRPr lang="en-US"/>
        </a:p>
      </dgm:t>
    </dgm:pt>
    <dgm:pt modelId="{37B1F1A6-9F2B-403A-94A2-22EC6FE35A9B}" type="pres">
      <dgm:prSet presAssocID="{5CAFE9DF-9828-4173-A8ED-FDD33095558E}" presName="negativeSpace" presStyleCnt="0"/>
      <dgm:spPr/>
    </dgm:pt>
    <dgm:pt modelId="{654C94EA-85DB-485B-B269-4250D4B1DCDC}" type="pres">
      <dgm:prSet presAssocID="{5CAFE9DF-9828-4173-A8ED-FDD33095558E}" presName="childText" presStyleLbl="conFgAcc1" presStyleIdx="5" presStyleCnt="8">
        <dgm:presLayoutVars>
          <dgm:bulletEnabled val="1"/>
        </dgm:presLayoutVars>
      </dgm:prSet>
      <dgm:spPr/>
    </dgm:pt>
    <dgm:pt modelId="{DD477449-6C95-4E9B-9099-DF42A1DA71AE}" type="pres">
      <dgm:prSet presAssocID="{3173E0E2-21B2-4F38-8B72-13225E5B004E}" presName="spaceBetweenRectangles" presStyleCnt="0"/>
      <dgm:spPr/>
    </dgm:pt>
    <dgm:pt modelId="{BF3C5E29-2692-421B-BA60-5E943A19148C}" type="pres">
      <dgm:prSet presAssocID="{9133C7C8-FB7E-49E7-83B0-9ADB5A2D0BC7}" presName="parentLin" presStyleCnt="0"/>
      <dgm:spPr/>
    </dgm:pt>
    <dgm:pt modelId="{2B85C666-3B9C-4214-83DD-490AC558C3FE}" type="pres">
      <dgm:prSet presAssocID="{9133C7C8-FB7E-49E7-83B0-9ADB5A2D0BC7}" presName="parentLeftMargin" presStyleLbl="node1" presStyleIdx="5" presStyleCnt="8"/>
      <dgm:spPr/>
      <dgm:t>
        <a:bodyPr/>
        <a:lstStyle/>
        <a:p>
          <a:endParaRPr lang="en-US"/>
        </a:p>
      </dgm:t>
    </dgm:pt>
    <dgm:pt modelId="{10A4FF20-27A2-476C-8F6D-00A2DDC4596C}" type="pres">
      <dgm:prSet presAssocID="{9133C7C8-FB7E-49E7-83B0-9ADB5A2D0BC7}" presName="parentText" presStyleLbl="node1" presStyleIdx="6" presStyleCnt="8">
        <dgm:presLayoutVars>
          <dgm:chMax val="0"/>
          <dgm:bulletEnabled val="1"/>
        </dgm:presLayoutVars>
      </dgm:prSet>
      <dgm:spPr/>
      <dgm:t>
        <a:bodyPr/>
        <a:lstStyle/>
        <a:p>
          <a:endParaRPr lang="en-US"/>
        </a:p>
      </dgm:t>
    </dgm:pt>
    <dgm:pt modelId="{2059EFC7-069F-4BBF-8CB4-8CDDBDF2610F}" type="pres">
      <dgm:prSet presAssocID="{9133C7C8-FB7E-49E7-83B0-9ADB5A2D0BC7}" presName="negativeSpace" presStyleCnt="0"/>
      <dgm:spPr/>
    </dgm:pt>
    <dgm:pt modelId="{B570C5F9-6059-4F6A-BF8B-E95D511D0E04}" type="pres">
      <dgm:prSet presAssocID="{9133C7C8-FB7E-49E7-83B0-9ADB5A2D0BC7}" presName="childText" presStyleLbl="conFgAcc1" presStyleIdx="6" presStyleCnt="8">
        <dgm:presLayoutVars>
          <dgm:bulletEnabled val="1"/>
        </dgm:presLayoutVars>
      </dgm:prSet>
      <dgm:spPr/>
    </dgm:pt>
    <dgm:pt modelId="{780675D3-8176-417D-8EEB-2F5DE3AA7D8C}" type="pres">
      <dgm:prSet presAssocID="{0CA17B36-2CE3-4955-B670-B9CDB3F76F0D}" presName="spaceBetweenRectangles" presStyleCnt="0"/>
      <dgm:spPr/>
    </dgm:pt>
    <dgm:pt modelId="{A70EF92E-32BC-4674-A79E-9A4FBB96F669}" type="pres">
      <dgm:prSet presAssocID="{982176BF-4B18-4B10-9936-1B70A8E5AEE6}" presName="parentLin" presStyleCnt="0"/>
      <dgm:spPr/>
    </dgm:pt>
    <dgm:pt modelId="{AC30395A-1871-466F-B052-CCD8CAA2EA1B}" type="pres">
      <dgm:prSet presAssocID="{982176BF-4B18-4B10-9936-1B70A8E5AEE6}" presName="parentLeftMargin" presStyleLbl="node1" presStyleIdx="6" presStyleCnt="8"/>
      <dgm:spPr/>
      <dgm:t>
        <a:bodyPr/>
        <a:lstStyle/>
        <a:p>
          <a:endParaRPr lang="en-US"/>
        </a:p>
      </dgm:t>
    </dgm:pt>
    <dgm:pt modelId="{C62F9057-ABE8-4043-B379-955C4E6DB07A}" type="pres">
      <dgm:prSet presAssocID="{982176BF-4B18-4B10-9936-1B70A8E5AEE6}" presName="parentText" presStyleLbl="node1" presStyleIdx="7" presStyleCnt="8">
        <dgm:presLayoutVars>
          <dgm:chMax val="0"/>
          <dgm:bulletEnabled val="1"/>
        </dgm:presLayoutVars>
      </dgm:prSet>
      <dgm:spPr/>
      <dgm:t>
        <a:bodyPr/>
        <a:lstStyle/>
        <a:p>
          <a:endParaRPr lang="en-US"/>
        </a:p>
      </dgm:t>
    </dgm:pt>
    <dgm:pt modelId="{7B14E9BD-EA3C-496B-97E2-ACC874F69766}" type="pres">
      <dgm:prSet presAssocID="{982176BF-4B18-4B10-9936-1B70A8E5AEE6}" presName="negativeSpace" presStyleCnt="0"/>
      <dgm:spPr/>
    </dgm:pt>
    <dgm:pt modelId="{860BEE67-D1AF-41C4-91D9-B41C4FD7240F}" type="pres">
      <dgm:prSet presAssocID="{982176BF-4B18-4B10-9936-1B70A8E5AEE6}" presName="childText" presStyleLbl="conFgAcc1" presStyleIdx="7" presStyleCnt="8">
        <dgm:presLayoutVars>
          <dgm:bulletEnabled val="1"/>
        </dgm:presLayoutVars>
      </dgm:prSet>
      <dgm:spPr/>
    </dgm:pt>
  </dgm:ptLst>
  <dgm:cxnLst>
    <dgm:cxn modelId="{8F08B30A-FBEC-4C13-AAD5-0909A776E553}" srcId="{57974FCA-DA58-41F2-A1A4-11267E82A4AE}" destId="{141496CC-44D9-4AFF-B2DA-2450B62281DA}" srcOrd="2" destOrd="0" parTransId="{7DF950D4-9876-4BFA-9DB9-BF735575F3A6}" sibTransId="{0AB3F815-7903-425B-A609-6F92261F12D0}"/>
    <dgm:cxn modelId="{1FB32481-395C-41A3-9603-4F17A4E5F926}" type="presOf" srcId="{FA86B6F1-5B5E-4076-8544-CC6BE15C68B6}" destId="{33F730C7-232C-4A40-9670-B9B8103F751B}" srcOrd="0" destOrd="0" presId="urn:microsoft.com/office/officeart/2005/8/layout/list1"/>
    <dgm:cxn modelId="{60B10AB8-57BB-4DAE-B585-D93E111C8A2C}" type="presOf" srcId="{9315350B-8834-4F1D-B1D3-5896857B1129}" destId="{736996AD-B75D-4E7A-8A09-1A89622A3C11}" srcOrd="1" destOrd="0" presId="urn:microsoft.com/office/officeart/2005/8/layout/list1"/>
    <dgm:cxn modelId="{6B298F09-D7F9-4D2C-9588-25C86DE4CAF0}" srcId="{57974FCA-DA58-41F2-A1A4-11267E82A4AE}" destId="{FA86B6F1-5B5E-4076-8544-CC6BE15C68B6}" srcOrd="3" destOrd="0" parTransId="{D68B6C69-B3C0-4F06-8CA4-E06E7334F6CD}" sibTransId="{C8ACF4F9-FC4C-4E04-B74D-CFD2CABA6064}"/>
    <dgm:cxn modelId="{89EB8B08-E874-4E6B-93AF-D13648DEA086}" srcId="{57974FCA-DA58-41F2-A1A4-11267E82A4AE}" destId="{982176BF-4B18-4B10-9936-1B70A8E5AEE6}" srcOrd="7" destOrd="0" parTransId="{97F710A6-AFBC-4B9D-9185-194256D3711A}" sibTransId="{D625F364-C82D-4A64-8957-6EE91D005693}"/>
    <dgm:cxn modelId="{26A78228-4BCB-4144-B74D-DF9F0BC0871C}" type="presOf" srcId="{9133C7C8-FB7E-49E7-83B0-9ADB5A2D0BC7}" destId="{2B85C666-3B9C-4214-83DD-490AC558C3FE}" srcOrd="0" destOrd="0" presId="urn:microsoft.com/office/officeart/2005/8/layout/list1"/>
    <dgm:cxn modelId="{4962A8AF-CE92-4B63-B28F-342B241AFADD}" type="presOf" srcId="{5CAFE9DF-9828-4173-A8ED-FDD33095558E}" destId="{A2F6A4B6-DC4D-445E-A482-4FF396049D9E}" srcOrd="0" destOrd="0" presId="urn:microsoft.com/office/officeart/2005/8/layout/list1"/>
    <dgm:cxn modelId="{DD85D080-CAF0-491A-AAA9-B07B77DEE0D7}" srcId="{57974FCA-DA58-41F2-A1A4-11267E82A4AE}" destId="{9133C7C8-FB7E-49E7-83B0-9ADB5A2D0BC7}" srcOrd="6" destOrd="0" parTransId="{B6BA0FFA-0243-47E6-9857-9349F5A552A4}" sibTransId="{0CA17B36-2CE3-4955-B670-B9CDB3F76F0D}"/>
    <dgm:cxn modelId="{7BD2B045-9397-48F8-AA76-AFC90216F540}" type="presOf" srcId="{9315350B-8834-4F1D-B1D3-5896857B1129}" destId="{00FCB07B-A73C-44E2-9161-B42561CEB678}" srcOrd="0" destOrd="0" presId="urn:microsoft.com/office/officeart/2005/8/layout/list1"/>
    <dgm:cxn modelId="{64FFC7F6-6F0F-4E86-BCC6-65D8B66C7953}" type="presOf" srcId="{141496CC-44D9-4AFF-B2DA-2450B62281DA}" destId="{ACDFA446-D3AE-48BA-93F4-B4D913C04C3D}" srcOrd="0" destOrd="0" presId="urn:microsoft.com/office/officeart/2005/8/layout/list1"/>
    <dgm:cxn modelId="{0541EDC2-1E78-4C0E-8F83-BFCFC215021B}" type="presOf" srcId="{FA86B6F1-5B5E-4076-8544-CC6BE15C68B6}" destId="{138032E5-2757-41A5-9B84-CC544BD85429}" srcOrd="1" destOrd="0" presId="urn:microsoft.com/office/officeart/2005/8/layout/list1"/>
    <dgm:cxn modelId="{69BD76E7-0EFB-433C-819D-8E92EF87BA80}" type="presOf" srcId="{57974FCA-DA58-41F2-A1A4-11267E82A4AE}" destId="{5E2E8867-2DF0-427F-9F6B-848105EEBDF1}" srcOrd="0" destOrd="0" presId="urn:microsoft.com/office/officeart/2005/8/layout/list1"/>
    <dgm:cxn modelId="{C52E17E8-FE4B-4BA4-AD3A-D02A9891EF9A}" type="presOf" srcId="{885E8142-8E7E-4C49-9E31-57BB5FF10D49}" destId="{381EE537-E499-4299-9D3B-4A061B449579}" srcOrd="1" destOrd="0" presId="urn:microsoft.com/office/officeart/2005/8/layout/list1"/>
    <dgm:cxn modelId="{CDF65B01-59FA-48C6-946F-6C42C1156C42}" srcId="{57974FCA-DA58-41F2-A1A4-11267E82A4AE}" destId="{9315350B-8834-4F1D-B1D3-5896857B1129}" srcOrd="0" destOrd="0" parTransId="{9F9587A0-BB7B-469A-958B-A6ACBD9CEC67}" sibTransId="{CDE44B39-F644-443A-938A-2176FAF53DC8}"/>
    <dgm:cxn modelId="{DC177281-29A5-4930-B139-DBC107F68060}" srcId="{57974FCA-DA58-41F2-A1A4-11267E82A4AE}" destId="{5CAFE9DF-9828-4173-A8ED-FDD33095558E}" srcOrd="5" destOrd="0" parTransId="{699BEB92-50E0-4BE6-836C-291DA998B4C4}" sibTransId="{3173E0E2-21B2-4F38-8B72-13225E5B004E}"/>
    <dgm:cxn modelId="{F4A30A7F-FEE8-4B6A-A04D-026C15C7D668}" srcId="{57974FCA-DA58-41F2-A1A4-11267E82A4AE}" destId="{885E8142-8E7E-4C49-9E31-57BB5FF10D49}" srcOrd="1" destOrd="0" parTransId="{37CDA18A-EFFE-497F-85BD-E1EBAFD1DCD2}" sibTransId="{7D30C5AA-5245-4DF7-8AC5-2115D4B61F4D}"/>
    <dgm:cxn modelId="{CDE8E9E8-49D0-4727-B848-D121EFAB7505}" type="presOf" srcId="{3E9415A8-F615-4C77-BA2E-253534E4B002}" destId="{BFFB0B17-4034-4C41-9E3B-DBD3E0B3DA81}" srcOrd="0" destOrd="0" presId="urn:microsoft.com/office/officeart/2005/8/layout/list1"/>
    <dgm:cxn modelId="{0027CD27-1128-4825-9126-F551F3921413}" type="presOf" srcId="{9133C7C8-FB7E-49E7-83B0-9ADB5A2D0BC7}" destId="{10A4FF20-27A2-476C-8F6D-00A2DDC4596C}" srcOrd="1" destOrd="0" presId="urn:microsoft.com/office/officeart/2005/8/layout/list1"/>
    <dgm:cxn modelId="{1AEC4F96-CDEB-493D-BC3A-0FDDAC9020E5}" type="presOf" srcId="{885E8142-8E7E-4C49-9E31-57BB5FF10D49}" destId="{3958FACC-827F-4F77-BCF2-92431D100CDE}" srcOrd="0" destOrd="0" presId="urn:microsoft.com/office/officeart/2005/8/layout/list1"/>
    <dgm:cxn modelId="{FECCA31A-E6EC-4624-8B22-9E9052FEFA2E}" type="presOf" srcId="{141496CC-44D9-4AFF-B2DA-2450B62281DA}" destId="{B9F3827F-FF5C-443A-94DF-1DB9789812A8}" srcOrd="1" destOrd="0" presId="urn:microsoft.com/office/officeart/2005/8/layout/list1"/>
    <dgm:cxn modelId="{91F41023-0651-40FE-9BDC-094F7882E214}" type="presOf" srcId="{982176BF-4B18-4B10-9936-1B70A8E5AEE6}" destId="{AC30395A-1871-466F-B052-CCD8CAA2EA1B}" srcOrd="0" destOrd="0" presId="urn:microsoft.com/office/officeart/2005/8/layout/list1"/>
    <dgm:cxn modelId="{CFC62F06-DE58-4EED-9E25-5AD36DAC595F}" type="presOf" srcId="{5CAFE9DF-9828-4173-A8ED-FDD33095558E}" destId="{BA9CF136-E8FB-4AB0-9D27-337A9E06804F}" srcOrd="1" destOrd="0" presId="urn:microsoft.com/office/officeart/2005/8/layout/list1"/>
    <dgm:cxn modelId="{BCB8F786-4518-4062-A69C-DDCEC9982214}" type="presOf" srcId="{982176BF-4B18-4B10-9936-1B70A8E5AEE6}" destId="{C62F9057-ABE8-4043-B379-955C4E6DB07A}" srcOrd="1" destOrd="0" presId="urn:microsoft.com/office/officeart/2005/8/layout/list1"/>
    <dgm:cxn modelId="{49E5B46B-C22A-43BB-ACB3-690F4146078A}" srcId="{57974FCA-DA58-41F2-A1A4-11267E82A4AE}" destId="{3E9415A8-F615-4C77-BA2E-253534E4B002}" srcOrd="4" destOrd="0" parTransId="{05DB3FFF-71AF-4E82-A3CE-EA04B6B83308}" sibTransId="{A960309A-9ECB-409A-B1ED-E83F3A30507B}"/>
    <dgm:cxn modelId="{D683EB09-1D71-4E11-AAF0-F863C66D6933}" type="presOf" srcId="{3E9415A8-F615-4C77-BA2E-253534E4B002}" destId="{5B0E6A1B-E831-4BCA-96B7-D8B8DB9BAECF}" srcOrd="1" destOrd="0" presId="urn:microsoft.com/office/officeart/2005/8/layout/list1"/>
    <dgm:cxn modelId="{05DA1D31-6559-46A1-AD8D-75954E8E68E6}" type="presParOf" srcId="{5E2E8867-2DF0-427F-9F6B-848105EEBDF1}" destId="{FEFCFB8E-C502-4415-87F9-035385B522C0}" srcOrd="0" destOrd="0" presId="urn:microsoft.com/office/officeart/2005/8/layout/list1"/>
    <dgm:cxn modelId="{7C557DE3-B5D2-4478-9480-D9E8E286E5DC}" type="presParOf" srcId="{FEFCFB8E-C502-4415-87F9-035385B522C0}" destId="{00FCB07B-A73C-44E2-9161-B42561CEB678}" srcOrd="0" destOrd="0" presId="urn:microsoft.com/office/officeart/2005/8/layout/list1"/>
    <dgm:cxn modelId="{2396563D-1E2C-416A-B505-13F874F36A7D}" type="presParOf" srcId="{FEFCFB8E-C502-4415-87F9-035385B522C0}" destId="{736996AD-B75D-4E7A-8A09-1A89622A3C11}" srcOrd="1" destOrd="0" presId="urn:microsoft.com/office/officeart/2005/8/layout/list1"/>
    <dgm:cxn modelId="{5EE21135-039B-498F-BCB1-A1B294E598E4}" type="presParOf" srcId="{5E2E8867-2DF0-427F-9F6B-848105EEBDF1}" destId="{586B01C8-75CE-4264-9A75-1A04184A5F23}" srcOrd="1" destOrd="0" presId="urn:microsoft.com/office/officeart/2005/8/layout/list1"/>
    <dgm:cxn modelId="{F5033B5F-670B-4233-90D0-6904076DA7DC}" type="presParOf" srcId="{5E2E8867-2DF0-427F-9F6B-848105EEBDF1}" destId="{CA10D530-63A8-4B1E-B73D-83E2634DF830}" srcOrd="2" destOrd="0" presId="urn:microsoft.com/office/officeart/2005/8/layout/list1"/>
    <dgm:cxn modelId="{933C2D10-E669-4A41-9B39-47B5AA29096E}" type="presParOf" srcId="{5E2E8867-2DF0-427F-9F6B-848105EEBDF1}" destId="{E9D8D148-182A-4834-9AB0-071F889CD34B}" srcOrd="3" destOrd="0" presId="urn:microsoft.com/office/officeart/2005/8/layout/list1"/>
    <dgm:cxn modelId="{0AF1320A-5465-46E9-B0EB-ACCD483F38D9}" type="presParOf" srcId="{5E2E8867-2DF0-427F-9F6B-848105EEBDF1}" destId="{0C9045EF-ABBE-4EF4-89DD-3BA4B5CD91B1}" srcOrd="4" destOrd="0" presId="urn:microsoft.com/office/officeart/2005/8/layout/list1"/>
    <dgm:cxn modelId="{1737F0CB-73F6-4B7B-AE9E-D13160BC162A}" type="presParOf" srcId="{0C9045EF-ABBE-4EF4-89DD-3BA4B5CD91B1}" destId="{3958FACC-827F-4F77-BCF2-92431D100CDE}" srcOrd="0" destOrd="0" presId="urn:microsoft.com/office/officeart/2005/8/layout/list1"/>
    <dgm:cxn modelId="{23C27DF9-1F1F-45F5-886E-92B00C5BE7C4}" type="presParOf" srcId="{0C9045EF-ABBE-4EF4-89DD-3BA4B5CD91B1}" destId="{381EE537-E499-4299-9D3B-4A061B449579}" srcOrd="1" destOrd="0" presId="urn:microsoft.com/office/officeart/2005/8/layout/list1"/>
    <dgm:cxn modelId="{41CE8312-8950-40DB-94AA-A28F696BC534}" type="presParOf" srcId="{5E2E8867-2DF0-427F-9F6B-848105EEBDF1}" destId="{3959AC5C-13D2-418F-A3EF-54DEF6AADB15}" srcOrd="5" destOrd="0" presId="urn:microsoft.com/office/officeart/2005/8/layout/list1"/>
    <dgm:cxn modelId="{70413170-1A8D-45A7-8388-167E571A25BC}" type="presParOf" srcId="{5E2E8867-2DF0-427F-9F6B-848105EEBDF1}" destId="{3FF1163A-4D19-417C-941D-DFB41A05414D}" srcOrd="6" destOrd="0" presId="urn:microsoft.com/office/officeart/2005/8/layout/list1"/>
    <dgm:cxn modelId="{F3512063-3B95-4010-A318-8FC6E025B03D}" type="presParOf" srcId="{5E2E8867-2DF0-427F-9F6B-848105EEBDF1}" destId="{D1780E76-33A1-4E30-B657-6A0C208F917D}" srcOrd="7" destOrd="0" presId="urn:microsoft.com/office/officeart/2005/8/layout/list1"/>
    <dgm:cxn modelId="{9428A4B1-E810-4F00-8784-7C0059F4FEC5}" type="presParOf" srcId="{5E2E8867-2DF0-427F-9F6B-848105EEBDF1}" destId="{B8DE5B8B-32F7-4CC3-A45B-2913FAA85FE7}" srcOrd="8" destOrd="0" presId="urn:microsoft.com/office/officeart/2005/8/layout/list1"/>
    <dgm:cxn modelId="{514B0EF2-DEBD-4F58-9006-E15AD5866E58}" type="presParOf" srcId="{B8DE5B8B-32F7-4CC3-A45B-2913FAA85FE7}" destId="{ACDFA446-D3AE-48BA-93F4-B4D913C04C3D}" srcOrd="0" destOrd="0" presId="urn:microsoft.com/office/officeart/2005/8/layout/list1"/>
    <dgm:cxn modelId="{650C6F3C-B888-4F3D-A2C5-81F38D2A0163}" type="presParOf" srcId="{B8DE5B8B-32F7-4CC3-A45B-2913FAA85FE7}" destId="{B9F3827F-FF5C-443A-94DF-1DB9789812A8}" srcOrd="1" destOrd="0" presId="urn:microsoft.com/office/officeart/2005/8/layout/list1"/>
    <dgm:cxn modelId="{43249FCA-D341-42B6-BEDE-7E3CA1CDCCF4}" type="presParOf" srcId="{5E2E8867-2DF0-427F-9F6B-848105EEBDF1}" destId="{0D609078-6E23-420C-B73C-B34063E4C9CA}" srcOrd="9" destOrd="0" presId="urn:microsoft.com/office/officeart/2005/8/layout/list1"/>
    <dgm:cxn modelId="{E3615EF5-B479-41D5-8F5B-6C1B97CE5C67}" type="presParOf" srcId="{5E2E8867-2DF0-427F-9F6B-848105EEBDF1}" destId="{A2955654-82B0-4245-B7CD-6AC9DA22EC4F}" srcOrd="10" destOrd="0" presId="urn:microsoft.com/office/officeart/2005/8/layout/list1"/>
    <dgm:cxn modelId="{8C728ECC-765F-4BE7-882D-9982D37F036C}" type="presParOf" srcId="{5E2E8867-2DF0-427F-9F6B-848105EEBDF1}" destId="{4671DEE8-3292-4632-AB69-B3DA3B450857}" srcOrd="11" destOrd="0" presId="urn:microsoft.com/office/officeart/2005/8/layout/list1"/>
    <dgm:cxn modelId="{8AED14C8-05A6-4D9A-852D-AC96E228EFD5}" type="presParOf" srcId="{5E2E8867-2DF0-427F-9F6B-848105EEBDF1}" destId="{5F2EFAAA-9B18-46D2-8927-470759E0F787}" srcOrd="12" destOrd="0" presId="urn:microsoft.com/office/officeart/2005/8/layout/list1"/>
    <dgm:cxn modelId="{B12AD64B-DF5C-4ADD-A652-305D1BE0A814}" type="presParOf" srcId="{5F2EFAAA-9B18-46D2-8927-470759E0F787}" destId="{33F730C7-232C-4A40-9670-B9B8103F751B}" srcOrd="0" destOrd="0" presId="urn:microsoft.com/office/officeart/2005/8/layout/list1"/>
    <dgm:cxn modelId="{5440DCFF-F5A5-411C-9E46-39EDEBD3C8C0}" type="presParOf" srcId="{5F2EFAAA-9B18-46D2-8927-470759E0F787}" destId="{138032E5-2757-41A5-9B84-CC544BD85429}" srcOrd="1" destOrd="0" presId="urn:microsoft.com/office/officeart/2005/8/layout/list1"/>
    <dgm:cxn modelId="{C31CB130-A993-4CB4-9738-A187B7A21E91}" type="presParOf" srcId="{5E2E8867-2DF0-427F-9F6B-848105EEBDF1}" destId="{CE672C8B-FC94-43EA-817F-25336A0A12C7}" srcOrd="13" destOrd="0" presId="urn:microsoft.com/office/officeart/2005/8/layout/list1"/>
    <dgm:cxn modelId="{688559DD-55F6-4278-8479-3C3FCFE20228}" type="presParOf" srcId="{5E2E8867-2DF0-427F-9F6B-848105EEBDF1}" destId="{6CF40DBB-53C4-4F43-9285-359DD400574C}" srcOrd="14" destOrd="0" presId="urn:microsoft.com/office/officeart/2005/8/layout/list1"/>
    <dgm:cxn modelId="{F09E139E-3195-49B2-A725-B50F61E19D69}" type="presParOf" srcId="{5E2E8867-2DF0-427F-9F6B-848105EEBDF1}" destId="{184E85B9-B140-4205-B347-E47D71E8D895}" srcOrd="15" destOrd="0" presId="urn:microsoft.com/office/officeart/2005/8/layout/list1"/>
    <dgm:cxn modelId="{D6F95D37-6321-4315-9857-CF3A35C589DC}" type="presParOf" srcId="{5E2E8867-2DF0-427F-9F6B-848105EEBDF1}" destId="{58879FB8-0F28-4047-ACC7-8D93313F8FE9}" srcOrd="16" destOrd="0" presId="urn:microsoft.com/office/officeart/2005/8/layout/list1"/>
    <dgm:cxn modelId="{AE3F9DE3-7294-4E79-8A17-FDCF16E58215}" type="presParOf" srcId="{58879FB8-0F28-4047-ACC7-8D93313F8FE9}" destId="{BFFB0B17-4034-4C41-9E3B-DBD3E0B3DA81}" srcOrd="0" destOrd="0" presId="urn:microsoft.com/office/officeart/2005/8/layout/list1"/>
    <dgm:cxn modelId="{F1249F1C-CC66-4738-93D9-44379A8BC8A4}" type="presParOf" srcId="{58879FB8-0F28-4047-ACC7-8D93313F8FE9}" destId="{5B0E6A1B-E831-4BCA-96B7-D8B8DB9BAECF}" srcOrd="1" destOrd="0" presId="urn:microsoft.com/office/officeart/2005/8/layout/list1"/>
    <dgm:cxn modelId="{1112F15D-8EB1-4C15-99BD-8D55408EE480}" type="presParOf" srcId="{5E2E8867-2DF0-427F-9F6B-848105EEBDF1}" destId="{89F641BA-1E28-47E4-8D1D-2D1118519388}" srcOrd="17" destOrd="0" presId="urn:microsoft.com/office/officeart/2005/8/layout/list1"/>
    <dgm:cxn modelId="{595D2F23-6EC0-4034-A226-7EEC4A7B5F6F}" type="presParOf" srcId="{5E2E8867-2DF0-427F-9F6B-848105EEBDF1}" destId="{ACB2BF44-2AEA-4C27-A23C-8C7BDB9A52F3}" srcOrd="18" destOrd="0" presId="urn:microsoft.com/office/officeart/2005/8/layout/list1"/>
    <dgm:cxn modelId="{722D180F-E431-4D90-9D64-F77B1C5D7255}" type="presParOf" srcId="{5E2E8867-2DF0-427F-9F6B-848105EEBDF1}" destId="{666996DF-928A-4B0F-8860-DBCDA95D2D6D}" srcOrd="19" destOrd="0" presId="urn:microsoft.com/office/officeart/2005/8/layout/list1"/>
    <dgm:cxn modelId="{586B1518-41AA-411A-841A-259635A671C0}" type="presParOf" srcId="{5E2E8867-2DF0-427F-9F6B-848105EEBDF1}" destId="{C75B872E-D4C9-4DA5-A0B2-CE1F91404367}" srcOrd="20" destOrd="0" presId="urn:microsoft.com/office/officeart/2005/8/layout/list1"/>
    <dgm:cxn modelId="{4CD8F128-C9D3-4521-AA40-1BE2A4C7A26E}" type="presParOf" srcId="{C75B872E-D4C9-4DA5-A0B2-CE1F91404367}" destId="{A2F6A4B6-DC4D-445E-A482-4FF396049D9E}" srcOrd="0" destOrd="0" presId="urn:microsoft.com/office/officeart/2005/8/layout/list1"/>
    <dgm:cxn modelId="{CFBEAD7C-F3B7-4856-A6B7-08A004A9DE18}" type="presParOf" srcId="{C75B872E-D4C9-4DA5-A0B2-CE1F91404367}" destId="{BA9CF136-E8FB-4AB0-9D27-337A9E06804F}" srcOrd="1" destOrd="0" presId="urn:microsoft.com/office/officeart/2005/8/layout/list1"/>
    <dgm:cxn modelId="{C1F0580D-94D3-48D5-827F-34BFAD976423}" type="presParOf" srcId="{5E2E8867-2DF0-427F-9F6B-848105EEBDF1}" destId="{37B1F1A6-9F2B-403A-94A2-22EC6FE35A9B}" srcOrd="21" destOrd="0" presId="urn:microsoft.com/office/officeart/2005/8/layout/list1"/>
    <dgm:cxn modelId="{22563300-0601-4FA1-B322-70D1A03FA644}" type="presParOf" srcId="{5E2E8867-2DF0-427F-9F6B-848105EEBDF1}" destId="{654C94EA-85DB-485B-B269-4250D4B1DCDC}" srcOrd="22" destOrd="0" presId="urn:microsoft.com/office/officeart/2005/8/layout/list1"/>
    <dgm:cxn modelId="{7C98B141-BE8C-4BBA-AEDB-B4423FBDAECD}" type="presParOf" srcId="{5E2E8867-2DF0-427F-9F6B-848105EEBDF1}" destId="{DD477449-6C95-4E9B-9099-DF42A1DA71AE}" srcOrd="23" destOrd="0" presId="urn:microsoft.com/office/officeart/2005/8/layout/list1"/>
    <dgm:cxn modelId="{260A5446-EF2B-4384-9F4E-02050319F065}" type="presParOf" srcId="{5E2E8867-2DF0-427F-9F6B-848105EEBDF1}" destId="{BF3C5E29-2692-421B-BA60-5E943A19148C}" srcOrd="24" destOrd="0" presId="urn:microsoft.com/office/officeart/2005/8/layout/list1"/>
    <dgm:cxn modelId="{3065D663-DEE8-4467-9148-D9C680AF05FA}" type="presParOf" srcId="{BF3C5E29-2692-421B-BA60-5E943A19148C}" destId="{2B85C666-3B9C-4214-83DD-490AC558C3FE}" srcOrd="0" destOrd="0" presId="urn:microsoft.com/office/officeart/2005/8/layout/list1"/>
    <dgm:cxn modelId="{1587E80B-ECC4-4233-9E0A-EC931F4D4C54}" type="presParOf" srcId="{BF3C5E29-2692-421B-BA60-5E943A19148C}" destId="{10A4FF20-27A2-476C-8F6D-00A2DDC4596C}" srcOrd="1" destOrd="0" presId="urn:microsoft.com/office/officeart/2005/8/layout/list1"/>
    <dgm:cxn modelId="{CE4672D8-2800-423A-BEE9-BCBDEFA76753}" type="presParOf" srcId="{5E2E8867-2DF0-427F-9F6B-848105EEBDF1}" destId="{2059EFC7-069F-4BBF-8CB4-8CDDBDF2610F}" srcOrd="25" destOrd="0" presId="urn:microsoft.com/office/officeart/2005/8/layout/list1"/>
    <dgm:cxn modelId="{933EAF0E-6100-4926-816F-E4DF9D3F2F8A}" type="presParOf" srcId="{5E2E8867-2DF0-427F-9F6B-848105EEBDF1}" destId="{B570C5F9-6059-4F6A-BF8B-E95D511D0E04}" srcOrd="26" destOrd="0" presId="urn:microsoft.com/office/officeart/2005/8/layout/list1"/>
    <dgm:cxn modelId="{334A519D-7475-471C-8042-7AE5CC507DF2}" type="presParOf" srcId="{5E2E8867-2DF0-427F-9F6B-848105EEBDF1}" destId="{780675D3-8176-417D-8EEB-2F5DE3AA7D8C}" srcOrd="27" destOrd="0" presId="urn:microsoft.com/office/officeart/2005/8/layout/list1"/>
    <dgm:cxn modelId="{9DBE5A13-E907-449B-B719-909210F12BAF}" type="presParOf" srcId="{5E2E8867-2DF0-427F-9F6B-848105EEBDF1}" destId="{A70EF92E-32BC-4674-A79E-9A4FBB96F669}" srcOrd="28" destOrd="0" presId="urn:microsoft.com/office/officeart/2005/8/layout/list1"/>
    <dgm:cxn modelId="{8D8C3C94-D5D7-4703-A62A-CE17E8603B91}" type="presParOf" srcId="{A70EF92E-32BC-4674-A79E-9A4FBB96F669}" destId="{AC30395A-1871-466F-B052-CCD8CAA2EA1B}" srcOrd="0" destOrd="0" presId="urn:microsoft.com/office/officeart/2005/8/layout/list1"/>
    <dgm:cxn modelId="{19956C7E-41B2-4618-89E5-E5A01769E33F}" type="presParOf" srcId="{A70EF92E-32BC-4674-A79E-9A4FBB96F669}" destId="{C62F9057-ABE8-4043-B379-955C4E6DB07A}" srcOrd="1" destOrd="0" presId="urn:microsoft.com/office/officeart/2005/8/layout/list1"/>
    <dgm:cxn modelId="{F81CD198-8837-4431-9311-BC45F8BDDE85}" type="presParOf" srcId="{5E2E8867-2DF0-427F-9F6B-848105EEBDF1}" destId="{7B14E9BD-EA3C-496B-97E2-ACC874F69766}" srcOrd="29" destOrd="0" presId="urn:microsoft.com/office/officeart/2005/8/layout/list1"/>
    <dgm:cxn modelId="{3C3B2AD0-3907-459F-996C-5344A2B26FAF}" type="presParOf" srcId="{5E2E8867-2DF0-427F-9F6B-848105EEBDF1}" destId="{860BEE67-D1AF-41C4-91D9-B41C4FD7240F}" srcOrd="3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7974FCA-DA58-41F2-A1A4-11267E82A4A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315350B-8834-4F1D-B1D3-5896857B112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Acid Test Ratio</a:t>
          </a:r>
          <a:endParaRPr lang="en-US" dirty="0"/>
        </a:p>
      </dgm:t>
    </dgm:pt>
    <dgm:pt modelId="{9F9587A0-BB7B-469A-958B-A6ACBD9CEC67}" type="parTrans" cxnId="{CDF65B01-59FA-48C6-946F-6C42C1156C42}">
      <dgm:prSet/>
      <dgm:spPr/>
      <dgm:t>
        <a:bodyPr/>
        <a:lstStyle/>
        <a:p>
          <a:endParaRPr lang="en-US"/>
        </a:p>
      </dgm:t>
    </dgm:pt>
    <dgm:pt modelId="{CDE44B39-F644-443A-938A-2176FAF53DC8}" type="sibTrans" cxnId="{CDF65B01-59FA-48C6-946F-6C42C1156C42}">
      <dgm:prSet/>
      <dgm:spPr/>
      <dgm:t>
        <a:bodyPr/>
        <a:lstStyle/>
        <a:p>
          <a:endParaRPr lang="en-US"/>
        </a:p>
      </dgm:t>
    </dgm:pt>
    <dgm:pt modelId="{885E8142-8E7E-4C49-9E31-57BB5FF10D4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Current</a:t>
          </a:r>
          <a:r>
            <a:rPr lang="en-US" baseline="0" dirty="0" smtClean="0"/>
            <a:t> Ratio</a:t>
          </a:r>
          <a:endParaRPr lang="en-US" dirty="0"/>
        </a:p>
      </dgm:t>
    </dgm:pt>
    <dgm:pt modelId="{37CDA18A-EFFE-497F-85BD-E1EBAFD1DCD2}" type="parTrans" cxnId="{F4A30A7F-FEE8-4B6A-A04D-026C15C7D668}">
      <dgm:prSet/>
      <dgm:spPr/>
      <dgm:t>
        <a:bodyPr/>
        <a:lstStyle/>
        <a:p>
          <a:endParaRPr lang="en-US"/>
        </a:p>
      </dgm:t>
    </dgm:pt>
    <dgm:pt modelId="{7D30C5AA-5245-4DF7-8AC5-2115D4B61F4D}" type="sibTrans" cxnId="{F4A30A7F-FEE8-4B6A-A04D-026C15C7D668}">
      <dgm:prSet/>
      <dgm:spPr/>
      <dgm:t>
        <a:bodyPr/>
        <a:lstStyle/>
        <a:p>
          <a:endParaRPr lang="en-US"/>
        </a:p>
      </dgm:t>
    </dgm:pt>
    <dgm:pt modelId="{141496CC-44D9-4AFF-B2DA-2450B62281DA}">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Gross</a:t>
          </a:r>
          <a:r>
            <a:rPr lang="en-US" baseline="0" dirty="0" smtClean="0"/>
            <a:t> Margin Return On investment G.M.R.O.I</a:t>
          </a:r>
          <a:endParaRPr lang="en-US" dirty="0"/>
        </a:p>
      </dgm:t>
    </dgm:pt>
    <dgm:pt modelId="{7DF950D4-9876-4BFA-9DB9-BF735575F3A6}" type="parTrans" cxnId="{8F08B30A-FBEC-4C13-AAD5-0909A776E553}">
      <dgm:prSet/>
      <dgm:spPr/>
      <dgm:t>
        <a:bodyPr/>
        <a:lstStyle/>
        <a:p>
          <a:endParaRPr lang="en-US"/>
        </a:p>
      </dgm:t>
    </dgm:pt>
    <dgm:pt modelId="{0AB3F815-7903-425B-A609-6F92261F12D0}" type="sibTrans" cxnId="{8F08B30A-FBEC-4C13-AAD5-0909A776E553}">
      <dgm:prSet/>
      <dgm:spPr/>
      <dgm:t>
        <a:bodyPr/>
        <a:lstStyle/>
        <a:p>
          <a:endParaRPr lang="en-US"/>
        </a:p>
      </dgm:t>
    </dgm:pt>
    <dgm:pt modelId="{FA86B6F1-5B5E-4076-8544-CC6BE15C68B6}">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Return</a:t>
          </a:r>
          <a:r>
            <a:rPr lang="en-US" baseline="0" dirty="0" smtClean="0"/>
            <a:t> on Capital Invested	</a:t>
          </a:r>
          <a:endParaRPr lang="en-US" dirty="0"/>
        </a:p>
      </dgm:t>
    </dgm:pt>
    <dgm:pt modelId="{D68B6C69-B3C0-4F06-8CA4-E06E7334F6CD}" type="parTrans" cxnId="{6B298F09-D7F9-4D2C-9588-25C86DE4CAF0}">
      <dgm:prSet/>
      <dgm:spPr/>
      <dgm:t>
        <a:bodyPr/>
        <a:lstStyle/>
        <a:p>
          <a:endParaRPr lang="en-US"/>
        </a:p>
      </dgm:t>
    </dgm:pt>
    <dgm:pt modelId="{C8ACF4F9-FC4C-4E04-B74D-CFD2CABA6064}" type="sibTrans" cxnId="{6B298F09-D7F9-4D2C-9588-25C86DE4CAF0}">
      <dgm:prSet/>
      <dgm:spPr/>
      <dgm:t>
        <a:bodyPr/>
        <a:lstStyle/>
        <a:p>
          <a:endParaRPr lang="en-US"/>
        </a:p>
      </dgm:t>
    </dgm:pt>
    <dgm:pt modelId="{5E2E8867-2DF0-427F-9F6B-848105EEBDF1}" type="pres">
      <dgm:prSet presAssocID="{57974FCA-DA58-41F2-A1A4-11267E82A4AE}" presName="linear" presStyleCnt="0">
        <dgm:presLayoutVars>
          <dgm:dir/>
          <dgm:animLvl val="lvl"/>
          <dgm:resizeHandles val="exact"/>
        </dgm:presLayoutVars>
      </dgm:prSet>
      <dgm:spPr/>
      <dgm:t>
        <a:bodyPr/>
        <a:lstStyle/>
        <a:p>
          <a:endParaRPr lang="en-US"/>
        </a:p>
      </dgm:t>
    </dgm:pt>
    <dgm:pt modelId="{FEFCFB8E-C502-4415-87F9-035385B522C0}" type="pres">
      <dgm:prSet presAssocID="{9315350B-8834-4F1D-B1D3-5896857B1129}" presName="parentLin" presStyleCnt="0"/>
      <dgm:spPr/>
    </dgm:pt>
    <dgm:pt modelId="{00FCB07B-A73C-44E2-9161-B42561CEB678}" type="pres">
      <dgm:prSet presAssocID="{9315350B-8834-4F1D-B1D3-5896857B1129}" presName="parentLeftMargin" presStyleLbl="node1" presStyleIdx="0" presStyleCnt="4"/>
      <dgm:spPr/>
      <dgm:t>
        <a:bodyPr/>
        <a:lstStyle/>
        <a:p>
          <a:endParaRPr lang="en-US"/>
        </a:p>
      </dgm:t>
    </dgm:pt>
    <dgm:pt modelId="{736996AD-B75D-4E7A-8A09-1A89622A3C11}" type="pres">
      <dgm:prSet presAssocID="{9315350B-8834-4F1D-B1D3-5896857B1129}" presName="parentText" presStyleLbl="node1" presStyleIdx="0" presStyleCnt="4">
        <dgm:presLayoutVars>
          <dgm:chMax val="0"/>
          <dgm:bulletEnabled val="1"/>
        </dgm:presLayoutVars>
      </dgm:prSet>
      <dgm:spPr/>
      <dgm:t>
        <a:bodyPr/>
        <a:lstStyle/>
        <a:p>
          <a:endParaRPr lang="en-US"/>
        </a:p>
      </dgm:t>
    </dgm:pt>
    <dgm:pt modelId="{586B01C8-75CE-4264-9A75-1A04184A5F23}" type="pres">
      <dgm:prSet presAssocID="{9315350B-8834-4F1D-B1D3-5896857B1129}" presName="negativeSpace" presStyleCnt="0"/>
      <dgm:spPr/>
    </dgm:pt>
    <dgm:pt modelId="{CA10D530-63A8-4B1E-B73D-83E2634DF830}" type="pres">
      <dgm:prSet presAssocID="{9315350B-8834-4F1D-B1D3-5896857B1129}" presName="childText" presStyleLbl="conFgAcc1" presStyleIdx="0" presStyleCnt="4">
        <dgm:presLayoutVars>
          <dgm:bulletEnabled val="1"/>
        </dgm:presLayoutVars>
      </dgm:prSet>
      <dgm:spPr/>
    </dgm:pt>
    <dgm:pt modelId="{E9D8D148-182A-4834-9AB0-071F889CD34B}" type="pres">
      <dgm:prSet presAssocID="{CDE44B39-F644-443A-938A-2176FAF53DC8}" presName="spaceBetweenRectangles" presStyleCnt="0"/>
      <dgm:spPr/>
    </dgm:pt>
    <dgm:pt modelId="{0C9045EF-ABBE-4EF4-89DD-3BA4B5CD91B1}" type="pres">
      <dgm:prSet presAssocID="{885E8142-8E7E-4C49-9E31-57BB5FF10D49}" presName="parentLin" presStyleCnt="0"/>
      <dgm:spPr/>
    </dgm:pt>
    <dgm:pt modelId="{3958FACC-827F-4F77-BCF2-92431D100CDE}" type="pres">
      <dgm:prSet presAssocID="{885E8142-8E7E-4C49-9E31-57BB5FF10D49}" presName="parentLeftMargin" presStyleLbl="node1" presStyleIdx="0" presStyleCnt="4"/>
      <dgm:spPr/>
      <dgm:t>
        <a:bodyPr/>
        <a:lstStyle/>
        <a:p>
          <a:endParaRPr lang="en-US"/>
        </a:p>
      </dgm:t>
    </dgm:pt>
    <dgm:pt modelId="{381EE537-E499-4299-9D3B-4A061B449579}" type="pres">
      <dgm:prSet presAssocID="{885E8142-8E7E-4C49-9E31-57BB5FF10D49}" presName="parentText" presStyleLbl="node1" presStyleIdx="1" presStyleCnt="4">
        <dgm:presLayoutVars>
          <dgm:chMax val="0"/>
          <dgm:bulletEnabled val="1"/>
        </dgm:presLayoutVars>
      </dgm:prSet>
      <dgm:spPr/>
      <dgm:t>
        <a:bodyPr/>
        <a:lstStyle/>
        <a:p>
          <a:endParaRPr lang="en-US"/>
        </a:p>
      </dgm:t>
    </dgm:pt>
    <dgm:pt modelId="{3959AC5C-13D2-418F-A3EF-54DEF6AADB15}" type="pres">
      <dgm:prSet presAssocID="{885E8142-8E7E-4C49-9E31-57BB5FF10D49}" presName="negativeSpace" presStyleCnt="0"/>
      <dgm:spPr/>
    </dgm:pt>
    <dgm:pt modelId="{3FF1163A-4D19-417C-941D-DFB41A05414D}" type="pres">
      <dgm:prSet presAssocID="{885E8142-8E7E-4C49-9E31-57BB5FF10D49}" presName="childText" presStyleLbl="conFgAcc1" presStyleIdx="1" presStyleCnt="4">
        <dgm:presLayoutVars>
          <dgm:bulletEnabled val="1"/>
        </dgm:presLayoutVars>
      </dgm:prSet>
      <dgm:spPr/>
    </dgm:pt>
    <dgm:pt modelId="{D1780E76-33A1-4E30-B657-6A0C208F917D}" type="pres">
      <dgm:prSet presAssocID="{7D30C5AA-5245-4DF7-8AC5-2115D4B61F4D}" presName="spaceBetweenRectangles" presStyleCnt="0"/>
      <dgm:spPr/>
    </dgm:pt>
    <dgm:pt modelId="{B8DE5B8B-32F7-4CC3-A45B-2913FAA85FE7}" type="pres">
      <dgm:prSet presAssocID="{141496CC-44D9-4AFF-B2DA-2450B62281DA}" presName="parentLin" presStyleCnt="0"/>
      <dgm:spPr/>
    </dgm:pt>
    <dgm:pt modelId="{ACDFA446-D3AE-48BA-93F4-B4D913C04C3D}" type="pres">
      <dgm:prSet presAssocID="{141496CC-44D9-4AFF-B2DA-2450B62281DA}" presName="parentLeftMargin" presStyleLbl="node1" presStyleIdx="1" presStyleCnt="4"/>
      <dgm:spPr/>
      <dgm:t>
        <a:bodyPr/>
        <a:lstStyle/>
        <a:p>
          <a:endParaRPr lang="en-US"/>
        </a:p>
      </dgm:t>
    </dgm:pt>
    <dgm:pt modelId="{B9F3827F-FF5C-443A-94DF-1DB9789812A8}" type="pres">
      <dgm:prSet presAssocID="{141496CC-44D9-4AFF-B2DA-2450B62281DA}" presName="parentText" presStyleLbl="node1" presStyleIdx="2" presStyleCnt="4">
        <dgm:presLayoutVars>
          <dgm:chMax val="0"/>
          <dgm:bulletEnabled val="1"/>
        </dgm:presLayoutVars>
      </dgm:prSet>
      <dgm:spPr/>
      <dgm:t>
        <a:bodyPr/>
        <a:lstStyle/>
        <a:p>
          <a:endParaRPr lang="en-US"/>
        </a:p>
      </dgm:t>
    </dgm:pt>
    <dgm:pt modelId="{0D609078-6E23-420C-B73C-B34063E4C9CA}" type="pres">
      <dgm:prSet presAssocID="{141496CC-44D9-4AFF-B2DA-2450B62281DA}" presName="negativeSpace" presStyleCnt="0"/>
      <dgm:spPr/>
    </dgm:pt>
    <dgm:pt modelId="{A2955654-82B0-4245-B7CD-6AC9DA22EC4F}" type="pres">
      <dgm:prSet presAssocID="{141496CC-44D9-4AFF-B2DA-2450B62281DA}" presName="childText" presStyleLbl="conFgAcc1" presStyleIdx="2" presStyleCnt="4">
        <dgm:presLayoutVars>
          <dgm:bulletEnabled val="1"/>
        </dgm:presLayoutVars>
      </dgm:prSet>
      <dgm:spPr/>
      <dgm:t>
        <a:bodyPr/>
        <a:lstStyle/>
        <a:p>
          <a:endParaRPr lang="en-US"/>
        </a:p>
      </dgm:t>
    </dgm:pt>
    <dgm:pt modelId="{4671DEE8-3292-4632-AB69-B3DA3B450857}" type="pres">
      <dgm:prSet presAssocID="{0AB3F815-7903-425B-A609-6F92261F12D0}" presName="spaceBetweenRectangles" presStyleCnt="0"/>
      <dgm:spPr/>
    </dgm:pt>
    <dgm:pt modelId="{5F2EFAAA-9B18-46D2-8927-470759E0F787}" type="pres">
      <dgm:prSet presAssocID="{FA86B6F1-5B5E-4076-8544-CC6BE15C68B6}" presName="parentLin" presStyleCnt="0"/>
      <dgm:spPr/>
    </dgm:pt>
    <dgm:pt modelId="{33F730C7-232C-4A40-9670-B9B8103F751B}" type="pres">
      <dgm:prSet presAssocID="{FA86B6F1-5B5E-4076-8544-CC6BE15C68B6}" presName="parentLeftMargin" presStyleLbl="node1" presStyleIdx="2" presStyleCnt="4"/>
      <dgm:spPr/>
      <dgm:t>
        <a:bodyPr/>
        <a:lstStyle/>
        <a:p>
          <a:endParaRPr lang="en-US"/>
        </a:p>
      </dgm:t>
    </dgm:pt>
    <dgm:pt modelId="{138032E5-2757-41A5-9B84-CC544BD85429}" type="pres">
      <dgm:prSet presAssocID="{FA86B6F1-5B5E-4076-8544-CC6BE15C68B6}" presName="parentText" presStyleLbl="node1" presStyleIdx="3" presStyleCnt="4">
        <dgm:presLayoutVars>
          <dgm:chMax val="0"/>
          <dgm:bulletEnabled val="1"/>
        </dgm:presLayoutVars>
      </dgm:prSet>
      <dgm:spPr/>
      <dgm:t>
        <a:bodyPr/>
        <a:lstStyle/>
        <a:p>
          <a:endParaRPr lang="en-US"/>
        </a:p>
      </dgm:t>
    </dgm:pt>
    <dgm:pt modelId="{CE672C8B-FC94-43EA-817F-25336A0A12C7}" type="pres">
      <dgm:prSet presAssocID="{FA86B6F1-5B5E-4076-8544-CC6BE15C68B6}" presName="negativeSpace" presStyleCnt="0"/>
      <dgm:spPr/>
    </dgm:pt>
    <dgm:pt modelId="{6CF40DBB-53C4-4F43-9285-359DD400574C}" type="pres">
      <dgm:prSet presAssocID="{FA86B6F1-5B5E-4076-8544-CC6BE15C68B6}" presName="childText" presStyleLbl="conFgAcc1" presStyleIdx="3" presStyleCnt="4">
        <dgm:presLayoutVars>
          <dgm:bulletEnabled val="1"/>
        </dgm:presLayoutVars>
      </dgm:prSet>
      <dgm:spPr/>
    </dgm:pt>
  </dgm:ptLst>
  <dgm:cxnLst>
    <dgm:cxn modelId="{3C5D23D9-ECAF-4FB6-9FE5-59F1A64CDBD6}" type="presOf" srcId="{885E8142-8E7E-4C49-9E31-57BB5FF10D49}" destId="{381EE537-E499-4299-9D3B-4A061B449579}" srcOrd="1" destOrd="0" presId="urn:microsoft.com/office/officeart/2005/8/layout/list1"/>
    <dgm:cxn modelId="{8F08B30A-FBEC-4C13-AAD5-0909A776E553}" srcId="{57974FCA-DA58-41F2-A1A4-11267E82A4AE}" destId="{141496CC-44D9-4AFF-B2DA-2450B62281DA}" srcOrd="2" destOrd="0" parTransId="{7DF950D4-9876-4BFA-9DB9-BF735575F3A6}" sibTransId="{0AB3F815-7903-425B-A609-6F92261F12D0}"/>
    <dgm:cxn modelId="{E131E746-B562-44DB-B79D-0C7EA0E767FE}" type="presOf" srcId="{885E8142-8E7E-4C49-9E31-57BB5FF10D49}" destId="{3958FACC-827F-4F77-BCF2-92431D100CDE}" srcOrd="0" destOrd="0" presId="urn:microsoft.com/office/officeart/2005/8/layout/list1"/>
    <dgm:cxn modelId="{794FCE93-48BE-4A76-BE4A-947FA1639DA9}" type="presOf" srcId="{FA86B6F1-5B5E-4076-8544-CC6BE15C68B6}" destId="{33F730C7-232C-4A40-9670-B9B8103F751B}" srcOrd="0" destOrd="0" presId="urn:microsoft.com/office/officeart/2005/8/layout/list1"/>
    <dgm:cxn modelId="{2D0DFC70-0ABA-4ED4-B4E2-045A719C5592}" type="presOf" srcId="{141496CC-44D9-4AFF-B2DA-2450B62281DA}" destId="{ACDFA446-D3AE-48BA-93F4-B4D913C04C3D}" srcOrd="0" destOrd="0" presId="urn:microsoft.com/office/officeart/2005/8/layout/list1"/>
    <dgm:cxn modelId="{30C6ACA9-E95E-4A01-9F4A-EE83E74CC044}" type="presOf" srcId="{9315350B-8834-4F1D-B1D3-5896857B1129}" destId="{00FCB07B-A73C-44E2-9161-B42561CEB678}" srcOrd="0" destOrd="0" presId="urn:microsoft.com/office/officeart/2005/8/layout/list1"/>
    <dgm:cxn modelId="{AFE93F04-BB88-4581-A7FC-C0C35EF45A0D}" type="presOf" srcId="{141496CC-44D9-4AFF-B2DA-2450B62281DA}" destId="{B9F3827F-FF5C-443A-94DF-1DB9789812A8}" srcOrd="1" destOrd="0" presId="urn:microsoft.com/office/officeart/2005/8/layout/list1"/>
    <dgm:cxn modelId="{EDEFA25A-437C-4636-9DD0-C81C7F8BBC9F}" type="presOf" srcId="{FA86B6F1-5B5E-4076-8544-CC6BE15C68B6}" destId="{138032E5-2757-41A5-9B84-CC544BD85429}" srcOrd="1" destOrd="0" presId="urn:microsoft.com/office/officeart/2005/8/layout/list1"/>
    <dgm:cxn modelId="{F4A30A7F-FEE8-4B6A-A04D-026C15C7D668}" srcId="{57974FCA-DA58-41F2-A1A4-11267E82A4AE}" destId="{885E8142-8E7E-4C49-9E31-57BB5FF10D49}" srcOrd="1" destOrd="0" parTransId="{37CDA18A-EFFE-497F-85BD-E1EBAFD1DCD2}" sibTransId="{7D30C5AA-5245-4DF7-8AC5-2115D4B61F4D}"/>
    <dgm:cxn modelId="{C46D30AB-388D-432C-9407-5D7BC2912923}" type="presOf" srcId="{57974FCA-DA58-41F2-A1A4-11267E82A4AE}" destId="{5E2E8867-2DF0-427F-9F6B-848105EEBDF1}" srcOrd="0" destOrd="0" presId="urn:microsoft.com/office/officeart/2005/8/layout/list1"/>
    <dgm:cxn modelId="{6B298F09-D7F9-4D2C-9588-25C86DE4CAF0}" srcId="{57974FCA-DA58-41F2-A1A4-11267E82A4AE}" destId="{FA86B6F1-5B5E-4076-8544-CC6BE15C68B6}" srcOrd="3" destOrd="0" parTransId="{D68B6C69-B3C0-4F06-8CA4-E06E7334F6CD}" sibTransId="{C8ACF4F9-FC4C-4E04-B74D-CFD2CABA6064}"/>
    <dgm:cxn modelId="{CDF65B01-59FA-48C6-946F-6C42C1156C42}" srcId="{57974FCA-DA58-41F2-A1A4-11267E82A4AE}" destId="{9315350B-8834-4F1D-B1D3-5896857B1129}" srcOrd="0" destOrd="0" parTransId="{9F9587A0-BB7B-469A-958B-A6ACBD9CEC67}" sibTransId="{CDE44B39-F644-443A-938A-2176FAF53DC8}"/>
    <dgm:cxn modelId="{52E3AFC2-0A6B-4C3C-9BA0-DA5818652252}" type="presOf" srcId="{9315350B-8834-4F1D-B1D3-5896857B1129}" destId="{736996AD-B75D-4E7A-8A09-1A89622A3C11}" srcOrd="1" destOrd="0" presId="urn:microsoft.com/office/officeart/2005/8/layout/list1"/>
    <dgm:cxn modelId="{8E0C042C-9428-474B-A940-BCE0C702B0AB}" type="presParOf" srcId="{5E2E8867-2DF0-427F-9F6B-848105EEBDF1}" destId="{FEFCFB8E-C502-4415-87F9-035385B522C0}" srcOrd="0" destOrd="0" presId="urn:microsoft.com/office/officeart/2005/8/layout/list1"/>
    <dgm:cxn modelId="{B3E9B21E-5DD3-484D-8D5B-894DE7BCD77D}" type="presParOf" srcId="{FEFCFB8E-C502-4415-87F9-035385B522C0}" destId="{00FCB07B-A73C-44E2-9161-B42561CEB678}" srcOrd="0" destOrd="0" presId="urn:microsoft.com/office/officeart/2005/8/layout/list1"/>
    <dgm:cxn modelId="{079D53A6-4B88-4731-895C-5A6EF52B433F}" type="presParOf" srcId="{FEFCFB8E-C502-4415-87F9-035385B522C0}" destId="{736996AD-B75D-4E7A-8A09-1A89622A3C11}" srcOrd="1" destOrd="0" presId="urn:microsoft.com/office/officeart/2005/8/layout/list1"/>
    <dgm:cxn modelId="{DC126383-EBC0-43FC-9649-D2702307525D}" type="presParOf" srcId="{5E2E8867-2DF0-427F-9F6B-848105EEBDF1}" destId="{586B01C8-75CE-4264-9A75-1A04184A5F23}" srcOrd="1" destOrd="0" presId="urn:microsoft.com/office/officeart/2005/8/layout/list1"/>
    <dgm:cxn modelId="{1E69279E-A38D-42EB-A27B-5192C7753032}" type="presParOf" srcId="{5E2E8867-2DF0-427F-9F6B-848105EEBDF1}" destId="{CA10D530-63A8-4B1E-B73D-83E2634DF830}" srcOrd="2" destOrd="0" presId="urn:microsoft.com/office/officeart/2005/8/layout/list1"/>
    <dgm:cxn modelId="{0D6107AD-015E-4C95-BAA5-7339A0F89E33}" type="presParOf" srcId="{5E2E8867-2DF0-427F-9F6B-848105EEBDF1}" destId="{E9D8D148-182A-4834-9AB0-071F889CD34B}" srcOrd="3" destOrd="0" presId="urn:microsoft.com/office/officeart/2005/8/layout/list1"/>
    <dgm:cxn modelId="{C0FA408B-9561-4705-9C0C-F1065847132A}" type="presParOf" srcId="{5E2E8867-2DF0-427F-9F6B-848105EEBDF1}" destId="{0C9045EF-ABBE-4EF4-89DD-3BA4B5CD91B1}" srcOrd="4" destOrd="0" presId="urn:microsoft.com/office/officeart/2005/8/layout/list1"/>
    <dgm:cxn modelId="{7573D7BB-FA7C-47E7-BE3F-7ED359A14A88}" type="presParOf" srcId="{0C9045EF-ABBE-4EF4-89DD-3BA4B5CD91B1}" destId="{3958FACC-827F-4F77-BCF2-92431D100CDE}" srcOrd="0" destOrd="0" presId="urn:microsoft.com/office/officeart/2005/8/layout/list1"/>
    <dgm:cxn modelId="{0F9BECC2-0994-4A19-A640-08D1508C2EFF}" type="presParOf" srcId="{0C9045EF-ABBE-4EF4-89DD-3BA4B5CD91B1}" destId="{381EE537-E499-4299-9D3B-4A061B449579}" srcOrd="1" destOrd="0" presId="urn:microsoft.com/office/officeart/2005/8/layout/list1"/>
    <dgm:cxn modelId="{87802D64-B195-4ABC-BCAB-EC68FE20EB38}" type="presParOf" srcId="{5E2E8867-2DF0-427F-9F6B-848105EEBDF1}" destId="{3959AC5C-13D2-418F-A3EF-54DEF6AADB15}" srcOrd="5" destOrd="0" presId="urn:microsoft.com/office/officeart/2005/8/layout/list1"/>
    <dgm:cxn modelId="{BD263E5E-D503-45BD-833D-C698E77A13F6}" type="presParOf" srcId="{5E2E8867-2DF0-427F-9F6B-848105EEBDF1}" destId="{3FF1163A-4D19-417C-941D-DFB41A05414D}" srcOrd="6" destOrd="0" presId="urn:microsoft.com/office/officeart/2005/8/layout/list1"/>
    <dgm:cxn modelId="{2148B104-D5FB-4FA6-8E39-BACFD0AD9598}" type="presParOf" srcId="{5E2E8867-2DF0-427F-9F6B-848105EEBDF1}" destId="{D1780E76-33A1-4E30-B657-6A0C208F917D}" srcOrd="7" destOrd="0" presId="urn:microsoft.com/office/officeart/2005/8/layout/list1"/>
    <dgm:cxn modelId="{CCAB4F0B-8FD5-47FE-855E-D9628A4E0788}" type="presParOf" srcId="{5E2E8867-2DF0-427F-9F6B-848105EEBDF1}" destId="{B8DE5B8B-32F7-4CC3-A45B-2913FAA85FE7}" srcOrd="8" destOrd="0" presId="urn:microsoft.com/office/officeart/2005/8/layout/list1"/>
    <dgm:cxn modelId="{5A7B485A-E2B8-4E17-B54A-3A462FA31B16}" type="presParOf" srcId="{B8DE5B8B-32F7-4CC3-A45B-2913FAA85FE7}" destId="{ACDFA446-D3AE-48BA-93F4-B4D913C04C3D}" srcOrd="0" destOrd="0" presId="urn:microsoft.com/office/officeart/2005/8/layout/list1"/>
    <dgm:cxn modelId="{F24126B2-CA53-41D1-AA01-6F08CCB8D51A}" type="presParOf" srcId="{B8DE5B8B-32F7-4CC3-A45B-2913FAA85FE7}" destId="{B9F3827F-FF5C-443A-94DF-1DB9789812A8}" srcOrd="1" destOrd="0" presId="urn:microsoft.com/office/officeart/2005/8/layout/list1"/>
    <dgm:cxn modelId="{9C47C0B3-6E79-4BE2-8EAF-C285571D6AED}" type="presParOf" srcId="{5E2E8867-2DF0-427F-9F6B-848105EEBDF1}" destId="{0D609078-6E23-420C-B73C-B34063E4C9CA}" srcOrd="9" destOrd="0" presId="urn:microsoft.com/office/officeart/2005/8/layout/list1"/>
    <dgm:cxn modelId="{DB08947C-9452-46DD-ABDC-A5A80A6B74A0}" type="presParOf" srcId="{5E2E8867-2DF0-427F-9F6B-848105EEBDF1}" destId="{A2955654-82B0-4245-B7CD-6AC9DA22EC4F}" srcOrd="10" destOrd="0" presId="urn:microsoft.com/office/officeart/2005/8/layout/list1"/>
    <dgm:cxn modelId="{9EB0B0EC-E523-4B86-9EAD-2FE4AFF6490B}" type="presParOf" srcId="{5E2E8867-2DF0-427F-9F6B-848105EEBDF1}" destId="{4671DEE8-3292-4632-AB69-B3DA3B450857}" srcOrd="11" destOrd="0" presId="urn:microsoft.com/office/officeart/2005/8/layout/list1"/>
    <dgm:cxn modelId="{C7960535-DBD0-44A9-815F-4C306D4F37A8}" type="presParOf" srcId="{5E2E8867-2DF0-427F-9F6B-848105EEBDF1}" destId="{5F2EFAAA-9B18-46D2-8927-470759E0F787}" srcOrd="12" destOrd="0" presId="urn:microsoft.com/office/officeart/2005/8/layout/list1"/>
    <dgm:cxn modelId="{2D1B1487-48FB-4FA2-928F-81CEC9EA1B18}" type="presParOf" srcId="{5F2EFAAA-9B18-46D2-8927-470759E0F787}" destId="{33F730C7-232C-4A40-9670-B9B8103F751B}" srcOrd="0" destOrd="0" presId="urn:microsoft.com/office/officeart/2005/8/layout/list1"/>
    <dgm:cxn modelId="{47289894-2B24-497D-A488-AD646749AF08}" type="presParOf" srcId="{5F2EFAAA-9B18-46D2-8927-470759E0F787}" destId="{138032E5-2757-41A5-9B84-CC544BD85429}" srcOrd="1" destOrd="0" presId="urn:microsoft.com/office/officeart/2005/8/layout/list1"/>
    <dgm:cxn modelId="{3BAEB262-9D63-4555-AA97-B9F9BDF33095}" type="presParOf" srcId="{5E2E8867-2DF0-427F-9F6B-848105EEBDF1}" destId="{CE672C8B-FC94-43EA-817F-25336A0A12C7}" srcOrd="13" destOrd="0" presId="urn:microsoft.com/office/officeart/2005/8/layout/list1"/>
    <dgm:cxn modelId="{8DBB2A5F-AEE6-4F00-B392-0925C24B9D06}" type="presParOf" srcId="{5E2E8867-2DF0-427F-9F6B-848105EEBDF1}" destId="{6CF40DBB-53C4-4F43-9285-359DD400574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7974FCA-DA58-41F2-A1A4-11267E82A4A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315350B-8834-4F1D-B1D3-5896857B112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Weeks OF Supply</a:t>
          </a:r>
          <a:endParaRPr lang="en-US" dirty="0"/>
        </a:p>
      </dgm:t>
    </dgm:pt>
    <dgm:pt modelId="{9F9587A0-BB7B-469A-958B-A6ACBD9CEC67}" type="parTrans" cxnId="{CDF65B01-59FA-48C6-946F-6C42C1156C42}">
      <dgm:prSet/>
      <dgm:spPr/>
      <dgm:t>
        <a:bodyPr/>
        <a:lstStyle/>
        <a:p>
          <a:endParaRPr lang="en-US"/>
        </a:p>
      </dgm:t>
    </dgm:pt>
    <dgm:pt modelId="{CDE44B39-F644-443A-938A-2176FAF53DC8}" type="sibTrans" cxnId="{CDF65B01-59FA-48C6-946F-6C42C1156C42}">
      <dgm:prSet/>
      <dgm:spPr/>
      <dgm:t>
        <a:bodyPr/>
        <a:lstStyle/>
        <a:p>
          <a:endParaRPr lang="en-US"/>
        </a:p>
      </dgm:t>
    </dgm:pt>
    <dgm:pt modelId="{885E8142-8E7E-4C49-9E31-57BB5FF10D49}">
      <dgm:prSet phldrT="[Text]">
        <dgm:style>
          <a:lnRef idx="1">
            <a:schemeClr val="accent2"/>
          </a:lnRef>
          <a:fillRef idx="3">
            <a:schemeClr val="accent2"/>
          </a:fillRef>
          <a:effectRef idx="2">
            <a:schemeClr val="accent2"/>
          </a:effectRef>
          <a:fontRef idx="minor">
            <a:schemeClr val="lt1"/>
          </a:fontRef>
        </dgm:style>
      </dgm:prSet>
      <dgm:spPr/>
      <dgm:t>
        <a:bodyPr/>
        <a:lstStyle/>
        <a:p>
          <a:r>
            <a:rPr lang="en-US" dirty="0" smtClean="0"/>
            <a:t>Average Markup of the Product Mix</a:t>
          </a:r>
          <a:endParaRPr lang="en-US" dirty="0"/>
        </a:p>
      </dgm:t>
    </dgm:pt>
    <dgm:pt modelId="{37CDA18A-EFFE-497F-85BD-E1EBAFD1DCD2}" type="parTrans" cxnId="{F4A30A7F-FEE8-4B6A-A04D-026C15C7D668}">
      <dgm:prSet/>
      <dgm:spPr/>
      <dgm:t>
        <a:bodyPr/>
        <a:lstStyle/>
        <a:p>
          <a:endParaRPr lang="en-US"/>
        </a:p>
      </dgm:t>
    </dgm:pt>
    <dgm:pt modelId="{7D30C5AA-5245-4DF7-8AC5-2115D4B61F4D}" type="sibTrans" cxnId="{F4A30A7F-FEE8-4B6A-A04D-026C15C7D668}">
      <dgm:prSet/>
      <dgm:spPr/>
      <dgm:t>
        <a:bodyPr/>
        <a:lstStyle/>
        <a:p>
          <a:endParaRPr lang="en-US"/>
        </a:p>
      </dgm:t>
    </dgm:pt>
    <dgm:pt modelId="{5E2E8867-2DF0-427F-9F6B-848105EEBDF1}" type="pres">
      <dgm:prSet presAssocID="{57974FCA-DA58-41F2-A1A4-11267E82A4AE}" presName="linear" presStyleCnt="0">
        <dgm:presLayoutVars>
          <dgm:dir/>
          <dgm:animLvl val="lvl"/>
          <dgm:resizeHandles val="exact"/>
        </dgm:presLayoutVars>
      </dgm:prSet>
      <dgm:spPr/>
      <dgm:t>
        <a:bodyPr/>
        <a:lstStyle/>
        <a:p>
          <a:endParaRPr lang="en-US"/>
        </a:p>
      </dgm:t>
    </dgm:pt>
    <dgm:pt modelId="{FEFCFB8E-C502-4415-87F9-035385B522C0}" type="pres">
      <dgm:prSet presAssocID="{9315350B-8834-4F1D-B1D3-5896857B1129}" presName="parentLin" presStyleCnt="0"/>
      <dgm:spPr/>
    </dgm:pt>
    <dgm:pt modelId="{00FCB07B-A73C-44E2-9161-B42561CEB678}" type="pres">
      <dgm:prSet presAssocID="{9315350B-8834-4F1D-B1D3-5896857B1129}" presName="parentLeftMargin" presStyleLbl="node1" presStyleIdx="0" presStyleCnt="2"/>
      <dgm:spPr/>
      <dgm:t>
        <a:bodyPr/>
        <a:lstStyle/>
        <a:p>
          <a:endParaRPr lang="en-US"/>
        </a:p>
      </dgm:t>
    </dgm:pt>
    <dgm:pt modelId="{736996AD-B75D-4E7A-8A09-1A89622A3C11}" type="pres">
      <dgm:prSet presAssocID="{9315350B-8834-4F1D-B1D3-5896857B1129}" presName="parentText" presStyleLbl="node1" presStyleIdx="0" presStyleCnt="2">
        <dgm:presLayoutVars>
          <dgm:chMax val="0"/>
          <dgm:bulletEnabled val="1"/>
        </dgm:presLayoutVars>
      </dgm:prSet>
      <dgm:spPr/>
      <dgm:t>
        <a:bodyPr/>
        <a:lstStyle/>
        <a:p>
          <a:endParaRPr lang="en-US"/>
        </a:p>
      </dgm:t>
    </dgm:pt>
    <dgm:pt modelId="{586B01C8-75CE-4264-9A75-1A04184A5F23}" type="pres">
      <dgm:prSet presAssocID="{9315350B-8834-4F1D-B1D3-5896857B1129}" presName="negativeSpace" presStyleCnt="0"/>
      <dgm:spPr/>
    </dgm:pt>
    <dgm:pt modelId="{CA10D530-63A8-4B1E-B73D-83E2634DF830}" type="pres">
      <dgm:prSet presAssocID="{9315350B-8834-4F1D-B1D3-5896857B1129}" presName="childText" presStyleLbl="conFgAcc1" presStyleIdx="0" presStyleCnt="2">
        <dgm:presLayoutVars>
          <dgm:bulletEnabled val="1"/>
        </dgm:presLayoutVars>
      </dgm:prSet>
      <dgm:spPr/>
    </dgm:pt>
    <dgm:pt modelId="{E9D8D148-182A-4834-9AB0-071F889CD34B}" type="pres">
      <dgm:prSet presAssocID="{CDE44B39-F644-443A-938A-2176FAF53DC8}" presName="spaceBetweenRectangles" presStyleCnt="0"/>
      <dgm:spPr/>
    </dgm:pt>
    <dgm:pt modelId="{0C9045EF-ABBE-4EF4-89DD-3BA4B5CD91B1}" type="pres">
      <dgm:prSet presAssocID="{885E8142-8E7E-4C49-9E31-57BB5FF10D49}" presName="parentLin" presStyleCnt="0"/>
      <dgm:spPr/>
    </dgm:pt>
    <dgm:pt modelId="{3958FACC-827F-4F77-BCF2-92431D100CDE}" type="pres">
      <dgm:prSet presAssocID="{885E8142-8E7E-4C49-9E31-57BB5FF10D49}" presName="parentLeftMargin" presStyleLbl="node1" presStyleIdx="0" presStyleCnt="2"/>
      <dgm:spPr/>
      <dgm:t>
        <a:bodyPr/>
        <a:lstStyle/>
        <a:p>
          <a:endParaRPr lang="en-US"/>
        </a:p>
      </dgm:t>
    </dgm:pt>
    <dgm:pt modelId="{381EE537-E499-4299-9D3B-4A061B449579}" type="pres">
      <dgm:prSet presAssocID="{885E8142-8E7E-4C49-9E31-57BB5FF10D49}" presName="parentText" presStyleLbl="node1" presStyleIdx="1" presStyleCnt="2">
        <dgm:presLayoutVars>
          <dgm:chMax val="0"/>
          <dgm:bulletEnabled val="1"/>
        </dgm:presLayoutVars>
      </dgm:prSet>
      <dgm:spPr/>
      <dgm:t>
        <a:bodyPr/>
        <a:lstStyle/>
        <a:p>
          <a:endParaRPr lang="en-US"/>
        </a:p>
      </dgm:t>
    </dgm:pt>
    <dgm:pt modelId="{3959AC5C-13D2-418F-A3EF-54DEF6AADB15}" type="pres">
      <dgm:prSet presAssocID="{885E8142-8E7E-4C49-9E31-57BB5FF10D49}" presName="negativeSpace" presStyleCnt="0"/>
      <dgm:spPr/>
    </dgm:pt>
    <dgm:pt modelId="{3FF1163A-4D19-417C-941D-DFB41A05414D}" type="pres">
      <dgm:prSet presAssocID="{885E8142-8E7E-4C49-9E31-57BB5FF10D49}" presName="childText" presStyleLbl="conFgAcc1" presStyleIdx="1" presStyleCnt="2">
        <dgm:presLayoutVars>
          <dgm:bulletEnabled val="1"/>
        </dgm:presLayoutVars>
      </dgm:prSet>
      <dgm:spPr/>
    </dgm:pt>
  </dgm:ptLst>
  <dgm:cxnLst>
    <dgm:cxn modelId="{DCA5A63B-4E74-4DB8-8880-D5D364127665}" type="presOf" srcId="{9315350B-8834-4F1D-B1D3-5896857B1129}" destId="{736996AD-B75D-4E7A-8A09-1A89622A3C11}" srcOrd="1" destOrd="0" presId="urn:microsoft.com/office/officeart/2005/8/layout/list1"/>
    <dgm:cxn modelId="{E3817D09-C025-40CB-9AFA-3BA486AA6FB7}" type="presOf" srcId="{57974FCA-DA58-41F2-A1A4-11267E82A4AE}" destId="{5E2E8867-2DF0-427F-9F6B-848105EEBDF1}" srcOrd="0" destOrd="0" presId="urn:microsoft.com/office/officeart/2005/8/layout/list1"/>
    <dgm:cxn modelId="{F4A30A7F-FEE8-4B6A-A04D-026C15C7D668}" srcId="{57974FCA-DA58-41F2-A1A4-11267E82A4AE}" destId="{885E8142-8E7E-4C49-9E31-57BB5FF10D49}" srcOrd="1" destOrd="0" parTransId="{37CDA18A-EFFE-497F-85BD-E1EBAFD1DCD2}" sibTransId="{7D30C5AA-5245-4DF7-8AC5-2115D4B61F4D}"/>
    <dgm:cxn modelId="{7C48949D-6A37-4A00-900D-7CAE7C4E37F1}" type="presOf" srcId="{885E8142-8E7E-4C49-9E31-57BB5FF10D49}" destId="{381EE537-E499-4299-9D3B-4A061B449579}" srcOrd="1" destOrd="0" presId="urn:microsoft.com/office/officeart/2005/8/layout/list1"/>
    <dgm:cxn modelId="{105A4085-B1E3-4EA0-A586-B6C4376E2A3F}" type="presOf" srcId="{9315350B-8834-4F1D-B1D3-5896857B1129}" destId="{00FCB07B-A73C-44E2-9161-B42561CEB678}" srcOrd="0" destOrd="0" presId="urn:microsoft.com/office/officeart/2005/8/layout/list1"/>
    <dgm:cxn modelId="{CDF65B01-59FA-48C6-946F-6C42C1156C42}" srcId="{57974FCA-DA58-41F2-A1A4-11267E82A4AE}" destId="{9315350B-8834-4F1D-B1D3-5896857B1129}" srcOrd="0" destOrd="0" parTransId="{9F9587A0-BB7B-469A-958B-A6ACBD9CEC67}" sibTransId="{CDE44B39-F644-443A-938A-2176FAF53DC8}"/>
    <dgm:cxn modelId="{69363210-BE1B-4E9E-BA9F-EBFABE567A2F}" type="presOf" srcId="{885E8142-8E7E-4C49-9E31-57BB5FF10D49}" destId="{3958FACC-827F-4F77-BCF2-92431D100CDE}" srcOrd="0" destOrd="0" presId="urn:microsoft.com/office/officeart/2005/8/layout/list1"/>
    <dgm:cxn modelId="{9F5D6C2A-C7F0-48E1-B7B1-A7CF3E6E097E}" type="presParOf" srcId="{5E2E8867-2DF0-427F-9F6B-848105EEBDF1}" destId="{FEFCFB8E-C502-4415-87F9-035385B522C0}" srcOrd="0" destOrd="0" presId="urn:microsoft.com/office/officeart/2005/8/layout/list1"/>
    <dgm:cxn modelId="{68FBFAF0-6F27-49DF-ADA8-46E55EB819C6}" type="presParOf" srcId="{FEFCFB8E-C502-4415-87F9-035385B522C0}" destId="{00FCB07B-A73C-44E2-9161-B42561CEB678}" srcOrd="0" destOrd="0" presId="urn:microsoft.com/office/officeart/2005/8/layout/list1"/>
    <dgm:cxn modelId="{B96E1A04-753D-4CEA-A974-047B493AD8EE}" type="presParOf" srcId="{FEFCFB8E-C502-4415-87F9-035385B522C0}" destId="{736996AD-B75D-4E7A-8A09-1A89622A3C11}" srcOrd="1" destOrd="0" presId="urn:microsoft.com/office/officeart/2005/8/layout/list1"/>
    <dgm:cxn modelId="{76E23746-9CF7-44AD-8C63-800EED85AC55}" type="presParOf" srcId="{5E2E8867-2DF0-427F-9F6B-848105EEBDF1}" destId="{586B01C8-75CE-4264-9A75-1A04184A5F23}" srcOrd="1" destOrd="0" presId="urn:microsoft.com/office/officeart/2005/8/layout/list1"/>
    <dgm:cxn modelId="{7E6D71F8-0A64-457C-9ACF-3C8B68129E41}" type="presParOf" srcId="{5E2E8867-2DF0-427F-9F6B-848105EEBDF1}" destId="{CA10D530-63A8-4B1E-B73D-83E2634DF830}" srcOrd="2" destOrd="0" presId="urn:microsoft.com/office/officeart/2005/8/layout/list1"/>
    <dgm:cxn modelId="{7D48E72F-30BA-47AA-A867-0EF3EF60CE7E}" type="presParOf" srcId="{5E2E8867-2DF0-427F-9F6B-848105EEBDF1}" destId="{E9D8D148-182A-4834-9AB0-071F889CD34B}" srcOrd="3" destOrd="0" presId="urn:microsoft.com/office/officeart/2005/8/layout/list1"/>
    <dgm:cxn modelId="{3599B42C-BE47-49F7-BB79-66EEFC470981}" type="presParOf" srcId="{5E2E8867-2DF0-427F-9F6B-848105EEBDF1}" destId="{0C9045EF-ABBE-4EF4-89DD-3BA4B5CD91B1}" srcOrd="4" destOrd="0" presId="urn:microsoft.com/office/officeart/2005/8/layout/list1"/>
    <dgm:cxn modelId="{F8C5B090-909B-41B4-8CDE-433E927827AC}" type="presParOf" srcId="{0C9045EF-ABBE-4EF4-89DD-3BA4B5CD91B1}" destId="{3958FACC-827F-4F77-BCF2-92431D100CDE}" srcOrd="0" destOrd="0" presId="urn:microsoft.com/office/officeart/2005/8/layout/list1"/>
    <dgm:cxn modelId="{87ED25D2-AA70-49ED-8129-855D8672A39A}" type="presParOf" srcId="{0C9045EF-ABBE-4EF4-89DD-3BA4B5CD91B1}" destId="{381EE537-E499-4299-9D3B-4A061B449579}" srcOrd="1" destOrd="0" presId="urn:microsoft.com/office/officeart/2005/8/layout/list1"/>
    <dgm:cxn modelId="{017AE965-6BC6-44B0-BC88-36CB5966CB84}" type="presParOf" srcId="{5E2E8867-2DF0-427F-9F6B-848105EEBDF1}" destId="{3959AC5C-13D2-418F-A3EF-54DEF6AADB15}" srcOrd="5" destOrd="0" presId="urn:microsoft.com/office/officeart/2005/8/layout/list1"/>
    <dgm:cxn modelId="{A046F844-87EE-44EF-9E62-AC9F8444DAEE}" type="presParOf" srcId="{5E2E8867-2DF0-427F-9F6B-848105EEBDF1}" destId="{3FF1163A-4D19-417C-941D-DFB41A05414D}"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7D6F5F-59DB-4D3E-8009-A4DA5C4C42C5}">
      <dsp:nvSpPr>
        <dsp:cNvPr id="0" name=""/>
        <dsp:cNvSpPr/>
      </dsp:nvSpPr>
      <dsp:spPr>
        <a:xfrm>
          <a:off x="0" y="305079"/>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1830E1-B019-483B-A8A7-D4D516CB0FB5}">
      <dsp:nvSpPr>
        <dsp:cNvPr id="0" name=""/>
        <dsp:cNvSpPr/>
      </dsp:nvSpPr>
      <dsp:spPr>
        <a:xfrm>
          <a:off x="304800" y="39399"/>
          <a:ext cx="426720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Introduction</a:t>
          </a:r>
          <a:endParaRPr lang="en-US" sz="1800" kern="1200" dirty="0"/>
        </a:p>
      </dsp:txBody>
      <dsp:txXfrm>
        <a:off x="330739" y="65338"/>
        <a:ext cx="4215322" cy="479482"/>
      </dsp:txXfrm>
    </dsp:sp>
    <dsp:sp modelId="{31584398-615C-429B-B81C-54008F88F71A}">
      <dsp:nvSpPr>
        <dsp:cNvPr id="0" name=""/>
        <dsp:cNvSpPr/>
      </dsp:nvSpPr>
      <dsp:spPr>
        <a:xfrm>
          <a:off x="0" y="1121559"/>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B77D25-A4A3-4E69-A80C-6D4E1DC59470}">
      <dsp:nvSpPr>
        <dsp:cNvPr id="0" name=""/>
        <dsp:cNvSpPr/>
      </dsp:nvSpPr>
      <dsp:spPr>
        <a:xfrm>
          <a:off x="304800" y="855879"/>
          <a:ext cx="426720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Constraints</a:t>
          </a:r>
          <a:endParaRPr lang="en-US" sz="1800" kern="1200" dirty="0"/>
        </a:p>
      </dsp:txBody>
      <dsp:txXfrm>
        <a:off x="330739" y="881818"/>
        <a:ext cx="4215322" cy="479482"/>
      </dsp:txXfrm>
    </dsp:sp>
    <dsp:sp modelId="{E5929844-719C-412F-955A-06E7338AEEFF}">
      <dsp:nvSpPr>
        <dsp:cNvPr id="0" name=""/>
        <dsp:cNvSpPr/>
      </dsp:nvSpPr>
      <dsp:spPr>
        <a:xfrm>
          <a:off x="0" y="1938039"/>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75A70A-A1D4-4595-99BF-DB2B513BEA5C}">
      <dsp:nvSpPr>
        <dsp:cNvPr id="0" name=""/>
        <dsp:cNvSpPr/>
      </dsp:nvSpPr>
      <dsp:spPr>
        <a:xfrm>
          <a:off x="304800" y="1672359"/>
          <a:ext cx="426720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Methodology</a:t>
          </a:r>
          <a:endParaRPr lang="en-US" sz="1800" kern="1200" dirty="0"/>
        </a:p>
      </dsp:txBody>
      <dsp:txXfrm>
        <a:off x="330739" y="1698298"/>
        <a:ext cx="4215322" cy="479482"/>
      </dsp:txXfrm>
    </dsp:sp>
    <dsp:sp modelId="{8FDA11EE-A1F1-4B25-BD85-E53348CF62AD}">
      <dsp:nvSpPr>
        <dsp:cNvPr id="0" name=""/>
        <dsp:cNvSpPr/>
      </dsp:nvSpPr>
      <dsp:spPr>
        <a:xfrm>
          <a:off x="0" y="2754520"/>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F28160-D2FE-4A62-A6F2-165ED47FD7BF}">
      <dsp:nvSpPr>
        <dsp:cNvPr id="0" name=""/>
        <dsp:cNvSpPr/>
      </dsp:nvSpPr>
      <dsp:spPr>
        <a:xfrm>
          <a:off x="304800" y="2488840"/>
          <a:ext cx="426720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Key Performance Indicators  “KPIs”</a:t>
          </a:r>
          <a:endParaRPr lang="en-US" sz="1800" kern="1200" dirty="0"/>
        </a:p>
      </dsp:txBody>
      <dsp:txXfrm>
        <a:off x="330739" y="2514779"/>
        <a:ext cx="4215322" cy="479482"/>
      </dsp:txXfrm>
    </dsp:sp>
    <dsp:sp modelId="{C3AB6BB1-6486-40EC-9EF2-5CC1868E5695}">
      <dsp:nvSpPr>
        <dsp:cNvPr id="0" name=""/>
        <dsp:cNvSpPr/>
      </dsp:nvSpPr>
      <dsp:spPr>
        <a:xfrm>
          <a:off x="0" y="3571000"/>
          <a:ext cx="60960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61FDBD-4CBA-4958-9FAA-B17D5001D326}">
      <dsp:nvSpPr>
        <dsp:cNvPr id="0" name=""/>
        <dsp:cNvSpPr/>
      </dsp:nvSpPr>
      <dsp:spPr>
        <a:xfrm>
          <a:off x="304800" y="3305320"/>
          <a:ext cx="426720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Summary And Recommendations</a:t>
          </a:r>
          <a:endParaRPr lang="en-US" sz="1800" kern="1200" dirty="0"/>
        </a:p>
      </dsp:txBody>
      <dsp:txXfrm>
        <a:off x="330739" y="3331259"/>
        <a:ext cx="4215322" cy="47948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F9525-2B60-4E8D-B6FF-186B55AA3A48}">
      <dsp:nvSpPr>
        <dsp:cNvPr id="0" name=""/>
        <dsp:cNvSpPr/>
      </dsp:nvSpPr>
      <dsp:spPr>
        <a:xfrm>
          <a:off x="2292194" y="294187"/>
          <a:ext cx="3801808" cy="3801808"/>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Profitability</a:t>
          </a:r>
          <a:endParaRPr lang="en-US" sz="2000" b="1" kern="1200" dirty="0"/>
        </a:p>
      </dsp:txBody>
      <dsp:txXfrm>
        <a:off x="4295838" y="1099809"/>
        <a:ext cx="1357788" cy="1131490"/>
      </dsp:txXfrm>
    </dsp:sp>
    <dsp:sp modelId="{FDD04470-270B-40E5-BC1F-BB6FE77BCC47}">
      <dsp:nvSpPr>
        <dsp:cNvPr id="0" name=""/>
        <dsp:cNvSpPr/>
      </dsp:nvSpPr>
      <dsp:spPr>
        <a:xfrm>
          <a:off x="2213895" y="429966"/>
          <a:ext cx="3801808" cy="3801808"/>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Efficiency</a:t>
          </a:r>
          <a:endParaRPr lang="en-US" sz="2000" b="1" kern="1200" dirty="0"/>
        </a:p>
      </dsp:txBody>
      <dsp:txXfrm>
        <a:off x="3119088" y="2896616"/>
        <a:ext cx="2036683" cy="995711"/>
      </dsp:txXfrm>
    </dsp:sp>
    <dsp:sp modelId="{0A077126-00A4-4193-A1DC-F2ABB6938F7B}">
      <dsp:nvSpPr>
        <dsp:cNvPr id="0" name=""/>
        <dsp:cNvSpPr/>
      </dsp:nvSpPr>
      <dsp:spPr>
        <a:xfrm>
          <a:off x="2135596" y="294187"/>
          <a:ext cx="3801808" cy="3801808"/>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Liquidity</a:t>
          </a:r>
          <a:endParaRPr lang="en-US" sz="2000" b="1" kern="1200" dirty="0"/>
        </a:p>
      </dsp:txBody>
      <dsp:txXfrm>
        <a:off x="2575972" y="1099809"/>
        <a:ext cx="1357788" cy="1131490"/>
      </dsp:txXfrm>
    </dsp:sp>
    <dsp:sp modelId="{9C10807A-64D4-4A11-A81A-39AD1888E607}">
      <dsp:nvSpPr>
        <dsp:cNvPr id="0" name=""/>
        <dsp:cNvSpPr/>
      </dsp:nvSpPr>
      <dsp:spPr>
        <a:xfrm>
          <a:off x="2057158" y="58837"/>
          <a:ext cx="4272509" cy="4272509"/>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098F5B-6904-4470-8ED6-F27C996A5441}">
      <dsp:nvSpPr>
        <dsp:cNvPr id="0" name=""/>
        <dsp:cNvSpPr/>
      </dsp:nvSpPr>
      <dsp:spPr>
        <a:xfrm>
          <a:off x="1978545" y="194376"/>
          <a:ext cx="4272509" cy="4272509"/>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DD917F-3C99-4913-BE11-998F7C1DFB0D}">
      <dsp:nvSpPr>
        <dsp:cNvPr id="0" name=""/>
        <dsp:cNvSpPr/>
      </dsp:nvSpPr>
      <dsp:spPr>
        <a:xfrm>
          <a:off x="1899932" y="58837"/>
          <a:ext cx="4272509" cy="4272509"/>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6990AF-B75C-4A54-9804-DD17AD931D8C}">
      <dsp:nvSpPr>
        <dsp:cNvPr id="0" name=""/>
        <dsp:cNvSpPr/>
      </dsp:nvSpPr>
      <dsp:spPr>
        <a:xfrm rot="5408546">
          <a:off x="-277384" y="1077730"/>
          <a:ext cx="1233219"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E18318-E63B-441F-BFF6-6AC4FFF1C379}">
      <dsp:nvSpPr>
        <dsp:cNvPr id="0" name=""/>
        <dsp:cNvSpPr/>
      </dsp:nvSpPr>
      <dsp:spPr>
        <a:xfrm>
          <a:off x="3065" y="284906"/>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IT</a:t>
          </a:r>
          <a:endParaRPr lang="en-US" sz="2100" kern="1200" dirty="0"/>
        </a:p>
      </dsp:txBody>
      <dsp:txXfrm>
        <a:off x="32305" y="314146"/>
        <a:ext cx="1605418" cy="939859"/>
      </dsp:txXfrm>
    </dsp:sp>
    <dsp:sp modelId="{07A27578-A8D7-4A5C-A8C5-FFBDC0A30417}">
      <dsp:nvSpPr>
        <dsp:cNvPr id="0" name=""/>
        <dsp:cNvSpPr/>
      </dsp:nvSpPr>
      <dsp:spPr>
        <a:xfrm rot="5391521">
          <a:off x="-282265" y="2325654"/>
          <a:ext cx="1242983"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D21DB2-9CEB-4B3A-8081-540F042B2DFD}">
      <dsp:nvSpPr>
        <dsp:cNvPr id="0" name=""/>
        <dsp:cNvSpPr/>
      </dsp:nvSpPr>
      <dsp:spPr>
        <a:xfrm>
          <a:off x="0" y="1527948"/>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Category</a:t>
          </a:r>
          <a:endParaRPr lang="en-US" sz="2100" kern="1200" dirty="0"/>
        </a:p>
      </dsp:txBody>
      <dsp:txXfrm>
        <a:off x="29240" y="1557188"/>
        <a:ext cx="1605418" cy="939859"/>
      </dsp:txXfrm>
    </dsp:sp>
    <dsp:sp modelId="{BEBB656F-5B3B-44DC-A250-8824A671BABA}">
      <dsp:nvSpPr>
        <dsp:cNvPr id="0" name=""/>
        <dsp:cNvSpPr/>
      </dsp:nvSpPr>
      <dsp:spPr>
        <a:xfrm>
          <a:off x="345671" y="2952057"/>
          <a:ext cx="2203158"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6B17B3-8751-49E6-A797-8F8BB03AE68D}">
      <dsp:nvSpPr>
        <dsp:cNvPr id="0" name=""/>
        <dsp:cNvSpPr/>
      </dsp:nvSpPr>
      <dsp:spPr>
        <a:xfrm>
          <a:off x="3065" y="2780754"/>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Supply Chain</a:t>
          </a:r>
          <a:endParaRPr lang="en-US" sz="2100" kern="1200" dirty="0"/>
        </a:p>
      </dsp:txBody>
      <dsp:txXfrm>
        <a:off x="32305" y="2809994"/>
        <a:ext cx="1605418" cy="939859"/>
      </dsp:txXfrm>
    </dsp:sp>
    <dsp:sp modelId="{6FC7572B-3AE0-4A3E-9E88-B18C3A55EA8E}">
      <dsp:nvSpPr>
        <dsp:cNvPr id="0" name=""/>
        <dsp:cNvSpPr/>
      </dsp:nvSpPr>
      <dsp:spPr>
        <a:xfrm rot="16200000">
          <a:off x="1934694" y="2328095"/>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54B187-B412-4903-AF6D-17183309FCE8}">
      <dsp:nvSpPr>
        <dsp:cNvPr id="0" name=""/>
        <dsp:cNvSpPr/>
      </dsp:nvSpPr>
      <dsp:spPr>
        <a:xfrm>
          <a:off x="2216050" y="2780754"/>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Financial</a:t>
          </a:r>
          <a:endParaRPr lang="en-US" sz="2100" kern="1200" dirty="0"/>
        </a:p>
      </dsp:txBody>
      <dsp:txXfrm>
        <a:off x="2245290" y="2809994"/>
        <a:ext cx="1605418" cy="939859"/>
      </dsp:txXfrm>
    </dsp:sp>
    <dsp:sp modelId="{F9E0EDCF-E7B9-47A2-9F69-5B11BFDED589}">
      <dsp:nvSpPr>
        <dsp:cNvPr id="0" name=""/>
        <dsp:cNvSpPr/>
      </dsp:nvSpPr>
      <dsp:spPr>
        <a:xfrm rot="16200000">
          <a:off x="1934694" y="1080171"/>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5AD9D4-2317-4E58-834E-5DC583DE02F9}">
      <dsp:nvSpPr>
        <dsp:cNvPr id="0" name=""/>
        <dsp:cNvSpPr/>
      </dsp:nvSpPr>
      <dsp:spPr>
        <a:xfrm>
          <a:off x="2216050" y="1532830"/>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Marketing</a:t>
          </a:r>
          <a:endParaRPr lang="en-US" sz="2100" kern="1200" dirty="0"/>
        </a:p>
      </dsp:txBody>
      <dsp:txXfrm>
        <a:off x="2245290" y="1562070"/>
        <a:ext cx="1605418" cy="939859"/>
      </dsp:txXfrm>
    </dsp:sp>
    <dsp:sp modelId="{8945217D-2E3D-4044-AE3D-AC3AF471FE59}">
      <dsp:nvSpPr>
        <dsp:cNvPr id="0" name=""/>
        <dsp:cNvSpPr/>
      </dsp:nvSpPr>
      <dsp:spPr>
        <a:xfrm>
          <a:off x="2558656" y="456209"/>
          <a:ext cx="2203158"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5BB7E2B-3F23-468B-9764-81BB6E66685B}">
      <dsp:nvSpPr>
        <dsp:cNvPr id="0" name=""/>
        <dsp:cNvSpPr/>
      </dsp:nvSpPr>
      <dsp:spPr>
        <a:xfrm>
          <a:off x="2216050" y="284906"/>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Operations</a:t>
          </a:r>
          <a:endParaRPr lang="en-US" sz="2100" kern="1200" dirty="0"/>
        </a:p>
      </dsp:txBody>
      <dsp:txXfrm>
        <a:off x="2245290" y="314146"/>
        <a:ext cx="1605418" cy="939859"/>
      </dsp:txXfrm>
    </dsp:sp>
    <dsp:sp modelId="{15C1344C-5F80-42FB-8F11-22949ED39EFF}">
      <dsp:nvSpPr>
        <dsp:cNvPr id="0" name=""/>
        <dsp:cNvSpPr/>
      </dsp:nvSpPr>
      <dsp:spPr>
        <a:xfrm rot="5400000">
          <a:off x="4147679" y="1080171"/>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53F750-FA36-462D-97FC-5DB2CF4F3269}">
      <dsp:nvSpPr>
        <dsp:cNvPr id="0" name=""/>
        <dsp:cNvSpPr/>
      </dsp:nvSpPr>
      <dsp:spPr>
        <a:xfrm>
          <a:off x="4429035" y="284906"/>
          <a:ext cx="1663898" cy="998339"/>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Human Resources</a:t>
          </a:r>
          <a:endParaRPr lang="en-US" sz="2100" kern="1200" dirty="0"/>
        </a:p>
      </dsp:txBody>
      <dsp:txXfrm>
        <a:off x="4458275" y="314146"/>
        <a:ext cx="1605418" cy="939859"/>
      </dsp:txXfrm>
    </dsp:sp>
    <dsp:sp modelId="{DD146DB8-8A9B-44C2-905B-336732D6A7C9}">
      <dsp:nvSpPr>
        <dsp:cNvPr id="0" name=""/>
        <dsp:cNvSpPr/>
      </dsp:nvSpPr>
      <dsp:spPr>
        <a:xfrm>
          <a:off x="4429035" y="1532830"/>
          <a:ext cx="1663898" cy="998339"/>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Safety &amp; Maintenance</a:t>
          </a:r>
          <a:endParaRPr lang="en-US" sz="2100" kern="1200" dirty="0"/>
        </a:p>
      </dsp:txBody>
      <dsp:txXfrm>
        <a:off x="4458275" y="1562070"/>
        <a:ext cx="1605418" cy="9398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5397F-2C1B-4AC8-BF98-7A7345E3F26B}">
      <dsp:nvSpPr>
        <dsp:cNvPr id="0" name=""/>
        <dsp:cNvSpPr/>
      </dsp:nvSpPr>
      <dsp:spPr>
        <a:xfrm rot="16200000">
          <a:off x="925909" y="-925909"/>
          <a:ext cx="2262981" cy="4114800"/>
        </a:xfrm>
        <a:prstGeom prst="round1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1" kern="1200" dirty="0" smtClean="0"/>
            <a:t>Strengths</a:t>
          </a:r>
          <a:endParaRPr lang="en-US" sz="2800" b="1" kern="1200" dirty="0"/>
        </a:p>
      </dsp:txBody>
      <dsp:txXfrm rot="5400000">
        <a:off x="-1" y="1"/>
        <a:ext cx="4114800" cy="1697236"/>
      </dsp:txXfrm>
    </dsp:sp>
    <dsp:sp modelId="{E95606B0-0A74-4832-BFE4-B0278792FFF7}">
      <dsp:nvSpPr>
        <dsp:cNvPr id="0" name=""/>
        <dsp:cNvSpPr/>
      </dsp:nvSpPr>
      <dsp:spPr>
        <a:xfrm>
          <a:off x="4114800" y="0"/>
          <a:ext cx="4114800" cy="2262981"/>
        </a:xfrm>
        <a:prstGeom prst="round1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1" kern="1200" dirty="0" smtClean="0"/>
            <a:t>Weaknesses</a:t>
          </a:r>
          <a:endParaRPr lang="en-US" sz="2800" b="1" kern="1200" dirty="0"/>
        </a:p>
      </dsp:txBody>
      <dsp:txXfrm>
        <a:off x="4114800" y="0"/>
        <a:ext cx="4114800" cy="1697236"/>
      </dsp:txXfrm>
    </dsp:sp>
    <dsp:sp modelId="{05478812-D477-4645-9DE2-29F3B6884021}">
      <dsp:nvSpPr>
        <dsp:cNvPr id="0" name=""/>
        <dsp:cNvSpPr/>
      </dsp:nvSpPr>
      <dsp:spPr>
        <a:xfrm rot="10800000">
          <a:off x="0" y="2262981"/>
          <a:ext cx="4114800" cy="2262981"/>
        </a:xfrm>
        <a:prstGeom prst="round1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Opportunities</a:t>
          </a:r>
          <a:endParaRPr lang="en-US" sz="2800" kern="1200" dirty="0"/>
        </a:p>
      </dsp:txBody>
      <dsp:txXfrm rot="10800000">
        <a:off x="0" y="2828726"/>
        <a:ext cx="4114800" cy="1697236"/>
      </dsp:txXfrm>
    </dsp:sp>
    <dsp:sp modelId="{3ACF0DFE-B816-4164-89CB-0CDCD5DE6AFB}">
      <dsp:nvSpPr>
        <dsp:cNvPr id="0" name=""/>
        <dsp:cNvSpPr/>
      </dsp:nvSpPr>
      <dsp:spPr>
        <a:xfrm rot="5400000">
          <a:off x="5040709" y="1334945"/>
          <a:ext cx="2262981" cy="41148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Threats</a:t>
          </a:r>
          <a:endParaRPr lang="en-US" sz="2800" kern="1200" dirty="0"/>
        </a:p>
      </dsp:txBody>
      <dsp:txXfrm rot="-5400000">
        <a:off x="4114799" y="2826599"/>
        <a:ext cx="4114800" cy="1697236"/>
      </dsp:txXfrm>
    </dsp:sp>
    <dsp:sp modelId="{F81188FA-7563-4EB3-B84C-E6DDC4E937B8}">
      <dsp:nvSpPr>
        <dsp:cNvPr id="0" name=""/>
        <dsp:cNvSpPr/>
      </dsp:nvSpPr>
      <dsp:spPr>
        <a:xfrm>
          <a:off x="2880359" y="1697236"/>
          <a:ext cx="2468880" cy="11314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SWOT Analysis</a:t>
          </a:r>
          <a:endParaRPr lang="en-US" sz="2800" kern="1200" dirty="0"/>
        </a:p>
      </dsp:txBody>
      <dsp:txXfrm>
        <a:off x="2935594" y="1752471"/>
        <a:ext cx="2358410" cy="10210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AAD866-0D3D-41BE-9414-64E5E8CF151F}">
      <dsp:nvSpPr>
        <dsp:cNvPr id="0" name=""/>
        <dsp:cNvSpPr/>
      </dsp:nvSpPr>
      <dsp:spPr>
        <a:xfrm rot="5400000">
          <a:off x="3414847" y="-279562"/>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t>Lack of Competition</a:t>
          </a:r>
          <a:endParaRPr lang="en-US" sz="1900" b="1" kern="1200" dirty="0"/>
        </a:p>
      </dsp:txBody>
      <dsp:txXfrm rot="-5400000">
        <a:off x="3440828" y="380028"/>
        <a:ext cx="1624586" cy="1117698"/>
      </dsp:txXfrm>
    </dsp:sp>
    <dsp:sp modelId="{0B2AAF82-8027-4CA4-81BA-BA2D33FD5B70}">
      <dsp:nvSpPr>
        <dsp:cNvPr id="0" name=""/>
        <dsp:cNvSpPr/>
      </dsp:nvSpPr>
      <dsp:spPr>
        <a:xfrm>
          <a:off x="5261559" y="336962"/>
          <a:ext cx="1871028" cy="1005929"/>
        </a:xfrm>
        <a:prstGeom prst="rect">
          <a:avLst/>
        </a:prstGeom>
        <a:noFill/>
        <a:ln>
          <a:noFill/>
        </a:ln>
        <a:effectLst/>
      </dsp:spPr>
      <dsp:style>
        <a:lnRef idx="0">
          <a:scrgbClr r="0" g="0" b="0"/>
        </a:lnRef>
        <a:fillRef idx="0">
          <a:scrgbClr r="0" g="0" b="0"/>
        </a:fillRef>
        <a:effectRef idx="0">
          <a:scrgbClr r="0" g="0" b="0"/>
        </a:effectRef>
        <a:fontRef idx="minor"/>
      </dsp:style>
    </dsp:sp>
    <dsp:sp modelId="{4114135B-9808-4311-8F6D-427921594CF7}">
      <dsp:nvSpPr>
        <dsp:cNvPr id="0" name=""/>
        <dsp:cNvSpPr/>
      </dsp:nvSpPr>
      <dsp:spPr>
        <a:xfrm rot="5400000">
          <a:off x="822555" y="-279562"/>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b="1" kern="1200" dirty="0" smtClean="0"/>
            <a:t>Coordination</a:t>
          </a:r>
        </a:p>
        <a:p>
          <a:pPr lvl="0" algn="ctr" defTabSz="1022350">
            <a:lnSpc>
              <a:spcPct val="90000"/>
            </a:lnSpc>
            <a:spcBef>
              <a:spcPct val="0"/>
            </a:spcBef>
            <a:spcAft>
              <a:spcPct val="35000"/>
            </a:spcAft>
          </a:pPr>
          <a:r>
            <a:rPr lang="en-US" sz="2300" b="1" kern="1200" dirty="0" smtClean="0"/>
            <a:t>Cooperation </a:t>
          </a:r>
          <a:endParaRPr lang="en-US" sz="2300" b="1" kern="1200" dirty="0"/>
        </a:p>
      </dsp:txBody>
      <dsp:txXfrm rot="-5400000">
        <a:off x="848536" y="380028"/>
        <a:ext cx="1624586" cy="1117698"/>
      </dsp:txXfrm>
    </dsp:sp>
    <dsp:sp modelId="{AFB66A20-B153-48CB-A758-276C20BD9F89}">
      <dsp:nvSpPr>
        <dsp:cNvPr id="0" name=""/>
        <dsp:cNvSpPr/>
      </dsp:nvSpPr>
      <dsp:spPr>
        <a:xfrm rot="5400000">
          <a:off x="1902677" y="1088601"/>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Data Accessibility</a:t>
          </a:r>
          <a:endParaRPr lang="en-US" sz="1800" b="1" kern="1200" dirty="0"/>
        </a:p>
      </dsp:txBody>
      <dsp:txXfrm rot="-5400000">
        <a:off x="1928658" y="1748191"/>
        <a:ext cx="1624586" cy="1117698"/>
      </dsp:txXfrm>
    </dsp:sp>
    <dsp:sp modelId="{182717D8-1CF4-4691-8FD6-FAC03D595D8E}">
      <dsp:nvSpPr>
        <dsp:cNvPr id="0" name=""/>
        <dsp:cNvSpPr/>
      </dsp:nvSpPr>
      <dsp:spPr>
        <a:xfrm>
          <a:off x="1097012" y="1760016"/>
          <a:ext cx="1810672" cy="1005929"/>
        </a:xfrm>
        <a:prstGeom prst="rect">
          <a:avLst/>
        </a:prstGeom>
        <a:noFill/>
        <a:ln>
          <a:noFill/>
        </a:ln>
        <a:effectLst/>
      </dsp:spPr>
      <dsp:style>
        <a:lnRef idx="0">
          <a:scrgbClr r="0" g="0" b="0"/>
        </a:lnRef>
        <a:fillRef idx="0">
          <a:scrgbClr r="0" g="0" b="0"/>
        </a:fillRef>
        <a:effectRef idx="0">
          <a:scrgbClr r="0" g="0" b="0"/>
        </a:effectRef>
        <a:fontRef idx="minor"/>
      </dsp:style>
    </dsp:sp>
    <dsp:sp modelId="{B0CBA73E-083B-42DF-8D68-A33067F7B780}">
      <dsp:nvSpPr>
        <dsp:cNvPr id="0" name=""/>
        <dsp:cNvSpPr/>
      </dsp:nvSpPr>
      <dsp:spPr>
        <a:xfrm rot="5400000">
          <a:off x="4566980" y="1088601"/>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ERP customization and Benchmarking difficulties</a:t>
          </a:r>
          <a:endParaRPr lang="en-US" sz="1500" b="1" kern="1200" dirty="0"/>
        </a:p>
      </dsp:txBody>
      <dsp:txXfrm rot="-5400000">
        <a:off x="4592961" y="1748191"/>
        <a:ext cx="1624586" cy="1117698"/>
      </dsp:txXfrm>
    </dsp:sp>
    <dsp:sp modelId="{9E89402A-4267-49E9-B15F-7964C6DA3FCB}">
      <dsp:nvSpPr>
        <dsp:cNvPr id="0" name=""/>
        <dsp:cNvSpPr/>
      </dsp:nvSpPr>
      <dsp:spPr>
        <a:xfrm rot="5400000">
          <a:off x="3414847" y="2456749"/>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The lack of knowledge in The SCM Field.</a:t>
          </a:r>
          <a:endParaRPr lang="en-US" sz="1700" kern="1200" dirty="0"/>
        </a:p>
      </dsp:txBody>
      <dsp:txXfrm rot="-5400000">
        <a:off x="3440828" y="3116339"/>
        <a:ext cx="1624586" cy="1117698"/>
      </dsp:txXfrm>
    </dsp:sp>
    <dsp:sp modelId="{F6EE1E63-8A3E-4E4F-9A10-1AC902748853}">
      <dsp:nvSpPr>
        <dsp:cNvPr id="0" name=""/>
        <dsp:cNvSpPr/>
      </dsp:nvSpPr>
      <dsp:spPr>
        <a:xfrm>
          <a:off x="5261559" y="3183071"/>
          <a:ext cx="1871028" cy="1005929"/>
        </a:xfrm>
        <a:prstGeom prst="rect">
          <a:avLst/>
        </a:prstGeom>
        <a:noFill/>
        <a:ln>
          <a:noFill/>
        </a:ln>
        <a:effectLst/>
      </dsp:spPr>
      <dsp:style>
        <a:lnRef idx="0">
          <a:scrgbClr r="0" g="0" b="0"/>
        </a:lnRef>
        <a:fillRef idx="0">
          <a:scrgbClr r="0" g="0" b="0"/>
        </a:fillRef>
        <a:effectRef idx="0">
          <a:scrgbClr r="0" g="0" b="0"/>
        </a:effectRef>
        <a:fontRef idx="minor"/>
      </dsp:style>
    </dsp:sp>
    <dsp:sp modelId="{8A6824AC-6A8B-46B2-AA3E-4B4A1F0AAC65}">
      <dsp:nvSpPr>
        <dsp:cNvPr id="0" name=""/>
        <dsp:cNvSpPr/>
      </dsp:nvSpPr>
      <dsp:spPr>
        <a:xfrm rot="5400000">
          <a:off x="822555" y="2469249"/>
          <a:ext cx="1676548" cy="2436878"/>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Financial and systematic data </a:t>
          </a:r>
          <a:endParaRPr lang="en-US" sz="2300" kern="1200" dirty="0"/>
        </a:p>
      </dsp:txBody>
      <dsp:txXfrm rot="-5400000">
        <a:off x="848536" y="3128839"/>
        <a:ext cx="1624586" cy="11176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4371B-7701-4DB7-BA58-DFD4D34A7F14}">
      <dsp:nvSpPr>
        <dsp:cNvPr id="0" name=""/>
        <dsp:cNvSpPr/>
      </dsp:nvSpPr>
      <dsp:spPr>
        <a:xfrm>
          <a:off x="3180531" y="2329"/>
          <a:ext cx="1868537" cy="934268"/>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Profitability &amp; Sustainability Ratios</a:t>
          </a:r>
          <a:endParaRPr lang="en-US" sz="1700" b="1" kern="1200" dirty="0"/>
        </a:p>
      </dsp:txBody>
      <dsp:txXfrm>
        <a:off x="3207895" y="29693"/>
        <a:ext cx="1813809" cy="879540"/>
      </dsp:txXfrm>
    </dsp:sp>
    <dsp:sp modelId="{B580ECD9-1D58-448D-A737-6ABD413F318A}">
      <dsp:nvSpPr>
        <dsp:cNvPr id="0" name=""/>
        <dsp:cNvSpPr/>
      </dsp:nvSpPr>
      <dsp:spPr>
        <a:xfrm rot="2700000">
          <a:off x="4525494" y="1202725"/>
          <a:ext cx="972129" cy="326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623592" y="1268124"/>
        <a:ext cx="775933" cy="196195"/>
      </dsp:txXfrm>
    </dsp:sp>
    <dsp:sp modelId="{A7DDCE91-D867-430C-AE47-DAE4586F8971}">
      <dsp:nvSpPr>
        <dsp:cNvPr id="0" name=""/>
        <dsp:cNvSpPr/>
      </dsp:nvSpPr>
      <dsp:spPr>
        <a:xfrm>
          <a:off x="4974049" y="1795847"/>
          <a:ext cx="1868537" cy="934268"/>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Leverage &amp; Other Ratios</a:t>
          </a:r>
          <a:endParaRPr lang="en-US" sz="1700" b="1" kern="1200" dirty="0"/>
        </a:p>
      </dsp:txBody>
      <dsp:txXfrm>
        <a:off x="5001413" y="1823211"/>
        <a:ext cx="1813809" cy="879540"/>
      </dsp:txXfrm>
    </dsp:sp>
    <dsp:sp modelId="{82056D72-388D-4476-BA02-696E82DF08B7}">
      <dsp:nvSpPr>
        <dsp:cNvPr id="0" name=""/>
        <dsp:cNvSpPr/>
      </dsp:nvSpPr>
      <dsp:spPr>
        <a:xfrm rot="8100000">
          <a:off x="4525494" y="2996243"/>
          <a:ext cx="972129" cy="326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4623592" y="3061642"/>
        <a:ext cx="775933" cy="196195"/>
      </dsp:txXfrm>
    </dsp:sp>
    <dsp:sp modelId="{AD59ACF5-66F7-4A30-80C0-B6E4CD888671}">
      <dsp:nvSpPr>
        <dsp:cNvPr id="0" name=""/>
        <dsp:cNvSpPr/>
      </dsp:nvSpPr>
      <dsp:spPr>
        <a:xfrm>
          <a:off x="3180531" y="3589365"/>
          <a:ext cx="1868537" cy="934268"/>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Liquidity Ratios</a:t>
          </a:r>
          <a:endParaRPr lang="en-US" sz="1700" b="1" kern="1200" dirty="0"/>
        </a:p>
      </dsp:txBody>
      <dsp:txXfrm>
        <a:off x="3207895" y="3616729"/>
        <a:ext cx="1813809" cy="879540"/>
      </dsp:txXfrm>
    </dsp:sp>
    <dsp:sp modelId="{0D6B8CAA-CD8A-40D7-9252-CE3AD9B2B561}">
      <dsp:nvSpPr>
        <dsp:cNvPr id="0" name=""/>
        <dsp:cNvSpPr/>
      </dsp:nvSpPr>
      <dsp:spPr>
        <a:xfrm rot="13500000">
          <a:off x="2731976" y="2996243"/>
          <a:ext cx="972129" cy="326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830074" y="3061642"/>
        <a:ext cx="775933" cy="196195"/>
      </dsp:txXfrm>
    </dsp:sp>
    <dsp:sp modelId="{EEADB08C-5676-4CCA-89A9-D6AE1914562E}">
      <dsp:nvSpPr>
        <dsp:cNvPr id="0" name=""/>
        <dsp:cNvSpPr/>
      </dsp:nvSpPr>
      <dsp:spPr>
        <a:xfrm>
          <a:off x="1387013" y="1795847"/>
          <a:ext cx="1868537" cy="934268"/>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1" kern="1200" dirty="0" smtClean="0"/>
            <a:t>Operation Efficiency Ratios</a:t>
          </a:r>
          <a:endParaRPr lang="en-US" sz="1700" b="1" kern="1200" dirty="0"/>
        </a:p>
      </dsp:txBody>
      <dsp:txXfrm>
        <a:off x="1414377" y="1823211"/>
        <a:ext cx="1813809" cy="879540"/>
      </dsp:txXfrm>
    </dsp:sp>
    <dsp:sp modelId="{68828E94-1E4D-4AE8-889E-40B000DEF396}">
      <dsp:nvSpPr>
        <dsp:cNvPr id="0" name=""/>
        <dsp:cNvSpPr/>
      </dsp:nvSpPr>
      <dsp:spPr>
        <a:xfrm rot="18900000">
          <a:off x="2731976" y="1202725"/>
          <a:ext cx="972129" cy="326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830074" y="1268124"/>
        <a:ext cx="775933" cy="1961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D530-63A8-4B1E-B73D-83E2634DF830}">
      <dsp:nvSpPr>
        <dsp:cNvPr id="0" name=""/>
        <dsp:cNvSpPr/>
      </dsp:nvSpPr>
      <dsp:spPr>
        <a:xfrm>
          <a:off x="0" y="325095"/>
          <a:ext cx="4608512"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6996AD-B75D-4E7A-8A09-1A89622A3C11}">
      <dsp:nvSpPr>
        <dsp:cNvPr id="0" name=""/>
        <dsp:cNvSpPr/>
      </dsp:nvSpPr>
      <dsp:spPr>
        <a:xfrm>
          <a:off x="230425" y="103695"/>
          <a:ext cx="3225958" cy="442800"/>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1934" tIns="0" rIns="121934" bIns="0" numCol="1" spcCol="1270" anchor="ctr" anchorCtr="0">
          <a:noAutofit/>
        </a:bodyPr>
        <a:lstStyle/>
        <a:p>
          <a:pPr lvl="0" algn="l" defTabSz="666750">
            <a:lnSpc>
              <a:spcPct val="90000"/>
            </a:lnSpc>
            <a:spcBef>
              <a:spcPct val="0"/>
            </a:spcBef>
            <a:spcAft>
              <a:spcPct val="35000"/>
            </a:spcAft>
          </a:pPr>
          <a:r>
            <a:rPr lang="en-US" sz="1500" kern="1200" dirty="0" smtClean="0"/>
            <a:t>Sales Growth	</a:t>
          </a:r>
          <a:endParaRPr lang="en-US" sz="1500" kern="1200" dirty="0"/>
        </a:p>
      </dsp:txBody>
      <dsp:txXfrm>
        <a:off x="252041" y="125311"/>
        <a:ext cx="3182726" cy="399568"/>
      </dsp:txXfrm>
    </dsp:sp>
    <dsp:sp modelId="{3FF1163A-4D19-417C-941D-DFB41A05414D}">
      <dsp:nvSpPr>
        <dsp:cNvPr id="0" name=""/>
        <dsp:cNvSpPr/>
      </dsp:nvSpPr>
      <dsp:spPr>
        <a:xfrm>
          <a:off x="0" y="1005495"/>
          <a:ext cx="4608512"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1EE537-E499-4299-9D3B-4A061B449579}">
      <dsp:nvSpPr>
        <dsp:cNvPr id="0" name=""/>
        <dsp:cNvSpPr/>
      </dsp:nvSpPr>
      <dsp:spPr>
        <a:xfrm>
          <a:off x="230425" y="784095"/>
          <a:ext cx="3225958" cy="442800"/>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1934" tIns="0" rIns="121934" bIns="0" numCol="1" spcCol="1270" anchor="ctr" anchorCtr="0">
          <a:noAutofit/>
        </a:bodyPr>
        <a:lstStyle/>
        <a:p>
          <a:pPr lvl="0" algn="l" defTabSz="666750">
            <a:lnSpc>
              <a:spcPct val="90000"/>
            </a:lnSpc>
            <a:spcBef>
              <a:spcPct val="0"/>
            </a:spcBef>
            <a:spcAft>
              <a:spcPct val="35000"/>
            </a:spcAft>
          </a:pPr>
          <a:r>
            <a:rPr lang="en-US" sz="1500" kern="1200" dirty="0" smtClean="0"/>
            <a:t>Return On Assets</a:t>
          </a:r>
          <a:endParaRPr lang="en-US" sz="1500" kern="1200" dirty="0"/>
        </a:p>
      </dsp:txBody>
      <dsp:txXfrm>
        <a:off x="252041" y="805711"/>
        <a:ext cx="3182726" cy="399568"/>
      </dsp:txXfrm>
    </dsp:sp>
    <dsp:sp modelId="{A2955654-82B0-4245-B7CD-6AC9DA22EC4F}">
      <dsp:nvSpPr>
        <dsp:cNvPr id="0" name=""/>
        <dsp:cNvSpPr/>
      </dsp:nvSpPr>
      <dsp:spPr>
        <a:xfrm>
          <a:off x="0" y="1685896"/>
          <a:ext cx="4608512"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F3827F-FF5C-443A-94DF-1DB9789812A8}">
      <dsp:nvSpPr>
        <dsp:cNvPr id="0" name=""/>
        <dsp:cNvSpPr/>
      </dsp:nvSpPr>
      <dsp:spPr>
        <a:xfrm>
          <a:off x="230425" y="1464495"/>
          <a:ext cx="3225958" cy="442800"/>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1934" tIns="0" rIns="121934" bIns="0" numCol="1" spcCol="1270" anchor="ctr" anchorCtr="0">
          <a:noAutofit/>
        </a:bodyPr>
        <a:lstStyle/>
        <a:p>
          <a:pPr lvl="0" algn="l" defTabSz="666750">
            <a:lnSpc>
              <a:spcPct val="90000"/>
            </a:lnSpc>
            <a:spcBef>
              <a:spcPct val="0"/>
            </a:spcBef>
            <a:spcAft>
              <a:spcPct val="35000"/>
            </a:spcAft>
          </a:pPr>
          <a:r>
            <a:rPr lang="en-US" sz="1500" kern="1200" dirty="0" smtClean="0"/>
            <a:t>Total Assets to Sales Ratio</a:t>
          </a:r>
          <a:endParaRPr lang="en-US" sz="1500" kern="1200" dirty="0"/>
        </a:p>
      </dsp:txBody>
      <dsp:txXfrm>
        <a:off x="252041" y="1486111"/>
        <a:ext cx="3182726" cy="399568"/>
      </dsp:txXfrm>
    </dsp:sp>
    <dsp:sp modelId="{6CF40DBB-53C4-4F43-9285-359DD400574C}">
      <dsp:nvSpPr>
        <dsp:cNvPr id="0" name=""/>
        <dsp:cNvSpPr/>
      </dsp:nvSpPr>
      <dsp:spPr>
        <a:xfrm>
          <a:off x="0" y="2366296"/>
          <a:ext cx="4608512"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8032E5-2757-41A5-9B84-CC544BD85429}">
      <dsp:nvSpPr>
        <dsp:cNvPr id="0" name=""/>
        <dsp:cNvSpPr/>
      </dsp:nvSpPr>
      <dsp:spPr>
        <a:xfrm>
          <a:off x="230425" y="2144896"/>
          <a:ext cx="3225958" cy="442800"/>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1934" tIns="0" rIns="121934" bIns="0" numCol="1" spcCol="1270" anchor="ctr" anchorCtr="0">
          <a:noAutofit/>
        </a:bodyPr>
        <a:lstStyle/>
        <a:p>
          <a:pPr lvl="0" algn="l" defTabSz="666750">
            <a:lnSpc>
              <a:spcPct val="90000"/>
            </a:lnSpc>
            <a:spcBef>
              <a:spcPct val="0"/>
            </a:spcBef>
            <a:spcAft>
              <a:spcPct val="35000"/>
            </a:spcAft>
          </a:pPr>
          <a:r>
            <a:rPr lang="en-US" sz="1500" kern="1200" dirty="0" smtClean="0"/>
            <a:t>Average Gross Profit Margin</a:t>
          </a:r>
          <a:endParaRPr lang="en-US" sz="1500" kern="1200" dirty="0"/>
        </a:p>
      </dsp:txBody>
      <dsp:txXfrm>
        <a:off x="252041" y="2166512"/>
        <a:ext cx="3182726" cy="399568"/>
      </dsp:txXfrm>
    </dsp:sp>
    <dsp:sp modelId="{ACB2BF44-2AEA-4C27-A23C-8C7BDB9A52F3}">
      <dsp:nvSpPr>
        <dsp:cNvPr id="0" name=""/>
        <dsp:cNvSpPr/>
      </dsp:nvSpPr>
      <dsp:spPr>
        <a:xfrm>
          <a:off x="0" y="3046696"/>
          <a:ext cx="4608512"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0E6A1B-E831-4BCA-96B7-D8B8DB9BAECF}">
      <dsp:nvSpPr>
        <dsp:cNvPr id="0" name=""/>
        <dsp:cNvSpPr/>
      </dsp:nvSpPr>
      <dsp:spPr>
        <a:xfrm>
          <a:off x="230425" y="2825296"/>
          <a:ext cx="3225958" cy="442800"/>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1934" tIns="0" rIns="121934" bIns="0" numCol="1" spcCol="1270" anchor="ctr" anchorCtr="0">
          <a:noAutofit/>
        </a:bodyPr>
        <a:lstStyle/>
        <a:p>
          <a:pPr lvl="0" algn="l" defTabSz="666750">
            <a:lnSpc>
              <a:spcPct val="90000"/>
            </a:lnSpc>
            <a:spcBef>
              <a:spcPct val="0"/>
            </a:spcBef>
            <a:spcAft>
              <a:spcPct val="35000"/>
            </a:spcAft>
          </a:pPr>
          <a:r>
            <a:rPr lang="en-US" sz="1500" kern="1200" dirty="0" smtClean="0"/>
            <a:t>Sales Per Square Meter</a:t>
          </a:r>
          <a:endParaRPr lang="en-US" sz="1500" kern="1200" dirty="0"/>
        </a:p>
      </dsp:txBody>
      <dsp:txXfrm>
        <a:off x="252041" y="2846912"/>
        <a:ext cx="3182726" cy="3995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D530-63A8-4B1E-B73D-83E2634DF830}">
      <dsp:nvSpPr>
        <dsp:cNvPr id="0" name=""/>
        <dsp:cNvSpPr/>
      </dsp:nvSpPr>
      <dsp:spPr>
        <a:xfrm>
          <a:off x="0" y="192480"/>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6996AD-B75D-4E7A-8A09-1A89622A3C11}">
      <dsp:nvSpPr>
        <dsp:cNvPr id="0" name=""/>
        <dsp:cNvSpPr/>
      </dsp:nvSpPr>
      <dsp:spPr>
        <a:xfrm>
          <a:off x="331236" y="15360"/>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Accounts Payable Turnover	</a:t>
          </a:r>
          <a:endParaRPr lang="en-US" sz="1200" kern="1200" dirty="0"/>
        </a:p>
      </dsp:txBody>
      <dsp:txXfrm>
        <a:off x="348529" y="32653"/>
        <a:ext cx="4602729" cy="319653"/>
      </dsp:txXfrm>
    </dsp:sp>
    <dsp:sp modelId="{3FF1163A-4D19-417C-941D-DFB41A05414D}">
      <dsp:nvSpPr>
        <dsp:cNvPr id="0" name=""/>
        <dsp:cNvSpPr/>
      </dsp:nvSpPr>
      <dsp:spPr>
        <a:xfrm>
          <a:off x="0" y="736800"/>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1EE537-E499-4299-9D3B-4A061B449579}">
      <dsp:nvSpPr>
        <dsp:cNvPr id="0" name=""/>
        <dsp:cNvSpPr/>
      </dsp:nvSpPr>
      <dsp:spPr>
        <a:xfrm>
          <a:off x="331236" y="559680"/>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Accounts Receivable Turnover</a:t>
          </a:r>
          <a:endParaRPr lang="en-US" sz="1200" kern="1200" dirty="0"/>
        </a:p>
      </dsp:txBody>
      <dsp:txXfrm>
        <a:off x="348529" y="576973"/>
        <a:ext cx="4602729" cy="319653"/>
      </dsp:txXfrm>
    </dsp:sp>
    <dsp:sp modelId="{A2955654-82B0-4245-B7CD-6AC9DA22EC4F}">
      <dsp:nvSpPr>
        <dsp:cNvPr id="0" name=""/>
        <dsp:cNvSpPr/>
      </dsp:nvSpPr>
      <dsp:spPr>
        <a:xfrm>
          <a:off x="0" y="1281119"/>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F3827F-FF5C-443A-94DF-1DB9789812A8}">
      <dsp:nvSpPr>
        <dsp:cNvPr id="0" name=""/>
        <dsp:cNvSpPr/>
      </dsp:nvSpPr>
      <dsp:spPr>
        <a:xfrm>
          <a:off x="331236" y="1104000"/>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Stock Turnover Day</a:t>
          </a:r>
          <a:endParaRPr lang="en-US" sz="1200" kern="1200" dirty="0"/>
        </a:p>
      </dsp:txBody>
      <dsp:txXfrm>
        <a:off x="348529" y="1121293"/>
        <a:ext cx="4602729" cy="319653"/>
      </dsp:txXfrm>
    </dsp:sp>
    <dsp:sp modelId="{6CF40DBB-53C4-4F43-9285-359DD400574C}">
      <dsp:nvSpPr>
        <dsp:cNvPr id="0" name=""/>
        <dsp:cNvSpPr/>
      </dsp:nvSpPr>
      <dsp:spPr>
        <a:xfrm>
          <a:off x="0" y="1825439"/>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8032E5-2757-41A5-9B84-CC544BD85429}">
      <dsp:nvSpPr>
        <dsp:cNvPr id="0" name=""/>
        <dsp:cNvSpPr/>
      </dsp:nvSpPr>
      <dsp:spPr>
        <a:xfrm>
          <a:off x="331236" y="1648319"/>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Inventory Turnover</a:t>
          </a:r>
          <a:endParaRPr lang="en-US" sz="1200" kern="1200" dirty="0"/>
        </a:p>
      </dsp:txBody>
      <dsp:txXfrm>
        <a:off x="348529" y="1665612"/>
        <a:ext cx="4602729" cy="319653"/>
      </dsp:txXfrm>
    </dsp:sp>
    <dsp:sp modelId="{ACB2BF44-2AEA-4C27-A23C-8C7BDB9A52F3}">
      <dsp:nvSpPr>
        <dsp:cNvPr id="0" name=""/>
        <dsp:cNvSpPr/>
      </dsp:nvSpPr>
      <dsp:spPr>
        <a:xfrm>
          <a:off x="0" y="2369759"/>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0E6A1B-E831-4BCA-96B7-D8B8DB9BAECF}">
      <dsp:nvSpPr>
        <dsp:cNvPr id="0" name=""/>
        <dsp:cNvSpPr/>
      </dsp:nvSpPr>
      <dsp:spPr>
        <a:xfrm>
          <a:off x="331236" y="2192639"/>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Days Payable Outstanding</a:t>
          </a:r>
          <a:endParaRPr lang="en-US" sz="1200" kern="1200" dirty="0"/>
        </a:p>
      </dsp:txBody>
      <dsp:txXfrm>
        <a:off x="348529" y="2209932"/>
        <a:ext cx="4602729" cy="319653"/>
      </dsp:txXfrm>
    </dsp:sp>
    <dsp:sp modelId="{654C94EA-85DB-485B-B269-4250D4B1DCDC}">
      <dsp:nvSpPr>
        <dsp:cNvPr id="0" name=""/>
        <dsp:cNvSpPr/>
      </dsp:nvSpPr>
      <dsp:spPr>
        <a:xfrm>
          <a:off x="0" y="2914079"/>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9CF136-E8FB-4AB0-9D27-337A9E06804F}">
      <dsp:nvSpPr>
        <dsp:cNvPr id="0" name=""/>
        <dsp:cNvSpPr/>
      </dsp:nvSpPr>
      <dsp:spPr>
        <a:xfrm>
          <a:off x="331236" y="2736959"/>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Days Sales Outstanding</a:t>
          </a:r>
          <a:endParaRPr lang="en-US" sz="1200" kern="1200" dirty="0"/>
        </a:p>
      </dsp:txBody>
      <dsp:txXfrm>
        <a:off x="348529" y="2754252"/>
        <a:ext cx="4602729" cy="319653"/>
      </dsp:txXfrm>
    </dsp:sp>
    <dsp:sp modelId="{B570C5F9-6059-4F6A-BF8B-E95D511D0E04}">
      <dsp:nvSpPr>
        <dsp:cNvPr id="0" name=""/>
        <dsp:cNvSpPr/>
      </dsp:nvSpPr>
      <dsp:spPr>
        <a:xfrm>
          <a:off x="0" y="3458399"/>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A4FF20-27A2-476C-8F6D-00A2DDC4596C}">
      <dsp:nvSpPr>
        <dsp:cNvPr id="0" name=""/>
        <dsp:cNvSpPr/>
      </dsp:nvSpPr>
      <dsp:spPr>
        <a:xfrm>
          <a:off x="331236" y="3281279"/>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Cash Conversion Cycle</a:t>
          </a:r>
          <a:endParaRPr lang="en-US" sz="1200" kern="1200" dirty="0"/>
        </a:p>
      </dsp:txBody>
      <dsp:txXfrm>
        <a:off x="348529" y="3298572"/>
        <a:ext cx="4602729" cy="319653"/>
      </dsp:txXfrm>
    </dsp:sp>
    <dsp:sp modelId="{860BEE67-D1AF-41C4-91D9-B41C4FD7240F}">
      <dsp:nvSpPr>
        <dsp:cNvPr id="0" name=""/>
        <dsp:cNvSpPr/>
      </dsp:nvSpPr>
      <dsp:spPr>
        <a:xfrm>
          <a:off x="0" y="4002720"/>
          <a:ext cx="6624736"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2F9057-ABE8-4043-B379-955C4E6DB07A}">
      <dsp:nvSpPr>
        <dsp:cNvPr id="0" name=""/>
        <dsp:cNvSpPr/>
      </dsp:nvSpPr>
      <dsp:spPr>
        <a:xfrm>
          <a:off x="331236" y="3825599"/>
          <a:ext cx="4637315" cy="354239"/>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533400">
            <a:lnSpc>
              <a:spcPct val="90000"/>
            </a:lnSpc>
            <a:spcBef>
              <a:spcPct val="0"/>
            </a:spcBef>
            <a:spcAft>
              <a:spcPct val="35000"/>
            </a:spcAft>
          </a:pPr>
          <a:r>
            <a:rPr lang="en-US" sz="1200" kern="1200" dirty="0" smtClean="0"/>
            <a:t>Operation Profit Margin</a:t>
          </a:r>
          <a:endParaRPr lang="en-US" sz="1200" kern="1200" dirty="0"/>
        </a:p>
      </dsp:txBody>
      <dsp:txXfrm>
        <a:off x="348529" y="3842892"/>
        <a:ext cx="4602729" cy="3196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D530-63A8-4B1E-B73D-83E2634DF830}">
      <dsp:nvSpPr>
        <dsp:cNvPr id="0" name=""/>
        <dsp:cNvSpPr/>
      </dsp:nvSpPr>
      <dsp:spPr>
        <a:xfrm>
          <a:off x="0" y="914819"/>
          <a:ext cx="6624736" cy="42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6996AD-B75D-4E7A-8A09-1A89622A3C11}">
      <dsp:nvSpPr>
        <dsp:cNvPr id="0" name=""/>
        <dsp:cNvSpPr/>
      </dsp:nvSpPr>
      <dsp:spPr>
        <a:xfrm>
          <a:off x="331236" y="663899"/>
          <a:ext cx="4637315" cy="5018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755650">
            <a:lnSpc>
              <a:spcPct val="90000"/>
            </a:lnSpc>
            <a:spcBef>
              <a:spcPct val="0"/>
            </a:spcBef>
            <a:spcAft>
              <a:spcPct val="35000"/>
            </a:spcAft>
          </a:pPr>
          <a:r>
            <a:rPr lang="en-US" sz="1700" kern="1200" dirty="0" smtClean="0"/>
            <a:t>Acid Test Ratio</a:t>
          </a:r>
          <a:endParaRPr lang="en-US" sz="1700" kern="1200" dirty="0"/>
        </a:p>
      </dsp:txBody>
      <dsp:txXfrm>
        <a:off x="355734" y="688397"/>
        <a:ext cx="4588319" cy="452844"/>
      </dsp:txXfrm>
    </dsp:sp>
    <dsp:sp modelId="{3FF1163A-4D19-417C-941D-DFB41A05414D}">
      <dsp:nvSpPr>
        <dsp:cNvPr id="0" name=""/>
        <dsp:cNvSpPr/>
      </dsp:nvSpPr>
      <dsp:spPr>
        <a:xfrm>
          <a:off x="0" y="1685940"/>
          <a:ext cx="6624736" cy="42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1EE537-E499-4299-9D3B-4A061B449579}">
      <dsp:nvSpPr>
        <dsp:cNvPr id="0" name=""/>
        <dsp:cNvSpPr/>
      </dsp:nvSpPr>
      <dsp:spPr>
        <a:xfrm>
          <a:off x="331236" y="1435020"/>
          <a:ext cx="4637315" cy="5018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755650">
            <a:lnSpc>
              <a:spcPct val="90000"/>
            </a:lnSpc>
            <a:spcBef>
              <a:spcPct val="0"/>
            </a:spcBef>
            <a:spcAft>
              <a:spcPct val="35000"/>
            </a:spcAft>
          </a:pPr>
          <a:r>
            <a:rPr lang="en-US" sz="1700" kern="1200" dirty="0" smtClean="0"/>
            <a:t>Current</a:t>
          </a:r>
          <a:r>
            <a:rPr lang="en-US" sz="1700" kern="1200" baseline="0" dirty="0" smtClean="0"/>
            <a:t> Ratio</a:t>
          </a:r>
          <a:endParaRPr lang="en-US" sz="1700" kern="1200" dirty="0"/>
        </a:p>
      </dsp:txBody>
      <dsp:txXfrm>
        <a:off x="355734" y="1459518"/>
        <a:ext cx="4588319" cy="452844"/>
      </dsp:txXfrm>
    </dsp:sp>
    <dsp:sp modelId="{A2955654-82B0-4245-B7CD-6AC9DA22EC4F}">
      <dsp:nvSpPr>
        <dsp:cNvPr id="0" name=""/>
        <dsp:cNvSpPr/>
      </dsp:nvSpPr>
      <dsp:spPr>
        <a:xfrm>
          <a:off x="0" y="2457060"/>
          <a:ext cx="6624736" cy="42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F3827F-FF5C-443A-94DF-1DB9789812A8}">
      <dsp:nvSpPr>
        <dsp:cNvPr id="0" name=""/>
        <dsp:cNvSpPr/>
      </dsp:nvSpPr>
      <dsp:spPr>
        <a:xfrm>
          <a:off x="331236" y="2206139"/>
          <a:ext cx="4637315" cy="5018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755650">
            <a:lnSpc>
              <a:spcPct val="90000"/>
            </a:lnSpc>
            <a:spcBef>
              <a:spcPct val="0"/>
            </a:spcBef>
            <a:spcAft>
              <a:spcPct val="35000"/>
            </a:spcAft>
          </a:pPr>
          <a:r>
            <a:rPr lang="en-US" sz="1700" kern="1200" dirty="0" smtClean="0"/>
            <a:t>Gross</a:t>
          </a:r>
          <a:r>
            <a:rPr lang="en-US" sz="1700" kern="1200" baseline="0" dirty="0" smtClean="0"/>
            <a:t> Margin Return On investment G.M.R.O.I</a:t>
          </a:r>
          <a:endParaRPr lang="en-US" sz="1700" kern="1200" dirty="0"/>
        </a:p>
      </dsp:txBody>
      <dsp:txXfrm>
        <a:off x="355734" y="2230637"/>
        <a:ext cx="4588319" cy="452844"/>
      </dsp:txXfrm>
    </dsp:sp>
    <dsp:sp modelId="{6CF40DBB-53C4-4F43-9285-359DD400574C}">
      <dsp:nvSpPr>
        <dsp:cNvPr id="0" name=""/>
        <dsp:cNvSpPr/>
      </dsp:nvSpPr>
      <dsp:spPr>
        <a:xfrm>
          <a:off x="0" y="3228180"/>
          <a:ext cx="6624736" cy="42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8032E5-2757-41A5-9B84-CC544BD85429}">
      <dsp:nvSpPr>
        <dsp:cNvPr id="0" name=""/>
        <dsp:cNvSpPr/>
      </dsp:nvSpPr>
      <dsp:spPr>
        <a:xfrm>
          <a:off x="331236" y="2977260"/>
          <a:ext cx="4637315" cy="5018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755650">
            <a:lnSpc>
              <a:spcPct val="90000"/>
            </a:lnSpc>
            <a:spcBef>
              <a:spcPct val="0"/>
            </a:spcBef>
            <a:spcAft>
              <a:spcPct val="35000"/>
            </a:spcAft>
          </a:pPr>
          <a:r>
            <a:rPr lang="en-US" sz="1700" kern="1200" dirty="0" smtClean="0"/>
            <a:t>Return</a:t>
          </a:r>
          <a:r>
            <a:rPr lang="en-US" sz="1700" kern="1200" baseline="0" dirty="0" smtClean="0"/>
            <a:t> on Capital Invested	</a:t>
          </a:r>
          <a:endParaRPr lang="en-US" sz="1700" kern="1200" dirty="0"/>
        </a:p>
      </dsp:txBody>
      <dsp:txXfrm>
        <a:off x="355734" y="3001758"/>
        <a:ext cx="4588319" cy="45284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D530-63A8-4B1E-B73D-83E2634DF830}">
      <dsp:nvSpPr>
        <dsp:cNvPr id="0" name=""/>
        <dsp:cNvSpPr/>
      </dsp:nvSpPr>
      <dsp:spPr>
        <a:xfrm>
          <a:off x="0" y="1546440"/>
          <a:ext cx="6624736"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6996AD-B75D-4E7A-8A09-1A89622A3C11}">
      <dsp:nvSpPr>
        <dsp:cNvPr id="0" name=""/>
        <dsp:cNvSpPr/>
      </dsp:nvSpPr>
      <dsp:spPr>
        <a:xfrm>
          <a:off x="331236" y="1221720"/>
          <a:ext cx="4637315" cy="6494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977900">
            <a:lnSpc>
              <a:spcPct val="90000"/>
            </a:lnSpc>
            <a:spcBef>
              <a:spcPct val="0"/>
            </a:spcBef>
            <a:spcAft>
              <a:spcPct val="35000"/>
            </a:spcAft>
          </a:pPr>
          <a:r>
            <a:rPr lang="en-US" sz="2200" kern="1200" dirty="0" smtClean="0"/>
            <a:t>Weeks OF Supply</a:t>
          </a:r>
          <a:endParaRPr lang="en-US" sz="2200" kern="1200" dirty="0"/>
        </a:p>
      </dsp:txBody>
      <dsp:txXfrm>
        <a:off x="362939" y="1253423"/>
        <a:ext cx="4573909" cy="586034"/>
      </dsp:txXfrm>
    </dsp:sp>
    <dsp:sp modelId="{3FF1163A-4D19-417C-941D-DFB41A05414D}">
      <dsp:nvSpPr>
        <dsp:cNvPr id="0" name=""/>
        <dsp:cNvSpPr/>
      </dsp:nvSpPr>
      <dsp:spPr>
        <a:xfrm>
          <a:off x="0" y="2544360"/>
          <a:ext cx="6624736"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1EE537-E499-4299-9D3B-4A061B449579}">
      <dsp:nvSpPr>
        <dsp:cNvPr id="0" name=""/>
        <dsp:cNvSpPr/>
      </dsp:nvSpPr>
      <dsp:spPr>
        <a:xfrm>
          <a:off x="331236" y="2219640"/>
          <a:ext cx="4637315" cy="649440"/>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75279" tIns="0" rIns="175279" bIns="0" numCol="1" spcCol="1270" anchor="ctr" anchorCtr="0">
          <a:noAutofit/>
        </a:bodyPr>
        <a:lstStyle/>
        <a:p>
          <a:pPr lvl="0" algn="l" defTabSz="977900">
            <a:lnSpc>
              <a:spcPct val="90000"/>
            </a:lnSpc>
            <a:spcBef>
              <a:spcPct val="0"/>
            </a:spcBef>
            <a:spcAft>
              <a:spcPct val="35000"/>
            </a:spcAft>
          </a:pPr>
          <a:r>
            <a:rPr lang="en-US" sz="2200" kern="1200" dirty="0" smtClean="0"/>
            <a:t>Average Markup of the Product Mix</a:t>
          </a:r>
          <a:endParaRPr lang="en-US" sz="2200" kern="1200" dirty="0"/>
        </a:p>
      </dsp:txBody>
      <dsp:txXfrm>
        <a:off x="362939" y="2251343"/>
        <a:ext cx="4573909" cy="58603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230334-CB80-481D-A37B-658EDF35FD9A}" type="datetimeFigureOut">
              <a:rPr lang="en-US" smtClean="0"/>
              <a:pPr/>
              <a:t>5/18/2016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3B37D0-18AD-4330-A8B4-D26202192E99}" type="slidenum">
              <a:rPr lang="en-US" smtClean="0"/>
              <a:pPr/>
              <a:t>‹#›</a:t>
            </a:fld>
            <a:endParaRPr lang="en-US"/>
          </a:p>
        </p:txBody>
      </p:sp>
    </p:spTree>
    <p:extLst>
      <p:ext uri="{BB962C8B-B14F-4D97-AF65-F5344CB8AC3E}">
        <p14:creationId xmlns:p14="http://schemas.microsoft.com/office/powerpoint/2010/main" val="2552665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6FB1B8-2FD8-4C54-BF8F-2A988141FDCB}" type="datetime1">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2346673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735739-1675-42FB-A9B6-282B97436133}" type="datetime1">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3832662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631BDD-6FBE-49B3-8017-7E87887260B0}" type="datetime1">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2935059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8EDAD-AEAE-4110-A23F-8E033CDE6E89}" type="datetime1">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3674427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4EFAEE-0E77-4F90-83A4-AB28A2B798DA}" type="datetime1">
              <a:rPr lang="en-US" smtClean="0"/>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80344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D1BC56-7D19-4015-8DF8-CDEEC780F476}" type="datetime1">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717222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405C64-D5DC-496B-A787-79E04838B8F6}" type="datetime1">
              <a:rPr lang="en-US" smtClean="0"/>
              <a:t>5/18/2016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19936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74C425-2DCA-487E-A28E-B108F7ECABEB}" type="datetime1">
              <a:rPr lang="en-US" smtClean="0"/>
              <a:t>5/18/2016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2987450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DD1FF8-36FD-4D23-8BCD-BEEF8EDD17E0}" type="datetime1">
              <a:rPr lang="en-US" smtClean="0"/>
              <a:t>5/18/2016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2915296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8D4CF-4417-4928-88B6-7D6C8E45E38F}" type="datetime1">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310071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3FE78B-4458-473B-A147-D9E0EC046A19}" type="datetime1">
              <a:rPr lang="en-US" smtClean="0"/>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0E8EC-0439-48FF-B5C7-47E44D6A27FE}" type="slidenum">
              <a:rPr lang="en-US" smtClean="0"/>
              <a:pPr/>
              <a:t>‹#›</a:t>
            </a:fld>
            <a:endParaRPr lang="en-US"/>
          </a:p>
        </p:txBody>
      </p:sp>
    </p:spTree>
    <p:extLst>
      <p:ext uri="{BB962C8B-B14F-4D97-AF65-F5344CB8AC3E}">
        <p14:creationId xmlns:p14="http://schemas.microsoft.com/office/powerpoint/2010/main" val="692604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52C85-6677-453F-B534-E668C56F9D67}" type="datetime1">
              <a:rPr lang="en-US" smtClean="0"/>
              <a:t>5/18/2016</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0E8EC-0439-48FF-B5C7-47E44D6A27FE}" type="slidenum">
              <a:rPr lang="en-US" smtClean="0"/>
              <a:pPr/>
              <a:t>‹#›</a:t>
            </a:fld>
            <a:endParaRPr lang="en-US"/>
          </a:p>
        </p:txBody>
      </p:sp>
    </p:spTree>
    <p:extLst>
      <p:ext uri="{BB962C8B-B14F-4D97-AF65-F5344CB8AC3E}">
        <p14:creationId xmlns:p14="http://schemas.microsoft.com/office/powerpoint/2010/main" val="28344463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3.jpg"/><Relationship Id="rId7" Type="http://schemas.openxmlformats.org/officeDocument/2006/relationships/diagramColors" Target="../diagrams/colors6.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2.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3.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4.xml"/><Relationship Id="rId4" Type="http://schemas.openxmlformats.org/officeDocument/2006/relationships/chart" Target="../charts/chart5.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5.xml"/><Relationship Id="rId4" Type="http://schemas.openxmlformats.org/officeDocument/2006/relationships/chart" Target="../charts/chart6.xml"/></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6.xml"/><Relationship Id="rId4" Type="http://schemas.openxmlformats.org/officeDocument/2006/relationships/chart" Target="../charts/char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7.xml"/><Relationship Id="rId4" Type="http://schemas.openxmlformats.org/officeDocument/2006/relationships/chart" Target="../charts/chart8.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8.xml"/><Relationship Id="rId4" Type="http://schemas.openxmlformats.org/officeDocument/2006/relationships/chart" Target="../charts/chart9.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9.xml"/><Relationship Id="rId4" Type="http://schemas.openxmlformats.org/officeDocument/2006/relationships/chart" Target="../charts/chart10.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0.xml"/><Relationship Id="rId4" Type="http://schemas.openxmlformats.org/officeDocument/2006/relationships/chart" Target="../charts/chart11.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1.xml"/><Relationship Id="rId4" Type="http://schemas.openxmlformats.org/officeDocument/2006/relationships/chart" Target="../charts/chart12.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2.xml"/><Relationship Id="rId4" Type="http://schemas.openxmlformats.org/officeDocument/2006/relationships/chart" Target="../charts/chart13.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chart" Target="../charts/chart14.xml"/></Relationships>
</file>

<file path=ppt/slides/_rels/slide38.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8.jpeg"/><Relationship Id="rId7" Type="http://schemas.openxmlformats.org/officeDocument/2006/relationships/diagramColors" Target="../diagrams/colors9.xml"/><Relationship Id="rId2" Type="http://schemas.openxmlformats.org/officeDocument/2006/relationships/slideLayout" Target="../slideLayouts/slideLayout2.xml"/><Relationship Id="rId1" Type="http://schemas.openxmlformats.org/officeDocument/2006/relationships/themeOverride" Target="../theme/themeOverride14.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5.xml"/><Relationship Id="rId4" Type="http://schemas.openxmlformats.org/officeDocument/2006/relationships/chart" Target="../charts/chart1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4.xml"/><Relationship Id="rId1" Type="http://schemas.openxmlformats.org/officeDocument/2006/relationships/themeOverride" Target="../theme/themeOverride16.xml"/><Relationship Id="rId4" Type="http://schemas.openxmlformats.org/officeDocument/2006/relationships/chart" Target="../charts/chart16.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8.jpeg"/><Relationship Id="rId7" Type="http://schemas.openxmlformats.org/officeDocument/2006/relationships/diagramColors" Target="../diagrams/colors10.xml"/><Relationship Id="rId2" Type="http://schemas.openxmlformats.org/officeDocument/2006/relationships/slideLayout" Target="../slideLayouts/slideLayout2.xml"/><Relationship Id="rId1" Type="http://schemas.openxmlformats.org/officeDocument/2006/relationships/themeOverride" Target="../theme/themeOverride1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4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8.jpeg"/><Relationship Id="rId7" Type="http://schemas.openxmlformats.org/officeDocument/2006/relationships/diagramColors" Target="../diagrams/colors11.xml"/><Relationship Id="rId2" Type="http://schemas.openxmlformats.org/officeDocument/2006/relationships/slideLayout" Target="../slideLayouts/slideLayout2.xml"/><Relationship Id="rId1" Type="http://schemas.openxmlformats.org/officeDocument/2006/relationships/themeOverride" Target="../theme/themeOverride18.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990600"/>
          </a:xfrm>
        </p:spPr>
        <p:txBody>
          <a:bodyPr>
            <a:normAutofit fontScale="90000"/>
          </a:bodyPr>
          <a:lstStyle/>
          <a:p>
            <a:r>
              <a:rPr lang="en-US" dirty="0" smtClean="0">
                <a:ln>
                  <a:solidFill>
                    <a:schemeClr val="bg1"/>
                  </a:solidFill>
                </a:ln>
                <a:solidFill>
                  <a:schemeClr val="tx2">
                    <a:lumMod val="20000"/>
                    <a:lumOff val="80000"/>
                  </a:schemeClr>
                </a:solidFill>
              </a:rPr>
              <a:t>The assessment of </a:t>
            </a:r>
            <a:r>
              <a:rPr lang="en-US" dirty="0" err="1" smtClean="0">
                <a:ln>
                  <a:solidFill>
                    <a:schemeClr val="bg1"/>
                  </a:solidFill>
                </a:ln>
                <a:solidFill>
                  <a:schemeClr val="tx2">
                    <a:lumMod val="20000"/>
                    <a:lumOff val="80000"/>
                  </a:schemeClr>
                </a:solidFill>
              </a:rPr>
              <a:t>Ratalix</a:t>
            </a:r>
            <a:r>
              <a:rPr lang="en-US" dirty="0" smtClean="0">
                <a:ln>
                  <a:solidFill>
                    <a:schemeClr val="bg1"/>
                  </a:solidFill>
                </a:ln>
                <a:solidFill>
                  <a:schemeClr val="tx2">
                    <a:lumMod val="20000"/>
                    <a:lumOff val="80000"/>
                  </a:schemeClr>
                </a:solidFill>
              </a:rPr>
              <a:t> ERP and Supply Chain “ The Case Study of Bravo”</a:t>
            </a:r>
            <a:endParaRPr lang="en-US" dirty="0">
              <a:ln>
                <a:solidFill>
                  <a:schemeClr val="bg1"/>
                </a:solidFill>
              </a:ln>
              <a:solidFill>
                <a:schemeClr val="tx2">
                  <a:lumMod val="20000"/>
                  <a:lumOff val="80000"/>
                </a:schemeClr>
              </a:solidFill>
            </a:endParaRPr>
          </a:p>
        </p:txBody>
      </p:sp>
      <p:sp>
        <p:nvSpPr>
          <p:cNvPr id="9" name="TextBox 8"/>
          <p:cNvSpPr txBox="1"/>
          <p:nvPr/>
        </p:nvSpPr>
        <p:spPr>
          <a:xfrm>
            <a:off x="1" y="2514601"/>
            <a:ext cx="2690388" cy="338554"/>
          </a:xfrm>
          <a:prstGeom prst="rect">
            <a:avLst/>
          </a:prstGeom>
          <a:noFill/>
        </p:spPr>
        <p:txBody>
          <a:bodyPr wrap="square" rtlCol="0">
            <a:spAutoFit/>
          </a:bodyPr>
          <a:lstStyle/>
          <a:p>
            <a:pPr algn="ctr"/>
            <a:r>
              <a:rPr lang="en-US" sz="1600" dirty="0" smtClean="0">
                <a:solidFill>
                  <a:schemeClr val="bg1"/>
                </a:solidFill>
              </a:rPr>
              <a:t>An-</a:t>
            </a:r>
            <a:r>
              <a:rPr lang="en-US" sz="1600" dirty="0" err="1" smtClean="0">
                <a:solidFill>
                  <a:schemeClr val="bg1"/>
                </a:solidFill>
              </a:rPr>
              <a:t>Najah</a:t>
            </a:r>
            <a:r>
              <a:rPr lang="en-US" sz="1600" dirty="0" smtClean="0">
                <a:solidFill>
                  <a:schemeClr val="bg1"/>
                </a:solidFill>
              </a:rPr>
              <a:t> National University </a:t>
            </a:r>
            <a:endParaRPr lang="en-US" sz="1600" dirty="0">
              <a:solidFill>
                <a:schemeClr val="bg1"/>
              </a:solidFill>
            </a:endParaRPr>
          </a:p>
        </p:txBody>
      </p:sp>
      <p:sp>
        <p:nvSpPr>
          <p:cNvPr id="13" name="TextBox 12"/>
          <p:cNvSpPr txBox="1"/>
          <p:nvPr/>
        </p:nvSpPr>
        <p:spPr>
          <a:xfrm>
            <a:off x="25651" y="2768026"/>
            <a:ext cx="2690388" cy="830997"/>
          </a:xfrm>
          <a:prstGeom prst="rect">
            <a:avLst/>
          </a:prstGeom>
          <a:noFill/>
        </p:spPr>
        <p:txBody>
          <a:bodyPr wrap="square" rtlCol="0">
            <a:spAutoFit/>
          </a:bodyPr>
          <a:lstStyle/>
          <a:p>
            <a:pPr algn="ctr"/>
            <a:r>
              <a:rPr lang="en-US" sz="1600" dirty="0" smtClean="0">
                <a:solidFill>
                  <a:schemeClr val="bg1"/>
                </a:solidFill>
              </a:rPr>
              <a:t>Engineering &amp; IT Faculty </a:t>
            </a:r>
          </a:p>
          <a:p>
            <a:pPr algn="ctr"/>
            <a:r>
              <a:rPr lang="en-US" sz="1600" dirty="0" smtClean="0">
                <a:solidFill>
                  <a:schemeClr val="bg1"/>
                </a:solidFill>
              </a:rPr>
              <a:t>Industrial &amp; System Engineering Department</a:t>
            </a:r>
            <a:endParaRPr lang="en-US" sz="1600" dirty="0">
              <a:solidFill>
                <a:schemeClr val="bg1"/>
              </a:solidFill>
            </a:endParaRPr>
          </a:p>
        </p:txBody>
      </p:sp>
      <p:sp>
        <p:nvSpPr>
          <p:cNvPr id="10" name="TextBox 9"/>
          <p:cNvSpPr txBox="1"/>
          <p:nvPr/>
        </p:nvSpPr>
        <p:spPr>
          <a:xfrm>
            <a:off x="127503" y="3488602"/>
            <a:ext cx="2209800" cy="369332"/>
          </a:xfrm>
          <a:prstGeom prst="rect">
            <a:avLst/>
          </a:prstGeom>
          <a:noFill/>
        </p:spPr>
        <p:txBody>
          <a:bodyPr wrap="square" rtlCol="0">
            <a:spAutoFit/>
          </a:bodyPr>
          <a:lstStyle/>
          <a:p>
            <a:pPr algn="ctr"/>
            <a:r>
              <a:rPr lang="en-US" dirty="0" smtClean="0">
                <a:solidFill>
                  <a:schemeClr val="tx2">
                    <a:lumMod val="40000"/>
                    <a:lumOff val="60000"/>
                  </a:schemeClr>
                </a:solidFill>
              </a:rPr>
              <a:t>Prepared By: </a:t>
            </a:r>
            <a:endParaRPr lang="en-US" dirty="0">
              <a:solidFill>
                <a:schemeClr val="tx2">
                  <a:lumMod val="40000"/>
                  <a:lumOff val="60000"/>
                </a:schemeClr>
              </a:solidFill>
            </a:endParaRPr>
          </a:p>
        </p:txBody>
      </p:sp>
      <p:sp>
        <p:nvSpPr>
          <p:cNvPr id="11" name="TextBox 10"/>
          <p:cNvSpPr txBox="1"/>
          <p:nvPr/>
        </p:nvSpPr>
        <p:spPr>
          <a:xfrm>
            <a:off x="228600" y="3874532"/>
            <a:ext cx="2286000" cy="369332"/>
          </a:xfrm>
          <a:prstGeom prst="rect">
            <a:avLst/>
          </a:prstGeom>
          <a:noFill/>
        </p:spPr>
        <p:txBody>
          <a:bodyPr wrap="square" rtlCol="0">
            <a:spAutoFit/>
          </a:bodyPr>
          <a:lstStyle/>
          <a:p>
            <a:pPr algn="ctr"/>
            <a:r>
              <a:rPr lang="en-US" dirty="0" err="1" smtClean="0">
                <a:solidFill>
                  <a:schemeClr val="bg1"/>
                </a:solidFill>
              </a:rPr>
              <a:t>Essam</a:t>
            </a:r>
            <a:r>
              <a:rPr lang="en-US" dirty="0" smtClean="0">
                <a:solidFill>
                  <a:schemeClr val="bg1"/>
                </a:solidFill>
              </a:rPr>
              <a:t> </a:t>
            </a:r>
            <a:r>
              <a:rPr lang="en-US" dirty="0" err="1" smtClean="0">
                <a:solidFill>
                  <a:schemeClr val="bg1"/>
                </a:solidFill>
              </a:rPr>
              <a:t>Qadri</a:t>
            </a:r>
            <a:endParaRPr lang="en-US" dirty="0">
              <a:solidFill>
                <a:schemeClr val="bg1"/>
              </a:solidFill>
            </a:endParaRPr>
          </a:p>
        </p:txBody>
      </p:sp>
      <p:sp>
        <p:nvSpPr>
          <p:cNvPr id="16" name="TextBox 15"/>
          <p:cNvSpPr txBox="1"/>
          <p:nvPr/>
        </p:nvSpPr>
        <p:spPr>
          <a:xfrm>
            <a:off x="52811" y="5152001"/>
            <a:ext cx="2209800" cy="369332"/>
          </a:xfrm>
          <a:prstGeom prst="rect">
            <a:avLst/>
          </a:prstGeom>
          <a:noFill/>
        </p:spPr>
        <p:txBody>
          <a:bodyPr wrap="square" rtlCol="0">
            <a:spAutoFit/>
          </a:bodyPr>
          <a:lstStyle/>
          <a:p>
            <a:pPr algn="ctr"/>
            <a:r>
              <a:rPr lang="en-US" dirty="0" smtClean="0">
                <a:solidFill>
                  <a:schemeClr val="tx2">
                    <a:lumMod val="40000"/>
                    <a:lumOff val="60000"/>
                  </a:schemeClr>
                </a:solidFill>
              </a:rPr>
              <a:t>Supervised By: </a:t>
            </a:r>
            <a:endParaRPr lang="en-US" dirty="0">
              <a:solidFill>
                <a:schemeClr val="tx2">
                  <a:lumMod val="40000"/>
                  <a:lumOff val="60000"/>
                </a:schemeClr>
              </a:solidFill>
            </a:endParaRPr>
          </a:p>
        </p:txBody>
      </p:sp>
      <p:sp>
        <p:nvSpPr>
          <p:cNvPr id="12" name="TextBox 11"/>
          <p:cNvSpPr txBox="1"/>
          <p:nvPr/>
        </p:nvSpPr>
        <p:spPr>
          <a:xfrm>
            <a:off x="90535" y="5549467"/>
            <a:ext cx="2590800" cy="369332"/>
          </a:xfrm>
          <a:prstGeom prst="rect">
            <a:avLst/>
          </a:prstGeom>
          <a:noFill/>
        </p:spPr>
        <p:txBody>
          <a:bodyPr wrap="square" rtlCol="0">
            <a:spAutoFit/>
          </a:bodyPr>
          <a:lstStyle/>
          <a:p>
            <a:r>
              <a:rPr lang="en-US" dirty="0" smtClean="0">
                <a:solidFill>
                  <a:schemeClr val="bg1"/>
                </a:solidFill>
              </a:rPr>
              <a:t>Dr. Mohammed Othman</a:t>
            </a:r>
            <a:endParaRPr lang="en-US" dirty="0">
              <a:solidFill>
                <a:schemeClr val="bg1"/>
              </a:solidFill>
            </a:endParaRPr>
          </a:p>
        </p:txBody>
      </p:sp>
      <p:pic>
        <p:nvPicPr>
          <p:cNvPr id="1029" name="Picture 5" descr="I:\university files\graduation\dddd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988" y="635715"/>
            <a:ext cx="1827009" cy="188470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D4E0E8EC-0439-48FF-B5C7-47E44D6A27FE}" type="slidenum">
              <a:rPr lang="en-US" b="1" smtClean="0">
                <a:solidFill>
                  <a:schemeClr val="bg1"/>
                </a:solidFill>
              </a:rPr>
              <a:pPr/>
              <a:t>1</a:t>
            </a:fld>
            <a:endParaRPr lang="en-US" b="1">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1523" y="1700808"/>
            <a:ext cx="6228184" cy="4480560"/>
          </a:xfrm>
          <a:prstGeom prst="rect">
            <a:avLst/>
          </a:prstGeom>
        </p:spPr>
      </p:pic>
    </p:spTree>
    <p:extLst>
      <p:ext uri="{BB962C8B-B14F-4D97-AF65-F5344CB8AC3E}">
        <p14:creationId xmlns:p14="http://schemas.microsoft.com/office/powerpoint/2010/main" val="1398049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304800" y="381001"/>
            <a:ext cx="8686800" cy="1015663"/>
          </a:xfrm>
          <a:prstGeom prst="rect">
            <a:avLst/>
          </a:prstGeom>
          <a:noFill/>
        </p:spPr>
        <p:txBody>
          <a:bodyPr wrap="square" rtlCol="1">
            <a:spAutoFit/>
          </a:bodyPr>
          <a:lstStyle/>
          <a:p>
            <a:pPr algn="ctr"/>
            <a:r>
              <a:rPr lang="en-US" sz="6000" dirty="0" smtClean="0">
                <a:ln>
                  <a:solidFill>
                    <a:schemeClr val="accent3">
                      <a:lumMod val="50000"/>
                    </a:schemeClr>
                  </a:solidFill>
                </a:ln>
                <a:solidFill>
                  <a:schemeClr val="accent3">
                    <a:lumMod val="20000"/>
                    <a:lumOff val="80000"/>
                  </a:schemeClr>
                </a:solidFill>
                <a:latin typeface="Arial Black" pitchFamily="34" charset="0"/>
              </a:rPr>
              <a:t>METHODOLOGY</a:t>
            </a:r>
            <a:endParaRPr lang="ar-SA" sz="6000" dirty="0">
              <a:ln>
                <a:solidFill>
                  <a:schemeClr val="accent3">
                    <a:lumMod val="50000"/>
                  </a:schemeClr>
                </a:solidFill>
              </a:ln>
              <a:solidFill>
                <a:schemeClr val="accent3">
                  <a:lumMod val="20000"/>
                  <a:lumOff val="80000"/>
                </a:schemeClr>
              </a:solidFill>
              <a:latin typeface="Arial Black" pitchFamily="34" charset="0"/>
              <a:cs typeface="Arial" pitchFamily="34" charset="0"/>
            </a:endParaRPr>
          </a:p>
        </p:txBody>
      </p:sp>
      <p:sp>
        <p:nvSpPr>
          <p:cNvPr id="2" name="Teardrop 1"/>
          <p:cNvSpPr/>
          <p:nvPr/>
        </p:nvSpPr>
        <p:spPr>
          <a:xfrm rot="18942026" flipH="1">
            <a:off x="748192" y="5263546"/>
            <a:ext cx="1551615" cy="1246707"/>
          </a:xfrm>
          <a:prstGeom prst="teardrop">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 name="TextBox 4"/>
          <p:cNvSpPr txBox="1"/>
          <p:nvPr/>
        </p:nvSpPr>
        <p:spPr>
          <a:xfrm rot="19975025">
            <a:off x="683767" y="5425234"/>
            <a:ext cx="1447800" cy="923330"/>
          </a:xfrm>
          <a:prstGeom prst="rect">
            <a:avLst/>
          </a:prstGeom>
          <a:noFill/>
        </p:spPr>
        <p:txBody>
          <a:bodyPr wrap="square" rtlCol="0">
            <a:spAutoFit/>
          </a:bodyPr>
          <a:lstStyle/>
          <a:p>
            <a:pPr algn="ctr"/>
            <a:r>
              <a:rPr lang="en-US" b="1" dirty="0" smtClean="0">
                <a:solidFill>
                  <a:srgbClr val="C00000"/>
                </a:solidFill>
              </a:rPr>
              <a:t>Adopting Time Series Theory</a:t>
            </a:r>
            <a:endParaRPr lang="en-US" b="1" dirty="0">
              <a:solidFill>
                <a:srgbClr val="C00000"/>
              </a:solidFill>
            </a:endParaRPr>
          </a:p>
        </p:txBody>
      </p:sp>
      <p:sp>
        <p:nvSpPr>
          <p:cNvPr id="8" name="Teardrop 7"/>
          <p:cNvSpPr/>
          <p:nvPr/>
        </p:nvSpPr>
        <p:spPr>
          <a:xfrm rot="6331448">
            <a:off x="-61396" y="3336053"/>
            <a:ext cx="1304071" cy="1072975"/>
          </a:xfrm>
          <a:prstGeom prst="teardrop">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9" name="TextBox 8"/>
          <p:cNvSpPr txBox="1"/>
          <p:nvPr/>
        </p:nvSpPr>
        <p:spPr>
          <a:xfrm>
            <a:off x="44513" y="3457041"/>
            <a:ext cx="1143000" cy="830997"/>
          </a:xfrm>
          <a:prstGeom prst="rect">
            <a:avLst/>
          </a:prstGeom>
          <a:noFill/>
        </p:spPr>
        <p:txBody>
          <a:bodyPr wrap="square" rtlCol="0">
            <a:spAutoFit/>
          </a:bodyPr>
          <a:lstStyle/>
          <a:p>
            <a:pPr algn="ctr"/>
            <a:r>
              <a:rPr lang="en-US" sz="1600" b="1" dirty="0" smtClean="0">
                <a:solidFill>
                  <a:srgbClr val="C00000"/>
                </a:solidFill>
              </a:rPr>
              <a:t>Qualitative Data</a:t>
            </a:r>
            <a:endParaRPr lang="en-US" sz="1400" b="1" dirty="0" smtClean="0">
              <a:solidFill>
                <a:srgbClr val="C00000"/>
              </a:solidFill>
            </a:endParaRPr>
          </a:p>
          <a:p>
            <a:pPr algn="ctr"/>
            <a:r>
              <a:rPr lang="en-US" sz="1600" b="1" dirty="0" smtClean="0">
                <a:solidFill>
                  <a:srgbClr val="C00000"/>
                </a:solidFill>
              </a:rPr>
              <a:t>Collection</a:t>
            </a:r>
            <a:endParaRPr lang="en-US" sz="1600" b="1" dirty="0">
              <a:solidFill>
                <a:srgbClr val="C00000"/>
              </a:solidFill>
            </a:endParaRPr>
          </a:p>
        </p:txBody>
      </p:sp>
      <p:sp>
        <p:nvSpPr>
          <p:cNvPr id="10" name="Teardrop 9"/>
          <p:cNvSpPr/>
          <p:nvPr/>
        </p:nvSpPr>
        <p:spPr>
          <a:xfrm rot="14506425" flipH="1">
            <a:off x="2009091" y="1739746"/>
            <a:ext cx="1630378" cy="1329615"/>
          </a:xfrm>
          <a:prstGeom prst="teardrop">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1" name="TextBox 10"/>
          <p:cNvSpPr txBox="1"/>
          <p:nvPr/>
        </p:nvSpPr>
        <p:spPr>
          <a:xfrm rot="3400432">
            <a:off x="2100379" y="1875470"/>
            <a:ext cx="1447800" cy="1015663"/>
          </a:xfrm>
          <a:prstGeom prst="rect">
            <a:avLst/>
          </a:prstGeom>
          <a:noFill/>
        </p:spPr>
        <p:txBody>
          <a:bodyPr wrap="square" rtlCol="0">
            <a:spAutoFit/>
          </a:bodyPr>
          <a:lstStyle/>
          <a:p>
            <a:pPr algn="ctr"/>
            <a:r>
              <a:rPr lang="en-US" sz="1900" b="1" dirty="0" smtClean="0">
                <a:solidFill>
                  <a:srgbClr val="C00000"/>
                </a:solidFill>
              </a:rPr>
              <a:t>Quantitative</a:t>
            </a:r>
            <a:r>
              <a:rPr lang="en-US" sz="2000" b="1" dirty="0" smtClean="0">
                <a:solidFill>
                  <a:srgbClr val="C00000"/>
                </a:solidFill>
              </a:rPr>
              <a:t> Data collection</a:t>
            </a:r>
            <a:endParaRPr lang="en-US" sz="2000" b="1" dirty="0">
              <a:solidFill>
                <a:schemeClr val="bg1"/>
              </a:solidFill>
            </a:endParaRPr>
          </a:p>
        </p:txBody>
      </p:sp>
      <p:sp>
        <p:nvSpPr>
          <p:cNvPr id="12" name="Teardrop 11"/>
          <p:cNvSpPr/>
          <p:nvPr/>
        </p:nvSpPr>
        <p:spPr>
          <a:xfrm rot="8113770" flipH="1">
            <a:off x="5767196" y="1731238"/>
            <a:ext cx="1991227" cy="1304126"/>
          </a:xfrm>
          <a:prstGeom prst="teardrop">
            <a:avLst/>
          </a:prstGeom>
          <a:solidFill>
            <a:schemeClr val="accent2"/>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13" name="Teardrop 12"/>
          <p:cNvSpPr/>
          <p:nvPr/>
        </p:nvSpPr>
        <p:spPr>
          <a:xfrm rot="17536913" flipH="1">
            <a:off x="3910622" y="2864925"/>
            <a:ext cx="1656198" cy="1266777"/>
          </a:xfrm>
          <a:prstGeom prst="teardrop">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4" name="TextBox 13"/>
          <p:cNvSpPr txBox="1"/>
          <p:nvPr/>
        </p:nvSpPr>
        <p:spPr>
          <a:xfrm rot="2459260">
            <a:off x="4167221" y="2964597"/>
            <a:ext cx="1143000" cy="984885"/>
          </a:xfrm>
          <a:prstGeom prst="rect">
            <a:avLst/>
          </a:prstGeom>
          <a:noFill/>
        </p:spPr>
        <p:txBody>
          <a:bodyPr wrap="square" rtlCol="0">
            <a:spAutoFit/>
          </a:bodyPr>
          <a:lstStyle/>
          <a:p>
            <a:pPr algn="ctr"/>
            <a:r>
              <a:rPr lang="en-US" sz="2000" b="1" dirty="0" smtClean="0">
                <a:solidFill>
                  <a:srgbClr val="C00000"/>
                </a:solidFill>
              </a:rPr>
              <a:t>Validity &amp; </a:t>
            </a:r>
            <a:r>
              <a:rPr lang="en-US" b="1" dirty="0" smtClean="0">
                <a:solidFill>
                  <a:srgbClr val="C00000"/>
                </a:solidFill>
              </a:rPr>
              <a:t>Reliability</a:t>
            </a:r>
            <a:endParaRPr lang="en-US" b="1" dirty="0">
              <a:solidFill>
                <a:srgbClr val="C00000"/>
              </a:solidFill>
            </a:endParaRPr>
          </a:p>
        </p:txBody>
      </p:sp>
      <p:sp>
        <p:nvSpPr>
          <p:cNvPr id="15" name="Teardrop 14"/>
          <p:cNvSpPr/>
          <p:nvPr/>
        </p:nvSpPr>
        <p:spPr>
          <a:xfrm rot="10408553" flipH="1">
            <a:off x="5318402" y="5053231"/>
            <a:ext cx="1657132" cy="1667337"/>
          </a:xfrm>
          <a:prstGeom prst="teardrop">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6" name="TextBox 15"/>
          <p:cNvSpPr txBox="1"/>
          <p:nvPr/>
        </p:nvSpPr>
        <p:spPr>
          <a:xfrm rot="20075400">
            <a:off x="5476925" y="5563733"/>
            <a:ext cx="1285884" cy="646331"/>
          </a:xfrm>
          <a:prstGeom prst="rect">
            <a:avLst/>
          </a:prstGeom>
          <a:noFill/>
        </p:spPr>
        <p:txBody>
          <a:bodyPr wrap="square" rtlCol="0">
            <a:spAutoFit/>
          </a:bodyPr>
          <a:lstStyle/>
          <a:p>
            <a:pPr algn="ctr"/>
            <a:r>
              <a:rPr lang="en-US" b="1" dirty="0" smtClean="0">
                <a:solidFill>
                  <a:srgbClr val="C00000"/>
                </a:solidFill>
              </a:rPr>
              <a:t>Data Analysis</a:t>
            </a:r>
            <a:endParaRPr lang="en-US" sz="2000" b="1" dirty="0">
              <a:solidFill>
                <a:srgbClr val="C00000"/>
              </a:solidFill>
            </a:endParaRPr>
          </a:p>
        </p:txBody>
      </p:sp>
      <p:sp>
        <p:nvSpPr>
          <p:cNvPr id="17" name="TextBox 16"/>
          <p:cNvSpPr txBox="1"/>
          <p:nvPr/>
        </p:nvSpPr>
        <p:spPr>
          <a:xfrm rot="19471387">
            <a:off x="5772771" y="2060136"/>
            <a:ext cx="2133600" cy="646331"/>
          </a:xfrm>
          <a:prstGeom prst="rect">
            <a:avLst/>
          </a:prstGeom>
          <a:noFill/>
        </p:spPr>
        <p:txBody>
          <a:bodyPr wrap="square" rtlCol="0">
            <a:spAutoFit/>
          </a:bodyPr>
          <a:lstStyle/>
          <a:p>
            <a:pPr algn="ctr"/>
            <a:r>
              <a:rPr lang="en-US" b="1" dirty="0" smtClean="0">
                <a:solidFill>
                  <a:schemeClr val="accent6">
                    <a:lumMod val="20000"/>
                    <a:lumOff val="80000"/>
                  </a:schemeClr>
                </a:solidFill>
              </a:rPr>
              <a:t>Calculating the KPIs &amp; the Ratios</a:t>
            </a:r>
            <a:endParaRPr lang="en-US" b="1" dirty="0">
              <a:solidFill>
                <a:schemeClr val="accent6">
                  <a:lumMod val="20000"/>
                  <a:lumOff val="80000"/>
                </a:schemeClr>
              </a:solidFill>
            </a:endParaRPr>
          </a:p>
        </p:txBody>
      </p:sp>
      <p:sp>
        <p:nvSpPr>
          <p:cNvPr id="4" name="Slide Number Placeholder 3"/>
          <p:cNvSpPr>
            <a:spLocks noGrp="1"/>
          </p:cNvSpPr>
          <p:nvPr>
            <p:ph type="sldNum" sz="quarter" idx="12"/>
          </p:nvPr>
        </p:nvSpPr>
        <p:spPr/>
        <p:txBody>
          <a:bodyPr/>
          <a:lstStyle/>
          <a:p>
            <a:fld id="{D4E0E8EC-0439-48FF-B5C7-47E44D6A27FE}" type="slidenum">
              <a:rPr lang="en-US" smtClean="0">
                <a:solidFill>
                  <a:schemeClr val="tx1"/>
                </a:solidFill>
              </a:rPr>
              <a:pPr/>
              <a:t>10</a:t>
            </a:fld>
            <a:endParaRPr lang="en-US" dirty="0">
              <a:solidFill>
                <a:schemeClr val="tx1"/>
              </a:solidFill>
            </a:endParaRPr>
          </a:p>
        </p:txBody>
      </p:sp>
    </p:spTree>
    <p:extLst>
      <p:ext uri="{BB962C8B-B14F-4D97-AF65-F5344CB8AC3E}">
        <p14:creationId xmlns:p14="http://schemas.microsoft.com/office/powerpoint/2010/main" val="2239163657"/>
      </p:ext>
    </p:extLst>
  </p:cSld>
  <p:clrMapOvr>
    <a:masterClrMapping/>
  </p:clrMapOvr>
  <mc:AlternateContent xmlns:mc="http://schemas.openxmlformats.org/markup-compatibility/2006" xmlns:p14="http://schemas.microsoft.com/office/powerpoint/2010/main">
    <mc:Choice Requires="p14">
      <p:transition spd="slow" p14:dur="17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childTnLst>
                          </p:cTn>
                        </p:par>
                        <p:par>
                          <p:cTn id="29" fill="hold">
                            <p:stCondLst>
                              <p:cond delay="2000"/>
                            </p:stCondLst>
                            <p:childTnLst>
                              <p:par>
                                <p:cTn id="30" presetID="6"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circle(in)">
                                      <p:cBhvr>
                                        <p:cTn id="32" dur="2000"/>
                                        <p:tgtEl>
                                          <p:spTgt spid="14"/>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ircle(in)">
                                      <p:cBhvr>
                                        <p:cTn id="35" dur="2000"/>
                                        <p:tgtEl>
                                          <p:spTgt spid="1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heel(1)">
                                      <p:cBhvr>
                                        <p:cTn id="46" dur="2000"/>
                                        <p:tgtEl>
                                          <p:spTgt spid="17"/>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8" grpId="0" animBg="1"/>
      <p:bldP spid="9" grpId="0"/>
      <p:bldP spid="10" grpId="0" animBg="1"/>
      <p:bldP spid="11" grpId="0"/>
      <p:bldP spid="12" grpId="0" animBg="1"/>
      <p:bldP spid="13" grpId="0" animBg="1"/>
      <p:bldP spid="14" grpId="0"/>
      <p:bldP spid="15" grpId="0" animBg="1"/>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6096000" cy="1704972"/>
          </a:xfrm>
          <a:noFill/>
        </p:spPr>
        <p:txBody>
          <a:bodyPr>
            <a:normAutofit/>
          </a:bodyPr>
          <a:lstStyle/>
          <a:p>
            <a:r>
              <a:rPr lang="en-US" b="1" dirty="0" smtClean="0">
                <a:ln>
                  <a:solidFill>
                    <a:srgbClr val="C00000"/>
                  </a:solidFill>
                </a:ln>
                <a:solidFill>
                  <a:srgbClr val="FF0000"/>
                </a:solidFill>
              </a:rPr>
              <a:t>Qualitative Data Collection</a:t>
            </a:r>
            <a:endParaRPr lang="en-US" b="1" dirty="0">
              <a:ln>
                <a:solidFill>
                  <a:srgbClr val="C00000"/>
                </a:solidFill>
              </a:ln>
              <a:solidFill>
                <a:srgbClr val="FF0000"/>
              </a:solidFill>
            </a:endParaRPr>
          </a:p>
        </p:txBody>
      </p:sp>
      <p:sp>
        <p:nvSpPr>
          <p:cNvPr id="3" name="Slide Number Placeholder 2"/>
          <p:cNvSpPr>
            <a:spLocks noGrp="1"/>
          </p:cNvSpPr>
          <p:nvPr>
            <p:ph type="sldNum" sz="quarter" idx="12"/>
          </p:nvPr>
        </p:nvSpPr>
        <p:spPr/>
        <p:txBody>
          <a:bodyPr/>
          <a:lstStyle/>
          <a:p>
            <a:fld id="{D4E0E8EC-0439-48FF-B5C7-47E44D6A27FE}" type="slidenum">
              <a:rPr lang="en-US" smtClean="0">
                <a:solidFill>
                  <a:schemeClr val="tx1"/>
                </a:solidFill>
              </a:rPr>
              <a:pPr/>
              <a:t>11</a:t>
            </a:fld>
            <a:endParaRPr lang="en-US" dirty="0">
              <a:solidFill>
                <a:schemeClr val="tx1"/>
              </a:solidFill>
            </a:endParaRPr>
          </a:p>
        </p:txBody>
      </p:sp>
    </p:spTree>
    <p:extLst>
      <p:ext uri="{BB962C8B-B14F-4D97-AF65-F5344CB8AC3E}">
        <p14:creationId xmlns:p14="http://schemas.microsoft.com/office/powerpoint/2010/main" val="2704969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4536504" cy="1066800"/>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US" b="1" dirty="0" smtClean="0">
                <a:solidFill>
                  <a:schemeClr val="bg1"/>
                </a:solidFill>
              </a:rPr>
              <a:t>Data from Departments</a:t>
            </a:r>
            <a:endParaRPr lang="en-US" b="1" dirty="0">
              <a:solidFill>
                <a:schemeClr val="bg1"/>
              </a:solidFill>
            </a:endParaRPr>
          </a:p>
        </p:txBody>
      </p:sp>
      <p:sp>
        <p:nvSpPr>
          <p:cNvPr id="3" name="Slide Number Placeholder 2"/>
          <p:cNvSpPr>
            <a:spLocks noGrp="1"/>
          </p:cNvSpPr>
          <p:nvPr>
            <p:ph type="sldNum" sz="quarter" idx="12"/>
          </p:nvPr>
        </p:nvSpPr>
        <p:spPr/>
        <p:txBody>
          <a:bodyPr/>
          <a:lstStyle/>
          <a:p>
            <a:fld id="{D4E0E8EC-0439-48FF-B5C7-47E44D6A27FE}" type="slidenum">
              <a:rPr lang="en-US" smtClean="0">
                <a:solidFill>
                  <a:schemeClr val="bg1"/>
                </a:solidFill>
              </a:rPr>
              <a:pPr/>
              <a:t>12</a:t>
            </a:fld>
            <a:endParaRPr lang="en-US">
              <a:solidFill>
                <a:schemeClr val="bg1"/>
              </a:solidFill>
            </a:endParaRPr>
          </a:p>
        </p:txBody>
      </p:sp>
      <p:sp>
        <p:nvSpPr>
          <p:cNvPr id="28" name="Title 1"/>
          <p:cNvSpPr txBox="1">
            <a:spLocks/>
          </p:cNvSpPr>
          <p:nvPr/>
        </p:nvSpPr>
        <p:spPr>
          <a:xfrm>
            <a:off x="6579816" y="620688"/>
            <a:ext cx="2592288" cy="1066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dirty="0" smtClean="0">
                <a:solidFill>
                  <a:schemeClr val="bg1"/>
                </a:solidFill>
              </a:rPr>
              <a:t>Random Customers</a:t>
            </a:r>
            <a:endParaRPr lang="en-US" b="1" dirty="0">
              <a:solidFill>
                <a:schemeClr val="bg1"/>
              </a:solidFill>
            </a:endParaRPr>
          </a:p>
        </p:txBody>
      </p:sp>
      <p:sp>
        <p:nvSpPr>
          <p:cNvPr id="30" name="Title 1"/>
          <p:cNvSpPr txBox="1">
            <a:spLocks/>
          </p:cNvSpPr>
          <p:nvPr/>
        </p:nvSpPr>
        <p:spPr>
          <a:xfrm>
            <a:off x="5220072" y="5301208"/>
            <a:ext cx="3816424" cy="1066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b="1" dirty="0" smtClean="0">
                <a:solidFill>
                  <a:schemeClr val="bg1"/>
                </a:solidFill>
              </a:rPr>
              <a:t>Data from stores</a:t>
            </a:r>
            <a:endParaRPr lang="en-US" b="1" dirty="0">
              <a:solidFill>
                <a:schemeClr val="bg1"/>
              </a:solidFill>
            </a:endParaRPr>
          </a:p>
        </p:txBody>
      </p:sp>
    </p:spTree>
    <p:extLst>
      <p:ext uri="{BB962C8B-B14F-4D97-AF65-F5344CB8AC3E}">
        <p14:creationId xmlns:p14="http://schemas.microsoft.com/office/powerpoint/2010/main" val="605431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72181" y="116632"/>
            <a:ext cx="6690320" cy="1143000"/>
          </a:xfrm>
        </p:spPr>
        <p:txBody>
          <a:bodyPr>
            <a:normAutofit fontScale="90000"/>
          </a:bodyPr>
          <a:lstStyle/>
          <a:p>
            <a:r>
              <a:rPr lang="en-US" sz="6000" dirty="0" smtClean="0">
                <a:solidFill>
                  <a:schemeClr val="tx2"/>
                </a:solidFill>
              </a:rPr>
              <a:t>Quantitative</a:t>
            </a:r>
            <a:r>
              <a:rPr lang="en-US" sz="6000" dirty="0" smtClean="0"/>
              <a:t>  </a:t>
            </a:r>
            <a:r>
              <a:rPr lang="en-US" sz="6000" dirty="0" smtClean="0">
                <a:solidFill>
                  <a:schemeClr val="tx2"/>
                </a:solidFill>
              </a:rPr>
              <a:t>DATA COLLECTION</a:t>
            </a:r>
            <a:endParaRPr lang="en-US" sz="6000" dirty="0">
              <a:solidFill>
                <a:schemeClr val="tx2"/>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3253259" y="1435374"/>
            <a:ext cx="4968554" cy="5211391"/>
          </a:xfrm>
        </p:spPr>
      </p:pic>
      <p:sp>
        <p:nvSpPr>
          <p:cNvPr id="7" name="TextBox 6"/>
          <p:cNvSpPr txBox="1"/>
          <p:nvPr/>
        </p:nvSpPr>
        <p:spPr>
          <a:xfrm>
            <a:off x="3491880" y="2852937"/>
            <a:ext cx="2667000" cy="830997"/>
          </a:xfrm>
          <a:prstGeom prst="rect">
            <a:avLst/>
          </a:prstGeom>
          <a:noFill/>
        </p:spPr>
        <p:txBody>
          <a:bodyPr wrap="square" rtlCol="0">
            <a:spAutoFit/>
          </a:bodyPr>
          <a:lstStyle/>
          <a:p>
            <a:pPr algn="ctr"/>
            <a:r>
              <a:rPr lang="en-US" sz="2400" dirty="0" smtClean="0"/>
              <a:t> Extracting the Right KPIs</a:t>
            </a:r>
            <a:endParaRPr lang="en-US" sz="2400" dirty="0"/>
          </a:p>
        </p:txBody>
      </p:sp>
      <p:sp>
        <p:nvSpPr>
          <p:cNvPr id="10" name="TextBox 9"/>
          <p:cNvSpPr txBox="1"/>
          <p:nvPr/>
        </p:nvSpPr>
        <p:spPr>
          <a:xfrm>
            <a:off x="3548538" y="4541576"/>
            <a:ext cx="2490569" cy="830997"/>
          </a:xfrm>
          <a:prstGeom prst="rect">
            <a:avLst/>
          </a:prstGeom>
          <a:noFill/>
        </p:spPr>
        <p:txBody>
          <a:bodyPr wrap="square" rtlCol="0">
            <a:spAutoFit/>
          </a:bodyPr>
          <a:lstStyle/>
          <a:p>
            <a:pPr algn="ctr"/>
            <a:r>
              <a:rPr lang="en-US" sz="2400" dirty="0"/>
              <a:t>Data Relating to Bravo</a:t>
            </a:r>
          </a:p>
        </p:txBody>
      </p:sp>
      <p:sp>
        <p:nvSpPr>
          <p:cNvPr id="11" name="TextBox 10"/>
          <p:cNvSpPr txBox="1"/>
          <p:nvPr/>
        </p:nvSpPr>
        <p:spPr>
          <a:xfrm>
            <a:off x="3918996" y="5641282"/>
            <a:ext cx="1483611" cy="461665"/>
          </a:xfrm>
          <a:prstGeom prst="rect">
            <a:avLst/>
          </a:prstGeom>
          <a:noFill/>
        </p:spPr>
        <p:txBody>
          <a:bodyPr wrap="none" rtlCol="0">
            <a:spAutoFit/>
          </a:bodyPr>
          <a:lstStyle/>
          <a:p>
            <a:pPr algn="ctr"/>
            <a:r>
              <a:rPr lang="en-US" sz="2400" dirty="0" smtClean="0"/>
              <a:t>Interviews</a:t>
            </a:r>
            <a:endParaRPr lang="en-US" sz="2000" dirty="0"/>
          </a:p>
        </p:txBody>
      </p:sp>
      <p:sp>
        <p:nvSpPr>
          <p:cNvPr id="3" name="Slide Number Placeholder 2"/>
          <p:cNvSpPr>
            <a:spLocks noGrp="1"/>
          </p:cNvSpPr>
          <p:nvPr>
            <p:ph type="sldNum" sz="quarter" idx="12"/>
          </p:nvPr>
        </p:nvSpPr>
        <p:spPr/>
        <p:txBody>
          <a:bodyPr/>
          <a:lstStyle/>
          <a:p>
            <a:fld id="{D4E0E8EC-0439-48FF-B5C7-47E44D6A27FE}" type="slidenum">
              <a:rPr lang="en-US" smtClean="0"/>
              <a:pPr/>
              <a:t>13</a:t>
            </a:fld>
            <a:endParaRPr lang="en-US"/>
          </a:p>
        </p:txBody>
      </p:sp>
      <p:sp>
        <p:nvSpPr>
          <p:cNvPr id="5" name="TextBox 4"/>
          <p:cNvSpPr txBox="1"/>
          <p:nvPr/>
        </p:nvSpPr>
        <p:spPr>
          <a:xfrm>
            <a:off x="3779912" y="1844824"/>
            <a:ext cx="1944216" cy="830997"/>
          </a:xfrm>
          <a:prstGeom prst="rect">
            <a:avLst/>
          </a:prstGeom>
          <a:noFill/>
        </p:spPr>
        <p:txBody>
          <a:bodyPr wrap="square" rtlCol="0">
            <a:spAutoFit/>
          </a:bodyPr>
          <a:lstStyle/>
          <a:p>
            <a:pPr algn="ctr"/>
            <a:r>
              <a:rPr lang="en-US" sz="2400" dirty="0"/>
              <a:t>Bravo Annual reports</a:t>
            </a:r>
          </a:p>
        </p:txBody>
      </p:sp>
    </p:spTree>
    <p:extLst>
      <p:ext uri="{BB962C8B-B14F-4D97-AF65-F5344CB8AC3E}">
        <p14:creationId xmlns:p14="http://schemas.microsoft.com/office/powerpoint/2010/main" val="4130255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and Reliability</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628800"/>
            <a:ext cx="9144000" cy="4608512"/>
          </a:xfrm>
        </p:spPr>
      </p:pic>
      <p:sp>
        <p:nvSpPr>
          <p:cNvPr id="4" name="Slide Number Placeholder 3"/>
          <p:cNvSpPr>
            <a:spLocks noGrp="1"/>
          </p:cNvSpPr>
          <p:nvPr>
            <p:ph type="sldNum" sz="quarter" idx="12"/>
          </p:nvPr>
        </p:nvSpPr>
        <p:spPr/>
        <p:txBody>
          <a:bodyPr/>
          <a:lstStyle/>
          <a:p>
            <a:fld id="{D4E0E8EC-0439-48FF-B5C7-47E44D6A27FE}" type="slidenum">
              <a:rPr lang="en-US" smtClean="0"/>
              <a:pPr/>
              <a:t>14</a:t>
            </a:fld>
            <a:endParaRPr lang="en-US"/>
          </a:p>
        </p:txBody>
      </p:sp>
    </p:spTree>
    <p:extLst>
      <p:ext uri="{BB962C8B-B14F-4D97-AF65-F5344CB8AC3E}">
        <p14:creationId xmlns:p14="http://schemas.microsoft.com/office/powerpoint/2010/main" val="285375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91" y="0"/>
            <a:ext cx="9144000" cy="1371600"/>
          </a:xfrm>
          <a:solidFill>
            <a:schemeClr val="accent1">
              <a:lumMod val="50000"/>
            </a:schemeClr>
          </a:solidFill>
        </p:spPr>
        <p:txBody>
          <a:bodyPr>
            <a:normAutofit/>
          </a:bodyPr>
          <a:lstStyle/>
          <a:p>
            <a:r>
              <a:rPr lang="en-US" sz="6000" dirty="0" smtClean="0">
                <a:ln>
                  <a:solidFill>
                    <a:schemeClr val="accent6">
                      <a:lumMod val="75000"/>
                    </a:schemeClr>
                  </a:solidFill>
                </a:ln>
                <a:solidFill>
                  <a:schemeClr val="accent6">
                    <a:lumMod val="20000"/>
                    <a:lumOff val="80000"/>
                  </a:schemeClr>
                </a:solidFill>
              </a:rPr>
              <a:t>DATA ANALYSIS </a:t>
            </a:r>
            <a:endParaRPr lang="en-US" sz="6000" dirty="0">
              <a:ln>
                <a:solidFill>
                  <a:schemeClr val="accent6">
                    <a:lumMod val="75000"/>
                  </a:schemeClr>
                </a:solidFill>
              </a:ln>
              <a:solidFill>
                <a:schemeClr val="accent6">
                  <a:lumMod val="20000"/>
                  <a:lumOff val="80000"/>
                </a:schemeClr>
              </a:solidFill>
            </a:endParaRPr>
          </a:p>
        </p:txBody>
      </p:sp>
      <p:sp>
        <p:nvSpPr>
          <p:cNvPr id="3" name="Content Placeholder 2"/>
          <p:cNvSpPr>
            <a:spLocks noGrp="1"/>
          </p:cNvSpPr>
          <p:nvPr>
            <p:ph idx="1"/>
          </p:nvPr>
        </p:nvSpPr>
        <p:spPr/>
        <p:txBody>
          <a:bodyPr/>
          <a:lstStyle/>
          <a:p>
            <a:endParaRPr lang="en-US" dirty="0" smtClean="0"/>
          </a:p>
          <a:p>
            <a:pPr marL="0" indent="0">
              <a:buNone/>
            </a:pPr>
            <a:endParaRPr lang="en-US" dirty="0"/>
          </a:p>
        </p:txBody>
      </p:sp>
      <p:grpSp>
        <p:nvGrpSpPr>
          <p:cNvPr id="28" name="Group 29"/>
          <p:cNvGrpSpPr>
            <a:grpSpLocks/>
          </p:cNvGrpSpPr>
          <p:nvPr/>
        </p:nvGrpSpPr>
        <p:grpSpPr bwMode="auto">
          <a:xfrm>
            <a:off x="3318346" y="1564127"/>
            <a:ext cx="2195135" cy="2166134"/>
            <a:chOff x="912" y="1104"/>
            <a:chExt cx="1441" cy="1692"/>
          </a:xfrm>
        </p:grpSpPr>
        <p:sp>
          <p:nvSpPr>
            <p:cNvPr id="30" name="Text Box 31"/>
            <p:cNvSpPr txBox="1">
              <a:spLocks noChangeArrowheads="1"/>
            </p:cNvSpPr>
            <p:nvPr/>
          </p:nvSpPr>
          <p:spPr bwMode="gray">
            <a:xfrm>
              <a:off x="962" y="2508"/>
              <a:ext cx="1111" cy="288"/>
            </a:xfrm>
            <a:prstGeom prst="rect">
              <a:avLst/>
            </a:prstGeom>
            <a:noFill/>
            <a:ln w="9525" algn="ctr">
              <a:noFill/>
              <a:miter lim="800000"/>
              <a:headEnd/>
              <a:tailEnd/>
            </a:ln>
            <a:effectLst/>
          </p:spPr>
          <p:txBody>
            <a:bodyPr wrap="square">
              <a:spAutoFit/>
            </a:bodyPr>
            <a:lstStyle/>
            <a:p>
              <a:pPr algn="ctr"/>
              <a:endParaRPr lang="en-US" dirty="0" smtClean="0">
                <a:solidFill>
                  <a:schemeClr val="bg1"/>
                </a:solidFill>
                <a:latin typeface="Times New Roman" pitchFamily="18" charset="0"/>
                <a:cs typeface="Times New Roman" pitchFamily="18" charset="0"/>
              </a:endParaRPr>
            </a:p>
          </p:txBody>
        </p:sp>
        <p:sp>
          <p:nvSpPr>
            <p:cNvPr id="31" name="AutoShape 32"/>
            <p:cNvSpPr>
              <a:spLocks noChangeArrowheads="1"/>
            </p:cNvSpPr>
            <p:nvPr/>
          </p:nvSpPr>
          <p:spPr bwMode="gray">
            <a:xfrm>
              <a:off x="960" y="1104"/>
              <a:ext cx="1104" cy="1296"/>
            </a:xfrm>
            <a:prstGeom prst="roundRect">
              <a:avLst>
                <a:gd name="adj" fmla="val 17509"/>
              </a:avLst>
            </a:prstGeom>
            <a:solidFill>
              <a:srgbClr val="4E91D4"/>
            </a:solidFill>
            <a:ln w="9525">
              <a:noFill/>
              <a:round/>
              <a:headEnd/>
              <a:tailEnd/>
            </a:ln>
            <a:effectLst/>
          </p:spPr>
          <p:txBody>
            <a:bodyPr wrap="none" anchor="ctr"/>
            <a:lstStyle/>
            <a:p>
              <a:endParaRPr lang="en-US"/>
            </a:p>
          </p:txBody>
        </p:sp>
        <p:sp>
          <p:nvSpPr>
            <p:cNvPr id="32" name="AutoShape 33"/>
            <p:cNvSpPr>
              <a:spLocks noChangeArrowheads="1"/>
            </p:cNvSpPr>
            <p:nvPr/>
          </p:nvSpPr>
          <p:spPr bwMode="gray">
            <a:xfrm>
              <a:off x="986" y="2044"/>
              <a:ext cx="1056" cy="322"/>
            </a:xfrm>
            <a:prstGeom prst="roundRect">
              <a:avLst>
                <a:gd name="adj" fmla="val 50000"/>
              </a:avLst>
            </a:prstGeom>
            <a:gradFill rotWithShape="1">
              <a:gsLst>
                <a:gs pos="0">
                  <a:srgbClr val="4E91D4"/>
                </a:gs>
                <a:gs pos="100000">
                  <a:srgbClr val="4E91D4">
                    <a:gamma/>
                    <a:tint val="60784"/>
                    <a:invGamma/>
                  </a:srgbClr>
                </a:gs>
              </a:gsLst>
              <a:lin ang="5400000" scaled="1"/>
            </a:gradFill>
            <a:ln w="9525">
              <a:noFill/>
              <a:round/>
              <a:headEnd/>
              <a:tailEnd/>
            </a:ln>
            <a:effectLst/>
          </p:spPr>
          <p:txBody>
            <a:bodyPr wrap="none" anchor="ctr"/>
            <a:lstStyle/>
            <a:p>
              <a:endParaRPr lang="en-US"/>
            </a:p>
          </p:txBody>
        </p:sp>
        <p:sp>
          <p:nvSpPr>
            <p:cNvPr id="33" name="AutoShape 34"/>
            <p:cNvSpPr>
              <a:spLocks noChangeArrowheads="1"/>
            </p:cNvSpPr>
            <p:nvPr/>
          </p:nvSpPr>
          <p:spPr bwMode="gray">
            <a:xfrm>
              <a:off x="979" y="1104"/>
              <a:ext cx="1056" cy="321"/>
            </a:xfrm>
            <a:prstGeom prst="roundRect">
              <a:avLst>
                <a:gd name="adj" fmla="val 50000"/>
              </a:avLst>
            </a:prstGeom>
            <a:gradFill rotWithShape="0">
              <a:gsLst>
                <a:gs pos="0">
                  <a:srgbClr val="4E91D4">
                    <a:gamma/>
                    <a:tint val="27451"/>
                    <a:invGamma/>
                  </a:srgbClr>
                </a:gs>
                <a:gs pos="100000">
                  <a:srgbClr val="4E91D4"/>
                </a:gs>
              </a:gsLst>
              <a:lin ang="5400000" scaled="1"/>
            </a:gradFill>
            <a:ln w="9525">
              <a:noFill/>
              <a:round/>
              <a:headEnd/>
              <a:tailEnd/>
            </a:ln>
            <a:effectLst/>
          </p:spPr>
          <p:txBody>
            <a:bodyPr wrap="none" anchor="ctr"/>
            <a:lstStyle/>
            <a:p>
              <a:endParaRPr lang="en-US"/>
            </a:p>
          </p:txBody>
        </p:sp>
        <p:sp>
          <p:nvSpPr>
            <p:cNvPr id="34" name="Text Box 35"/>
            <p:cNvSpPr txBox="1">
              <a:spLocks noChangeArrowheads="1"/>
            </p:cNvSpPr>
            <p:nvPr/>
          </p:nvSpPr>
          <p:spPr bwMode="gray">
            <a:xfrm>
              <a:off x="912" y="1377"/>
              <a:ext cx="1441" cy="1226"/>
            </a:xfrm>
            <a:prstGeom prst="rect">
              <a:avLst/>
            </a:prstGeom>
            <a:noFill/>
            <a:ln w="9525" algn="ctr">
              <a:noFill/>
              <a:miter lim="800000"/>
              <a:headEnd/>
              <a:tailEnd/>
            </a:ln>
            <a:effectLst/>
          </p:spPr>
          <p:txBody>
            <a:bodyPr wrap="none">
              <a:spAutoFit/>
            </a:bodyPr>
            <a:lstStyle/>
            <a:p>
              <a:pPr eaLnBrk="0" hangingPunct="0"/>
              <a:r>
                <a:rPr lang="en-US" sz="3000" b="1" dirty="0" smtClean="0">
                  <a:ln>
                    <a:solidFill>
                      <a:schemeClr val="accent6"/>
                    </a:solidFill>
                  </a:ln>
                  <a:solidFill>
                    <a:srgbClr val="FFFFFF"/>
                  </a:solidFill>
                  <a:effectLst>
                    <a:outerShdw blurRad="38100" dist="38100" dir="2700000" algn="tl">
                      <a:srgbClr val="000000"/>
                    </a:outerShdw>
                  </a:effectLst>
                </a:rPr>
                <a:t>Summary</a:t>
              </a:r>
            </a:p>
            <a:p>
              <a:pPr eaLnBrk="0" hangingPunct="0"/>
              <a:r>
                <a:rPr lang="en-US" sz="3000" b="1" dirty="0" smtClean="0">
                  <a:ln>
                    <a:solidFill>
                      <a:schemeClr val="accent6"/>
                    </a:solidFill>
                  </a:ln>
                  <a:solidFill>
                    <a:srgbClr val="FFFFFF"/>
                  </a:solidFill>
                  <a:effectLst>
                    <a:outerShdw blurRad="38100" dist="38100" dir="2700000" algn="tl">
                      <a:srgbClr val="000000"/>
                    </a:outerShdw>
                  </a:effectLst>
                </a:rPr>
                <a:t> excel sheets</a:t>
              </a:r>
              <a:endParaRPr lang="en-US" sz="5400" b="1" dirty="0">
                <a:ln>
                  <a:solidFill>
                    <a:schemeClr val="accent6"/>
                  </a:solidFill>
                </a:ln>
                <a:solidFill>
                  <a:srgbClr val="FFFFFF"/>
                </a:solidFill>
                <a:effectLst>
                  <a:outerShdw blurRad="38100" dist="38100" dir="2700000" algn="tl">
                    <a:srgbClr val="000000"/>
                  </a:outerShdw>
                </a:effectLst>
              </a:endParaRPr>
            </a:p>
            <a:p>
              <a:pPr eaLnBrk="0" hangingPunct="0"/>
              <a:endParaRPr lang="en-US" sz="3600" b="1" dirty="0">
                <a:solidFill>
                  <a:srgbClr val="FFFFFF"/>
                </a:solidFill>
                <a:effectLst>
                  <a:outerShdw blurRad="38100" dist="38100" dir="2700000" algn="tl">
                    <a:srgbClr val="000000"/>
                  </a:outerShdw>
                </a:effectLst>
              </a:endParaRPr>
            </a:p>
          </p:txBody>
        </p:sp>
      </p:grpSp>
      <p:grpSp>
        <p:nvGrpSpPr>
          <p:cNvPr id="36" name="Group 29"/>
          <p:cNvGrpSpPr>
            <a:grpSpLocks/>
          </p:cNvGrpSpPr>
          <p:nvPr/>
        </p:nvGrpSpPr>
        <p:grpSpPr bwMode="auto">
          <a:xfrm>
            <a:off x="322596" y="1607195"/>
            <a:ext cx="2438399" cy="4459741"/>
            <a:chOff x="960" y="1104"/>
            <a:chExt cx="1104" cy="2622"/>
          </a:xfrm>
        </p:grpSpPr>
        <p:sp>
          <p:nvSpPr>
            <p:cNvPr id="39" name="AutoShape 32"/>
            <p:cNvSpPr>
              <a:spLocks noChangeArrowheads="1"/>
            </p:cNvSpPr>
            <p:nvPr/>
          </p:nvSpPr>
          <p:spPr bwMode="gray">
            <a:xfrm>
              <a:off x="960" y="1104"/>
              <a:ext cx="1104" cy="1296"/>
            </a:xfrm>
            <a:prstGeom prst="roundRect">
              <a:avLst>
                <a:gd name="adj" fmla="val 17509"/>
              </a:avLst>
            </a:prstGeom>
            <a:solidFill>
              <a:srgbClr val="4E91D4"/>
            </a:solidFill>
            <a:ln w="9525">
              <a:noFill/>
              <a:round/>
              <a:headEnd/>
              <a:tailEnd/>
            </a:ln>
            <a:effectLst/>
          </p:spPr>
          <p:txBody>
            <a:bodyPr wrap="none" anchor="ctr"/>
            <a:lstStyle/>
            <a:p>
              <a:endParaRPr lang="en-US"/>
            </a:p>
          </p:txBody>
        </p:sp>
        <p:sp>
          <p:nvSpPr>
            <p:cNvPr id="40" name="AutoShape 33"/>
            <p:cNvSpPr>
              <a:spLocks noChangeArrowheads="1"/>
            </p:cNvSpPr>
            <p:nvPr/>
          </p:nvSpPr>
          <p:spPr bwMode="gray">
            <a:xfrm>
              <a:off x="986" y="2044"/>
              <a:ext cx="1056" cy="322"/>
            </a:xfrm>
            <a:prstGeom prst="roundRect">
              <a:avLst>
                <a:gd name="adj" fmla="val 50000"/>
              </a:avLst>
            </a:prstGeom>
            <a:gradFill rotWithShape="1">
              <a:gsLst>
                <a:gs pos="0">
                  <a:srgbClr val="4E91D4"/>
                </a:gs>
                <a:gs pos="100000">
                  <a:srgbClr val="4E91D4">
                    <a:gamma/>
                    <a:tint val="60784"/>
                    <a:invGamma/>
                  </a:srgbClr>
                </a:gs>
              </a:gsLst>
              <a:lin ang="5400000" scaled="1"/>
            </a:gradFill>
            <a:ln w="9525">
              <a:noFill/>
              <a:round/>
              <a:headEnd/>
              <a:tailEnd/>
            </a:ln>
            <a:effectLst/>
          </p:spPr>
          <p:txBody>
            <a:bodyPr wrap="none" anchor="ctr"/>
            <a:lstStyle/>
            <a:p>
              <a:endParaRPr lang="en-US"/>
            </a:p>
          </p:txBody>
        </p:sp>
        <p:sp>
          <p:nvSpPr>
            <p:cNvPr id="41" name="AutoShape 34"/>
            <p:cNvSpPr>
              <a:spLocks noChangeArrowheads="1"/>
            </p:cNvSpPr>
            <p:nvPr/>
          </p:nvSpPr>
          <p:spPr bwMode="gray">
            <a:xfrm>
              <a:off x="981" y="1120"/>
              <a:ext cx="1056" cy="321"/>
            </a:xfrm>
            <a:prstGeom prst="roundRect">
              <a:avLst>
                <a:gd name="adj" fmla="val 50000"/>
              </a:avLst>
            </a:prstGeom>
            <a:gradFill rotWithShape="0">
              <a:gsLst>
                <a:gs pos="0">
                  <a:srgbClr val="4E91D4">
                    <a:gamma/>
                    <a:tint val="27451"/>
                    <a:invGamma/>
                  </a:srgbClr>
                </a:gs>
                <a:gs pos="100000">
                  <a:srgbClr val="4E91D4"/>
                </a:gs>
              </a:gsLst>
              <a:lin ang="5400000" scaled="1"/>
            </a:gradFill>
            <a:ln w="9525">
              <a:noFill/>
              <a:round/>
              <a:headEnd/>
              <a:tailEnd/>
            </a:ln>
            <a:effectLst/>
          </p:spPr>
          <p:txBody>
            <a:bodyPr wrap="none" anchor="ctr"/>
            <a:lstStyle/>
            <a:p>
              <a:endParaRPr lang="en-US"/>
            </a:p>
          </p:txBody>
        </p:sp>
        <p:sp>
          <p:nvSpPr>
            <p:cNvPr id="42" name="Text Box 35"/>
            <p:cNvSpPr txBox="1">
              <a:spLocks noChangeArrowheads="1"/>
            </p:cNvSpPr>
            <p:nvPr/>
          </p:nvSpPr>
          <p:spPr bwMode="gray">
            <a:xfrm>
              <a:off x="1065" y="1269"/>
              <a:ext cx="743" cy="869"/>
            </a:xfrm>
            <a:prstGeom prst="rect">
              <a:avLst/>
            </a:prstGeom>
            <a:noFill/>
            <a:ln w="9525" algn="ctr">
              <a:noFill/>
              <a:miter lim="800000"/>
              <a:headEnd/>
              <a:tailEnd/>
            </a:ln>
            <a:effectLst/>
          </p:spPr>
          <p:txBody>
            <a:bodyPr wrap="square">
              <a:spAutoFit/>
            </a:bodyPr>
            <a:lstStyle/>
            <a:p>
              <a:pPr eaLnBrk="0" hangingPunct="0"/>
              <a:r>
                <a:rPr lang="en-US" sz="3000" b="1" dirty="0" smtClean="0">
                  <a:ln>
                    <a:solidFill>
                      <a:schemeClr val="accent6"/>
                    </a:solidFill>
                  </a:ln>
                  <a:solidFill>
                    <a:srgbClr val="FFFFFF"/>
                  </a:solidFill>
                  <a:effectLst>
                    <a:outerShdw blurRad="38100" dist="38100" dir="2700000" algn="tl">
                      <a:srgbClr val="000000"/>
                    </a:outerShdw>
                  </a:effectLst>
                </a:rPr>
                <a:t>Detailed</a:t>
              </a:r>
            </a:p>
            <a:p>
              <a:pPr eaLnBrk="0" hangingPunct="0"/>
              <a:r>
                <a:rPr lang="en-US" sz="3000" b="1" dirty="0" smtClean="0">
                  <a:ln>
                    <a:solidFill>
                      <a:schemeClr val="accent6"/>
                    </a:solidFill>
                  </a:ln>
                  <a:solidFill>
                    <a:srgbClr val="FFFFFF"/>
                  </a:solidFill>
                  <a:effectLst>
                    <a:outerShdw blurRad="38100" dist="38100" dir="2700000" algn="tl">
                      <a:srgbClr val="000000"/>
                    </a:outerShdw>
                  </a:effectLst>
                </a:rPr>
                <a:t> Excel</a:t>
              </a:r>
            </a:p>
            <a:p>
              <a:pPr eaLnBrk="0" hangingPunct="0"/>
              <a:r>
                <a:rPr lang="en-US" sz="3000" b="1" dirty="0" smtClean="0">
                  <a:ln>
                    <a:solidFill>
                      <a:schemeClr val="accent6"/>
                    </a:solidFill>
                  </a:ln>
                  <a:solidFill>
                    <a:srgbClr val="FFFFFF"/>
                  </a:solidFill>
                  <a:effectLst>
                    <a:outerShdw blurRad="38100" dist="38100" dir="2700000" algn="tl">
                      <a:srgbClr val="000000"/>
                    </a:outerShdw>
                  </a:effectLst>
                </a:rPr>
                <a:t> sheets</a:t>
              </a:r>
              <a:endParaRPr lang="en-US" sz="3000" b="1" dirty="0">
                <a:solidFill>
                  <a:srgbClr val="FFFFFF"/>
                </a:solidFill>
                <a:effectLst>
                  <a:outerShdw blurRad="38100" dist="38100" dir="2700000" algn="tl">
                    <a:srgbClr val="000000"/>
                  </a:outerShdw>
                </a:effectLst>
              </a:endParaRPr>
            </a:p>
          </p:txBody>
        </p:sp>
        <p:sp>
          <p:nvSpPr>
            <p:cNvPr id="43" name="AutoShape 36"/>
            <p:cNvSpPr>
              <a:spLocks noChangeArrowheads="1"/>
            </p:cNvSpPr>
            <p:nvPr/>
          </p:nvSpPr>
          <p:spPr bwMode="gray">
            <a:xfrm flipV="1">
              <a:off x="1077" y="3582"/>
              <a:ext cx="864" cy="144"/>
            </a:xfrm>
            <a:prstGeom prst="roundRect">
              <a:avLst>
                <a:gd name="adj" fmla="val 50000"/>
              </a:avLst>
            </a:prstGeom>
            <a:gradFill rotWithShape="0">
              <a:gsLst>
                <a:gs pos="0">
                  <a:srgbClr val="6699FF">
                    <a:gamma/>
                    <a:tint val="45490"/>
                    <a:invGamma/>
                  </a:srgbClr>
                </a:gs>
                <a:gs pos="100000">
                  <a:srgbClr val="6699FF"/>
                </a:gs>
              </a:gsLst>
              <a:lin ang="5400000" scaled="1"/>
            </a:gradFill>
            <a:ln w="9525">
              <a:noFill/>
              <a:round/>
              <a:headEnd/>
              <a:tailEnd/>
            </a:ln>
            <a:effectLst/>
          </p:spPr>
          <p:txBody>
            <a:bodyPr wrap="none" anchor="ctr"/>
            <a:lstStyle/>
            <a:p>
              <a:endParaRPr lang="en-US"/>
            </a:p>
          </p:txBody>
        </p:sp>
      </p:grpSp>
      <p:sp>
        <p:nvSpPr>
          <p:cNvPr id="4" name="Slide Number Placeholder 3"/>
          <p:cNvSpPr>
            <a:spLocks noGrp="1"/>
          </p:cNvSpPr>
          <p:nvPr>
            <p:ph type="sldNum" sz="quarter" idx="12"/>
          </p:nvPr>
        </p:nvSpPr>
        <p:spPr/>
        <p:txBody>
          <a:bodyPr/>
          <a:lstStyle/>
          <a:p>
            <a:fld id="{D4E0E8EC-0439-48FF-B5C7-47E44D6A27FE}" type="slidenum">
              <a:rPr lang="en-US" smtClean="0"/>
              <a:pPr/>
              <a:t>15</a:t>
            </a:fld>
            <a:endParaRPr lang="en-US"/>
          </a:p>
        </p:txBody>
      </p:sp>
    </p:spTree>
    <p:extLst>
      <p:ext uri="{BB962C8B-B14F-4D97-AF65-F5344CB8AC3E}">
        <p14:creationId xmlns:p14="http://schemas.microsoft.com/office/powerpoint/2010/main" val="269663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up)">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Detailed Excel Sheet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980728"/>
            <a:ext cx="8712968" cy="5544615"/>
          </a:xfrm>
        </p:spPr>
      </p:pic>
      <p:sp>
        <p:nvSpPr>
          <p:cNvPr id="4" name="Slide Number Placeholder 3"/>
          <p:cNvSpPr>
            <a:spLocks noGrp="1"/>
          </p:cNvSpPr>
          <p:nvPr>
            <p:ph type="sldNum" sz="quarter" idx="12"/>
          </p:nvPr>
        </p:nvSpPr>
        <p:spPr/>
        <p:txBody>
          <a:bodyPr/>
          <a:lstStyle/>
          <a:p>
            <a:fld id="{D4E0E8EC-0439-48FF-B5C7-47E44D6A27FE}" type="slidenum">
              <a:rPr lang="en-US" smtClean="0"/>
              <a:pPr/>
              <a:t>16</a:t>
            </a:fld>
            <a:endParaRPr lang="en-US"/>
          </a:p>
        </p:txBody>
      </p:sp>
    </p:spTree>
    <p:extLst>
      <p:ext uri="{BB962C8B-B14F-4D97-AF65-F5344CB8AC3E}">
        <p14:creationId xmlns:p14="http://schemas.microsoft.com/office/powerpoint/2010/main" val="11104000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Summary Excel Sheet</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17</a:t>
            </a:fld>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124744"/>
            <a:ext cx="9144000" cy="5328592"/>
          </a:xfrm>
        </p:spPr>
      </p:pic>
    </p:spTree>
    <p:extLst>
      <p:ext uri="{BB962C8B-B14F-4D97-AF65-F5344CB8AC3E}">
        <p14:creationId xmlns:p14="http://schemas.microsoft.com/office/powerpoint/2010/main" val="2577537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b="1" dirty="0" smtClean="0"/>
              <a:t>Key Performance Indicator “KPI</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endParaRPr lang="en-US" b="1" dirty="0" smtClean="0"/>
          </a:p>
          <a:p>
            <a:endParaRPr lang="en-US" b="1" dirty="0"/>
          </a:p>
          <a:p>
            <a:endParaRPr lang="en-US" b="1" dirty="0" smtClean="0"/>
          </a:p>
          <a:p>
            <a:r>
              <a:rPr lang="en-US" sz="5000" b="1" dirty="0" smtClean="0"/>
              <a:t>KPI is the Value that shows and measures how effectively a company is achieving key business objectives </a:t>
            </a:r>
            <a:endParaRPr lang="en-US" sz="5000" b="1"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18</a:t>
            </a:fld>
            <a:endParaRPr lang="en-US"/>
          </a:p>
        </p:txBody>
      </p:sp>
    </p:spTree>
    <p:extLst>
      <p:ext uri="{BB962C8B-B14F-4D97-AF65-F5344CB8AC3E}">
        <p14:creationId xmlns:p14="http://schemas.microsoft.com/office/powerpoint/2010/main" val="3248253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KPIs and the Relevant Ratios</a:t>
            </a:r>
            <a:endParaRPr lang="en-US" dirty="0">
              <a:solidFill>
                <a:schemeClr val="accent2">
                  <a:lumMod val="5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4031158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4E0E8EC-0439-48FF-B5C7-47E44D6A27FE}" type="slidenum">
              <a:rPr lang="en-US" smtClean="0"/>
              <a:pPr/>
              <a:t>19</a:t>
            </a:fld>
            <a:endParaRPr lang="en-US"/>
          </a:p>
        </p:txBody>
      </p:sp>
    </p:spTree>
    <p:extLst>
      <p:ext uri="{BB962C8B-B14F-4D97-AF65-F5344CB8AC3E}">
        <p14:creationId xmlns:p14="http://schemas.microsoft.com/office/powerpoint/2010/main" val="130193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Outline</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2</a:t>
            </a:fld>
            <a:endParaRPr lang="en-US"/>
          </a:p>
        </p:txBody>
      </p:sp>
      <p:graphicFrame>
        <p:nvGraphicFramePr>
          <p:cNvPr id="15" name="Diagram 14"/>
          <p:cNvGraphicFramePr/>
          <p:nvPr>
            <p:extLst>
              <p:ext uri="{D42A27DB-BD31-4B8C-83A1-F6EECF244321}">
                <p14:modId xmlns:p14="http://schemas.microsoft.com/office/powerpoint/2010/main" val="3390803659"/>
              </p:ext>
            </p:extLst>
          </p:nvPr>
        </p:nvGraphicFramePr>
        <p:xfrm>
          <a:off x="1475656" y="141277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0115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79712" y="1628801"/>
            <a:ext cx="5256584" cy="4320480"/>
          </a:xfrm>
        </p:spPr>
      </p:pic>
      <p:sp>
        <p:nvSpPr>
          <p:cNvPr id="4" name="Slide Number Placeholder 3"/>
          <p:cNvSpPr>
            <a:spLocks noGrp="1"/>
          </p:cNvSpPr>
          <p:nvPr>
            <p:ph type="sldNum" sz="quarter" idx="12"/>
          </p:nvPr>
        </p:nvSpPr>
        <p:spPr/>
        <p:txBody>
          <a:bodyPr/>
          <a:lstStyle/>
          <a:p>
            <a:fld id="{D4E0E8EC-0439-48FF-B5C7-47E44D6A27FE}" type="slidenum">
              <a:rPr lang="en-US" smtClean="0"/>
              <a:pPr/>
              <a:t>20</a:t>
            </a:fld>
            <a:endParaRPr lang="en-US"/>
          </a:p>
        </p:txBody>
      </p:sp>
      <p:sp>
        <p:nvSpPr>
          <p:cNvPr id="6" name="Rounded Rectangle 5"/>
          <p:cNvSpPr/>
          <p:nvPr/>
        </p:nvSpPr>
        <p:spPr>
          <a:xfrm>
            <a:off x="1043608" y="332656"/>
            <a:ext cx="7416824" cy="108012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3500" b="1" dirty="0" smtClean="0"/>
              <a:t>The comparative Study</a:t>
            </a:r>
            <a:endParaRPr lang="en-US" sz="3500" b="1" dirty="0"/>
          </a:p>
        </p:txBody>
      </p:sp>
    </p:spTree>
    <p:extLst>
      <p:ext uri="{BB962C8B-B14F-4D97-AF65-F5344CB8AC3E}">
        <p14:creationId xmlns:p14="http://schemas.microsoft.com/office/powerpoint/2010/main" val="748655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Profitability &amp; Sustainability Ratios</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88024" y="1484784"/>
            <a:ext cx="4355976" cy="3312368"/>
          </a:xfrm>
        </p:spPr>
      </p:pic>
      <p:sp>
        <p:nvSpPr>
          <p:cNvPr id="4" name="Slide Number Placeholder 3"/>
          <p:cNvSpPr>
            <a:spLocks noGrp="1"/>
          </p:cNvSpPr>
          <p:nvPr>
            <p:ph type="sldNum" sz="quarter" idx="12"/>
          </p:nvPr>
        </p:nvSpPr>
        <p:spPr/>
        <p:txBody>
          <a:bodyPr/>
          <a:lstStyle/>
          <a:p>
            <a:fld id="{D4E0E8EC-0439-48FF-B5C7-47E44D6A27FE}" type="slidenum">
              <a:rPr lang="en-US" smtClean="0"/>
              <a:pPr/>
              <a:t>21</a:t>
            </a:fld>
            <a:endParaRPr lang="en-US"/>
          </a:p>
        </p:txBody>
      </p:sp>
      <p:graphicFrame>
        <p:nvGraphicFramePr>
          <p:cNvPr id="7" name="Diagram 6"/>
          <p:cNvGraphicFramePr/>
          <p:nvPr>
            <p:extLst>
              <p:ext uri="{D42A27DB-BD31-4B8C-83A1-F6EECF244321}">
                <p14:modId xmlns:p14="http://schemas.microsoft.com/office/powerpoint/2010/main" val="647401574"/>
              </p:ext>
            </p:extLst>
          </p:nvPr>
        </p:nvGraphicFramePr>
        <p:xfrm>
          <a:off x="179512" y="1556792"/>
          <a:ext cx="4608512" cy="3528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52659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Sales Growth</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22</a:t>
            </a:fld>
            <a:endParaRPr lang="en-US"/>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2748006533"/>
              </p:ext>
            </p:extLst>
          </p:nvPr>
        </p:nvGraphicFramePr>
        <p:xfrm>
          <a:off x="4572000" y="1844824"/>
          <a:ext cx="4392488" cy="3048000"/>
        </p:xfrm>
        <a:graphic>
          <a:graphicData uri="http://schemas.openxmlformats.org/drawingml/2006/table">
            <a:tbl>
              <a:tblPr firstRow="1" firstCol="1" bandRow="1">
                <a:tableStyleId>{5C22544A-7EE6-4342-B048-85BDC9FD1C3A}</a:tableStyleId>
              </a:tblPr>
              <a:tblGrid>
                <a:gridCol w="2196244"/>
                <a:gridCol w="2196244"/>
              </a:tblGrid>
              <a:tr h="419156">
                <a:tc>
                  <a:txBody>
                    <a:bodyPr/>
                    <a:lstStyle/>
                    <a:p>
                      <a:pPr marL="0" marR="0" algn="just">
                        <a:lnSpc>
                          <a:spcPct val="200000"/>
                        </a:lnSpc>
                        <a:spcBef>
                          <a:spcPts val="0"/>
                        </a:spcBef>
                        <a:spcAft>
                          <a:spcPts val="1000"/>
                        </a:spcAft>
                      </a:pPr>
                      <a:r>
                        <a:rPr lang="en-US" sz="2000">
                          <a:effectLst/>
                        </a:rPr>
                        <a:t> </a:t>
                      </a:r>
                      <a:endParaRPr lang="en-US" sz="2000">
                        <a:effectLst/>
                        <a:latin typeface="Calibri"/>
                        <a:ea typeface="Times New Roman"/>
                      </a:endParaRPr>
                    </a:p>
                  </a:txBody>
                  <a:tcPr marL="49251" marR="49251" marT="0" marB="0"/>
                </a:tc>
                <a:tc>
                  <a:txBody>
                    <a:bodyPr/>
                    <a:lstStyle/>
                    <a:p>
                      <a:pPr marL="0" marR="0" algn="just">
                        <a:lnSpc>
                          <a:spcPct val="200000"/>
                        </a:lnSpc>
                        <a:spcBef>
                          <a:spcPts val="0"/>
                        </a:spcBef>
                        <a:spcAft>
                          <a:spcPts val="1000"/>
                        </a:spcAft>
                      </a:pPr>
                      <a:r>
                        <a:rPr lang="en-US" sz="2000">
                          <a:effectLst/>
                        </a:rPr>
                        <a:t>Sales Growth</a:t>
                      </a:r>
                      <a:endParaRPr lang="en-US" sz="2000">
                        <a:effectLst/>
                        <a:latin typeface="Calibri"/>
                        <a:ea typeface="Times New Roman"/>
                      </a:endParaRPr>
                    </a:p>
                  </a:txBody>
                  <a:tcPr marL="49251" marR="49251" marT="0" marB="0"/>
                </a:tc>
              </a:tr>
              <a:tr h="699880">
                <a:tc>
                  <a:txBody>
                    <a:bodyPr/>
                    <a:lstStyle/>
                    <a:p>
                      <a:pPr marL="0" marR="0" algn="just">
                        <a:lnSpc>
                          <a:spcPct val="200000"/>
                        </a:lnSpc>
                        <a:spcBef>
                          <a:spcPts val="0"/>
                        </a:spcBef>
                        <a:spcAft>
                          <a:spcPts val="1000"/>
                        </a:spcAft>
                      </a:pPr>
                      <a:r>
                        <a:rPr lang="en-US" sz="2000">
                          <a:effectLst/>
                        </a:rPr>
                        <a:t>Phase 1 (2007,2008,2009)</a:t>
                      </a:r>
                      <a:endParaRPr lang="en-US" sz="2000">
                        <a:effectLst/>
                        <a:latin typeface="Calibri"/>
                        <a:ea typeface="Times New Roman"/>
                      </a:endParaRPr>
                    </a:p>
                  </a:txBody>
                  <a:tcPr marL="49251" marR="49251" marT="0" marB="0"/>
                </a:tc>
                <a:tc>
                  <a:txBody>
                    <a:bodyPr/>
                    <a:lstStyle/>
                    <a:p>
                      <a:pPr marL="0" marR="0" algn="just">
                        <a:lnSpc>
                          <a:spcPct val="200000"/>
                        </a:lnSpc>
                        <a:spcBef>
                          <a:spcPts val="0"/>
                        </a:spcBef>
                        <a:spcAft>
                          <a:spcPts val="1000"/>
                        </a:spcAft>
                      </a:pPr>
                      <a:r>
                        <a:rPr lang="en-US" sz="2000" dirty="0">
                          <a:effectLst/>
                        </a:rPr>
                        <a:t>43.6%</a:t>
                      </a:r>
                      <a:endParaRPr lang="en-US" sz="2000" dirty="0">
                        <a:effectLst/>
                        <a:latin typeface="Calibri"/>
                        <a:ea typeface="Times New Roman"/>
                      </a:endParaRPr>
                    </a:p>
                  </a:txBody>
                  <a:tcPr marL="49251" marR="49251" marT="0" marB="0"/>
                </a:tc>
              </a:tr>
              <a:tr h="906546">
                <a:tc>
                  <a:txBody>
                    <a:bodyPr/>
                    <a:lstStyle/>
                    <a:p>
                      <a:pPr marL="0" marR="0" algn="just">
                        <a:lnSpc>
                          <a:spcPct val="200000"/>
                        </a:lnSpc>
                        <a:spcBef>
                          <a:spcPts val="0"/>
                        </a:spcBef>
                        <a:spcAft>
                          <a:spcPts val="1000"/>
                        </a:spcAft>
                      </a:pPr>
                      <a:r>
                        <a:rPr lang="en-US" sz="2000">
                          <a:effectLst/>
                        </a:rPr>
                        <a:t>Phase 2 (2013,2014,2015)</a:t>
                      </a:r>
                      <a:endParaRPr lang="en-US" sz="2000">
                        <a:effectLst/>
                        <a:latin typeface="Calibri"/>
                        <a:ea typeface="Times New Roman"/>
                      </a:endParaRPr>
                    </a:p>
                  </a:txBody>
                  <a:tcPr marL="49251" marR="49251" marT="0" marB="0"/>
                </a:tc>
                <a:tc>
                  <a:txBody>
                    <a:bodyPr/>
                    <a:lstStyle/>
                    <a:p>
                      <a:pPr marL="0" marR="0" algn="just">
                        <a:lnSpc>
                          <a:spcPct val="200000"/>
                        </a:lnSpc>
                        <a:spcBef>
                          <a:spcPts val="0"/>
                        </a:spcBef>
                        <a:spcAft>
                          <a:spcPts val="1000"/>
                        </a:spcAft>
                      </a:pPr>
                      <a:r>
                        <a:rPr lang="en-US" sz="2000" dirty="0">
                          <a:effectLst/>
                        </a:rPr>
                        <a:t>6.6%</a:t>
                      </a:r>
                      <a:endParaRPr lang="en-US" sz="2000" dirty="0">
                        <a:effectLst/>
                        <a:latin typeface="Calibri"/>
                        <a:ea typeface="Times New Roman"/>
                      </a:endParaRPr>
                    </a:p>
                  </a:txBody>
                  <a:tcPr marL="49251" marR="49251" marT="0" marB="0"/>
                </a:tc>
              </a:tr>
            </a:tbl>
          </a:graphicData>
        </a:graphic>
      </p:graphicFrame>
      <p:graphicFrame>
        <p:nvGraphicFramePr>
          <p:cNvPr id="9" name="Chart 8"/>
          <p:cNvGraphicFramePr/>
          <p:nvPr>
            <p:extLst>
              <p:ext uri="{D42A27DB-BD31-4B8C-83A1-F6EECF244321}">
                <p14:modId xmlns:p14="http://schemas.microsoft.com/office/powerpoint/2010/main" val="3864629535"/>
              </p:ext>
            </p:extLst>
          </p:nvPr>
        </p:nvGraphicFramePr>
        <p:xfrm>
          <a:off x="-31452" y="184482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11560" y="5229200"/>
            <a:ext cx="8064896" cy="923330"/>
          </a:xfrm>
          <a:prstGeom prst="rect">
            <a:avLst/>
          </a:prstGeom>
          <a:noFill/>
        </p:spPr>
        <p:txBody>
          <a:bodyPr wrap="square" rtlCol="0">
            <a:spAutoFit/>
          </a:bodyPr>
          <a:lstStyle/>
          <a:p>
            <a:r>
              <a:rPr lang="en-US" b="1" dirty="0"/>
              <a:t>it still doesn’t clearly reflect the exact and precise direct indicator of a future growth due to many factors such as exceptional conditions as the occupation as well as others like the constantly changing economic conditions.</a:t>
            </a:r>
          </a:p>
        </p:txBody>
      </p:sp>
    </p:spTree>
    <p:extLst>
      <p:ext uri="{BB962C8B-B14F-4D97-AF65-F5344CB8AC3E}">
        <p14:creationId xmlns:p14="http://schemas.microsoft.com/office/powerpoint/2010/main" val="32121802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72008"/>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Return on Assets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23</a:t>
            </a:fld>
            <a:endParaRPr lang="en-US"/>
          </a:p>
        </p:txBody>
      </p:sp>
      <p:sp>
        <p:nvSpPr>
          <p:cNvPr id="5" name="TextBox 4"/>
          <p:cNvSpPr txBox="1"/>
          <p:nvPr/>
        </p:nvSpPr>
        <p:spPr>
          <a:xfrm>
            <a:off x="590600" y="5100474"/>
            <a:ext cx="8064896" cy="1754326"/>
          </a:xfrm>
          <a:prstGeom prst="rect">
            <a:avLst/>
          </a:prstGeom>
          <a:noFill/>
        </p:spPr>
        <p:txBody>
          <a:bodyPr wrap="square" rtlCol="0">
            <a:spAutoFit/>
          </a:bodyPr>
          <a:lstStyle/>
          <a:p>
            <a:r>
              <a:rPr lang="en-US" dirty="0"/>
              <a:t>The return on assets contributes in determining how efficient the managements is utilizing its assets to generate revenues and earnings , usually the investors notice how the company accomplishes its procedures on converting the money from the invested capital into net income. </a:t>
            </a:r>
            <a:r>
              <a:rPr lang="en-US" dirty="0" smtClean="0"/>
              <a:t>So the decrease in the ROA means </a:t>
            </a:r>
            <a:r>
              <a:rPr lang="en-US" dirty="0"/>
              <a:t>that the market value of the share is decreasing ) which should probably get the shareholders to rethink about their investment.</a:t>
            </a:r>
          </a:p>
        </p:txBody>
      </p:sp>
      <p:graphicFrame>
        <p:nvGraphicFramePr>
          <p:cNvPr id="3" name="Table 2"/>
          <p:cNvGraphicFramePr>
            <a:graphicFrameLocks noGrp="1"/>
          </p:cNvGraphicFramePr>
          <p:nvPr>
            <p:extLst>
              <p:ext uri="{D42A27DB-BD31-4B8C-83A1-F6EECF244321}">
                <p14:modId xmlns:p14="http://schemas.microsoft.com/office/powerpoint/2010/main" val="498853186"/>
              </p:ext>
            </p:extLst>
          </p:nvPr>
        </p:nvGraphicFramePr>
        <p:xfrm>
          <a:off x="4644008" y="2492896"/>
          <a:ext cx="4032448" cy="1944216"/>
        </p:xfrm>
        <a:graphic>
          <a:graphicData uri="http://schemas.openxmlformats.org/drawingml/2006/table">
            <a:tbl>
              <a:tblPr firstRow="1" firstCol="1" bandRow="1">
                <a:tableStyleId>{5C22544A-7EE6-4342-B048-85BDC9FD1C3A}</a:tableStyleId>
              </a:tblPr>
              <a:tblGrid>
                <a:gridCol w="2016224"/>
                <a:gridCol w="2016224"/>
              </a:tblGrid>
              <a:tr h="648072">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a:effectLst/>
                        </a:rPr>
                        <a:t>Return on Assets (ROA)</a:t>
                      </a:r>
                      <a:endParaRPr lang="en-US" sz="1100">
                        <a:effectLst/>
                        <a:latin typeface="Calibri"/>
                        <a:ea typeface="Times New Roman"/>
                      </a:endParaRPr>
                    </a:p>
                  </a:txBody>
                  <a:tcPr marL="68580" marR="68580" marT="0" marB="0"/>
                </a:tc>
              </a:tr>
              <a:tr h="648072">
                <a:tc>
                  <a:txBody>
                    <a:bodyPr/>
                    <a:lstStyle/>
                    <a:p>
                      <a:pPr marL="0" marR="0" algn="just">
                        <a:lnSpc>
                          <a:spcPct val="200000"/>
                        </a:lnSpc>
                        <a:spcBef>
                          <a:spcPts val="0"/>
                        </a:spcBef>
                        <a:spcAft>
                          <a:spcPts val="1000"/>
                        </a:spcAft>
                      </a:pPr>
                      <a:r>
                        <a:rPr lang="en-US" sz="1100" dirty="0">
                          <a:effectLst/>
                        </a:rPr>
                        <a:t>Phase 1 (2007,2008,2009)</a:t>
                      </a:r>
                      <a:endParaRPr lang="en-US" sz="1100" dirty="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a:effectLst/>
                        </a:rPr>
                        <a:t>0</a:t>
                      </a:r>
                      <a:endParaRPr lang="en-US" sz="1100">
                        <a:effectLst/>
                        <a:latin typeface="Calibri"/>
                        <a:ea typeface="Times New Roman"/>
                      </a:endParaRPr>
                    </a:p>
                  </a:txBody>
                  <a:tcPr marL="68580" marR="68580" marT="0" marB="0"/>
                </a:tc>
              </a:tr>
              <a:tr h="648072">
                <a:tc>
                  <a:txBody>
                    <a:bodyPr/>
                    <a:lstStyle/>
                    <a:p>
                      <a:pPr marL="0" marR="0" algn="just">
                        <a:lnSpc>
                          <a:spcPct val="200000"/>
                        </a:lnSpc>
                        <a:spcBef>
                          <a:spcPts val="0"/>
                        </a:spcBef>
                        <a:spcAft>
                          <a:spcPts val="1000"/>
                        </a:spcAft>
                      </a:pPr>
                      <a:r>
                        <a:rPr lang="en-US" sz="1100">
                          <a:effectLst/>
                        </a:rPr>
                        <a:t>Phase 2 (2013,2014,2015)</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dirty="0">
                          <a:effectLst/>
                        </a:rPr>
                        <a:t>-2.67</a:t>
                      </a:r>
                      <a:endParaRPr lang="en-US" sz="1100" dirty="0">
                        <a:effectLst/>
                        <a:latin typeface="Calibri"/>
                        <a:ea typeface="Times New Roman"/>
                      </a:endParaRPr>
                    </a:p>
                  </a:txBody>
                  <a:tcPr marL="68580" marR="68580" marT="0" marB="0"/>
                </a:tc>
              </a:tr>
            </a:tbl>
          </a:graphicData>
        </a:graphic>
      </p:graphicFrame>
      <p:graphicFrame>
        <p:nvGraphicFramePr>
          <p:cNvPr id="10" name="Chart 9"/>
          <p:cNvGraphicFramePr/>
          <p:nvPr>
            <p:extLst>
              <p:ext uri="{D42A27DB-BD31-4B8C-83A1-F6EECF244321}">
                <p14:modId xmlns:p14="http://schemas.microsoft.com/office/powerpoint/2010/main" val="1651662166"/>
              </p:ext>
            </p:extLst>
          </p:nvPr>
        </p:nvGraphicFramePr>
        <p:xfrm>
          <a:off x="72008" y="2204864"/>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33391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Total Assets Sales Ratio</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24</a:t>
            </a:fld>
            <a:endParaRPr lang="en-US"/>
          </a:p>
        </p:txBody>
      </p:sp>
      <p:sp>
        <p:nvSpPr>
          <p:cNvPr id="5" name="TextBox 4"/>
          <p:cNvSpPr txBox="1"/>
          <p:nvPr/>
        </p:nvSpPr>
        <p:spPr>
          <a:xfrm>
            <a:off x="590600" y="5100474"/>
            <a:ext cx="8064896" cy="2339102"/>
          </a:xfrm>
          <a:prstGeom prst="rect">
            <a:avLst/>
          </a:prstGeom>
          <a:noFill/>
        </p:spPr>
        <p:txBody>
          <a:bodyPr wrap="square" rtlCol="0">
            <a:spAutoFit/>
          </a:bodyPr>
          <a:lstStyle/>
          <a:p>
            <a:r>
              <a:rPr lang="en-US" sz="1600" dirty="0"/>
              <a:t>This ratio is usually existed to describe how efficiently the system utilize its assets to generate Sales and revenues, we can notice that there is a slight increase in the Assets to Sales ratio between the 1</a:t>
            </a:r>
            <a:r>
              <a:rPr lang="en-US" sz="1600" baseline="30000" dirty="0"/>
              <a:t>st</a:t>
            </a:r>
            <a:r>
              <a:rPr lang="en-US" sz="1600" dirty="0"/>
              <a:t> and the 2</a:t>
            </a:r>
            <a:r>
              <a:rPr lang="en-US" sz="1600" baseline="30000" dirty="0"/>
              <a:t>nd</a:t>
            </a:r>
            <a:r>
              <a:rPr lang="en-US" sz="1600" dirty="0"/>
              <a:t> , a deviation of 0.367  is existed between the phases which concludes that bravo isn’t converting assets into sales as effectively as it could do </a:t>
            </a:r>
            <a:r>
              <a:rPr lang="en-US" sz="1600" dirty="0" smtClean="0"/>
              <a:t>.</a:t>
            </a:r>
          </a:p>
          <a:p>
            <a:r>
              <a:rPr lang="en-US" sz="1600" dirty="0"/>
              <a:t>This could be connected to the new procedures in improving investment strategies and it could also be relevant to misusage or lack of proper integration between the </a:t>
            </a:r>
            <a:r>
              <a:rPr lang="en-US" sz="1600" dirty="0" err="1"/>
              <a:t>retalix</a:t>
            </a:r>
            <a:r>
              <a:rPr lang="en-US" sz="1600" dirty="0"/>
              <a:t> and the wiz count.</a:t>
            </a:r>
          </a:p>
          <a:p>
            <a:endParaRPr lang="en-US" sz="1600"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33182496"/>
              </p:ext>
            </p:extLst>
          </p:nvPr>
        </p:nvGraphicFramePr>
        <p:xfrm>
          <a:off x="4211960" y="1988840"/>
          <a:ext cx="4932040" cy="2602017"/>
        </p:xfrm>
        <a:graphic>
          <a:graphicData uri="http://schemas.openxmlformats.org/drawingml/2006/table">
            <a:tbl>
              <a:tblPr firstRow="1" firstCol="1" bandRow="1">
                <a:tableStyleId>{5C22544A-7EE6-4342-B048-85BDC9FD1C3A}</a:tableStyleId>
              </a:tblPr>
              <a:tblGrid>
                <a:gridCol w="2120260"/>
                <a:gridCol w="2811780"/>
              </a:tblGrid>
              <a:tr h="773217">
                <a:tc>
                  <a:txBody>
                    <a:bodyPr/>
                    <a:lstStyle/>
                    <a:p>
                      <a:pPr marL="0" marR="0" algn="just">
                        <a:lnSpc>
                          <a:spcPct val="200000"/>
                        </a:lnSpc>
                        <a:spcBef>
                          <a:spcPts val="0"/>
                        </a:spcBef>
                        <a:spcAft>
                          <a:spcPts val="1000"/>
                        </a:spcAft>
                      </a:pPr>
                      <a:r>
                        <a:rPr lang="en-US" sz="1100">
                          <a:effectLst/>
                        </a:rPr>
                        <a:t> </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a:effectLst/>
                        </a:rPr>
                        <a:t>Total Asset Sales Ratio </a:t>
                      </a:r>
                      <a:endParaRPr lang="en-US" sz="1100">
                        <a:effectLst/>
                        <a:latin typeface="Calibri"/>
                        <a:ea typeface="Times New Roman"/>
                      </a:endParaRPr>
                    </a:p>
                  </a:txBody>
                  <a:tcPr marL="68580" marR="68580" marT="0" marB="0"/>
                </a:tc>
              </a:tr>
              <a:tr h="873532">
                <a:tc>
                  <a:txBody>
                    <a:bodyPr/>
                    <a:lstStyle/>
                    <a:p>
                      <a:pPr marL="0" marR="0" algn="just">
                        <a:lnSpc>
                          <a:spcPct val="200000"/>
                        </a:lnSpc>
                        <a:spcBef>
                          <a:spcPts val="0"/>
                        </a:spcBef>
                        <a:spcAft>
                          <a:spcPts val="1000"/>
                        </a:spcAft>
                      </a:pPr>
                      <a:r>
                        <a:rPr lang="en-US" sz="1100">
                          <a:effectLst/>
                        </a:rPr>
                        <a:t>Phase 1 (2007,2008,2009)</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3000" dirty="0">
                          <a:effectLst/>
                        </a:rPr>
                        <a:t>0.963</a:t>
                      </a:r>
                      <a:endParaRPr lang="en-US" sz="3000" dirty="0">
                        <a:effectLst/>
                        <a:latin typeface="Calibri"/>
                        <a:ea typeface="Times New Roman"/>
                      </a:endParaRPr>
                    </a:p>
                  </a:txBody>
                  <a:tcPr marL="68580" marR="68580" marT="0" marB="0"/>
                </a:tc>
              </a:tr>
              <a:tr h="873532">
                <a:tc>
                  <a:txBody>
                    <a:bodyPr/>
                    <a:lstStyle/>
                    <a:p>
                      <a:pPr marL="0" marR="0" algn="just">
                        <a:lnSpc>
                          <a:spcPct val="200000"/>
                        </a:lnSpc>
                        <a:spcBef>
                          <a:spcPts val="0"/>
                        </a:spcBef>
                        <a:spcAft>
                          <a:spcPts val="1000"/>
                        </a:spcAft>
                      </a:pPr>
                      <a:r>
                        <a:rPr lang="en-US" sz="1100">
                          <a:effectLst/>
                        </a:rPr>
                        <a:t>Phase 2 (2013,2014,2015)</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3000" dirty="0">
                          <a:effectLst/>
                        </a:rPr>
                        <a:t>1.33</a:t>
                      </a:r>
                      <a:endParaRPr lang="en-US" sz="3000" dirty="0">
                        <a:effectLst/>
                        <a:latin typeface="Calibri"/>
                        <a:ea typeface="Times New Roman"/>
                      </a:endParaRP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2221632558"/>
              </p:ext>
            </p:extLst>
          </p:nvPr>
        </p:nvGraphicFramePr>
        <p:xfrm>
          <a:off x="28848" y="1916832"/>
          <a:ext cx="3945632" cy="273630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5804542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Sales Per Square Meter</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25</a:t>
            </a:fld>
            <a:endParaRPr lang="en-US"/>
          </a:p>
        </p:txBody>
      </p:sp>
      <p:sp>
        <p:nvSpPr>
          <p:cNvPr id="5" name="TextBox 4"/>
          <p:cNvSpPr txBox="1"/>
          <p:nvPr/>
        </p:nvSpPr>
        <p:spPr>
          <a:xfrm>
            <a:off x="590600" y="5100474"/>
            <a:ext cx="8064896" cy="1354217"/>
          </a:xfrm>
          <a:prstGeom prst="rect">
            <a:avLst/>
          </a:prstGeom>
          <a:noFill/>
        </p:spPr>
        <p:txBody>
          <a:bodyPr wrap="square" rtlCol="0">
            <a:spAutoFit/>
          </a:bodyPr>
          <a:lstStyle/>
          <a:p>
            <a:pPr marL="285750" indent="-285750">
              <a:buFont typeface="Arial" panose="020B0604020202020204" pitchFamily="34" charset="0"/>
              <a:buChar char="•"/>
            </a:pPr>
            <a:r>
              <a:rPr lang="en-US" sz="1600" b="1" dirty="0" smtClean="0"/>
              <a:t>Adequacy of the Layout.</a:t>
            </a:r>
          </a:p>
          <a:p>
            <a:pPr marL="285750" indent="-285750">
              <a:buFont typeface="Arial" panose="020B0604020202020204" pitchFamily="34" charset="0"/>
              <a:buChar char="•"/>
            </a:pPr>
            <a:r>
              <a:rPr lang="en-US" sz="1600" b="1" dirty="0" smtClean="0"/>
              <a:t>Sales workforce.</a:t>
            </a:r>
          </a:p>
          <a:p>
            <a:pPr marL="285750" indent="-285750">
              <a:buFont typeface="Arial" panose="020B0604020202020204" pitchFamily="34" charset="0"/>
              <a:buChar char="•"/>
            </a:pPr>
            <a:r>
              <a:rPr lang="en-US" sz="1600" b="1" dirty="0" smtClean="0"/>
              <a:t>Customization of the rented warehouses and stores.</a:t>
            </a:r>
          </a:p>
          <a:p>
            <a:endParaRPr lang="en-US" sz="1600" dirty="0"/>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898282002"/>
              </p:ext>
            </p:extLst>
          </p:nvPr>
        </p:nvGraphicFramePr>
        <p:xfrm>
          <a:off x="5220072" y="1844824"/>
          <a:ext cx="3923928" cy="2376264"/>
        </p:xfrm>
        <a:graphic>
          <a:graphicData uri="http://schemas.openxmlformats.org/drawingml/2006/table">
            <a:tbl>
              <a:tblPr firstRow="1" firstCol="1" bandRow="1">
                <a:tableStyleId>{5C22544A-7EE6-4342-B048-85BDC9FD1C3A}</a:tableStyleId>
              </a:tblPr>
              <a:tblGrid>
                <a:gridCol w="1961964"/>
                <a:gridCol w="1961964"/>
              </a:tblGrid>
              <a:tr h="792088">
                <a:tc>
                  <a:txBody>
                    <a:bodyPr/>
                    <a:lstStyle/>
                    <a:p>
                      <a:pPr marL="0" marR="0" algn="just">
                        <a:lnSpc>
                          <a:spcPct val="200000"/>
                        </a:lnSpc>
                        <a:spcBef>
                          <a:spcPts val="0"/>
                        </a:spcBef>
                        <a:spcAft>
                          <a:spcPts val="1000"/>
                        </a:spcAft>
                      </a:pPr>
                      <a:r>
                        <a:rPr lang="en-US" sz="1100">
                          <a:effectLst/>
                        </a:rPr>
                        <a:t> </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b="0" dirty="0">
                          <a:effectLst/>
                        </a:rPr>
                        <a:t>Sales Per Square Meter</a:t>
                      </a:r>
                      <a:endParaRPr lang="en-US" sz="1100" b="0" dirty="0">
                        <a:effectLst/>
                        <a:latin typeface="Calibri"/>
                        <a:ea typeface="Times New Roman"/>
                      </a:endParaRPr>
                    </a:p>
                  </a:txBody>
                  <a:tcPr marL="68580" marR="68580" marT="0" marB="0"/>
                </a:tc>
              </a:tr>
              <a:tr h="792088">
                <a:tc>
                  <a:txBody>
                    <a:bodyPr/>
                    <a:lstStyle/>
                    <a:p>
                      <a:pPr marL="0" marR="0" algn="just">
                        <a:lnSpc>
                          <a:spcPct val="200000"/>
                        </a:lnSpc>
                        <a:spcBef>
                          <a:spcPts val="0"/>
                        </a:spcBef>
                        <a:spcAft>
                          <a:spcPts val="1000"/>
                        </a:spcAft>
                      </a:pPr>
                      <a:r>
                        <a:rPr lang="en-US" sz="1100" dirty="0">
                          <a:effectLst/>
                        </a:rPr>
                        <a:t>Phase 1 (2007,2008,2009)</a:t>
                      </a:r>
                      <a:endParaRPr lang="en-US" sz="1100" dirty="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a:effectLst/>
                        </a:rPr>
                        <a:t>1651</a:t>
                      </a:r>
                      <a:endParaRPr lang="en-US" sz="1100">
                        <a:effectLst/>
                        <a:latin typeface="Calibri"/>
                        <a:ea typeface="Times New Roman"/>
                      </a:endParaRPr>
                    </a:p>
                  </a:txBody>
                  <a:tcPr marL="68580" marR="68580" marT="0" marB="0"/>
                </a:tc>
              </a:tr>
              <a:tr h="792088">
                <a:tc>
                  <a:txBody>
                    <a:bodyPr/>
                    <a:lstStyle/>
                    <a:p>
                      <a:pPr marL="0" marR="0" algn="just">
                        <a:lnSpc>
                          <a:spcPct val="200000"/>
                        </a:lnSpc>
                        <a:spcBef>
                          <a:spcPts val="0"/>
                        </a:spcBef>
                        <a:spcAft>
                          <a:spcPts val="1000"/>
                        </a:spcAft>
                      </a:pPr>
                      <a:r>
                        <a:rPr lang="en-US" sz="1100">
                          <a:effectLst/>
                        </a:rPr>
                        <a:t>Phase 2 (2013,2014,2015)</a:t>
                      </a:r>
                      <a:endParaRPr lang="en-US" sz="11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dirty="0">
                          <a:effectLst/>
                        </a:rPr>
                        <a:t>2833</a:t>
                      </a:r>
                      <a:endParaRPr lang="en-US" sz="1100" dirty="0">
                        <a:effectLst/>
                        <a:latin typeface="Calibri"/>
                        <a:ea typeface="Times New Roman"/>
                      </a:endParaRPr>
                    </a:p>
                  </a:txBody>
                  <a:tcPr marL="68580" marR="68580" marT="0" marB="0"/>
                </a:tc>
              </a:tr>
            </a:tbl>
          </a:graphicData>
        </a:graphic>
      </p:graphicFrame>
      <p:graphicFrame>
        <p:nvGraphicFramePr>
          <p:cNvPr id="9" name="Chart 8"/>
          <p:cNvGraphicFramePr/>
          <p:nvPr>
            <p:extLst>
              <p:ext uri="{D42A27DB-BD31-4B8C-83A1-F6EECF244321}">
                <p14:modId xmlns:p14="http://schemas.microsoft.com/office/powerpoint/2010/main" val="2446085092"/>
              </p:ext>
            </p:extLst>
          </p:nvPr>
        </p:nvGraphicFramePr>
        <p:xfrm>
          <a:off x="323528" y="1700808"/>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1255871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Efficiency Ratios</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26</a:t>
            </a:fld>
            <a:endParaRPr lang="en-US"/>
          </a:p>
        </p:txBody>
      </p:sp>
      <p:graphicFrame>
        <p:nvGraphicFramePr>
          <p:cNvPr id="7" name="Diagram 6"/>
          <p:cNvGraphicFramePr/>
          <p:nvPr>
            <p:extLst>
              <p:ext uri="{D42A27DB-BD31-4B8C-83A1-F6EECF244321}">
                <p14:modId xmlns:p14="http://schemas.microsoft.com/office/powerpoint/2010/main" val="946074509"/>
              </p:ext>
            </p:extLst>
          </p:nvPr>
        </p:nvGraphicFramePr>
        <p:xfrm>
          <a:off x="179512" y="1556792"/>
          <a:ext cx="6624736"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84489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Accounts Payable Turnover</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27</a:t>
            </a:fld>
            <a:endParaRPr lang="en-US"/>
          </a:p>
        </p:txBody>
      </p:sp>
      <p:sp>
        <p:nvSpPr>
          <p:cNvPr id="5" name="TextBox 4"/>
          <p:cNvSpPr txBox="1"/>
          <p:nvPr/>
        </p:nvSpPr>
        <p:spPr>
          <a:xfrm>
            <a:off x="590600" y="5100474"/>
            <a:ext cx="8064896" cy="1200329"/>
          </a:xfrm>
          <a:prstGeom prst="rect">
            <a:avLst/>
          </a:prstGeom>
          <a:noFill/>
        </p:spPr>
        <p:txBody>
          <a:bodyPr wrap="square" rtlCol="0">
            <a:spAutoFit/>
          </a:bodyPr>
          <a:lstStyle/>
          <a:p>
            <a:r>
              <a:rPr lang="en-US" b="1" dirty="0"/>
              <a:t>the fluctuation between the two phases is totally notices due to right usage of the ERP which used an advanced way of scheduling with the suppliers and the creditors.</a:t>
            </a:r>
          </a:p>
          <a:p>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2021136491"/>
              </p:ext>
            </p:extLst>
          </p:nvPr>
        </p:nvGraphicFramePr>
        <p:xfrm>
          <a:off x="4499992" y="1700808"/>
          <a:ext cx="4467964" cy="2594586"/>
        </p:xfrm>
        <a:graphic>
          <a:graphicData uri="http://schemas.openxmlformats.org/drawingml/2006/table">
            <a:tbl>
              <a:tblPr firstRow="1" firstCol="1" bandRow="1">
                <a:tableStyleId>{5C22544A-7EE6-4342-B048-85BDC9FD1C3A}</a:tableStyleId>
              </a:tblPr>
              <a:tblGrid>
                <a:gridCol w="2233982"/>
                <a:gridCol w="2233982"/>
              </a:tblGrid>
              <a:tr h="840093">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 </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Accounts payable Turnover</a:t>
                      </a:r>
                    </a:p>
                  </a:txBody>
                  <a:tcPr marL="68580" marR="68580" marT="0" marB="0"/>
                </a:tc>
              </a:tr>
              <a:tr h="840093">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50.6</a:t>
                      </a:r>
                    </a:p>
                  </a:txBody>
                  <a:tcPr marL="68580" marR="68580" marT="0" marB="0"/>
                </a:tc>
              </a:tr>
              <a:tr h="840093">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22.6</a:t>
                      </a: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4163476789"/>
              </p:ext>
            </p:extLst>
          </p:nvPr>
        </p:nvGraphicFramePr>
        <p:xfrm>
          <a:off x="16148" y="1844824"/>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170657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116632"/>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Stock turnover Days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28</a:t>
            </a:fld>
            <a:endParaRPr lang="en-US"/>
          </a:p>
        </p:txBody>
      </p:sp>
      <p:sp>
        <p:nvSpPr>
          <p:cNvPr id="5" name="TextBox 4"/>
          <p:cNvSpPr txBox="1"/>
          <p:nvPr/>
        </p:nvSpPr>
        <p:spPr>
          <a:xfrm>
            <a:off x="590600" y="5100474"/>
            <a:ext cx="8064896" cy="923330"/>
          </a:xfrm>
          <a:prstGeom prst="rect">
            <a:avLst/>
          </a:prstGeom>
          <a:noFill/>
        </p:spPr>
        <p:txBody>
          <a:bodyPr wrap="square" rtlCol="0">
            <a:spAutoFit/>
          </a:bodyPr>
          <a:lstStyle/>
          <a:p>
            <a:r>
              <a:rPr lang="en-US" b="1" dirty="0"/>
              <a:t>, we can notice that that in both phases there is almost a steady stock turnover and this high turnover indicates that stock is being sold rapidly and there is a small portion of unused inventory being stored (storage shortage).</a:t>
            </a:r>
          </a:p>
        </p:txBody>
      </p:sp>
      <p:graphicFrame>
        <p:nvGraphicFramePr>
          <p:cNvPr id="3" name="Table 2"/>
          <p:cNvGraphicFramePr>
            <a:graphicFrameLocks noGrp="1"/>
          </p:cNvGraphicFramePr>
          <p:nvPr>
            <p:extLst>
              <p:ext uri="{D42A27DB-BD31-4B8C-83A1-F6EECF244321}">
                <p14:modId xmlns:p14="http://schemas.microsoft.com/office/powerpoint/2010/main" val="19893771"/>
              </p:ext>
            </p:extLst>
          </p:nvPr>
        </p:nvGraphicFramePr>
        <p:xfrm>
          <a:off x="5292080" y="2204864"/>
          <a:ext cx="3881512" cy="2743200"/>
        </p:xfrm>
        <a:graphic>
          <a:graphicData uri="http://schemas.openxmlformats.org/drawingml/2006/table">
            <a:tbl>
              <a:tblPr firstRow="1" firstCol="1" bandRow="1">
                <a:tableStyleId>{5C22544A-7EE6-4342-B048-85BDC9FD1C3A}</a:tableStyleId>
              </a:tblPr>
              <a:tblGrid>
                <a:gridCol w="1940756"/>
                <a:gridCol w="1940756"/>
              </a:tblGrid>
              <a:tr h="744083">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 </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Stock turnover Day (DIO)</a:t>
                      </a:r>
                    </a:p>
                  </a:txBody>
                  <a:tcPr marL="68580" marR="68580" marT="0" marB="0"/>
                </a:tc>
              </a:tr>
              <a:tr h="744083">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35.1</a:t>
                      </a:r>
                    </a:p>
                  </a:txBody>
                  <a:tcPr marL="68580" marR="68580" marT="0" marB="0"/>
                </a:tc>
              </a:tr>
              <a:tr h="744083">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34.6</a:t>
                      </a:r>
                    </a:p>
                  </a:txBody>
                  <a:tcPr marL="68580" marR="68580" marT="0" marB="0"/>
                </a:tc>
              </a:tr>
            </a:tbl>
          </a:graphicData>
        </a:graphic>
      </p:graphicFrame>
      <p:graphicFrame>
        <p:nvGraphicFramePr>
          <p:cNvPr id="9" name="Chart 8"/>
          <p:cNvGraphicFramePr/>
          <p:nvPr>
            <p:extLst>
              <p:ext uri="{D42A27DB-BD31-4B8C-83A1-F6EECF244321}">
                <p14:modId xmlns:p14="http://schemas.microsoft.com/office/powerpoint/2010/main" val="3085943775"/>
              </p:ext>
            </p:extLst>
          </p:nvPr>
        </p:nvGraphicFramePr>
        <p:xfrm>
          <a:off x="467544" y="1988840"/>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0730235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27384"/>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Inventory Turnover</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29</a:t>
            </a:fld>
            <a:endParaRPr lang="en-US"/>
          </a:p>
        </p:txBody>
      </p:sp>
      <p:sp>
        <p:nvSpPr>
          <p:cNvPr id="5" name="TextBox 4"/>
          <p:cNvSpPr txBox="1"/>
          <p:nvPr/>
        </p:nvSpPr>
        <p:spPr>
          <a:xfrm>
            <a:off x="590600" y="5100474"/>
            <a:ext cx="8064896" cy="1477328"/>
          </a:xfrm>
          <a:prstGeom prst="rect">
            <a:avLst/>
          </a:prstGeom>
          <a:noFill/>
        </p:spPr>
        <p:txBody>
          <a:bodyPr wrap="square" rtlCol="0">
            <a:spAutoFit/>
          </a:bodyPr>
          <a:lstStyle/>
          <a:p>
            <a:r>
              <a:rPr lang="en-US" dirty="0"/>
              <a:t>The Deviation in bravo shows that the ERP didn’t significantly affect the inventory turnover so some recommended notes are stated here:</a:t>
            </a:r>
          </a:p>
          <a:p>
            <a:r>
              <a:rPr lang="en-US" b="1" dirty="0"/>
              <a:t>Better </a:t>
            </a:r>
            <a:r>
              <a:rPr lang="en-US" b="1" dirty="0" smtClean="0"/>
              <a:t>Forecasting, </a:t>
            </a:r>
            <a:r>
              <a:rPr lang="en-US" b="1" dirty="0"/>
              <a:t>Improved </a:t>
            </a:r>
            <a:r>
              <a:rPr lang="en-US" b="1" dirty="0" err="1" smtClean="0"/>
              <a:t>Sales,Reduce</a:t>
            </a:r>
            <a:r>
              <a:rPr lang="en-US" b="1" dirty="0" smtClean="0"/>
              <a:t> </a:t>
            </a:r>
            <a:r>
              <a:rPr lang="en-US" b="1" dirty="0"/>
              <a:t>the Price </a:t>
            </a:r>
            <a:r>
              <a:rPr lang="en-US" b="1" dirty="0" smtClean="0"/>
              <a:t>, </a:t>
            </a:r>
            <a:r>
              <a:rPr lang="en-US" b="1" dirty="0"/>
              <a:t>Better inventory </a:t>
            </a:r>
            <a:r>
              <a:rPr lang="en-US" b="1" dirty="0" smtClean="0"/>
              <a:t>Price,</a:t>
            </a:r>
            <a:r>
              <a:rPr lang="en-US" b="1" dirty="0"/>
              <a:t> Focus on the Top selling Products </a:t>
            </a:r>
            <a:r>
              <a:rPr lang="en-US" b="1" dirty="0" smtClean="0"/>
              <a:t>,</a:t>
            </a:r>
            <a:r>
              <a:rPr lang="en-US" b="1" dirty="0"/>
              <a:t> Better order </a:t>
            </a:r>
            <a:r>
              <a:rPr lang="en-US" b="1" dirty="0" smtClean="0"/>
              <a:t>management, </a:t>
            </a:r>
            <a:r>
              <a:rPr lang="en-US" b="1" dirty="0"/>
              <a:t>Eliminate safety stock and old </a:t>
            </a:r>
            <a:r>
              <a:rPr lang="en-US" b="1" dirty="0" smtClean="0"/>
              <a:t>inventory,</a:t>
            </a:r>
            <a:r>
              <a:rPr lang="en-US" b="1" dirty="0"/>
              <a:t> Reduce Purchase Quantity</a:t>
            </a:r>
          </a:p>
        </p:txBody>
      </p:sp>
      <p:graphicFrame>
        <p:nvGraphicFramePr>
          <p:cNvPr id="4" name="Table 3"/>
          <p:cNvGraphicFramePr>
            <a:graphicFrameLocks noGrp="1"/>
          </p:cNvGraphicFramePr>
          <p:nvPr>
            <p:extLst>
              <p:ext uri="{D42A27DB-BD31-4B8C-83A1-F6EECF244321}">
                <p14:modId xmlns:p14="http://schemas.microsoft.com/office/powerpoint/2010/main" val="3867277631"/>
              </p:ext>
            </p:extLst>
          </p:nvPr>
        </p:nvGraphicFramePr>
        <p:xfrm>
          <a:off x="5076056" y="2132856"/>
          <a:ext cx="4064248" cy="2716899"/>
        </p:xfrm>
        <a:graphic>
          <a:graphicData uri="http://schemas.openxmlformats.org/drawingml/2006/table">
            <a:tbl>
              <a:tblPr firstRow="1" firstCol="1" bandRow="1">
                <a:tableStyleId>{5C22544A-7EE6-4342-B048-85BDC9FD1C3A}</a:tableStyleId>
              </a:tblPr>
              <a:tblGrid>
                <a:gridCol w="2032124"/>
                <a:gridCol w="2032124"/>
              </a:tblGrid>
              <a:tr h="888099">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 </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Inventory Turnover</a:t>
                      </a:r>
                    </a:p>
                  </a:txBody>
                  <a:tcPr marL="68580" marR="68580" marT="0" marB="0"/>
                </a:tc>
              </a:tr>
              <a:tr h="888099">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12.42</a:t>
                      </a:r>
                    </a:p>
                  </a:txBody>
                  <a:tcPr marL="68580" marR="68580" marT="0" marB="0"/>
                </a:tc>
              </a:tr>
              <a:tr h="888099">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12.595</a:t>
                      </a: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2359024136"/>
              </p:ext>
            </p:extLst>
          </p:nvPr>
        </p:nvGraphicFramePr>
        <p:xfrm>
          <a:off x="251520" y="2060848"/>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74561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Rounded Rectangle 3"/>
          <p:cNvSpPr/>
          <p:nvPr/>
        </p:nvSpPr>
        <p:spPr>
          <a:xfrm>
            <a:off x="76200" y="1602493"/>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34565" y="336678"/>
            <a:ext cx="8229600" cy="1143000"/>
          </a:xfrm>
        </p:spPr>
        <p:txBody>
          <a:bodyPr>
            <a:normAutofit/>
          </a:bodyPr>
          <a:lstStyle/>
          <a:p>
            <a:r>
              <a:rPr lang="en-US" sz="6000" b="1" dirty="0" smtClean="0">
                <a:ln>
                  <a:solidFill>
                    <a:schemeClr val="bg1">
                      <a:lumMod val="65000"/>
                    </a:schemeClr>
                  </a:solidFill>
                </a:ln>
              </a:rPr>
              <a:t>INTRODUCTION</a:t>
            </a:r>
            <a:endParaRPr lang="en-US" sz="6000" b="1" dirty="0">
              <a:ln>
                <a:solidFill>
                  <a:schemeClr val="bg1">
                    <a:lumMod val="65000"/>
                  </a:schemeClr>
                </a:solidFill>
              </a:ln>
            </a:endParaRPr>
          </a:p>
        </p:txBody>
      </p:sp>
      <p:sp>
        <p:nvSpPr>
          <p:cNvPr id="5" name="TextBox 4"/>
          <p:cNvSpPr txBox="1"/>
          <p:nvPr/>
        </p:nvSpPr>
        <p:spPr>
          <a:xfrm>
            <a:off x="152400" y="1544540"/>
            <a:ext cx="3429000" cy="954107"/>
          </a:xfrm>
          <a:prstGeom prst="rect">
            <a:avLst/>
          </a:prstGeom>
          <a:noFill/>
        </p:spPr>
        <p:txBody>
          <a:bodyPr wrap="square" rtlCol="0">
            <a:spAutoFit/>
          </a:bodyPr>
          <a:lstStyle/>
          <a:p>
            <a:r>
              <a:rPr lang="en-US" sz="2800" dirty="0" smtClean="0"/>
              <a:t>Retailing &amp; Bravo Background</a:t>
            </a:r>
            <a:endParaRPr lang="en-US" sz="2800" dirty="0"/>
          </a:p>
        </p:txBody>
      </p:sp>
      <p:sp>
        <p:nvSpPr>
          <p:cNvPr id="6" name="Rounded Rectangle 5"/>
          <p:cNvSpPr/>
          <p:nvPr/>
        </p:nvSpPr>
        <p:spPr>
          <a:xfrm>
            <a:off x="539552" y="3158659"/>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7" name="TextBox 6"/>
          <p:cNvSpPr txBox="1"/>
          <p:nvPr/>
        </p:nvSpPr>
        <p:spPr>
          <a:xfrm>
            <a:off x="539552" y="3331934"/>
            <a:ext cx="3581400" cy="461665"/>
          </a:xfrm>
          <a:prstGeom prst="rect">
            <a:avLst/>
          </a:prstGeom>
          <a:noFill/>
        </p:spPr>
        <p:txBody>
          <a:bodyPr wrap="square" rtlCol="0">
            <a:spAutoFit/>
          </a:bodyPr>
          <a:lstStyle/>
          <a:p>
            <a:r>
              <a:rPr lang="en-US" sz="2400" dirty="0" smtClean="0"/>
              <a:t>Problem Statement</a:t>
            </a:r>
            <a:endParaRPr lang="en-US" sz="2400" dirty="0"/>
          </a:p>
        </p:txBody>
      </p:sp>
      <p:sp>
        <p:nvSpPr>
          <p:cNvPr id="8" name="Rounded Rectangle 7"/>
          <p:cNvSpPr/>
          <p:nvPr/>
        </p:nvSpPr>
        <p:spPr>
          <a:xfrm>
            <a:off x="827584" y="4722068"/>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9" name="TextBox 8"/>
          <p:cNvSpPr txBox="1"/>
          <p:nvPr/>
        </p:nvSpPr>
        <p:spPr>
          <a:xfrm>
            <a:off x="1259632" y="4844788"/>
            <a:ext cx="3581400" cy="461665"/>
          </a:xfrm>
          <a:prstGeom prst="rect">
            <a:avLst/>
          </a:prstGeom>
          <a:noFill/>
        </p:spPr>
        <p:txBody>
          <a:bodyPr wrap="square" rtlCol="0">
            <a:spAutoFit/>
          </a:bodyPr>
          <a:lstStyle/>
          <a:p>
            <a:pPr algn="ctr"/>
            <a:r>
              <a:rPr lang="en-US" sz="2400" dirty="0" smtClean="0"/>
              <a:t>Project Significance </a:t>
            </a:r>
            <a:endParaRPr lang="en-US" sz="2400" dirty="0"/>
          </a:p>
        </p:txBody>
      </p:sp>
      <p:sp>
        <p:nvSpPr>
          <p:cNvPr id="3" name="Slide Number Placeholder 2"/>
          <p:cNvSpPr>
            <a:spLocks noGrp="1"/>
          </p:cNvSpPr>
          <p:nvPr>
            <p:ph type="sldNum" sz="quarter" idx="12"/>
          </p:nvPr>
        </p:nvSpPr>
        <p:spPr/>
        <p:txBody>
          <a:bodyPr/>
          <a:lstStyle/>
          <a:p>
            <a:fld id="{D4E0E8EC-0439-48FF-B5C7-47E44D6A27FE}" type="slidenum">
              <a:rPr lang="en-US" smtClean="0">
                <a:solidFill>
                  <a:schemeClr val="tx1"/>
                </a:solidFill>
              </a:rPr>
              <a:pPr/>
              <a:t>3</a:t>
            </a:fld>
            <a:endParaRPr lang="en-US" dirty="0">
              <a:solidFill>
                <a:schemeClr val="tx1"/>
              </a:solidFill>
            </a:endParaRPr>
          </a:p>
        </p:txBody>
      </p:sp>
      <p:sp>
        <p:nvSpPr>
          <p:cNvPr id="13" name="Rounded Rectangle 12"/>
          <p:cNvSpPr/>
          <p:nvPr/>
        </p:nvSpPr>
        <p:spPr>
          <a:xfrm>
            <a:off x="2709292" y="5805264"/>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solidFill>
                  <a:schemeClr val="tx1"/>
                </a:solidFill>
              </a:rPr>
              <a:t>Assessment Policy</a:t>
            </a:r>
            <a:endParaRPr lang="en-US" sz="2800" dirty="0">
              <a:solidFill>
                <a:schemeClr val="tx1"/>
              </a:solidFill>
            </a:endParaRPr>
          </a:p>
        </p:txBody>
      </p:sp>
      <p:sp>
        <p:nvSpPr>
          <p:cNvPr id="14" name="Rounded Rectangle 13"/>
          <p:cNvSpPr/>
          <p:nvPr/>
        </p:nvSpPr>
        <p:spPr>
          <a:xfrm>
            <a:off x="4499992" y="4725144"/>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solidFill>
                  <a:schemeClr val="tx1"/>
                </a:solidFill>
              </a:rPr>
              <a:t>SWOT Analysis</a:t>
            </a:r>
            <a:endParaRPr lang="en-US" sz="2800" dirty="0">
              <a:solidFill>
                <a:schemeClr val="tx1"/>
              </a:solidFill>
            </a:endParaRPr>
          </a:p>
        </p:txBody>
      </p:sp>
      <p:sp>
        <p:nvSpPr>
          <p:cNvPr id="15" name="Rounded Rectangle 14"/>
          <p:cNvSpPr/>
          <p:nvPr/>
        </p:nvSpPr>
        <p:spPr>
          <a:xfrm>
            <a:off x="4841032" y="3212976"/>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dirty="0" err="1" smtClean="0">
                <a:solidFill>
                  <a:schemeClr val="tx1"/>
                </a:solidFill>
              </a:rPr>
              <a:t>Retalix</a:t>
            </a:r>
            <a:r>
              <a:rPr lang="en-US" sz="2000" b="1" dirty="0" smtClean="0">
                <a:solidFill>
                  <a:schemeClr val="tx1"/>
                </a:solidFill>
              </a:rPr>
              <a:t> Implementation in bravo</a:t>
            </a:r>
            <a:endParaRPr lang="en-US" sz="2000" b="1" dirty="0">
              <a:solidFill>
                <a:schemeClr val="tx1"/>
              </a:solidFill>
            </a:endParaRPr>
          </a:p>
        </p:txBody>
      </p:sp>
      <p:sp>
        <p:nvSpPr>
          <p:cNvPr id="16" name="Rounded Rectangle 15"/>
          <p:cNvSpPr/>
          <p:nvPr/>
        </p:nvSpPr>
        <p:spPr>
          <a:xfrm>
            <a:off x="4908724" y="1546833"/>
            <a:ext cx="35814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solidFill>
                  <a:schemeClr val="tx1"/>
                </a:solidFill>
              </a:rPr>
              <a:t>Objectives</a:t>
            </a:r>
            <a:endParaRPr lang="en-US" sz="2800" dirty="0">
              <a:solidFill>
                <a:schemeClr val="tx1"/>
              </a:solidFill>
            </a:endParaRPr>
          </a:p>
        </p:txBody>
      </p:sp>
    </p:spTree>
    <p:extLst>
      <p:ext uri="{BB962C8B-B14F-4D97-AF65-F5344CB8AC3E}">
        <p14:creationId xmlns:p14="http://schemas.microsoft.com/office/powerpoint/2010/main" val="178995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3" grpId="0" animBg="1"/>
      <p:bldP spid="14" grpId="0" animBg="1"/>
      <p:bldP spid="15" grpId="0" animBg="1"/>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Days Payable Outstanding</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30</a:t>
            </a:fld>
            <a:endParaRPr lang="en-US"/>
          </a:p>
        </p:txBody>
      </p:sp>
      <p:sp>
        <p:nvSpPr>
          <p:cNvPr id="5" name="TextBox 4"/>
          <p:cNvSpPr txBox="1"/>
          <p:nvPr/>
        </p:nvSpPr>
        <p:spPr>
          <a:xfrm>
            <a:off x="590600" y="5100474"/>
            <a:ext cx="8064896" cy="2031325"/>
          </a:xfrm>
          <a:prstGeom prst="rect">
            <a:avLst/>
          </a:prstGeom>
          <a:noFill/>
        </p:spPr>
        <p:txBody>
          <a:bodyPr wrap="square" rtlCol="0">
            <a:spAutoFit/>
          </a:bodyPr>
          <a:lstStyle/>
          <a:p>
            <a:r>
              <a:rPr lang="en-US" b="1" dirty="0"/>
              <a:t>It’s seen that Bravo’s policy for the first phase to pay their creditors took a pattern of high DPO (61 days) which means that bravo held more money on hand </a:t>
            </a:r>
            <a:r>
              <a:rPr lang="en-US" b="1" dirty="0" smtClean="0"/>
              <a:t>.</a:t>
            </a:r>
          </a:p>
          <a:p>
            <a:endParaRPr lang="en-US" b="1" dirty="0"/>
          </a:p>
          <a:p>
            <a:r>
              <a:rPr lang="en-US" dirty="0"/>
              <a:t>bravo has definitely stretched down the days to pay their vendors to 22 days so that they can keep their discounts which also means that bravo has enough free cash.</a:t>
            </a:r>
          </a:p>
          <a:p>
            <a:endParaRPr lang="en-US" b="1" dirty="0" smtClean="0"/>
          </a:p>
          <a:p>
            <a:endParaRPr lang="en-US" b="1" dirty="0"/>
          </a:p>
        </p:txBody>
      </p:sp>
      <p:graphicFrame>
        <p:nvGraphicFramePr>
          <p:cNvPr id="3" name="Table 2"/>
          <p:cNvGraphicFramePr>
            <a:graphicFrameLocks noGrp="1"/>
          </p:cNvGraphicFramePr>
          <p:nvPr>
            <p:extLst>
              <p:ext uri="{D42A27DB-BD31-4B8C-83A1-F6EECF244321}">
                <p14:modId xmlns:p14="http://schemas.microsoft.com/office/powerpoint/2010/main" val="620274560"/>
              </p:ext>
            </p:extLst>
          </p:nvPr>
        </p:nvGraphicFramePr>
        <p:xfrm>
          <a:off x="4860032" y="1772817"/>
          <a:ext cx="4107924" cy="2743200"/>
        </p:xfrm>
        <a:graphic>
          <a:graphicData uri="http://schemas.openxmlformats.org/drawingml/2006/table">
            <a:tbl>
              <a:tblPr firstRow="1" firstCol="1" bandRow="1">
                <a:tableStyleId>{5C22544A-7EE6-4342-B048-85BDC9FD1C3A}</a:tableStyleId>
              </a:tblPr>
              <a:tblGrid>
                <a:gridCol w="2053962"/>
                <a:gridCol w="2053962"/>
              </a:tblGrid>
              <a:tr h="864096">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Days Payable Outstanding</a:t>
                      </a:r>
                      <a:r>
                        <a:rPr lang="en-US" sz="1500" b="1" kern="1200" dirty="0" smtClean="0">
                          <a:solidFill>
                            <a:schemeClr val="tx1"/>
                          </a:solidFill>
                          <a:effectLst/>
                          <a:latin typeface="+mn-lt"/>
                          <a:ea typeface="+mn-ea"/>
                          <a:cs typeface="+mn-cs"/>
                        </a:rPr>
                        <a:t> </a:t>
                      </a:r>
                      <a:r>
                        <a:rPr lang="en-US" sz="1500" b="1" kern="1200" dirty="0">
                          <a:solidFill>
                            <a:schemeClr val="tx1"/>
                          </a:solidFill>
                          <a:effectLst/>
                          <a:latin typeface="+mn-lt"/>
                          <a:ea typeface="+mn-ea"/>
                          <a:cs typeface="+mn-cs"/>
                        </a:rPr>
                        <a:t>(DPO)</a:t>
                      </a: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60.99</a:t>
                      </a: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a:solidFill>
                            <a:schemeClr val="tx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22.27</a:t>
                      </a:r>
                    </a:p>
                  </a:txBody>
                  <a:tcPr marL="68580" marR="68580" marT="0" marB="0"/>
                </a:tc>
              </a:tr>
            </a:tbl>
          </a:graphicData>
        </a:graphic>
      </p:graphicFrame>
      <p:graphicFrame>
        <p:nvGraphicFramePr>
          <p:cNvPr id="9" name="Chart 8"/>
          <p:cNvGraphicFramePr/>
          <p:nvPr>
            <p:extLst>
              <p:ext uri="{D42A27DB-BD31-4B8C-83A1-F6EECF244321}">
                <p14:modId xmlns:p14="http://schemas.microsoft.com/office/powerpoint/2010/main" val="1141307185"/>
              </p:ext>
            </p:extLst>
          </p:nvPr>
        </p:nvGraphicFramePr>
        <p:xfrm>
          <a:off x="251520" y="1844824"/>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233771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Cash Conversion Cycle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31</a:t>
            </a:fld>
            <a:endParaRPr lang="en-US"/>
          </a:p>
        </p:txBody>
      </p:sp>
      <p:sp>
        <p:nvSpPr>
          <p:cNvPr id="5" name="TextBox 4"/>
          <p:cNvSpPr txBox="1"/>
          <p:nvPr/>
        </p:nvSpPr>
        <p:spPr>
          <a:xfrm>
            <a:off x="590600" y="5100474"/>
            <a:ext cx="8064896" cy="1200329"/>
          </a:xfrm>
          <a:prstGeom prst="rect">
            <a:avLst/>
          </a:prstGeom>
          <a:noFill/>
        </p:spPr>
        <p:txBody>
          <a:bodyPr wrap="square" rtlCol="0">
            <a:spAutoFit/>
          </a:bodyPr>
          <a:lstStyle/>
          <a:p>
            <a:r>
              <a:rPr lang="en-US" dirty="0"/>
              <a:t>The negative number of -5 of the first phase shows that bravo didn’t use to pay its suppliers until bravo receives the payments of the sold goods to its customers. This policy is usually held by the online retailers as they don’t need to pay much holding cost as they don’t keep much inventory.</a:t>
            </a:r>
          </a:p>
        </p:txBody>
      </p:sp>
      <p:graphicFrame>
        <p:nvGraphicFramePr>
          <p:cNvPr id="4" name="Table 3"/>
          <p:cNvGraphicFramePr>
            <a:graphicFrameLocks noGrp="1"/>
          </p:cNvGraphicFramePr>
          <p:nvPr>
            <p:extLst>
              <p:ext uri="{D42A27DB-BD31-4B8C-83A1-F6EECF244321}">
                <p14:modId xmlns:p14="http://schemas.microsoft.com/office/powerpoint/2010/main" val="1466078405"/>
              </p:ext>
            </p:extLst>
          </p:nvPr>
        </p:nvGraphicFramePr>
        <p:xfrm>
          <a:off x="4932040" y="1772816"/>
          <a:ext cx="4211960" cy="2743200"/>
        </p:xfrm>
        <a:graphic>
          <a:graphicData uri="http://schemas.openxmlformats.org/drawingml/2006/table">
            <a:tbl>
              <a:tblPr firstRow="1" firstCol="1" bandRow="1">
                <a:tableStyleId>{5C22544A-7EE6-4342-B048-85BDC9FD1C3A}</a:tableStyleId>
              </a:tblPr>
              <a:tblGrid>
                <a:gridCol w="2105980"/>
                <a:gridCol w="2105980"/>
              </a:tblGrid>
              <a:tr h="864096">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Cash Conversion Cycle (CCC)</a:t>
                      </a: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-5</a:t>
                      </a: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31</a:t>
                      </a: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3573278074"/>
              </p:ext>
            </p:extLst>
          </p:nvPr>
        </p:nvGraphicFramePr>
        <p:xfrm>
          <a:off x="323528" y="1772816"/>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433403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Operating Profit Margin</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32</a:t>
            </a:fld>
            <a:endParaRPr lang="en-US"/>
          </a:p>
        </p:txBody>
      </p:sp>
      <p:sp>
        <p:nvSpPr>
          <p:cNvPr id="5" name="TextBox 4"/>
          <p:cNvSpPr txBox="1"/>
          <p:nvPr/>
        </p:nvSpPr>
        <p:spPr>
          <a:xfrm>
            <a:off x="590600" y="5100474"/>
            <a:ext cx="8064896" cy="1477328"/>
          </a:xfrm>
          <a:prstGeom prst="rect">
            <a:avLst/>
          </a:prstGeom>
          <a:noFill/>
        </p:spPr>
        <p:txBody>
          <a:bodyPr wrap="square" rtlCol="0">
            <a:spAutoFit/>
          </a:bodyPr>
          <a:lstStyle/>
          <a:p>
            <a:r>
              <a:rPr lang="en-US" dirty="0"/>
              <a:t>The OPT for the 1</a:t>
            </a:r>
            <a:r>
              <a:rPr lang="en-US" baseline="30000" dirty="0"/>
              <a:t>st</a:t>
            </a:r>
            <a:r>
              <a:rPr lang="en-US" dirty="0"/>
              <a:t> phase (-2.33) starts to increase in the 2</a:t>
            </a:r>
            <a:r>
              <a:rPr lang="en-US" baseline="30000" dirty="0"/>
              <a:t>nd</a:t>
            </a:r>
            <a:r>
              <a:rPr lang="en-US" dirty="0"/>
              <a:t> phase to reach (2</a:t>
            </a:r>
            <a:r>
              <a:rPr lang="en-US" baseline="30000" dirty="0"/>
              <a:t>nd</a:t>
            </a:r>
            <a:r>
              <a:rPr lang="en-US" dirty="0"/>
              <a:t> -0.33) which implies a deviation of almost 2% which means the company will start making more money per unit cost of sales. </a:t>
            </a:r>
          </a:p>
          <a:p>
            <a:r>
              <a:rPr lang="en-US" dirty="0"/>
              <a:t>It’s seen that Bravo so far isn’t considered as profitable as it should be .</a:t>
            </a:r>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36324489"/>
              </p:ext>
            </p:extLst>
          </p:nvPr>
        </p:nvGraphicFramePr>
        <p:xfrm>
          <a:off x="4623048" y="1916832"/>
          <a:ext cx="4520952" cy="2088233"/>
        </p:xfrm>
        <a:graphic>
          <a:graphicData uri="http://schemas.openxmlformats.org/drawingml/2006/table">
            <a:tbl>
              <a:tblPr firstRow="1" firstCol="1" bandRow="1">
                <a:tableStyleId>{5C22544A-7EE6-4342-B048-85BDC9FD1C3A}</a:tableStyleId>
              </a:tblPr>
              <a:tblGrid>
                <a:gridCol w="2260476"/>
                <a:gridCol w="2260476"/>
              </a:tblGrid>
              <a:tr h="1084935">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100">
                          <a:effectLst/>
                        </a:rPr>
                        <a:t>Operating Profit Margin OPM (EBIT &amp; Revenues)</a:t>
                      </a:r>
                      <a:endParaRPr lang="en-US" sz="1100">
                        <a:effectLst/>
                        <a:latin typeface="Calibri"/>
                        <a:ea typeface="Times New Roman"/>
                      </a:endParaRPr>
                    </a:p>
                  </a:txBody>
                  <a:tcPr marL="68580" marR="68580" marT="0" marB="0"/>
                </a:tc>
              </a:tr>
              <a:tr h="501649">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1 (2007,2008,2009)</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-2.33%</a:t>
                      </a:r>
                    </a:p>
                  </a:txBody>
                  <a:tcPr marL="68580" marR="68580" marT="0" marB="0"/>
                </a:tc>
              </a:tr>
              <a:tr h="501649">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tx1"/>
                          </a:solidFill>
                          <a:effectLst/>
                          <a:latin typeface="+mn-lt"/>
                          <a:ea typeface="+mn-ea"/>
                          <a:cs typeface="+mn-cs"/>
                        </a:rPr>
                        <a:t>-0.33%</a:t>
                      </a:r>
                    </a:p>
                  </a:txBody>
                  <a:tcPr marL="68580" marR="68580" marT="0" marB="0"/>
                </a:tc>
              </a:tr>
            </a:tbl>
          </a:graphicData>
        </a:graphic>
      </p:graphicFrame>
      <p:graphicFrame>
        <p:nvGraphicFramePr>
          <p:cNvPr id="9" name="Chart 8"/>
          <p:cNvGraphicFramePr/>
          <p:nvPr>
            <p:extLst>
              <p:ext uri="{D42A27DB-BD31-4B8C-83A1-F6EECF244321}">
                <p14:modId xmlns:p14="http://schemas.microsoft.com/office/powerpoint/2010/main" val="2713631396"/>
              </p:ext>
            </p:extLst>
          </p:nvPr>
        </p:nvGraphicFramePr>
        <p:xfrm>
          <a:off x="0" y="1916832"/>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850298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Liquidity Ratios</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33</a:t>
            </a:fld>
            <a:endParaRPr lang="en-US"/>
          </a:p>
        </p:txBody>
      </p:sp>
      <p:graphicFrame>
        <p:nvGraphicFramePr>
          <p:cNvPr id="7" name="Diagram 6"/>
          <p:cNvGraphicFramePr/>
          <p:nvPr>
            <p:extLst>
              <p:ext uri="{D42A27DB-BD31-4B8C-83A1-F6EECF244321}">
                <p14:modId xmlns:p14="http://schemas.microsoft.com/office/powerpoint/2010/main" val="247912661"/>
              </p:ext>
            </p:extLst>
          </p:nvPr>
        </p:nvGraphicFramePr>
        <p:xfrm>
          <a:off x="179512" y="1556792"/>
          <a:ext cx="6624736"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73418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Acid Test Ratio</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34</a:t>
            </a:fld>
            <a:endParaRPr lang="en-US"/>
          </a:p>
        </p:txBody>
      </p:sp>
      <p:sp>
        <p:nvSpPr>
          <p:cNvPr id="5" name="TextBox 4"/>
          <p:cNvSpPr txBox="1"/>
          <p:nvPr/>
        </p:nvSpPr>
        <p:spPr>
          <a:xfrm>
            <a:off x="590600" y="5100474"/>
            <a:ext cx="8064896" cy="646331"/>
          </a:xfrm>
          <a:prstGeom prst="rect">
            <a:avLst/>
          </a:prstGeom>
          <a:noFill/>
        </p:spPr>
        <p:txBody>
          <a:bodyPr wrap="square" rtlCol="0">
            <a:spAutoFit/>
          </a:bodyPr>
          <a:lstStyle/>
          <a:p>
            <a:r>
              <a:rPr lang="en-US" dirty="0"/>
              <a:t>It’s financially seen that there is a decrease of 7% of Bravo’s capabilities in its liquidation procedures which is related to dealing with short-term liabilities</a:t>
            </a:r>
          </a:p>
        </p:txBody>
      </p:sp>
      <p:graphicFrame>
        <p:nvGraphicFramePr>
          <p:cNvPr id="4" name="Table 3"/>
          <p:cNvGraphicFramePr>
            <a:graphicFrameLocks noGrp="1"/>
          </p:cNvGraphicFramePr>
          <p:nvPr>
            <p:extLst>
              <p:ext uri="{D42A27DB-BD31-4B8C-83A1-F6EECF244321}">
                <p14:modId xmlns:p14="http://schemas.microsoft.com/office/powerpoint/2010/main" val="3497276636"/>
              </p:ext>
            </p:extLst>
          </p:nvPr>
        </p:nvGraphicFramePr>
        <p:xfrm>
          <a:off x="4623048" y="1772815"/>
          <a:ext cx="4520952" cy="2592288"/>
        </p:xfrm>
        <a:graphic>
          <a:graphicData uri="http://schemas.openxmlformats.org/drawingml/2006/table">
            <a:tbl>
              <a:tblPr firstRow="1" firstCol="1" bandRow="1">
                <a:tableStyleId>{5C22544A-7EE6-4342-B048-85BDC9FD1C3A}</a:tableStyleId>
              </a:tblPr>
              <a:tblGrid>
                <a:gridCol w="2260476"/>
                <a:gridCol w="2260476"/>
              </a:tblGrid>
              <a:tr h="864096">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Acid Test Ratio</a:t>
                      </a: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1 (2007,2008,2009)</a:t>
                      </a:r>
                    </a:p>
                  </a:txBody>
                  <a:tcPr marL="68580" marR="68580" marT="0" marB="0"/>
                </a:tc>
                <a:tc>
                  <a:txBody>
                    <a:bodyPr/>
                    <a:lstStyle/>
                    <a:p>
                      <a:pPr marL="0" marR="0" algn="just">
                        <a:lnSpc>
                          <a:spcPct val="200000"/>
                        </a:lnSpc>
                        <a:spcBef>
                          <a:spcPts val="0"/>
                        </a:spcBef>
                        <a:spcAft>
                          <a:spcPts val="1000"/>
                        </a:spcAft>
                      </a:pPr>
                      <a:r>
                        <a:rPr lang="en-US" sz="1100">
                          <a:effectLst/>
                        </a:rPr>
                        <a:t>45.67%</a:t>
                      </a:r>
                      <a:endParaRPr lang="en-US" sz="1100">
                        <a:effectLst/>
                        <a:latin typeface="Calibri"/>
                        <a:ea typeface="Times New Roman"/>
                      </a:endParaRPr>
                    </a:p>
                  </a:txBody>
                  <a:tcPr marL="68580" marR="68580" marT="0" marB="0"/>
                </a:tc>
              </a:tr>
              <a:tr h="864096">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2 (2013,2014,2015)</a:t>
                      </a:r>
                    </a:p>
                  </a:txBody>
                  <a:tcPr marL="68580" marR="68580" marT="0" marB="0"/>
                </a:tc>
                <a:tc>
                  <a:txBody>
                    <a:bodyPr/>
                    <a:lstStyle/>
                    <a:p>
                      <a:pPr marL="0" marR="0" algn="just">
                        <a:lnSpc>
                          <a:spcPct val="200000"/>
                        </a:lnSpc>
                        <a:spcBef>
                          <a:spcPts val="0"/>
                        </a:spcBef>
                        <a:spcAft>
                          <a:spcPts val="1000"/>
                        </a:spcAft>
                      </a:pPr>
                      <a:r>
                        <a:rPr lang="en-US" sz="1100" dirty="0">
                          <a:effectLst/>
                        </a:rPr>
                        <a:t>38.90%</a:t>
                      </a:r>
                      <a:endParaRPr lang="en-US" sz="1100" dirty="0">
                        <a:effectLst/>
                        <a:latin typeface="Calibri"/>
                        <a:ea typeface="Times New Roman"/>
                      </a:endParaRP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75775584"/>
              </p:ext>
            </p:extLst>
          </p:nvPr>
        </p:nvGraphicFramePr>
        <p:xfrm>
          <a:off x="-24656" y="1772816"/>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52093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Current Ratio</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35</a:t>
            </a:fld>
            <a:endParaRPr lang="en-US"/>
          </a:p>
        </p:txBody>
      </p:sp>
      <p:sp>
        <p:nvSpPr>
          <p:cNvPr id="5" name="TextBox 4"/>
          <p:cNvSpPr txBox="1"/>
          <p:nvPr/>
        </p:nvSpPr>
        <p:spPr>
          <a:xfrm>
            <a:off x="590600" y="5100474"/>
            <a:ext cx="8064896" cy="923330"/>
          </a:xfrm>
          <a:prstGeom prst="rect">
            <a:avLst/>
          </a:prstGeom>
          <a:noFill/>
        </p:spPr>
        <p:txBody>
          <a:bodyPr wrap="square" rtlCol="0">
            <a:spAutoFit/>
          </a:bodyPr>
          <a:lstStyle/>
          <a:p>
            <a:r>
              <a:rPr lang="en-US" dirty="0"/>
              <a:t>We can notice that there is an increase of 0.1 in phase 2 which means that bravo has been through a procedure of liquidation improvements due to investments ( the new Branch of Nablus)</a:t>
            </a:r>
          </a:p>
        </p:txBody>
      </p:sp>
      <p:graphicFrame>
        <p:nvGraphicFramePr>
          <p:cNvPr id="3" name="Table 2"/>
          <p:cNvGraphicFramePr>
            <a:graphicFrameLocks noGrp="1"/>
          </p:cNvGraphicFramePr>
          <p:nvPr>
            <p:extLst>
              <p:ext uri="{D42A27DB-BD31-4B8C-83A1-F6EECF244321}">
                <p14:modId xmlns:p14="http://schemas.microsoft.com/office/powerpoint/2010/main" val="82551122"/>
              </p:ext>
            </p:extLst>
          </p:nvPr>
        </p:nvGraphicFramePr>
        <p:xfrm>
          <a:off x="5076056" y="1916832"/>
          <a:ext cx="4043040" cy="2762605"/>
        </p:xfrm>
        <a:graphic>
          <a:graphicData uri="http://schemas.openxmlformats.org/drawingml/2006/table">
            <a:tbl>
              <a:tblPr firstRow="1" firstCol="1" bandRow="1">
                <a:tableStyleId>{5C22544A-7EE6-4342-B048-85BDC9FD1C3A}</a:tableStyleId>
              </a:tblPr>
              <a:tblGrid>
                <a:gridCol w="2021520"/>
                <a:gridCol w="2021520"/>
              </a:tblGrid>
              <a:tr h="744083">
                <a:tc>
                  <a:txBody>
                    <a:bodyPr/>
                    <a:lstStyle/>
                    <a:p>
                      <a:pPr marL="0" marR="0" algn="just">
                        <a:lnSpc>
                          <a:spcPct val="200000"/>
                        </a:lnSpc>
                        <a:spcBef>
                          <a:spcPts val="0"/>
                        </a:spcBef>
                        <a:spcAft>
                          <a:spcPts val="1000"/>
                        </a:spcAft>
                      </a:pPr>
                      <a:r>
                        <a:rPr lang="en-US" sz="1100" dirty="0">
                          <a:effectLst/>
                        </a:rPr>
                        <a:t> </a:t>
                      </a:r>
                      <a:endParaRPr lang="en-US" sz="1100" dirty="0">
                        <a:effectLst/>
                        <a:latin typeface="Calibri"/>
                        <a:ea typeface="Times New Roman"/>
                      </a:endParaRP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Current Ratio</a:t>
                      </a:r>
                    </a:p>
                  </a:txBody>
                  <a:tcPr marL="68580" marR="68580" marT="0" marB="0"/>
                </a:tc>
              </a:tr>
              <a:tr h="744083">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1 (2007,2008,2009)</a:t>
                      </a:r>
                    </a:p>
                  </a:txBody>
                  <a:tcPr marL="68580" marR="68580" marT="0" marB="0"/>
                </a:tc>
                <a:tc>
                  <a:txBody>
                    <a:bodyPr/>
                    <a:lstStyle/>
                    <a:p>
                      <a:pPr marL="0" marR="0" algn="just">
                        <a:lnSpc>
                          <a:spcPct val="200000"/>
                        </a:lnSpc>
                        <a:spcBef>
                          <a:spcPts val="0"/>
                        </a:spcBef>
                        <a:spcAft>
                          <a:spcPts val="1000"/>
                        </a:spcAft>
                      </a:pPr>
                      <a:r>
                        <a:rPr lang="en-US" sz="2000" dirty="0">
                          <a:effectLst/>
                        </a:rPr>
                        <a:t>70%</a:t>
                      </a:r>
                      <a:endParaRPr lang="en-US" sz="2000" dirty="0">
                        <a:effectLst/>
                        <a:latin typeface="Calibri"/>
                        <a:ea typeface="Times New Roman"/>
                      </a:endParaRPr>
                    </a:p>
                  </a:txBody>
                  <a:tcPr marL="68580" marR="68580" marT="0" marB="0"/>
                </a:tc>
              </a:tr>
              <a:tr h="1104122">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2000" kern="1200" dirty="0">
                          <a:solidFill>
                            <a:schemeClr val="dk1"/>
                          </a:solidFill>
                          <a:effectLst/>
                          <a:latin typeface="+mn-lt"/>
                          <a:ea typeface="+mn-ea"/>
                          <a:cs typeface="+mn-cs"/>
                        </a:rPr>
                        <a:t>80%</a:t>
                      </a:r>
                    </a:p>
                  </a:txBody>
                  <a:tcPr marL="68580" marR="68580" marT="0" marB="0"/>
                </a:tc>
              </a:tr>
            </a:tbl>
          </a:graphicData>
        </a:graphic>
      </p:graphicFrame>
      <p:graphicFrame>
        <p:nvGraphicFramePr>
          <p:cNvPr id="9" name="Chart 8"/>
          <p:cNvGraphicFramePr/>
          <p:nvPr>
            <p:extLst>
              <p:ext uri="{D42A27DB-BD31-4B8C-83A1-F6EECF244321}">
                <p14:modId xmlns:p14="http://schemas.microsoft.com/office/powerpoint/2010/main" val="2625536179"/>
              </p:ext>
            </p:extLst>
          </p:nvPr>
        </p:nvGraphicFramePr>
        <p:xfrm>
          <a:off x="251520" y="1916832"/>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879002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Gross Margin Return On Investment</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36</a:t>
            </a:fld>
            <a:endParaRPr lang="en-US"/>
          </a:p>
        </p:txBody>
      </p:sp>
      <p:sp>
        <p:nvSpPr>
          <p:cNvPr id="5" name="TextBox 4"/>
          <p:cNvSpPr txBox="1"/>
          <p:nvPr/>
        </p:nvSpPr>
        <p:spPr>
          <a:xfrm>
            <a:off x="590600" y="5100474"/>
            <a:ext cx="8064896" cy="1477328"/>
          </a:xfrm>
          <a:prstGeom prst="rect">
            <a:avLst/>
          </a:prstGeom>
          <a:noFill/>
        </p:spPr>
        <p:txBody>
          <a:bodyPr wrap="square" rtlCol="0">
            <a:spAutoFit/>
          </a:bodyPr>
          <a:lstStyle/>
          <a:p>
            <a:r>
              <a:rPr lang="en-US" dirty="0"/>
              <a:t>The G.M.R.O.I is an Inventory profitability evaluation ratio that examines a company’s capacity to transform inventory into cash over the expense of the stock.</a:t>
            </a:r>
          </a:p>
          <a:p>
            <a:r>
              <a:rPr lang="en-US" dirty="0"/>
              <a:t>The ratios of the Two Phases ( 1st Phase 190% , 2</a:t>
            </a:r>
            <a:r>
              <a:rPr lang="en-US" baseline="30000" dirty="0"/>
              <a:t>nd</a:t>
            </a:r>
            <a:r>
              <a:rPr lang="en-US" dirty="0"/>
              <a:t> Phase 204%) implies an increasing prices of selling the products more than the cost of acquiring those products. </a:t>
            </a:r>
          </a:p>
        </p:txBody>
      </p:sp>
      <p:graphicFrame>
        <p:nvGraphicFramePr>
          <p:cNvPr id="4" name="Table 3"/>
          <p:cNvGraphicFramePr>
            <a:graphicFrameLocks noGrp="1"/>
          </p:cNvGraphicFramePr>
          <p:nvPr>
            <p:extLst>
              <p:ext uri="{D42A27DB-BD31-4B8C-83A1-F6EECF244321}">
                <p14:modId xmlns:p14="http://schemas.microsoft.com/office/powerpoint/2010/main" val="3360429291"/>
              </p:ext>
            </p:extLst>
          </p:nvPr>
        </p:nvGraphicFramePr>
        <p:xfrm>
          <a:off x="3939312" y="1628800"/>
          <a:ext cx="5116036" cy="2084964"/>
        </p:xfrm>
        <a:graphic>
          <a:graphicData uri="http://schemas.openxmlformats.org/drawingml/2006/table">
            <a:tbl>
              <a:tblPr firstRow="1" firstCol="1" bandRow="1">
                <a:tableStyleId>{5C22544A-7EE6-4342-B048-85BDC9FD1C3A}</a:tableStyleId>
              </a:tblPr>
              <a:tblGrid>
                <a:gridCol w="2558018"/>
                <a:gridCol w="2558018"/>
              </a:tblGrid>
              <a:tr h="694988">
                <a:tc>
                  <a:txBody>
                    <a:bodyPr/>
                    <a:lstStyle/>
                    <a:p>
                      <a:pPr marL="0" marR="0" algn="just">
                        <a:lnSpc>
                          <a:spcPct val="200000"/>
                        </a:lnSpc>
                        <a:spcBef>
                          <a:spcPts val="0"/>
                        </a:spcBef>
                        <a:spcAft>
                          <a:spcPts val="1000"/>
                        </a:spcAft>
                      </a:pPr>
                      <a:r>
                        <a:rPr lang="en-US" sz="1100">
                          <a:effectLst/>
                        </a:rPr>
                        <a:t> </a:t>
                      </a:r>
                      <a:endParaRPr lang="en-US" sz="1100">
                        <a:effectLst/>
                        <a:latin typeface="Calibri"/>
                        <a:ea typeface="Times New Roman"/>
                      </a:endParaRP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Gross Margin ROI(G.M.R.O.I)</a:t>
                      </a:r>
                    </a:p>
                  </a:txBody>
                  <a:tcPr marL="68580" marR="68580" marT="0" marB="0"/>
                </a:tc>
              </a:tr>
              <a:tr h="694988">
                <a:tc>
                  <a:txBody>
                    <a:bodyPr/>
                    <a:lstStyle/>
                    <a:p>
                      <a:pPr marL="0" marR="0" algn="just">
                        <a:lnSpc>
                          <a:spcPct val="200000"/>
                        </a:lnSpc>
                        <a:spcBef>
                          <a:spcPts val="0"/>
                        </a:spcBef>
                        <a:spcAft>
                          <a:spcPts val="1000"/>
                        </a:spcAft>
                      </a:pPr>
                      <a:r>
                        <a:rPr lang="en-US" sz="1500" dirty="0">
                          <a:effectLst/>
                        </a:rPr>
                        <a:t>Phase 1 (2007,2008,2009)</a:t>
                      </a:r>
                      <a:endParaRPr lang="en-US" sz="1500" dirty="0">
                        <a:effectLst/>
                        <a:latin typeface="Calibri"/>
                        <a:ea typeface="Times New Roman"/>
                      </a:endParaRPr>
                    </a:p>
                  </a:txBody>
                  <a:tcPr marL="68580" marR="68580" marT="0" marB="0"/>
                </a:tc>
                <a:tc>
                  <a:txBody>
                    <a:bodyPr/>
                    <a:lstStyle/>
                    <a:p>
                      <a:pPr marL="0" marR="0" algn="just" rtl="0">
                        <a:lnSpc>
                          <a:spcPct val="200000"/>
                        </a:lnSpc>
                        <a:spcBef>
                          <a:spcPts val="0"/>
                        </a:spcBef>
                        <a:spcAft>
                          <a:spcPts val="1000"/>
                        </a:spcAft>
                      </a:pPr>
                      <a:r>
                        <a:rPr lang="en-US" sz="2000" dirty="0">
                          <a:effectLst/>
                        </a:rPr>
                        <a:t>190%</a:t>
                      </a:r>
                      <a:endParaRPr lang="en-US" sz="2000" dirty="0">
                        <a:effectLst/>
                        <a:latin typeface="Calibri"/>
                        <a:ea typeface="Times New Roman"/>
                      </a:endParaRPr>
                    </a:p>
                  </a:txBody>
                  <a:tcPr marL="68580" marR="68580" marT="0" marB="0"/>
                </a:tc>
              </a:tr>
              <a:tr h="694988">
                <a:tc>
                  <a:txBody>
                    <a:bodyPr/>
                    <a:lstStyle/>
                    <a:p>
                      <a:pPr marL="0" marR="0" algn="just" defTabSz="914400" rtl="0" eaLnBrk="1" latinLnBrk="0" hangingPunct="1">
                        <a:lnSpc>
                          <a:spcPct val="200000"/>
                        </a:lnSpc>
                        <a:spcBef>
                          <a:spcPts val="0"/>
                        </a:spcBef>
                        <a:spcAft>
                          <a:spcPts val="1000"/>
                        </a:spcAft>
                      </a:pPr>
                      <a:r>
                        <a:rPr lang="en-US" sz="1500" b="1" kern="1200" dirty="0">
                          <a:solidFill>
                            <a:schemeClr val="lt1"/>
                          </a:solidFill>
                          <a:effectLst/>
                          <a:latin typeface="+mn-lt"/>
                          <a:ea typeface="+mn-ea"/>
                          <a:cs typeface="+mn-cs"/>
                        </a:rPr>
                        <a:t>Phase 2 (2013,2014,2015)</a:t>
                      </a:r>
                    </a:p>
                  </a:txBody>
                  <a:tcPr marL="68580" marR="68580" marT="0" marB="0"/>
                </a:tc>
                <a:tc>
                  <a:txBody>
                    <a:bodyPr/>
                    <a:lstStyle/>
                    <a:p>
                      <a:pPr marL="0" marR="0" algn="just" defTabSz="914400" rtl="0" eaLnBrk="1" latinLnBrk="0" hangingPunct="1">
                        <a:lnSpc>
                          <a:spcPct val="200000"/>
                        </a:lnSpc>
                        <a:spcBef>
                          <a:spcPts val="0"/>
                        </a:spcBef>
                        <a:spcAft>
                          <a:spcPts val="1000"/>
                        </a:spcAft>
                      </a:pPr>
                      <a:r>
                        <a:rPr lang="en-US" sz="2000" kern="1200" dirty="0">
                          <a:solidFill>
                            <a:schemeClr val="dk1"/>
                          </a:solidFill>
                          <a:effectLst/>
                          <a:latin typeface="+mn-lt"/>
                          <a:ea typeface="+mn-ea"/>
                          <a:cs typeface="+mn-cs"/>
                        </a:rPr>
                        <a:t>204%</a:t>
                      </a:r>
                    </a:p>
                  </a:txBody>
                  <a:tcPr marL="68580" marR="68580" marT="0" marB="0"/>
                </a:tc>
              </a:tr>
            </a:tbl>
          </a:graphicData>
        </a:graphic>
      </p:graphicFrame>
      <p:graphicFrame>
        <p:nvGraphicFramePr>
          <p:cNvPr id="7" name="Chart 6"/>
          <p:cNvGraphicFramePr/>
          <p:nvPr>
            <p:extLst>
              <p:ext uri="{D42A27DB-BD31-4B8C-83A1-F6EECF244321}">
                <p14:modId xmlns:p14="http://schemas.microsoft.com/office/powerpoint/2010/main" val="2914274444"/>
              </p:ext>
            </p:extLst>
          </p:nvPr>
        </p:nvGraphicFramePr>
        <p:xfrm>
          <a:off x="-22200" y="1556792"/>
          <a:ext cx="3946128"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884646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Return on Capital Invested “ Employed</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37</a:t>
            </a:fld>
            <a:endParaRPr lang="en-US"/>
          </a:p>
        </p:txBody>
      </p:sp>
      <p:sp>
        <p:nvSpPr>
          <p:cNvPr id="5" name="TextBox 4"/>
          <p:cNvSpPr txBox="1"/>
          <p:nvPr/>
        </p:nvSpPr>
        <p:spPr>
          <a:xfrm>
            <a:off x="590600" y="5100474"/>
            <a:ext cx="8064896" cy="1754326"/>
          </a:xfrm>
          <a:prstGeom prst="rect">
            <a:avLst/>
          </a:prstGeom>
          <a:noFill/>
        </p:spPr>
        <p:txBody>
          <a:bodyPr wrap="square" rtlCol="0">
            <a:spAutoFit/>
          </a:bodyPr>
          <a:lstStyle/>
          <a:p>
            <a:r>
              <a:rPr lang="en-US" dirty="0"/>
              <a:t>The ROEC is an essential ratio for detecting profitability , by making a decision of how efficiently and effectively the management has deployed its resources , we can notice that there is a decrease by</a:t>
            </a:r>
            <a:r>
              <a:rPr lang="en-US" b="1" dirty="0"/>
              <a:t>( -5%)</a:t>
            </a:r>
            <a:r>
              <a:rPr lang="en-US" dirty="0"/>
              <a:t>on the second phase , but its somehow related to the new bravo investment branch in Nablus and its shown in the detailed excel sheet but hidden in the average though , as in 2015 there was </a:t>
            </a:r>
            <a:r>
              <a:rPr lang="en-US" b="1" dirty="0"/>
              <a:t>(-7.6%)</a:t>
            </a:r>
            <a:r>
              <a:rPr lang="en-US" dirty="0"/>
              <a:t> ROEC which is considered an increasing ratio above any value over the last 9 studies years</a:t>
            </a:r>
          </a:p>
        </p:txBody>
      </p:sp>
      <p:graphicFrame>
        <p:nvGraphicFramePr>
          <p:cNvPr id="8" name="Chart 7"/>
          <p:cNvGraphicFramePr/>
          <p:nvPr>
            <p:extLst>
              <p:ext uri="{D42A27DB-BD31-4B8C-83A1-F6EECF244321}">
                <p14:modId xmlns:p14="http://schemas.microsoft.com/office/powerpoint/2010/main" val="3652570589"/>
              </p:ext>
            </p:extLst>
          </p:nvPr>
        </p:nvGraphicFramePr>
        <p:xfrm>
          <a:off x="0" y="162880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53386130"/>
              </p:ext>
            </p:extLst>
          </p:nvPr>
        </p:nvGraphicFramePr>
        <p:xfrm>
          <a:off x="4499992" y="1916832"/>
          <a:ext cx="4707756" cy="2160240"/>
        </p:xfrm>
        <a:graphic>
          <a:graphicData uri="http://schemas.openxmlformats.org/drawingml/2006/table">
            <a:tbl>
              <a:tblPr firstRow="1" firstCol="1" bandRow="1">
                <a:tableStyleId>{5C22544A-7EE6-4342-B048-85BDC9FD1C3A}</a:tableStyleId>
              </a:tblPr>
              <a:tblGrid>
                <a:gridCol w="2268999"/>
                <a:gridCol w="2438757"/>
              </a:tblGrid>
              <a:tr h="1080120">
                <a:tc>
                  <a:txBody>
                    <a:bodyPr/>
                    <a:lstStyle/>
                    <a:p>
                      <a:pPr marL="0" marR="0" algn="just">
                        <a:lnSpc>
                          <a:spcPct val="200000"/>
                        </a:lnSpc>
                        <a:spcBef>
                          <a:spcPts val="0"/>
                        </a:spcBef>
                        <a:spcAft>
                          <a:spcPts val="1000"/>
                        </a:spcAft>
                      </a:pPr>
                      <a:r>
                        <a:rPr lang="en-US" sz="1500" b="1" dirty="0">
                          <a:effectLst/>
                        </a:rPr>
                        <a:t> </a:t>
                      </a:r>
                      <a:endParaRPr lang="en-US" sz="1500" b="1" dirty="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b="1">
                          <a:effectLst/>
                        </a:rPr>
                        <a:t>Return on Capital Invested (employed)(ROEC)</a:t>
                      </a:r>
                      <a:endParaRPr lang="en-US" sz="1500" b="1">
                        <a:effectLst/>
                        <a:latin typeface="Calibri"/>
                        <a:ea typeface="Times New Roman"/>
                      </a:endParaRPr>
                    </a:p>
                  </a:txBody>
                  <a:tcPr marL="68580" marR="68580" marT="0" marB="0"/>
                </a:tc>
              </a:tr>
              <a:tr h="540060">
                <a:tc>
                  <a:txBody>
                    <a:bodyPr/>
                    <a:lstStyle/>
                    <a:p>
                      <a:pPr marL="0" marR="0" algn="just">
                        <a:lnSpc>
                          <a:spcPct val="200000"/>
                        </a:lnSpc>
                        <a:spcBef>
                          <a:spcPts val="0"/>
                        </a:spcBef>
                        <a:spcAft>
                          <a:spcPts val="1000"/>
                        </a:spcAft>
                      </a:pPr>
                      <a:r>
                        <a:rPr lang="en-US" sz="1500" b="1">
                          <a:effectLst/>
                        </a:rPr>
                        <a:t>Phase 1 (2007,2008,2009)</a:t>
                      </a:r>
                      <a:endParaRPr lang="en-US" sz="1500" b="1">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b="1">
                          <a:effectLst/>
                        </a:rPr>
                        <a:t>-1%</a:t>
                      </a:r>
                      <a:endParaRPr lang="en-US" sz="1500" b="1">
                        <a:effectLst/>
                        <a:latin typeface="Calibri"/>
                        <a:ea typeface="Times New Roman"/>
                      </a:endParaRPr>
                    </a:p>
                  </a:txBody>
                  <a:tcPr marL="68580" marR="68580" marT="0" marB="0"/>
                </a:tc>
              </a:tr>
              <a:tr h="540060">
                <a:tc>
                  <a:txBody>
                    <a:bodyPr/>
                    <a:lstStyle/>
                    <a:p>
                      <a:pPr marL="0" marR="0" algn="just">
                        <a:lnSpc>
                          <a:spcPct val="200000"/>
                        </a:lnSpc>
                        <a:spcBef>
                          <a:spcPts val="0"/>
                        </a:spcBef>
                        <a:spcAft>
                          <a:spcPts val="1000"/>
                        </a:spcAft>
                      </a:pPr>
                      <a:r>
                        <a:rPr lang="en-US" sz="1500" b="1">
                          <a:effectLst/>
                        </a:rPr>
                        <a:t>Phase 2 (2013,2014,2015)</a:t>
                      </a:r>
                      <a:endParaRPr lang="en-US" sz="1500" b="1">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b="1" dirty="0">
                          <a:effectLst/>
                        </a:rPr>
                        <a:t>-6%</a:t>
                      </a:r>
                      <a:endParaRPr lang="en-US" sz="1500" b="1" dirty="0">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2825155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Ratios</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38</a:t>
            </a:fld>
            <a:endParaRPr lang="en-US"/>
          </a:p>
        </p:txBody>
      </p:sp>
      <p:graphicFrame>
        <p:nvGraphicFramePr>
          <p:cNvPr id="7" name="Diagram 6"/>
          <p:cNvGraphicFramePr/>
          <p:nvPr>
            <p:extLst>
              <p:ext uri="{D42A27DB-BD31-4B8C-83A1-F6EECF244321}">
                <p14:modId xmlns:p14="http://schemas.microsoft.com/office/powerpoint/2010/main" val="2977130774"/>
              </p:ext>
            </p:extLst>
          </p:nvPr>
        </p:nvGraphicFramePr>
        <p:xfrm>
          <a:off x="179512" y="1556792"/>
          <a:ext cx="6624736" cy="43204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648247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Return on Capital Invested “ Employed</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39</a:t>
            </a:fld>
            <a:endParaRPr lang="en-US"/>
          </a:p>
        </p:txBody>
      </p:sp>
      <p:sp>
        <p:nvSpPr>
          <p:cNvPr id="5" name="TextBox 4"/>
          <p:cNvSpPr txBox="1"/>
          <p:nvPr/>
        </p:nvSpPr>
        <p:spPr>
          <a:xfrm>
            <a:off x="590600" y="5100474"/>
            <a:ext cx="8064896" cy="923330"/>
          </a:xfrm>
          <a:prstGeom prst="rect">
            <a:avLst/>
          </a:prstGeom>
          <a:noFill/>
        </p:spPr>
        <p:txBody>
          <a:bodyPr wrap="square" rtlCol="0">
            <a:spAutoFit/>
          </a:bodyPr>
          <a:lstStyle/>
          <a:p>
            <a:r>
              <a:rPr lang="en-US" dirty="0"/>
              <a:t>This indicator shows a clear sustainable process of supplying shipments of bravo of a time series of two different phases with two different input variables, which implies that this slight number deviated leads to a constant supplying procedures</a:t>
            </a:r>
          </a:p>
        </p:txBody>
      </p:sp>
      <p:graphicFrame>
        <p:nvGraphicFramePr>
          <p:cNvPr id="7" name="Chart 6"/>
          <p:cNvGraphicFramePr/>
          <p:nvPr>
            <p:extLst>
              <p:ext uri="{D42A27DB-BD31-4B8C-83A1-F6EECF244321}">
                <p14:modId xmlns:p14="http://schemas.microsoft.com/office/powerpoint/2010/main" val="1225334321"/>
              </p:ext>
            </p:extLst>
          </p:nvPr>
        </p:nvGraphicFramePr>
        <p:xfrm>
          <a:off x="-34776" y="1844824"/>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733337563"/>
              </p:ext>
            </p:extLst>
          </p:nvPr>
        </p:nvGraphicFramePr>
        <p:xfrm>
          <a:off x="4623048" y="1988840"/>
          <a:ext cx="4533900" cy="2232249"/>
        </p:xfrm>
        <a:graphic>
          <a:graphicData uri="http://schemas.openxmlformats.org/drawingml/2006/table">
            <a:tbl>
              <a:tblPr firstRow="1" firstCol="1" bandRow="1">
                <a:tableStyleId>{5C22544A-7EE6-4342-B048-85BDC9FD1C3A}</a:tableStyleId>
              </a:tblPr>
              <a:tblGrid>
                <a:gridCol w="2266950"/>
                <a:gridCol w="2266950"/>
              </a:tblGrid>
              <a:tr h="744083">
                <a:tc>
                  <a:txBody>
                    <a:bodyPr/>
                    <a:lstStyle/>
                    <a:p>
                      <a:pPr marL="0" marR="0" algn="just">
                        <a:lnSpc>
                          <a:spcPct val="200000"/>
                        </a:lnSpc>
                        <a:spcBef>
                          <a:spcPts val="0"/>
                        </a:spcBef>
                        <a:spcAft>
                          <a:spcPts val="1000"/>
                        </a:spcAft>
                      </a:pPr>
                      <a:r>
                        <a:rPr lang="en-US" sz="1500">
                          <a:effectLst/>
                        </a:rPr>
                        <a:t> </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a:effectLst/>
                        </a:rPr>
                        <a:t>Weeks of Supply</a:t>
                      </a:r>
                      <a:endParaRPr lang="en-US" sz="1500">
                        <a:effectLst/>
                        <a:latin typeface="Calibri"/>
                        <a:ea typeface="Times New Roman"/>
                      </a:endParaRPr>
                    </a:p>
                  </a:txBody>
                  <a:tcPr marL="68580" marR="68580" marT="0" marB="0"/>
                </a:tc>
              </a:tr>
              <a:tr h="744083">
                <a:tc>
                  <a:txBody>
                    <a:bodyPr/>
                    <a:lstStyle/>
                    <a:p>
                      <a:pPr marL="0" marR="0" algn="just">
                        <a:lnSpc>
                          <a:spcPct val="200000"/>
                        </a:lnSpc>
                        <a:spcBef>
                          <a:spcPts val="0"/>
                        </a:spcBef>
                        <a:spcAft>
                          <a:spcPts val="1000"/>
                        </a:spcAft>
                      </a:pPr>
                      <a:r>
                        <a:rPr lang="en-US" sz="1500">
                          <a:effectLst/>
                        </a:rPr>
                        <a:t>Phase 1 (2007,2008,2009)</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a:effectLst/>
                        </a:rPr>
                        <a:t>4.22</a:t>
                      </a:r>
                      <a:endParaRPr lang="en-US" sz="1500">
                        <a:effectLst/>
                        <a:latin typeface="Calibri"/>
                        <a:ea typeface="Times New Roman"/>
                      </a:endParaRPr>
                    </a:p>
                  </a:txBody>
                  <a:tcPr marL="68580" marR="68580" marT="0" marB="0"/>
                </a:tc>
              </a:tr>
              <a:tr h="744083">
                <a:tc>
                  <a:txBody>
                    <a:bodyPr/>
                    <a:lstStyle/>
                    <a:p>
                      <a:pPr marL="0" marR="0" algn="just">
                        <a:lnSpc>
                          <a:spcPct val="200000"/>
                        </a:lnSpc>
                        <a:spcBef>
                          <a:spcPts val="0"/>
                        </a:spcBef>
                        <a:spcAft>
                          <a:spcPts val="1000"/>
                        </a:spcAft>
                      </a:pPr>
                      <a:r>
                        <a:rPr lang="en-US" sz="1500">
                          <a:effectLst/>
                        </a:rPr>
                        <a:t>Phase 2 (2013,2014,2015)</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dirty="0">
                          <a:effectLst/>
                        </a:rPr>
                        <a:t>4.47</a:t>
                      </a:r>
                      <a:endParaRPr lang="en-US" sz="1500" dirty="0">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31906633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6" name="Down Arrow 5"/>
          <p:cNvSpPr/>
          <p:nvPr/>
        </p:nvSpPr>
        <p:spPr>
          <a:xfrm rot="17200579">
            <a:off x="2398614" y="1472512"/>
            <a:ext cx="1904950" cy="40394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48747" y="304800"/>
            <a:ext cx="8458200" cy="1249362"/>
          </a:xfrm>
        </p:spPr>
        <p:txBody>
          <a:bodyPr>
            <a:normAutofit/>
          </a:bodyPr>
          <a:lstStyle/>
          <a:p>
            <a:r>
              <a:rPr lang="en-US" sz="6000" b="1" dirty="0" smtClean="0">
                <a:ln>
                  <a:solidFill>
                    <a:schemeClr val="tx2"/>
                  </a:solidFill>
                </a:ln>
                <a:solidFill>
                  <a:schemeClr val="accent1">
                    <a:lumMod val="50000"/>
                  </a:schemeClr>
                </a:solidFill>
              </a:rPr>
              <a:t>OBJECTIVES</a:t>
            </a:r>
            <a:endParaRPr lang="en-US" sz="6000" b="1" dirty="0">
              <a:ln>
                <a:solidFill>
                  <a:schemeClr val="tx2"/>
                </a:solidFill>
              </a:ln>
              <a:solidFill>
                <a:schemeClr val="accent1">
                  <a:lumMod val="50000"/>
                </a:schemeClr>
              </a:solidFill>
            </a:endParaRPr>
          </a:p>
        </p:txBody>
      </p:sp>
      <p:sp>
        <p:nvSpPr>
          <p:cNvPr id="5" name="Down Arrow 4"/>
          <p:cNvSpPr/>
          <p:nvPr/>
        </p:nvSpPr>
        <p:spPr>
          <a:xfrm rot="17200579">
            <a:off x="1735700" y="10164"/>
            <a:ext cx="1679567" cy="3886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rot="1010019">
            <a:off x="539079" y="1638861"/>
            <a:ext cx="3924472" cy="646331"/>
          </a:xfrm>
          <a:prstGeom prst="rect">
            <a:avLst/>
          </a:prstGeom>
          <a:noFill/>
        </p:spPr>
        <p:txBody>
          <a:bodyPr wrap="square" rtlCol="0">
            <a:spAutoFit/>
          </a:bodyPr>
          <a:lstStyle/>
          <a:p>
            <a:r>
              <a:rPr lang="en-US" b="1" dirty="0" smtClean="0">
                <a:solidFill>
                  <a:schemeClr val="bg1"/>
                </a:solidFill>
              </a:rPr>
              <a:t>       Set an Example for Using ERP</a:t>
            </a:r>
          </a:p>
          <a:p>
            <a:r>
              <a:rPr lang="en-US" b="1" dirty="0" smtClean="0">
                <a:solidFill>
                  <a:schemeClr val="bg1"/>
                </a:solidFill>
              </a:rPr>
              <a:t>Successes , Challenges and Roadblocks</a:t>
            </a:r>
            <a:endParaRPr lang="en-US" dirty="0" smtClean="0"/>
          </a:p>
        </p:txBody>
      </p:sp>
      <p:sp>
        <p:nvSpPr>
          <p:cNvPr id="7" name="TextBox 6"/>
          <p:cNvSpPr txBox="1"/>
          <p:nvPr/>
        </p:nvSpPr>
        <p:spPr>
          <a:xfrm rot="936151">
            <a:off x="1490451" y="2906652"/>
            <a:ext cx="3124200" cy="923330"/>
          </a:xfrm>
          <a:prstGeom prst="rect">
            <a:avLst/>
          </a:prstGeom>
          <a:noFill/>
        </p:spPr>
        <p:txBody>
          <a:bodyPr wrap="square" rtlCol="0">
            <a:spAutoFit/>
          </a:bodyPr>
          <a:lstStyle/>
          <a:p>
            <a:r>
              <a:rPr lang="en-US" b="1" dirty="0" smtClean="0">
                <a:solidFill>
                  <a:schemeClr val="bg1"/>
                </a:solidFill>
              </a:rPr>
              <a:t>Measure Efficiency </a:t>
            </a:r>
            <a:r>
              <a:rPr lang="en-US" b="1" dirty="0">
                <a:solidFill>
                  <a:schemeClr val="bg1"/>
                </a:solidFill>
              </a:rPr>
              <a:t>,</a:t>
            </a:r>
            <a:r>
              <a:rPr lang="en-US" b="1" dirty="0" smtClean="0">
                <a:solidFill>
                  <a:schemeClr val="bg1"/>
                </a:solidFill>
              </a:rPr>
              <a:t> Profitability &amp; Liquidity of Bravo ( Through KPIs)</a:t>
            </a:r>
          </a:p>
        </p:txBody>
      </p:sp>
      <p:sp>
        <p:nvSpPr>
          <p:cNvPr id="8" name="Down Arrow 5"/>
          <p:cNvSpPr/>
          <p:nvPr/>
        </p:nvSpPr>
        <p:spPr>
          <a:xfrm rot="17200579">
            <a:off x="3041558" y="3115586"/>
            <a:ext cx="1904950" cy="40394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6"/>
          <p:cNvSpPr txBox="1"/>
          <p:nvPr/>
        </p:nvSpPr>
        <p:spPr>
          <a:xfrm rot="969021">
            <a:off x="2175775" y="4668068"/>
            <a:ext cx="3124200" cy="646331"/>
          </a:xfrm>
          <a:prstGeom prst="rect">
            <a:avLst/>
          </a:prstGeom>
          <a:noFill/>
        </p:spPr>
        <p:txBody>
          <a:bodyPr wrap="square" rtlCol="0">
            <a:spAutoFit/>
          </a:bodyPr>
          <a:lstStyle/>
          <a:p>
            <a:r>
              <a:rPr lang="en-US" b="1" dirty="0" smtClean="0">
                <a:solidFill>
                  <a:schemeClr val="bg1"/>
                </a:solidFill>
              </a:rPr>
              <a:t>Judging the Performance to Assess The ERP</a:t>
            </a:r>
          </a:p>
        </p:txBody>
      </p:sp>
      <p:sp>
        <p:nvSpPr>
          <p:cNvPr id="3" name="Slide Number Placeholder 2"/>
          <p:cNvSpPr>
            <a:spLocks noGrp="1"/>
          </p:cNvSpPr>
          <p:nvPr>
            <p:ph type="sldNum" sz="quarter" idx="12"/>
          </p:nvPr>
        </p:nvSpPr>
        <p:spPr/>
        <p:txBody>
          <a:bodyPr/>
          <a:lstStyle/>
          <a:p>
            <a:fld id="{D4E0E8EC-0439-48FF-B5C7-47E44D6A27FE}" type="slidenum">
              <a:rPr lang="en-US" smtClean="0">
                <a:solidFill>
                  <a:schemeClr val="tx1"/>
                </a:solidFill>
              </a:rPr>
              <a:pPr/>
              <a:t>4</a:t>
            </a:fld>
            <a:endParaRPr lang="en-US">
              <a:solidFill>
                <a:schemeClr val="tx1"/>
              </a:solidFill>
            </a:endParaRPr>
          </a:p>
        </p:txBody>
      </p:sp>
    </p:spTree>
    <p:extLst>
      <p:ext uri="{BB962C8B-B14F-4D97-AF65-F5344CB8AC3E}">
        <p14:creationId xmlns:p14="http://schemas.microsoft.com/office/powerpoint/2010/main" val="269565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4" grpId="0"/>
      <p:bldP spid="7" grpId="0"/>
      <p:bldP spid="8" grpId="0" animBg="1"/>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1412776"/>
          </a:xfrm>
        </p:spPr>
        <p:style>
          <a:lnRef idx="3">
            <a:schemeClr val="lt1"/>
          </a:lnRef>
          <a:fillRef idx="1">
            <a:schemeClr val="accent1"/>
          </a:fillRef>
          <a:effectRef idx="1">
            <a:schemeClr val="accent1"/>
          </a:effectRef>
          <a:fontRef idx="minor">
            <a:schemeClr val="lt1"/>
          </a:fontRef>
        </p:style>
        <p:txBody>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Average Markup of the Product Mix</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Slide Number Placeholder 1"/>
          <p:cNvSpPr>
            <a:spLocks noGrp="1"/>
          </p:cNvSpPr>
          <p:nvPr>
            <p:ph type="sldNum" sz="quarter" idx="12"/>
          </p:nvPr>
        </p:nvSpPr>
        <p:spPr/>
        <p:txBody>
          <a:bodyPr/>
          <a:lstStyle/>
          <a:p>
            <a:fld id="{D4E0E8EC-0439-48FF-B5C7-47E44D6A27FE}" type="slidenum">
              <a:rPr lang="en-US" smtClean="0"/>
              <a:pPr/>
              <a:t>40</a:t>
            </a:fld>
            <a:endParaRPr lang="en-US"/>
          </a:p>
        </p:txBody>
      </p:sp>
      <p:sp>
        <p:nvSpPr>
          <p:cNvPr id="5" name="TextBox 4"/>
          <p:cNvSpPr txBox="1"/>
          <p:nvPr/>
        </p:nvSpPr>
        <p:spPr>
          <a:xfrm>
            <a:off x="590600" y="5100474"/>
            <a:ext cx="8064896" cy="923330"/>
          </a:xfrm>
          <a:prstGeom prst="rect">
            <a:avLst/>
          </a:prstGeom>
          <a:noFill/>
        </p:spPr>
        <p:txBody>
          <a:bodyPr wrap="square" rtlCol="0">
            <a:spAutoFit/>
          </a:bodyPr>
          <a:lstStyle/>
          <a:p>
            <a:r>
              <a:rPr lang="en-US" dirty="0"/>
              <a:t>There markup percentages mean that bravo has altered its pricing policies to a decreasing markups and increasing in production or sales in this situation so it can stay competitive, as a result it decreased almost 2% in the second phase </a:t>
            </a:r>
          </a:p>
        </p:txBody>
      </p:sp>
      <p:graphicFrame>
        <p:nvGraphicFramePr>
          <p:cNvPr id="3" name="Table 2"/>
          <p:cNvGraphicFramePr>
            <a:graphicFrameLocks noGrp="1"/>
          </p:cNvGraphicFramePr>
          <p:nvPr>
            <p:extLst>
              <p:ext uri="{D42A27DB-BD31-4B8C-83A1-F6EECF244321}">
                <p14:modId xmlns:p14="http://schemas.microsoft.com/office/powerpoint/2010/main" val="1118052846"/>
              </p:ext>
            </p:extLst>
          </p:nvPr>
        </p:nvGraphicFramePr>
        <p:xfrm>
          <a:off x="4716016" y="1916832"/>
          <a:ext cx="4251940" cy="2872916"/>
        </p:xfrm>
        <a:graphic>
          <a:graphicData uri="http://schemas.openxmlformats.org/drawingml/2006/table">
            <a:tbl>
              <a:tblPr firstRow="1" firstCol="1" bandRow="1">
                <a:tableStyleId>{5C22544A-7EE6-4342-B048-85BDC9FD1C3A}</a:tableStyleId>
              </a:tblPr>
              <a:tblGrid>
                <a:gridCol w="2125970"/>
                <a:gridCol w="2125970"/>
              </a:tblGrid>
              <a:tr h="1044116">
                <a:tc>
                  <a:txBody>
                    <a:bodyPr/>
                    <a:lstStyle/>
                    <a:p>
                      <a:pPr marL="0" marR="0" algn="just">
                        <a:lnSpc>
                          <a:spcPct val="200000"/>
                        </a:lnSpc>
                        <a:spcBef>
                          <a:spcPts val="0"/>
                        </a:spcBef>
                        <a:spcAft>
                          <a:spcPts val="1000"/>
                        </a:spcAft>
                      </a:pPr>
                      <a:r>
                        <a:rPr lang="en-US" sz="1500">
                          <a:effectLst/>
                        </a:rPr>
                        <a:t> </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a:effectLst/>
                        </a:rPr>
                        <a:t>Average Markup of the Product Mix</a:t>
                      </a:r>
                      <a:endParaRPr lang="en-US" sz="1500">
                        <a:effectLst/>
                        <a:latin typeface="Calibri"/>
                        <a:ea typeface="Times New Roman"/>
                      </a:endParaRPr>
                    </a:p>
                  </a:txBody>
                  <a:tcPr marL="68580" marR="68580" marT="0" marB="0"/>
                </a:tc>
              </a:tr>
              <a:tr h="522058">
                <a:tc>
                  <a:txBody>
                    <a:bodyPr/>
                    <a:lstStyle/>
                    <a:p>
                      <a:pPr marL="0" marR="0" algn="just">
                        <a:lnSpc>
                          <a:spcPct val="200000"/>
                        </a:lnSpc>
                        <a:spcBef>
                          <a:spcPts val="0"/>
                        </a:spcBef>
                        <a:spcAft>
                          <a:spcPts val="1000"/>
                        </a:spcAft>
                      </a:pPr>
                      <a:r>
                        <a:rPr lang="en-US" sz="1500">
                          <a:effectLst/>
                        </a:rPr>
                        <a:t>Phase 1 (2007,2008,2009)</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a:effectLst/>
                        </a:rPr>
                        <a:t>19%</a:t>
                      </a:r>
                      <a:endParaRPr lang="en-US" sz="1500">
                        <a:effectLst/>
                        <a:latin typeface="Calibri"/>
                        <a:ea typeface="Times New Roman"/>
                      </a:endParaRPr>
                    </a:p>
                  </a:txBody>
                  <a:tcPr marL="68580" marR="68580" marT="0" marB="0"/>
                </a:tc>
              </a:tr>
              <a:tr h="522058">
                <a:tc>
                  <a:txBody>
                    <a:bodyPr/>
                    <a:lstStyle/>
                    <a:p>
                      <a:pPr marL="0" marR="0" algn="just">
                        <a:lnSpc>
                          <a:spcPct val="200000"/>
                        </a:lnSpc>
                        <a:spcBef>
                          <a:spcPts val="0"/>
                        </a:spcBef>
                        <a:spcAft>
                          <a:spcPts val="1000"/>
                        </a:spcAft>
                      </a:pPr>
                      <a:r>
                        <a:rPr lang="en-US" sz="1500">
                          <a:effectLst/>
                        </a:rPr>
                        <a:t>Phase 2 (2013,2014,2015)</a:t>
                      </a:r>
                      <a:endParaRPr lang="en-US" sz="1500">
                        <a:effectLst/>
                        <a:latin typeface="Calibri"/>
                        <a:ea typeface="Times New Roman"/>
                      </a:endParaRPr>
                    </a:p>
                  </a:txBody>
                  <a:tcPr marL="68580" marR="68580" marT="0" marB="0"/>
                </a:tc>
                <a:tc>
                  <a:txBody>
                    <a:bodyPr/>
                    <a:lstStyle/>
                    <a:p>
                      <a:pPr marL="0" marR="0" algn="just">
                        <a:lnSpc>
                          <a:spcPct val="200000"/>
                        </a:lnSpc>
                        <a:spcBef>
                          <a:spcPts val="0"/>
                        </a:spcBef>
                        <a:spcAft>
                          <a:spcPts val="1000"/>
                        </a:spcAft>
                      </a:pPr>
                      <a:r>
                        <a:rPr lang="en-US" sz="1500" dirty="0">
                          <a:effectLst/>
                        </a:rPr>
                        <a:t>17%</a:t>
                      </a:r>
                      <a:endParaRPr lang="en-US" sz="1500" dirty="0">
                        <a:effectLst/>
                        <a:latin typeface="Calibri"/>
                        <a:ea typeface="Times New Roman"/>
                      </a:endParaRPr>
                    </a:p>
                  </a:txBody>
                  <a:tcPr marL="68580" marR="68580" marT="0" marB="0"/>
                </a:tc>
              </a:tr>
            </a:tbl>
          </a:graphicData>
        </a:graphic>
      </p:graphicFrame>
      <p:graphicFrame>
        <p:nvGraphicFramePr>
          <p:cNvPr id="8" name="Chart 7"/>
          <p:cNvGraphicFramePr/>
          <p:nvPr>
            <p:extLst>
              <p:ext uri="{D42A27DB-BD31-4B8C-83A1-F6EECF244321}">
                <p14:modId xmlns:p14="http://schemas.microsoft.com/office/powerpoint/2010/main" val="2816667095"/>
              </p:ext>
            </p:extLst>
          </p:nvPr>
        </p:nvGraphicFramePr>
        <p:xfrm>
          <a:off x="-30708" y="1916832"/>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768775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914400"/>
          </a:xfrm>
        </p:spPr>
        <p:txBody>
          <a:bodyPr/>
          <a:lstStyle/>
          <a:p>
            <a:r>
              <a:rPr lang="en-US" b="1" dirty="0" smtClean="0">
                <a:solidFill>
                  <a:srgbClr val="1319FB"/>
                </a:solidFill>
              </a:rPr>
              <a:t> </a:t>
            </a:r>
            <a:endParaRPr lang="en-US" b="1" dirty="0">
              <a:solidFill>
                <a:srgbClr val="1319FB"/>
              </a:solidFill>
            </a:endParaRPr>
          </a:p>
        </p:txBody>
      </p:sp>
      <p:sp>
        <p:nvSpPr>
          <p:cNvPr id="5" name="TextBox 4"/>
          <p:cNvSpPr txBox="1"/>
          <p:nvPr/>
        </p:nvSpPr>
        <p:spPr>
          <a:xfrm>
            <a:off x="2819400" y="1143000"/>
            <a:ext cx="3276600" cy="1754326"/>
          </a:xfrm>
          <a:prstGeom prst="rect">
            <a:avLst/>
          </a:prstGeom>
          <a:noFill/>
        </p:spPr>
        <p:txBody>
          <a:bodyPr wrap="square" rtlCol="0">
            <a:spAutoFit/>
          </a:bodyPr>
          <a:lstStyle/>
          <a:p>
            <a:r>
              <a:rPr lang="en-US" sz="3600" b="1" dirty="0" smtClean="0">
                <a:solidFill>
                  <a:srgbClr val="C00000"/>
                </a:solidFill>
              </a:rPr>
              <a:t>SUMMARY </a:t>
            </a:r>
            <a:br>
              <a:rPr lang="en-US" sz="3600" b="1" dirty="0" smtClean="0">
                <a:solidFill>
                  <a:srgbClr val="C00000"/>
                </a:solidFill>
              </a:rPr>
            </a:br>
            <a:r>
              <a:rPr lang="en-US" sz="3600" b="1" dirty="0" smtClean="0">
                <a:solidFill>
                  <a:srgbClr val="C00000"/>
                </a:solidFill>
              </a:rPr>
              <a:t>and</a:t>
            </a:r>
          </a:p>
          <a:p>
            <a:r>
              <a:rPr lang="en-US" sz="3600" b="1" dirty="0" smtClean="0">
                <a:solidFill>
                  <a:srgbClr val="C00000"/>
                </a:solidFill>
              </a:rPr>
              <a:t>CONCLUSIONS </a:t>
            </a:r>
            <a:endParaRPr lang="en-US" sz="3600" b="1" dirty="0">
              <a:solidFill>
                <a:srgbClr val="C00000"/>
              </a:solidFill>
            </a:endParaRPr>
          </a:p>
        </p:txBody>
      </p:sp>
      <p:sp>
        <p:nvSpPr>
          <p:cNvPr id="3" name="Slide Number Placeholder 2"/>
          <p:cNvSpPr>
            <a:spLocks noGrp="1"/>
          </p:cNvSpPr>
          <p:nvPr>
            <p:ph type="sldNum" sz="quarter" idx="12"/>
          </p:nvPr>
        </p:nvSpPr>
        <p:spPr>
          <a:xfrm>
            <a:off x="6660232" y="6237313"/>
            <a:ext cx="2133600" cy="365125"/>
          </a:xfrm>
        </p:spPr>
        <p:txBody>
          <a:bodyPr/>
          <a:lstStyle/>
          <a:p>
            <a:fld id="{D4E0E8EC-0439-48FF-B5C7-47E44D6A27FE}" type="slidenum">
              <a:rPr lang="en-US" smtClean="0">
                <a:solidFill>
                  <a:schemeClr val="bg1"/>
                </a:solidFill>
              </a:rPr>
              <a:pPr/>
              <a:t>41</a:t>
            </a:fld>
            <a:endParaRPr lang="en-US" dirty="0">
              <a:solidFill>
                <a:schemeClr val="bg1"/>
              </a:solidFill>
            </a:endParaRPr>
          </a:p>
        </p:txBody>
      </p:sp>
    </p:spTree>
    <p:extLst>
      <p:ext uri="{BB962C8B-B14F-4D97-AF65-F5344CB8AC3E}">
        <p14:creationId xmlns:p14="http://schemas.microsoft.com/office/powerpoint/2010/main" val="11307191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089121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2"/>
          </p:nvPr>
        </p:nvSpPr>
        <p:spPr/>
        <p:txBody>
          <a:bodyPr/>
          <a:lstStyle/>
          <a:p>
            <a:fld id="{D4E0E8EC-0439-48FF-B5C7-47E44D6A27FE}" type="slidenum">
              <a:rPr lang="en-US" smtClean="0"/>
              <a:pPr/>
              <a:t>42</a:t>
            </a:fld>
            <a:endParaRPr lang="en-US"/>
          </a:p>
        </p:txBody>
      </p:sp>
    </p:spTree>
    <p:extLst>
      <p:ext uri="{BB962C8B-B14F-4D97-AF65-F5344CB8AC3E}">
        <p14:creationId xmlns:p14="http://schemas.microsoft.com/office/powerpoint/2010/main" val="8128670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3709621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2"/>
          </p:nvPr>
        </p:nvSpPr>
        <p:spPr/>
        <p:txBody>
          <a:bodyPr/>
          <a:lstStyle/>
          <a:p>
            <a:fld id="{D4E0E8EC-0439-48FF-B5C7-47E44D6A27FE}" type="slidenum">
              <a:rPr lang="en-US" smtClean="0"/>
              <a:pPr/>
              <a:t>43</a:t>
            </a:fld>
            <a:endParaRPr lang="en-US"/>
          </a:p>
        </p:txBody>
      </p:sp>
      <p:sp>
        <p:nvSpPr>
          <p:cNvPr id="3" name="TextBox 2"/>
          <p:cNvSpPr txBox="1"/>
          <p:nvPr/>
        </p:nvSpPr>
        <p:spPr>
          <a:xfrm>
            <a:off x="683568" y="1700808"/>
            <a:ext cx="7776864" cy="3477875"/>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Bravo should be More Profitable and increase its liquidity.</a:t>
            </a:r>
          </a:p>
          <a:p>
            <a:endParaRPr lang="en-US" sz="2200" dirty="0" smtClean="0"/>
          </a:p>
          <a:p>
            <a:pPr marL="285750" indent="-285750">
              <a:buFont typeface="Arial" panose="020B0604020202020204" pitchFamily="34" charset="0"/>
              <a:buChar char="•"/>
            </a:pPr>
            <a:r>
              <a:rPr lang="en-US" sz="2200" dirty="0" smtClean="0"/>
              <a:t>Bravo has to increase the net income ,it can be partially done by a purchasing strategy and the brand value.</a:t>
            </a:r>
          </a:p>
          <a:p>
            <a:endParaRPr lang="en-US" sz="2200" dirty="0" smtClean="0"/>
          </a:p>
          <a:p>
            <a:pPr marL="285750" indent="-285750">
              <a:buFont typeface="Arial" panose="020B0604020202020204" pitchFamily="34" charset="0"/>
              <a:buChar char="•"/>
            </a:pPr>
            <a:r>
              <a:rPr lang="en-US" sz="2200" dirty="0" smtClean="0"/>
              <a:t>Redesigning the Stores Layouts.</a:t>
            </a:r>
          </a:p>
          <a:p>
            <a:endParaRPr lang="en-US" sz="2200" dirty="0" smtClean="0"/>
          </a:p>
          <a:p>
            <a:pPr marL="285750" indent="-285750">
              <a:buFont typeface="Arial" panose="020B0604020202020204" pitchFamily="34" charset="0"/>
              <a:buChar char="•"/>
            </a:pPr>
            <a:r>
              <a:rPr lang="en-US" sz="2200" dirty="0" smtClean="0"/>
              <a:t>Workforce Efficiency.</a:t>
            </a:r>
          </a:p>
          <a:p>
            <a:endParaRPr lang="en-US" sz="2200" dirty="0" smtClean="0"/>
          </a:p>
          <a:p>
            <a:pPr marL="285750" indent="-285750">
              <a:buFont typeface="Arial" panose="020B0604020202020204" pitchFamily="34" charset="0"/>
              <a:buChar char="•"/>
            </a:pPr>
            <a:r>
              <a:rPr lang="en-US" sz="2200" dirty="0" smtClean="0"/>
              <a:t>Correctly allocating the cost and the overhead</a:t>
            </a:r>
            <a:endParaRPr lang="en-US" sz="2200" dirty="0"/>
          </a:p>
        </p:txBody>
      </p:sp>
    </p:spTree>
    <p:extLst>
      <p:ext uri="{BB962C8B-B14F-4D97-AF65-F5344CB8AC3E}">
        <p14:creationId xmlns:p14="http://schemas.microsoft.com/office/powerpoint/2010/main" val="10824398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4E0E8EC-0439-48FF-B5C7-47E44D6A27FE}" type="slidenum">
              <a:rPr lang="en-US" smtClean="0"/>
              <a:pPr/>
              <a:t>44</a:t>
            </a:fld>
            <a:endParaRPr lang="en-US"/>
          </a:p>
        </p:txBody>
      </p:sp>
      <p:sp>
        <p:nvSpPr>
          <p:cNvPr id="4" name="Content Placeholder 3"/>
          <p:cNvSpPr>
            <a:spLocks noGrp="1"/>
          </p:cNvSpPr>
          <p:nvPr>
            <p:ph idx="1"/>
          </p:nvPr>
        </p:nvSpPr>
        <p:spPr/>
        <p:txBody>
          <a:bodyPr/>
          <a:lstStyle/>
          <a:p>
            <a:endParaRPr lang="en-US" dirty="0"/>
          </a:p>
        </p:txBody>
      </p:sp>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97730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a:solidFill>
            <a:schemeClr val="accent3"/>
          </a:solidFill>
        </p:spPr>
        <p:txBody>
          <a:bodyPr>
            <a:normAutofit fontScale="90000"/>
          </a:bodyPr>
          <a:lstStyle/>
          <a:p>
            <a:r>
              <a:rPr lang="en-US" dirty="0" smtClean="0"/>
              <a:t/>
            </a:r>
            <a:br>
              <a:rPr lang="en-US" dirty="0" smtClean="0"/>
            </a:b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ERP “ </a:t>
            </a:r>
            <a:r>
              <a:rPr lang="en-US"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Retalix</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Implementation </a:t>
            </a:r>
            <a:b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 Bravo</a:t>
            </a:r>
            <a:b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dirty="0" smtClean="0"/>
              <a:t>o</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665140"/>
            <a:ext cx="8229600" cy="4396085"/>
          </a:xfrm>
          <a:effectLst>
            <a:outerShdw blurRad="50800" dist="50800" dir="5400000" algn="ctr" rotWithShape="0">
              <a:srgbClr val="000000"/>
            </a:outerShdw>
          </a:effectLst>
        </p:spPr>
      </p:pic>
      <p:sp>
        <p:nvSpPr>
          <p:cNvPr id="4" name="Slide Number Placeholder 3"/>
          <p:cNvSpPr>
            <a:spLocks noGrp="1"/>
          </p:cNvSpPr>
          <p:nvPr>
            <p:ph type="sldNum" sz="quarter" idx="12"/>
          </p:nvPr>
        </p:nvSpPr>
        <p:spPr/>
        <p:txBody>
          <a:bodyPr/>
          <a:lstStyle/>
          <a:p>
            <a:fld id="{D4E0E8EC-0439-48FF-B5C7-47E44D6A27FE}" type="slidenum">
              <a:rPr lang="en-US" smtClean="0"/>
              <a:pPr/>
              <a:t>5</a:t>
            </a:fld>
            <a:endParaRPr lang="en-US"/>
          </a:p>
        </p:txBody>
      </p:sp>
      <p:sp>
        <p:nvSpPr>
          <p:cNvPr id="6" name="Rectangle 5"/>
          <p:cNvSpPr/>
          <p:nvPr/>
        </p:nvSpPr>
        <p:spPr>
          <a:xfrm>
            <a:off x="5652120" y="4725144"/>
            <a:ext cx="1512168" cy="1008112"/>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2005</a:t>
            </a:r>
          </a:p>
          <a:p>
            <a:pPr algn="ctr"/>
            <a:r>
              <a:rPr lang="en-US" dirty="0" err="1" smtClean="0"/>
              <a:t>Openning</a:t>
            </a:r>
            <a:r>
              <a:rPr lang="en-US" dirty="0" smtClean="0"/>
              <a:t> </a:t>
            </a:r>
          </a:p>
          <a:p>
            <a:pPr algn="ctr"/>
            <a:r>
              <a:rPr lang="en-US" dirty="0" err="1" smtClean="0"/>
              <a:t>AccPac</a:t>
            </a:r>
            <a:endParaRPr lang="en-US" dirty="0" smtClean="0"/>
          </a:p>
        </p:txBody>
      </p:sp>
      <p:sp>
        <p:nvSpPr>
          <p:cNvPr id="7" name="Oval 6"/>
          <p:cNvSpPr/>
          <p:nvPr/>
        </p:nvSpPr>
        <p:spPr>
          <a:xfrm>
            <a:off x="6588224" y="2708920"/>
            <a:ext cx="2016224" cy="1152128"/>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2009 </a:t>
            </a:r>
          </a:p>
          <a:p>
            <a:pPr algn="ctr"/>
            <a:r>
              <a:rPr lang="en-US" dirty="0" err="1" smtClean="0"/>
              <a:t>Retalix</a:t>
            </a:r>
            <a:r>
              <a:rPr lang="en-US" dirty="0" smtClean="0"/>
              <a:t> Initiation</a:t>
            </a:r>
            <a:endParaRPr lang="en-US" dirty="0"/>
          </a:p>
        </p:txBody>
      </p:sp>
    </p:spTree>
    <p:extLst>
      <p:ext uri="{BB962C8B-B14F-4D97-AF65-F5344CB8AC3E}">
        <p14:creationId xmlns:p14="http://schemas.microsoft.com/office/powerpoint/2010/main" val="2655391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Supply Chain and </a:t>
            </a:r>
            <a:r>
              <a:rPr lang="en-US" dirty="0" err="1" smtClean="0"/>
              <a:t>Retalix</a:t>
            </a:r>
            <a:r>
              <a:rPr lang="en-US" dirty="0" smtClean="0"/>
              <a:t> Story</a:t>
            </a:r>
            <a:br>
              <a:rPr lang="en-US" dirty="0" smtClean="0"/>
            </a:br>
            <a:r>
              <a:rPr lang="en-US" dirty="0" smtClean="0"/>
              <a:t>In Bravo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12776"/>
            <a:ext cx="9144000" cy="5445224"/>
          </a:xfrm>
        </p:spPr>
      </p:pic>
      <p:sp>
        <p:nvSpPr>
          <p:cNvPr id="4" name="Slide Number Placeholder 3"/>
          <p:cNvSpPr>
            <a:spLocks noGrp="1"/>
          </p:cNvSpPr>
          <p:nvPr>
            <p:ph type="sldNum" sz="quarter" idx="12"/>
          </p:nvPr>
        </p:nvSpPr>
        <p:spPr/>
        <p:txBody>
          <a:bodyPr/>
          <a:lstStyle/>
          <a:p>
            <a:fld id="{D4E0E8EC-0439-48FF-B5C7-47E44D6A27FE}" type="slidenum">
              <a:rPr lang="en-US" smtClean="0"/>
              <a:pPr/>
              <a:t>6</a:t>
            </a:fld>
            <a:endParaRPr lang="en-US"/>
          </a:p>
        </p:txBody>
      </p:sp>
      <p:graphicFrame>
        <p:nvGraphicFramePr>
          <p:cNvPr id="7" name="Diagram 6"/>
          <p:cNvGraphicFramePr/>
          <p:nvPr>
            <p:extLst>
              <p:ext uri="{D42A27DB-BD31-4B8C-83A1-F6EECF244321}">
                <p14:modId xmlns:p14="http://schemas.microsoft.com/office/powerpoint/2010/main" val="3890617836"/>
              </p:ext>
            </p:extLst>
          </p:nvPr>
        </p:nvGraphicFramePr>
        <p:xfrm>
          <a:off x="1835696" y="170080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Oval 7"/>
          <p:cNvSpPr/>
          <p:nvPr/>
        </p:nvSpPr>
        <p:spPr>
          <a:xfrm>
            <a:off x="6588224" y="4725144"/>
            <a:ext cx="2232248" cy="1440160"/>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Decision Taking</a:t>
            </a:r>
            <a:endParaRPr lang="en-US" dirty="0"/>
          </a:p>
        </p:txBody>
      </p:sp>
    </p:spTree>
    <p:extLst>
      <p:ext uri="{BB962C8B-B14F-4D97-AF65-F5344CB8AC3E}">
        <p14:creationId xmlns:p14="http://schemas.microsoft.com/office/powerpoint/2010/main" val="3778131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SWOT Analysis</a:t>
            </a:r>
            <a:endParaRPr lang="en-US" dirty="0"/>
          </a:p>
        </p:txBody>
      </p:sp>
      <p:sp>
        <p:nvSpPr>
          <p:cNvPr id="4" name="Slide Number Placeholder 3"/>
          <p:cNvSpPr>
            <a:spLocks noGrp="1"/>
          </p:cNvSpPr>
          <p:nvPr>
            <p:ph type="sldNum" sz="quarter" idx="12"/>
          </p:nvPr>
        </p:nvSpPr>
        <p:spPr/>
        <p:txBody>
          <a:bodyPr/>
          <a:lstStyle/>
          <a:p>
            <a:fld id="{D4E0E8EC-0439-48FF-B5C7-47E44D6A27FE}" type="slidenum">
              <a:rPr lang="en-US" smtClean="0"/>
              <a:pPr/>
              <a:t>7</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11438127"/>
              </p:ext>
            </p:extLst>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 name="Oval 29"/>
          <p:cNvSpPr/>
          <p:nvPr/>
        </p:nvSpPr>
        <p:spPr>
          <a:xfrm>
            <a:off x="537928" y="2644912"/>
            <a:ext cx="936104" cy="5040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SOPs</a:t>
            </a:r>
            <a:endParaRPr lang="en-US" sz="900" b="1" dirty="0"/>
          </a:p>
        </p:txBody>
      </p:sp>
      <p:sp>
        <p:nvSpPr>
          <p:cNvPr id="31" name="Oval 30"/>
          <p:cNvSpPr/>
          <p:nvPr/>
        </p:nvSpPr>
        <p:spPr>
          <a:xfrm>
            <a:off x="537928" y="3216921"/>
            <a:ext cx="936104" cy="5040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Professional screening</a:t>
            </a:r>
          </a:p>
        </p:txBody>
      </p:sp>
      <p:sp>
        <p:nvSpPr>
          <p:cNvPr id="32" name="Oval 31"/>
          <p:cNvSpPr/>
          <p:nvPr/>
        </p:nvSpPr>
        <p:spPr>
          <a:xfrm>
            <a:off x="2600164" y="2648857"/>
            <a:ext cx="936104" cy="5040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Decision Taking</a:t>
            </a:r>
            <a:endParaRPr lang="en-US" sz="1100" dirty="0"/>
          </a:p>
        </p:txBody>
      </p:sp>
      <p:sp>
        <p:nvSpPr>
          <p:cNvPr id="33" name="Oval 32"/>
          <p:cNvSpPr/>
          <p:nvPr/>
        </p:nvSpPr>
        <p:spPr>
          <a:xfrm>
            <a:off x="1592052" y="2648857"/>
            <a:ext cx="936104" cy="5040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t>Wizcount</a:t>
            </a:r>
            <a:r>
              <a:rPr lang="en-US" sz="800" dirty="0" smtClean="0"/>
              <a:t> integration</a:t>
            </a:r>
            <a:endParaRPr lang="en-US" sz="800" dirty="0"/>
          </a:p>
        </p:txBody>
      </p:sp>
      <p:sp>
        <p:nvSpPr>
          <p:cNvPr id="34" name="Oval 33"/>
          <p:cNvSpPr/>
          <p:nvPr/>
        </p:nvSpPr>
        <p:spPr>
          <a:xfrm>
            <a:off x="1592052" y="3230961"/>
            <a:ext cx="936104" cy="5040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30" dirty="0" smtClean="0"/>
              <a:t>Integration</a:t>
            </a:r>
            <a:endParaRPr lang="en-US" sz="830" dirty="0"/>
          </a:p>
        </p:txBody>
      </p:sp>
      <p:sp>
        <p:nvSpPr>
          <p:cNvPr id="35" name="Oval 34"/>
          <p:cNvSpPr/>
          <p:nvPr/>
        </p:nvSpPr>
        <p:spPr>
          <a:xfrm>
            <a:off x="5107260" y="2712865"/>
            <a:ext cx="936104" cy="5040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expensive</a:t>
            </a:r>
            <a:endParaRPr lang="en-US" sz="900" dirty="0"/>
          </a:p>
        </p:txBody>
      </p:sp>
      <p:sp>
        <p:nvSpPr>
          <p:cNvPr id="36" name="Oval 35"/>
          <p:cNvSpPr/>
          <p:nvPr/>
        </p:nvSpPr>
        <p:spPr>
          <a:xfrm>
            <a:off x="6083448" y="3220864"/>
            <a:ext cx="936104" cy="5040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HR</a:t>
            </a:r>
            <a:endParaRPr lang="en-US" dirty="0"/>
          </a:p>
        </p:txBody>
      </p:sp>
      <p:sp>
        <p:nvSpPr>
          <p:cNvPr id="37" name="Oval 36"/>
          <p:cNvSpPr/>
          <p:nvPr/>
        </p:nvSpPr>
        <p:spPr>
          <a:xfrm>
            <a:off x="7169496" y="2716809"/>
            <a:ext cx="936104" cy="5040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legacy</a:t>
            </a:r>
          </a:p>
        </p:txBody>
      </p:sp>
      <p:sp>
        <p:nvSpPr>
          <p:cNvPr id="38" name="Oval 37"/>
          <p:cNvSpPr/>
          <p:nvPr/>
        </p:nvSpPr>
        <p:spPr>
          <a:xfrm>
            <a:off x="6161384" y="2716809"/>
            <a:ext cx="936104" cy="5040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Resistance</a:t>
            </a:r>
            <a:endParaRPr lang="en-US" sz="800" dirty="0"/>
          </a:p>
        </p:txBody>
      </p:sp>
      <p:sp>
        <p:nvSpPr>
          <p:cNvPr id="39" name="Oval 38"/>
          <p:cNvSpPr/>
          <p:nvPr/>
        </p:nvSpPr>
        <p:spPr>
          <a:xfrm>
            <a:off x="7169496" y="3220864"/>
            <a:ext cx="936104" cy="50405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10" dirty="0"/>
              <a:t>Expiration</a:t>
            </a:r>
          </a:p>
        </p:txBody>
      </p:sp>
      <p:sp>
        <p:nvSpPr>
          <p:cNvPr id="58" name="Oval 57"/>
          <p:cNvSpPr/>
          <p:nvPr/>
        </p:nvSpPr>
        <p:spPr>
          <a:xfrm>
            <a:off x="781572" y="5575597"/>
            <a:ext cx="93610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smtClean="0"/>
              <a:t>Competitive </a:t>
            </a:r>
            <a:r>
              <a:rPr lang="en-US" sz="850" dirty="0" smtClean="0"/>
              <a:t>advantage</a:t>
            </a:r>
            <a:endParaRPr lang="en-US" sz="850" dirty="0"/>
          </a:p>
        </p:txBody>
      </p:sp>
      <p:sp>
        <p:nvSpPr>
          <p:cNvPr id="59" name="Oval 58"/>
          <p:cNvSpPr/>
          <p:nvPr/>
        </p:nvSpPr>
        <p:spPr>
          <a:xfrm>
            <a:off x="2843808" y="5579541"/>
            <a:ext cx="93610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Cut offs</a:t>
            </a:r>
          </a:p>
        </p:txBody>
      </p:sp>
      <p:sp>
        <p:nvSpPr>
          <p:cNvPr id="60" name="Oval 59"/>
          <p:cNvSpPr/>
          <p:nvPr/>
        </p:nvSpPr>
        <p:spPr>
          <a:xfrm>
            <a:off x="2843808" y="4437112"/>
            <a:ext cx="936104"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Disruptive Technology</a:t>
            </a:r>
            <a:endParaRPr lang="en-US" sz="800" dirty="0"/>
          </a:p>
        </p:txBody>
      </p:sp>
      <p:sp>
        <p:nvSpPr>
          <p:cNvPr id="61" name="Oval 60"/>
          <p:cNvSpPr/>
          <p:nvPr/>
        </p:nvSpPr>
        <p:spPr>
          <a:xfrm>
            <a:off x="782405" y="4293097"/>
            <a:ext cx="1413332" cy="5040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Waste </a:t>
            </a:r>
            <a:r>
              <a:rPr lang="en-US" sz="810" dirty="0" smtClean="0"/>
              <a:t>elimination</a:t>
            </a:r>
            <a:endParaRPr lang="en-US" sz="810" dirty="0"/>
          </a:p>
        </p:txBody>
      </p:sp>
      <p:sp>
        <p:nvSpPr>
          <p:cNvPr id="62" name="Oval 61"/>
          <p:cNvSpPr/>
          <p:nvPr/>
        </p:nvSpPr>
        <p:spPr>
          <a:xfrm>
            <a:off x="4656845" y="4853433"/>
            <a:ext cx="1067284" cy="91126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Better Soft wares</a:t>
            </a:r>
            <a:endParaRPr lang="en-US" sz="1100" dirty="0"/>
          </a:p>
        </p:txBody>
      </p:sp>
      <p:sp>
        <p:nvSpPr>
          <p:cNvPr id="63" name="Oval 62"/>
          <p:cNvSpPr/>
          <p:nvPr/>
        </p:nvSpPr>
        <p:spPr>
          <a:xfrm>
            <a:off x="7019552" y="4005064"/>
            <a:ext cx="1440880" cy="93610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10" dirty="0" smtClean="0"/>
              <a:t>Safekeeping</a:t>
            </a:r>
            <a:endParaRPr lang="en-US" sz="1310" dirty="0"/>
          </a:p>
        </p:txBody>
      </p:sp>
      <p:sp>
        <p:nvSpPr>
          <p:cNvPr id="64" name="Oval 63"/>
          <p:cNvSpPr/>
          <p:nvPr/>
        </p:nvSpPr>
        <p:spPr>
          <a:xfrm>
            <a:off x="7308304" y="5004964"/>
            <a:ext cx="1152128" cy="1025648"/>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Data Sharing</a:t>
            </a:r>
            <a:endParaRPr lang="en-US" sz="1100" dirty="0"/>
          </a:p>
        </p:txBody>
      </p:sp>
    </p:spTree>
    <p:extLst>
      <p:ext uri="{BB962C8B-B14F-4D97-AF65-F5344CB8AC3E}">
        <p14:creationId xmlns:p14="http://schemas.microsoft.com/office/powerpoint/2010/main" val="288590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467544" y="537564"/>
            <a:ext cx="7992888" cy="6320436"/>
          </a:xfrm>
        </p:spPr>
      </p:pic>
      <p:sp>
        <p:nvSpPr>
          <p:cNvPr id="2" name="Title 1"/>
          <p:cNvSpPr>
            <a:spLocks noGrp="1"/>
          </p:cNvSpPr>
          <p:nvPr>
            <p:ph type="title"/>
          </p:nvPr>
        </p:nvSpPr>
        <p:spPr>
          <a:xfrm>
            <a:off x="0" y="76200"/>
            <a:ext cx="9144000" cy="1143000"/>
          </a:xfrm>
          <a:solidFill>
            <a:schemeClr val="accent3"/>
          </a:solidFill>
        </p:spPr>
        <p:txBody>
          <a:bodyPr>
            <a:normAutofit/>
          </a:bodyPr>
          <a:lstStyle/>
          <a:p>
            <a:r>
              <a:rPr lang="en-US" dirty="0" smtClean="0">
                <a:solidFill>
                  <a:schemeClr val="bg1"/>
                </a:solidFill>
              </a:rPr>
              <a:t>Introducing the Assessment Policy</a:t>
            </a:r>
            <a:endParaRPr lang="en-US" dirty="0">
              <a:solidFill>
                <a:schemeClr val="bg1"/>
              </a:solidFill>
            </a:endParaRPr>
          </a:p>
        </p:txBody>
      </p:sp>
      <p:sp>
        <p:nvSpPr>
          <p:cNvPr id="3" name="Slide Number Placeholder 2"/>
          <p:cNvSpPr>
            <a:spLocks noGrp="1"/>
          </p:cNvSpPr>
          <p:nvPr>
            <p:ph type="sldNum" sz="quarter" idx="12"/>
          </p:nvPr>
        </p:nvSpPr>
        <p:spPr/>
        <p:txBody>
          <a:bodyPr/>
          <a:lstStyle/>
          <a:p>
            <a:fld id="{D4E0E8EC-0439-48FF-B5C7-47E44D6A27FE}" type="slidenum">
              <a:rPr lang="en-US" smtClean="0">
                <a:solidFill>
                  <a:schemeClr val="bg1"/>
                </a:solidFill>
              </a:rPr>
              <a:pPr/>
              <a:t>8</a:t>
            </a:fld>
            <a:endParaRPr lang="en-US" dirty="0">
              <a:solidFill>
                <a:schemeClr val="bg1"/>
              </a:solidFill>
            </a:endParaRPr>
          </a:p>
        </p:txBody>
      </p:sp>
      <p:sp>
        <p:nvSpPr>
          <p:cNvPr id="5" name="Oval 4"/>
          <p:cNvSpPr/>
          <p:nvPr/>
        </p:nvSpPr>
        <p:spPr>
          <a:xfrm>
            <a:off x="173832" y="1268760"/>
            <a:ext cx="2592288" cy="136815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Setting Performance &amp; Financial KPIs</a:t>
            </a:r>
            <a:endParaRPr lang="en-US" b="1" dirty="0"/>
          </a:p>
        </p:txBody>
      </p:sp>
      <p:sp>
        <p:nvSpPr>
          <p:cNvPr id="6" name="Oval 5"/>
          <p:cNvSpPr/>
          <p:nvPr/>
        </p:nvSpPr>
        <p:spPr>
          <a:xfrm>
            <a:off x="173832" y="5381228"/>
            <a:ext cx="2592288" cy="136815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Conduct An internal Comparative Study (PEX)</a:t>
            </a:r>
            <a:endParaRPr lang="en-US" b="1" dirty="0"/>
          </a:p>
        </p:txBody>
      </p:sp>
      <p:sp>
        <p:nvSpPr>
          <p:cNvPr id="7" name="Oval 6"/>
          <p:cNvSpPr/>
          <p:nvPr/>
        </p:nvSpPr>
        <p:spPr>
          <a:xfrm>
            <a:off x="3126656" y="5381228"/>
            <a:ext cx="2592288" cy="136815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Results, Analysis &amp; Interpretation</a:t>
            </a:r>
            <a:endParaRPr lang="en-US" dirty="0"/>
          </a:p>
        </p:txBody>
      </p:sp>
      <p:sp>
        <p:nvSpPr>
          <p:cNvPr id="8" name="Oval 7"/>
          <p:cNvSpPr/>
          <p:nvPr/>
        </p:nvSpPr>
        <p:spPr>
          <a:xfrm>
            <a:off x="179512" y="4013076"/>
            <a:ext cx="2592288" cy="136815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Adopt the Time Series Theory ( The Phases)</a:t>
            </a:r>
            <a:endParaRPr lang="en-US" b="1" dirty="0"/>
          </a:p>
        </p:txBody>
      </p:sp>
      <p:sp>
        <p:nvSpPr>
          <p:cNvPr id="9" name="Oval 8"/>
          <p:cNvSpPr/>
          <p:nvPr/>
        </p:nvSpPr>
        <p:spPr>
          <a:xfrm>
            <a:off x="179512" y="2636912"/>
            <a:ext cx="2592288" cy="136815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Lack of Data Accessibility </a:t>
            </a:r>
            <a:endParaRPr lang="en-US" b="1" dirty="0"/>
          </a:p>
        </p:txBody>
      </p:sp>
    </p:spTree>
    <p:extLst>
      <p:ext uri="{BB962C8B-B14F-4D97-AF65-F5344CB8AC3E}">
        <p14:creationId xmlns:p14="http://schemas.microsoft.com/office/powerpoint/2010/main" val="201103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Constraints</a:t>
            </a:r>
            <a:endParaRPr lang="en-US" b="1" dirty="0">
              <a:solidFill>
                <a:schemeClr val="accent6"/>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9264064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4E0E8EC-0439-48FF-B5C7-47E44D6A27FE}" type="slidenum">
              <a:rPr lang="en-US" smtClean="0"/>
              <a:pPr/>
              <a:t>9</a:t>
            </a:fld>
            <a:endParaRPr lang="en-US"/>
          </a:p>
        </p:txBody>
      </p:sp>
    </p:spTree>
    <p:extLst>
      <p:ext uri="{BB962C8B-B14F-4D97-AF65-F5344CB8AC3E}">
        <p14:creationId xmlns:p14="http://schemas.microsoft.com/office/powerpoint/2010/main" val="996058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3389</TotalTime>
  <Words>1752</Words>
  <Application>Microsoft Office PowerPoint</Application>
  <PresentationFormat>On-screen Show (4:3)</PresentationFormat>
  <Paragraphs>353</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The assessment of Ratalix ERP and Supply Chain “ The Case Study of Bravo”</vt:lpstr>
      <vt:lpstr>Project Outline</vt:lpstr>
      <vt:lpstr>INTRODUCTION</vt:lpstr>
      <vt:lpstr>OBJECTIVES</vt:lpstr>
      <vt:lpstr> ERP “ Retalix” Implementation  In Bravo o</vt:lpstr>
      <vt:lpstr>Supply Chain and Retalix Story In Bravo</vt:lpstr>
      <vt:lpstr>SWOT Analysis</vt:lpstr>
      <vt:lpstr>Introducing the Assessment Policy</vt:lpstr>
      <vt:lpstr>Constraints</vt:lpstr>
      <vt:lpstr>PowerPoint Presentation</vt:lpstr>
      <vt:lpstr>Qualitative Data Collection</vt:lpstr>
      <vt:lpstr>Data from Departments</vt:lpstr>
      <vt:lpstr>Quantitative  DATA COLLECTION</vt:lpstr>
      <vt:lpstr>Validity and Reliability</vt:lpstr>
      <vt:lpstr>DATA ANALYSIS </vt:lpstr>
      <vt:lpstr>Detailed Excel Sheet</vt:lpstr>
      <vt:lpstr>Summary Excel Sheet</vt:lpstr>
      <vt:lpstr>Key Performance Indicator “KPI”</vt:lpstr>
      <vt:lpstr>KPIs and the Relevant Ratios</vt:lpstr>
      <vt:lpstr>PowerPoint Presentation</vt:lpstr>
      <vt:lpstr>Profitability &amp; Sustainability Ratios</vt:lpstr>
      <vt:lpstr>Sales Growth</vt:lpstr>
      <vt:lpstr>Return on Assets</vt:lpstr>
      <vt:lpstr>Total Assets Sales Ratio</vt:lpstr>
      <vt:lpstr>Sales Per Square Meter</vt:lpstr>
      <vt:lpstr>Operational Efficiency Ratios</vt:lpstr>
      <vt:lpstr>Accounts Payable Turnover</vt:lpstr>
      <vt:lpstr>Stock turnover Days</vt:lpstr>
      <vt:lpstr>Inventory Turnover</vt:lpstr>
      <vt:lpstr>Days Payable Outstanding</vt:lpstr>
      <vt:lpstr>Cash Conversion Cycle</vt:lpstr>
      <vt:lpstr>Operating Profit Margin</vt:lpstr>
      <vt:lpstr>Liquidity Ratios</vt:lpstr>
      <vt:lpstr>Acid Test Ratio</vt:lpstr>
      <vt:lpstr>Current Ratio</vt:lpstr>
      <vt:lpstr>Gross Margin Return On Investment</vt:lpstr>
      <vt:lpstr>Return on Capital Invested “ Employed</vt:lpstr>
      <vt:lpstr>Other Ratios</vt:lpstr>
      <vt:lpstr>Return on Capital Invested “ Employed</vt:lpstr>
      <vt:lpstr>Average Markup of the Product Mix</vt:lpstr>
      <vt:lpstr> </vt:lpstr>
      <vt:lpstr>Summary</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Omar Al-Sahili</dc:creator>
  <cp:lastModifiedBy>bfarah</cp:lastModifiedBy>
  <cp:revision>193</cp:revision>
  <dcterms:created xsi:type="dcterms:W3CDTF">2014-05-14T14:23:21Z</dcterms:created>
  <dcterms:modified xsi:type="dcterms:W3CDTF">2016-05-18T05:41:21Z</dcterms:modified>
</cp:coreProperties>
</file>