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x="18288000" cy="10287000"/>
  <p:notesSz cx="6858000" cy="9144000"/>
  <p:embeddedFontLst>
    <p:embeddedFont>
      <p:font typeface="Montserrat Classic Bold" charset="1" panose="00000800000000000000"/>
      <p:regular r:id="rId20"/>
    </p:embeddedFont>
    <p:embeddedFont>
      <p:font typeface="Montserrat Classic" charset="1" panose="00000500000000000000"/>
      <p:regular r:id="rId21"/>
    </p:embeddedFont>
    <p:embeddedFont>
      <p:font typeface="Alice Italics" charset="1" panose="00000500000000000000"/>
      <p:regular r:id="rId22"/>
    </p:embeddedFont>
    <p:embeddedFont>
      <p:font typeface="Montserrat" charset="1" panose="00000500000000000000"/>
      <p:regular r:id="rId23"/>
    </p:embeddedFont>
    <p:embeddedFont>
      <p:font typeface="Source Sans Pro Bold" charset="1" panose="020B0703030403020204"/>
      <p:regular r:id="rId2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20" Target="fonts/font20.fntdata" Type="http://schemas.openxmlformats.org/officeDocument/2006/relationships/font"/><Relationship Id="rId21" Target="fonts/font21.fntdata" Type="http://schemas.openxmlformats.org/officeDocument/2006/relationships/font"/><Relationship Id="rId22" Target="fonts/font22.fntdata" Type="http://schemas.openxmlformats.org/officeDocument/2006/relationships/font"/><Relationship Id="rId23" Target="fonts/font23.fntdata" Type="http://schemas.openxmlformats.org/officeDocument/2006/relationships/font"/><Relationship Id="rId24" Target="fonts/font24.fntdata" Type="http://schemas.openxmlformats.org/officeDocument/2006/relationships/font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2.png" Type="http://schemas.openxmlformats.org/officeDocument/2006/relationships/image"/><Relationship Id="rId4" Target="../media/image3.svg" Type="http://schemas.openxmlformats.org/officeDocument/2006/relationships/image"/><Relationship Id="rId5" Target="../media/image4.png" Type="http://schemas.openxmlformats.org/officeDocument/2006/relationships/image"/><Relationship Id="rId6" Target="../media/image5.sv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.jpeg" Type="http://schemas.openxmlformats.org/officeDocument/2006/relationships/image"/><Relationship Id="rId3" Target="../media/image35.jpe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.jpeg" Type="http://schemas.openxmlformats.org/officeDocument/2006/relationships/image"/><Relationship Id="rId3" Target="../media/image36.png" Type="http://schemas.openxmlformats.org/officeDocument/2006/relationships/image"/><Relationship Id="rId4" Target="../media/image37.pn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8.png" Type="http://schemas.openxmlformats.org/officeDocument/2006/relationships/image"/><Relationship Id="rId3" Target="../media/image39.jpeg" Type="http://schemas.openxmlformats.org/officeDocument/2006/relationships/image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0.jpeg" Type="http://schemas.openxmlformats.org/officeDocument/2006/relationships/image"/><Relationship Id="rId3" Target="../media/image41.png" Type="http://schemas.openxmlformats.org/officeDocument/2006/relationships/image"/><Relationship Id="rId4" Target="../media/image42.svg" Type="http://schemas.openxmlformats.org/officeDocument/2006/relationships/image"/><Relationship Id="rId5" Target="../media/image38.png" Type="http://schemas.openxmlformats.org/officeDocument/2006/relationships/image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3.png" Type="http://schemas.openxmlformats.org/officeDocument/2006/relationships/image"/><Relationship Id="rId3" Target="../media/image44.svg" Type="http://schemas.openxmlformats.org/officeDocument/2006/relationships/image"/><Relationship Id="rId4" Target="../media/image4.png" Type="http://schemas.openxmlformats.org/officeDocument/2006/relationships/image"/><Relationship Id="rId5" Target="../media/image5.svg" Type="http://schemas.openxmlformats.org/officeDocument/2006/relationships/image"/><Relationship Id="rId6" Target="../media/image1.jpe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.png" Type="http://schemas.openxmlformats.org/officeDocument/2006/relationships/image"/><Relationship Id="rId3" Target="../media/image7.jpeg" Type="http://schemas.openxmlformats.org/officeDocument/2006/relationships/image"/><Relationship Id="rId4" Target="../media/image8.png" Type="http://schemas.openxmlformats.org/officeDocument/2006/relationships/image"/><Relationship Id="rId5" Target="../media/image9.sv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.jpe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1.png" Type="http://schemas.openxmlformats.org/officeDocument/2006/relationships/image"/><Relationship Id="rId3" Target="../media/image12.svg" Type="http://schemas.openxmlformats.org/officeDocument/2006/relationships/image"/><Relationship Id="rId4" Target="../media/image13.jpeg" Type="http://schemas.openxmlformats.org/officeDocument/2006/relationships/image"/><Relationship Id="rId5" Target="../media/image14.jpeg" Type="http://schemas.openxmlformats.org/officeDocument/2006/relationships/image"/><Relationship Id="rId6" Target="../media/image15.jpe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6.jpeg" Type="http://schemas.openxmlformats.org/officeDocument/2006/relationships/image"/><Relationship Id="rId3" Target="../media/image17.jpeg" Type="http://schemas.openxmlformats.org/officeDocument/2006/relationships/image"/><Relationship Id="rId4" Target="../media/image18.jpe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9.jpeg" Type="http://schemas.openxmlformats.org/officeDocument/2006/relationships/image"/><Relationship Id="rId3" Target="../media/image20.jpeg" Type="http://schemas.openxmlformats.org/officeDocument/2006/relationships/image"/><Relationship Id="rId4" Target="../media/image21.jpe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2.jpeg" Type="http://schemas.openxmlformats.org/officeDocument/2006/relationships/image"/><Relationship Id="rId3" Target="../media/image23.png" Type="http://schemas.openxmlformats.org/officeDocument/2006/relationships/image"/><Relationship Id="rId4" Target="../media/image24.pn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32.svg" Type="http://schemas.openxmlformats.org/officeDocument/2006/relationships/image"/><Relationship Id="rId11" Target="../media/image33.png" Type="http://schemas.openxmlformats.org/officeDocument/2006/relationships/image"/><Relationship Id="rId12" Target="../media/image34.svg" Type="http://schemas.openxmlformats.org/officeDocument/2006/relationships/image"/><Relationship Id="rId2" Target="../media/image10.jpeg" Type="http://schemas.openxmlformats.org/officeDocument/2006/relationships/image"/><Relationship Id="rId3" Target="../media/image25.png" Type="http://schemas.openxmlformats.org/officeDocument/2006/relationships/image"/><Relationship Id="rId4" Target="../media/image26.svg" Type="http://schemas.openxmlformats.org/officeDocument/2006/relationships/image"/><Relationship Id="rId5" Target="../media/image27.png" Type="http://schemas.openxmlformats.org/officeDocument/2006/relationships/image"/><Relationship Id="rId6" Target="../media/image28.svg" Type="http://schemas.openxmlformats.org/officeDocument/2006/relationships/image"/><Relationship Id="rId7" Target="../media/image29.png" Type="http://schemas.openxmlformats.org/officeDocument/2006/relationships/image"/><Relationship Id="rId8" Target="../media/image30.svg" Type="http://schemas.openxmlformats.org/officeDocument/2006/relationships/image"/><Relationship Id="rId9" Target="../media/image31.pn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.jpe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8377C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433856" y="-940171"/>
            <a:ext cx="8746495" cy="12167343"/>
            <a:chOff x="0" y="0"/>
            <a:chExt cx="2303604" cy="320456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303604" cy="3204568"/>
            </a:xfrm>
            <a:custGeom>
              <a:avLst/>
              <a:gdLst/>
              <a:ahLst/>
              <a:cxnLst/>
              <a:rect r="r" b="b" t="t" l="l"/>
              <a:pathLst>
                <a:path h="3204568" w="2303604">
                  <a:moveTo>
                    <a:pt x="0" y="0"/>
                  </a:moveTo>
                  <a:lnTo>
                    <a:pt x="2303604" y="0"/>
                  </a:lnTo>
                  <a:lnTo>
                    <a:pt x="2303604" y="3204568"/>
                  </a:lnTo>
                  <a:lnTo>
                    <a:pt x="0" y="3204568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47625"/>
              <a:ext cx="2303604" cy="325219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9268316" y="0"/>
            <a:ext cx="9019684" cy="10287000"/>
          </a:xfrm>
          <a:custGeom>
            <a:avLst/>
            <a:gdLst/>
            <a:ahLst/>
            <a:cxnLst/>
            <a:rect r="r" b="b" t="t" l="l"/>
            <a:pathLst>
              <a:path h="10287000" w="9019684">
                <a:moveTo>
                  <a:pt x="0" y="0"/>
                </a:moveTo>
                <a:lnTo>
                  <a:pt x="9019684" y="0"/>
                </a:lnTo>
                <a:lnTo>
                  <a:pt x="9019684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60000"/>
            </a:blip>
            <a:stretch>
              <a:fillRect l="0" t="-5411" r="-1983" b="-3952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5400000">
            <a:off x="3777438" y="3600450"/>
            <a:ext cx="10287000" cy="3086100"/>
          </a:xfrm>
          <a:custGeom>
            <a:avLst/>
            <a:gdLst/>
            <a:ahLst/>
            <a:cxnLst/>
            <a:rect r="r" b="b" t="t" l="l"/>
            <a:pathLst>
              <a:path h="3086100" w="10287000">
                <a:moveTo>
                  <a:pt x="0" y="0"/>
                </a:moveTo>
                <a:lnTo>
                  <a:pt x="10287000" y="0"/>
                </a:lnTo>
                <a:lnTo>
                  <a:pt x="10287000" y="3086100"/>
                </a:lnTo>
                <a:lnTo>
                  <a:pt x="0" y="308610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028700" y="1028700"/>
            <a:ext cx="794355" cy="784245"/>
          </a:xfrm>
          <a:custGeom>
            <a:avLst/>
            <a:gdLst/>
            <a:ahLst/>
            <a:cxnLst/>
            <a:rect r="r" b="b" t="t" l="l"/>
            <a:pathLst>
              <a:path h="784245" w="794355">
                <a:moveTo>
                  <a:pt x="0" y="0"/>
                </a:moveTo>
                <a:lnTo>
                  <a:pt x="794355" y="0"/>
                </a:lnTo>
                <a:lnTo>
                  <a:pt x="794355" y="784245"/>
                </a:lnTo>
                <a:lnTo>
                  <a:pt x="0" y="784245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1028700" y="2560770"/>
            <a:ext cx="6930950" cy="45434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1991"/>
              </a:lnSpc>
            </a:pPr>
            <a:r>
              <a:rPr lang="en-US" sz="9992" spc="359" b="true">
                <a:solidFill>
                  <a:srgbClr val="3E95BE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Tile Grout Filling Robot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989989" y="1139835"/>
            <a:ext cx="6930950" cy="5619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432"/>
              </a:lnSpc>
            </a:pPr>
            <a:r>
              <a:rPr lang="en-US" sz="3693" spc="132">
                <a:solidFill>
                  <a:srgbClr val="0063A1"/>
                </a:solidFill>
                <a:latin typeface="Montserrat Classic"/>
                <a:ea typeface="Montserrat Classic"/>
                <a:cs typeface="Montserrat Classic"/>
                <a:sym typeface="Montserrat Classic"/>
              </a:rPr>
              <a:t>TGFR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9050" y="9681316"/>
            <a:ext cx="18288000" cy="4000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3149"/>
              </a:lnSpc>
            </a:pPr>
            <a:r>
              <a:rPr lang="en-US" sz="2624" i="true" spc="94">
                <a:solidFill>
                  <a:srgbClr val="010101"/>
                </a:solidFill>
                <a:latin typeface="Alice Italics"/>
                <a:ea typeface="Alice Italics"/>
                <a:cs typeface="Alice Italics"/>
                <a:sym typeface="Alice Italics"/>
              </a:rPr>
              <a:t>   Graduation Project                                                                   1                                                                                           TGFR                                                                               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028700" y="8115300"/>
            <a:ext cx="6090966" cy="10668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160"/>
              </a:lnSpc>
            </a:pPr>
            <a:r>
              <a:rPr lang="en-US" sz="1800" spc="64">
                <a:solidFill>
                  <a:srgbClr val="010101"/>
                </a:solidFill>
                <a:latin typeface="Montserrat Classic"/>
                <a:ea typeface="Montserrat Classic"/>
                <a:cs typeface="Montserrat Classic"/>
                <a:sym typeface="Montserrat Classic"/>
              </a:rPr>
              <a:t>Supervised By: Dr. Raed Al-Qadi</a:t>
            </a:r>
          </a:p>
          <a:p>
            <a:pPr algn="l">
              <a:lnSpc>
                <a:spcPts val="2160"/>
              </a:lnSpc>
            </a:pPr>
            <a:r>
              <a:rPr lang="en-US" sz="1800" spc="64">
                <a:solidFill>
                  <a:srgbClr val="010101"/>
                </a:solidFill>
                <a:latin typeface="Montserrat Classic"/>
                <a:ea typeface="Montserrat Classic"/>
                <a:cs typeface="Montserrat Classic"/>
                <a:sym typeface="Montserrat Classic"/>
              </a:rPr>
              <a:t>Names:</a:t>
            </a:r>
          </a:p>
          <a:p>
            <a:pPr algn="l">
              <a:lnSpc>
                <a:spcPts val="2160"/>
              </a:lnSpc>
            </a:pPr>
            <a:r>
              <a:rPr lang="en-US" sz="1800" spc="64">
                <a:solidFill>
                  <a:srgbClr val="010101"/>
                </a:solidFill>
                <a:latin typeface="Montserrat Classic"/>
                <a:ea typeface="Montserrat Classic"/>
                <a:cs typeface="Montserrat Classic"/>
                <a:sym typeface="Montserrat Classic"/>
              </a:rPr>
              <a:t>Yazan Al-Sedih</a:t>
            </a:r>
          </a:p>
          <a:p>
            <a:pPr algn="l">
              <a:lnSpc>
                <a:spcPts val="2160"/>
              </a:lnSpc>
            </a:pPr>
            <a:r>
              <a:rPr lang="en-US" sz="1800" spc="64">
                <a:solidFill>
                  <a:srgbClr val="010101"/>
                </a:solidFill>
                <a:latin typeface="Montserrat Classic"/>
                <a:ea typeface="Montserrat Classic"/>
                <a:cs typeface="Montserrat Classic"/>
                <a:sym typeface="Montserrat Classic"/>
              </a:rPr>
              <a:t>Bara Al-Sedih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2001494" y="8323039"/>
            <a:ext cx="4723978" cy="4723978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00" cap="sq">
              <a:solidFill>
                <a:srgbClr val="08377C"/>
              </a:solidFill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4141547" y="-6858943"/>
            <a:ext cx="11212168" cy="11212123"/>
            <a:chOff x="0" y="0"/>
            <a:chExt cx="6350000" cy="6349975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6350000" cy="6349975"/>
            </a:xfrm>
            <a:custGeom>
              <a:avLst/>
              <a:gdLst/>
              <a:ahLst/>
              <a:cxnLst/>
              <a:rect r="r" b="b" t="t" l="l"/>
              <a:pathLst>
                <a:path h="6349975" w="6350000">
                  <a:moveTo>
                    <a:pt x="6350000" y="3175025"/>
                  </a:moveTo>
                  <a:cubicBezTo>
                    <a:pt x="6350000" y="4928451"/>
                    <a:pt x="4928476" y="6349975"/>
                    <a:pt x="3175000" y="6349975"/>
                  </a:cubicBezTo>
                  <a:cubicBezTo>
                    <a:pt x="1421498" y="6349975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2" y="0"/>
                    <a:pt x="6350000" y="1421511"/>
                    <a:pt x="6350000" y="3175025"/>
                  </a:cubicBezTo>
                  <a:close/>
                </a:path>
              </a:pathLst>
            </a:custGeom>
            <a:solidFill>
              <a:srgbClr val="08377C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name="Group 7" id="7"/>
          <p:cNvGrpSpPr/>
          <p:nvPr/>
        </p:nvGrpSpPr>
        <p:grpSpPr>
          <a:xfrm rot="0">
            <a:off x="14141547" y="-6858943"/>
            <a:ext cx="11212168" cy="11212123"/>
            <a:chOff x="0" y="0"/>
            <a:chExt cx="6350000" cy="6349975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6350000" cy="6349975"/>
            </a:xfrm>
            <a:custGeom>
              <a:avLst/>
              <a:gdLst/>
              <a:ahLst/>
              <a:cxnLst/>
              <a:rect r="r" b="b" t="t" l="l"/>
              <a:pathLst>
                <a:path h="6349975" w="6350000">
                  <a:moveTo>
                    <a:pt x="6350000" y="3175025"/>
                  </a:moveTo>
                  <a:cubicBezTo>
                    <a:pt x="6350000" y="4928451"/>
                    <a:pt x="4928476" y="6349975"/>
                    <a:pt x="3175000" y="6349975"/>
                  </a:cubicBezTo>
                  <a:cubicBezTo>
                    <a:pt x="1421498" y="6349975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2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2">
                <a:alphaModFix amt="49000"/>
              </a:blip>
              <a:stretch>
                <a:fillRect l="-16752" t="0" r="-16752" b="0"/>
              </a:stretch>
            </a:blipFill>
          </p:spPr>
        </p:sp>
      </p:grpSp>
      <p:grpSp>
        <p:nvGrpSpPr>
          <p:cNvPr name="Group 9" id="9"/>
          <p:cNvGrpSpPr/>
          <p:nvPr/>
        </p:nvGrpSpPr>
        <p:grpSpPr>
          <a:xfrm rot="0">
            <a:off x="16554540" y="-2283246"/>
            <a:ext cx="4837174" cy="4837174"/>
            <a:chOff x="0" y="0"/>
            <a:chExt cx="812800" cy="81280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1" id="11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2" id="12"/>
          <p:cNvGrpSpPr/>
          <p:nvPr/>
        </p:nvGrpSpPr>
        <p:grpSpPr>
          <a:xfrm rot="0">
            <a:off x="17866499" y="-312714"/>
            <a:ext cx="843002" cy="843002"/>
            <a:chOff x="0" y="0"/>
            <a:chExt cx="812800" cy="81280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8377C"/>
            </a:solidFill>
            <a:ln cap="sq">
              <a:noFill/>
              <a:prstDash val="solid"/>
              <a:miter/>
            </a:ln>
          </p:spPr>
        </p:sp>
        <p:sp>
          <p:nvSpPr>
            <p:cNvPr name="TextBox 14" id="1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307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5" id="15"/>
          <p:cNvGrpSpPr/>
          <p:nvPr/>
        </p:nvGrpSpPr>
        <p:grpSpPr>
          <a:xfrm rot="0">
            <a:off x="-559418" y="-811125"/>
            <a:ext cx="1839825" cy="1839825"/>
            <a:chOff x="0" y="0"/>
            <a:chExt cx="812800" cy="812800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8377C"/>
            </a:solidFill>
            <a:ln cap="sq">
              <a:noFill/>
              <a:prstDash val="solid"/>
              <a:miter/>
            </a:ln>
          </p:spPr>
        </p:sp>
        <p:sp>
          <p:nvSpPr>
            <p:cNvPr name="TextBox 17" id="17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307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8" id="18"/>
          <p:cNvSpPr/>
          <p:nvPr/>
        </p:nvSpPr>
        <p:spPr>
          <a:xfrm flipH="false" flipV="false" rot="0">
            <a:off x="3334865" y="3120985"/>
            <a:ext cx="11044076" cy="6308929"/>
          </a:xfrm>
          <a:custGeom>
            <a:avLst/>
            <a:gdLst/>
            <a:ahLst/>
            <a:cxnLst/>
            <a:rect r="r" b="b" t="t" l="l"/>
            <a:pathLst>
              <a:path h="6308929" w="11044076">
                <a:moveTo>
                  <a:pt x="0" y="0"/>
                </a:moveTo>
                <a:lnTo>
                  <a:pt x="11044076" y="0"/>
                </a:lnTo>
                <a:lnTo>
                  <a:pt x="11044076" y="6308929"/>
                </a:lnTo>
                <a:lnTo>
                  <a:pt x="0" y="630892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19" id="19"/>
          <p:cNvSpPr txBox="true"/>
          <p:nvPr/>
        </p:nvSpPr>
        <p:spPr>
          <a:xfrm rot="0">
            <a:off x="2097845" y="1920372"/>
            <a:ext cx="7584248" cy="93968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7358"/>
              </a:lnSpc>
              <a:spcBef>
                <a:spcPct val="0"/>
              </a:spcBef>
            </a:pPr>
            <a:r>
              <a:rPr lang="en-US" b="true" sz="6131" spc="220">
                <a:solidFill>
                  <a:srgbClr val="2A2E3A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Image Processing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0" y="9681316"/>
            <a:ext cx="18288000" cy="4000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3149"/>
              </a:lnSpc>
            </a:pPr>
            <a:r>
              <a:rPr lang="en-US" sz="2624" i="true" spc="94">
                <a:solidFill>
                  <a:srgbClr val="010101"/>
                </a:solidFill>
                <a:latin typeface="Alice Italics"/>
                <a:ea typeface="Alice Italics"/>
                <a:cs typeface="Alice Italics"/>
                <a:sym typeface="Alice Italics"/>
              </a:rPr>
              <a:t>   Graduation Project                                                                  10                                                                                     Control</a:t>
            </a:r>
          </a:p>
        </p:txBody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2001494" y="8323039"/>
            <a:ext cx="4723978" cy="4723978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00" cap="sq">
              <a:solidFill>
                <a:srgbClr val="08377C"/>
              </a:solidFill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4141547" y="-6858943"/>
            <a:ext cx="11212168" cy="11212123"/>
            <a:chOff x="0" y="0"/>
            <a:chExt cx="6350000" cy="6349975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6350000" cy="6349975"/>
            </a:xfrm>
            <a:custGeom>
              <a:avLst/>
              <a:gdLst/>
              <a:ahLst/>
              <a:cxnLst/>
              <a:rect r="r" b="b" t="t" l="l"/>
              <a:pathLst>
                <a:path h="6349975" w="6350000">
                  <a:moveTo>
                    <a:pt x="6350000" y="3175025"/>
                  </a:moveTo>
                  <a:cubicBezTo>
                    <a:pt x="6350000" y="4928451"/>
                    <a:pt x="4928476" y="6349975"/>
                    <a:pt x="3175000" y="6349975"/>
                  </a:cubicBezTo>
                  <a:cubicBezTo>
                    <a:pt x="1421498" y="6349975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2" y="0"/>
                    <a:pt x="6350000" y="1421511"/>
                    <a:pt x="6350000" y="3175025"/>
                  </a:cubicBezTo>
                  <a:close/>
                </a:path>
              </a:pathLst>
            </a:custGeom>
            <a:solidFill>
              <a:srgbClr val="08377C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name="Group 7" id="7"/>
          <p:cNvGrpSpPr/>
          <p:nvPr/>
        </p:nvGrpSpPr>
        <p:grpSpPr>
          <a:xfrm rot="0">
            <a:off x="14141547" y="-6858943"/>
            <a:ext cx="11212168" cy="11212123"/>
            <a:chOff x="0" y="0"/>
            <a:chExt cx="6350000" cy="6349975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6350000" cy="6349975"/>
            </a:xfrm>
            <a:custGeom>
              <a:avLst/>
              <a:gdLst/>
              <a:ahLst/>
              <a:cxnLst/>
              <a:rect r="r" b="b" t="t" l="l"/>
              <a:pathLst>
                <a:path h="6349975" w="6350000">
                  <a:moveTo>
                    <a:pt x="6350000" y="3175025"/>
                  </a:moveTo>
                  <a:cubicBezTo>
                    <a:pt x="6350000" y="4928451"/>
                    <a:pt x="4928476" y="6349975"/>
                    <a:pt x="3175000" y="6349975"/>
                  </a:cubicBezTo>
                  <a:cubicBezTo>
                    <a:pt x="1421498" y="6349975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2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2">
                <a:alphaModFix amt="49000"/>
              </a:blip>
              <a:stretch>
                <a:fillRect l="-16752" t="0" r="-16752" b="0"/>
              </a:stretch>
            </a:blipFill>
          </p:spPr>
        </p:sp>
      </p:grpSp>
      <p:grpSp>
        <p:nvGrpSpPr>
          <p:cNvPr name="Group 9" id="9"/>
          <p:cNvGrpSpPr/>
          <p:nvPr/>
        </p:nvGrpSpPr>
        <p:grpSpPr>
          <a:xfrm rot="0">
            <a:off x="16554540" y="-2283246"/>
            <a:ext cx="4837174" cy="4837174"/>
            <a:chOff x="0" y="0"/>
            <a:chExt cx="812800" cy="81280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1" id="11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2" id="12"/>
          <p:cNvGrpSpPr/>
          <p:nvPr/>
        </p:nvGrpSpPr>
        <p:grpSpPr>
          <a:xfrm rot="0">
            <a:off x="17866499" y="-312714"/>
            <a:ext cx="843002" cy="843002"/>
            <a:chOff x="0" y="0"/>
            <a:chExt cx="812800" cy="81280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8377C"/>
            </a:solidFill>
            <a:ln cap="sq">
              <a:noFill/>
              <a:prstDash val="solid"/>
              <a:miter/>
            </a:ln>
          </p:spPr>
        </p:sp>
        <p:sp>
          <p:nvSpPr>
            <p:cNvPr name="TextBox 14" id="1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307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5" id="15"/>
          <p:cNvGrpSpPr/>
          <p:nvPr/>
        </p:nvGrpSpPr>
        <p:grpSpPr>
          <a:xfrm rot="0">
            <a:off x="-559418" y="-811125"/>
            <a:ext cx="1839825" cy="1839825"/>
            <a:chOff x="0" y="0"/>
            <a:chExt cx="812800" cy="812800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8377C"/>
            </a:solidFill>
            <a:ln cap="sq">
              <a:noFill/>
              <a:prstDash val="solid"/>
              <a:miter/>
            </a:ln>
          </p:spPr>
        </p:sp>
        <p:sp>
          <p:nvSpPr>
            <p:cNvPr name="TextBox 17" id="17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307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8" id="18"/>
          <p:cNvSpPr/>
          <p:nvPr/>
        </p:nvSpPr>
        <p:spPr>
          <a:xfrm flipH="false" flipV="false" rot="0">
            <a:off x="3415043" y="3245706"/>
            <a:ext cx="4909787" cy="6059488"/>
          </a:xfrm>
          <a:custGeom>
            <a:avLst/>
            <a:gdLst/>
            <a:ahLst/>
            <a:cxnLst/>
            <a:rect r="r" b="b" t="t" l="l"/>
            <a:pathLst>
              <a:path h="6059488" w="4909787">
                <a:moveTo>
                  <a:pt x="0" y="0"/>
                </a:moveTo>
                <a:lnTo>
                  <a:pt x="4909787" y="0"/>
                </a:lnTo>
                <a:lnTo>
                  <a:pt x="4909787" y="6059487"/>
                </a:lnTo>
                <a:lnTo>
                  <a:pt x="0" y="605948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19" id="19"/>
          <p:cNvSpPr/>
          <p:nvPr/>
        </p:nvSpPr>
        <p:spPr>
          <a:xfrm flipH="false" flipV="false" rot="0">
            <a:off x="9330054" y="3245706"/>
            <a:ext cx="4811493" cy="6204749"/>
          </a:xfrm>
          <a:custGeom>
            <a:avLst/>
            <a:gdLst/>
            <a:ahLst/>
            <a:cxnLst/>
            <a:rect r="r" b="b" t="t" l="l"/>
            <a:pathLst>
              <a:path h="6204749" w="4811493">
                <a:moveTo>
                  <a:pt x="0" y="0"/>
                </a:moveTo>
                <a:lnTo>
                  <a:pt x="4811493" y="0"/>
                </a:lnTo>
                <a:lnTo>
                  <a:pt x="4811493" y="6204749"/>
                </a:lnTo>
                <a:lnTo>
                  <a:pt x="0" y="620474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20" id="20"/>
          <p:cNvSpPr txBox="true"/>
          <p:nvPr/>
        </p:nvSpPr>
        <p:spPr>
          <a:xfrm rot="0">
            <a:off x="2097845" y="1920372"/>
            <a:ext cx="6620324" cy="93968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7358"/>
              </a:lnSpc>
              <a:spcBef>
                <a:spcPct val="0"/>
              </a:spcBef>
            </a:pPr>
            <a:r>
              <a:rPr lang="en-US" b="true" sz="6131" spc="220">
                <a:solidFill>
                  <a:srgbClr val="2A2E3A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Control System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0" y="9681316"/>
            <a:ext cx="18288000" cy="4000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3149"/>
              </a:lnSpc>
            </a:pPr>
            <a:r>
              <a:rPr lang="en-US" sz="2624" i="true" spc="94">
                <a:solidFill>
                  <a:srgbClr val="010101"/>
                </a:solidFill>
                <a:latin typeface="Alice Italics"/>
                <a:ea typeface="Alice Italics"/>
                <a:cs typeface="Alice Italics"/>
                <a:sym typeface="Alice Italics"/>
              </a:rPr>
              <a:t>   Graduation Project                                                                  10                                                                                     Control</a:t>
            </a:r>
          </a:p>
        </p:txBody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10800000">
            <a:off x="1028700" y="7652001"/>
            <a:ext cx="3988366" cy="473147"/>
          </a:xfrm>
          <a:custGeom>
            <a:avLst/>
            <a:gdLst/>
            <a:ahLst/>
            <a:cxnLst/>
            <a:rect r="r" b="b" t="t" l="l"/>
            <a:pathLst>
              <a:path h="473147" w="3988366">
                <a:moveTo>
                  <a:pt x="0" y="0"/>
                </a:moveTo>
                <a:lnTo>
                  <a:pt x="3988366" y="0"/>
                </a:lnTo>
                <a:lnTo>
                  <a:pt x="3988366" y="473147"/>
                </a:lnTo>
                <a:lnTo>
                  <a:pt x="0" y="47314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89000"/>
            </a:blip>
            <a:stretch>
              <a:fillRect l="0" t="0" r="0" b="-142346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1028700" y="4118226"/>
            <a:ext cx="4075499" cy="3649623"/>
            <a:chOff x="0" y="0"/>
            <a:chExt cx="1320076" cy="1182133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1320076" cy="1182133"/>
            </a:xfrm>
            <a:custGeom>
              <a:avLst/>
              <a:gdLst/>
              <a:ahLst/>
              <a:cxnLst/>
              <a:rect r="r" b="b" t="t" l="l"/>
              <a:pathLst>
                <a:path h="1182133" w="1320076">
                  <a:moveTo>
                    <a:pt x="68386" y="0"/>
                  </a:moveTo>
                  <a:lnTo>
                    <a:pt x="1251690" y="0"/>
                  </a:lnTo>
                  <a:cubicBezTo>
                    <a:pt x="1289459" y="0"/>
                    <a:pt x="1320076" y="30618"/>
                    <a:pt x="1320076" y="68386"/>
                  </a:cubicBezTo>
                  <a:lnTo>
                    <a:pt x="1320076" y="1113746"/>
                  </a:lnTo>
                  <a:cubicBezTo>
                    <a:pt x="1320076" y="1151515"/>
                    <a:pt x="1289459" y="1182133"/>
                    <a:pt x="1251690" y="1182133"/>
                  </a:cubicBezTo>
                  <a:lnTo>
                    <a:pt x="68386" y="1182133"/>
                  </a:lnTo>
                  <a:cubicBezTo>
                    <a:pt x="30618" y="1182133"/>
                    <a:pt x="0" y="1151515"/>
                    <a:pt x="0" y="1113746"/>
                  </a:cubicBezTo>
                  <a:lnTo>
                    <a:pt x="0" y="68386"/>
                  </a:lnTo>
                  <a:cubicBezTo>
                    <a:pt x="0" y="30618"/>
                    <a:pt x="30618" y="0"/>
                    <a:pt x="68386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61925" cap="rnd">
              <a:gradFill>
                <a:gsLst>
                  <a:gs pos="0">
                    <a:srgbClr val="08377C">
                      <a:alpha val="100000"/>
                    </a:srgbClr>
                  </a:gs>
                  <a:gs pos="50000">
                    <a:srgbClr val="006BB6">
                      <a:alpha val="100000"/>
                    </a:srgbClr>
                  </a:gs>
                  <a:gs pos="100000">
                    <a:srgbClr val="C9E9FF">
                      <a:alpha val="100000"/>
                    </a:srgbClr>
                  </a:gs>
                </a:gsLst>
                <a:lin ang="2700000"/>
              </a:gradFill>
              <a:prstDash val="solid"/>
              <a:round/>
            </a:ln>
          </p:spPr>
        </p:sp>
        <p:sp>
          <p:nvSpPr>
            <p:cNvPr name="TextBox 5" id="5"/>
            <p:cNvSpPr txBox="true"/>
            <p:nvPr/>
          </p:nvSpPr>
          <p:spPr>
            <a:xfrm>
              <a:off x="0" y="-47625"/>
              <a:ext cx="1320076" cy="12297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6" id="6"/>
          <p:cNvGrpSpPr/>
          <p:nvPr/>
        </p:nvGrpSpPr>
        <p:grpSpPr>
          <a:xfrm rot="0">
            <a:off x="2393815" y="3478167"/>
            <a:ext cx="1345270" cy="1328393"/>
            <a:chOff x="0" y="0"/>
            <a:chExt cx="435740" cy="430274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435740" cy="430274"/>
            </a:xfrm>
            <a:custGeom>
              <a:avLst/>
              <a:gdLst/>
              <a:ahLst/>
              <a:cxnLst/>
              <a:rect r="r" b="b" t="t" l="l"/>
              <a:pathLst>
                <a:path h="430274" w="435740">
                  <a:moveTo>
                    <a:pt x="0" y="0"/>
                  </a:moveTo>
                  <a:lnTo>
                    <a:pt x="435740" y="0"/>
                  </a:lnTo>
                  <a:lnTo>
                    <a:pt x="435740" y="430274"/>
                  </a:lnTo>
                  <a:lnTo>
                    <a:pt x="0" y="430274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0" y="-9525"/>
              <a:ext cx="435740" cy="43979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7358"/>
                </a:lnSpc>
                <a:spcBef>
                  <a:spcPct val="0"/>
                </a:spcBef>
              </a:pPr>
              <a:r>
                <a:rPr lang="en-US" b="true" sz="6131" spc="220" strike="noStrike" u="none">
                  <a:solidFill>
                    <a:srgbClr val="0063A1"/>
                  </a:solidFill>
                  <a:latin typeface="Montserrat Classic Bold"/>
                  <a:ea typeface="Montserrat Classic Bold"/>
                  <a:cs typeface="Montserrat Classic Bold"/>
                  <a:sym typeface="Montserrat Classic Bold"/>
                </a:rPr>
                <a:t>01</a:t>
              </a:r>
            </a:p>
          </p:txBody>
        </p:sp>
      </p:grpSp>
      <p:sp>
        <p:nvSpPr>
          <p:cNvPr name="Freeform 9" id="9"/>
          <p:cNvSpPr/>
          <p:nvPr/>
        </p:nvSpPr>
        <p:spPr>
          <a:xfrm flipH="false" flipV="false" rot="-10800000">
            <a:off x="5673753" y="7652001"/>
            <a:ext cx="3988366" cy="473147"/>
          </a:xfrm>
          <a:custGeom>
            <a:avLst/>
            <a:gdLst/>
            <a:ahLst/>
            <a:cxnLst/>
            <a:rect r="r" b="b" t="t" l="l"/>
            <a:pathLst>
              <a:path h="473147" w="3988366">
                <a:moveTo>
                  <a:pt x="0" y="0"/>
                </a:moveTo>
                <a:lnTo>
                  <a:pt x="3988366" y="0"/>
                </a:lnTo>
                <a:lnTo>
                  <a:pt x="3988366" y="473147"/>
                </a:lnTo>
                <a:lnTo>
                  <a:pt x="0" y="47314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89000"/>
            </a:blip>
            <a:stretch>
              <a:fillRect l="0" t="0" r="0" b="-142346"/>
            </a:stretch>
          </a:blipFill>
        </p:spPr>
      </p:sp>
      <p:grpSp>
        <p:nvGrpSpPr>
          <p:cNvPr name="Group 10" id="10"/>
          <p:cNvGrpSpPr/>
          <p:nvPr/>
        </p:nvGrpSpPr>
        <p:grpSpPr>
          <a:xfrm rot="0">
            <a:off x="12115578" y="0"/>
            <a:ext cx="6247116" cy="6247116"/>
            <a:chOff x="0" y="0"/>
            <a:chExt cx="6350000" cy="635000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0" y="0"/>
                  </a:moveTo>
                  <a:cubicBezTo>
                    <a:pt x="0" y="3506470"/>
                    <a:pt x="2843530" y="6350000"/>
                    <a:pt x="6350000" y="6350000"/>
                  </a:cubicBezTo>
                  <a:lnTo>
                    <a:pt x="6350000" y="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alphaModFix amt="60000"/>
              </a:blip>
              <a:stretch>
                <a:fillRect l="0" t="-16153" r="0" b="-16153"/>
              </a:stretch>
            </a:blipFill>
          </p:spPr>
        </p:sp>
      </p:grpSp>
      <p:grpSp>
        <p:nvGrpSpPr>
          <p:cNvPr name="Group 12" id="12"/>
          <p:cNvGrpSpPr/>
          <p:nvPr/>
        </p:nvGrpSpPr>
        <p:grpSpPr>
          <a:xfrm rot="0">
            <a:off x="5673753" y="4118226"/>
            <a:ext cx="4075499" cy="3649623"/>
            <a:chOff x="0" y="0"/>
            <a:chExt cx="1320076" cy="1182133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1320076" cy="1182133"/>
            </a:xfrm>
            <a:custGeom>
              <a:avLst/>
              <a:gdLst/>
              <a:ahLst/>
              <a:cxnLst/>
              <a:rect r="r" b="b" t="t" l="l"/>
              <a:pathLst>
                <a:path h="1182133" w="1320076">
                  <a:moveTo>
                    <a:pt x="68386" y="0"/>
                  </a:moveTo>
                  <a:lnTo>
                    <a:pt x="1251690" y="0"/>
                  </a:lnTo>
                  <a:cubicBezTo>
                    <a:pt x="1289459" y="0"/>
                    <a:pt x="1320076" y="30618"/>
                    <a:pt x="1320076" y="68386"/>
                  </a:cubicBezTo>
                  <a:lnTo>
                    <a:pt x="1320076" y="1113746"/>
                  </a:lnTo>
                  <a:cubicBezTo>
                    <a:pt x="1320076" y="1151515"/>
                    <a:pt x="1289459" y="1182133"/>
                    <a:pt x="1251690" y="1182133"/>
                  </a:cubicBezTo>
                  <a:lnTo>
                    <a:pt x="68386" y="1182133"/>
                  </a:lnTo>
                  <a:cubicBezTo>
                    <a:pt x="30618" y="1182133"/>
                    <a:pt x="0" y="1151515"/>
                    <a:pt x="0" y="1113746"/>
                  </a:cubicBezTo>
                  <a:lnTo>
                    <a:pt x="0" y="68386"/>
                  </a:lnTo>
                  <a:cubicBezTo>
                    <a:pt x="0" y="30618"/>
                    <a:pt x="30618" y="0"/>
                    <a:pt x="68386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61925" cap="rnd">
              <a:gradFill>
                <a:gsLst>
                  <a:gs pos="0">
                    <a:srgbClr val="08377C">
                      <a:alpha val="100000"/>
                    </a:srgbClr>
                  </a:gs>
                  <a:gs pos="50000">
                    <a:srgbClr val="006BB6">
                      <a:alpha val="100000"/>
                    </a:srgbClr>
                  </a:gs>
                  <a:gs pos="100000">
                    <a:srgbClr val="C9E9FF">
                      <a:alpha val="100000"/>
                    </a:srgbClr>
                  </a:gs>
                </a:gsLst>
                <a:lin ang="2700000"/>
              </a:gradFill>
              <a:prstDash val="solid"/>
              <a:round/>
            </a:ln>
          </p:spPr>
        </p:sp>
        <p:sp>
          <p:nvSpPr>
            <p:cNvPr name="TextBox 14" id="14"/>
            <p:cNvSpPr txBox="true"/>
            <p:nvPr/>
          </p:nvSpPr>
          <p:spPr>
            <a:xfrm>
              <a:off x="0" y="-47625"/>
              <a:ext cx="1320076" cy="12297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5" id="15"/>
          <p:cNvGrpSpPr/>
          <p:nvPr/>
        </p:nvGrpSpPr>
        <p:grpSpPr>
          <a:xfrm rot="0">
            <a:off x="7038868" y="3478167"/>
            <a:ext cx="1345270" cy="1328393"/>
            <a:chOff x="0" y="0"/>
            <a:chExt cx="435740" cy="430274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435740" cy="430274"/>
            </a:xfrm>
            <a:custGeom>
              <a:avLst/>
              <a:gdLst/>
              <a:ahLst/>
              <a:cxnLst/>
              <a:rect r="r" b="b" t="t" l="l"/>
              <a:pathLst>
                <a:path h="430274" w="435740">
                  <a:moveTo>
                    <a:pt x="0" y="0"/>
                  </a:moveTo>
                  <a:lnTo>
                    <a:pt x="435740" y="0"/>
                  </a:lnTo>
                  <a:lnTo>
                    <a:pt x="435740" y="430274"/>
                  </a:lnTo>
                  <a:lnTo>
                    <a:pt x="0" y="430274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7" id="17"/>
            <p:cNvSpPr txBox="true"/>
            <p:nvPr/>
          </p:nvSpPr>
          <p:spPr>
            <a:xfrm>
              <a:off x="0" y="-9525"/>
              <a:ext cx="435740" cy="43979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7358"/>
                </a:lnSpc>
                <a:spcBef>
                  <a:spcPct val="0"/>
                </a:spcBef>
              </a:pPr>
              <a:r>
                <a:rPr lang="en-US" b="true" sz="6131" spc="220">
                  <a:solidFill>
                    <a:srgbClr val="0063A1"/>
                  </a:solidFill>
                  <a:latin typeface="Montserrat Classic Bold"/>
                  <a:ea typeface="Montserrat Classic Bold"/>
                  <a:cs typeface="Montserrat Classic Bold"/>
                  <a:sym typeface="Montserrat Classic Bold"/>
                </a:rPr>
                <a:t>02</a:t>
              </a:r>
            </a:p>
          </p:txBody>
        </p:sp>
      </p:grpSp>
      <p:sp>
        <p:nvSpPr>
          <p:cNvPr name="Freeform 18" id="18"/>
          <p:cNvSpPr/>
          <p:nvPr/>
        </p:nvSpPr>
        <p:spPr>
          <a:xfrm flipH="false" flipV="false" rot="-10800000">
            <a:off x="10405939" y="7652001"/>
            <a:ext cx="3988366" cy="473147"/>
          </a:xfrm>
          <a:custGeom>
            <a:avLst/>
            <a:gdLst/>
            <a:ahLst/>
            <a:cxnLst/>
            <a:rect r="r" b="b" t="t" l="l"/>
            <a:pathLst>
              <a:path h="473147" w="3988366">
                <a:moveTo>
                  <a:pt x="0" y="0"/>
                </a:moveTo>
                <a:lnTo>
                  <a:pt x="3988366" y="0"/>
                </a:lnTo>
                <a:lnTo>
                  <a:pt x="3988366" y="473147"/>
                </a:lnTo>
                <a:lnTo>
                  <a:pt x="0" y="47314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89000"/>
            </a:blip>
            <a:stretch>
              <a:fillRect l="0" t="0" r="0" b="-142346"/>
            </a:stretch>
          </a:blipFill>
        </p:spPr>
      </p:sp>
      <p:grpSp>
        <p:nvGrpSpPr>
          <p:cNvPr name="Group 19" id="19"/>
          <p:cNvGrpSpPr/>
          <p:nvPr/>
        </p:nvGrpSpPr>
        <p:grpSpPr>
          <a:xfrm rot="0">
            <a:off x="10405939" y="4118226"/>
            <a:ext cx="4075499" cy="3649623"/>
            <a:chOff x="0" y="0"/>
            <a:chExt cx="1320076" cy="1182133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1320076" cy="1182133"/>
            </a:xfrm>
            <a:custGeom>
              <a:avLst/>
              <a:gdLst/>
              <a:ahLst/>
              <a:cxnLst/>
              <a:rect r="r" b="b" t="t" l="l"/>
              <a:pathLst>
                <a:path h="1182133" w="1320076">
                  <a:moveTo>
                    <a:pt x="68386" y="0"/>
                  </a:moveTo>
                  <a:lnTo>
                    <a:pt x="1251690" y="0"/>
                  </a:lnTo>
                  <a:cubicBezTo>
                    <a:pt x="1289459" y="0"/>
                    <a:pt x="1320076" y="30618"/>
                    <a:pt x="1320076" y="68386"/>
                  </a:cubicBezTo>
                  <a:lnTo>
                    <a:pt x="1320076" y="1113746"/>
                  </a:lnTo>
                  <a:cubicBezTo>
                    <a:pt x="1320076" y="1151515"/>
                    <a:pt x="1289459" y="1182133"/>
                    <a:pt x="1251690" y="1182133"/>
                  </a:cubicBezTo>
                  <a:lnTo>
                    <a:pt x="68386" y="1182133"/>
                  </a:lnTo>
                  <a:cubicBezTo>
                    <a:pt x="30618" y="1182133"/>
                    <a:pt x="0" y="1151515"/>
                    <a:pt x="0" y="1113746"/>
                  </a:cubicBezTo>
                  <a:lnTo>
                    <a:pt x="0" y="68386"/>
                  </a:lnTo>
                  <a:cubicBezTo>
                    <a:pt x="0" y="30618"/>
                    <a:pt x="30618" y="0"/>
                    <a:pt x="68386" y="0"/>
                  </a:cubicBezTo>
                  <a:close/>
                </a:path>
              </a:pathLst>
            </a:custGeom>
            <a:solidFill>
              <a:srgbClr val="FFFFFF"/>
            </a:solidFill>
            <a:ln w="161925" cap="rnd">
              <a:gradFill>
                <a:gsLst>
                  <a:gs pos="0">
                    <a:srgbClr val="08377C">
                      <a:alpha val="100000"/>
                    </a:srgbClr>
                  </a:gs>
                  <a:gs pos="50000">
                    <a:srgbClr val="006BB6">
                      <a:alpha val="100000"/>
                    </a:srgbClr>
                  </a:gs>
                  <a:gs pos="100000">
                    <a:srgbClr val="C9E9FF">
                      <a:alpha val="100000"/>
                    </a:srgbClr>
                  </a:gs>
                </a:gsLst>
                <a:lin ang="2700000"/>
              </a:gradFill>
              <a:prstDash val="solid"/>
              <a:round/>
            </a:ln>
          </p:spPr>
        </p:sp>
        <p:sp>
          <p:nvSpPr>
            <p:cNvPr name="TextBox 21" id="21"/>
            <p:cNvSpPr txBox="true"/>
            <p:nvPr/>
          </p:nvSpPr>
          <p:spPr>
            <a:xfrm>
              <a:off x="0" y="-47625"/>
              <a:ext cx="1320076" cy="12297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22" id="22"/>
          <p:cNvGrpSpPr/>
          <p:nvPr/>
        </p:nvGrpSpPr>
        <p:grpSpPr>
          <a:xfrm rot="0">
            <a:off x="11771054" y="3478167"/>
            <a:ext cx="1345270" cy="1328393"/>
            <a:chOff x="0" y="0"/>
            <a:chExt cx="435740" cy="430274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435740" cy="430274"/>
            </a:xfrm>
            <a:custGeom>
              <a:avLst/>
              <a:gdLst/>
              <a:ahLst/>
              <a:cxnLst/>
              <a:rect r="r" b="b" t="t" l="l"/>
              <a:pathLst>
                <a:path h="430274" w="435740">
                  <a:moveTo>
                    <a:pt x="0" y="0"/>
                  </a:moveTo>
                  <a:lnTo>
                    <a:pt x="435740" y="0"/>
                  </a:lnTo>
                  <a:lnTo>
                    <a:pt x="435740" y="430274"/>
                  </a:lnTo>
                  <a:lnTo>
                    <a:pt x="0" y="430274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24" id="24"/>
            <p:cNvSpPr txBox="true"/>
            <p:nvPr/>
          </p:nvSpPr>
          <p:spPr>
            <a:xfrm>
              <a:off x="0" y="-9525"/>
              <a:ext cx="435740" cy="43979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7358"/>
                </a:lnSpc>
                <a:spcBef>
                  <a:spcPct val="0"/>
                </a:spcBef>
              </a:pPr>
              <a:r>
                <a:rPr lang="en-US" b="true" sz="6131" spc="220">
                  <a:solidFill>
                    <a:srgbClr val="0063A1"/>
                  </a:solidFill>
                  <a:latin typeface="Montserrat Classic Bold"/>
                  <a:ea typeface="Montserrat Classic Bold"/>
                  <a:cs typeface="Montserrat Classic Bold"/>
                  <a:sym typeface="Montserrat Classic Bold"/>
                </a:rPr>
                <a:t>03</a:t>
              </a:r>
            </a:p>
          </p:txBody>
        </p:sp>
      </p:grpSp>
      <p:grpSp>
        <p:nvGrpSpPr>
          <p:cNvPr name="Group 25" id="25"/>
          <p:cNvGrpSpPr/>
          <p:nvPr/>
        </p:nvGrpSpPr>
        <p:grpSpPr>
          <a:xfrm rot="0">
            <a:off x="-2001494" y="8323039"/>
            <a:ext cx="4723978" cy="4723978"/>
            <a:chOff x="0" y="0"/>
            <a:chExt cx="812800" cy="812800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00" cap="sq">
              <a:solidFill>
                <a:srgbClr val="08377C"/>
              </a:solidFill>
              <a:prstDash val="solid"/>
              <a:miter/>
            </a:ln>
          </p:spPr>
        </p:sp>
        <p:sp>
          <p:nvSpPr>
            <p:cNvPr name="TextBox 27" id="27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28" id="28"/>
          <p:cNvGrpSpPr/>
          <p:nvPr/>
        </p:nvGrpSpPr>
        <p:grpSpPr>
          <a:xfrm rot="0">
            <a:off x="3408560" y="8871939"/>
            <a:ext cx="772722" cy="772722"/>
            <a:chOff x="0" y="0"/>
            <a:chExt cx="812800" cy="812800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8377C"/>
            </a:solidFill>
            <a:ln cap="sq">
              <a:noFill/>
              <a:prstDash val="solid"/>
              <a:miter/>
            </a:ln>
          </p:spPr>
        </p:sp>
        <p:sp>
          <p:nvSpPr>
            <p:cNvPr name="TextBox 30" id="30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3079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31" id="31"/>
          <p:cNvSpPr txBox="true"/>
          <p:nvPr/>
        </p:nvSpPr>
        <p:spPr>
          <a:xfrm rot="0">
            <a:off x="1028700" y="1430292"/>
            <a:ext cx="5250954" cy="9429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7358"/>
              </a:lnSpc>
              <a:spcBef>
                <a:spcPct val="0"/>
              </a:spcBef>
            </a:pPr>
            <a:r>
              <a:rPr lang="en-US" b="true" sz="6131" spc="220">
                <a:solidFill>
                  <a:srgbClr val="2A2E3A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Constraints</a:t>
            </a:r>
          </a:p>
        </p:txBody>
      </p:sp>
      <p:sp>
        <p:nvSpPr>
          <p:cNvPr name="TextBox 32" id="32"/>
          <p:cNvSpPr txBox="true"/>
          <p:nvPr/>
        </p:nvSpPr>
        <p:spPr>
          <a:xfrm rot="0">
            <a:off x="1461134" y="5496827"/>
            <a:ext cx="3210631" cy="83527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311"/>
              </a:lnSpc>
              <a:spcBef>
                <a:spcPct val="0"/>
              </a:spcBef>
            </a:pPr>
            <a:r>
              <a:rPr lang="en-US" sz="2365" spc="52">
                <a:solidFill>
                  <a:srgbClr val="0063A1"/>
                </a:solidFill>
                <a:latin typeface="Montserrat Classic"/>
                <a:ea typeface="Montserrat Classic"/>
                <a:cs typeface="Montserrat Classic"/>
                <a:sym typeface="Montserrat Classic"/>
              </a:rPr>
              <a:t>Budget and time Limitations</a:t>
            </a:r>
          </a:p>
        </p:txBody>
      </p:sp>
      <p:sp>
        <p:nvSpPr>
          <p:cNvPr name="TextBox 33" id="33"/>
          <p:cNvSpPr txBox="true"/>
          <p:nvPr/>
        </p:nvSpPr>
        <p:spPr>
          <a:xfrm rot="0">
            <a:off x="6149754" y="5464180"/>
            <a:ext cx="3210631" cy="83527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311"/>
              </a:lnSpc>
              <a:spcBef>
                <a:spcPct val="0"/>
              </a:spcBef>
            </a:pPr>
            <a:r>
              <a:rPr lang="en-US" sz="2365" spc="52">
                <a:solidFill>
                  <a:srgbClr val="0063A1"/>
                </a:solidFill>
                <a:latin typeface="Montserrat Classic"/>
                <a:ea typeface="Montserrat Classic"/>
                <a:cs typeface="Montserrat Classic"/>
                <a:sym typeface="Montserrat Classic"/>
              </a:rPr>
              <a:t>Size and power Constraints</a:t>
            </a:r>
          </a:p>
        </p:txBody>
      </p:sp>
      <p:sp>
        <p:nvSpPr>
          <p:cNvPr name="TextBox 34" id="34"/>
          <p:cNvSpPr txBox="true"/>
          <p:nvPr/>
        </p:nvSpPr>
        <p:spPr>
          <a:xfrm rot="0">
            <a:off x="10838374" y="5496827"/>
            <a:ext cx="3210631" cy="83527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311"/>
              </a:lnSpc>
              <a:spcBef>
                <a:spcPct val="0"/>
              </a:spcBef>
            </a:pPr>
            <a:r>
              <a:rPr lang="en-US" sz="2365" spc="52">
                <a:solidFill>
                  <a:srgbClr val="0063A1"/>
                </a:solidFill>
                <a:latin typeface="Montserrat Classic"/>
                <a:ea typeface="Montserrat Classic"/>
                <a:cs typeface="Montserrat Classic"/>
                <a:sym typeface="Montserrat Classic"/>
              </a:rPr>
              <a:t>Image Processing Limitations</a:t>
            </a:r>
          </a:p>
        </p:txBody>
      </p:sp>
      <p:sp>
        <p:nvSpPr>
          <p:cNvPr name="TextBox 35" id="35"/>
          <p:cNvSpPr txBox="true"/>
          <p:nvPr/>
        </p:nvSpPr>
        <p:spPr>
          <a:xfrm rot="0">
            <a:off x="0" y="9681316"/>
            <a:ext cx="18288000" cy="4000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3149"/>
              </a:lnSpc>
            </a:pPr>
            <a:r>
              <a:rPr lang="en-US" sz="2624" i="true" spc="94">
                <a:solidFill>
                  <a:srgbClr val="010101"/>
                </a:solidFill>
                <a:latin typeface="Alice Italics"/>
                <a:ea typeface="Alice Italics"/>
                <a:cs typeface="Alice Italics"/>
                <a:sym typeface="Alice Italics"/>
              </a:rPr>
              <a:t>   Graduation Project                                                                  11                                                                              Constraints          </a:t>
            </a:r>
          </a:p>
        </p:txBody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16666" r="0" b="-16666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5400000">
            <a:off x="1496511" y="2291195"/>
            <a:ext cx="10287000" cy="5704609"/>
          </a:xfrm>
          <a:custGeom>
            <a:avLst/>
            <a:gdLst/>
            <a:ahLst/>
            <a:cxnLst/>
            <a:rect r="r" b="b" t="t" l="l"/>
            <a:pathLst>
              <a:path h="5704609" w="10287000">
                <a:moveTo>
                  <a:pt x="0" y="0"/>
                </a:moveTo>
                <a:lnTo>
                  <a:pt x="10287000" y="0"/>
                </a:lnTo>
                <a:lnTo>
                  <a:pt x="10287000" y="5704610"/>
                </a:lnTo>
                <a:lnTo>
                  <a:pt x="0" y="570461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  <p:grpSp>
        <p:nvGrpSpPr>
          <p:cNvPr name="Group 4" id="4"/>
          <p:cNvGrpSpPr/>
          <p:nvPr/>
        </p:nvGrpSpPr>
        <p:grpSpPr>
          <a:xfrm rot="0">
            <a:off x="-517694" y="-474166"/>
            <a:ext cx="6382202" cy="10956964"/>
            <a:chOff x="0" y="0"/>
            <a:chExt cx="1680909" cy="2885785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1680909" cy="2885785"/>
            </a:xfrm>
            <a:custGeom>
              <a:avLst/>
              <a:gdLst/>
              <a:ahLst/>
              <a:cxnLst/>
              <a:rect r="r" b="b" t="t" l="l"/>
              <a:pathLst>
                <a:path h="2885785" w="1680909">
                  <a:moveTo>
                    <a:pt x="0" y="0"/>
                  </a:moveTo>
                  <a:lnTo>
                    <a:pt x="1680909" y="0"/>
                  </a:lnTo>
                  <a:lnTo>
                    <a:pt x="1680909" y="2885785"/>
                  </a:lnTo>
                  <a:lnTo>
                    <a:pt x="0" y="2885785"/>
                  </a:lnTo>
                  <a:close/>
                </a:path>
              </a:pathLst>
            </a:custGeom>
            <a:solidFill>
              <a:srgbClr val="08377C"/>
            </a:solidFill>
            <a:ln cap="sq">
              <a:noFill/>
              <a:prstDash val="solid"/>
              <a:miter/>
            </a:ln>
          </p:spPr>
        </p:sp>
        <p:sp>
          <p:nvSpPr>
            <p:cNvPr name="TextBox 6" id="6"/>
            <p:cNvSpPr txBox="true"/>
            <p:nvPr/>
          </p:nvSpPr>
          <p:spPr>
            <a:xfrm>
              <a:off x="0" y="-47625"/>
              <a:ext cx="1680909" cy="293341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7" id="7"/>
          <p:cNvGrpSpPr/>
          <p:nvPr/>
        </p:nvGrpSpPr>
        <p:grpSpPr>
          <a:xfrm rot="0">
            <a:off x="1732157" y="1028700"/>
            <a:ext cx="14823686" cy="8375545"/>
            <a:chOff x="0" y="0"/>
            <a:chExt cx="3904181" cy="2205905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3904181" cy="2205905"/>
            </a:xfrm>
            <a:custGeom>
              <a:avLst/>
              <a:gdLst/>
              <a:ahLst/>
              <a:cxnLst/>
              <a:rect r="r" b="b" t="t" l="l"/>
              <a:pathLst>
                <a:path h="2205905" w="3904181">
                  <a:moveTo>
                    <a:pt x="8356" y="0"/>
                  </a:moveTo>
                  <a:lnTo>
                    <a:pt x="3895825" y="0"/>
                  </a:lnTo>
                  <a:cubicBezTo>
                    <a:pt x="3900439" y="0"/>
                    <a:pt x="3904181" y="3741"/>
                    <a:pt x="3904181" y="8356"/>
                  </a:cubicBezTo>
                  <a:lnTo>
                    <a:pt x="3904181" y="2197549"/>
                  </a:lnTo>
                  <a:cubicBezTo>
                    <a:pt x="3904181" y="2199765"/>
                    <a:pt x="3903300" y="2201890"/>
                    <a:pt x="3901733" y="2203457"/>
                  </a:cubicBezTo>
                  <a:cubicBezTo>
                    <a:pt x="3900166" y="2205025"/>
                    <a:pt x="3898041" y="2205905"/>
                    <a:pt x="3895825" y="2205905"/>
                  </a:cubicBezTo>
                  <a:lnTo>
                    <a:pt x="8356" y="2205905"/>
                  </a:lnTo>
                  <a:cubicBezTo>
                    <a:pt x="3741" y="2205905"/>
                    <a:pt x="0" y="2202164"/>
                    <a:pt x="0" y="2197549"/>
                  </a:cubicBezTo>
                  <a:lnTo>
                    <a:pt x="0" y="8356"/>
                  </a:lnTo>
                  <a:cubicBezTo>
                    <a:pt x="0" y="3741"/>
                    <a:pt x="3741" y="0"/>
                    <a:pt x="8356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0" y="-47625"/>
              <a:ext cx="3904181" cy="225353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10" id="10"/>
          <p:cNvSpPr/>
          <p:nvPr/>
        </p:nvSpPr>
        <p:spPr>
          <a:xfrm flipH="false" flipV="false" rot="-10800000">
            <a:off x="1732157" y="9381423"/>
            <a:ext cx="14823686" cy="1101375"/>
          </a:xfrm>
          <a:custGeom>
            <a:avLst/>
            <a:gdLst/>
            <a:ahLst/>
            <a:cxnLst/>
            <a:rect r="r" b="b" t="t" l="l"/>
            <a:pathLst>
              <a:path h="1101375" w="14823686">
                <a:moveTo>
                  <a:pt x="0" y="0"/>
                </a:moveTo>
                <a:lnTo>
                  <a:pt x="14823686" y="0"/>
                </a:lnTo>
                <a:lnTo>
                  <a:pt x="14823686" y="1101375"/>
                </a:lnTo>
                <a:lnTo>
                  <a:pt x="0" y="1101375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alphaModFix amt="89000"/>
            </a:blip>
            <a:stretch>
              <a:fillRect l="0" t="-29834" r="0" b="-257118"/>
            </a:stretch>
          </a:blipFill>
        </p:spPr>
      </p:sp>
      <p:sp>
        <p:nvSpPr>
          <p:cNvPr name="AutoShape 11" id="11"/>
          <p:cNvSpPr/>
          <p:nvPr/>
        </p:nvSpPr>
        <p:spPr>
          <a:xfrm>
            <a:off x="1732157" y="2466545"/>
            <a:ext cx="14823686" cy="0"/>
          </a:xfrm>
          <a:prstGeom prst="line">
            <a:avLst/>
          </a:prstGeom>
          <a:ln cap="flat" w="38100">
            <a:solidFill>
              <a:srgbClr val="DBDBDB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12" id="12"/>
          <p:cNvSpPr txBox="true"/>
          <p:nvPr/>
        </p:nvSpPr>
        <p:spPr>
          <a:xfrm rot="0">
            <a:off x="2568406" y="1383173"/>
            <a:ext cx="7701844" cy="93628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7358"/>
              </a:lnSpc>
              <a:spcBef>
                <a:spcPct val="0"/>
              </a:spcBef>
            </a:pPr>
            <a:r>
              <a:rPr lang="en-US" b="true" sz="6131" spc="220">
                <a:solidFill>
                  <a:srgbClr val="2A2E3A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Future work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2568406" y="2836690"/>
            <a:ext cx="13039139" cy="582112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787333" indent="-393666" lvl="1">
              <a:lnSpc>
                <a:spcPts val="5105"/>
              </a:lnSpc>
              <a:spcBef>
                <a:spcPct val="0"/>
              </a:spcBef>
              <a:buFont typeface="Arial"/>
              <a:buChar char="•"/>
            </a:pPr>
            <a:r>
              <a:rPr lang="en-US" b="true" sz="3646" spc="164">
                <a:solidFill>
                  <a:srgbClr val="2A2E3A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Enhancing Spe</a:t>
            </a:r>
            <a:r>
              <a:rPr lang="en-US" b="true" sz="3646" spc="164" strike="noStrike" u="none">
                <a:solidFill>
                  <a:srgbClr val="2A2E3A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ed</a:t>
            </a:r>
            <a:r>
              <a:rPr lang="en-US" sz="3646" spc="164" strike="noStrike" u="none">
                <a:solidFill>
                  <a:srgbClr val="2A2E3A"/>
                </a:solidFill>
                <a:latin typeface="Montserrat Classic"/>
                <a:ea typeface="Montserrat Classic"/>
                <a:cs typeface="Montserrat Classic"/>
                <a:sym typeface="Montserrat Classic"/>
              </a:rPr>
              <a:t>: </a:t>
            </a:r>
            <a:r>
              <a:rPr lang="en-US" sz="3646" spc="164" strike="noStrike" u="none">
                <a:solidFill>
                  <a:srgbClr val="2A2E3A"/>
                </a:solidFill>
                <a:latin typeface="Montserrat Classic"/>
                <a:ea typeface="Montserrat Classic"/>
                <a:cs typeface="Montserrat Classic"/>
                <a:sym typeface="Montserrat Classic"/>
              </a:rPr>
              <a:t>Improving motor capabilities for faster operation</a:t>
            </a:r>
            <a:r>
              <a:rPr lang="en-US" sz="3646" spc="164" strike="noStrike" u="none">
                <a:solidFill>
                  <a:srgbClr val="2A2E3A"/>
                </a:solidFill>
                <a:latin typeface="Montserrat Classic"/>
                <a:ea typeface="Montserrat Classic"/>
                <a:cs typeface="Montserrat Classic"/>
                <a:sym typeface="Montserrat Classic"/>
              </a:rPr>
              <a:t>.</a:t>
            </a:r>
          </a:p>
          <a:p>
            <a:pPr algn="l" marL="787333" indent="-393666" lvl="1">
              <a:lnSpc>
                <a:spcPts val="5105"/>
              </a:lnSpc>
              <a:spcBef>
                <a:spcPct val="0"/>
              </a:spcBef>
              <a:buFont typeface="Arial"/>
              <a:buChar char="•"/>
            </a:pPr>
            <a:r>
              <a:rPr lang="en-US" b="true" sz="3646" spc="164" strike="noStrike" u="none">
                <a:solidFill>
                  <a:srgbClr val="2A2E3A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Increasing Capacity</a:t>
            </a:r>
            <a:r>
              <a:rPr lang="en-US" sz="3646" spc="164" strike="noStrike" u="none">
                <a:solidFill>
                  <a:srgbClr val="2A2E3A"/>
                </a:solidFill>
                <a:latin typeface="Montserrat Classic"/>
                <a:ea typeface="Montserrat Classic"/>
                <a:cs typeface="Montserrat Classic"/>
                <a:sym typeface="Montserrat Classic"/>
              </a:rPr>
              <a:t>: Expanding the grout container for longer use.</a:t>
            </a:r>
          </a:p>
          <a:p>
            <a:pPr algn="l" marL="787333" indent="-393666" lvl="1">
              <a:lnSpc>
                <a:spcPts val="5105"/>
              </a:lnSpc>
              <a:spcBef>
                <a:spcPct val="0"/>
              </a:spcBef>
              <a:buFont typeface="Arial"/>
              <a:buChar char="•"/>
            </a:pPr>
            <a:r>
              <a:rPr lang="en-US" b="true" sz="3646" spc="164" strike="noStrike" u="none">
                <a:solidFill>
                  <a:srgbClr val="2A2E3A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Cleaning Mechanism</a:t>
            </a:r>
            <a:r>
              <a:rPr lang="en-US" sz="3646" spc="164" strike="noStrike" u="none">
                <a:solidFill>
                  <a:srgbClr val="2A2E3A"/>
                </a:solidFill>
                <a:latin typeface="Montserrat Classic"/>
                <a:ea typeface="Montserrat Classic"/>
                <a:cs typeface="Montserrat Classic"/>
                <a:sym typeface="Montserrat Classic"/>
              </a:rPr>
              <a:t>: Adding a function to clean excess grout after filling.</a:t>
            </a:r>
          </a:p>
          <a:p>
            <a:pPr algn="l" marL="787333" indent="-393666" lvl="1">
              <a:lnSpc>
                <a:spcPts val="5105"/>
              </a:lnSpc>
              <a:spcBef>
                <a:spcPct val="0"/>
              </a:spcBef>
              <a:buFont typeface="Arial"/>
              <a:buChar char="•"/>
            </a:pPr>
            <a:r>
              <a:rPr lang="en-US" b="true" sz="3646" spc="164" strike="noStrike" u="none">
                <a:solidFill>
                  <a:srgbClr val="2A2E3A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Further Automation</a:t>
            </a:r>
            <a:r>
              <a:rPr lang="en-US" sz="3646" spc="164" strike="noStrike" u="none">
                <a:solidFill>
                  <a:srgbClr val="2A2E3A"/>
                </a:solidFill>
                <a:latin typeface="Montserrat Classic"/>
                <a:ea typeface="Montserrat Classic"/>
                <a:cs typeface="Montserrat Classic"/>
                <a:sym typeface="Montserrat Classic"/>
              </a:rPr>
              <a:t>: Exploring more advanced AI algorithms for autonomous navigation.</a:t>
            </a:r>
          </a:p>
          <a:p>
            <a:pPr algn="l" marL="0" indent="0" lvl="0">
              <a:lnSpc>
                <a:spcPts val="5245"/>
              </a:lnSpc>
              <a:spcBef>
                <a:spcPct val="0"/>
              </a:spcBef>
            </a:pPr>
          </a:p>
        </p:txBody>
      </p:sp>
      <p:sp>
        <p:nvSpPr>
          <p:cNvPr name="TextBox 14" id="14"/>
          <p:cNvSpPr txBox="true"/>
          <p:nvPr/>
        </p:nvSpPr>
        <p:spPr>
          <a:xfrm rot="0">
            <a:off x="0" y="9681316"/>
            <a:ext cx="18288000" cy="4000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3149"/>
              </a:lnSpc>
            </a:pPr>
            <a:r>
              <a:rPr lang="en-US" sz="2624" i="true" spc="94">
                <a:solidFill>
                  <a:srgbClr val="010101"/>
                </a:solidFill>
                <a:latin typeface="Alice Italics"/>
                <a:ea typeface="Alice Italics"/>
                <a:cs typeface="Alice Italics"/>
                <a:sym typeface="Alice Italics"/>
              </a:rPr>
              <a:t>   Graduation Project                                                                  12                                                                            Future work                                                                               </a:t>
            </a:r>
          </a:p>
        </p:txBody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5400000">
            <a:off x="8142053" y="-899719"/>
            <a:ext cx="14626818" cy="8111235"/>
          </a:xfrm>
          <a:custGeom>
            <a:avLst/>
            <a:gdLst/>
            <a:ahLst/>
            <a:cxnLst/>
            <a:rect r="r" b="b" t="t" l="l"/>
            <a:pathLst>
              <a:path h="8111235" w="14626818">
                <a:moveTo>
                  <a:pt x="0" y="0"/>
                </a:moveTo>
                <a:lnTo>
                  <a:pt x="14626818" y="0"/>
                </a:lnTo>
                <a:lnTo>
                  <a:pt x="14626818" y="8111236"/>
                </a:lnTo>
                <a:lnTo>
                  <a:pt x="0" y="811123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Freeform 3" id="3"/>
          <p:cNvSpPr/>
          <p:nvPr/>
        </p:nvSpPr>
        <p:spPr>
          <a:xfrm flipH="false" flipV="false" rot="0">
            <a:off x="2021672" y="1990236"/>
            <a:ext cx="628242" cy="620246"/>
          </a:xfrm>
          <a:custGeom>
            <a:avLst/>
            <a:gdLst/>
            <a:ahLst/>
            <a:cxnLst/>
            <a:rect r="r" b="b" t="t" l="l"/>
            <a:pathLst>
              <a:path h="620246" w="628242">
                <a:moveTo>
                  <a:pt x="0" y="0"/>
                </a:moveTo>
                <a:lnTo>
                  <a:pt x="628242" y="0"/>
                </a:lnTo>
                <a:lnTo>
                  <a:pt x="628242" y="620246"/>
                </a:lnTo>
                <a:lnTo>
                  <a:pt x="0" y="62024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>
            <a:grpSpLocks noChangeAspect="true"/>
          </p:cNvGrpSpPr>
          <p:nvPr/>
        </p:nvGrpSpPr>
        <p:grpSpPr>
          <a:xfrm rot="0">
            <a:off x="2173334" y="4086603"/>
            <a:ext cx="4617657" cy="4617657"/>
            <a:chOff x="0" y="0"/>
            <a:chExt cx="6350000" cy="635000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655320" y="655320"/>
              <a:ext cx="5039360" cy="5039360"/>
            </a:xfrm>
            <a:custGeom>
              <a:avLst/>
              <a:gdLst/>
              <a:ahLst/>
              <a:cxnLst/>
              <a:rect r="r" b="b" t="t" l="l"/>
              <a:pathLst>
                <a:path h="5039360" w="5039360">
                  <a:moveTo>
                    <a:pt x="2519680" y="0"/>
                  </a:moveTo>
                  <a:cubicBezTo>
                    <a:pt x="1127760" y="0"/>
                    <a:pt x="0" y="1127760"/>
                    <a:pt x="0" y="2519680"/>
                  </a:cubicBezTo>
                  <a:cubicBezTo>
                    <a:pt x="0" y="3911600"/>
                    <a:pt x="1127760" y="5039360"/>
                    <a:pt x="2519680" y="5039360"/>
                  </a:cubicBezTo>
                  <a:cubicBezTo>
                    <a:pt x="3911600" y="5039360"/>
                    <a:pt x="5039360" y="3911600"/>
                    <a:pt x="5039360" y="2519680"/>
                  </a:cubicBezTo>
                  <a:cubicBezTo>
                    <a:pt x="5039360" y="1127760"/>
                    <a:pt x="3911600" y="0"/>
                    <a:pt x="2519680" y="0"/>
                  </a:cubicBezTo>
                  <a:close/>
                </a:path>
              </a:pathLst>
            </a:custGeom>
            <a:blipFill>
              <a:blip r:embed="rId6">
                <a:alphaModFix amt="80000"/>
              </a:blip>
              <a:stretch>
                <a:fillRect l="0" t="-11151" r="0" b="-11151"/>
              </a:stretch>
            </a:blipFill>
          </p:spPr>
        </p:sp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3670" y="0"/>
                    <a:pt x="0" y="1424940"/>
                    <a:pt x="0" y="3175000"/>
                  </a:cubicBezTo>
                  <a:cubicBezTo>
                    <a:pt x="0" y="4925060"/>
                    <a:pt x="1423670" y="6350000"/>
                    <a:pt x="3175000" y="6350000"/>
                  </a:cubicBezTo>
                  <a:cubicBezTo>
                    <a:pt x="4925060" y="6350000"/>
                    <a:pt x="6350000" y="4926330"/>
                    <a:pt x="6350000" y="3175000"/>
                  </a:cubicBezTo>
                  <a:cubicBezTo>
                    <a:pt x="6350000" y="1424940"/>
                    <a:pt x="4926330" y="0"/>
                    <a:pt x="3175000" y="0"/>
                  </a:cubicBezTo>
                  <a:close/>
                  <a:moveTo>
                    <a:pt x="3175000" y="5833110"/>
                  </a:moveTo>
                  <a:cubicBezTo>
                    <a:pt x="1709420" y="5833110"/>
                    <a:pt x="516890" y="4640580"/>
                    <a:pt x="516890" y="3175000"/>
                  </a:cubicBezTo>
                  <a:cubicBezTo>
                    <a:pt x="516890" y="1709420"/>
                    <a:pt x="1709420" y="516890"/>
                    <a:pt x="3175000" y="516890"/>
                  </a:cubicBezTo>
                  <a:cubicBezTo>
                    <a:pt x="4640580" y="516890"/>
                    <a:pt x="5833110" y="1709420"/>
                    <a:pt x="5833110" y="3175000"/>
                  </a:cubicBezTo>
                  <a:cubicBezTo>
                    <a:pt x="5833110" y="4640580"/>
                    <a:pt x="4640580" y="5833110"/>
                    <a:pt x="3175000" y="583311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08377C">
                    <a:alpha val="80000"/>
                  </a:srgbClr>
                </a:gs>
                <a:gs pos="50000">
                  <a:srgbClr val="006BB6">
                    <a:alpha val="80000"/>
                  </a:srgbClr>
                </a:gs>
                <a:gs pos="100000">
                  <a:srgbClr val="C9E9FF">
                    <a:alpha val="80000"/>
                  </a:srgbClr>
                </a:gs>
              </a:gsLst>
              <a:lin ang="2700000"/>
            </a:gradFill>
          </p:spPr>
        </p:sp>
      </p:grpSp>
      <p:sp>
        <p:nvSpPr>
          <p:cNvPr name="TextBox 7" id="7"/>
          <p:cNvSpPr txBox="true"/>
          <p:nvPr/>
        </p:nvSpPr>
        <p:spPr>
          <a:xfrm rot="0">
            <a:off x="2061050" y="2715257"/>
            <a:ext cx="7415628" cy="125704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9873"/>
              </a:lnSpc>
              <a:spcBef>
                <a:spcPct val="0"/>
              </a:spcBef>
            </a:pPr>
            <a:r>
              <a:rPr lang="en-US" b="true" sz="8227" spc="296" strike="noStrike" u="none">
                <a:solidFill>
                  <a:srgbClr val="2A2E3A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Thank You!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2872495" y="2048507"/>
            <a:ext cx="6930950" cy="5619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432"/>
              </a:lnSpc>
            </a:pPr>
            <a:r>
              <a:rPr lang="en-US" sz="3693" spc="132">
                <a:solidFill>
                  <a:srgbClr val="0063A1"/>
                </a:solidFill>
                <a:latin typeface="Montserrat Classic"/>
                <a:ea typeface="Montserrat Classic"/>
                <a:cs typeface="Montserrat Classic"/>
                <a:sym typeface="Montserrat Classic"/>
              </a:rPr>
              <a:t>TGFR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0" y="9681316"/>
            <a:ext cx="18288000" cy="4000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3149"/>
              </a:lnSpc>
            </a:pPr>
            <a:r>
              <a:rPr lang="en-US" sz="2624" i="true" spc="94">
                <a:solidFill>
                  <a:srgbClr val="010101"/>
                </a:solidFill>
                <a:latin typeface="Alice Italics"/>
                <a:ea typeface="Alice Italics"/>
                <a:cs typeface="Alice Italics"/>
                <a:sym typeface="Alice Italics"/>
              </a:rPr>
              <a:t>   Graduation Project                                                                  13                                                                                           TGFR                                                                               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46248" y="4412877"/>
            <a:ext cx="526554" cy="532663"/>
            <a:chOff x="0" y="0"/>
            <a:chExt cx="119806" cy="121196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19806" cy="121196"/>
            </a:xfrm>
            <a:custGeom>
              <a:avLst/>
              <a:gdLst/>
              <a:ahLst/>
              <a:cxnLst/>
              <a:rect r="r" b="b" t="t" l="l"/>
              <a:pathLst>
                <a:path h="121196" w="119806">
                  <a:moveTo>
                    <a:pt x="0" y="0"/>
                  </a:moveTo>
                  <a:lnTo>
                    <a:pt x="119806" y="0"/>
                  </a:lnTo>
                  <a:lnTo>
                    <a:pt x="119806" y="121196"/>
                  </a:lnTo>
                  <a:lnTo>
                    <a:pt x="0" y="121196"/>
                  </a:lnTo>
                  <a:close/>
                </a:path>
              </a:pathLst>
            </a:custGeom>
            <a:solidFill>
              <a:srgbClr val="08377C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119806" cy="15929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079"/>
                </a:lnSpc>
              </a:pPr>
              <a:r>
                <a:rPr lang="en-US" b="true" sz="2199">
                  <a:solidFill>
                    <a:srgbClr val="FFFFFF"/>
                  </a:solidFill>
                  <a:latin typeface="Montserrat Classic Bold"/>
                  <a:ea typeface="Montserrat Classic Bold"/>
                  <a:cs typeface="Montserrat Classic Bold"/>
                  <a:sym typeface="Montserrat Classic Bold"/>
                </a:rPr>
                <a:t>01</a:t>
              </a: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646248" y="5274540"/>
            <a:ext cx="526554" cy="532663"/>
            <a:chOff x="0" y="0"/>
            <a:chExt cx="119806" cy="121196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19806" cy="121196"/>
            </a:xfrm>
            <a:custGeom>
              <a:avLst/>
              <a:gdLst/>
              <a:ahLst/>
              <a:cxnLst/>
              <a:rect r="r" b="b" t="t" l="l"/>
              <a:pathLst>
                <a:path h="121196" w="119806">
                  <a:moveTo>
                    <a:pt x="0" y="0"/>
                  </a:moveTo>
                  <a:lnTo>
                    <a:pt x="119806" y="0"/>
                  </a:lnTo>
                  <a:lnTo>
                    <a:pt x="119806" y="121196"/>
                  </a:lnTo>
                  <a:lnTo>
                    <a:pt x="0" y="121196"/>
                  </a:lnTo>
                  <a:close/>
                </a:path>
              </a:pathLst>
            </a:custGeom>
            <a:solidFill>
              <a:srgbClr val="08377C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119806" cy="15929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079"/>
                </a:lnSpc>
              </a:pPr>
              <a:r>
                <a:rPr lang="en-US" b="true" sz="2199">
                  <a:solidFill>
                    <a:srgbClr val="FFFFFF"/>
                  </a:solidFill>
                  <a:latin typeface="Montserrat Classic Bold"/>
                  <a:ea typeface="Montserrat Classic Bold"/>
                  <a:cs typeface="Montserrat Classic Bold"/>
                  <a:sym typeface="Montserrat Classic Bold"/>
                </a:rPr>
                <a:t>02</a:t>
              </a: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1646248" y="6137970"/>
            <a:ext cx="526554" cy="532663"/>
            <a:chOff x="0" y="0"/>
            <a:chExt cx="119806" cy="121196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119806" cy="121196"/>
            </a:xfrm>
            <a:custGeom>
              <a:avLst/>
              <a:gdLst/>
              <a:ahLst/>
              <a:cxnLst/>
              <a:rect r="r" b="b" t="t" l="l"/>
              <a:pathLst>
                <a:path h="121196" w="119806">
                  <a:moveTo>
                    <a:pt x="0" y="0"/>
                  </a:moveTo>
                  <a:lnTo>
                    <a:pt x="119806" y="0"/>
                  </a:lnTo>
                  <a:lnTo>
                    <a:pt x="119806" y="121196"/>
                  </a:lnTo>
                  <a:lnTo>
                    <a:pt x="0" y="121196"/>
                  </a:lnTo>
                  <a:close/>
                </a:path>
              </a:pathLst>
            </a:custGeom>
            <a:solidFill>
              <a:srgbClr val="08377C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119806" cy="15929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079"/>
                </a:lnSpc>
              </a:pPr>
              <a:r>
                <a:rPr lang="en-US" b="true" sz="2199">
                  <a:solidFill>
                    <a:srgbClr val="FFFFFF"/>
                  </a:solidFill>
                  <a:latin typeface="Montserrat Classic Bold"/>
                  <a:ea typeface="Montserrat Classic Bold"/>
                  <a:cs typeface="Montserrat Classic Bold"/>
                  <a:sym typeface="Montserrat Classic Bold"/>
                </a:rPr>
                <a:t>03</a:t>
              </a: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1646248" y="7004897"/>
            <a:ext cx="526554" cy="532663"/>
            <a:chOff x="0" y="0"/>
            <a:chExt cx="119806" cy="121196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119806" cy="121196"/>
            </a:xfrm>
            <a:custGeom>
              <a:avLst/>
              <a:gdLst/>
              <a:ahLst/>
              <a:cxnLst/>
              <a:rect r="r" b="b" t="t" l="l"/>
              <a:pathLst>
                <a:path h="121196" w="119806">
                  <a:moveTo>
                    <a:pt x="0" y="0"/>
                  </a:moveTo>
                  <a:lnTo>
                    <a:pt x="119806" y="0"/>
                  </a:lnTo>
                  <a:lnTo>
                    <a:pt x="119806" y="121196"/>
                  </a:lnTo>
                  <a:lnTo>
                    <a:pt x="0" y="121196"/>
                  </a:lnTo>
                  <a:close/>
                </a:path>
              </a:pathLst>
            </a:custGeom>
            <a:solidFill>
              <a:srgbClr val="08377C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0" y="-38100"/>
              <a:ext cx="119806" cy="15929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079"/>
                </a:lnSpc>
              </a:pPr>
              <a:r>
                <a:rPr lang="en-US" b="true" sz="2199">
                  <a:solidFill>
                    <a:srgbClr val="FFFFFF"/>
                  </a:solidFill>
                  <a:latin typeface="Montserrat Classic Bold"/>
                  <a:ea typeface="Montserrat Classic Bold"/>
                  <a:cs typeface="Montserrat Classic Bold"/>
                  <a:sym typeface="Montserrat Classic Bold"/>
                </a:rPr>
                <a:t>04</a:t>
              </a:r>
            </a:p>
          </p:txBody>
        </p:sp>
      </p:grpSp>
      <p:grpSp>
        <p:nvGrpSpPr>
          <p:cNvPr name="Group 14" id="14"/>
          <p:cNvGrpSpPr/>
          <p:nvPr/>
        </p:nvGrpSpPr>
        <p:grpSpPr>
          <a:xfrm rot="0">
            <a:off x="5674102" y="6119800"/>
            <a:ext cx="526554" cy="532663"/>
            <a:chOff x="0" y="0"/>
            <a:chExt cx="119806" cy="121196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119806" cy="121196"/>
            </a:xfrm>
            <a:custGeom>
              <a:avLst/>
              <a:gdLst/>
              <a:ahLst/>
              <a:cxnLst/>
              <a:rect r="r" b="b" t="t" l="l"/>
              <a:pathLst>
                <a:path h="121196" w="119806">
                  <a:moveTo>
                    <a:pt x="0" y="0"/>
                  </a:moveTo>
                  <a:lnTo>
                    <a:pt x="119806" y="0"/>
                  </a:lnTo>
                  <a:lnTo>
                    <a:pt x="119806" y="121196"/>
                  </a:lnTo>
                  <a:lnTo>
                    <a:pt x="0" y="121196"/>
                  </a:lnTo>
                  <a:close/>
                </a:path>
              </a:pathLst>
            </a:custGeom>
            <a:solidFill>
              <a:srgbClr val="08377C"/>
            </a:solidFill>
          </p:spPr>
        </p:sp>
        <p:sp>
          <p:nvSpPr>
            <p:cNvPr name="TextBox 16" id="16"/>
            <p:cNvSpPr txBox="true"/>
            <p:nvPr/>
          </p:nvSpPr>
          <p:spPr>
            <a:xfrm>
              <a:off x="0" y="-38100"/>
              <a:ext cx="119806" cy="15929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079"/>
                </a:lnSpc>
              </a:pPr>
              <a:r>
                <a:rPr lang="en-US" b="true" sz="2199">
                  <a:solidFill>
                    <a:srgbClr val="FFFFFF"/>
                  </a:solidFill>
                  <a:latin typeface="Montserrat Classic Bold"/>
                  <a:ea typeface="Montserrat Classic Bold"/>
                  <a:cs typeface="Montserrat Classic Bold"/>
                  <a:sym typeface="Montserrat Classic Bold"/>
                </a:rPr>
                <a:t>07</a:t>
              </a:r>
            </a:p>
          </p:txBody>
        </p:sp>
      </p:grpSp>
      <p:sp>
        <p:nvSpPr>
          <p:cNvPr name="Freeform 17" id="17"/>
          <p:cNvSpPr/>
          <p:nvPr/>
        </p:nvSpPr>
        <p:spPr>
          <a:xfrm flipH="false" flipV="false" rot="0">
            <a:off x="9595777" y="876348"/>
            <a:ext cx="8476683" cy="8473151"/>
          </a:xfrm>
          <a:custGeom>
            <a:avLst/>
            <a:gdLst/>
            <a:ahLst/>
            <a:cxnLst/>
            <a:rect r="r" b="b" t="t" l="l"/>
            <a:pathLst>
              <a:path h="8473151" w="8476683">
                <a:moveTo>
                  <a:pt x="0" y="0"/>
                </a:moveTo>
                <a:lnTo>
                  <a:pt x="8476683" y="0"/>
                </a:lnTo>
                <a:lnTo>
                  <a:pt x="8476683" y="8473151"/>
                </a:lnTo>
                <a:lnTo>
                  <a:pt x="0" y="847315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18" id="18"/>
          <p:cNvGrpSpPr/>
          <p:nvPr/>
        </p:nvGrpSpPr>
        <p:grpSpPr>
          <a:xfrm rot="0">
            <a:off x="13955786" y="-254854"/>
            <a:ext cx="4632524" cy="10815226"/>
            <a:chOff x="0" y="0"/>
            <a:chExt cx="1220089" cy="2848455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1220089" cy="2848455"/>
            </a:xfrm>
            <a:custGeom>
              <a:avLst/>
              <a:gdLst/>
              <a:ahLst/>
              <a:cxnLst/>
              <a:rect r="r" b="b" t="t" l="l"/>
              <a:pathLst>
                <a:path h="2848455" w="1220089">
                  <a:moveTo>
                    <a:pt x="0" y="0"/>
                  </a:moveTo>
                  <a:lnTo>
                    <a:pt x="1220089" y="0"/>
                  </a:lnTo>
                  <a:lnTo>
                    <a:pt x="1220089" y="2848455"/>
                  </a:lnTo>
                  <a:lnTo>
                    <a:pt x="0" y="2848455"/>
                  </a:lnTo>
                  <a:close/>
                </a:path>
              </a:pathLst>
            </a:custGeom>
            <a:solidFill>
              <a:srgbClr val="08377C"/>
            </a:solidFill>
          </p:spPr>
        </p:sp>
        <p:sp>
          <p:nvSpPr>
            <p:cNvPr name="TextBox 20" id="20"/>
            <p:cNvSpPr txBox="true"/>
            <p:nvPr/>
          </p:nvSpPr>
          <p:spPr>
            <a:xfrm>
              <a:off x="0" y="-47625"/>
              <a:ext cx="1220089" cy="289608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21" id="21"/>
          <p:cNvGrpSpPr/>
          <p:nvPr/>
        </p:nvGrpSpPr>
        <p:grpSpPr>
          <a:xfrm rot="0">
            <a:off x="10292147" y="1635671"/>
            <a:ext cx="7015658" cy="7015658"/>
            <a:chOff x="0" y="0"/>
            <a:chExt cx="812800" cy="812800"/>
          </a:xfrm>
        </p:grpSpPr>
        <p:sp>
          <p:nvSpPr>
            <p:cNvPr name="Freeform 22" id="22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8377C"/>
            </a:solidFill>
            <a:ln cap="sq">
              <a:noFill/>
              <a:prstDash val="solid"/>
              <a:miter/>
            </a:ln>
          </p:spPr>
        </p:sp>
        <p:sp>
          <p:nvSpPr>
            <p:cNvPr name="TextBox 23" id="23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307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24" id="24"/>
          <p:cNvGrpSpPr/>
          <p:nvPr/>
        </p:nvGrpSpPr>
        <p:grpSpPr>
          <a:xfrm rot="0">
            <a:off x="10277337" y="1606079"/>
            <a:ext cx="7045278" cy="7045250"/>
            <a:chOff x="0" y="0"/>
            <a:chExt cx="6350000" cy="6349975"/>
          </a:xfrm>
        </p:grpSpPr>
        <p:sp>
          <p:nvSpPr>
            <p:cNvPr name="Freeform 25" id="25"/>
            <p:cNvSpPr/>
            <p:nvPr/>
          </p:nvSpPr>
          <p:spPr>
            <a:xfrm flipH="false" flipV="false" rot="0">
              <a:off x="0" y="0"/>
              <a:ext cx="6350000" cy="6349975"/>
            </a:xfrm>
            <a:custGeom>
              <a:avLst/>
              <a:gdLst/>
              <a:ahLst/>
              <a:cxnLst/>
              <a:rect r="r" b="b" t="t" l="l"/>
              <a:pathLst>
                <a:path h="6349975" w="6350000">
                  <a:moveTo>
                    <a:pt x="6350000" y="3175025"/>
                  </a:moveTo>
                  <a:cubicBezTo>
                    <a:pt x="6350000" y="4928451"/>
                    <a:pt x="4928476" y="6349975"/>
                    <a:pt x="3175000" y="6349975"/>
                  </a:cubicBezTo>
                  <a:cubicBezTo>
                    <a:pt x="1421498" y="6349975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2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3"/>
              <a:stretch>
                <a:fillRect l="-24999" t="0" r="-24999" b="0"/>
              </a:stretch>
            </a:blipFill>
          </p:spPr>
        </p:sp>
      </p:grpSp>
      <p:sp>
        <p:nvSpPr>
          <p:cNvPr name="Freeform 26" id="26"/>
          <p:cNvSpPr/>
          <p:nvPr/>
        </p:nvSpPr>
        <p:spPr>
          <a:xfrm flipH="false" flipV="false" rot="-5400000">
            <a:off x="11952046" y="3265440"/>
            <a:ext cx="7715094" cy="3707614"/>
          </a:xfrm>
          <a:custGeom>
            <a:avLst/>
            <a:gdLst/>
            <a:ahLst/>
            <a:cxnLst/>
            <a:rect r="r" b="b" t="t" l="l"/>
            <a:pathLst>
              <a:path h="3707614" w="7715094">
                <a:moveTo>
                  <a:pt x="0" y="0"/>
                </a:moveTo>
                <a:lnTo>
                  <a:pt x="7715094" y="0"/>
                </a:lnTo>
                <a:lnTo>
                  <a:pt x="7715094" y="3707614"/>
                </a:lnTo>
                <a:lnTo>
                  <a:pt x="0" y="370761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-5935" r="0" b="0"/>
            </a:stretch>
          </a:blipFill>
        </p:spPr>
      </p:sp>
      <p:sp>
        <p:nvSpPr>
          <p:cNvPr name="TextBox 27" id="27"/>
          <p:cNvSpPr txBox="true"/>
          <p:nvPr/>
        </p:nvSpPr>
        <p:spPr>
          <a:xfrm rot="0">
            <a:off x="1646248" y="2023343"/>
            <a:ext cx="4967583" cy="7751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6042"/>
              </a:lnSpc>
              <a:spcBef>
                <a:spcPct val="0"/>
              </a:spcBef>
            </a:pPr>
            <a:r>
              <a:rPr lang="en-US" b="true" sz="5035" spc="181" strike="noStrike" u="none">
                <a:solidFill>
                  <a:srgbClr val="2A2E3A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Table of </a:t>
            </a:r>
          </a:p>
        </p:txBody>
      </p:sp>
      <p:sp>
        <p:nvSpPr>
          <p:cNvPr name="TextBox 28" id="28"/>
          <p:cNvSpPr txBox="true"/>
          <p:nvPr/>
        </p:nvSpPr>
        <p:spPr>
          <a:xfrm rot="0">
            <a:off x="2310733" y="4355727"/>
            <a:ext cx="3230019" cy="56726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4699"/>
              </a:lnSpc>
            </a:pPr>
            <a:r>
              <a:rPr lang="en-US" sz="3356" spc="100">
                <a:solidFill>
                  <a:srgbClr val="2A2E3A"/>
                </a:solidFill>
                <a:latin typeface="Montserrat"/>
                <a:ea typeface="Montserrat"/>
                <a:cs typeface="Montserrat"/>
                <a:sym typeface="Montserrat"/>
              </a:rPr>
              <a:t>Introduction</a:t>
            </a:r>
          </a:p>
        </p:txBody>
      </p:sp>
      <p:sp>
        <p:nvSpPr>
          <p:cNvPr name="TextBox 29" id="29"/>
          <p:cNvSpPr txBox="true"/>
          <p:nvPr/>
        </p:nvSpPr>
        <p:spPr>
          <a:xfrm rot="0">
            <a:off x="2310733" y="5217390"/>
            <a:ext cx="3113517" cy="56726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4699"/>
              </a:lnSpc>
            </a:pPr>
            <a:r>
              <a:rPr lang="en-US" sz="3356" spc="100">
                <a:solidFill>
                  <a:srgbClr val="2A2E3A"/>
                </a:solidFill>
                <a:latin typeface="Montserrat"/>
                <a:ea typeface="Montserrat"/>
                <a:cs typeface="Montserrat"/>
                <a:sym typeface="Montserrat"/>
              </a:rPr>
              <a:t>Design</a:t>
            </a:r>
          </a:p>
        </p:txBody>
      </p:sp>
      <p:sp>
        <p:nvSpPr>
          <p:cNvPr name="TextBox 30" id="30"/>
          <p:cNvSpPr txBox="true"/>
          <p:nvPr/>
        </p:nvSpPr>
        <p:spPr>
          <a:xfrm rot="0">
            <a:off x="2310733" y="6079932"/>
            <a:ext cx="3113517" cy="56726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4699"/>
              </a:lnSpc>
            </a:pPr>
            <a:r>
              <a:rPr lang="en-US" sz="3356" spc="100">
                <a:solidFill>
                  <a:srgbClr val="2A2E3A"/>
                </a:solidFill>
                <a:latin typeface="Montserrat"/>
                <a:ea typeface="Montserrat"/>
                <a:cs typeface="Montserrat"/>
                <a:sym typeface="Montserrat"/>
              </a:rPr>
              <a:t>Components</a:t>
            </a:r>
          </a:p>
        </p:txBody>
      </p:sp>
      <p:sp>
        <p:nvSpPr>
          <p:cNvPr name="TextBox 31" id="31"/>
          <p:cNvSpPr txBox="true"/>
          <p:nvPr/>
        </p:nvSpPr>
        <p:spPr>
          <a:xfrm rot="0">
            <a:off x="2310733" y="6946859"/>
            <a:ext cx="3230019" cy="56726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4699"/>
              </a:lnSpc>
            </a:pPr>
            <a:r>
              <a:rPr lang="en-US" sz="3356" spc="100">
                <a:solidFill>
                  <a:srgbClr val="2A2E3A"/>
                </a:solidFill>
                <a:latin typeface="Montserrat"/>
                <a:ea typeface="Montserrat"/>
                <a:cs typeface="Montserrat"/>
                <a:sym typeface="Montserrat"/>
              </a:rPr>
              <a:t>Features </a:t>
            </a:r>
          </a:p>
        </p:txBody>
      </p:sp>
      <p:sp>
        <p:nvSpPr>
          <p:cNvPr name="TextBox 32" id="32"/>
          <p:cNvSpPr txBox="true"/>
          <p:nvPr/>
        </p:nvSpPr>
        <p:spPr>
          <a:xfrm rot="0">
            <a:off x="6338587" y="6060872"/>
            <a:ext cx="3257190" cy="56726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4699"/>
              </a:lnSpc>
            </a:pPr>
            <a:r>
              <a:rPr lang="en-US" sz="3356" spc="100">
                <a:solidFill>
                  <a:srgbClr val="2A2E3A"/>
                </a:solidFill>
                <a:latin typeface="Montserrat"/>
                <a:ea typeface="Montserrat"/>
                <a:cs typeface="Montserrat"/>
                <a:sym typeface="Montserrat"/>
              </a:rPr>
              <a:t>Future Work</a:t>
            </a:r>
          </a:p>
        </p:txBody>
      </p:sp>
      <p:sp>
        <p:nvSpPr>
          <p:cNvPr name="TextBox 33" id="33"/>
          <p:cNvSpPr txBox="true"/>
          <p:nvPr/>
        </p:nvSpPr>
        <p:spPr>
          <a:xfrm rot="0">
            <a:off x="1646248" y="2772050"/>
            <a:ext cx="5444548" cy="103397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151"/>
              </a:lnSpc>
              <a:spcBef>
                <a:spcPct val="0"/>
              </a:spcBef>
            </a:pPr>
            <a:r>
              <a:rPr lang="en-US" b="true" sz="6792" spc="224" strike="noStrike" u="none">
                <a:solidFill>
                  <a:srgbClr val="08377C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Contents</a:t>
            </a:r>
          </a:p>
        </p:txBody>
      </p:sp>
      <p:sp>
        <p:nvSpPr>
          <p:cNvPr name="TextBox 34" id="34"/>
          <p:cNvSpPr txBox="true"/>
          <p:nvPr/>
        </p:nvSpPr>
        <p:spPr>
          <a:xfrm rot="0">
            <a:off x="0" y="9681316"/>
            <a:ext cx="18288000" cy="4000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3149"/>
              </a:lnSpc>
            </a:pPr>
            <a:r>
              <a:rPr lang="en-US" sz="2624" i="true" spc="94">
                <a:solidFill>
                  <a:srgbClr val="010101"/>
                </a:solidFill>
                <a:latin typeface="Alice Italics"/>
                <a:ea typeface="Alice Italics"/>
                <a:cs typeface="Alice Italics"/>
                <a:sym typeface="Alice Italics"/>
              </a:rPr>
              <a:t>   Graduation Project                                                                   2                                                                    Table of Contents          </a:t>
            </a:r>
          </a:p>
        </p:txBody>
      </p:sp>
      <p:grpSp>
        <p:nvGrpSpPr>
          <p:cNvPr name="Group 35" id="35"/>
          <p:cNvGrpSpPr/>
          <p:nvPr/>
        </p:nvGrpSpPr>
        <p:grpSpPr>
          <a:xfrm rot="0">
            <a:off x="5674102" y="4402492"/>
            <a:ext cx="526554" cy="532663"/>
            <a:chOff x="0" y="0"/>
            <a:chExt cx="119806" cy="121196"/>
          </a:xfrm>
        </p:grpSpPr>
        <p:sp>
          <p:nvSpPr>
            <p:cNvPr name="Freeform 36" id="36"/>
            <p:cNvSpPr/>
            <p:nvPr/>
          </p:nvSpPr>
          <p:spPr>
            <a:xfrm flipH="false" flipV="false" rot="0">
              <a:off x="0" y="0"/>
              <a:ext cx="119806" cy="121196"/>
            </a:xfrm>
            <a:custGeom>
              <a:avLst/>
              <a:gdLst/>
              <a:ahLst/>
              <a:cxnLst/>
              <a:rect r="r" b="b" t="t" l="l"/>
              <a:pathLst>
                <a:path h="121196" w="119806">
                  <a:moveTo>
                    <a:pt x="0" y="0"/>
                  </a:moveTo>
                  <a:lnTo>
                    <a:pt x="119806" y="0"/>
                  </a:lnTo>
                  <a:lnTo>
                    <a:pt x="119806" y="121196"/>
                  </a:lnTo>
                  <a:lnTo>
                    <a:pt x="0" y="121196"/>
                  </a:lnTo>
                  <a:close/>
                </a:path>
              </a:pathLst>
            </a:custGeom>
            <a:solidFill>
              <a:srgbClr val="08377C"/>
            </a:solidFill>
          </p:spPr>
        </p:sp>
        <p:sp>
          <p:nvSpPr>
            <p:cNvPr name="TextBox 37" id="37"/>
            <p:cNvSpPr txBox="true"/>
            <p:nvPr/>
          </p:nvSpPr>
          <p:spPr>
            <a:xfrm>
              <a:off x="0" y="-38100"/>
              <a:ext cx="119806" cy="15929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079"/>
                </a:lnSpc>
              </a:pPr>
              <a:r>
                <a:rPr lang="en-US" b="true" sz="2199">
                  <a:solidFill>
                    <a:srgbClr val="FFFFFF"/>
                  </a:solidFill>
                  <a:latin typeface="Montserrat Classic Bold"/>
                  <a:ea typeface="Montserrat Classic Bold"/>
                  <a:cs typeface="Montserrat Classic Bold"/>
                  <a:sym typeface="Montserrat Classic Bold"/>
                </a:rPr>
                <a:t>05</a:t>
              </a:r>
            </a:p>
          </p:txBody>
        </p:sp>
      </p:grpSp>
      <p:sp>
        <p:nvSpPr>
          <p:cNvPr name="TextBox 38" id="38"/>
          <p:cNvSpPr txBox="true"/>
          <p:nvPr/>
        </p:nvSpPr>
        <p:spPr>
          <a:xfrm rot="0">
            <a:off x="6338587" y="4343565"/>
            <a:ext cx="3257190" cy="56726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4699"/>
              </a:lnSpc>
            </a:pPr>
            <a:r>
              <a:rPr lang="en-US" sz="3356" spc="100">
                <a:solidFill>
                  <a:srgbClr val="2A2E3A"/>
                </a:solidFill>
                <a:latin typeface="Montserrat"/>
                <a:ea typeface="Montserrat"/>
                <a:cs typeface="Montserrat"/>
                <a:sym typeface="Montserrat"/>
              </a:rPr>
              <a:t>Control</a:t>
            </a:r>
          </a:p>
        </p:txBody>
      </p:sp>
      <p:grpSp>
        <p:nvGrpSpPr>
          <p:cNvPr name="Group 39" id="39"/>
          <p:cNvGrpSpPr/>
          <p:nvPr/>
        </p:nvGrpSpPr>
        <p:grpSpPr>
          <a:xfrm rot="0">
            <a:off x="5674102" y="5232934"/>
            <a:ext cx="526554" cy="532663"/>
            <a:chOff x="0" y="0"/>
            <a:chExt cx="119806" cy="121196"/>
          </a:xfrm>
        </p:grpSpPr>
        <p:sp>
          <p:nvSpPr>
            <p:cNvPr name="Freeform 40" id="40"/>
            <p:cNvSpPr/>
            <p:nvPr/>
          </p:nvSpPr>
          <p:spPr>
            <a:xfrm flipH="false" flipV="false" rot="0">
              <a:off x="0" y="0"/>
              <a:ext cx="119806" cy="121196"/>
            </a:xfrm>
            <a:custGeom>
              <a:avLst/>
              <a:gdLst/>
              <a:ahLst/>
              <a:cxnLst/>
              <a:rect r="r" b="b" t="t" l="l"/>
              <a:pathLst>
                <a:path h="121196" w="119806">
                  <a:moveTo>
                    <a:pt x="0" y="0"/>
                  </a:moveTo>
                  <a:lnTo>
                    <a:pt x="119806" y="0"/>
                  </a:lnTo>
                  <a:lnTo>
                    <a:pt x="119806" y="121196"/>
                  </a:lnTo>
                  <a:lnTo>
                    <a:pt x="0" y="121196"/>
                  </a:lnTo>
                  <a:close/>
                </a:path>
              </a:pathLst>
            </a:custGeom>
            <a:solidFill>
              <a:srgbClr val="08377C"/>
            </a:solidFill>
          </p:spPr>
        </p:sp>
        <p:sp>
          <p:nvSpPr>
            <p:cNvPr name="TextBox 41" id="41"/>
            <p:cNvSpPr txBox="true"/>
            <p:nvPr/>
          </p:nvSpPr>
          <p:spPr>
            <a:xfrm>
              <a:off x="0" y="-38100"/>
              <a:ext cx="119806" cy="15929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079"/>
                </a:lnSpc>
              </a:pPr>
              <a:r>
                <a:rPr lang="en-US" b="true" sz="2199">
                  <a:solidFill>
                    <a:srgbClr val="FFFFFF"/>
                  </a:solidFill>
                  <a:latin typeface="Montserrat Classic Bold"/>
                  <a:ea typeface="Montserrat Classic Bold"/>
                  <a:cs typeface="Montserrat Classic Bold"/>
                  <a:sym typeface="Montserrat Classic Bold"/>
                </a:rPr>
                <a:t>06</a:t>
              </a:r>
            </a:p>
          </p:txBody>
        </p:sp>
      </p:grpSp>
      <p:sp>
        <p:nvSpPr>
          <p:cNvPr name="TextBox 42" id="42"/>
          <p:cNvSpPr txBox="true"/>
          <p:nvPr/>
        </p:nvSpPr>
        <p:spPr>
          <a:xfrm rot="0">
            <a:off x="6338587" y="5174007"/>
            <a:ext cx="3257190" cy="56726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4699"/>
              </a:lnSpc>
            </a:pPr>
            <a:r>
              <a:rPr lang="en-US" sz="3356" spc="100">
                <a:solidFill>
                  <a:srgbClr val="2A2E3A"/>
                </a:solidFill>
                <a:latin typeface="Montserrat"/>
                <a:ea typeface="Montserrat"/>
                <a:cs typeface="Montserrat"/>
                <a:sym typeface="Montserrat"/>
              </a:rPr>
              <a:t>Constraints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-1839025">
            <a:off x="1516786" y="-460094"/>
            <a:ext cx="278907" cy="14793052"/>
            <a:chOff x="0" y="0"/>
            <a:chExt cx="73457" cy="3896112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73457" cy="3896113"/>
            </a:xfrm>
            <a:custGeom>
              <a:avLst/>
              <a:gdLst/>
              <a:ahLst/>
              <a:cxnLst/>
              <a:rect r="r" b="b" t="t" l="l"/>
              <a:pathLst>
                <a:path h="3896113" w="73457">
                  <a:moveTo>
                    <a:pt x="0" y="0"/>
                  </a:moveTo>
                  <a:lnTo>
                    <a:pt x="73457" y="0"/>
                  </a:lnTo>
                  <a:lnTo>
                    <a:pt x="73457" y="3896113"/>
                  </a:lnTo>
                  <a:lnTo>
                    <a:pt x="0" y="3896113"/>
                  </a:lnTo>
                  <a:close/>
                </a:path>
              </a:pathLst>
            </a:custGeom>
            <a:solidFill>
              <a:srgbClr val="08377C"/>
            </a:solidFill>
            <a:ln cap="sq">
              <a:noFill/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0" y="-47625"/>
              <a:ext cx="73457" cy="394373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-1839025">
            <a:off x="-4049466" y="1232097"/>
            <a:ext cx="5850996" cy="14793052"/>
            <a:chOff x="0" y="0"/>
            <a:chExt cx="1541003" cy="3896112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541003" cy="3896113"/>
            </a:xfrm>
            <a:custGeom>
              <a:avLst/>
              <a:gdLst/>
              <a:ahLst/>
              <a:cxnLst/>
              <a:rect r="r" b="b" t="t" l="l"/>
              <a:pathLst>
                <a:path h="3896113" w="1541003">
                  <a:moveTo>
                    <a:pt x="0" y="0"/>
                  </a:moveTo>
                  <a:lnTo>
                    <a:pt x="1541003" y="0"/>
                  </a:lnTo>
                  <a:lnTo>
                    <a:pt x="1541003" y="3896113"/>
                  </a:lnTo>
                  <a:lnTo>
                    <a:pt x="0" y="3896113"/>
                  </a:lnTo>
                  <a:close/>
                </a:path>
              </a:pathLst>
            </a:custGeom>
            <a:solidFill>
              <a:srgbClr val="08377C"/>
            </a:solidFill>
            <a:ln cap="sq">
              <a:noFill/>
              <a:prstDash val="solid"/>
              <a:miter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47625"/>
              <a:ext cx="1541003" cy="394373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>
            <a:grpSpLocks noChangeAspect="true"/>
          </p:cNvGrpSpPr>
          <p:nvPr/>
        </p:nvGrpSpPr>
        <p:grpSpPr>
          <a:xfrm rot="0">
            <a:off x="-2065539" y="-59329"/>
            <a:ext cx="15224978" cy="10405658"/>
            <a:chOff x="0" y="0"/>
            <a:chExt cx="5508856" cy="3765081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5508856" cy="3765081"/>
            </a:xfrm>
            <a:custGeom>
              <a:avLst/>
              <a:gdLst/>
              <a:ahLst/>
              <a:cxnLst/>
              <a:rect r="r" b="b" t="t" l="l"/>
              <a:pathLst>
                <a:path h="3765081" w="5508856">
                  <a:moveTo>
                    <a:pt x="0" y="0"/>
                  </a:moveTo>
                  <a:lnTo>
                    <a:pt x="3335085" y="0"/>
                  </a:lnTo>
                  <a:lnTo>
                    <a:pt x="5508856" y="3765081"/>
                  </a:lnTo>
                  <a:lnTo>
                    <a:pt x="2173770" y="37650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8377C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5508856" cy="3765081"/>
            </a:xfrm>
            <a:custGeom>
              <a:avLst/>
              <a:gdLst/>
              <a:ahLst/>
              <a:cxnLst/>
              <a:rect r="r" b="b" t="t" l="l"/>
              <a:pathLst>
                <a:path h="3765081" w="5508856">
                  <a:moveTo>
                    <a:pt x="0" y="0"/>
                  </a:moveTo>
                  <a:lnTo>
                    <a:pt x="3335085" y="0"/>
                  </a:lnTo>
                  <a:lnTo>
                    <a:pt x="5508856" y="3765081"/>
                  </a:lnTo>
                  <a:lnTo>
                    <a:pt x="2173770" y="37650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8377C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name="Group 11" id="11"/>
          <p:cNvGrpSpPr>
            <a:grpSpLocks noChangeAspect="true"/>
          </p:cNvGrpSpPr>
          <p:nvPr/>
        </p:nvGrpSpPr>
        <p:grpSpPr>
          <a:xfrm rot="0">
            <a:off x="-2065539" y="0"/>
            <a:ext cx="15224978" cy="10405658"/>
            <a:chOff x="0" y="0"/>
            <a:chExt cx="5508856" cy="3765081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5508856" cy="3765081"/>
            </a:xfrm>
            <a:custGeom>
              <a:avLst/>
              <a:gdLst/>
              <a:ahLst/>
              <a:cxnLst/>
              <a:rect r="r" b="b" t="t" l="l"/>
              <a:pathLst>
                <a:path h="3765081" w="5508856">
                  <a:moveTo>
                    <a:pt x="0" y="0"/>
                  </a:moveTo>
                  <a:lnTo>
                    <a:pt x="3335085" y="0"/>
                  </a:lnTo>
                  <a:lnTo>
                    <a:pt x="5508856" y="3765081"/>
                  </a:lnTo>
                  <a:lnTo>
                    <a:pt x="2173770" y="37650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1945B">
                <a:alpha val="52941"/>
              </a:srgbClr>
            </a:solidFill>
          </p:spPr>
        </p:sp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5508856" cy="3765081"/>
            </a:xfrm>
            <a:custGeom>
              <a:avLst/>
              <a:gdLst/>
              <a:ahLst/>
              <a:cxnLst/>
              <a:rect r="r" b="b" t="t" l="l"/>
              <a:pathLst>
                <a:path h="3765081" w="5508856">
                  <a:moveTo>
                    <a:pt x="0" y="0"/>
                  </a:moveTo>
                  <a:lnTo>
                    <a:pt x="3335085" y="0"/>
                  </a:lnTo>
                  <a:lnTo>
                    <a:pt x="5508856" y="3765081"/>
                  </a:lnTo>
                  <a:lnTo>
                    <a:pt x="2173770" y="37650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3000"/>
              </a:blip>
              <a:stretch>
                <a:fillRect l="0" t="-4797" r="0" b="-4797"/>
              </a:stretch>
            </a:blipFill>
          </p:spPr>
        </p:sp>
      </p:grpSp>
      <p:grpSp>
        <p:nvGrpSpPr>
          <p:cNvPr name="Group 14" id="14"/>
          <p:cNvGrpSpPr/>
          <p:nvPr/>
        </p:nvGrpSpPr>
        <p:grpSpPr>
          <a:xfrm rot="-1839025">
            <a:off x="10382703" y="-2380630"/>
            <a:ext cx="278907" cy="14793052"/>
            <a:chOff x="0" y="0"/>
            <a:chExt cx="73457" cy="3896112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73457" cy="3896113"/>
            </a:xfrm>
            <a:custGeom>
              <a:avLst/>
              <a:gdLst/>
              <a:ahLst/>
              <a:cxnLst/>
              <a:rect r="r" b="b" t="t" l="l"/>
              <a:pathLst>
                <a:path h="3896113" w="73457">
                  <a:moveTo>
                    <a:pt x="0" y="0"/>
                  </a:moveTo>
                  <a:lnTo>
                    <a:pt x="73457" y="0"/>
                  </a:lnTo>
                  <a:lnTo>
                    <a:pt x="73457" y="3896113"/>
                  </a:lnTo>
                  <a:lnTo>
                    <a:pt x="0" y="3896113"/>
                  </a:lnTo>
                  <a:close/>
                </a:path>
              </a:pathLst>
            </a:custGeom>
            <a:solidFill>
              <a:srgbClr val="000B5D"/>
            </a:solidFill>
            <a:ln cap="sq">
              <a:noFill/>
              <a:prstDash val="solid"/>
              <a:miter/>
            </a:ln>
          </p:spPr>
        </p:sp>
        <p:sp>
          <p:nvSpPr>
            <p:cNvPr name="TextBox 16" id="16"/>
            <p:cNvSpPr txBox="true"/>
            <p:nvPr/>
          </p:nvSpPr>
          <p:spPr>
            <a:xfrm>
              <a:off x="0" y="-47625"/>
              <a:ext cx="73457" cy="394373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7" id="17"/>
          <p:cNvGrpSpPr/>
          <p:nvPr/>
        </p:nvGrpSpPr>
        <p:grpSpPr>
          <a:xfrm rot="0">
            <a:off x="1028700" y="2286295"/>
            <a:ext cx="16230600" cy="6026123"/>
            <a:chOff x="0" y="0"/>
            <a:chExt cx="4274726" cy="1587127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4274726" cy="1587127"/>
            </a:xfrm>
            <a:custGeom>
              <a:avLst/>
              <a:gdLst/>
              <a:ahLst/>
              <a:cxnLst/>
              <a:rect r="r" b="b" t="t" l="l"/>
              <a:pathLst>
                <a:path h="1587127" w="4274726">
                  <a:moveTo>
                    <a:pt x="0" y="0"/>
                  </a:moveTo>
                  <a:lnTo>
                    <a:pt x="4274726" y="0"/>
                  </a:lnTo>
                  <a:lnTo>
                    <a:pt x="4274726" y="1587127"/>
                  </a:lnTo>
                  <a:lnTo>
                    <a:pt x="0" y="1587127"/>
                  </a:lnTo>
                  <a:close/>
                </a:path>
              </a:pathLst>
            </a:custGeom>
            <a:solidFill>
              <a:srgbClr val="052A47"/>
            </a:solidFill>
          </p:spPr>
        </p:sp>
        <p:sp>
          <p:nvSpPr>
            <p:cNvPr name="TextBox 19" id="19"/>
            <p:cNvSpPr txBox="true"/>
            <p:nvPr/>
          </p:nvSpPr>
          <p:spPr>
            <a:xfrm>
              <a:off x="0" y="-47625"/>
              <a:ext cx="4274726" cy="163475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AutoShape 20" id="20"/>
          <p:cNvSpPr/>
          <p:nvPr/>
        </p:nvSpPr>
        <p:spPr>
          <a:xfrm flipH="true" flipV="true">
            <a:off x="9162808" y="2858710"/>
            <a:ext cx="0" cy="5082155"/>
          </a:xfrm>
          <a:prstGeom prst="line">
            <a:avLst/>
          </a:prstGeom>
          <a:ln cap="flat" w="38100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21" id="21"/>
          <p:cNvSpPr txBox="true"/>
          <p:nvPr/>
        </p:nvSpPr>
        <p:spPr>
          <a:xfrm rot="0">
            <a:off x="1805105" y="3785051"/>
            <a:ext cx="6545460" cy="423201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517935" indent="-258967" lvl="1">
              <a:lnSpc>
                <a:spcPts val="3358"/>
              </a:lnSpc>
              <a:spcBef>
                <a:spcPct val="0"/>
              </a:spcBef>
              <a:buFont typeface="Arial"/>
              <a:buChar char="•"/>
            </a:pPr>
            <a:r>
              <a:rPr lang="en-US" sz="2398" spc="107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P</a:t>
            </a:r>
            <a:r>
              <a:rPr lang="en-US" sz="2398" spc="107" strike="noStrike" u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roject Inspiration: The need for automated grout filling in tiling projects.</a:t>
            </a:r>
          </a:p>
          <a:p>
            <a:pPr algn="l" marL="517935" indent="-258967" lvl="1">
              <a:lnSpc>
                <a:spcPts val="3358"/>
              </a:lnSpc>
              <a:spcBef>
                <a:spcPct val="0"/>
              </a:spcBef>
              <a:buFont typeface="Arial"/>
              <a:buChar char="•"/>
            </a:pPr>
            <a:r>
              <a:rPr lang="en-US" sz="2398" spc="107" strike="noStrike" u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Project Uniqueness: A robot that performs the task autonomously, reducing human effort.</a:t>
            </a:r>
          </a:p>
          <a:p>
            <a:pPr algn="l" marL="517935" indent="-258967" lvl="1">
              <a:lnSpc>
                <a:spcPts val="3358"/>
              </a:lnSpc>
              <a:spcBef>
                <a:spcPct val="0"/>
              </a:spcBef>
              <a:buFont typeface="Arial"/>
              <a:buChar char="•"/>
            </a:pPr>
            <a:r>
              <a:rPr lang="en-US" sz="2398" spc="107" strike="noStrike" u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Relevance: Targeted at improving the efficiency and accuracy of manual labor.</a:t>
            </a:r>
          </a:p>
          <a:p>
            <a:pPr algn="l" marL="0" indent="0" lvl="0">
              <a:lnSpc>
                <a:spcPts val="3358"/>
              </a:lnSpc>
              <a:spcBef>
                <a:spcPct val="0"/>
              </a:spcBef>
            </a:pPr>
          </a:p>
        </p:txBody>
      </p:sp>
      <p:sp>
        <p:nvSpPr>
          <p:cNvPr name="TextBox 22" id="22"/>
          <p:cNvSpPr txBox="true"/>
          <p:nvPr/>
        </p:nvSpPr>
        <p:spPr>
          <a:xfrm rot="0">
            <a:off x="1890830" y="2858710"/>
            <a:ext cx="5930665" cy="66971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5284"/>
              </a:lnSpc>
              <a:spcBef>
                <a:spcPct val="0"/>
              </a:spcBef>
            </a:pPr>
            <a:r>
              <a:rPr lang="en-US" b="true" sz="4403" spc="158">
                <a:solidFill>
                  <a:srgbClr val="FFFFFF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Background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9839083" y="3785051"/>
            <a:ext cx="6545460" cy="423201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517935" indent="-258967" lvl="1">
              <a:lnSpc>
                <a:spcPts val="3358"/>
              </a:lnSpc>
              <a:spcBef>
                <a:spcPct val="0"/>
              </a:spcBef>
              <a:buFont typeface="Arial"/>
              <a:buChar char="•"/>
            </a:pPr>
            <a:r>
              <a:rPr lang="en-US" sz="2398" spc="107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R</a:t>
            </a:r>
            <a:r>
              <a:rPr lang="en-US" sz="2398" spc="107" strike="noStrike" u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educe Time and Effort: The robot is designed to automate the grout filling process, saving time.</a:t>
            </a:r>
          </a:p>
          <a:p>
            <a:pPr algn="l" marL="517935" indent="-258967" lvl="1">
              <a:lnSpc>
                <a:spcPts val="3358"/>
              </a:lnSpc>
              <a:spcBef>
                <a:spcPct val="0"/>
              </a:spcBef>
              <a:buFont typeface="Arial"/>
              <a:buChar char="•"/>
            </a:pPr>
            <a:r>
              <a:rPr lang="en-US" sz="2398" spc="107" strike="noStrike" u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Minimize Injuries: The robot eliminates repetitive manual tasks that may cause strain or injury.</a:t>
            </a:r>
          </a:p>
          <a:p>
            <a:pPr algn="l" marL="517935" indent="-258967" lvl="1">
              <a:lnSpc>
                <a:spcPts val="3358"/>
              </a:lnSpc>
              <a:spcBef>
                <a:spcPct val="0"/>
              </a:spcBef>
              <a:buFont typeface="Arial"/>
              <a:buChar char="•"/>
            </a:pPr>
            <a:r>
              <a:rPr lang="en-US" sz="2398" spc="107" strike="noStrike" u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Improve Accuracy: Enhanced precision in applying grout consistently across tiled surfaces.</a:t>
            </a:r>
          </a:p>
          <a:p>
            <a:pPr algn="l" marL="0" indent="0" lvl="0">
              <a:lnSpc>
                <a:spcPts val="3358"/>
              </a:lnSpc>
              <a:spcBef>
                <a:spcPct val="0"/>
              </a:spcBef>
            </a:pPr>
          </a:p>
        </p:txBody>
      </p:sp>
      <p:sp>
        <p:nvSpPr>
          <p:cNvPr name="TextBox 24" id="24"/>
          <p:cNvSpPr txBox="true"/>
          <p:nvPr/>
        </p:nvSpPr>
        <p:spPr>
          <a:xfrm rot="0">
            <a:off x="9886708" y="2934508"/>
            <a:ext cx="4404819" cy="66971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5284"/>
              </a:lnSpc>
              <a:spcBef>
                <a:spcPct val="0"/>
              </a:spcBef>
            </a:pPr>
            <a:r>
              <a:rPr lang="en-US" b="true" sz="4403" spc="158">
                <a:solidFill>
                  <a:srgbClr val="FFFFFF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Objectives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0" y="9681316"/>
            <a:ext cx="18288000" cy="4000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3149"/>
              </a:lnSpc>
            </a:pPr>
            <a:r>
              <a:rPr lang="en-US" sz="2624" i="true" spc="94">
                <a:solidFill>
                  <a:srgbClr val="010101"/>
                </a:solidFill>
                <a:latin typeface="Alice Italics"/>
                <a:ea typeface="Alice Italics"/>
                <a:cs typeface="Alice Italics"/>
                <a:sym typeface="Alice Italics"/>
              </a:rPr>
              <a:t>   Graduation Project                                                                   3                                                                             Introduction         </a:t>
            </a:r>
          </a:p>
        </p:txBody>
      </p:sp>
      <p:sp>
        <p:nvSpPr>
          <p:cNvPr name="TextBox 26" id="26"/>
          <p:cNvSpPr txBox="true"/>
          <p:nvPr/>
        </p:nvSpPr>
        <p:spPr>
          <a:xfrm rot="0">
            <a:off x="6421726" y="774023"/>
            <a:ext cx="5444548" cy="9048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191"/>
              </a:lnSpc>
              <a:spcBef>
                <a:spcPct val="0"/>
              </a:spcBef>
            </a:pPr>
            <a:r>
              <a:rPr lang="en-US" b="true" sz="5992" spc="197">
                <a:solidFill>
                  <a:srgbClr val="0063A1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Introduction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CFE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2341836" y="2042929"/>
            <a:ext cx="22358784" cy="5691327"/>
          </a:xfrm>
          <a:custGeom>
            <a:avLst/>
            <a:gdLst/>
            <a:ahLst/>
            <a:cxnLst/>
            <a:rect r="r" b="b" t="t" l="l"/>
            <a:pathLst>
              <a:path h="5691327" w="22358784">
                <a:moveTo>
                  <a:pt x="0" y="0"/>
                </a:moveTo>
                <a:lnTo>
                  <a:pt x="22358784" y="0"/>
                </a:lnTo>
                <a:lnTo>
                  <a:pt x="22358784" y="5691327"/>
                </a:lnTo>
                <a:lnTo>
                  <a:pt x="0" y="569132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175364" y="2551562"/>
            <a:ext cx="17937272" cy="4674060"/>
            <a:chOff x="0" y="0"/>
            <a:chExt cx="23916363" cy="6232080"/>
          </a:xfrm>
        </p:grpSpPr>
        <p:grpSp>
          <p:nvGrpSpPr>
            <p:cNvPr name="Group 4" id="4"/>
            <p:cNvGrpSpPr/>
            <p:nvPr/>
          </p:nvGrpSpPr>
          <p:grpSpPr>
            <a:xfrm rot="0">
              <a:off x="0" y="62291"/>
              <a:ext cx="6169790" cy="6169790"/>
              <a:chOff x="0" y="0"/>
              <a:chExt cx="812800" cy="812800"/>
            </a:xfrm>
          </p:grpSpPr>
          <p:sp>
            <p:nvSpPr>
              <p:cNvPr name="Freeform 5" id="5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FCFEFF"/>
              </a:solidFill>
            </p:spPr>
          </p:sp>
          <p:sp>
            <p:nvSpPr>
              <p:cNvPr name="TextBox 6" id="6"/>
              <p:cNvSpPr txBox="true"/>
              <p:nvPr/>
            </p:nvSpPr>
            <p:spPr>
              <a:xfrm>
                <a:off x="76200" y="95250"/>
                <a:ext cx="660400" cy="641350"/>
              </a:xfrm>
              <a:prstGeom prst="rect">
                <a:avLst/>
              </a:prstGeom>
            </p:spPr>
            <p:txBody>
              <a:bodyPr anchor="ctr" rtlCol="false" tIns="52498" lIns="52498" bIns="52498" rIns="52498"/>
              <a:lstStyle/>
              <a:p>
                <a:pPr algn="ctr">
                  <a:lnSpc>
                    <a:spcPts val="1993"/>
                  </a:lnSpc>
                </a:pPr>
              </a:p>
            </p:txBody>
          </p:sp>
        </p:grpSp>
        <p:grpSp>
          <p:nvGrpSpPr>
            <p:cNvPr name="Group 7" id="7"/>
            <p:cNvGrpSpPr/>
            <p:nvPr/>
          </p:nvGrpSpPr>
          <p:grpSpPr>
            <a:xfrm rot="0">
              <a:off x="184464" y="256169"/>
              <a:ext cx="5782056" cy="5782033"/>
              <a:chOff x="0" y="0"/>
              <a:chExt cx="6350000" cy="6349975"/>
            </a:xfrm>
          </p:grpSpPr>
          <p:sp>
            <p:nvSpPr>
              <p:cNvPr name="Freeform 8" id="8"/>
              <p:cNvSpPr/>
              <p:nvPr/>
            </p:nvSpPr>
            <p:spPr>
              <a:xfrm flipH="false" flipV="false" rot="0">
                <a:off x="0" y="0"/>
                <a:ext cx="6350000" cy="6349975"/>
              </a:xfrm>
              <a:custGeom>
                <a:avLst/>
                <a:gdLst/>
                <a:ahLst/>
                <a:cxnLst/>
                <a:rect r="r" b="b" t="t" l="l"/>
                <a:pathLst>
                  <a:path h="6349975" w="6350000">
                    <a:moveTo>
                      <a:pt x="6350000" y="3175025"/>
                    </a:moveTo>
                    <a:cubicBezTo>
                      <a:pt x="6350000" y="4928451"/>
                      <a:pt x="4928476" y="6349975"/>
                      <a:pt x="3175000" y="6349975"/>
                    </a:cubicBezTo>
                    <a:cubicBezTo>
                      <a:pt x="1421498" y="6349975"/>
                      <a:pt x="0" y="4928451"/>
                      <a:pt x="0" y="3175025"/>
                    </a:cubicBezTo>
                    <a:cubicBezTo>
                      <a:pt x="0" y="1421511"/>
                      <a:pt x="1421498" y="0"/>
                      <a:pt x="3175000" y="0"/>
                    </a:cubicBezTo>
                    <a:cubicBezTo>
                      <a:pt x="4928502" y="0"/>
                      <a:pt x="6350000" y="1421511"/>
                      <a:pt x="6350000" y="3175025"/>
                    </a:cubicBezTo>
                    <a:close/>
                  </a:path>
                </a:pathLst>
              </a:custGeom>
              <a:blipFill>
                <a:blip r:embed="rId4"/>
                <a:stretch>
                  <a:fillRect l="-6781" t="0" r="-6781" b="0"/>
                </a:stretch>
              </a:blipFill>
            </p:spPr>
          </p:sp>
        </p:grpSp>
        <p:grpSp>
          <p:nvGrpSpPr>
            <p:cNvPr name="Group 9" id="9"/>
            <p:cNvGrpSpPr/>
            <p:nvPr/>
          </p:nvGrpSpPr>
          <p:grpSpPr>
            <a:xfrm rot="0">
              <a:off x="8876371" y="62291"/>
              <a:ext cx="6169790" cy="6169790"/>
              <a:chOff x="0" y="0"/>
              <a:chExt cx="812800" cy="812800"/>
            </a:xfrm>
          </p:grpSpPr>
          <p:sp>
            <p:nvSpPr>
              <p:cNvPr name="Freeform 10" id="10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FCFEFF"/>
              </a:solidFill>
            </p:spPr>
          </p:sp>
          <p:sp>
            <p:nvSpPr>
              <p:cNvPr name="TextBox 11" id="11"/>
              <p:cNvSpPr txBox="true"/>
              <p:nvPr/>
            </p:nvSpPr>
            <p:spPr>
              <a:xfrm>
                <a:off x="76200" y="95250"/>
                <a:ext cx="660400" cy="641350"/>
              </a:xfrm>
              <a:prstGeom prst="rect">
                <a:avLst/>
              </a:prstGeom>
            </p:spPr>
            <p:txBody>
              <a:bodyPr anchor="ctr" rtlCol="false" tIns="52498" lIns="52498" bIns="52498" rIns="52498"/>
              <a:lstStyle/>
              <a:p>
                <a:pPr algn="ctr">
                  <a:lnSpc>
                    <a:spcPts val="1993"/>
                  </a:lnSpc>
                </a:pPr>
              </a:p>
            </p:txBody>
          </p:sp>
        </p:grpSp>
        <p:grpSp>
          <p:nvGrpSpPr>
            <p:cNvPr name="Group 12" id="12"/>
            <p:cNvGrpSpPr/>
            <p:nvPr/>
          </p:nvGrpSpPr>
          <p:grpSpPr>
            <a:xfrm rot="0">
              <a:off x="9060835" y="256169"/>
              <a:ext cx="5782056" cy="5782033"/>
              <a:chOff x="0" y="0"/>
              <a:chExt cx="6350000" cy="6349975"/>
            </a:xfrm>
          </p:grpSpPr>
          <p:sp>
            <p:nvSpPr>
              <p:cNvPr name="Freeform 13" id="13"/>
              <p:cNvSpPr/>
              <p:nvPr/>
            </p:nvSpPr>
            <p:spPr>
              <a:xfrm flipH="false" flipV="false" rot="0">
                <a:off x="0" y="0"/>
                <a:ext cx="6350000" cy="6349975"/>
              </a:xfrm>
              <a:custGeom>
                <a:avLst/>
                <a:gdLst/>
                <a:ahLst/>
                <a:cxnLst/>
                <a:rect r="r" b="b" t="t" l="l"/>
                <a:pathLst>
                  <a:path h="6349975" w="6350000">
                    <a:moveTo>
                      <a:pt x="6350000" y="3175025"/>
                    </a:moveTo>
                    <a:cubicBezTo>
                      <a:pt x="6350000" y="4928451"/>
                      <a:pt x="4928476" y="6349975"/>
                      <a:pt x="3175000" y="6349975"/>
                    </a:cubicBezTo>
                    <a:cubicBezTo>
                      <a:pt x="1421498" y="6349975"/>
                      <a:pt x="0" y="4928451"/>
                      <a:pt x="0" y="3175025"/>
                    </a:cubicBezTo>
                    <a:cubicBezTo>
                      <a:pt x="0" y="1421511"/>
                      <a:pt x="1421498" y="0"/>
                      <a:pt x="3175000" y="0"/>
                    </a:cubicBezTo>
                    <a:cubicBezTo>
                      <a:pt x="4928502" y="0"/>
                      <a:pt x="6350000" y="1421511"/>
                      <a:pt x="6350000" y="3175025"/>
                    </a:cubicBezTo>
                    <a:close/>
                  </a:path>
                </a:pathLst>
              </a:custGeom>
              <a:blipFill>
                <a:blip r:embed="rId5"/>
                <a:stretch>
                  <a:fillRect l="0" t="-9364" r="0" b="-9364"/>
                </a:stretch>
              </a:blipFill>
            </p:spPr>
          </p:sp>
        </p:grpSp>
        <p:grpSp>
          <p:nvGrpSpPr>
            <p:cNvPr name="Group 14" id="14"/>
            <p:cNvGrpSpPr/>
            <p:nvPr/>
          </p:nvGrpSpPr>
          <p:grpSpPr>
            <a:xfrm rot="0">
              <a:off x="17746573" y="0"/>
              <a:ext cx="6169790" cy="6169790"/>
              <a:chOff x="0" y="0"/>
              <a:chExt cx="812800" cy="812800"/>
            </a:xfrm>
          </p:grpSpPr>
          <p:sp>
            <p:nvSpPr>
              <p:cNvPr name="Freeform 15" id="15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FCFEFF"/>
              </a:solidFill>
            </p:spPr>
          </p:sp>
          <p:sp>
            <p:nvSpPr>
              <p:cNvPr name="TextBox 16" id="16"/>
              <p:cNvSpPr txBox="true"/>
              <p:nvPr/>
            </p:nvSpPr>
            <p:spPr>
              <a:xfrm>
                <a:off x="76200" y="95250"/>
                <a:ext cx="660400" cy="641350"/>
              </a:xfrm>
              <a:prstGeom prst="rect">
                <a:avLst/>
              </a:prstGeom>
            </p:spPr>
            <p:txBody>
              <a:bodyPr anchor="ctr" rtlCol="false" tIns="52498" lIns="52498" bIns="52498" rIns="52498"/>
              <a:lstStyle/>
              <a:p>
                <a:pPr algn="ctr">
                  <a:lnSpc>
                    <a:spcPts val="1993"/>
                  </a:lnSpc>
                </a:pPr>
              </a:p>
            </p:txBody>
          </p:sp>
        </p:grpSp>
        <p:grpSp>
          <p:nvGrpSpPr>
            <p:cNvPr name="Group 17" id="17"/>
            <p:cNvGrpSpPr/>
            <p:nvPr/>
          </p:nvGrpSpPr>
          <p:grpSpPr>
            <a:xfrm rot="0">
              <a:off x="17931037" y="193879"/>
              <a:ext cx="5782056" cy="5782033"/>
              <a:chOff x="0" y="0"/>
              <a:chExt cx="6350000" cy="6349975"/>
            </a:xfrm>
          </p:grpSpPr>
          <p:sp>
            <p:nvSpPr>
              <p:cNvPr name="Freeform 18" id="18"/>
              <p:cNvSpPr/>
              <p:nvPr/>
            </p:nvSpPr>
            <p:spPr>
              <a:xfrm flipH="false" flipV="false" rot="0">
                <a:off x="0" y="0"/>
                <a:ext cx="6350000" cy="6349975"/>
              </a:xfrm>
              <a:custGeom>
                <a:avLst/>
                <a:gdLst/>
                <a:ahLst/>
                <a:cxnLst/>
                <a:rect r="r" b="b" t="t" l="l"/>
                <a:pathLst>
                  <a:path h="6349975" w="6350000">
                    <a:moveTo>
                      <a:pt x="6350000" y="3175025"/>
                    </a:moveTo>
                    <a:cubicBezTo>
                      <a:pt x="6350000" y="4928451"/>
                      <a:pt x="4928476" y="6349975"/>
                      <a:pt x="3175000" y="6349975"/>
                    </a:cubicBezTo>
                    <a:cubicBezTo>
                      <a:pt x="1421498" y="6349975"/>
                      <a:pt x="0" y="4928451"/>
                      <a:pt x="0" y="3175025"/>
                    </a:cubicBezTo>
                    <a:cubicBezTo>
                      <a:pt x="0" y="1421511"/>
                      <a:pt x="1421498" y="0"/>
                      <a:pt x="3175000" y="0"/>
                    </a:cubicBezTo>
                    <a:cubicBezTo>
                      <a:pt x="4928502" y="0"/>
                      <a:pt x="6350000" y="1421511"/>
                      <a:pt x="6350000" y="3175025"/>
                    </a:cubicBezTo>
                    <a:close/>
                  </a:path>
                </a:pathLst>
              </a:custGeom>
              <a:blipFill>
                <a:blip r:embed="rId6"/>
                <a:stretch>
                  <a:fillRect l="0" t="-4029" r="0" b="-4029"/>
                </a:stretch>
              </a:blipFill>
            </p:spPr>
          </p:sp>
        </p:grpSp>
      </p:grpSp>
      <p:sp>
        <p:nvSpPr>
          <p:cNvPr name="TextBox 19" id="19"/>
          <p:cNvSpPr txBox="true"/>
          <p:nvPr/>
        </p:nvSpPr>
        <p:spPr>
          <a:xfrm rot="0">
            <a:off x="6712907" y="7486650"/>
            <a:ext cx="5114123" cy="10998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479"/>
              </a:lnSpc>
            </a:pPr>
            <a:r>
              <a:rPr lang="en-US" b="true" sz="3199" spc="12">
                <a:solidFill>
                  <a:srgbClr val="3275C5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rPr>
              <a:t>Pressing and pushing the grout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0" y="7677106"/>
            <a:ext cx="5114123" cy="5378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479"/>
              </a:lnSpc>
            </a:pPr>
            <a:r>
              <a:rPr lang="en-US" b="true" sz="3199" spc="12">
                <a:solidFill>
                  <a:srgbClr val="3275C5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rPr>
              <a:t>Chassis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13425814" y="7762875"/>
            <a:ext cx="5114123" cy="5048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199"/>
              </a:lnSpc>
            </a:pPr>
            <a:r>
              <a:rPr lang="en-US" b="true" sz="2999" spc="11">
                <a:solidFill>
                  <a:srgbClr val="3275C5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rPr>
              <a:t>Clean the grout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0" y="9681316"/>
            <a:ext cx="18288000" cy="4000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3149"/>
              </a:lnSpc>
            </a:pPr>
            <a:r>
              <a:rPr lang="en-US" sz="2624" i="true" spc="94">
                <a:solidFill>
                  <a:srgbClr val="010101"/>
                </a:solidFill>
                <a:latin typeface="Alice Italics"/>
                <a:ea typeface="Alice Italics"/>
                <a:cs typeface="Alice Italics"/>
                <a:sym typeface="Alice Italics"/>
              </a:rPr>
              <a:t>   Graduation Project                                                                   4                                                                                        Design          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6547695" y="823729"/>
            <a:ext cx="5444548" cy="9048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191"/>
              </a:lnSpc>
              <a:spcBef>
                <a:spcPct val="0"/>
              </a:spcBef>
            </a:pPr>
            <a:r>
              <a:rPr lang="en-US" b="true" sz="5992" spc="197">
                <a:solidFill>
                  <a:srgbClr val="006BB6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Design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2188760" y="7772893"/>
            <a:ext cx="5970857" cy="2384073"/>
            <a:chOff x="0" y="0"/>
            <a:chExt cx="1442029" cy="57578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442029" cy="575780"/>
            </a:xfrm>
            <a:custGeom>
              <a:avLst/>
              <a:gdLst/>
              <a:ahLst/>
              <a:cxnLst/>
              <a:rect r="r" b="b" t="t" l="l"/>
              <a:pathLst>
                <a:path h="575780" w="1442029">
                  <a:moveTo>
                    <a:pt x="0" y="0"/>
                  </a:moveTo>
                  <a:lnTo>
                    <a:pt x="1442029" y="0"/>
                  </a:lnTo>
                  <a:lnTo>
                    <a:pt x="1442029" y="575780"/>
                  </a:lnTo>
                  <a:lnTo>
                    <a:pt x="0" y="575780"/>
                  </a:lnTo>
                  <a:close/>
                </a:path>
              </a:pathLst>
            </a:custGeom>
            <a:solidFill>
              <a:srgbClr val="3275C5"/>
            </a:solidFill>
            <a:ln cap="sq">
              <a:noFill/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0" y="-47625"/>
              <a:ext cx="1442029" cy="62340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6158571" y="2542256"/>
            <a:ext cx="5970857" cy="2378993"/>
            <a:chOff x="0" y="0"/>
            <a:chExt cx="1442029" cy="574553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442029" cy="574553"/>
            </a:xfrm>
            <a:custGeom>
              <a:avLst/>
              <a:gdLst/>
              <a:ahLst/>
              <a:cxnLst/>
              <a:rect r="r" b="b" t="t" l="l"/>
              <a:pathLst>
                <a:path h="574553" w="1442029">
                  <a:moveTo>
                    <a:pt x="0" y="0"/>
                  </a:moveTo>
                  <a:lnTo>
                    <a:pt x="1442029" y="0"/>
                  </a:lnTo>
                  <a:lnTo>
                    <a:pt x="1442029" y="574553"/>
                  </a:lnTo>
                  <a:lnTo>
                    <a:pt x="0" y="574553"/>
                  </a:lnTo>
                  <a:close/>
                </a:path>
              </a:pathLst>
            </a:custGeom>
            <a:solidFill>
              <a:srgbClr val="3275C5"/>
            </a:solidFill>
            <a:ln cap="sq">
              <a:noFill/>
              <a:prstDash val="solid"/>
              <a:miter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47625"/>
              <a:ext cx="1442029" cy="6221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104257" y="7772893"/>
            <a:ext cx="5970857" cy="2384073"/>
            <a:chOff x="0" y="0"/>
            <a:chExt cx="1442029" cy="57578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1442029" cy="575780"/>
            </a:xfrm>
            <a:custGeom>
              <a:avLst/>
              <a:gdLst/>
              <a:ahLst/>
              <a:cxnLst/>
              <a:rect r="r" b="b" t="t" l="l"/>
              <a:pathLst>
                <a:path h="575780" w="1442029">
                  <a:moveTo>
                    <a:pt x="0" y="0"/>
                  </a:moveTo>
                  <a:lnTo>
                    <a:pt x="1442029" y="0"/>
                  </a:lnTo>
                  <a:lnTo>
                    <a:pt x="1442029" y="575780"/>
                  </a:lnTo>
                  <a:lnTo>
                    <a:pt x="0" y="575780"/>
                  </a:lnTo>
                  <a:close/>
                </a:path>
              </a:pathLst>
            </a:custGeom>
            <a:solidFill>
              <a:srgbClr val="3275C5"/>
            </a:solidFill>
            <a:ln cap="sq">
              <a:noFill/>
              <a:prstDash val="solid"/>
              <a:miter/>
            </a:ln>
          </p:spPr>
        </p:sp>
        <p:sp>
          <p:nvSpPr>
            <p:cNvPr name="TextBox 10" id="10"/>
            <p:cNvSpPr txBox="true"/>
            <p:nvPr/>
          </p:nvSpPr>
          <p:spPr>
            <a:xfrm>
              <a:off x="0" y="-47625"/>
              <a:ext cx="1442029" cy="62340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121976" y="2542256"/>
            <a:ext cx="5935413" cy="5132127"/>
          </a:xfrm>
          <a:custGeom>
            <a:avLst/>
            <a:gdLst/>
            <a:ahLst/>
            <a:cxnLst/>
            <a:rect r="r" b="b" t="t" l="l"/>
            <a:pathLst>
              <a:path h="5132127" w="5935413">
                <a:moveTo>
                  <a:pt x="0" y="0"/>
                </a:moveTo>
                <a:lnTo>
                  <a:pt x="5935413" y="0"/>
                </a:lnTo>
                <a:lnTo>
                  <a:pt x="5935413" y="5132128"/>
                </a:lnTo>
                <a:lnTo>
                  <a:pt x="0" y="513212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5549" t="0" r="-14385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6169074" y="5038538"/>
            <a:ext cx="5949852" cy="5118428"/>
          </a:xfrm>
          <a:custGeom>
            <a:avLst/>
            <a:gdLst/>
            <a:ahLst/>
            <a:cxnLst/>
            <a:rect r="r" b="b" t="t" l="l"/>
            <a:pathLst>
              <a:path h="5118428" w="5949852">
                <a:moveTo>
                  <a:pt x="0" y="0"/>
                </a:moveTo>
                <a:lnTo>
                  <a:pt x="5949852" y="0"/>
                </a:lnTo>
                <a:lnTo>
                  <a:pt x="5949852" y="5118428"/>
                </a:lnTo>
                <a:lnTo>
                  <a:pt x="0" y="511842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2625" t="0" r="-2224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12188760" y="2542256"/>
            <a:ext cx="5970857" cy="5132127"/>
          </a:xfrm>
          <a:custGeom>
            <a:avLst/>
            <a:gdLst/>
            <a:ahLst/>
            <a:cxnLst/>
            <a:rect r="r" b="b" t="t" l="l"/>
            <a:pathLst>
              <a:path h="5132127" w="5970857">
                <a:moveTo>
                  <a:pt x="0" y="0"/>
                </a:moveTo>
                <a:lnTo>
                  <a:pt x="5970857" y="0"/>
                </a:lnTo>
                <a:lnTo>
                  <a:pt x="5970857" y="5132128"/>
                </a:lnTo>
                <a:lnTo>
                  <a:pt x="0" y="513212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9457" t="-3310" r="-9093" b="0"/>
            </a:stretch>
          </a:blipFill>
        </p:spPr>
      </p:sp>
      <p:sp>
        <p:nvSpPr>
          <p:cNvPr name="TextBox 14" id="14"/>
          <p:cNvSpPr txBox="true"/>
          <p:nvPr/>
        </p:nvSpPr>
        <p:spPr>
          <a:xfrm rot="0">
            <a:off x="1028700" y="8741743"/>
            <a:ext cx="3782048" cy="3987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296"/>
              </a:lnSpc>
              <a:spcBef>
                <a:spcPct val="0"/>
              </a:spcBef>
            </a:pPr>
            <a:r>
              <a:rPr lang="en-US" b="true" sz="2354" spc="105">
                <a:solidFill>
                  <a:srgbClr val="FFFFFF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Raspberry Pi 4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7245632" y="3292095"/>
            <a:ext cx="3796737" cy="8221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309"/>
              </a:lnSpc>
              <a:spcBef>
                <a:spcPct val="0"/>
              </a:spcBef>
            </a:pPr>
            <a:r>
              <a:rPr lang="en-US" b="true" sz="2363" spc="106">
                <a:solidFill>
                  <a:srgbClr val="FFFFFF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Raspberry Pi Camera Module 3 NoIR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13283164" y="8741743"/>
            <a:ext cx="3782048" cy="3987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296"/>
              </a:lnSpc>
              <a:spcBef>
                <a:spcPct val="0"/>
              </a:spcBef>
            </a:pPr>
            <a:r>
              <a:rPr lang="en-US" b="true" sz="2354" spc="105">
                <a:solidFill>
                  <a:srgbClr val="FFFFFF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Arduino Uno R3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0" y="9681316"/>
            <a:ext cx="18288000" cy="4000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3149"/>
              </a:lnSpc>
            </a:pPr>
            <a:r>
              <a:rPr lang="en-US" sz="2624" i="true" spc="94">
                <a:solidFill>
                  <a:srgbClr val="010101"/>
                </a:solidFill>
                <a:latin typeface="Alice Italics"/>
                <a:ea typeface="Alice Italics"/>
                <a:cs typeface="Alice Italics"/>
                <a:sym typeface="Alice Italics"/>
              </a:rPr>
              <a:t>   Graduation Project                                                                   5                                                                               Component          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6421726" y="1028700"/>
            <a:ext cx="5444548" cy="9048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191"/>
              </a:lnSpc>
              <a:spcBef>
                <a:spcPct val="0"/>
              </a:spcBef>
            </a:pPr>
            <a:r>
              <a:rPr lang="en-US" b="true" sz="5992" spc="197">
                <a:solidFill>
                  <a:srgbClr val="010101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Component</a:t>
            </a: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2188760" y="2542256"/>
            <a:ext cx="5970857" cy="2384073"/>
            <a:chOff x="0" y="0"/>
            <a:chExt cx="1442029" cy="57578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442029" cy="575780"/>
            </a:xfrm>
            <a:custGeom>
              <a:avLst/>
              <a:gdLst/>
              <a:ahLst/>
              <a:cxnLst/>
              <a:rect r="r" b="b" t="t" l="l"/>
              <a:pathLst>
                <a:path h="575780" w="1442029">
                  <a:moveTo>
                    <a:pt x="0" y="0"/>
                  </a:moveTo>
                  <a:lnTo>
                    <a:pt x="1442029" y="0"/>
                  </a:lnTo>
                  <a:lnTo>
                    <a:pt x="1442029" y="575780"/>
                  </a:lnTo>
                  <a:lnTo>
                    <a:pt x="0" y="575780"/>
                  </a:lnTo>
                  <a:close/>
                </a:path>
              </a:pathLst>
            </a:custGeom>
            <a:solidFill>
              <a:srgbClr val="3275C5"/>
            </a:solidFill>
            <a:ln cap="sq">
              <a:noFill/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0" y="-47625"/>
              <a:ext cx="1442029" cy="62340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6169074" y="7772893"/>
            <a:ext cx="5949852" cy="2378993"/>
            <a:chOff x="0" y="0"/>
            <a:chExt cx="1436956" cy="574553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436956" cy="574553"/>
            </a:xfrm>
            <a:custGeom>
              <a:avLst/>
              <a:gdLst/>
              <a:ahLst/>
              <a:cxnLst/>
              <a:rect r="r" b="b" t="t" l="l"/>
              <a:pathLst>
                <a:path h="574553" w="1436956">
                  <a:moveTo>
                    <a:pt x="0" y="0"/>
                  </a:moveTo>
                  <a:lnTo>
                    <a:pt x="1436956" y="0"/>
                  </a:lnTo>
                  <a:lnTo>
                    <a:pt x="1436956" y="574553"/>
                  </a:lnTo>
                  <a:lnTo>
                    <a:pt x="0" y="574553"/>
                  </a:lnTo>
                  <a:close/>
                </a:path>
              </a:pathLst>
            </a:custGeom>
            <a:solidFill>
              <a:srgbClr val="3275C5"/>
            </a:solidFill>
            <a:ln cap="sq">
              <a:noFill/>
              <a:prstDash val="solid"/>
              <a:miter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47625"/>
              <a:ext cx="1436956" cy="6221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130564" y="2542256"/>
            <a:ext cx="5970857" cy="2384073"/>
            <a:chOff x="0" y="0"/>
            <a:chExt cx="1442029" cy="57578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1442029" cy="575780"/>
            </a:xfrm>
            <a:custGeom>
              <a:avLst/>
              <a:gdLst/>
              <a:ahLst/>
              <a:cxnLst/>
              <a:rect r="r" b="b" t="t" l="l"/>
              <a:pathLst>
                <a:path h="575780" w="1442029">
                  <a:moveTo>
                    <a:pt x="0" y="0"/>
                  </a:moveTo>
                  <a:lnTo>
                    <a:pt x="1442029" y="0"/>
                  </a:lnTo>
                  <a:lnTo>
                    <a:pt x="1442029" y="575780"/>
                  </a:lnTo>
                  <a:lnTo>
                    <a:pt x="0" y="575780"/>
                  </a:lnTo>
                  <a:close/>
                </a:path>
              </a:pathLst>
            </a:custGeom>
            <a:solidFill>
              <a:srgbClr val="3275C5"/>
            </a:solidFill>
            <a:ln cap="sq">
              <a:noFill/>
              <a:prstDash val="solid"/>
              <a:miter/>
            </a:ln>
          </p:spPr>
        </p:sp>
        <p:sp>
          <p:nvSpPr>
            <p:cNvPr name="TextBox 10" id="10"/>
            <p:cNvSpPr txBox="true"/>
            <p:nvPr/>
          </p:nvSpPr>
          <p:spPr>
            <a:xfrm>
              <a:off x="0" y="-47625"/>
              <a:ext cx="1442029" cy="62340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12188760" y="5014923"/>
            <a:ext cx="5970857" cy="5136963"/>
          </a:xfrm>
          <a:custGeom>
            <a:avLst/>
            <a:gdLst/>
            <a:ahLst/>
            <a:cxnLst/>
            <a:rect r="r" b="b" t="t" l="l"/>
            <a:pathLst>
              <a:path h="5136963" w="5970857">
                <a:moveTo>
                  <a:pt x="0" y="0"/>
                </a:moveTo>
                <a:lnTo>
                  <a:pt x="5970857" y="0"/>
                </a:lnTo>
                <a:lnTo>
                  <a:pt x="5970857" y="5136963"/>
                </a:lnTo>
                <a:lnTo>
                  <a:pt x="0" y="513696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66" t="-12797" r="0" b="-10952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6160151" y="2542256"/>
            <a:ext cx="5970857" cy="5136963"/>
          </a:xfrm>
          <a:custGeom>
            <a:avLst/>
            <a:gdLst/>
            <a:ahLst/>
            <a:cxnLst/>
            <a:rect r="r" b="b" t="t" l="l"/>
            <a:pathLst>
              <a:path h="5136963" w="5970857">
                <a:moveTo>
                  <a:pt x="0" y="0"/>
                </a:moveTo>
                <a:lnTo>
                  <a:pt x="5970857" y="0"/>
                </a:lnTo>
                <a:lnTo>
                  <a:pt x="5970857" y="5136963"/>
                </a:lnTo>
                <a:lnTo>
                  <a:pt x="0" y="513696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4922" t="-8487" r="-49437" b="-18445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130564" y="5014923"/>
            <a:ext cx="5962912" cy="5129284"/>
          </a:xfrm>
          <a:custGeom>
            <a:avLst/>
            <a:gdLst/>
            <a:ahLst/>
            <a:cxnLst/>
            <a:rect r="r" b="b" t="t" l="l"/>
            <a:pathLst>
              <a:path h="5129284" w="5962912">
                <a:moveTo>
                  <a:pt x="0" y="0"/>
                </a:moveTo>
                <a:lnTo>
                  <a:pt x="5962912" y="0"/>
                </a:lnTo>
                <a:lnTo>
                  <a:pt x="5962912" y="5129284"/>
                </a:lnTo>
                <a:lnTo>
                  <a:pt x="0" y="512928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8126" r="0" b="-8126"/>
            </a:stretch>
          </a:blipFill>
        </p:spPr>
      </p:sp>
      <p:sp>
        <p:nvSpPr>
          <p:cNvPr name="TextBox 14" id="14"/>
          <p:cNvSpPr txBox="true"/>
          <p:nvPr/>
        </p:nvSpPr>
        <p:spPr>
          <a:xfrm rot="0">
            <a:off x="1028700" y="3305640"/>
            <a:ext cx="3782048" cy="8096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296"/>
              </a:lnSpc>
              <a:spcBef>
                <a:spcPct val="0"/>
              </a:spcBef>
            </a:pPr>
            <a:r>
              <a:rPr lang="en-US" b="true" sz="2354" spc="105">
                <a:solidFill>
                  <a:srgbClr val="FFFFFF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Nema 23 Stepper Motor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7247211" y="8642399"/>
            <a:ext cx="3796737" cy="40963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309"/>
              </a:lnSpc>
              <a:spcBef>
                <a:spcPct val="0"/>
              </a:spcBef>
            </a:pPr>
            <a:r>
              <a:rPr lang="en-US" b="true" sz="2363" spc="106">
                <a:solidFill>
                  <a:srgbClr val="FFFFFF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Battery 12v 7ah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13283164" y="3511106"/>
            <a:ext cx="3782048" cy="3987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296"/>
              </a:lnSpc>
              <a:spcBef>
                <a:spcPct val="0"/>
              </a:spcBef>
            </a:pPr>
            <a:r>
              <a:rPr lang="en-US" b="true" sz="2354" spc="105">
                <a:solidFill>
                  <a:srgbClr val="FFFFFF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Microstep Driver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0" y="9681316"/>
            <a:ext cx="18288000" cy="4000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3149"/>
              </a:lnSpc>
            </a:pPr>
            <a:r>
              <a:rPr lang="en-US" sz="2624" i="true" spc="94">
                <a:solidFill>
                  <a:srgbClr val="010101"/>
                </a:solidFill>
                <a:latin typeface="Alice Italics"/>
                <a:ea typeface="Alice Italics"/>
                <a:cs typeface="Alice Italics"/>
                <a:sym typeface="Alice Italics"/>
              </a:rPr>
              <a:t>   Graduation Project                                                                   6                                                                               Component          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6421726" y="1028700"/>
            <a:ext cx="5444548" cy="9048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191"/>
              </a:lnSpc>
              <a:spcBef>
                <a:spcPct val="0"/>
              </a:spcBef>
            </a:pPr>
            <a:r>
              <a:rPr lang="en-US" b="true" sz="5992" spc="197">
                <a:solidFill>
                  <a:srgbClr val="010101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Component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6158571" y="2542256"/>
            <a:ext cx="5970857" cy="2378993"/>
            <a:chOff x="0" y="0"/>
            <a:chExt cx="1442029" cy="57455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442029" cy="574553"/>
            </a:xfrm>
            <a:custGeom>
              <a:avLst/>
              <a:gdLst/>
              <a:ahLst/>
              <a:cxnLst/>
              <a:rect r="r" b="b" t="t" l="l"/>
              <a:pathLst>
                <a:path h="574553" w="1442029">
                  <a:moveTo>
                    <a:pt x="0" y="0"/>
                  </a:moveTo>
                  <a:lnTo>
                    <a:pt x="1442029" y="0"/>
                  </a:lnTo>
                  <a:lnTo>
                    <a:pt x="1442029" y="574553"/>
                  </a:lnTo>
                  <a:lnTo>
                    <a:pt x="0" y="574553"/>
                  </a:lnTo>
                  <a:close/>
                </a:path>
              </a:pathLst>
            </a:custGeom>
            <a:solidFill>
              <a:srgbClr val="3275C5"/>
            </a:solidFill>
            <a:ln cap="sq">
              <a:noFill/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0" y="-47625"/>
              <a:ext cx="1442029" cy="6221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2214357" y="7789529"/>
            <a:ext cx="5970857" cy="2384073"/>
            <a:chOff x="0" y="0"/>
            <a:chExt cx="1442029" cy="57578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442029" cy="575780"/>
            </a:xfrm>
            <a:custGeom>
              <a:avLst/>
              <a:gdLst/>
              <a:ahLst/>
              <a:cxnLst/>
              <a:rect r="r" b="b" t="t" l="l"/>
              <a:pathLst>
                <a:path h="575780" w="1442029">
                  <a:moveTo>
                    <a:pt x="0" y="0"/>
                  </a:moveTo>
                  <a:lnTo>
                    <a:pt x="1442029" y="0"/>
                  </a:lnTo>
                  <a:lnTo>
                    <a:pt x="1442029" y="575780"/>
                  </a:lnTo>
                  <a:lnTo>
                    <a:pt x="0" y="575780"/>
                  </a:lnTo>
                  <a:close/>
                </a:path>
              </a:pathLst>
            </a:custGeom>
            <a:solidFill>
              <a:srgbClr val="3275C5"/>
            </a:solidFill>
            <a:ln cap="sq">
              <a:noFill/>
              <a:prstDash val="solid"/>
              <a:miter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47625"/>
              <a:ext cx="1442029" cy="62340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12214357" y="2542256"/>
            <a:ext cx="5970857" cy="5132127"/>
          </a:xfrm>
          <a:custGeom>
            <a:avLst/>
            <a:gdLst/>
            <a:ahLst/>
            <a:cxnLst/>
            <a:rect r="r" b="b" t="t" l="l"/>
            <a:pathLst>
              <a:path h="5132127" w="5970857">
                <a:moveTo>
                  <a:pt x="0" y="0"/>
                </a:moveTo>
                <a:lnTo>
                  <a:pt x="5970858" y="0"/>
                </a:lnTo>
                <a:lnTo>
                  <a:pt x="5970858" y="5132128"/>
                </a:lnTo>
                <a:lnTo>
                  <a:pt x="0" y="513212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004" t="-7696" r="-2461" b="-16169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6146508" y="5058110"/>
            <a:ext cx="5970857" cy="5098856"/>
          </a:xfrm>
          <a:custGeom>
            <a:avLst/>
            <a:gdLst/>
            <a:ahLst/>
            <a:cxnLst/>
            <a:rect r="r" b="b" t="t" l="l"/>
            <a:pathLst>
              <a:path h="5098856" w="5970857">
                <a:moveTo>
                  <a:pt x="0" y="0"/>
                </a:moveTo>
                <a:lnTo>
                  <a:pt x="5970858" y="0"/>
                </a:lnTo>
                <a:lnTo>
                  <a:pt x="5970858" y="5098856"/>
                </a:lnTo>
                <a:lnTo>
                  <a:pt x="0" y="509885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-5278" r="0" b="-7263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13138800" y="8758378"/>
            <a:ext cx="3782048" cy="3987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296"/>
              </a:lnSpc>
              <a:spcBef>
                <a:spcPct val="0"/>
              </a:spcBef>
            </a:pPr>
            <a:r>
              <a:rPr lang="en-US" b="true" sz="2354" spc="105">
                <a:solidFill>
                  <a:srgbClr val="FFFFFF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Grout Float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7245632" y="3498359"/>
            <a:ext cx="3796737" cy="40963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309"/>
              </a:lnSpc>
              <a:spcBef>
                <a:spcPct val="0"/>
              </a:spcBef>
            </a:pPr>
            <a:r>
              <a:rPr lang="en-US" b="true" sz="2363" spc="106">
                <a:solidFill>
                  <a:srgbClr val="FFFFFF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Ultrasonic Sensor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6409663" y="1028700"/>
            <a:ext cx="5444548" cy="9048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191"/>
              </a:lnSpc>
              <a:spcBef>
                <a:spcPct val="0"/>
              </a:spcBef>
            </a:pPr>
            <a:r>
              <a:rPr lang="en-US" b="true" sz="5992" spc="197">
                <a:solidFill>
                  <a:srgbClr val="010101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Component</a:t>
            </a:r>
          </a:p>
        </p:txBody>
      </p:sp>
      <p:grpSp>
        <p:nvGrpSpPr>
          <p:cNvPr name="Group 13" id="13"/>
          <p:cNvGrpSpPr/>
          <p:nvPr/>
        </p:nvGrpSpPr>
        <p:grpSpPr>
          <a:xfrm rot="0">
            <a:off x="80401" y="7772893"/>
            <a:ext cx="5970857" cy="2384073"/>
            <a:chOff x="0" y="0"/>
            <a:chExt cx="1442029" cy="575780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1442029" cy="575780"/>
            </a:xfrm>
            <a:custGeom>
              <a:avLst/>
              <a:gdLst/>
              <a:ahLst/>
              <a:cxnLst/>
              <a:rect r="r" b="b" t="t" l="l"/>
              <a:pathLst>
                <a:path h="575780" w="1442029">
                  <a:moveTo>
                    <a:pt x="0" y="0"/>
                  </a:moveTo>
                  <a:lnTo>
                    <a:pt x="1442029" y="0"/>
                  </a:lnTo>
                  <a:lnTo>
                    <a:pt x="1442029" y="575780"/>
                  </a:lnTo>
                  <a:lnTo>
                    <a:pt x="0" y="575780"/>
                  </a:lnTo>
                  <a:close/>
                </a:path>
              </a:pathLst>
            </a:custGeom>
            <a:solidFill>
              <a:srgbClr val="3275C5"/>
            </a:solidFill>
            <a:ln cap="sq">
              <a:noFill/>
              <a:prstDash val="solid"/>
              <a:miter/>
            </a:ln>
          </p:spPr>
        </p:sp>
        <p:sp>
          <p:nvSpPr>
            <p:cNvPr name="TextBox 15" id="15"/>
            <p:cNvSpPr txBox="true"/>
            <p:nvPr/>
          </p:nvSpPr>
          <p:spPr>
            <a:xfrm>
              <a:off x="0" y="-47625"/>
              <a:ext cx="1442029" cy="62340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16" id="16"/>
          <p:cNvSpPr txBox="true"/>
          <p:nvPr/>
        </p:nvSpPr>
        <p:spPr>
          <a:xfrm rot="0">
            <a:off x="0" y="9681316"/>
            <a:ext cx="18288000" cy="4000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3149"/>
              </a:lnSpc>
            </a:pPr>
            <a:r>
              <a:rPr lang="en-US" sz="2624" i="true" spc="94">
                <a:solidFill>
                  <a:srgbClr val="010101"/>
                </a:solidFill>
                <a:latin typeface="Alice Italics"/>
                <a:ea typeface="Alice Italics"/>
                <a:cs typeface="Alice Italics"/>
                <a:sym typeface="Alice Italics"/>
              </a:rPr>
              <a:t>   Graduation Project                                                                   7                                                                               Component          </a:t>
            </a:r>
          </a:p>
        </p:txBody>
      </p:sp>
      <p:sp>
        <p:nvSpPr>
          <p:cNvPr name="Freeform 17" id="17"/>
          <p:cNvSpPr/>
          <p:nvPr/>
        </p:nvSpPr>
        <p:spPr>
          <a:xfrm flipH="false" flipV="false" rot="0">
            <a:off x="123350" y="2558892"/>
            <a:ext cx="5927908" cy="5098856"/>
          </a:xfrm>
          <a:custGeom>
            <a:avLst/>
            <a:gdLst/>
            <a:ahLst/>
            <a:cxnLst/>
            <a:rect r="r" b="b" t="t" l="l"/>
            <a:pathLst>
              <a:path h="5098856" w="5927908">
                <a:moveTo>
                  <a:pt x="0" y="0"/>
                </a:moveTo>
                <a:lnTo>
                  <a:pt x="5927908" y="0"/>
                </a:lnTo>
                <a:lnTo>
                  <a:pt x="5927908" y="5098856"/>
                </a:lnTo>
                <a:lnTo>
                  <a:pt x="0" y="509885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3761" t="-4871" r="-13511" b="-2890"/>
            </a:stretch>
          </a:blipFill>
        </p:spPr>
      </p:sp>
      <p:sp>
        <p:nvSpPr>
          <p:cNvPr name="TextBox 18" id="18"/>
          <p:cNvSpPr txBox="true"/>
          <p:nvPr/>
        </p:nvSpPr>
        <p:spPr>
          <a:xfrm rot="0">
            <a:off x="1174806" y="8741743"/>
            <a:ext cx="3782048" cy="3987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296"/>
              </a:lnSpc>
              <a:spcBef>
                <a:spcPct val="0"/>
              </a:spcBef>
            </a:pPr>
            <a:r>
              <a:rPr lang="en-US" b="true" sz="2354" spc="105">
                <a:solidFill>
                  <a:srgbClr val="FFFFFF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Servo Motor</a:t>
            </a: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2001494" y="8323039"/>
            <a:ext cx="4723978" cy="4723978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00" cap="sq">
              <a:solidFill>
                <a:srgbClr val="08377C"/>
              </a:solidFill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4141547" y="-6858943"/>
            <a:ext cx="11212168" cy="11212123"/>
            <a:chOff x="0" y="0"/>
            <a:chExt cx="6350000" cy="6349975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6350000" cy="6349975"/>
            </a:xfrm>
            <a:custGeom>
              <a:avLst/>
              <a:gdLst/>
              <a:ahLst/>
              <a:cxnLst/>
              <a:rect r="r" b="b" t="t" l="l"/>
              <a:pathLst>
                <a:path h="6349975" w="6350000">
                  <a:moveTo>
                    <a:pt x="6350000" y="3175025"/>
                  </a:moveTo>
                  <a:cubicBezTo>
                    <a:pt x="6350000" y="4928451"/>
                    <a:pt x="4928476" y="6349975"/>
                    <a:pt x="3175000" y="6349975"/>
                  </a:cubicBezTo>
                  <a:cubicBezTo>
                    <a:pt x="1421498" y="6349975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2" y="0"/>
                    <a:pt x="6350000" y="1421511"/>
                    <a:pt x="6350000" y="3175025"/>
                  </a:cubicBezTo>
                  <a:close/>
                </a:path>
              </a:pathLst>
            </a:custGeom>
            <a:solidFill>
              <a:srgbClr val="08377C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name="Group 7" id="7"/>
          <p:cNvGrpSpPr/>
          <p:nvPr/>
        </p:nvGrpSpPr>
        <p:grpSpPr>
          <a:xfrm rot="0">
            <a:off x="14141547" y="-6858943"/>
            <a:ext cx="11212168" cy="11212123"/>
            <a:chOff x="0" y="0"/>
            <a:chExt cx="6350000" cy="6349975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6350000" cy="6349975"/>
            </a:xfrm>
            <a:custGeom>
              <a:avLst/>
              <a:gdLst/>
              <a:ahLst/>
              <a:cxnLst/>
              <a:rect r="r" b="b" t="t" l="l"/>
              <a:pathLst>
                <a:path h="6349975" w="6350000">
                  <a:moveTo>
                    <a:pt x="6350000" y="3175025"/>
                  </a:moveTo>
                  <a:cubicBezTo>
                    <a:pt x="6350000" y="4928451"/>
                    <a:pt x="4928476" y="6349975"/>
                    <a:pt x="3175000" y="6349975"/>
                  </a:cubicBezTo>
                  <a:cubicBezTo>
                    <a:pt x="1421498" y="6349975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2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2">
                <a:alphaModFix amt="49000"/>
              </a:blip>
              <a:stretch>
                <a:fillRect l="-16752" t="0" r="-16752" b="0"/>
              </a:stretch>
            </a:blipFill>
          </p:spPr>
        </p:sp>
      </p:grpSp>
      <p:grpSp>
        <p:nvGrpSpPr>
          <p:cNvPr name="Group 9" id="9"/>
          <p:cNvGrpSpPr/>
          <p:nvPr/>
        </p:nvGrpSpPr>
        <p:grpSpPr>
          <a:xfrm rot="0">
            <a:off x="16554540" y="-2283246"/>
            <a:ext cx="4837174" cy="4837174"/>
            <a:chOff x="0" y="0"/>
            <a:chExt cx="812800" cy="81280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1" id="11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2" id="12"/>
          <p:cNvGrpSpPr/>
          <p:nvPr/>
        </p:nvGrpSpPr>
        <p:grpSpPr>
          <a:xfrm rot="0">
            <a:off x="17866499" y="-312714"/>
            <a:ext cx="843002" cy="843002"/>
            <a:chOff x="0" y="0"/>
            <a:chExt cx="812800" cy="81280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8377C"/>
            </a:solidFill>
            <a:ln cap="sq">
              <a:noFill/>
              <a:prstDash val="solid"/>
              <a:miter/>
            </a:ln>
          </p:spPr>
        </p:sp>
        <p:sp>
          <p:nvSpPr>
            <p:cNvPr name="TextBox 14" id="1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307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5" id="15"/>
          <p:cNvGrpSpPr/>
          <p:nvPr/>
        </p:nvGrpSpPr>
        <p:grpSpPr>
          <a:xfrm rot="0">
            <a:off x="-559418" y="-811125"/>
            <a:ext cx="1839825" cy="1839825"/>
            <a:chOff x="0" y="0"/>
            <a:chExt cx="812800" cy="812800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8377C"/>
            </a:solidFill>
            <a:ln cap="sq">
              <a:noFill/>
              <a:prstDash val="solid"/>
              <a:miter/>
            </a:ln>
          </p:spPr>
        </p:sp>
        <p:sp>
          <p:nvSpPr>
            <p:cNvPr name="TextBox 17" id="17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307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8" id="18"/>
          <p:cNvSpPr/>
          <p:nvPr/>
        </p:nvSpPr>
        <p:spPr>
          <a:xfrm flipH="false" flipV="false" rot="0">
            <a:off x="2272931" y="3431558"/>
            <a:ext cx="2739670" cy="2739670"/>
          </a:xfrm>
          <a:custGeom>
            <a:avLst/>
            <a:gdLst/>
            <a:ahLst/>
            <a:cxnLst/>
            <a:rect r="r" b="b" t="t" l="l"/>
            <a:pathLst>
              <a:path h="2739670" w="2739670">
                <a:moveTo>
                  <a:pt x="0" y="0"/>
                </a:moveTo>
                <a:lnTo>
                  <a:pt x="2739669" y="0"/>
                </a:lnTo>
                <a:lnTo>
                  <a:pt x="2739669" y="2739669"/>
                </a:lnTo>
                <a:lnTo>
                  <a:pt x="0" y="273966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20999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  <p:grpSp>
        <p:nvGrpSpPr>
          <p:cNvPr name="Group 19" id="19"/>
          <p:cNvGrpSpPr/>
          <p:nvPr/>
        </p:nvGrpSpPr>
        <p:grpSpPr>
          <a:xfrm rot="0">
            <a:off x="2905643" y="4070070"/>
            <a:ext cx="1474244" cy="1474244"/>
            <a:chOff x="0" y="0"/>
            <a:chExt cx="812800" cy="812800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04775" cap="sq">
              <a:gradFill>
                <a:gsLst>
                  <a:gs pos="0">
                    <a:srgbClr val="08377C">
                      <a:alpha val="100000"/>
                    </a:srgbClr>
                  </a:gs>
                  <a:gs pos="50000">
                    <a:srgbClr val="006BB6">
                      <a:alpha val="100000"/>
                    </a:srgbClr>
                  </a:gs>
                  <a:gs pos="100000">
                    <a:srgbClr val="C9E9FF">
                      <a:alpha val="100000"/>
                    </a:srgbClr>
                  </a:gs>
                </a:gsLst>
                <a:lin ang="2700000"/>
              </a:gradFill>
              <a:prstDash val="solid"/>
              <a:miter/>
            </a:ln>
          </p:spPr>
        </p:sp>
        <p:sp>
          <p:nvSpPr>
            <p:cNvPr name="TextBox 21" id="21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307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22" id="22"/>
          <p:cNvSpPr/>
          <p:nvPr/>
        </p:nvSpPr>
        <p:spPr>
          <a:xfrm flipH="false" flipV="false" rot="0">
            <a:off x="3318423" y="4353181"/>
            <a:ext cx="648685" cy="896424"/>
          </a:xfrm>
          <a:custGeom>
            <a:avLst/>
            <a:gdLst/>
            <a:ahLst/>
            <a:cxnLst/>
            <a:rect r="r" b="b" t="t" l="l"/>
            <a:pathLst>
              <a:path h="896424" w="648685">
                <a:moveTo>
                  <a:pt x="0" y="0"/>
                </a:moveTo>
                <a:lnTo>
                  <a:pt x="648685" y="0"/>
                </a:lnTo>
                <a:lnTo>
                  <a:pt x="648685" y="896424"/>
                </a:lnTo>
                <a:lnTo>
                  <a:pt x="0" y="896424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Freeform 23" id="23"/>
          <p:cNvSpPr/>
          <p:nvPr/>
        </p:nvSpPr>
        <p:spPr>
          <a:xfrm flipH="false" flipV="false" rot="0">
            <a:off x="5734241" y="3431558"/>
            <a:ext cx="2739670" cy="2739670"/>
          </a:xfrm>
          <a:custGeom>
            <a:avLst/>
            <a:gdLst/>
            <a:ahLst/>
            <a:cxnLst/>
            <a:rect r="r" b="b" t="t" l="l"/>
            <a:pathLst>
              <a:path h="2739670" w="2739670">
                <a:moveTo>
                  <a:pt x="0" y="0"/>
                </a:moveTo>
                <a:lnTo>
                  <a:pt x="2739670" y="0"/>
                </a:lnTo>
                <a:lnTo>
                  <a:pt x="2739670" y="2739669"/>
                </a:lnTo>
                <a:lnTo>
                  <a:pt x="0" y="273966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20999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24" id="24"/>
          <p:cNvGrpSpPr/>
          <p:nvPr/>
        </p:nvGrpSpPr>
        <p:grpSpPr>
          <a:xfrm rot="0">
            <a:off x="6366954" y="4070070"/>
            <a:ext cx="1474244" cy="1474244"/>
            <a:chOff x="0" y="0"/>
            <a:chExt cx="812800" cy="812800"/>
          </a:xfrm>
        </p:grpSpPr>
        <p:sp>
          <p:nvSpPr>
            <p:cNvPr name="Freeform 25" id="2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04775" cap="sq">
              <a:gradFill>
                <a:gsLst>
                  <a:gs pos="0">
                    <a:srgbClr val="08377C">
                      <a:alpha val="100000"/>
                    </a:srgbClr>
                  </a:gs>
                  <a:gs pos="50000">
                    <a:srgbClr val="006BB6">
                      <a:alpha val="100000"/>
                    </a:srgbClr>
                  </a:gs>
                  <a:gs pos="100000">
                    <a:srgbClr val="C9E9FF">
                      <a:alpha val="100000"/>
                    </a:srgbClr>
                  </a:gs>
                </a:gsLst>
                <a:lin ang="2700000"/>
              </a:gradFill>
              <a:prstDash val="solid"/>
              <a:miter/>
            </a:ln>
          </p:spPr>
        </p:sp>
        <p:sp>
          <p:nvSpPr>
            <p:cNvPr name="TextBox 26" id="26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307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27" id="27"/>
          <p:cNvSpPr/>
          <p:nvPr/>
        </p:nvSpPr>
        <p:spPr>
          <a:xfrm flipH="false" flipV="false" rot="0">
            <a:off x="9411153" y="3431558"/>
            <a:ext cx="2739670" cy="2739670"/>
          </a:xfrm>
          <a:custGeom>
            <a:avLst/>
            <a:gdLst/>
            <a:ahLst/>
            <a:cxnLst/>
            <a:rect r="r" b="b" t="t" l="l"/>
            <a:pathLst>
              <a:path h="2739670" w="2739670">
                <a:moveTo>
                  <a:pt x="0" y="0"/>
                </a:moveTo>
                <a:lnTo>
                  <a:pt x="2739669" y="0"/>
                </a:lnTo>
                <a:lnTo>
                  <a:pt x="2739669" y="2739669"/>
                </a:lnTo>
                <a:lnTo>
                  <a:pt x="0" y="273966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20999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  <p:grpSp>
        <p:nvGrpSpPr>
          <p:cNvPr name="Group 28" id="28"/>
          <p:cNvGrpSpPr/>
          <p:nvPr/>
        </p:nvGrpSpPr>
        <p:grpSpPr>
          <a:xfrm rot="0">
            <a:off x="10043865" y="4070070"/>
            <a:ext cx="1474244" cy="1474244"/>
            <a:chOff x="0" y="0"/>
            <a:chExt cx="812800" cy="812800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04775" cap="sq">
              <a:gradFill>
                <a:gsLst>
                  <a:gs pos="0">
                    <a:srgbClr val="08377C">
                      <a:alpha val="100000"/>
                    </a:srgbClr>
                  </a:gs>
                  <a:gs pos="50000">
                    <a:srgbClr val="006BB6">
                      <a:alpha val="100000"/>
                    </a:srgbClr>
                  </a:gs>
                  <a:gs pos="100000">
                    <a:srgbClr val="C9E9FF">
                      <a:alpha val="100000"/>
                    </a:srgbClr>
                  </a:gs>
                </a:gsLst>
                <a:lin ang="2700000"/>
              </a:gradFill>
              <a:prstDash val="solid"/>
              <a:miter/>
            </a:ln>
          </p:spPr>
        </p:sp>
        <p:sp>
          <p:nvSpPr>
            <p:cNvPr name="TextBox 30" id="30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307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31" id="31"/>
          <p:cNvSpPr/>
          <p:nvPr/>
        </p:nvSpPr>
        <p:spPr>
          <a:xfrm flipH="false" flipV="false" rot="0">
            <a:off x="10399102" y="4458505"/>
            <a:ext cx="763771" cy="791100"/>
          </a:xfrm>
          <a:custGeom>
            <a:avLst/>
            <a:gdLst/>
            <a:ahLst/>
            <a:cxnLst/>
            <a:rect r="r" b="b" t="t" l="l"/>
            <a:pathLst>
              <a:path h="791100" w="763771">
                <a:moveTo>
                  <a:pt x="0" y="0"/>
                </a:moveTo>
                <a:lnTo>
                  <a:pt x="763771" y="0"/>
                </a:lnTo>
                <a:lnTo>
                  <a:pt x="763771" y="791100"/>
                </a:lnTo>
                <a:lnTo>
                  <a:pt x="0" y="791100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Freeform 32" id="32"/>
          <p:cNvSpPr/>
          <p:nvPr/>
        </p:nvSpPr>
        <p:spPr>
          <a:xfrm flipH="false" flipV="false" rot="0">
            <a:off x="6638456" y="4353181"/>
            <a:ext cx="931240" cy="939783"/>
          </a:xfrm>
          <a:custGeom>
            <a:avLst/>
            <a:gdLst/>
            <a:ahLst/>
            <a:cxnLst/>
            <a:rect r="r" b="b" t="t" l="l"/>
            <a:pathLst>
              <a:path h="939783" w="931240">
                <a:moveTo>
                  <a:pt x="0" y="0"/>
                </a:moveTo>
                <a:lnTo>
                  <a:pt x="931240" y="0"/>
                </a:lnTo>
                <a:lnTo>
                  <a:pt x="931240" y="939783"/>
                </a:lnTo>
                <a:lnTo>
                  <a:pt x="0" y="939783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Freeform 33" id="33"/>
          <p:cNvSpPr/>
          <p:nvPr/>
        </p:nvSpPr>
        <p:spPr>
          <a:xfrm flipH="false" flipV="false" rot="0">
            <a:off x="13369072" y="3373128"/>
            <a:ext cx="2739670" cy="2739670"/>
          </a:xfrm>
          <a:custGeom>
            <a:avLst/>
            <a:gdLst/>
            <a:ahLst/>
            <a:cxnLst/>
            <a:rect r="r" b="b" t="t" l="l"/>
            <a:pathLst>
              <a:path h="2739670" w="2739670">
                <a:moveTo>
                  <a:pt x="0" y="0"/>
                </a:moveTo>
                <a:lnTo>
                  <a:pt x="2739669" y="0"/>
                </a:lnTo>
                <a:lnTo>
                  <a:pt x="2739669" y="2739670"/>
                </a:lnTo>
                <a:lnTo>
                  <a:pt x="0" y="273967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20999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Freeform 34" id="34"/>
          <p:cNvSpPr/>
          <p:nvPr/>
        </p:nvSpPr>
        <p:spPr>
          <a:xfrm flipH="false" flipV="false" rot="0">
            <a:off x="14351097" y="4199909"/>
            <a:ext cx="959994" cy="1049695"/>
          </a:xfrm>
          <a:custGeom>
            <a:avLst/>
            <a:gdLst/>
            <a:ahLst/>
            <a:cxnLst/>
            <a:rect r="r" b="b" t="t" l="l"/>
            <a:pathLst>
              <a:path h="1049695" w="959994">
                <a:moveTo>
                  <a:pt x="0" y="0"/>
                </a:moveTo>
                <a:lnTo>
                  <a:pt x="959994" y="0"/>
                </a:lnTo>
                <a:lnTo>
                  <a:pt x="959994" y="1049696"/>
                </a:lnTo>
                <a:lnTo>
                  <a:pt x="0" y="1049696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5" id="35"/>
          <p:cNvGrpSpPr/>
          <p:nvPr/>
        </p:nvGrpSpPr>
        <p:grpSpPr>
          <a:xfrm rot="0">
            <a:off x="14001784" y="4011640"/>
            <a:ext cx="1474244" cy="1474244"/>
            <a:chOff x="0" y="0"/>
            <a:chExt cx="812800" cy="812800"/>
          </a:xfrm>
        </p:grpSpPr>
        <p:sp>
          <p:nvSpPr>
            <p:cNvPr name="Freeform 36" id="3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04775" cap="sq">
              <a:gradFill>
                <a:gsLst>
                  <a:gs pos="0">
                    <a:srgbClr val="08377C">
                      <a:alpha val="100000"/>
                    </a:srgbClr>
                  </a:gs>
                  <a:gs pos="50000">
                    <a:srgbClr val="006BB6">
                      <a:alpha val="100000"/>
                    </a:srgbClr>
                  </a:gs>
                  <a:gs pos="100000">
                    <a:srgbClr val="C9E9FF">
                      <a:alpha val="100000"/>
                    </a:srgbClr>
                  </a:gs>
                </a:gsLst>
                <a:lin ang="2700000"/>
              </a:gradFill>
              <a:prstDash val="solid"/>
              <a:miter/>
            </a:ln>
          </p:spPr>
        </p:sp>
        <p:sp>
          <p:nvSpPr>
            <p:cNvPr name="TextBox 37" id="37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3079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38" id="38"/>
          <p:cNvSpPr txBox="true"/>
          <p:nvPr/>
        </p:nvSpPr>
        <p:spPr>
          <a:xfrm rot="0">
            <a:off x="2097845" y="1920372"/>
            <a:ext cx="5243439" cy="93968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7358"/>
              </a:lnSpc>
              <a:spcBef>
                <a:spcPct val="0"/>
              </a:spcBef>
            </a:pPr>
            <a:r>
              <a:rPr lang="en-US" b="true" sz="6131" spc="220">
                <a:solidFill>
                  <a:srgbClr val="2A2E3A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Features</a:t>
            </a:r>
            <a:r>
              <a:rPr lang="en-US" b="true" sz="6131" spc="220">
                <a:solidFill>
                  <a:srgbClr val="2A2E3A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 </a:t>
            </a:r>
          </a:p>
        </p:txBody>
      </p:sp>
      <p:sp>
        <p:nvSpPr>
          <p:cNvPr name="TextBox 39" id="39"/>
          <p:cNvSpPr txBox="true"/>
          <p:nvPr/>
        </p:nvSpPr>
        <p:spPr>
          <a:xfrm rot="0">
            <a:off x="2097845" y="6551150"/>
            <a:ext cx="2902497" cy="120476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420"/>
              </a:lnSpc>
              <a:spcBef>
                <a:spcPct val="0"/>
              </a:spcBef>
            </a:pPr>
            <a:r>
              <a:rPr lang="en-US" sz="1728" spc="77">
                <a:solidFill>
                  <a:srgbClr val="2A2E3A"/>
                </a:solidFill>
                <a:latin typeface="Montserrat Classic"/>
                <a:ea typeface="Montserrat Classic"/>
                <a:cs typeface="Montserrat Classic"/>
                <a:sym typeface="Montserrat Classic"/>
              </a:rPr>
              <a:t>Using methods and algorithms to complete the process with good accuracy.</a:t>
            </a:r>
          </a:p>
        </p:txBody>
      </p:sp>
      <p:sp>
        <p:nvSpPr>
          <p:cNvPr name="TextBox 40" id="40"/>
          <p:cNvSpPr txBox="true"/>
          <p:nvPr/>
        </p:nvSpPr>
        <p:spPr>
          <a:xfrm rot="0">
            <a:off x="2321991" y="5808110"/>
            <a:ext cx="2454205" cy="34715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754"/>
              </a:lnSpc>
              <a:spcBef>
                <a:spcPct val="0"/>
              </a:spcBef>
            </a:pPr>
            <a:r>
              <a:rPr lang="en-US" b="true" sz="2295" spc="82">
                <a:solidFill>
                  <a:srgbClr val="000B5D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Accuracy</a:t>
            </a:r>
          </a:p>
        </p:txBody>
      </p:sp>
      <p:sp>
        <p:nvSpPr>
          <p:cNvPr name="TextBox 41" id="41"/>
          <p:cNvSpPr txBox="true"/>
          <p:nvPr/>
        </p:nvSpPr>
        <p:spPr>
          <a:xfrm rot="0">
            <a:off x="5530257" y="6512982"/>
            <a:ext cx="3147637" cy="181005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420"/>
              </a:lnSpc>
              <a:spcBef>
                <a:spcPct val="0"/>
              </a:spcBef>
            </a:pPr>
            <a:r>
              <a:rPr lang="en-US" sz="1728" spc="77">
                <a:solidFill>
                  <a:srgbClr val="2A2E3A"/>
                </a:solidFill>
                <a:latin typeface="Montserrat Classic"/>
                <a:ea typeface="Montserrat Classic"/>
                <a:cs typeface="Montserrat Classic"/>
                <a:sym typeface="Montserrat Classic"/>
              </a:rPr>
              <a:t>Equipped with wheels and sensors, can navigate different tiled surfaces, adjust to varying layouts, and avoid obstacles effectively.</a:t>
            </a:r>
          </a:p>
        </p:txBody>
      </p:sp>
      <p:sp>
        <p:nvSpPr>
          <p:cNvPr name="TextBox 42" id="42"/>
          <p:cNvSpPr txBox="true"/>
          <p:nvPr/>
        </p:nvSpPr>
        <p:spPr>
          <a:xfrm rot="0">
            <a:off x="5783302" y="5808110"/>
            <a:ext cx="2454205" cy="34715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754"/>
              </a:lnSpc>
              <a:spcBef>
                <a:spcPct val="0"/>
              </a:spcBef>
            </a:pPr>
            <a:r>
              <a:rPr lang="en-US" b="true" sz="2295" spc="82">
                <a:solidFill>
                  <a:srgbClr val="000B5D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Mobility</a:t>
            </a:r>
          </a:p>
        </p:txBody>
      </p:sp>
      <p:sp>
        <p:nvSpPr>
          <p:cNvPr name="TextBox 43" id="43"/>
          <p:cNvSpPr txBox="true"/>
          <p:nvPr/>
        </p:nvSpPr>
        <p:spPr>
          <a:xfrm rot="0">
            <a:off x="9329739" y="6551150"/>
            <a:ext cx="2902497" cy="90212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420"/>
              </a:lnSpc>
            </a:pPr>
            <a:r>
              <a:rPr lang="en-US" sz="1728" spc="77">
                <a:solidFill>
                  <a:srgbClr val="2A2E3A"/>
                </a:solidFill>
                <a:latin typeface="Montserrat Classic"/>
                <a:ea typeface="Montserrat Classic"/>
                <a:cs typeface="Montserrat Classic"/>
                <a:sym typeface="Montserrat Classic"/>
              </a:rPr>
              <a:t>Moves with acceptable speed and precision.</a:t>
            </a:r>
          </a:p>
          <a:p>
            <a:pPr algn="ctr" marL="0" indent="0" lvl="0">
              <a:lnSpc>
                <a:spcPts val="2420"/>
              </a:lnSpc>
              <a:spcBef>
                <a:spcPct val="0"/>
              </a:spcBef>
            </a:pPr>
          </a:p>
        </p:txBody>
      </p:sp>
      <p:sp>
        <p:nvSpPr>
          <p:cNvPr name="TextBox 44" id="44"/>
          <p:cNvSpPr txBox="true"/>
          <p:nvPr/>
        </p:nvSpPr>
        <p:spPr>
          <a:xfrm rot="0">
            <a:off x="9460213" y="5808110"/>
            <a:ext cx="2454205" cy="34715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754"/>
              </a:lnSpc>
              <a:spcBef>
                <a:spcPct val="0"/>
              </a:spcBef>
            </a:pPr>
            <a:r>
              <a:rPr lang="en-US" b="true" sz="2295" spc="82">
                <a:solidFill>
                  <a:srgbClr val="000B5D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Speed</a:t>
            </a:r>
          </a:p>
        </p:txBody>
      </p:sp>
      <p:sp>
        <p:nvSpPr>
          <p:cNvPr name="TextBox 45" id="45"/>
          <p:cNvSpPr txBox="true"/>
          <p:nvPr/>
        </p:nvSpPr>
        <p:spPr>
          <a:xfrm rot="0">
            <a:off x="13287658" y="6551150"/>
            <a:ext cx="2902497" cy="59947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420"/>
              </a:lnSpc>
              <a:spcBef>
                <a:spcPct val="0"/>
              </a:spcBef>
            </a:pPr>
            <a:r>
              <a:rPr lang="en-US" sz="1728" spc="77">
                <a:solidFill>
                  <a:srgbClr val="2A2E3A"/>
                </a:solidFill>
                <a:latin typeface="Montserrat Classic"/>
                <a:ea typeface="Montserrat Classic"/>
                <a:cs typeface="Montserrat Classic"/>
                <a:sym typeface="Montserrat Classic"/>
              </a:rPr>
              <a:t>Supports manual and automatic modes.</a:t>
            </a:r>
          </a:p>
        </p:txBody>
      </p:sp>
      <p:sp>
        <p:nvSpPr>
          <p:cNvPr name="TextBox 46" id="46"/>
          <p:cNvSpPr txBox="true"/>
          <p:nvPr/>
        </p:nvSpPr>
        <p:spPr>
          <a:xfrm rot="0">
            <a:off x="13418132" y="5576104"/>
            <a:ext cx="2454205" cy="69430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754"/>
              </a:lnSpc>
              <a:spcBef>
                <a:spcPct val="0"/>
              </a:spcBef>
            </a:pPr>
            <a:r>
              <a:rPr lang="en-US" b="true" sz="2295" spc="82">
                <a:solidFill>
                  <a:srgbClr val="000B5D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Control and Flexibility</a:t>
            </a:r>
          </a:p>
        </p:txBody>
      </p:sp>
      <p:sp>
        <p:nvSpPr>
          <p:cNvPr name="TextBox 47" id="47"/>
          <p:cNvSpPr txBox="true"/>
          <p:nvPr/>
        </p:nvSpPr>
        <p:spPr>
          <a:xfrm rot="0">
            <a:off x="0" y="9681316"/>
            <a:ext cx="18288000" cy="4000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3149"/>
              </a:lnSpc>
            </a:pPr>
            <a:r>
              <a:rPr lang="en-US" sz="2624" i="true" spc="94">
                <a:solidFill>
                  <a:srgbClr val="010101"/>
                </a:solidFill>
                <a:latin typeface="Alice Italics"/>
                <a:ea typeface="Alice Italics"/>
                <a:cs typeface="Alice Italics"/>
                <a:sym typeface="Alice Italics"/>
              </a:rPr>
              <a:t>   Graduation Project                                                                   8                                                                                    Features </a:t>
            </a: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2001494" y="8323039"/>
            <a:ext cx="4723978" cy="4723978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00" cap="sq">
              <a:solidFill>
                <a:srgbClr val="08377C"/>
              </a:solidFill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4141547" y="-6858943"/>
            <a:ext cx="11212168" cy="11212123"/>
            <a:chOff x="0" y="0"/>
            <a:chExt cx="6350000" cy="6349975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6350000" cy="6349975"/>
            </a:xfrm>
            <a:custGeom>
              <a:avLst/>
              <a:gdLst/>
              <a:ahLst/>
              <a:cxnLst/>
              <a:rect r="r" b="b" t="t" l="l"/>
              <a:pathLst>
                <a:path h="6349975" w="6350000">
                  <a:moveTo>
                    <a:pt x="6350000" y="3175025"/>
                  </a:moveTo>
                  <a:cubicBezTo>
                    <a:pt x="6350000" y="4928451"/>
                    <a:pt x="4928476" y="6349975"/>
                    <a:pt x="3175000" y="6349975"/>
                  </a:cubicBezTo>
                  <a:cubicBezTo>
                    <a:pt x="1421498" y="6349975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2" y="0"/>
                    <a:pt x="6350000" y="1421511"/>
                    <a:pt x="6350000" y="3175025"/>
                  </a:cubicBezTo>
                  <a:close/>
                </a:path>
              </a:pathLst>
            </a:custGeom>
            <a:solidFill>
              <a:srgbClr val="08377C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name="Group 7" id="7"/>
          <p:cNvGrpSpPr/>
          <p:nvPr/>
        </p:nvGrpSpPr>
        <p:grpSpPr>
          <a:xfrm rot="0">
            <a:off x="14141547" y="-6858943"/>
            <a:ext cx="11212168" cy="11212123"/>
            <a:chOff x="0" y="0"/>
            <a:chExt cx="6350000" cy="6349975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6350000" cy="6349975"/>
            </a:xfrm>
            <a:custGeom>
              <a:avLst/>
              <a:gdLst/>
              <a:ahLst/>
              <a:cxnLst/>
              <a:rect r="r" b="b" t="t" l="l"/>
              <a:pathLst>
                <a:path h="6349975" w="6350000">
                  <a:moveTo>
                    <a:pt x="6350000" y="3175025"/>
                  </a:moveTo>
                  <a:cubicBezTo>
                    <a:pt x="6350000" y="4928451"/>
                    <a:pt x="4928476" y="6349975"/>
                    <a:pt x="3175000" y="6349975"/>
                  </a:cubicBezTo>
                  <a:cubicBezTo>
                    <a:pt x="1421498" y="6349975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2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2">
                <a:alphaModFix amt="49000"/>
              </a:blip>
              <a:stretch>
                <a:fillRect l="-16752" t="0" r="-16752" b="0"/>
              </a:stretch>
            </a:blipFill>
          </p:spPr>
        </p:sp>
      </p:grpSp>
      <p:grpSp>
        <p:nvGrpSpPr>
          <p:cNvPr name="Group 9" id="9"/>
          <p:cNvGrpSpPr/>
          <p:nvPr/>
        </p:nvGrpSpPr>
        <p:grpSpPr>
          <a:xfrm rot="0">
            <a:off x="16554540" y="-2283246"/>
            <a:ext cx="4837174" cy="4837174"/>
            <a:chOff x="0" y="0"/>
            <a:chExt cx="812800" cy="81280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1" id="11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2" id="12"/>
          <p:cNvGrpSpPr/>
          <p:nvPr/>
        </p:nvGrpSpPr>
        <p:grpSpPr>
          <a:xfrm rot="0">
            <a:off x="17866499" y="-312714"/>
            <a:ext cx="843002" cy="843002"/>
            <a:chOff x="0" y="0"/>
            <a:chExt cx="812800" cy="81280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8377C"/>
            </a:solidFill>
            <a:ln cap="sq">
              <a:noFill/>
              <a:prstDash val="solid"/>
              <a:miter/>
            </a:ln>
          </p:spPr>
        </p:sp>
        <p:sp>
          <p:nvSpPr>
            <p:cNvPr name="TextBox 14" id="1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307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5" id="15"/>
          <p:cNvGrpSpPr/>
          <p:nvPr/>
        </p:nvGrpSpPr>
        <p:grpSpPr>
          <a:xfrm rot="0">
            <a:off x="-559418" y="-811125"/>
            <a:ext cx="1839825" cy="1839825"/>
            <a:chOff x="0" y="0"/>
            <a:chExt cx="812800" cy="812800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8377C"/>
            </a:solidFill>
            <a:ln cap="sq">
              <a:noFill/>
              <a:prstDash val="solid"/>
              <a:miter/>
            </a:ln>
          </p:spPr>
        </p:sp>
        <p:sp>
          <p:nvSpPr>
            <p:cNvPr name="TextBox 17" id="17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3079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18" id="18"/>
          <p:cNvSpPr txBox="true"/>
          <p:nvPr/>
        </p:nvSpPr>
        <p:spPr>
          <a:xfrm rot="0">
            <a:off x="2097845" y="1920372"/>
            <a:ext cx="5243439" cy="93968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7358"/>
              </a:lnSpc>
              <a:spcBef>
                <a:spcPct val="0"/>
              </a:spcBef>
            </a:pPr>
            <a:r>
              <a:rPr lang="en-US" b="true" sz="6131" spc="220">
                <a:solidFill>
                  <a:srgbClr val="2A2E3A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Control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0" y="9681316"/>
            <a:ext cx="18288000" cy="4000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3149"/>
              </a:lnSpc>
            </a:pPr>
            <a:r>
              <a:rPr lang="en-US" sz="2624" i="true" spc="94">
                <a:solidFill>
                  <a:srgbClr val="010101"/>
                </a:solidFill>
                <a:latin typeface="Alice Italics"/>
                <a:ea typeface="Alice Italics"/>
                <a:cs typeface="Alice Italics"/>
                <a:sym typeface="Alice Italics"/>
              </a:rPr>
              <a:t>   Graduation Project                                                                   9                                                                                     Control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1887876" y="3289321"/>
            <a:ext cx="13039139" cy="589605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808922" indent="-404461" lvl="1">
              <a:lnSpc>
                <a:spcPts val="5245"/>
              </a:lnSpc>
              <a:buFont typeface="Arial"/>
              <a:buChar char="•"/>
            </a:pPr>
            <a:r>
              <a:rPr lang="en-US" b="true" sz="3746" spc="168">
                <a:solidFill>
                  <a:srgbClr val="2A2E3A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Image Processing Algorithm</a:t>
            </a:r>
            <a:r>
              <a:rPr lang="en-US" sz="3746" spc="168">
                <a:solidFill>
                  <a:srgbClr val="2A2E3A"/>
                </a:solidFill>
                <a:latin typeface="Montserrat Classic"/>
                <a:ea typeface="Montserrat Classic"/>
                <a:cs typeface="Montserrat Classic"/>
                <a:sym typeface="Montserrat Classic"/>
              </a:rPr>
              <a:t>: Identifies the tile edges for accurate grout filling.</a:t>
            </a:r>
          </a:p>
          <a:p>
            <a:pPr algn="l" marL="808922" indent="-404461" lvl="1">
              <a:lnSpc>
                <a:spcPts val="5245"/>
              </a:lnSpc>
              <a:buFont typeface="Arial"/>
              <a:buChar char="•"/>
            </a:pPr>
            <a:r>
              <a:rPr lang="en-US" b="true" sz="3746" spc="168">
                <a:solidFill>
                  <a:srgbClr val="2A2E3A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Control System</a:t>
            </a:r>
            <a:r>
              <a:rPr lang="en-US" sz="3746" spc="168">
                <a:solidFill>
                  <a:srgbClr val="2A2E3A"/>
                </a:solidFill>
                <a:latin typeface="Montserrat Classic"/>
                <a:ea typeface="Montserrat Classic"/>
                <a:cs typeface="Montserrat Classic"/>
                <a:sym typeface="Montserrat Classic"/>
              </a:rPr>
              <a:t>: Commands motor actions based on the tile sizes, and there is also a manual mode.</a:t>
            </a:r>
          </a:p>
          <a:p>
            <a:pPr algn="l" marL="808922" indent="-404461" lvl="1">
              <a:lnSpc>
                <a:spcPts val="5245"/>
              </a:lnSpc>
              <a:buFont typeface="Arial"/>
              <a:buChar char="•"/>
            </a:pPr>
            <a:r>
              <a:rPr lang="en-US" b="true" sz="3746" spc="168">
                <a:solidFill>
                  <a:srgbClr val="2A2E3A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Webpage Interface</a:t>
            </a:r>
            <a:r>
              <a:rPr lang="en-US" sz="3746" spc="168">
                <a:solidFill>
                  <a:srgbClr val="2A2E3A"/>
                </a:solidFill>
                <a:latin typeface="Montserrat Classic"/>
                <a:ea typeface="Montserrat Classic"/>
                <a:cs typeface="Montserrat Classic"/>
                <a:sym typeface="Montserrat Classic"/>
              </a:rPr>
              <a:t>: Enables remote monitoring and both manual and automatic control of the robot.</a:t>
            </a:r>
          </a:p>
          <a:p>
            <a:pPr algn="l" marL="0" indent="0" lvl="0">
              <a:lnSpc>
                <a:spcPts val="5245"/>
              </a:lnSpc>
              <a:spcBef>
                <a:spcPct val="0"/>
              </a:spcBef>
            </a:p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DAGQSnL9FwA</dc:identifier>
  <dcterms:modified xsi:type="dcterms:W3CDTF">2011-08-01T06:04:30Z</dcterms:modified>
  <cp:revision>1</cp:revision>
  <dc:title>Tile Grout Filling Robot</dc:title>
</cp:coreProperties>
</file>