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8" r:id="rId1"/>
  </p:sldMasterIdLst>
  <p:notesMasterIdLst>
    <p:notesMasterId r:id="rId78"/>
  </p:notesMasterIdLst>
  <p:sldIdLst>
    <p:sldId id="256" r:id="rId2"/>
    <p:sldId id="257" r:id="rId3"/>
    <p:sldId id="384" r:id="rId4"/>
    <p:sldId id="359" r:id="rId5"/>
    <p:sldId id="361" r:id="rId6"/>
    <p:sldId id="360" r:id="rId7"/>
    <p:sldId id="260" r:id="rId8"/>
    <p:sldId id="261" r:id="rId9"/>
    <p:sldId id="262" r:id="rId10"/>
    <p:sldId id="265" r:id="rId11"/>
    <p:sldId id="383" r:id="rId12"/>
    <p:sldId id="266" r:id="rId13"/>
    <p:sldId id="267" r:id="rId14"/>
    <p:sldId id="269" r:id="rId15"/>
    <p:sldId id="362" r:id="rId16"/>
    <p:sldId id="363" r:id="rId17"/>
    <p:sldId id="364" r:id="rId18"/>
    <p:sldId id="365" r:id="rId19"/>
    <p:sldId id="274" r:id="rId20"/>
    <p:sldId id="366" r:id="rId21"/>
    <p:sldId id="368" r:id="rId22"/>
    <p:sldId id="370" r:id="rId23"/>
    <p:sldId id="371" r:id="rId24"/>
    <p:sldId id="372" r:id="rId25"/>
    <p:sldId id="436" r:id="rId26"/>
    <p:sldId id="437" r:id="rId27"/>
    <p:sldId id="438" r:id="rId28"/>
    <p:sldId id="439" r:id="rId29"/>
    <p:sldId id="440" r:id="rId30"/>
    <p:sldId id="441" r:id="rId31"/>
    <p:sldId id="442" r:id="rId32"/>
    <p:sldId id="443" r:id="rId33"/>
    <p:sldId id="385" r:id="rId34"/>
    <p:sldId id="387" r:id="rId35"/>
    <p:sldId id="388" r:id="rId36"/>
    <p:sldId id="444" r:id="rId37"/>
    <p:sldId id="445" r:id="rId38"/>
    <p:sldId id="446" r:id="rId39"/>
    <p:sldId id="447" r:id="rId40"/>
    <p:sldId id="448" r:id="rId41"/>
    <p:sldId id="449" r:id="rId42"/>
    <p:sldId id="450" r:id="rId43"/>
    <p:sldId id="451" r:id="rId44"/>
    <p:sldId id="452" r:id="rId45"/>
    <p:sldId id="433" r:id="rId46"/>
    <p:sldId id="434" r:id="rId47"/>
    <p:sldId id="435" r:id="rId48"/>
    <p:sldId id="406" r:id="rId49"/>
    <p:sldId id="407" r:id="rId50"/>
    <p:sldId id="408" r:id="rId51"/>
    <p:sldId id="409" r:id="rId52"/>
    <p:sldId id="410" r:id="rId53"/>
    <p:sldId id="412" r:id="rId54"/>
    <p:sldId id="423" r:id="rId55"/>
    <p:sldId id="424" r:id="rId56"/>
    <p:sldId id="425" r:id="rId57"/>
    <p:sldId id="426" r:id="rId58"/>
    <p:sldId id="427" r:id="rId59"/>
    <p:sldId id="428" r:id="rId60"/>
    <p:sldId id="429" r:id="rId61"/>
    <p:sldId id="430" r:id="rId62"/>
    <p:sldId id="431" r:id="rId63"/>
    <p:sldId id="432" r:id="rId64"/>
    <p:sldId id="319" r:id="rId65"/>
    <p:sldId id="373" r:id="rId66"/>
    <p:sldId id="374" r:id="rId67"/>
    <p:sldId id="320" r:id="rId68"/>
    <p:sldId id="375" r:id="rId69"/>
    <p:sldId id="376" r:id="rId70"/>
    <p:sldId id="377" r:id="rId71"/>
    <p:sldId id="378" r:id="rId72"/>
    <p:sldId id="380" r:id="rId73"/>
    <p:sldId id="381" r:id="rId74"/>
    <p:sldId id="379" r:id="rId75"/>
    <p:sldId id="382" r:id="rId76"/>
    <p:sldId id="323"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87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84909" autoAdjust="0"/>
  </p:normalViewPr>
  <p:slideViewPr>
    <p:cSldViewPr>
      <p:cViewPr varScale="1">
        <p:scale>
          <a:sx n="62" d="100"/>
          <a:sy n="62" d="100"/>
        </p:scale>
        <p:origin x="1728" y="72"/>
      </p:cViewPr>
      <p:guideLst>
        <p:guide orient="horz" pos="2160"/>
        <p:guide pos="2880"/>
      </p:guideLst>
    </p:cSldViewPr>
  </p:slideViewPr>
  <p:outlineViewPr>
    <p:cViewPr>
      <p:scale>
        <a:sx n="33" d="100"/>
        <a:sy n="33" d="100"/>
      </p:scale>
      <p:origin x="0" y="-936"/>
    </p:cViewPr>
  </p:outlineViewPr>
  <p:notesTextViewPr>
    <p:cViewPr>
      <p:scale>
        <a:sx n="100" d="100"/>
        <a:sy n="100" d="100"/>
      </p:scale>
      <p:origin x="0" y="-54"/>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en-US" dirty="0">
                <a:solidFill>
                  <a:schemeClr val="tx1"/>
                </a:solidFill>
                <a:latin typeface="Calibri" panose="020F0502020204030204" pitchFamily="34" charset="0"/>
                <a:cs typeface="Calibri" panose="020F0502020204030204" pitchFamily="34" charset="0"/>
              </a:rPr>
              <a:t>Heating and Cooling Capacity for the building</a:t>
            </a:r>
          </a:p>
        </c:rich>
      </c:tx>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Sheet1!$B$1</c:f>
              <c:strCache>
                <c:ptCount val="1"/>
                <c:pt idx="0">
                  <c:v>Series 1</c:v>
                </c:pt>
              </c:strCache>
            </c:strRef>
          </c:tx>
          <c:spPr>
            <a:solidFill>
              <a:schemeClr val="accent2"/>
            </a:solidFill>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0-0398-4EE8-A979-9C598D254DA8}"/>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1-0398-4EE8-A979-9C598D254DA8}"/>
              </c:ext>
            </c:extLst>
          </c:dPt>
          <c:dLbls>
            <c:dLbl>
              <c:idx val="0"/>
              <c:tx>
                <c:rich>
                  <a:bodyPr/>
                  <a:lstStyle/>
                  <a:p>
                    <a:fld id="{0C3F0D8D-D252-4CCA-8A0D-5609952804E6}" type="VALUE">
                      <a:rPr lang="en-US" sz="1600" b="1">
                        <a:solidFill>
                          <a:schemeClr val="tx1"/>
                        </a:solidFill>
                        <a:latin typeface="Calibri" panose="020F0502020204030204" pitchFamily="34" charset="0"/>
                        <a:cs typeface="Calibri" panose="020F0502020204030204" pitchFamily="34" charset="0"/>
                      </a:rPr>
                      <a:pPr/>
                      <a:t>[VALUE]</a:t>
                    </a:fld>
                    <a:endParaRPr lang="en-US"/>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0398-4EE8-A979-9C598D254DA8}"/>
                </c:ext>
              </c:extLst>
            </c:dLbl>
            <c:dLbl>
              <c:idx val="1"/>
              <c:tx>
                <c:rich>
                  <a:bodyPr/>
                  <a:lstStyle/>
                  <a:p>
                    <a:fld id="{FBA4AE54-4704-4DF9-BE84-E0003559AA56}" type="VALUE">
                      <a:rPr lang="en-US" sz="1600" b="1" i="0">
                        <a:solidFill>
                          <a:schemeClr val="tx1"/>
                        </a:solidFill>
                        <a:latin typeface="Calibri" panose="020F0502020204030204" pitchFamily="34" charset="0"/>
                        <a:cs typeface="Calibri" panose="020F0502020204030204" pitchFamily="34" charset="0"/>
                      </a:rPr>
                      <a:pPr/>
                      <a:t>[VALUE]</a:t>
                    </a:fld>
                    <a:endParaRPr lang="en-US"/>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398-4EE8-A979-9C598D254DA8}"/>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Heating Capacity (kW)</c:v>
                </c:pt>
                <c:pt idx="1">
                  <c:v>Cooling Capacity (kW)</c:v>
                </c:pt>
              </c:strCache>
            </c:strRef>
          </c:cat>
          <c:val>
            <c:numRef>
              <c:f>Sheet1!$B$2:$B$3</c:f>
              <c:numCache>
                <c:formatCode>General</c:formatCode>
                <c:ptCount val="2"/>
                <c:pt idx="0">
                  <c:v>20.48</c:v>
                </c:pt>
                <c:pt idx="1">
                  <c:v>48.59</c:v>
                </c:pt>
              </c:numCache>
            </c:numRef>
          </c:val>
          <c:extLst>
            <c:ext xmlns:c16="http://schemas.microsoft.com/office/drawing/2014/chart" uri="{C3380CC4-5D6E-409C-BE32-E72D297353CC}">
              <c16:uniqueId val="{00000000-FB98-47C0-8A5A-491A83EA120E}"/>
            </c:ext>
          </c:extLst>
        </c:ser>
        <c:dLbls>
          <c:dLblPos val="outEnd"/>
          <c:showLegendKey val="0"/>
          <c:showVal val="1"/>
          <c:showCatName val="0"/>
          <c:showSerName val="0"/>
          <c:showPercent val="0"/>
          <c:showBubbleSize val="0"/>
        </c:dLbls>
        <c:gapWidth val="444"/>
        <c:overlap val="-90"/>
        <c:axId val="-637929328"/>
        <c:axId val="-637927696"/>
      </c:barChart>
      <c:catAx>
        <c:axId val="-6379293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cap="all" spc="120" normalizeH="0" baseline="0">
                <a:solidFill>
                  <a:schemeClr val="tx1"/>
                </a:solidFill>
                <a:latin typeface="Calibri" panose="020F0502020204030204" pitchFamily="34" charset="0"/>
                <a:ea typeface="+mn-ea"/>
                <a:cs typeface="Calibri" panose="020F0502020204030204" pitchFamily="34" charset="0"/>
              </a:defRPr>
            </a:pPr>
            <a:endParaRPr lang="en-US"/>
          </a:p>
        </c:txPr>
        <c:crossAx val="-637927696"/>
        <c:crosses val="autoZero"/>
        <c:auto val="1"/>
        <c:lblAlgn val="ctr"/>
        <c:lblOffset val="100"/>
        <c:noMultiLvlLbl val="0"/>
      </c:catAx>
      <c:valAx>
        <c:axId val="-637927696"/>
        <c:scaling>
          <c:orientation val="minMax"/>
        </c:scaling>
        <c:delete val="1"/>
        <c:axPos val="l"/>
        <c:numFmt formatCode="General" sourceLinked="1"/>
        <c:majorTickMark val="none"/>
        <c:minorTickMark val="none"/>
        <c:tickLblPos val="nextTo"/>
        <c:crossAx val="-637929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solidFill>
                  <a:schemeClr val="tx1"/>
                </a:solidFill>
              </a:rPr>
              <a:t>CFD Conclusion Velocity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Velocity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CFD Without S.C.</c:v>
                </c:pt>
                <c:pt idx="1">
                  <c:v>CFD With S.C. in summer</c:v>
                </c:pt>
                <c:pt idx="2">
                  <c:v>CFD With S.C. in winter</c:v>
                </c:pt>
              </c:strCache>
            </c:strRef>
          </c:cat>
          <c:val>
            <c:numRef>
              <c:f>Sheet1!$B$2:$B$5</c:f>
              <c:numCache>
                <c:formatCode>General</c:formatCode>
                <c:ptCount val="4"/>
                <c:pt idx="0">
                  <c:v>0.04</c:v>
                </c:pt>
                <c:pt idx="1">
                  <c:v>0.2</c:v>
                </c:pt>
                <c:pt idx="2">
                  <c:v>0.05</c:v>
                </c:pt>
              </c:numCache>
            </c:numRef>
          </c:val>
          <c:extLst>
            <c:ext xmlns:c16="http://schemas.microsoft.com/office/drawing/2014/chart" uri="{C3380CC4-5D6E-409C-BE32-E72D297353CC}">
              <c16:uniqueId val="{00000000-1885-4BEA-8462-38FD57630F20}"/>
            </c:ext>
          </c:extLst>
        </c:ser>
        <c:dLbls>
          <c:dLblPos val="outEnd"/>
          <c:showLegendKey val="0"/>
          <c:showVal val="1"/>
          <c:showCatName val="0"/>
          <c:showSerName val="0"/>
          <c:showPercent val="0"/>
          <c:showBubbleSize val="0"/>
        </c:dLbls>
        <c:gapWidth val="219"/>
        <c:overlap val="-27"/>
        <c:axId val="-637936944"/>
        <c:axId val="-637936400"/>
      </c:barChart>
      <c:catAx>
        <c:axId val="-637936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637936400"/>
        <c:crosses val="autoZero"/>
        <c:auto val="1"/>
        <c:lblAlgn val="ctr"/>
        <c:lblOffset val="100"/>
        <c:noMultiLvlLbl val="0"/>
      </c:catAx>
      <c:valAx>
        <c:axId val="-6379364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7936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chart>
  <c:sp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ln>
      <a:solidFill>
        <a:schemeClr val="accent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solidFill>
                  <a:schemeClr val="tx1"/>
                </a:solidFill>
              </a:rPr>
              <a:t>CFD Conclusion Temp.</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Temperature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CFD Without S.C.</c:v>
                </c:pt>
                <c:pt idx="1">
                  <c:v>CFD With S.C.in summer</c:v>
                </c:pt>
                <c:pt idx="2">
                  <c:v>CFD with S.C. in winter</c:v>
                </c:pt>
              </c:strCache>
            </c:strRef>
          </c:cat>
          <c:val>
            <c:numRef>
              <c:f>Sheet1!$B$2:$B$4</c:f>
              <c:numCache>
                <c:formatCode>General</c:formatCode>
                <c:ptCount val="3"/>
                <c:pt idx="0">
                  <c:v>19</c:v>
                </c:pt>
                <c:pt idx="1">
                  <c:v>21</c:v>
                </c:pt>
                <c:pt idx="2">
                  <c:v>21</c:v>
                </c:pt>
              </c:numCache>
            </c:numRef>
          </c:val>
          <c:extLst>
            <c:ext xmlns:c16="http://schemas.microsoft.com/office/drawing/2014/chart" uri="{C3380CC4-5D6E-409C-BE32-E72D297353CC}">
              <c16:uniqueId val="{00000000-3631-4A5E-ACA8-4D705860CAFA}"/>
            </c:ext>
          </c:extLst>
        </c:ser>
        <c:dLbls>
          <c:showLegendKey val="0"/>
          <c:showVal val="0"/>
          <c:showCatName val="0"/>
          <c:showSerName val="0"/>
          <c:showPercent val="0"/>
          <c:showBubbleSize val="0"/>
        </c:dLbls>
        <c:gapWidth val="219"/>
        <c:overlap val="-27"/>
        <c:axId val="-539008704"/>
        <c:axId val="-538999456"/>
      </c:barChart>
      <c:catAx>
        <c:axId val="-539008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38999456"/>
        <c:crosses val="autoZero"/>
        <c:auto val="1"/>
        <c:lblAlgn val="ctr"/>
        <c:lblOffset val="100"/>
        <c:noMultiLvlLbl val="0"/>
      </c:catAx>
      <c:valAx>
        <c:axId val="-538999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39008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ln>
      <a:solidFill>
        <a:schemeClr val="accent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E0ACE-5C7C-44B1-8D4A-95D35A5EBC51}" type="datetimeFigureOut">
              <a:rPr lang="en-US" smtClean="0"/>
              <a:t>12/21/2017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380C84-627F-4A98-B80E-351ED8D299F0}" type="slidenum">
              <a:rPr lang="en-US" smtClean="0"/>
              <a:t>‹#›</a:t>
            </a:fld>
            <a:endParaRPr lang="en-US"/>
          </a:p>
        </p:txBody>
      </p:sp>
    </p:spTree>
    <p:extLst>
      <p:ext uri="{BB962C8B-B14F-4D97-AF65-F5344CB8AC3E}">
        <p14:creationId xmlns:p14="http://schemas.microsoft.com/office/powerpoint/2010/main" val="941098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project is a residential building design in Nablus Al-</a:t>
            </a:r>
            <a:r>
              <a:rPr lang="en-US" sz="1200" kern="1200" dirty="0" err="1">
                <a:solidFill>
                  <a:schemeClr val="tx1"/>
                </a:solidFill>
                <a:effectLst/>
                <a:latin typeface="+mn-lt"/>
                <a:ea typeface="+mn-ea"/>
                <a:cs typeface="+mn-cs"/>
              </a:rPr>
              <a:t>Jadida</a:t>
            </a:r>
            <a:r>
              <a:rPr lang="en-US" sz="1200" kern="1200" dirty="0">
                <a:solidFill>
                  <a:schemeClr val="tx1"/>
                </a:solidFill>
                <a:effectLst/>
                <a:latin typeface="+mn-lt"/>
                <a:ea typeface="+mn-ea"/>
                <a:cs typeface="+mn-cs"/>
              </a:rPr>
              <a:t>, it is a special design limited by a client requirements, our goal is to achieve the clients desires and to get the optimum design, exploiting every single advantage in the building region and get up with an integrated energy efficient building.</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a:t>
            </a:fld>
            <a:endParaRPr lang="en-US"/>
          </a:p>
        </p:txBody>
      </p:sp>
    </p:spTree>
    <p:extLst>
      <p:ext uri="{BB962C8B-B14F-4D97-AF65-F5344CB8AC3E}">
        <p14:creationId xmlns:p14="http://schemas.microsoft.com/office/powerpoint/2010/main" val="1730586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 Elevation </a:t>
            </a:r>
          </a:p>
        </p:txBody>
      </p:sp>
      <p:sp>
        <p:nvSpPr>
          <p:cNvPr id="4" name="Slide Number Placeholder 3"/>
          <p:cNvSpPr>
            <a:spLocks noGrp="1"/>
          </p:cNvSpPr>
          <p:nvPr>
            <p:ph type="sldNum" sz="quarter" idx="10"/>
          </p:nvPr>
        </p:nvSpPr>
        <p:spPr/>
        <p:txBody>
          <a:bodyPr/>
          <a:lstStyle/>
          <a:p>
            <a:fld id="{18380C84-627F-4A98-B80E-351ED8D299F0}" type="slidenum">
              <a:rPr lang="en-US" smtClean="0"/>
              <a:t>12</a:t>
            </a:fld>
            <a:endParaRPr lang="en-US"/>
          </a:p>
        </p:txBody>
      </p:sp>
    </p:spTree>
    <p:extLst>
      <p:ext uri="{BB962C8B-B14F-4D97-AF65-F5344CB8AC3E}">
        <p14:creationId xmlns:p14="http://schemas.microsoft.com/office/powerpoint/2010/main" val="3757394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NW Elevation </a:t>
            </a:r>
          </a:p>
        </p:txBody>
      </p:sp>
      <p:sp>
        <p:nvSpPr>
          <p:cNvPr id="4" name="Slide Number Placeholder 3"/>
          <p:cNvSpPr>
            <a:spLocks noGrp="1"/>
          </p:cNvSpPr>
          <p:nvPr>
            <p:ph type="sldNum" sz="quarter" idx="10"/>
          </p:nvPr>
        </p:nvSpPr>
        <p:spPr/>
        <p:txBody>
          <a:bodyPr/>
          <a:lstStyle/>
          <a:p>
            <a:fld id="{18380C84-627F-4A98-B80E-351ED8D299F0}" type="slidenum">
              <a:rPr lang="en-US" smtClean="0"/>
              <a:t>13</a:t>
            </a:fld>
            <a:endParaRPr lang="en-US"/>
          </a:p>
        </p:txBody>
      </p:sp>
    </p:spTree>
    <p:extLst>
      <p:ext uri="{BB962C8B-B14F-4D97-AF65-F5344CB8AC3E}">
        <p14:creationId xmlns:p14="http://schemas.microsoft.com/office/powerpoint/2010/main" val="1364466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extruded 3D Model presented is taken from </a:t>
            </a:r>
            <a:r>
              <a:rPr lang="en-US" baseline="0" dirty="0" err="1"/>
              <a:t>etabs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14</a:t>
            </a:fld>
            <a:endParaRPr lang="en-US"/>
          </a:p>
        </p:txBody>
      </p:sp>
    </p:spTree>
    <p:extLst>
      <p:ext uri="{BB962C8B-B14F-4D97-AF65-F5344CB8AC3E}">
        <p14:creationId xmlns:p14="http://schemas.microsoft.com/office/powerpoint/2010/main" val="821465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design codes used</a:t>
            </a:r>
            <a:r>
              <a:rPr lang="en-US" baseline="0" dirty="0"/>
              <a:t> in the design are 1 2 ..</a:t>
            </a:r>
          </a:p>
          <a:p>
            <a:r>
              <a:rPr lang="en-US" baseline="0" dirty="0"/>
              <a:t>Design data shows the used concrete in all structural elements which is the b350 with compressive strength of 28. </a:t>
            </a:r>
            <a:r>
              <a:rPr lang="en-US" baseline="0" dirty="0" err="1"/>
              <a:t>Qall</a:t>
            </a:r>
            <a:r>
              <a:rPr lang="en-US" baseline="0" dirty="0"/>
              <a:t> = 175</a:t>
            </a:r>
          </a:p>
          <a:p>
            <a:r>
              <a:rPr lang="en-US" baseline="0" dirty="0"/>
              <a:t>The SD load = 4 and the LL=3</a:t>
            </a:r>
          </a:p>
        </p:txBody>
      </p:sp>
      <p:sp>
        <p:nvSpPr>
          <p:cNvPr id="4" name="Slide Number Placeholder 3"/>
          <p:cNvSpPr>
            <a:spLocks noGrp="1"/>
          </p:cNvSpPr>
          <p:nvPr>
            <p:ph type="sldNum" sz="quarter" idx="10"/>
          </p:nvPr>
        </p:nvSpPr>
        <p:spPr/>
        <p:txBody>
          <a:bodyPr/>
          <a:lstStyle/>
          <a:p>
            <a:fld id="{18380C84-627F-4A98-B80E-351ED8D299F0}" type="slidenum">
              <a:rPr lang="en-US" smtClean="0"/>
              <a:t>15</a:t>
            </a:fld>
            <a:endParaRPr lang="en-US"/>
          </a:p>
        </p:txBody>
      </p:sp>
    </p:spTree>
    <p:extLst>
      <p:ext uri="{BB962C8B-B14F-4D97-AF65-F5344CB8AC3E}">
        <p14:creationId xmlns:p14="http://schemas.microsoft.com/office/powerpoint/2010/main" val="2036219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a:t>
            </a:r>
            <a:r>
              <a:rPr lang="en-US" baseline="0" dirty="0"/>
              <a:t> on to the seismic design data, this graph shows that Nablus city lies in zone 2B, which gives the seismic zone factor z = 0.20</a:t>
            </a:r>
          </a:p>
          <a:p>
            <a:r>
              <a:rPr lang="en-US" baseline="0" dirty="0"/>
              <a:t>Soil type is </a:t>
            </a:r>
            <a:r>
              <a:rPr lang="en-US" baseline="0" dirty="0" err="1"/>
              <a:t>Sd</a:t>
            </a:r>
            <a:r>
              <a:rPr lang="en-US" baseline="0" dirty="0"/>
              <a:t> and other used seismic coefficients are presented (acceleration seismic </a:t>
            </a:r>
            <a:r>
              <a:rPr lang="en-US" baseline="0" dirty="0" err="1"/>
              <a:t>coe</a:t>
            </a:r>
            <a:r>
              <a:rPr lang="en-US" baseline="0" dirty="0"/>
              <a:t> Ca, velocity seismic </a:t>
            </a:r>
            <a:r>
              <a:rPr lang="en-US" baseline="0" dirty="0" err="1"/>
              <a:t>coe</a:t>
            </a:r>
            <a:r>
              <a:rPr lang="en-US" baseline="0" dirty="0"/>
              <a:t> </a:t>
            </a:r>
            <a:r>
              <a:rPr lang="en-US" baseline="0" dirty="0" err="1"/>
              <a:t>Cv</a:t>
            </a:r>
            <a:r>
              <a:rPr lang="en-US" baseline="0" dirty="0"/>
              <a:t>) </a:t>
            </a:r>
          </a:p>
          <a:p>
            <a:r>
              <a:rPr lang="en-US" baseline="0" dirty="0"/>
              <a:t>I – importance factor, R -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16</a:t>
            </a:fld>
            <a:endParaRPr lang="en-US"/>
          </a:p>
        </p:txBody>
      </p:sp>
    </p:spTree>
    <p:extLst>
      <p:ext uri="{BB962C8B-B14F-4D97-AF65-F5344CB8AC3E}">
        <p14:creationId xmlns:p14="http://schemas.microsoft.com/office/powerpoint/2010/main" val="4069348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building was structurally modelled using ETABs and </a:t>
            </a:r>
            <a:r>
              <a:rPr lang="en-US" dirty="0"/>
              <a:t>This</a:t>
            </a:r>
            <a:r>
              <a:rPr lang="en-US" baseline="0" dirty="0"/>
              <a:t> shows the structure’s deformed shape after running the model</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17</a:t>
            </a:fld>
            <a:endParaRPr lang="en-US"/>
          </a:p>
        </p:txBody>
      </p:sp>
    </p:spTree>
    <p:extLst>
      <p:ext uri="{BB962C8B-B14F-4D97-AF65-F5344CB8AC3E}">
        <p14:creationId xmlns:p14="http://schemas.microsoft.com/office/powerpoint/2010/main" val="3439833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 checks</a:t>
            </a:r>
            <a:r>
              <a:rPr lang="en-US" baseline="0" dirty="0"/>
              <a:t> were conducted and the model is valid for compatibility, </a:t>
            </a:r>
            <a:r>
              <a:rPr lang="en-US" baseline="0" dirty="0" err="1"/>
              <a:t>equil</a:t>
            </a:r>
            <a:r>
              <a:rPr lang="en-US" baseline="0" dirty="0"/>
              <a:t> and the internal reactions are okay</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18</a:t>
            </a:fld>
            <a:endParaRPr lang="en-US"/>
          </a:p>
        </p:txBody>
      </p:sp>
    </p:spTree>
    <p:extLst>
      <p:ext uri="{BB962C8B-B14F-4D97-AF65-F5344CB8AC3E}">
        <p14:creationId xmlns:p14="http://schemas.microsoft.com/office/powerpoint/2010/main" val="662352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four main </a:t>
            </a:r>
            <a:r>
              <a:rPr lang="en-US" baseline="0" dirty="0"/>
              <a:t>dynamic checks were also obtained. The time period and base shear check are shown as a sample here.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19</a:t>
            </a:fld>
            <a:endParaRPr lang="en-US"/>
          </a:p>
        </p:txBody>
      </p:sp>
    </p:spTree>
    <p:extLst>
      <p:ext uri="{BB962C8B-B14F-4D97-AF65-F5344CB8AC3E}">
        <p14:creationId xmlns:p14="http://schemas.microsoft.com/office/powerpoint/2010/main" val="1584408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calculated base</a:t>
            </a:r>
            <a:r>
              <a:rPr lang="en-US" baseline="0" dirty="0"/>
              <a:t> shear check is equal to 3417 and the model base shear before modifying the scale factor is shown in the first table, and base shear values after the modification are shown in the last table </a:t>
            </a:r>
          </a:p>
        </p:txBody>
      </p:sp>
      <p:sp>
        <p:nvSpPr>
          <p:cNvPr id="4" name="Slide Number Placeholder 3"/>
          <p:cNvSpPr>
            <a:spLocks noGrp="1"/>
          </p:cNvSpPr>
          <p:nvPr>
            <p:ph type="sldNum" sz="quarter" idx="10"/>
          </p:nvPr>
        </p:nvSpPr>
        <p:spPr/>
        <p:txBody>
          <a:bodyPr/>
          <a:lstStyle/>
          <a:p>
            <a:fld id="{18380C84-627F-4A98-B80E-351ED8D299F0}" type="slidenum">
              <a:rPr lang="en-US" smtClean="0"/>
              <a:t>20</a:t>
            </a:fld>
            <a:endParaRPr lang="en-US"/>
          </a:p>
        </p:txBody>
      </p:sp>
    </p:spTree>
    <p:extLst>
      <p:ext uri="{BB962C8B-B14F-4D97-AF65-F5344CB8AC3E}">
        <p14:creationId xmlns:p14="http://schemas.microsoft.com/office/powerpoint/2010/main" val="1204942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the fina</a:t>
            </a:r>
            <a:r>
              <a:rPr lang="en-US" baseline="0" dirty="0"/>
              <a:t>l stage of the structural design, results and elements reinforcement. The slab design section is shown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21</a:t>
            </a:fld>
            <a:endParaRPr lang="en-US"/>
          </a:p>
        </p:txBody>
      </p:sp>
    </p:spTree>
    <p:extLst>
      <p:ext uri="{BB962C8B-B14F-4D97-AF65-F5344CB8AC3E}">
        <p14:creationId xmlns:p14="http://schemas.microsoft.com/office/powerpoint/2010/main" val="286470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with the site analysis, here we can</a:t>
            </a:r>
            <a:r>
              <a:rPr lang="en-US" baseline="0" dirty="0"/>
              <a:t> see a top view of the land location taken from google maps</a:t>
            </a:r>
          </a:p>
          <a:p>
            <a:r>
              <a:rPr lang="en-US" baseline="0" dirty="0"/>
              <a:t>The land is open to two streets, one of them is still unconstructed. North direction is shown here.</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4</a:t>
            </a:fld>
            <a:endParaRPr lang="en-US"/>
          </a:p>
        </p:txBody>
      </p:sp>
    </p:spTree>
    <p:extLst>
      <p:ext uri="{BB962C8B-B14F-4D97-AF65-F5344CB8AC3E}">
        <p14:creationId xmlns:p14="http://schemas.microsoft.com/office/powerpoint/2010/main" val="3821387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and column sample </a:t>
            </a:r>
            <a:r>
              <a:rPr lang="en-US" dirty="0" err="1"/>
              <a:t>detailings</a:t>
            </a:r>
            <a:r>
              <a:rPr lang="en-US" baseline="0" dirty="0"/>
              <a:t>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22</a:t>
            </a:fld>
            <a:endParaRPr lang="en-US"/>
          </a:p>
        </p:txBody>
      </p:sp>
    </p:spTree>
    <p:extLst>
      <p:ext uri="{BB962C8B-B14F-4D97-AF65-F5344CB8AC3E}">
        <p14:creationId xmlns:p14="http://schemas.microsoft.com/office/powerpoint/2010/main" val="1478667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a:t>
            </a:r>
            <a:r>
              <a:rPr lang="en-US" baseline="0" dirty="0"/>
              <a:t> footing section and detailing here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23</a:t>
            </a:fld>
            <a:endParaRPr lang="en-US"/>
          </a:p>
        </p:txBody>
      </p:sp>
    </p:spTree>
    <p:extLst>
      <p:ext uri="{BB962C8B-B14F-4D97-AF65-F5344CB8AC3E}">
        <p14:creationId xmlns:p14="http://schemas.microsoft.com/office/powerpoint/2010/main" val="449118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a:t>
            </a:r>
            <a:r>
              <a:rPr lang="en-US" baseline="0" dirty="0"/>
              <a:t> shows a summary table of the shear walls design and it shows the total number of </a:t>
            </a:r>
            <a:r>
              <a:rPr lang="en-US" baseline="0" dirty="0" err="1"/>
              <a:t>hor</a:t>
            </a:r>
            <a:r>
              <a:rPr lang="en-US" baseline="0" dirty="0"/>
              <a:t> and </a:t>
            </a:r>
            <a:r>
              <a:rPr lang="en-US" baseline="0" dirty="0" err="1"/>
              <a:t>ver</a:t>
            </a:r>
            <a:r>
              <a:rPr lang="en-US" baseline="0" dirty="0"/>
              <a:t> steel bars along the walls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24</a:t>
            </a:fld>
            <a:endParaRPr lang="en-US"/>
          </a:p>
        </p:txBody>
      </p:sp>
    </p:spTree>
    <p:extLst>
      <p:ext uri="{BB962C8B-B14F-4D97-AF65-F5344CB8AC3E}">
        <p14:creationId xmlns:p14="http://schemas.microsoft.com/office/powerpoint/2010/main" val="23028095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solar chimney is a passive design implemented in our project built within the staircase in order to exploit the good air movement in the region, for enhancing the comfort in summer and winter, this is a design builder 3D shot for the building with solar chimney.</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33</a:t>
            </a:fld>
            <a:endParaRPr lang="en-US"/>
          </a:p>
        </p:txBody>
      </p:sp>
    </p:spTree>
    <p:extLst>
      <p:ext uri="{BB962C8B-B14F-4D97-AF65-F5344CB8AC3E}">
        <p14:creationId xmlns:p14="http://schemas.microsoft.com/office/powerpoint/2010/main" val="249283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we have the acoustical louvers between the living spaces and the stairwell.</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34</a:t>
            </a:fld>
            <a:endParaRPr lang="en-US"/>
          </a:p>
        </p:txBody>
      </p:sp>
    </p:spTree>
    <p:extLst>
      <p:ext uri="{BB962C8B-B14F-4D97-AF65-F5344CB8AC3E}">
        <p14:creationId xmlns:p14="http://schemas.microsoft.com/office/powerpoint/2010/main" val="3027107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images are showing the stairwell shafts</a:t>
            </a:r>
            <a:r>
              <a:rPr lang="en-US" baseline="0" dirty="0"/>
              <a:t> that help in air movement</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35</a:t>
            </a:fld>
            <a:endParaRPr lang="en-US"/>
          </a:p>
        </p:txBody>
      </p:sp>
    </p:spTree>
    <p:extLst>
      <p:ext uri="{BB962C8B-B14F-4D97-AF65-F5344CB8AC3E}">
        <p14:creationId xmlns:p14="http://schemas.microsoft.com/office/powerpoint/2010/main" val="977445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photos are showing </a:t>
            </a:r>
            <a:r>
              <a:rPr lang="en-US" baseline="0" dirty="0"/>
              <a:t>that t</a:t>
            </a:r>
            <a:r>
              <a:rPr lang="en-US" dirty="0"/>
              <a:t>here</a:t>
            </a:r>
            <a:r>
              <a:rPr lang="en-US" baseline="0" dirty="0"/>
              <a:t> is no strong air circulation before installing the solar chimney, since there are no holes and no louvers for the air to pass through.</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37</a:t>
            </a:fld>
            <a:endParaRPr lang="en-US"/>
          </a:p>
        </p:txBody>
      </p:sp>
    </p:spTree>
    <p:extLst>
      <p:ext uri="{BB962C8B-B14F-4D97-AF65-F5344CB8AC3E}">
        <p14:creationId xmlns:p14="http://schemas.microsoft.com/office/powerpoint/2010/main" val="16213440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a:t>
            </a:r>
            <a:r>
              <a:rPr lang="en-US" baseline="0" dirty="0"/>
              <a:t> installing the solar chimney we can see that the air velocity became 0.50 m/s which is a very good air velocity in residential buildings and gives a very good cool breeze.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38</a:t>
            </a:fld>
            <a:endParaRPr lang="en-US"/>
          </a:p>
        </p:txBody>
      </p:sp>
    </p:spTree>
    <p:extLst>
      <p:ext uri="{BB962C8B-B14F-4D97-AF65-F5344CB8AC3E}">
        <p14:creationId xmlns:p14="http://schemas.microsoft.com/office/powerpoint/2010/main" val="3524804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a:t>
            </a:r>
            <a:r>
              <a:rPr lang="en-US" baseline="0" dirty="0"/>
              <a:t> we can see the air movement inside the building from the outside windows and make a good circulation in all over the building </a:t>
            </a:r>
            <a:endParaRPr lang="en-US" dirty="0"/>
          </a:p>
          <a:p>
            <a:r>
              <a:rPr lang="en-US" baseline="0" dirty="0"/>
              <a:t>then to the stairwell passing through the acoustical louvers, heading to outside building through the top vents.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39</a:t>
            </a:fld>
            <a:endParaRPr lang="en-US"/>
          </a:p>
        </p:txBody>
      </p:sp>
    </p:spTree>
    <p:extLst>
      <p:ext uri="{BB962C8B-B14F-4D97-AF65-F5344CB8AC3E}">
        <p14:creationId xmlns:p14="http://schemas.microsoft.com/office/powerpoint/2010/main" val="32222519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closer shots.</a:t>
            </a:r>
          </a:p>
        </p:txBody>
      </p:sp>
      <p:sp>
        <p:nvSpPr>
          <p:cNvPr id="4" name="Slide Number Placeholder 3"/>
          <p:cNvSpPr>
            <a:spLocks noGrp="1"/>
          </p:cNvSpPr>
          <p:nvPr>
            <p:ph type="sldNum" sz="quarter" idx="10"/>
          </p:nvPr>
        </p:nvSpPr>
        <p:spPr/>
        <p:txBody>
          <a:bodyPr/>
          <a:lstStyle/>
          <a:p>
            <a:fld id="{18380C84-627F-4A98-B80E-351ED8D299F0}" type="slidenum">
              <a:rPr lang="en-US" smtClean="0"/>
              <a:t>40</a:t>
            </a:fld>
            <a:endParaRPr lang="en-US"/>
          </a:p>
        </p:txBody>
      </p:sp>
    </p:spTree>
    <p:extLst>
      <p:ext uri="{BB962C8B-B14F-4D97-AF65-F5344CB8AC3E}">
        <p14:creationId xmlns:p14="http://schemas.microsoft.com/office/powerpoint/2010/main" val="4168179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illustrates</a:t>
            </a:r>
            <a:r>
              <a:rPr lang="en-US" baseline="0" dirty="0"/>
              <a:t> the land contour lines. The land has a 9 meter slope starting with a top level of a 798m on the bottom left corner here and ending with a bottom level of 789m on the top right corner there.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a:t>
            </a:fld>
            <a:endParaRPr lang="en-US"/>
          </a:p>
        </p:txBody>
      </p:sp>
    </p:spTree>
    <p:extLst>
      <p:ext uri="{BB962C8B-B14F-4D97-AF65-F5344CB8AC3E}">
        <p14:creationId xmlns:p14="http://schemas.microsoft.com/office/powerpoint/2010/main" val="25672790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 but not least</a:t>
            </a:r>
            <a:r>
              <a:rPr lang="en-US" baseline="0" dirty="0"/>
              <a:t> we have the PMV comparison summary in summer and winter, we can see the improvement in the PMV values in both summer and winter.</a:t>
            </a:r>
          </a:p>
          <a:p>
            <a:r>
              <a:rPr lang="en-US" baseline="0" dirty="0"/>
              <a:t>We can figure that our solar chimney is working efficiently.</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41</a:t>
            </a:fld>
            <a:endParaRPr lang="en-US"/>
          </a:p>
        </p:txBody>
      </p:sp>
    </p:spTree>
    <p:extLst>
      <p:ext uri="{BB962C8B-B14F-4D97-AF65-F5344CB8AC3E}">
        <p14:creationId xmlns:p14="http://schemas.microsoft.com/office/powerpoint/2010/main" val="5087537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a:t>
            </a:r>
            <a:r>
              <a:rPr lang="en-US" baseline="0" dirty="0"/>
              <a:t> </a:t>
            </a:r>
            <a:r>
              <a:rPr lang="en-US" dirty="0"/>
              <a:t>going to start with the electro-mechanical</a:t>
            </a:r>
            <a:r>
              <a:rPr lang="en-US" baseline="0" dirty="0"/>
              <a:t> design, starting with the water supply system.</a:t>
            </a:r>
          </a:p>
          <a:p>
            <a:r>
              <a:rPr lang="en-US" baseline="0" dirty="0"/>
              <a:t>A basement Tank and a roof tank and a pump were used in our design, the total demand of water in the building is 3.9 m3/day.</a:t>
            </a:r>
            <a:br>
              <a:rPr lang="en-US" baseline="0" dirty="0"/>
            </a:br>
            <a:r>
              <a:rPr lang="en-US" baseline="0" dirty="0"/>
              <a:t>A basement tank of 12 m3 is used to collect water from the municipality.</a:t>
            </a:r>
            <a:br>
              <a:rPr lang="en-US" baseline="0" dirty="0"/>
            </a:br>
            <a:r>
              <a:rPr lang="en-US" baseline="0" dirty="0"/>
              <a:t>2 thermal storage roof tanks each with 120 liters are used.</a:t>
            </a:r>
            <a:br>
              <a:rPr lang="en-US" baseline="0" dirty="0"/>
            </a:br>
            <a:r>
              <a:rPr lang="en-US" baseline="0" dirty="0"/>
              <a:t>3 solar panels of ETC-30 evacuated tube will be used.</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48</a:t>
            </a:fld>
            <a:endParaRPr lang="en-US"/>
          </a:p>
        </p:txBody>
      </p:sp>
    </p:spTree>
    <p:extLst>
      <p:ext uri="{BB962C8B-B14F-4D97-AF65-F5344CB8AC3E}">
        <p14:creationId xmlns:p14="http://schemas.microsoft.com/office/powerpoint/2010/main" val="31111320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These</a:t>
            </a:r>
            <a:r>
              <a:rPr lang="en-US" baseline="0" dirty="0"/>
              <a:t> plans show the water system in the building, and here are two samples of the water piping system in ground floor and basement.</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49</a:t>
            </a:fld>
            <a:endParaRPr lang="en-US"/>
          </a:p>
        </p:txBody>
      </p:sp>
    </p:spTree>
    <p:extLst>
      <p:ext uri="{BB962C8B-B14F-4D97-AF65-F5344CB8AC3E}">
        <p14:creationId xmlns:p14="http://schemas.microsoft.com/office/powerpoint/2010/main" val="41615664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Moving</a:t>
            </a:r>
            <a:r>
              <a:rPr lang="en-US" baseline="0" dirty="0"/>
              <a:t> to the sanitation system, </a:t>
            </a:r>
            <a:r>
              <a:rPr lang="en-US" dirty="0"/>
              <a:t>These plans are showing a sample of the sanitation</a:t>
            </a:r>
            <a:r>
              <a:rPr lang="en-US" baseline="0" dirty="0"/>
              <a:t> system of grey, black and storm water in the building.</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50</a:t>
            </a:fld>
            <a:endParaRPr lang="en-US"/>
          </a:p>
        </p:txBody>
      </p:sp>
    </p:spTree>
    <p:extLst>
      <p:ext uri="{BB962C8B-B14F-4D97-AF65-F5344CB8AC3E}">
        <p14:creationId xmlns:p14="http://schemas.microsoft.com/office/powerpoint/2010/main" val="11791852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Talking about the HVAC system used in our design, VRF with split units were used in our building, here is the split units distribution in the ground floor.</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51</a:t>
            </a:fld>
            <a:endParaRPr lang="en-US"/>
          </a:p>
        </p:txBody>
      </p:sp>
    </p:spTree>
    <p:extLst>
      <p:ext uri="{BB962C8B-B14F-4D97-AF65-F5344CB8AC3E}">
        <p14:creationId xmlns:p14="http://schemas.microsoft.com/office/powerpoint/2010/main" val="30815270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 sample of the capacities of indoor units for each zone in basement and ground floor displayed</a:t>
            </a:r>
            <a:r>
              <a:rPr lang="en-US" baseline="0" dirty="0"/>
              <a:t> as shown.</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52</a:t>
            </a:fld>
            <a:endParaRPr lang="en-US"/>
          </a:p>
        </p:txBody>
      </p:sp>
    </p:spTree>
    <p:extLst>
      <p:ext uri="{BB962C8B-B14F-4D97-AF65-F5344CB8AC3E}">
        <p14:creationId xmlns:p14="http://schemas.microsoft.com/office/powerpoint/2010/main" val="39193261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fire fighting</a:t>
            </a:r>
            <a:r>
              <a:rPr lang="en-US" baseline="0" dirty="0"/>
              <a:t> system used in our design is a dry riser, it includes an inlet at street level on the outside face of the building that can be used by the fire department trucks and an outlet in each floor which helps in delivering water as quickly as possible in case of fire.</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53</a:t>
            </a:fld>
            <a:endParaRPr lang="en-US"/>
          </a:p>
        </p:txBody>
      </p:sp>
    </p:spTree>
    <p:extLst>
      <p:ext uri="{BB962C8B-B14F-4D97-AF65-F5344CB8AC3E}">
        <p14:creationId xmlns:p14="http://schemas.microsoft.com/office/powerpoint/2010/main" val="2230876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Dialux evo were used for the calculations, we have a Dialux evo 3D shot at night here.</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54</a:t>
            </a:fld>
            <a:endParaRPr lang="en-US"/>
          </a:p>
        </p:txBody>
      </p:sp>
    </p:spTree>
    <p:extLst>
      <p:ext uri="{BB962C8B-B14F-4D97-AF65-F5344CB8AC3E}">
        <p14:creationId xmlns:p14="http://schemas.microsoft.com/office/powerpoint/2010/main" val="37344569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Moving to</a:t>
            </a:r>
            <a:r>
              <a:rPr lang="en-US" baseline="0" dirty="0"/>
              <a:t> the design of the artificial lighting, </a:t>
            </a:r>
            <a:r>
              <a:rPr lang="en-US" baseline="0" dirty="0" err="1"/>
              <a:t>Dialux</a:t>
            </a:r>
            <a:r>
              <a:rPr lang="en-US" baseline="0" dirty="0"/>
              <a:t> </a:t>
            </a:r>
            <a:r>
              <a:rPr lang="en-US" baseline="0" dirty="0" err="1"/>
              <a:t>evo</a:t>
            </a:r>
            <a:r>
              <a:rPr lang="en-US" baseline="0" dirty="0"/>
              <a:t> were used for these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We have 3 rooms samples starting with the </a:t>
            </a:r>
            <a:r>
              <a:rPr lang="en-US" dirty="0"/>
              <a:t>Kitchen results we used 7 concentric recessed lamps</a:t>
            </a:r>
            <a:r>
              <a:rPr lang="en-US" baseline="0" dirty="0"/>
              <a:t> and we have got a 518 lux Illuminance and uniformity of 0.62 and the Max UGR = 14 and its all in its ranges and acceptable.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55</a:t>
            </a:fld>
            <a:endParaRPr lang="en-US"/>
          </a:p>
        </p:txBody>
      </p:sp>
    </p:spTree>
    <p:extLst>
      <p:ext uri="{BB962C8B-B14F-4D97-AF65-F5344CB8AC3E}">
        <p14:creationId xmlns:p14="http://schemas.microsoft.com/office/powerpoint/2010/main" val="3457677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addition, we have a</a:t>
            </a:r>
            <a:r>
              <a:rPr lang="en-US" baseline="0" dirty="0"/>
              <a:t> dimming sample, zero light here and 80% here and 100% here to get a good illuminance and acceptable uniformity in the presence of daylight and artificial lighting and its results 502 illuminance and the uniformity is 0.65 and it is acceptable.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56</a:t>
            </a:fld>
            <a:endParaRPr lang="en-US"/>
          </a:p>
        </p:txBody>
      </p:sp>
    </p:spTree>
    <p:extLst>
      <p:ext uri="{BB962C8B-B14F-4D97-AF65-F5344CB8AC3E}">
        <p14:creationId xmlns:p14="http://schemas.microsoft.com/office/powerpoint/2010/main" val="1055335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site plan speaks</a:t>
            </a:r>
            <a:r>
              <a:rPr lang="en-US" baseline="0" dirty="0"/>
              <a:t> for itself and it mainly shows how the building behaves with the surroundings. Total site land is approx. 2000 and the building area is 500</a:t>
            </a:r>
          </a:p>
          <a:p>
            <a:r>
              <a:rPr lang="en-US" baseline="0" dirty="0"/>
              <a:t>The basement garage ramp is shown here, building main entrance, parking spaces in front of the building.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a:t>
            </a:fld>
            <a:endParaRPr lang="en-US"/>
          </a:p>
        </p:txBody>
      </p:sp>
    </p:spTree>
    <p:extLst>
      <p:ext uri="{BB962C8B-B14F-4D97-AF65-F5344CB8AC3E}">
        <p14:creationId xmlns:p14="http://schemas.microsoft.com/office/powerpoint/2010/main" val="9925529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bedroom results 4 recessed</a:t>
            </a:r>
            <a:r>
              <a:rPr lang="en-US" baseline="0" dirty="0"/>
              <a:t> lamps with 183 lux illuminance and uniformity of 0.68 and UGR of less than 10 so it is acceptable.</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57</a:t>
            </a:fld>
            <a:endParaRPr lang="en-US"/>
          </a:p>
        </p:txBody>
      </p:sp>
    </p:spTree>
    <p:extLst>
      <p:ext uri="{BB962C8B-B14F-4D97-AF65-F5344CB8AC3E}">
        <p14:creationId xmlns:p14="http://schemas.microsoft.com/office/powerpoint/2010/main" val="19432646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here is</a:t>
            </a:r>
            <a:r>
              <a:rPr lang="en-US" baseline="0" dirty="0"/>
              <a:t> another dimming</a:t>
            </a:r>
            <a:r>
              <a:rPr lang="en-US" dirty="0"/>
              <a:t> </a:t>
            </a:r>
            <a:r>
              <a:rPr lang="en-US" baseline="0" dirty="0"/>
              <a:t>sample, 40% light here and 60% here and 100% here to get a good results in the presence of daylight and artificial lighting.</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58</a:t>
            </a:fld>
            <a:endParaRPr lang="en-US"/>
          </a:p>
        </p:txBody>
      </p:sp>
    </p:spTree>
    <p:extLst>
      <p:ext uri="{BB962C8B-B14F-4D97-AF65-F5344CB8AC3E}">
        <p14:creationId xmlns:p14="http://schemas.microsoft.com/office/powerpoint/2010/main" val="34720518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bedroom results 3 recessed</a:t>
            </a:r>
            <a:r>
              <a:rPr lang="en-US" baseline="0" dirty="0"/>
              <a:t> lamps with 172 lux illuminance and uniformity of 0.78 and UGR of less than 10 so it is acceptable.</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59</a:t>
            </a:fld>
            <a:endParaRPr lang="en-US"/>
          </a:p>
        </p:txBody>
      </p:sp>
    </p:spTree>
    <p:extLst>
      <p:ext uri="{BB962C8B-B14F-4D97-AF65-F5344CB8AC3E}">
        <p14:creationId xmlns:p14="http://schemas.microsoft.com/office/powerpoint/2010/main" val="18012153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Electrical Installation design here illustrates the main distribution board</a:t>
            </a:r>
            <a:r>
              <a:rPr lang="en-US" baseline="0" dirty="0"/>
              <a:t> and its branches and here are the total power of the building which is almost 83000 Watt and the total Current of the building which is 300 Amp.</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60</a:t>
            </a:fld>
            <a:endParaRPr lang="en-US"/>
          </a:p>
        </p:txBody>
      </p:sp>
    </p:spTree>
    <p:extLst>
      <p:ext uri="{BB962C8B-B14F-4D97-AF65-F5344CB8AC3E}">
        <p14:creationId xmlns:p14="http://schemas.microsoft.com/office/powerpoint/2010/main" val="12300942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electrical calculations</a:t>
            </a:r>
            <a:r>
              <a:rPr lang="en-US" sz="1200" kern="1200" baseline="0" dirty="0">
                <a:solidFill>
                  <a:schemeClr val="tx1"/>
                </a:solidFill>
                <a:effectLst/>
                <a:latin typeface="+mn-lt"/>
                <a:ea typeface="+mn-ea"/>
                <a:cs typeface="+mn-cs"/>
              </a:rPr>
              <a:t> of GF eastern block and its total power is approximately 12000 Watt.</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61</a:t>
            </a:fld>
            <a:endParaRPr lang="en-US"/>
          </a:p>
        </p:txBody>
      </p:sp>
    </p:spTree>
    <p:extLst>
      <p:ext uri="{BB962C8B-B14F-4D97-AF65-F5344CB8AC3E}">
        <p14:creationId xmlns:p14="http://schemas.microsoft.com/office/powerpoint/2010/main" val="9880752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photo shows the luminaires distribution and its wiring in GF</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62</a:t>
            </a:fld>
            <a:endParaRPr lang="en-US"/>
          </a:p>
        </p:txBody>
      </p:sp>
    </p:spTree>
    <p:extLst>
      <p:ext uri="{BB962C8B-B14F-4D97-AF65-F5344CB8AC3E}">
        <p14:creationId xmlns:p14="http://schemas.microsoft.com/office/powerpoint/2010/main" val="42142055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Ending up with this</a:t>
            </a:r>
            <a:r>
              <a:rPr lang="en-US" baseline="0" dirty="0"/>
              <a:t> photo showing the sockets distribution and its wiring in GF, and you can find all the other plans in the drawing sheets.</a:t>
            </a:r>
            <a:endParaRPr lang="en-US" dirty="0"/>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63</a:t>
            </a:fld>
            <a:endParaRPr lang="en-US"/>
          </a:p>
        </p:txBody>
      </p:sp>
    </p:spTree>
    <p:extLst>
      <p:ext uri="{BB962C8B-B14F-4D97-AF65-F5344CB8AC3E}">
        <p14:creationId xmlns:p14="http://schemas.microsoft.com/office/powerpoint/2010/main" val="6977250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PV</a:t>
            </a:r>
            <a:r>
              <a:rPr lang="en-US" baseline="0" dirty="0"/>
              <a:t> system was designed i</a:t>
            </a:r>
            <a:r>
              <a:rPr lang="en-US" dirty="0"/>
              <a:t>n</a:t>
            </a:r>
            <a:r>
              <a:rPr lang="en-US" baseline="0" dirty="0"/>
              <a:t> integration with the electrical design. The design process started with determining the exact system location by using the coordinated of 32  latitude and 34.8 longitude.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64</a:t>
            </a:fld>
            <a:endParaRPr lang="en-US"/>
          </a:p>
        </p:txBody>
      </p:sp>
    </p:spTree>
    <p:extLst>
      <p:ext uri="{BB962C8B-B14F-4D97-AF65-F5344CB8AC3E}">
        <p14:creationId xmlns:p14="http://schemas.microsoft.com/office/powerpoint/2010/main" val="31798178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used</a:t>
            </a:r>
            <a:r>
              <a:rPr lang="en-US" baseline="0" dirty="0"/>
              <a:t> system is a grid connected system. Modules have a tilt angle of 30 degrees. The modules were selected based on the peak </a:t>
            </a:r>
            <a:r>
              <a:rPr lang="en-US" baseline="0" dirty="0" err="1"/>
              <a:t>pwr</a:t>
            </a:r>
            <a:r>
              <a:rPr lang="en-US" baseline="0" dirty="0"/>
              <a:t> of the system 14kwp</a:t>
            </a:r>
          </a:p>
          <a:p>
            <a:r>
              <a:rPr lang="en-US" baseline="0" dirty="0"/>
              <a:t>The figure shows the modules have a dimension of 2m length and 1width</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65</a:t>
            </a:fld>
            <a:endParaRPr lang="en-US"/>
          </a:p>
        </p:txBody>
      </p:sp>
    </p:spTree>
    <p:extLst>
      <p:ext uri="{BB962C8B-B14F-4D97-AF65-F5344CB8AC3E}">
        <p14:creationId xmlns:p14="http://schemas.microsoft.com/office/powerpoint/2010/main" val="24530185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system needs 42 modules in order to generate 14kwp. The distribution of modules on the roof top surface is shown here with a self distance of 3.2m</a:t>
            </a:r>
          </a:p>
          <a:p>
            <a:r>
              <a:rPr lang="en-US" baseline="0" dirty="0"/>
              <a:t>2 inverters were used in the system, in order to eliminate mismatching caused by the separation of the module strings.</a:t>
            </a:r>
          </a:p>
          <a:p>
            <a:r>
              <a:rPr lang="en-US" baseline="0" dirty="0"/>
              <a:t>Each module has an optimizer installed to it which helps in eliminating the partial shading problem.</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66</a:t>
            </a:fld>
            <a:endParaRPr lang="en-US"/>
          </a:p>
        </p:txBody>
      </p:sp>
    </p:spTree>
    <p:extLst>
      <p:ext uri="{BB962C8B-B14F-4D97-AF65-F5344CB8AC3E}">
        <p14:creationId xmlns:p14="http://schemas.microsoft.com/office/powerpoint/2010/main" val="1795822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a:t>
            </a:r>
            <a:r>
              <a:rPr lang="en-US" baseline="0" dirty="0"/>
              <a:t> on to the first design phase, this slide shows a 3D shot of the building entrance modelled by 3D Max</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a:t>
            </a:fld>
            <a:endParaRPr lang="en-US"/>
          </a:p>
        </p:txBody>
      </p:sp>
    </p:spTree>
    <p:extLst>
      <p:ext uri="{BB962C8B-B14F-4D97-AF65-F5344CB8AC3E}">
        <p14:creationId xmlns:p14="http://schemas.microsoft.com/office/powerpoint/2010/main" val="33570597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a:t>
            </a:r>
            <a:r>
              <a:rPr lang="en-US" baseline="0" dirty="0"/>
              <a:t> graph is taken from the simulation report. Main result is the produced energy which is equal to 25.8mw/year at a PR of 82.5%</a:t>
            </a:r>
          </a:p>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67</a:t>
            </a:fld>
            <a:endParaRPr lang="en-US"/>
          </a:p>
        </p:txBody>
      </p:sp>
    </p:spTree>
    <p:extLst>
      <p:ext uri="{BB962C8B-B14F-4D97-AF65-F5344CB8AC3E}">
        <p14:creationId xmlns:p14="http://schemas.microsoft.com/office/powerpoint/2010/main" val="33382406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Economic</a:t>
            </a:r>
            <a:r>
              <a:rPr lang="en-US" baseline="0" dirty="0"/>
              <a:t> analysis was conducted with the following assumptions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69</a:t>
            </a:fld>
            <a:endParaRPr lang="en-US"/>
          </a:p>
        </p:txBody>
      </p:sp>
    </p:spTree>
    <p:extLst>
      <p:ext uri="{BB962C8B-B14F-4D97-AF65-F5344CB8AC3E}">
        <p14:creationId xmlns:p14="http://schemas.microsoft.com/office/powerpoint/2010/main" val="2640266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70</a:t>
            </a:fld>
            <a:endParaRPr lang="en-US"/>
          </a:p>
        </p:txBody>
      </p:sp>
    </p:spTree>
    <p:extLst>
      <p:ext uri="{BB962C8B-B14F-4D97-AF65-F5344CB8AC3E}">
        <p14:creationId xmlns:p14="http://schemas.microsoft.com/office/powerpoint/2010/main" val="30358523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success of any project</a:t>
            </a:r>
            <a:r>
              <a:rPr lang="en-US" baseline="0" dirty="0"/>
              <a:t> depends on 3 main factors which are time, cost and quality, and in order to insure the highest value of each, a proper project management  should be done. The project was scheduled using primavera software. Which allowed us to calculate the project total cost and time duration with the highest accuracy.</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71</a:t>
            </a:fld>
            <a:endParaRPr lang="en-US"/>
          </a:p>
        </p:txBody>
      </p:sp>
    </p:spTree>
    <p:extLst>
      <p:ext uri="{BB962C8B-B14F-4D97-AF65-F5344CB8AC3E}">
        <p14:creationId xmlns:p14="http://schemas.microsoft.com/office/powerpoint/2010/main" val="14523108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a sample of the assigned</a:t>
            </a:r>
            <a:r>
              <a:rPr lang="en-US" baseline="0" dirty="0"/>
              <a:t> activities to some of the work groups</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72</a:t>
            </a:fld>
            <a:endParaRPr lang="en-US"/>
          </a:p>
        </p:txBody>
      </p:sp>
    </p:spTree>
    <p:extLst>
      <p:ext uri="{BB962C8B-B14F-4D97-AF65-F5344CB8AC3E}">
        <p14:creationId xmlns:p14="http://schemas.microsoft.com/office/powerpoint/2010/main" val="38558580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sample</a:t>
            </a:r>
            <a:r>
              <a:rPr lang="en-US" baseline="0" dirty="0"/>
              <a:t> of the activities shown in a bar chart</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73</a:t>
            </a:fld>
            <a:endParaRPr lang="en-US"/>
          </a:p>
        </p:txBody>
      </p:sp>
    </p:spTree>
    <p:extLst>
      <p:ext uri="{BB962C8B-B14F-4D97-AF65-F5344CB8AC3E}">
        <p14:creationId xmlns:p14="http://schemas.microsoft.com/office/powerpoint/2010/main" val="300374297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assumed</a:t>
            </a:r>
            <a:r>
              <a:rPr lang="en-US" baseline="0" dirty="0"/>
              <a:t> project starting date is on the 1</a:t>
            </a:r>
            <a:r>
              <a:rPr lang="en-US" baseline="30000" dirty="0"/>
              <a:t>st</a:t>
            </a:r>
            <a:r>
              <a:rPr lang="en-US" baseline="0" dirty="0"/>
              <a:t> of </a:t>
            </a:r>
            <a:r>
              <a:rPr lang="en-US" baseline="0" dirty="0" err="1"/>
              <a:t>jan</a:t>
            </a:r>
            <a:r>
              <a:rPr lang="en-US" baseline="0" dirty="0"/>
              <a:t> 2018 and the assumed finished is on the 29</a:t>
            </a:r>
            <a:r>
              <a:rPr lang="en-US" baseline="30000" dirty="0"/>
              <a:t>th</a:t>
            </a:r>
            <a:r>
              <a:rPr lang="en-US" baseline="0" dirty="0"/>
              <a:t> of sept 2018</a:t>
            </a:r>
          </a:p>
          <a:p>
            <a:r>
              <a:rPr lang="en-US" baseline="0" dirty="0"/>
              <a:t>Total project duration is 233 days. The project direct cost is 2665378nis and the indirect cost is 1570nis/m2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74</a:t>
            </a:fld>
            <a:endParaRPr lang="en-US"/>
          </a:p>
        </p:txBody>
      </p:sp>
    </p:spTree>
    <p:extLst>
      <p:ext uri="{BB962C8B-B14F-4D97-AF65-F5344CB8AC3E}">
        <p14:creationId xmlns:p14="http://schemas.microsoft.com/office/powerpoint/2010/main" val="33445336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75</a:t>
            </a:fld>
            <a:endParaRPr lang="en-US"/>
          </a:p>
        </p:txBody>
      </p:sp>
    </p:spTree>
    <p:extLst>
      <p:ext uri="{BB962C8B-B14F-4D97-AF65-F5344CB8AC3E}">
        <p14:creationId xmlns:p14="http://schemas.microsoft.com/office/powerpoint/2010/main" val="4266481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claim was raised previously that our</a:t>
            </a:r>
            <a:r>
              <a:rPr lang="en-US" baseline="0" dirty="0" smtClean="0"/>
              <a:t> building is energy and cost efficient and this is supported by</a:t>
            </a:r>
          </a:p>
          <a:p>
            <a:r>
              <a:rPr lang="en-US" baseline="0" dirty="0" smtClean="0"/>
              <a:t>1.</a:t>
            </a:r>
          </a:p>
          <a:p>
            <a:r>
              <a:rPr lang="en-US" baseline="0" dirty="0" smtClean="0"/>
              <a:t>2.</a:t>
            </a:r>
          </a:p>
          <a:p>
            <a:r>
              <a:rPr lang="en-US" baseline="0" dirty="0" smtClean="0"/>
              <a:t>3.</a:t>
            </a:r>
          </a:p>
          <a:p>
            <a:r>
              <a:rPr lang="en-US" baseline="0" dirty="0" smtClean="0"/>
              <a:t>4.Last but not least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76</a:t>
            </a:fld>
            <a:endParaRPr lang="en-US"/>
          </a:p>
        </p:txBody>
      </p:sp>
    </p:spTree>
    <p:extLst>
      <p:ext uri="{BB962C8B-B14F-4D97-AF65-F5344CB8AC3E}">
        <p14:creationId xmlns:p14="http://schemas.microsoft.com/office/powerpoint/2010/main" val="875688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upcoming slides will present the main architectural drawings. This shows furnished basement floor plan</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8</a:t>
            </a:fld>
            <a:endParaRPr lang="en-US"/>
          </a:p>
        </p:txBody>
      </p:sp>
    </p:spTree>
    <p:extLst>
      <p:ext uri="{BB962C8B-B14F-4D97-AF65-F5344CB8AC3E}">
        <p14:creationId xmlns:p14="http://schemas.microsoft.com/office/powerpoint/2010/main" val="284082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Ground</a:t>
            </a:r>
            <a:r>
              <a:rPr lang="en-US" baseline="0" dirty="0"/>
              <a:t> floor plan</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9</a:t>
            </a:fld>
            <a:endParaRPr lang="en-US"/>
          </a:p>
        </p:txBody>
      </p:sp>
    </p:spTree>
    <p:extLst>
      <p:ext uri="{BB962C8B-B14F-4D97-AF65-F5344CB8AC3E}">
        <p14:creationId xmlns:p14="http://schemas.microsoft.com/office/powerpoint/2010/main" val="553464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floor plan. Section</a:t>
            </a:r>
            <a:r>
              <a:rPr lang="en-US" baseline="0" dirty="0"/>
              <a:t> B-B is taken in the floor plans here </a:t>
            </a:r>
            <a:endParaRPr lang="en-US" dirty="0"/>
          </a:p>
        </p:txBody>
      </p:sp>
      <p:sp>
        <p:nvSpPr>
          <p:cNvPr id="4" name="Slide Number Placeholder 3"/>
          <p:cNvSpPr>
            <a:spLocks noGrp="1"/>
          </p:cNvSpPr>
          <p:nvPr>
            <p:ph type="sldNum" sz="quarter" idx="10"/>
          </p:nvPr>
        </p:nvSpPr>
        <p:spPr/>
        <p:txBody>
          <a:bodyPr/>
          <a:lstStyle/>
          <a:p>
            <a:fld id="{18380C84-627F-4A98-B80E-351ED8D299F0}" type="slidenum">
              <a:rPr lang="en-US" smtClean="0"/>
              <a:t>10</a:t>
            </a:fld>
            <a:endParaRPr lang="en-US"/>
          </a:p>
        </p:txBody>
      </p:sp>
    </p:spTree>
    <p:extLst>
      <p:ext uri="{BB962C8B-B14F-4D97-AF65-F5344CB8AC3E}">
        <p14:creationId xmlns:p14="http://schemas.microsoft.com/office/powerpoint/2010/main" val="3730530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b-b in </a:t>
            </a:r>
          </a:p>
        </p:txBody>
      </p:sp>
      <p:sp>
        <p:nvSpPr>
          <p:cNvPr id="4" name="Slide Number Placeholder 3"/>
          <p:cNvSpPr>
            <a:spLocks noGrp="1"/>
          </p:cNvSpPr>
          <p:nvPr>
            <p:ph type="sldNum" sz="quarter" idx="10"/>
          </p:nvPr>
        </p:nvSpPr>
        <p:spPr/>
        <p:txBody>
          <a:bodyPr/>
          <a:lstStyle/>
          <a:p>
            <a:fld id="{18380C84-627F-4A98-B80E-351ED8D299F0}" type="slidenum">
              <a:rPr lang="en-US" smtClean="0"/>
              <a:t>11</a:t>
            </a:fld>
            <a:endParaRPr lang="en-US"/>
          </a:p>
        </p:txBody>
      </p:sp>
    </p:spTree>
    <p:extLst>
      <p:ext uri="{BB962C8B-B14F-4D97-AF65-F5344CB8AC3E}">
        <p14:creationId xmlns:p14="http://schemas.microsoft.com/office/powerpoint/2010/main" val="638786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0DFB74-86A5-47A4-9942-1F4779114F28}"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246979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1B66CA-A778-4CEC-8459-1E3FA517E23F}"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193714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CD8703-9C5F-4AEA-8919-F1CB94FD14A4}"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11341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86F836EE-5E8C-45A9-972A-509F1A84D176}"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79621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D11AFB7E-C7FB-489C-BB3D-897A34DF8818}"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03898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1DF4397-FC19-40C0-A4F9-AF1AE3F3EFA3}"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357765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3C4E64-9F67-4837-9E62-2A9477C8CA22}"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10631433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6D2729-8000-4F3B-ACEC-300AF2E0E42E}"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427390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D7B643-7219-4EC3-9C3B-B2868F592947}"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921815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4CF849-2030-4202-912A-C5B093BE4E4C}" type="datetime1">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59848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6D4E5A-D8CC-4210-AE96-D8E453BF6930}"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3" name="Slide Number Placeholder 5"/>
          <p:cNvSpPr>
            <a:spLocks noGrp="1"/>
          </p:cNvSpPr>
          <p:nvPr>
            <p:ph type="sldNum" sz="quarter" idx="12"/>
          </p:nvPr>
        </p:nvSpPr>
        <p:spPr>
          <a:xfrm>
            <a:off x="511228" y="787783"/>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1796538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357F00-EDEB-4EEA-A271-93DD7BCEAB37}" type="datetime1">
              <a:rPr lang="en-US" smtClean="0"/>
              <a:t>12/21/2017</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2137885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B46123-B6F9-4682-94BB-A7ABC704F8E8}" type="datetime1">
              <a:rPr lang="en-US" smtClean="0"/>
              <a:t>12/21/2017</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1775026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42D40-837C-45E7-8E39-B34431E1168C}" type="datetime1">
              <a:rPr lang="en-US" smtClean="0"/>
              <a:t>12/21/2017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3710455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4609382-D93D-4079-83AD-15570CB25ADD}"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2480932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3B9CDFF-3628-4A19-AE17-93F5922F5A9F}" type="datetime1">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59D4852-C39A-4383-9590-8D833D1A3BCF}" type="slidenum">
              <a:rPr lang="en-US" smtClean="0"/>
              <a:t>‹#›</a:t>
            </a:fld>
            <a:endParaRPr lang="en-US"/>
          </a:p>
        </p:txBody>
      </p:sp>
    </p:spTree>
    <p:extLst>
      <p:ext uri="{BB962C8B-B14F-4D97-AF65-F5344CB8AC3E}">
        <p14:creationId xmlns:p14="http://schemas.microsoft.com/office/powerpoint/2010/main" val="743384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04"/>
            <a:ext cx="1952272" cy="6853049"/>
            <a:chOff x="6627813" y="195650"/>
            <a:chExt cx="1952625" cy="5678101"/>
          </a:xfrm>
        </p:grpSpPr>
        <p:sp>
          <p:nvSpPr>
            <p:cNvPr id="50" name="Freeform 27"/>
            <p:cNvSpPr/>
            <p:nvPr/>
          </p:nvSpPr>
          <p:spPr bwMode="auto">
            <a:xfrm>
              <a:off x="6627813" y="19565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69BA47D-EF62-4713-91AD-8E63DE9EC8CD}" type="datetime1">
              <a:rPr lang="en-US" smtClean="0"/>
              <a:t>12/21/2017</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59D4852-C39A-4383-9590-8D833D1A3BCF}" type="slidenum">
              <a:rPr lang="en-US" smtClean="0"/>
              <a:t>‹#›</a:t>
            </a:fld>
            <a:endParaRPr lang="en-US"/>
          </a:p>
        </p:txBody>
      </p:sp>
    </p:spTree>
    <p:extLst>
      <p:ext uri="{BB962C8B-B14F-4D97-AF65-F5344CB8AC3E}">
        <p14:creationId xmlns:p14="http://schemas.microsoft.com/office/powerpoint/2010/main" val="2365420610"/>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 id="2147484061" r:id="rId13"/>
    <p:sldLayoutId id="2147484062" r:id="rId14"/>
    <p:sldLayoutId id="2147484063" r:id="rId15"/>
    <p:sldLayoutId id="2147484064"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7" Type="http://schemas.microsoft.com/office/2007/relationships/hdphoto" Target="../media/hdphoto1.wdp"/><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5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61.jpg"/><Relationship Id="rId4" Type="http://schemas.openxmlformats.org/officeDocument/2006/relationships/image" Target="../media/image60.JP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66.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80.JPG"/></Relationships>
</file>

<file path=ppt/slides/_rels/slide71.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7968" y="3572179"/>
            <a:ext cx="6600451" cy="1043581"/>
          </a:xfrm>
        </p:spPr>
        <p:txBody>
          <a:bodyPr>
            <a:normAutofit/>
          </a:bodyPr>
          <a:lstStyle/>
          <a:p>
            <a:pPr algn="ctr"/>
            <a:r>
              <a:rPr lang="en-US" sz="2800" b="1" dirty="0">
                <a:solidFill>
                  <a:schemeClr val="tx1"/>
                </a:solidFill>
              </a:rPr>
              <a:t>Integrated Residential Building Design in Nablus Al-</a:t>
            </a:r>
            <a:r>
              <a:rPr lang="en-US" sz="2800" b="1" dirty="0" err="1">
                <a:solidFill>
                  <a:schemeClr val="tx1"/>
                </a:solidFill>
              </a:rPr>
              <a:t>Jadida</a:t>
            </a:r>
            <a:r>
              <a:rPr lang="en-US" sz="2800" b="1" dirty="0">
                <a:solidFill>
                  <a:schemeClr val="tx1"/>
                </a:solidFill>
              </a:rPr>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19492" y="1532617"/>
            <a:ext cx="2057401" cy="2039562"/>
          </a:xfrm>
          <a:prstGeom prst="ellipse">
            <a:avLst/>
          </a:prstGeom>
          <a:ln>
            <a:noFill/>
          </a:ln>
          <a:effectLst>
            <a:softEdge rad="112500"/>
          </a:effectLst>
        </p:spPr>
      </p:pic>
      <p:sp>
        <p:nvSpPr>
          <p:cNvPr id="5" name="TextBox 4"/>
          <p:cNvSpPr txBox="1"/>
          <p:nvPr/>
        </p:nvSpPr>
        <p:spPr>
          <a:xfrm>
            <a:off x="1070802" y="500287"/>
            <a:ext cx="7154779" cy="923330"/>
          </a:xfrm>
          <a:prstGeom prst="rect">
            <a:avLst/>
          </a:prstGeom>
          <a:noFill/>
        </p:spPr>
        <p:txBody>
          <a:bodyPr wrap="square" rtlCol="0">
            <a:spAutoFit/>
          </a:bodyPr>
          <a:lstStyle/>
          <a:p>
            <a:pPr algn="ctr"/>
            <a:r>
              <a:rPr lang="en-US" dirty="0">
                <a:latin typeface="+mj-lt"/>
                <a:cs typeface="Times New Roman" panose="02020603050405020304" pitchFamily="18" charset="0"/>
              </a:rPr>
              <a:t> </a:t>
            </a:r>
            <a:r>
              <a:rPr lang="en-US" b="1" dirty="0">
                <a:latin typeface="+mj-lt"/>
                <a:cs typeface="Times New Roman" panose="02020603050405020304" pitchFamily="18" charset="0"/>
              </a:rPr>
              <a:t>An-Najah National University </a:t>
            </a:r>
            <a:endParaRPr lang="en-US" dirty="0">
              <a:latin typeface="+mj-lt"/>
              <a:cs typeface="Times New Roman" panose="02020603050405020304" pitchFamily="18" charset="0"/>
            </a:endParaRPr>
          </a:p>
          <a:p>
            <a:pPr algn="ctr"/>
            <a:r>
              <a:rPr lang="en-US" b="1" dirty="0">
                <a:latin typeface="+mj-lt"/>
                <a:cs typeface="Times New Roman" panose="02020603050405020304" pitchFamily="18" charset="0"/>
              </a:rPr>
              <a:t>Faculty of Engineering &amp; Information Technology </a:t>
            </a:r>
            <a:endParaRPr lang="en-US" dirty="0">
              <a:latin typeface="+mj-lt"/>
              <a:cs typeface="Times New Roman" panose="02020603050405020304" pitchFamily="18" charset="0"/>
            </a:endParaRPr>
          </a:p>
          <a:p>
            <a:pPr algn="ctr"/>
            <a:r>
              <a:rPr lang="en-US" b="1" dirty="0">
                <a:latin typeface="+mj-lt"/>
                <a:cs typeface="Times New Roman" panose="02020603050405020304" pitchFamily="18" charset="0"/>
              </a:rPr>
              <a:t>Department of Building Engineering </a:t>
            </a:r>
            <a:endParaRPr lang="en-US" dirty="0">
              <a:latin typeface="+mj-lt"/>
              <a:cs typeface="Times New Roman" panose="02020603050405020304" pitchFamily="18" charset="0"/>
            </a:endParaRPr>
          </a:p>
        </p:txBody>
      </p:sp>
      <p:sp>
        <p:nvSpPr>
          <p:cNvPr id="7" name="Title 1"/>
          <p:cNvSpPr txBox="1">
            <a:spLocks/>
          </p:cNvSpPr>
          <p:nvPr/>
        </p:nvSpPr>
        <p:spPr>
          <a:xfrm>
            <a:off x="34636" y="4413548"/>
            <a:ext cx="1295399" cy="525011"/>
          </a:xfrm>
          <a:prstGeom prst="rect">
            <a:avLst/>
          </a:prstGeom>
        </p:spPr>
        <p:txBody>
          <a:bodyPr vert="horz" lIns="91440" tIns="45720" rIns="91440" bIns="45720" rtlCol="0" anchor="b">
            <a:normAutofit fontScale="92500" lnSpcReduction="10000"/>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a:solidFill>
                  <a:schemeClr val="tx1"/>
                </a:solidFill>
                <a:latin typeface="Calibri (body)"/>
              </a:rPr>
              <a:t>Graduation Project ll</a:t>
            </a:r>
          </a:p>
        </p:txBody>
      </p:sp>
      <p:sp>
        <p:nvSpPr>
          <p:cNvPr id="10" name="Subtitle 2"/>
          <p:cNvSpPr>
            <a:spLocks noGrp="1"/>
          </p:cNvSpPr>
          <p:nvPr>
            <p:ph type="subTitle" idx="1"/>
          </p:nvPr>
        </p:nvSpPr>
        <p:spPr>
          <a:xfrm>
            <a:off x="1734831" y="4812834"/>
            <a:ext cx="6490750" cy="2045166"/>
          </a:xfrm>
        </p:spPr>
        <p:txBody>
          <a:bodyPr>
            <a:normAutofit/>
          </a:bodyPr>
          <a:lstStyle/>
          <a:p>
            <a:pPr algn="l"/>
            <a:r>
              <a:rPr lang="en-US" b="1" dirty="0">
                <a:solidFill>
                  <a:schemeClr val="tx1"/>
                </a:solidFill>
                <a:latin typeface="Calibri" panose="020F0502020204030204" pitchFamily="34" charset="0"/>
                <a:cs typeface="Calibri" panose="020F0502020204030204" pitchFamily="34" charset="0"/>
              </a:rPr>
              <a:t>Prepared by:                                                                   Supervisor:</a:t>
            </a:r>
          </a:p>
          <a:p>
            <a:pPr algn="l"/>
            <a:r>
              <a:rPr lang="en-US" b="1" dirty="0">
                <a:solidFill>
                  <a:schemeClr val="tx1"/>
                </a:solidFill>
                <a:latin typeface="Calibri" panose="020F0502020204030204" pitchFamily="34" charset="0"/>
                <a:cs typeface="Calibri" panose="020F0502020204030204" pitchFamily="34" charset="0"/>
              </a:rPr>
              <a:t>Abdallah Zaid                                                                 Dr. Luay Dwaikat</a:t>
            </a:r>
          </a:p>
          <a:p>
            <a:pPr algn="l"/>
            <a:r>
              <a:rPr lang="en-US" b="1" dirty="0">
                <a:solidFill>
                  <a:schemeClr val="tx1"/>
                </a:solidFill>
                <a:latin typeface="Calibri" panose="020F0502020204030204" pitchFamily="34" charset="0"/>
                <a:cs typeface="Calibri" panose="020F0502020204030204" pitchFamily="34" charset="0"/>
              </a:rPr>
              <a:t>William Abdallah</a:t>
            </a:r>
          </a:p>
          <a:p>
            <a:pPr algn="l"/>
            <a:r>
              <a:rPr lang="en-US" b="1" dirty="0">
                <a:solidFill>
                  <a:schemeClr val="tx1"/>
                </a:solidFill>
                <a:latin typeface="Calibri" panose="020F0502020204030204" pitchFamily="34" charset="0"/>
                <a:cs typeface="Calibri" panose="020F0502020204030204" pitchFamily="34" charset="0"/>
              </a:rPr>
              <a:t>Husam Salhi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1"/>
            <a:ext cx="6589199" cy="12808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10</a:t>
            </a:fld>
            <a:endParaRPr lang="en-US"/>
          </a:p>
        </p:txBody>
      </p:sp>
      <p:sp>
        <p:nvSpPr>
          <p:cNvPr id="6" name="Content Placeholder 2"/>
          <p:cNvSpPr txBox="1">
            <a:spLocks/>
          </p:cNvSpPr>
          <p:nvPr/>
        </p:nvSpPr>
        <p:spPr>
          <a:xfrm>
            <a:off x="1519311" y="1447800"/>
            <a:ext cx="4500490" cy="6096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First Floor</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905001"/>
            <a:ext cx="7696200" cy="41897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11</a:t>
            </a:fld>
            <a:endParaRPr lang="en-US"/>
          </a:p>
        </p:txBody>
      </p:sp>
      <p:sp>
        <p:nvSpPr>
          <p:cNvPr id="6" name="Content Placeholder 2"/>
          <p:cNvSpPr txBox="1">
            <a:spLocks/>
          </p:cNvSpPr>
          <p:nvPr/>
        </p:nvSpPr>
        <p:spPr>
          <a:xfrm>
            <a:off x="1447800" y="12954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Section B-B</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202" y="1828800"/>
            <a:ext cx="6943283" cy="40757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63071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27445"/>
            <a:ext cx="6347713" cy="685800"/>
          </a:xfrm>
        </p:spPr>
        <p:txBody>
          <a:bodyPr>
            <a:normAutofit/>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12</a:t>
            </a:fld>
            <a:endParaRPr lang="en-US"/>
          </a:p>
        </p:txBody>
      </p:sp>
      <p:sp>
        <p:nvSpPr>
          <p:cNvPr id="6"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South-Western Elevation</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885" y="2209800"/>
            <a:ext cx="8565942" cy="2927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13</a:t>
            </a:fld>
            <a:endParaRPr lang="en-US"/>
          </a:p>
        </p:txBody>
      </p:sp>
      <p:sp>
        <p:nvSpPr>
          <p:cNvPr id="6"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North-Western Elevation</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014" y="1981200"/>
            <a:ext cx="7305088"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dirty="0">
                <a:solidFill>
                  <a:schemeClr val="tx1"/>
                </a:solidFill>
                <a:latin typeface="Calibri" panose="020F0502020204030204" pitchFamily="34" charset="0"/>
                <a:cs typeface="Calibri" panose="020F0502020204030204" pitchFamily="34" charset="0"/>
              </a:rPr>
              <a:t>3D Structural Model</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14</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944" y="2057400"/>
            <a:ext cx="7516056" cy="41229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5257800"/>
          </a:xfrm>
        </p:spPr>
        <p:txBody>
          <a:bodyPr/>
          <a:lstStyle/>
          <a:p>
            <a:r>
              <a:rPr lang="en-US" sz="2000" dirty="0">
                <a:solidFill>
                  <a:schemeClr val="tx1"/>
                </a:solidFill>
                <a:latin typeface="Calibri" panose="020F0502020204030204" pitchFamily="34" charset="0"/>
                <a:cs typeface="Calibri" panose="020F0502020204030204" pitchFamily="34" charset="0"/>
              </a:rPr>
              <a:t>Design Codes</a:t>
            </a:r>
          </a:p>
          <a:p>
            <a:pPr marL="0" lvl="0" indent="0">
              <a:buNone/>
            </a:pPr>
            <a:r>
              <a:rPr lang="en-GB" dirty="0">
                <a:solidFill>
                  <a:schemeClr val="tx1"/>
                </a:solidFill>
                <a:latin typeface="Calibri" panose="020F0502020204030204" pitchFamily="34" charset="0"/>
                <a:cs typeface="Calibri" panose="020F0502020204030204" pitchFamily="34" charset="0"/>
              </a:rPr>
              <a:t>ACI -318-14 for Reinforced Concrete Structural Design</a:t>
            </a:r>
            <a:endParaRPr lang="en-US" dirty="0">
              <a:solidFill>
                <a:schemeClr val="tx1"/>
              </a:solidFill>
              <a:latin typeface="Calibri" panose="020F0502020204030204" pitchFamily="34" charset="0"/>
              <a:cs typeface="Calibri" panose="020F0502020204030204" pitchFamily="34" charset="0"/>
            </a:endParaRPr>
          </a:p>
          <a:p>
            <a:pPr marL="0" lvl="0" indent="0">
              <a:buNone/>
            </a:pPr>
            <a:r>
              <a:rPr lang="en-GB" dirty="0">
                <a:solidFill>
                  <a:schemeClr val="tx1"/>
                </a:solidFill>
                <a:latin typeface="Calibri" panose="020F0502020204030204" pitchFamily="34" charset="0"/>
                <a:cs typeface="Calibri" panose="020F0502020204030204" pitchFamily="34" charset="0"/>
              </a:rPr>
              <a:t>UBC -97 for Seismic Load Calculation Design</a:t>
            </a:r>
            <a:endParaRPr lang="en-US" dirty="0">
              <a:solidFill>
                <a:schemeClr val="tx1"/>
              </a:solidFill>
              <a:latin typeface="Calibri" panose="020F0502020204030204" pitchFamily="34" charset="0"/>
              <a:cs typeface="Calibri" panose="020F0502020204030204" pitchFamily="34" charset="0"/>
            </a:endParaRPr>
          </a:p>
          <a:p>
            <a:pPr marL="0" indent="0">
              <a:buNone/>
            </a:pPr>
            <a:endParaRPr lang="en-US" sz="2000" dirty="0">
              <a:solidFill>
                <a:schemeClr val="tx1"/>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Design Data</a:t>
            </a:r>
          </a:p>
          <a:p>
            <a:pPr marL="0" indent="0">
              <a:buNone/>
            </a:pPr>
            <a:r>
              <a:rPr lang="en-US" dirty="0">
                <a:solidFill>
                  <a:schemeClr val="tx1"/>
                </a:solidFill>
                <a:latin typeface="Calibri" panose="020F0502020204030204" pitchFamily="34" charset="0"/>
                <a:cs typeface="Calibri" panose="020F0502020204030204" pitchFamily="34" charset="0"/>
              </a:rPr>
              <a:t>Concrete B350 with </a:t>
            </a:r>
            <a:r>
              <a:rPr lang="en-US" dirty="0" err="1">
                <a:solidFill>
                  <a:schemeClr val="tx1">
                    <a:lumMod val="95000"/>
                    <a:lumOff val="5000"/>
                  </a:schemeClr>
                </a:solidFill>
                <a:latin typeface="Calibri" panose="020F0502020204030204" pitchFamily="34" charset="0"/>
                <a:cs typeface="Calibri" panose="020F0502020204030204" pitchFamily="34" charset="0"/>
              </a:rPr>
              <a:t>fʹ</a:t>
            </a:r>
            <a:r>
              <a:rPr lang="en-US" baseline="-25000" dirty="0" err="1">
                <a:solidFill>
                  <a:schemeClr val="tx1">
                    <a:lumMod val="95000"/>
                    <a:lumOff val="5000"/>
                  </a:schemeClr>
                </a:solidFill>
                <a:latin typeface="Calibri" panose="020F0502020204030204" pitchFamily="34" charset="0"/>
                <a:cs typeface="Calibri" panose="020F0502020204030204" pitchFamily="34" charset="0"/>
              </a:rPr>
              <a:t>c</a:t>
            </a:r>
            <a:r>
              <a:rPr lang="en-US" dirty="0">
                <a:solidFill>
                  <a:schemeClr val="tx1">
                    <a:lumMod val="95000"/>
                    <a:lumOff val="5000"/>
                  </a:schemeClr>
                </a:solidFill>
                <a:latin typeface="Calibri" panose="020F0502020204030204" pitchFamily="34" charset="0"/>
                <a:cs typeface="Calibri" panose="020F0502020204030204" pitchFamily="34" charset="0"/>
              </a:rPr>
              <a:t> = 28 MPa for All Structural Elements</a:t>
            </a:r>
            <a:endParaRPr lang="en-US" dirty="0">
              <a:solidFill>
                <a:schemeClr val="tx1"/>
              </a:solidFill>
              <a:latin typeface="Calibri" panose="020F0502020204030204" pitchFamily="34" charset="0"/>
              <a:cs typeface="Calibri" panose="020F0502020204030204" pitchFamily="34" charset="0"/>
            </a:endParaRPr>
          </a:p>
          <a:p>
            <a:pPr>
              <a:buNone/>
            </a:pPr>
            <a:r>
              <a:rPr lang="en-US" dirty="0">
                <a:solidFill>
                  <a:schemeClr val="tx1">
                    <a:lumMod val="95000"/>
                    <a:lumOff val="5000"/>
                  </a:schemeClr>
                </a:solidFill>
                <a:latin typeface="Calibri" panose="020F0502020204030204" pitchFamily="34" charset="0"/>
                <a:cs typeface="Calibri" panose="020F0502020204030204" pitchFamily="34" charset="0"/>
              </a:rPr>
              <a:t>Allowable Bearing Capacity of Soil = 175 KN/m²</a:t>
            </a:r>
          </a:p>
          <a:p>
            <a:pPr>
              <a:buNone/>
            </a:pPr>
            <a:endParaRPr lang="en-US" dirty="0">
              <a:solidFill>
                <a:schemeClr val="tx1">
                  <a:lumMod val="95000"/>
                  <a:lumOff val="5000"/>
                </a:schemeClr>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Design Loads</a:t>
            </a:r>
          </a:p>
          <a:p>
            <a:pPr marL="0" indent="0">
              <a:buNone/>
            </a:pPr>
            <a:r>
              <a:rPr lang="en-US" dirty="0">
                <a:solidFill>
                  <a:schemeClr val="tx1"/>
                </a:solidFill>
                <a:latin typeface="Calibri" panose="020F0502020204030204" pitchFamily="34" charset="0"/>
                <a:cs typeface="Calibri" panose="020F0502020204030204" pitchFamily="34" charset="0"/>
              </a:rPr>
              <a:t>Super Imposed Load = 4 KN/m²</a:t>
            </a:r>
          </a:p>
          <a:p>
            <a:pPr marL="0" indent="0">
              <a:buNone/>
            </a:pPr>
            <a:r>
              <a:rPr lang="en-US" dirty="0">
                <a:solidFill>
                  <a:schemeClr val="tx1"/>
                </a:solidFill>
                <a:latin typeface="Calibri" panose="020F0502020204030204" pitchFamily="34" charset="0"/>
                <a:cs typeface="Calibri" panose="020F0502020204030204" pitchFamily="34" charset="0"/>
              </a:rPr>
              <a:t>Live Load = 3 KN/m²</a:t>
            </a:r>
          </a:p>
        </p:txBody>
      </p:sp>
      <p:sp>
        <p:nvSpPr>
          <p:cNvPr id="4" name="Slide Number Placeholder 3"/>
          <p:cNvSpPr>
            <a:spLocks noGrp="1"/>
          </p:cNvSpPr>
          <p:nvPr>
            <p:ph type="sldNum" sz="quarter" idx="12"/>
          </p:nvPr>
        </p:nvSpPr>
        <p:spPr/>
        <p:txBody>
          <a:bodyPr/>
          <a:lstStyle/>
          <a:p>
            <a:fld id="{659D4852-C39A-4383-9590-8D833D1A3BCF}" type="slidenum">
              <a:rPr lang="en-US" smtClean="0"/>
              <a:t>15</a:t>
            </a:fld>
            <a:endParaRPr lang="en-US"/>
          </a:p>
        </p:txBody>
      </p:sp>
    </p:spTree>
    <p:extLst>
      <p:ext uri="{BB962C8B-B14F-4D97-AF65-F5344CB8AC3E}">
        <p14:creationId xmlns:p14="http://schemas.microsoft.com/office/powerpoint/2010/main" val="897608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Seismic Design Data</a:t>
            </a:r>
          </a:p>
          <a:p>
            <a:pPr>
              <a:buNone/>
            </a:pPr>
            <a:r>
              <a:rPr lang="en-US" dirty="0">
                <a:solidFill>
                  <a:schemeClr val="tx1"/>
                </a:solidFill>
                <a:latin typeface="Calibri" panose="020F0502020204030204" pitchFamily="34" charset="0"/>
                <a:cs typeface="Calibri" panose="020F0502020204030204" pitchFamily="34" charset="0"/>
              </a:rPr>
              <a:t>Zone 2B</a:t>
            </a:r>
          </a:p>
          <a:p>
            <a:pPr>
              <a:buNone/>
            </a:pPr>
            <a:r>
              <a:rPr lang="en-US" dirty="0">
                <a:solidFill>
                  <a:schemeClr val="tx1"/>
                </a:solidFill>
                <a:latin typeface="Calibri" panose="020F0502020204030204" pitchFamily="34" charset="0"/>
                <a:cs typeface="Calibri" panose="020F0502020204030204" pitchFamily="34" charset="0"/>
              </a:rPr>
              <a:t>Z = 0.20</a:t>
            </a:r>
          </a:p>
          <a:p>
            <a:pPr>
              <a:buNone/>
            </a:pPr>
            <a:r>
              <a:rPr lang="en-US" dirty="0">
                <a:solidFill>
                  <a:schemeClr val="tx1"/>
                </a:solidFill>
                <a:latin typeface="Calibri" panose="020F0502020204030204" pitchFamily="34" charset="0"/>
                <a:cs typeface="Calibri" panose="020F0502020204030204" pitchFamily="34" charset="0"/>
              </a:rPr>
              <a:t>Soil type is S</a:t>
            </a:r>
            <a:r>
              <a:rPr lang="en-US" baseline="-25000" dirty="0">
                <a:solidFill>
                  <a:schemeClr val="tx1"/>
                </a:solidFill>
                <a:latin typeface="Calibri" panose="020F0502020204030204" pitchFamily="34" charset="0"/>
                <a:cs typeface="Calibri" panose="020F0502020204030204" pitchFamily="34" charset="0"/>
              </a:rPr>
              <a:t>D</a:t>
            </a:r>
          </a:p>
          <a:p>
            <a:pPr marL="0" indent="0">
              <a:buNone/>
            </a:pPr>
            <a:r>
              <a:rPr lang="en-GB" dirty="0">
                <a:solidFill>
                  <a:schemeClr val="tx1"/>
                </a:solidFill>
                <a:latin typeface="Calibri" panose="020F0502020204030204" pitchFamily="34" charset="0"/>
                <a:cs typeface="Calibri" panose="020F0502020204030204" pitchFamily="34" charset="0"/>
              </a:rPr>
              <a:t>C</a:t>
            </a:r>
            <a:r>
              <a:rPr lang="en-GB" baseline="-25000" dirty="0">
                <a:solidFill>
                  <a:schemeClr val="tx1"/>
                </a:solidFill>
                <a:latin typeface="Calibri" panose="020F0502020204030204" pitchFamily="34" charset="0"/>
                <a:cs typeface="Calibri" panose="020F0502020204030204" pitchFamily="34" charset="0"/>
              </a:rPr>
              <a:t>A </a:t>
            </a:r>
            <a:r>
              <a:rPr lang="en-GB" dirty="0">
                <a:solidFill>
                  <a:schemeClr val="tx1"/>
                </a:solidFill>
                <a:latin typeface="Calibri" panose="020F0502020204030204" pitchFamily="34" charset="0"/>
                <a:cs typeface="Calibri" panose="020F0502020204030204" pitchFamily="34" charset="0"/>
              </a:rPr>
              <a:t>= 0.28</a:t>
            </a:r>
            <a:endParaRPr lang="en-US" dirty="0">
              <a:solidFill>
                <a:schemeClr val="tx1"/>
              </a:solidFill>
              <a:latin typeface="Calibri" panose="020F0502020204030204" pitchFamily="34" charset="0"/>
              <a:cs typeface="Calibri" panose="020F0502020204030204" pitchFamily="34" charset="0"/>
            </a:endParaRPr>
          </a:p>
          <a:p>
            <a:pPr marL="0" indent="0">
              <a:buNone/>
            </a:pPr>
            <a:r>
              <a:rPr lang="en-GB" dirty="0">
                <a:solidFill>
                  <a:schemeClr val="tx1"/>
                </a:solidFill>
                <a:latin typeface="Calibri" panose="020F0502020204030204" pitchFamily="34" charset="0"/>
                <a:cs typeface="Calibri" panose="020F0502020204030204" pitchFamily="34" charset="0"/>
              </a:rPr>
              <a:t>C</a:t>
            </a:r>
            <a:r>
              <a:rPr lang="en-GB" baseline="-25000" dirty="0">
                <a:solidFill>
                  <a:schemeClr val="tx1"/>
                </a:solidFill>
                <a:latin typeface="Calibri" panose="020F0502020204030204" pitchFamily="34" charset="0"/>
                <a:cs typeface="Calibri" panose="020F0502020204030204" pitchFamily="34" charset="0"/>
              </a:rPr>
              <a:t>V</a:t>
            </a:r>
            <a:r>
              <a:rPr lang="en-GB" dirty="0">
                <a:solidFill>
                  <a:schemeClr val="tx1"/>
                </a:solidFill>
                <a:latin typeface="Calibri" panose="020F0502020204030204" pitchFamily="34" charset="0"/>
                <a:cs typeface="Calibri" panose="020F0502020204030204" pitchFamily="34" charset="0"/>
              </a:rPr>
              <a:t> = 0.40</a:t>
            </a:r>
          </a:p>
          <a:p>
            <a:pPr marL="0" indent="0">
              <a:buNone/>
            </a:pPr>
            <a:r>
              <a:rPr lang="en-GB" dirty="0">
                <a:solidFill>
                  <a:schemeClr val="tx1"/>
                </a:solidFill>
                <a:latin typeface="Calibri" panose="020F0502020204030204" pitchFamily="34" charset="0"/>
                <a:cs typeface="Calibri" panose="020F0502020204030204" pitchFamily="34" charset="0"/>
              </a:rPr>
              <a:t>I = 1.00</a:t>
            </a:r>
          </a:p>
          <a:p>
            <a:pPr marL="0" indent="0">
              <a:buNone/>
            </a:pPr>
            <a:r>
              <a:rPr lang="en-GB" dirty="0">
                <a:solidFill>
                  <a:schemeClr val="tx1"/>
                </a:solidFill>
                <a:latin typeface="Calibri" panose="020F0502020204030204" pitchFamily="34" charset="0"/>
                <a:cs typeface="Calibri" panose="020F0502020204030204" pitchFamily="34" charset="0"/>
              </a:rPr>
              <a:t>R = 5.5 </a:t>
            </a:r>
            <a:endParaRPr lang="en-US" dirty="0">
              <a:solidFill>
                <a:schemeClr val="tx1"/>
              </a:solidFill>
              <a:latin typeface="Calibri" panose="020F0502020204030204" pitchFamily="34" charset="0"/>
              <a:cs typeface="Calibri" panose="020F0502020204030204" pitchFamily="34" charset="0"/>
            </a:endParaRPr>
          </a:p>
          <a:p>
            <a:pPr>
              <a:buNone/>
            </a:pP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16</a:t>
            </a:fld>
            <a:endParaRPr lang="en-US"/>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211320" y="1828800"/>
            <a:ext cx="3646930" cy="3697147"/>
          </a:xfrm>
          <a:prstGeom prst="rect">
            <a:avLst/>
          </a:prstGeom>
          <a:noFill/>
          <a:ln w="19050">
            <a:solidFill>
              <a:schemeClr val="tx1"/>
            </a:solidFill>
          </a:ln>
        </p:spPr>
      </p:pic>
      <p:sp>
        <p:nvSpPr>
          <p:cNvPr id="6" name="Oval 5"/>
          <p:cNvSpPr/>
          <p:nvPr/>
        </p:nvSpPr>
        <p:spPr>
          <a:xfrm>
            <a:off x="7047485" y="2286000"/>
            <a:ext cx="609600" cy="68580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cxnSp>
        <p:nvCxnSpPr>
          <p:cNvPr id="8" name="Straight Arrow Connector 7"/>
          <p:cNvCxnSpPr>
            <a:stCxn id="6" idx="4"/>
          </p:cNvCxnSpPr>
          <p:nvPr/>
        </p:nvCxnSpPr>
        <p:spPr>
          <a:xfrm>
            <a:off x="7352285" y="2971800"/>
            <a:ext cx="274320" cy="22091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1903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dirty="0">
                <a:solidFill>
                  <a:schemeClr val="tx1"/>
                </a:solidFill>
                <a:latin typeface="Calibri" panose="020F0502020204030204" pitchFamily="34" charset="0"/>
                <a:cs typeface="Calibri" panose="020F0502020204030204" pitchFamily="34" charset="0"/>
              </a:rPr>
              <a:t>3D ETABs Deformed Model </a:t>
            </a:r>
          </a:p>
          <a:p>
            <a:pPr marL="0" indent="0">
              <a:buNone/>
            </a:pPr>
            <a:endParaRPr lang="en-US" dirty="0">
              <a:solidFill>
                <a:schemeClr val="tx1"/>
              </a:solidFill>
              <a:latin typeface="Calibri" panose="020F0502020204030204" pitchFamily="34" charset="0"/>
              <a:cs typeface="Calibri" panose="020F0502020204030204" pitchFamily="34" charset="0"/>
            </a:endParaRP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17</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2057400"/>
            <a:ext cx="7061200" cy="41651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0858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47490"/>
          </a:xfrm>
        </p:spPr>
        <p:txBody>
          <a:bodyPr/>
          <a:lstStyle/>
          <a:p>
            <a:r>
              <a:rPr lang="en-US" dirty="0">
                <a:solidFill>
                  <a:schemeClr val="tx1"/>
                </a:solidFill>
              </a:rPr>
              <a:t>Structural Design</a:t>
            </a:r>
          </a:p>
        </p:txBody>
      </p:sp>
      <p:sp>
        <p:nvSpPr>
          <p:cNvPr id="3"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Model Primary Checks </a:t>
            </a:r>
          </a:p>
          <a:p>
            <a:pPr marL="0" indent="0">
              <a:buNone/>
            </a:pPr>
            <a:r>
              <a:rPr lang="en-US" dirty="0">
                <a:solidFill>
                  <a:schemeClr val="tx1"/>
                </a:solidFill>
                <a:latin typeface="Calibri" panose="020F0502020204030204" pitchFamily="34" charset="0"/>
                <a:cs typeface="Calibri" panose="020F0502020204030204" pitchFamily="34" charset="0"/>
              </a:rPr>
              <a:t>Model was checked and is valid for:</a:t>
            </a:r>
          </a:p>
          <a:p>
            <a:pPr>
              <a:buAutoNum type="arabicPeriod"/>
            </a:pPr>
            <a:r>
              <a:rPr lang="en-US" dirty="0">
                <a:solidFill>
                  <a:schemeClr val="tx1"/>
                </a:solidFill>
                <a:latin typeface="Calibri" panose="020F0502020204030204" pitchFamily="34" charset="0"/>
                <a:cs typeface="Calibri" panose="020F0502020204030204" pitchFamily="34" charset="0"/>
              </a:rPr>
              <a:t>Compatibility </a:t>
            </a:r>
          </a:p>
          <a:p>
            <a:pPr>
              <a:buAutoNum type="arabicPeriod"/>
            </a:pPr>
            <a:r>
              <a:rPr lang="en-US" dirty="0">
                <a:solidFill>
                  <a:schemeClr val="tx1"/>
                </a:solidFill>
                <a:latin typeface="Calibri" panose="020F0502020204030204" pitchFamily="34" charset="0"/>
                <a:cs typeface="Calibri" panose="020F0502020204030204" pitchFamily="34" charset="0"/>
              </a:rPr>
              <a:t>Equilibrium </a:t>
            </a:r>
          </a:p>
          <a:p>
            <a:pPr>
              <a:buAutoNum type="arabicPeriod"/>
            </a:pPr>
            <a:r>
              <a:rPr lang="en-US" dirty="0">
                <a:solidFill>
                  <a:schemeClr val="tx1"/>
                </a:solidFill>
                <a:latin typeface="Calibri" panose="020F0502020204030204" pitchFamily="34" charset="0"/>
                <a:cs typeface="Calibri" panose="020F0502020204030204" pitchFamily="34" charset="0"/>
              </a:rPr>
              <a:t>Internal Stress-Strain Interaction</a:t>
            </a:r>
          </a:p>
          <a:p>
            <a:pPr>
              <a:buNone/>
            </a:pPr>
            <a:endParaRPr lang="en-US" dirty="0"/>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18</a:t>
            </a:fld>
            <a:endParaRPr lang="en-US"/>
          </a:p>
        </p:txBody>
      </p:sp>
    </p:spTree>
    <p:extLst>
      <p:ext uri="{BB962C8B-B14F-4D97-AF65-F5344CB8AC3E}">
        <p14:creationId xmlns:p14="http://schemas.microsoft.com/office/powerpoint/2010/main" val="625592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19</a:t>
            </a:fld>
            <a:endParaRPr lang="en-US"/>
          </a:p>
        </p:txBody>
      </p:sp>
      <p:sp>
        <p:nvSpPr>
          <p:cNvPr id="7"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Model Dynamic Checks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Building Time Period Check</a:t>
            </a:r>
          </a:p>
          <a:p>
            <a:pPr marL="0" indent="0">
              <a:buNone/>
            </a:pPr>
            <a:r>
              <a:rPr lang="en-US" dirty="0">
                <a:solidFill>
                  <a:schemeClr val="tx1"/>
                </a:solidFill>
                <a:latin typeface="Calibri" panose="020F0502020204030204" pitchFamily="34" charset="0"/>
                <a:cs typeface="Calibri" panose="020F0502020204030204" pitchFamily="34" charset="0"/>
              </a:rPr>
              <a:t>T</a:t>
            </a:r>
            <a:r>
              <a:rPr lang="en-US" baseline="-25000" dirty="0">
                <a:solidFill>
                  <a:schemeClr val="tx1"/>
                </a:solidFill>
                <a:latin typeface="Calibri" panose="020F0502020204030204" pitchFamily="34" charset="0"/>
                <a:cs typeface="Calibri" panose="020F0502020204030204" pitchFamily="34" charset="0"/>
              </a:rPr>
              <a:t>manual</a:t>
            </a:r>
            <a:r>
              <a:rPr lang="en-US" dirty="0">
                <a:solidFill>
                  <a:schemeClr val="tx1"/>
                </a:solidFill>
                <a:latin typeface="Calibri" panose="020F0502020204030204" pitchFamily="34" charset="0"/>
                <a:cs typeface="Calibri" panose="020F0502020204030204" pitchFamily="34" charset="0"/>
              </a:rPr>
              <a:t> = </a:t>
            </a:r>
            <a:r>
              <a:rPr lang="en-GB" dirty="0">
                <a:solidFill>
                  <a:schemeClr val="tx1"/>
                </a:solidFill>
                <a:latin typeface="Calibri" panose="020F0502020204030204" pitchFamily="34" charset="0"/>
                <a:cs typeface="Calibri" panose="020F0502020204030204" pitchFamily="34" charset="0"/>
              </a:rPr>
              <a:t>0.4836 sec</a:t>
            </a:r>
            <a:endParaRPr lang="en-US" dirty="0">
              <a:solidFill>
                <a:schemeClr val="tx1"/>
              </a:solidFill>
              <a:latin typeface="Calibri" panose="020F0502020204030204" pitchFamily="34" charset="0"/>
              <a:cs typeface="Calibri" panose="020F0502020204030204" pitchFamily="34" charset="0"/>
            </a:endParaRPr>
          </a:p>
          <a:p>
            <a:pPr marL="0" indent="0">
              <a:buNone/>
            </a:pPr>
            <a:r>
              <a:rPr lang="en-US" dirty="0">
                <a:solidFill>
                  <a:schemeClr val="tx1"/>
                </a:solidFill>
                <a:latin typeface="Calibri" panose="020F0502020204030204" pitchFamily="34" charset="0"/>
                <a:cs typeface="Calibri" panose="020F0502020204030204" pitchFamily="34" charset="0"/>
              </a:rPr>
              <a:t>T</a:t>
            </a:r>
            <a:r>
              <a:rPr lang="en-US" baseline="-25000" dirty="0">
                <a:solidFill>
                  <a:schemeClr val="tx1"/>
                </a:solidFill>
                <a:latin typeface="Calibri" panose="020F0502020204030204" pitchFamily="34" charset="0"/>
                <a:cs typeface="Calibri" panose="020F0502020204030204" pitchFamily="34" charset="0"/>
              </a:rPr>
              <a:t>ETABs</a:t>
            </a:r>
            <a:r>
              <a:rPr lang="en-US" dirty="0">
                <a:solidFill>
                  <a:schemeClr val="tx1"/>
                </a:solidFill>
                <a:latin typeface="Calibri" panose="020F0502020204030204" pitchFamily="34" charset="0"/>
                <a:cs typeface="Calibri" panose="020F0502020204030204" pitchFamily="34" charset="0"/>
              </a:rPr>
              <a:t> = 0.457 sec</a:t>
            </a:r>
            <a:endParaRPr lang="en-US" dirty="0"/>
          </a:p>
          <a:p>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3505200"/>
            <a:ext cx="4738456" cy="160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Contents of Presentation</a:t>
            </a:r>
          </a:p>
        </p:txBody>
      </p:sp>
      <p:sp>
        <p:nvSpPr>
          <p:cNvPr id="3" name="Content Placeholder 2"/>
          <p:cNvSpPr>
            <a:spLocks noGrp="1"/>
          </p:cNvSpPr>
          <p:nvPr>
            <p:ph idx="1"/>
          </p:nvPr>
        </p:nvSpPr>
        <p:spPr>
          <a:xfrm>
            <a:off x="1942415" y="1600200"/>
            <a:ext cx="6591985" cy="4648200"/>
          </a:xfrm>
        </p:spPr>
        <p:txBody>
          <a:bodyPr>
            <a:normAutofit/>
          </a:bodyPr>
          <a:lstStyle/>
          <a:p>
            <a:r>
              <a:rPr lang="en-US" dirty="0">
                <a:solidFill>
                  <a:schemeClr val="tx1"/>
                </a:solidFill>
                <a:latin typeface="Calibri" panose="020F0502020204030204" pitchFamily="34" charset="0"/>
                <a:cs typeface="Calibri" panose="020F0502020204030204" pitchFamily="34" charset="0"/>
              </a:rPr>
              <a:t>Project Definition</a:t>
            </a:r>
          </a:p>
          <a:p>
            <a:r>
              <a:rPr lang="en-US" dirty="0">
                <a:solidFill>
                  <a:schemeClr val="tx1"/>
                </a:solidFill>
                <a:latin typeface="Calibri" panose="020F0502020204030204" pitchFamily="34" charset="0"/>
                <a:cs typeface="Calibri" panose="020F0502020204030204" pitchFamily="34" charset="0"/>
              </a:rPr>
              <a:t>Site Analysis </a:t>
            </a:r>
          </a:p>
          <a:p>
            <a:r>
              <a:rPr lang="en-US" dirty="0">
                <a:solidFill>
                  <a:schemeClr val="tx1"/>
                </a:solidFill>
                <a:latin typeface="Calibri" panose="020F0502020204030204" pitchFamily="34" charset="0"/>
                <a:cs typeface="Calibri" panose="020F0502020204030204" pitchFamily="34" charset="0"/>
              </a:rPr>
              <a:t>Architectural Design</a:t>
            </a:r>
          </a:p>
          <a:p>
            <a:r>
              <a:rPr lang="en-US" dirty="0">
                <a:solidFill>
                  <a:schemeClr val="tx1"/>
                </a:solidFill>
                <a:latin typeface="Calibri" panose="020F0502020204030204" pitchFamily="34" charset="0"/>
                <a:cs typeface="Calibri" panose="020F0502020204030204" pitchFamily="34" charset="0"/>
              </a:rPr>
              <a:t>Structural Design </a:t>
            </a:r>
          </a:p>
          <a:p>
            <a:r>
              <a:rPr lang="en-US" dirty="0">
                <a:solidFill>
                  <a:schemeClr val="tx1"/>
                </a:solidFill>
                <a:latin typeface="Calibri" panose="020F0502020204030204" pitchFamily="34" charset="0"/>
                <a:cs typeface="Calibri" panose="020F0502020204030204" pitchFamily="34" charset="0"/>
              </a:rPr>
              <a:t>Environmental Design </a:t>
            </a:r>
          </a:p>
          <a:p>
            <a:r>
              <a:rPr lang="en-US" dirty="0">
                <a:solidFill>
                  <a:schemeClr val="tx1"/>
                </a:solidFill>
                <a:latin typeface="Calibri" panose="020F0502020204030204" pitchFamily="34" charset="0"/>
                <a:cs typeface="Calibri" panose="020F0502020204030204" pitchFamily="34" charset="0"/>
              </a:rPr>
              <a:t>Electro – Mechanical Design</a:t>
            </a:r>
          </a:p>
          <a:p>
            <a:r>
              <a:rPr lang="en-US" dirty="0">
                <a:solidFill>
                  <a:schemeClr val="tx1"/>
                </a:solidFill>
                <a:latin typeface="Calibri" panose="020F0502020204030204" pitchFamily="34" charset="0"/>
                <a:cs typeface="Calibri" panose="020F0502020204030204" pitchFamily="34" charset="0"/>
              </a:rPr>
              <a:t>PV System Design</a:t>
            </a:r>
          </a:p>
          <a:p>
            <a:r>
              <a:rPr lang="en-US" dirty="0">
                <a:solidFill>
                  <a:schemeClr val="tx1"/>
                </a:solidFill>
                <a:latin typeface="Calibri" panose="020F0502020204030204" pitchFamily="34" charset="0"/>
                <a:cs typeface="Calibri" panose="020F0502020204030204" pitchFamily="34" charset="0"/>
              </a:rPr>
              <a:t>Project Management &amp;Quantity Surveying</a:t>
            </a:r>
          </a:p>
          <a:p>
            <a:r>
              <a:rPr lang="en-US" dirty="0">
                <a:solidFill>
                  <a:schemeClr val="tx1"/>
                </a:solidFill>
                <a:latin typeface="Calibri" panose="020F0502020204030204" pitchFamily="34" charset="0"/>
                <a:cs typeface="Calibri" panose="020F0502020204030204" pitchFamily="34" charset="0"/>
              </a:rPr>
              <a:t>Conclusion</a:t>
            </a:r>
          </a:p>
        </p:txBody>
      </p:sp>
      <p:sp>
        <p:nvSpPr>
          <p:cNvPr id="5" name="Slide Number Placeholder 4"/>
          <p:cNvSpPr>
            <a:spLocks noGrp="1"/>
          </p:cNvSpPr>
          <p:nvPr>
            <p:ph type="sldNum" sz="quarter" idx="12"/>
          </p:nvPr>
        </p:nvSpPr>
        <p:spPr/>
        <p:txBody>
          <a:bodyPr/>
          <a:lstStyle/>
          <a:p>
            <a:fld id="{659D4852-C39A-4383-9590-8D833D1A3BCF}" type="slidenum">
              <a:rPr lang="en-US" smtClean="0">
                <a:solidFill>
                  <a:schemeClr val="bg1"/>
                </a:solidFill>
              </a:rPr>
              <a:pPr/>
              <a:t>2</a:t>
            </a:fld>
            <a:endParaRPr lang="en-US"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t>20</a:t>
            </a:fld>
            <a:endParaRPr lang="en-US"/>
          </a:p>
        </p:txBody>
      </p:sp>
      <p:sp>
        <p:nvSpPr>
          <p:cNvPr id="7" name="Content Placeholder 2"/>
          <p:cNvSpPr>
            <a:spLocks noGrp="1"/>
          </p:cNvSpPr>
          <p:nvPr>
            <p:ph idx="1"/>
          </p:nvPr>
        </p:nvSpPr>
        <p:spPr>
          <a:xfrm>
            <a:off x="1942415" y="14478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Model Dynamic Checks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Base Shear Check</a:t>
            </a:r>
          </a:p>
          <a:p>
            <a:pPr marL="0" indent="0">
              <a:buNone/>
            </a:pPr>
            <a:r>
              <a:rPr lang="en-US" dirty="0">
                <a:solidFill>
                  <a:schemeClr val="tx1"/>
                </a:solidFill>
                <a:latin typeface="Calibri" panose="020F0502020204030204" pitchFamily="34" charset="0"/>
                <a:cs typeface="Calibri" panose="020F0502020204030204" pitchFamily="34" charset="0"/>
              </a:rPr>
              <a:t>V</a:t>
            </a:r>
            <a:r>
              <a:rPr lang="en-US" baseline="-25000" dirty="0">
                <a:solidFill>
                  <a:schemeClr val="tx1"/>
                </a:solidFill>
                <a:latin typeface="Calibri" panose="020F0502020204030204" pitchFamily="34" charset="0"/>
                <a:cs typeface="Calibri" panose="020F0502020204030204" pitchFamily="34" charset="0"/>
              </a:rPr>
              <a:t>manual</a:t>
            </a:r>
            <a:r>
              <a:rPr lang="en-US" dirty="0">
                <a:solidFill>
                  <a:schemeClr val="tx1"/>
                </a:solidFill>
                <a:latin typeface="Calibri" panose="020F0502020204030204" pitchFamily="34" charset="0"/>
                <a:cs typeface="Calibri" panose="020F0502020204030204" pitchFamily="34" charset="0"/>
              </a:rPr>
              <a:t> = 3417.9 KN</a:t>
            </a:r>
          </a:p>
          <a:p>
            <a:pPr marL="0" indent="0">
              <a:buNone/>
            </a:pPr>
            <a:endParaRPr lang="en-US" dirty="0">
              <a:solidFill>
                <a:schemeClr val="tx1"/>
              </a:solidFill>
              <a:latin typeface="Calibri" panose="020F0502020204030204" pitchFamily="34" charset="0"/>
              <a:cs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52980116"/>
              </p:ext>
            </p:extLst>
          </p:nvPr>
        </p:nvGraphicFramePr>
        <p:xfrm>
          <a:off x="5029200" y="1627687"/>
          <a:ext cx="2743200" cy="762000"/>
        </p:xfrm>
        <a:graphic>
          <a:graphicData uri="http://schemas.openxmlformats.org/drawingml/2006/table">
            <a:tbl>
              <a:tblPr firstRow="1" firstCol="1" bandRow="1">
                <a:tableStyleId>{5C22544A-7EE6-4342-B048-85BDC9FD1C3A}</a:tableStyleId>
              </a:tblPr>
              <a:tblGrid>
                <a:gridCol w="1219201">
                  <a:extLst>
                    <a:ext uri="{9D8B030D-6E8A-4147-A177-3AD203B41FA5}">
                      <a16:colId xmlns:a16="http://schemas.microsoft.com/office/drawing/2014/main" val="808950278"/>
                    </a:ext>
                  </a:extLst>
                </a:gridCol>
                <a:gridCol w="761999">
                  <a:extLst>
                    <a:ext uri="{9D8B030D-6E8A-4147-A177-3AD203B41FA5}">
                      <a16:colId xmlns:a16="http://schemas.microsoft.com/office/drawing/2014/main" val="3784071629"/>
                    </a:ext>
                  </a:extLst>
                </a:gridCol>
                <a:gridCol w="762000">
                  <a:extLst>
                    <a:ext uri="{9D8B030D-6E8A-4147-A177-3AD203B41FA5}">
                      <a16:colId xmlns:a16="http://schemas.microsoft.com/office/drawing/2014/main" val="322455227"/>
                    </a:ext>
                  </a:extLst>
                </a:gridCol>
              </a:tblGrid>
              <a:tr h="190500">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Load Case/Combo</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FX</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FY</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7597024"/>
                  </a:ext>
                </a:extLst>
              </a:tr>
              <a:tr h="190500">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kN</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kN</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4356435"/>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EQx Max</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1648.2</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653.5</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7596020"/>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EQy Max</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496.5</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2171.5</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59071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11330369"/>
              </p:ext>
            </p:extLst>
          </p:nvPr>
        </p:nvGraphicFramePr>
        <p:xfrm>
          <a:off x="5029200" y="4463422"/>
          <a:ext cx="2743200" cy="762000"/>
        </p:xfrm>
        <a:graphic>
          <a:graphicData uri="http://schemas.openxmlformats.org/drawingml/2006/table">
            <a:tbl>
              <a:tblPr firstRow="1" firstCol="1" bandRow="1">
                <a:tableStyleId>{5C22544A-7EE6-4342-B048-85BDC9FD1C3A}</a:tableStyleId>
              </a:tblPr>
              <a:tblGrid>
                <a:gridCol w="1258662">
                  <a:extLst>
                    <a:ext uri="{9D8B030D-6E8A-4147-A177-3AD203B41FA5}">
                      <a16:colId xmlns:a16="http://schemas.microsoft.com/office/drawing/2014/main" val="1116239250"/>
                    </a:ext>
                  </a:extLst>
                </a:gridCol>
                <a:gridCol w="700767">
                  <a:extLst>
                    <a:ext uri="{9D8B030D-6E8A-4147-A177-3AD203B41FA5}">
                      <a16:colId xmlns:a16="http://schemas.microsoft.com/office/drawing/2014/main" val="3537412333"/>
                    </a:ext>
                  </a:extLst>
                </a:gridCol>
                <a:gridCol w="783771">
                  <a:extLst>
                    <a:ext uri="{9D8B030D-6E8A-4147-A177-3AD203B41FA5}">
                      <a16:colId xmlns:a16="http://schemas.microsoft.com/office/drawing/2014/main" val="1070420721"/>
                    </a:ext>
                  </a:extLst>
                </a:gridCol>
              </a:tblGrid>
              <a:tr h="190500">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Load Case/Combo</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FX</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FY</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2198621"/>
                  </a:ext>
                </a:extLst>
              </a:tr>
              <a:tr h="190500">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kN</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kN</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3284240"/>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EQx Max</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3417.8</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1027.1</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0237428"/>
                  </a:ext>
                </a:extLst>
              </a:tr>
              <a:tr h="190500">
                <a:tc>
                  <a:txBody>
                    <a:bodyPr/>
                    <a:lstStyle/>
                    <a:p>
                      <a:pPr marL="0" marR="0">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EQy Max</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780</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3425.6</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898154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67036411"/>
              </p:ext>
            </p:extLst>
          </p:nvPr>
        </p:nvGraphicFramePr>
        <p:xfrm>
          <a:off x="5003800" y="2616885"/>
          <a:ext cx="2768600" cy="1524000"/>
        </p:xfrm>
        <a:graphic>
          <a:graphicData uri="http://schemas.openxmlformats.org/drawingml/2006/table">
            <a:tbl>
              <a:tblPr firstRow="1" firstCol="1" bandRow="1">
                <a:tableStyleId>{5C22544A-7EE6-4342-B048-85BDC9FD1C3A}</a:tableStyleId>
              </a:tblPr>
              <a:tblGrid>
                <a:gridCol w="1201420">
                  <a:extLst>
                    <a:ext uri="{9D8B030D-6E8A-4147-A177-3AD203B41FA5}">
                      <a16:colId xmlns:a16="http://schemas.microsoft.com/office/drawing/2014/main" val="3385603370"/>
                    </a:ext>
                  </a:extLst>
                </a:gridCol>
                <a:gridCol w="721360">
                  <a:extLst>
                    <a:ext uri="{9D8B030D-6E8A-4147-A177-3AD203B41FA5}">
                      <a16:colId xmlns:a16="http://schemas.microsoft.com/office/drawing/2014/main" val="3845926695"/>
                    </a:ext>
                  </a:extLst>
                </a:gridCol>
                <a:gridCol w="845820">
                  <a:extLst>
                    <a:ext uri="{9D8B030D-6E8A-4147-A177-3AD203B41FA5}">
                      <a16:colId xmlns:a16="http://schemas.microsoft.com/office/drawing/2014/main" val="3360596008"/>
                    </a:ext>
                  </a:extLst>
                </a:gridCol>
              </a:tblGrid>
              <a:tr h="190500">
                <a:tc gridSpan="3">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EQx</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29680015"/>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pPr>
                      <a:endParaRPr lang="en-US" sz="1100">
                        <a:effectLst/>
                        <a:latin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V ETABs</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4577220"/>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Scale factor</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1783.6</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1648.28</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02851"/>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New SF</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3691</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3417.87</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0586730"/>
                  </a:ext>
                </a:extLst>
              </a:tr>
              <a:tr h="190500">
                <a:tc gridSpan="3">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EQy</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91154255"/>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pPr>
                      <a:endParaRPr lang="en-US" sz="1100">
                        <a:effectLst/>
                        <a:latin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V ETABs</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5575146"/>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Scale factor</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1783.6</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2171.54</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409918"/>
                  </a:ext>
                </a:extLst>
              </a:tr>
              <a:tr h="190500">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New SF</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2807.27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3417.87</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164582"/>
                  </a:ext>
                </a:extLst>
              </a:tr>
            </a:tbl>
          </a:graphicData>
        </a:graphic>
      </p:graphicFrame>
    </p:spTree>
    <p:extLst>
      <p:ext uri="{BB962C8B-B14F-4D97-AF65-F5344CB8AC3E}">
        <p14:creationId xmlns:p14="http://schemas.microsoft.com/office/powerpoint/2010/main" val="1436283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t>21</a:t>
            </a:fld>
            <a:endParaRPr lang="en-US"/>
          </a:p>
        </p:txBody>
      </p:sp>
      <mc:AlternateContent xmlns:mc="http://schemas.openxmlformats.org/markup-compatibility/2006" xmlns:a14="http://schemas.microsoft.com/office/drawing/2010/main">
        <mc:Choice Requires="a14">
          <p:sp>
            <p:nvSpPr>
              <p:cNvPr id="7" name="Content Placeholder 2"/>
              <p:cNvSpPr>
                <a:spLocks noGrp="1"/>
              </p:cNvSpPr>
              <p:nvPr>
                <p:ph idx="1"/>
              </p:nvPr>
            </p:nvSpPr>
            <p:spPr>
              <a:xfrm>
                <a:off x="1942415" y="1447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a:solidFill>
                      <a:srgbClr val="E78712"/>
                    </a:solidFill>
                    <a:latin typeface="Calibri" panose="020F0502020204030204" pitchFamily="34" charset="0"/>
                    <a:cs typeface="Calibri" panose="020F0502020204030204" pitchFamily="34" charset="0"/>
                  </a:rPr>
                  <a:t>1.    </a:t>
                </a:r>
                <a:r>
                  <a:rPr lang="en-US" dirty="0">
                    <a:solidFill>
                      <a:schemeClr val="tx1"/>
                    </a:solidFill>
                    <a:latin typeface="Calibri" panose="020F0502020204030204" pitchFamily="34" charset="0"/>
                    <a:cs typeface="Calibri" panose="020F0502020204030204" pitchFamily="34" charset="0"/>
                  </a:rPr>
                  <a:t>Slab Design</a:t>
                </a:r>
              </a:p>
              <a:p>
                <a:pPr marL="0" indent="0">
                  <a:buNone/>
                </a:pPr>
                <a:r>
                  <a:rPr lang="en-US" dirty="0">
                    <a:solidFill>
                      <a:schemeClr val="tx1"/>
                    </a:solidFill>
                    <a:latin typeface="Calibri" panose="020F0502020204030204" pitchFamily="34" charset="0"/>
                    <a:cs typeface="Calibri" panose="020F0502020204030204" pitchFamily="34" charset="0"/>
                  </a:rPr>
                  <a:t>Ribbed Slab Thickness = 30cm </a:t>
                </a:r>
              </a:p>
              <a:p>
                <a:pPr marL="0" indent="0">
                  <a:buNone/>
                </a:pPr>
                <a:r>
                  <a:rPr lang="en-US" dirty="0">
                    <a:solidFill>
                      <a:schemeClr val="tx1"/>
                    </a:solidFill>
                    <a:latin typeface="Calibri" panose="020F0502020204030204" pitchFamily="34" charset="0"/>
                    <a:cs typeface="Calibri" panose="020F0502020204030204" pitchFamily="34" charset="0"/>
                  </a:rPr>
                  <a:t>Blocks Height = 24cm</a:t>
                </a:r>
              </a:p>
              <a:p>
                <a:pPr marL="0" indent="0">
                  <a:buNone/>
                </a:pPr>
                <a:r>
                  <a:rPr lang="en-US" dirty="0">
                    <a:solidFill>
                      <a:schemeClr val="tx1"/>
                    </a:solidFill>
                    <a:latin typeface="Calibri" panose="020F0502020204030204" pitchFamily="34" charset="0"/>
                    <a:cs typeface="Calibri" panose="020F0502020204030204" pitchFamily="34" charset="0"/>
                  </a:rPr>
                  <a:t>Shrinkage Steel = 3</a:t>
                </a:r>
                <a14:m>
                  <m:oMath xmlns:m="http://schemas.openxmlformats.org/officeDocument/2006/math">
                    <m:r>
                      <a:rPr lang="en-US"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dirty="0">
                    <a:solidFill>
                      <a:schemeClr val="tx1"/>
                    </a:solidFill>
                    <a:latin typeface="Calibri" panose="020F0502020204030204" pitchFamily="34" charset="0"/>
                    <a:cs typeface="Calibri" panose="020F0502020204030204" pitchFamily="34" charset="0"/>
                  </a:rPr>
                  <a:t>8 mm/m in Both Directions</a:t>
                </a: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mc:Choice>
        <mc:Fallback xmlns="">
          <p:sp>
            <p:nvSpPr>
              <p:cNvPr id="7" name="Content Placeholder 2"/>
              <p:cNvSpPr>
                <a:spLocks noGrp="1" noRot="1" noChangeAspect="1" noMove="1" noResize="1" noEditPoints="1" noAdjustHandles="1" noChangeArrowheads="1" noChangeShapeType="1" noTextEdit="1"/>
              </p:cNvSpPr>
              <p:nvPr>
                <p:ph idx="1"/>
              </p:nvPr>
            </p:nvSpPr>
            <p:spPr>
              <a:xfrm>
                <a:off x="1942415" y="1447800"/>
                <a:ext cx="6591985" cy="3777622"/>
              </a:xfrm>
              <a:blipFill>
                <a:blip r:embed="rId3"/>
                <a:stretch>
                  <a:fillRect l="-925" t="-969"/>
                </a:stretch>
              </a:blipFill>
            </p:spPr>
            <p:txBody>
              <a:bodyPr/>
              <a:lstStyle/>
              <a:p>
                <a:r>
                  <a:rPr lang="en-US">
                    <a:noFill/>
                  </a:rPr>
                  <a:t> </a:t>
                </a:r>
              </a:p>
            </p:txBody>
          </p:sp>
        </mc:Fallback>
      </mc:AlternateContent>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2415" y="3657600"/>
            <a:ext cx="5891212" cy="26642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05610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t>22</a:t>
            </a:fld>
            <a:endParaRPr lang="en-US"/>
          </a:p>
        </p:txBody>
      </p:sp>
      <p:sp>
        <p:nvSpPr>
          <p:cNvPr id="7" name="Content Placeholder 2"/>
          <p:cNvSpPr>
            <a:spLocks noGrp="1"/>
          </p:cNvSpPr>
          <p:nvPr>
            <p:ph idx="1"/>
          </p:nvPr>
        </p:nvSpPr>
        <p:spPr>
          <a:xfrm>
            <a:off x="1580807" y="1295400"/>
            <a:ext cx="6591985" cy="9144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a:solidFill>
                  <a:srgbClr val="E78712"/>
                </a:solidFill>
                <a:latin typeface="Calibri" panose="020F0502020204030204" pitchFamily="34" charset="0"/>
                <a:cs typeface="Calibri" panose="020F0502020204030204" pitchFamily="34" charset="0"/>
              </a:rPr>
              <a:t>2.    </a:t>
            </a:r>
            <a:r>
              <a:rPr lang="en-US" dirty="0">
                <a:solidFill>
                  <a:schemeClr val="tx1"/>
                </a:solidFill>
                <a:latin typeface="Calibri" panose="020F0502020204030204" pitchFamily="34" charset="0"/>
                <a:cs typeface="Calibri" panose="020F0502020204030204" pitchFamily="34" charset="0"/>
              </a:rPr>
              <a:t>Beams and Columns Design</a:t>
            </a: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500" y="2667000"/>
            <a:ext cx="3475172"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4487461"/>
            <a:ext cx="2562225"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7828" y="4862286"/>
            <a:ext cx="2848525" cy="1758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Content Placeholder 2"/>
          <p:cNvSpPr txBox="1">
            <a:spLocks/>
          </p:cNvSpPr>
          <p:nvPr/>
        </p:nvSpPr>
        <p:spPr>
          <a:xfrm>
            <a:off x="468874" y="2769683"/>
            <a:ext cx="2223865" cy="42018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1600" b="1" dirty="0">
                <a:solidFill>
                  <a:schemeClr val="tx1"/>
                </a:solidFill>
                <a:latin typeface="Calibri" panose="020F0502020204030204" pitchFamily="34" charset="0"/>
                <a:cs typeface="Calibri" panose="020F0502020204030204" pitchFamily="34" charset="0"/>
              </a:rPr>
              <a:t>Column 30*40cm</a:t>
            </a:r>
          </a:p>
        </p:txBody>
      </p:sp>
      <p:sp>
        <p:nvSpPr>
          <p:cNvPr id="11" name="Content Placeholder 2"/>
          <p:cNvSpPr txBox="1">
            <a:spLocks/>
          </p:cNvSpPr>
          <p:nvPr/>
        </p:nvSpPr>
        <p:spPr>
          <a:xfrm>
            <a:off x="4127867" y="3115861"/>
            <a:ext cx="2223865" cy="42018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000" b="1" dirty="0">
                <a:solidFill>
                  <a:schemeClr val="tx1"/>
                </a:solidFill>
                <a:latin typeface="Calibri" panose="020F0502020204030204" pitchFamily="34" charset="0"/>
                <a:cs typeface="Calibri" panose="020F0502020204030204" pitchFamily="34" charset="0"/>
              </a:rPr>
              <a:t>Beams</a:t>
            </a: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0296" y="2204357"/>
            <a:ext cx="3018729" cy="1701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4" name="Straight Arrow Connector 13"/>
          <p:cNvCxnSpPr/>
          <p:nvPr/>
        </p:nvCxnSpPr>
        <p:spPr>
          <a:xfrm flipV="1">
            <a:off x="5029200" y="3115861"/>
            <a:ext cx="837153" cy="740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029200" y="3325952"/>
            <a:ext cx="1279019" cy="133675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4979383" y="3325952"/>
            <a:ext cx="387718" cy="170324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40675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t>23</a:t>
            </a:fld>
            <a:endParaRPr lang="en-US"/>
          </a:p>
        </p:txBody>
      </p:sp>
      <p:sp>
        <p:nvSpPr>
          <p:cNvPr id="7" name="Content Placeholder 2"/>
          <p:cNvSpPr>
            <a:spLocks noGrp="1"/>
          </p:cNvSpPr>
          <p:nvPr>
            <p:ph idx="1"/>
          </p:nvPr>
        </p:nvSpPr>
        <p:spPr>
          <a:xfrm>
            <a:off x="1942415" y="1447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a:solidFill>
                  <a:srgbClr val="E78712"/>
                </a:solidFill>
                <a:latin typeface="Calibri" panose="020F0502020204030204" pitchFamily="34" charset="0"/>
                <a:cs typeface="Calibri" panose="020F0502020204030204" pitchFamily="34" charset="0"/>
              </a:rPr>
              <a:t>3.    </a:t>
            </a:r>
            <a:r>
              <a:rPr lang="en-US" dirty="0">
                <a:solidFill>
                  <a:schemeClr val="tx1"/>
                </a:solidFill>
                <a:latin typeface="Calibri" panose="020F0502020204030204" pitchFamily="34" charset="0"/>
                <a:cs typeface="Calibri" panose="020F0502020204030204" pitchFamily="34" charset="0"/>
              </a:rPr>
              <a:t>Footing Design</a:t>
            </a: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228" y="2438400"/>
            <a:ext cx="3925219" cy="32432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2300287"/>
            <a:ext cx="4076700" cy="3381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50923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Structural Design </a:t>
            </a:r>
          </a:p>
        </p:txBody>
      </p:sp>
      <p:sp>
        <p:nvSpPr>
          <p:cNvPr id="4" name="Slide Number Placeholder 3"/>
          <p:cNvSpPr>
            <a:spLocks noGrp="1"/>
          </p:cNvSpPr>
          <p:nvPr>
            <p:ph type="sldNum" sz="quarter" idx="12"/>
          </p:nvPr>
        </p:nvSpPr>
        <p:spPr/>
        <p:txBody>
          <a:bodyPr/>
          <a:lstStyle/>
          <a:p>
            <a:fld id="{659D4852-C39A-4383-9590-8D833D1A3BCF}" type="slidenum">
              <a:rPr lang="en-US" smtClean="0"/>
              <a:t>24</a:t>
            </a:fld>
            <a:endParaRPr lang="en-US"/>
          </a:p>
        </p:txBody>
      </p:sp>
      <p:sp>
        <p:nvSpPr>
          <p:cNvPr id="7" name="Content Placeholder 2"/>
          <p:cNvSpPr>
            <a:spLocks noGrp="1"/>
          </p:cNvSpPr>
          <p:nvPr>
            <p:ph idx="1"/>
          </p:nvPr>
        </p:nvSpPr>
        <p:spPr>
          <a:xfrm>
            <a:off x="1942415" y="1447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Results and Reinforcement </a:t>
            </a:r>
          </a:p>
          <a:p>
            <a:pPr marL="0" indent="0">
              <a:buNone/>
            </a:pPr>
            <a:r>
              <a:rPr lang="en-US" dirty="0">
                <a:solidFill>
                  <a:srgbClr val="E78712"/>
                </a:solidFill>
                <a:latin typeface="Calibri" panose="020F0502020204030204" pitchFamily="34" charset="0"/>
                <a:cs typeface="Calibri" panose="020F0502020204030204" pitchFamily="34" charset="0"/>
              </a:rPr>
              <a:t>4.    </a:t>
            </a:r>
            <a:r>
              <a:rPr lang="en-US" dirty="0">
                <a:solidFill>
                  <a:schemeClr val="tx1"/>
                </a:solidFill>
                <a:latin typeface="Calibri" panose="020F0502020204030204" pitchFamily="34" charset="0"/>
                <a:cs typeface="Calibri" panose="020F0502020204030204" pitchFamily="34" charset="0"/>
              </a:rPr>
              <a:t>Shear Walls Design</a:t>
            </a:r>
          </a:p>
          <a:p>
            <a:pPr>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2362200"/>
            <a:ext cx="5153710" cy="42189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23213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25</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1629512"/>
            <a:ext cx="5537317"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Content Placeholder 2"/>
          <p:cNvSpPr>
            <a:spLocks noGrp="1"/>
          </p:cNvSpPr>
          <p:nvPr>
            <p:ph idx="1"/>
          </p:nvPr>
        </p:nvSpPr>
        <p:spPr>
          <a:xfrm>
            <a:off x="511228" y="18288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External Wall</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U-Value = 0.521 W/m</a:t>
            </a:r>
            <a:r>
              <a:rPr lang="en-US" baseline="30000" dirty="0">
                <a:solidFill>
                  <a:schemeClr val="tx1"/>
                </a:solidFill>
                <a:latin typeface="Calibri" panose="020F0502020204030204" pitchFamily="34" charset="0"/>
                <a:cs typeface="Calibri" panose="020F0502020204030204" pitchFamily="34" charset="0"/>
              </a:rPr>
              <a:t>2</a:t>
            </a:r>
            <a:r>
              <a:rPr lang="en-US" dirty="0">
                <a:solidFill>
                  <a:schemeClr val="tx1"/>
                </a:solidFill>
                <a:latin typeface="Calibri" panose="020F0502020204030204" pitchFamily="34" charset="0"/>
                <a:cs typeface="Calibri" panose="020F0502020204030204" pitchFamily="34" charset="0"/>
              </a:rPr>
              <a:t>.k</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STC = 53 dB</a:t>
            </a:r>
          </a:p>
          <a:p>
            <a:pPr>
              <a:buFont typeface="Arial" panose="020B0604020202020204" pitchFamily="34" charset="0"/>
              <a:buChar char="•"/>
            </a:pPr>
            <a:endParaRPr lang="en-US"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9784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26</a:t>
            </a:fld>
            <a:endParaRPr lang="en-US"/>
          </a:p>
        </p:txBody>
      </p:sp>
      <p:sp>
        <p:nvSpPr>
          <p:cNvPr id="3" name="Content Placeholder 2"/>
          <p:cNvSpPr>
            <a:spLocks noGrp="1"/>
          </p:cNvSpPr>
          <p:nvPr>
            <p:ph idx="1"/>
          </p:nvPr>
        </p:nvSpPr>
        <p:spPr>
          <a:xfrm>
            <a:off x="498528" y="1629512"/>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Internal Wall</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U-Value = 1.616 W/m</a:t>
            </a:r>
            <a:r>
              <a:rPr lang="en-US" baseline="30000" dirty="0">
                <a:solidFill>
                  <a:schemeClr val="tx1"/>
                </a:solidFill>
                <a:latin typeface="Calibri" panose="020F0502020204030204" pitchFamily="34" charset="0"/>
                <a:cs typeface="Calibri" panose="020F0502020204030204" pitchFamily="34" charset="0"/>
              </a:rPr>
              <a:t>2</a:t>
            </a:r>
            <a:r>
              <a:rPr lang="en-US" dirty="0">
                <a:solidFill>
                  <a:schemeClr val="tx1"/>
                </a:solidFill>
                <a:latin typeface="Calibri" panose="020F0502020204030204" pitchFamily="34" charset="0"/>
                <a:cs typeface="Calibri" panose="020F0502020204030204" pitchFamily="34" charset="0"/>
              </a:rPr>
              <a:t>.k</a:t>
            </a:r>
          </a:p>
          <a:p>
            <a:pPr>
              <a:buFont typeface="Arial" panose="020B0604020202020204" pitchFamily="34" charset="0"/>
              <a:buChar char="•"/>
            </a:pPr>
            <a:r>
              <a:rPr lang="en-US">
                <a:solidFill>
                  <a:schemeClr val="tx1"/>
                </a:solidFill>
                <a:latin typeface="Calibri" panose="020F0502020204030204" pitchFamily="34" charset="0"/>
                <a:cs typeface="Calibri" panose="020F0502020204030204" pitchFamily="34" charset="0"/>
              </a:rPr>
              <a:t>STC = 54 dB</a:t>
            </a:r>
          </a:p>
          <a:p>
            <a:pPr>
              <a:buFont typeface="Arial" panose="020B0604020202020204" pitchFamily="34" charset="0"/>
              <a:buChar char="•"/>
            </a:pPr>
            <a:endParaRPr lang="en-US" sz="2000" dirty="0">
              <a:solidFill>
                <a:schemeClr val="tx1"/>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8916" y="1654912"/>
            <a:ext cx="4424026" cy="3831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56257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27</a:t>
            </a:fld>
            <a:endParaRPr lang="en-US"/>
          </a:p>
        </p:txBody>
      </p:sp>
      <p:sp>
        <p:nvSpPr>
          <p:cNvPr id="3" name="Content Placeholder 2"/>
          <p:cNvSpPr>
            <a:spLocks noGrp="1"/>
          </p:cNvSpPr>
          <p:nvPr>
            <p:ph idx="1"/>
          </p:nvPr>
        </p:nvSpPr>
        <p:spPr>
          <a:xfrm>
            <a:off x="1096206" y="1600200"/>
            <a:ext cx="6591985" cy="3777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Ceiling Section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U-Value = 1.595 W/m</a:t>
            </a:r>
            <a:r>
              <a:rPr lang="en-US" baseline="30000" dirty="0">
                <a:solidFill>
                  <a:schemeClr val="tx1"/>
                </a:solidFill>
                <a:latin typeface="Calibri" panose="020F0502020204030204" pitchFamily="34" charset="0"/>
                <a:cs typeface="Calibri" panose="020F0502020204030204" pitchFamily="34" charset="0"/>
              </a:rPr>
              <a:t>2</a:t>
            </a:r>
            <a:r>
              <a:rPr lang="en-US" dirty="0">
                <a:solidFill>
                  <a:schemeClr val="tx1"/>
                </a:solidFill>
                <a:latin typeface="Calibri" panose="020F0502020204030204" pitchFamily="34" charset="0"/>
                <a:cs typeface="Calibri" panose="020F0502020204030204" pitchFamily="34" charset="0"/>
              </a:rPr>
              <a:t>.k</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IIC  = 56 dB</a:t>
            </a:r>
          </a:p>
          <a:p>
            <a:pPr marL="0" indent="0">
              <a:buNone/>
            </a:pPr>
            <a:endParaRPr lang="en-US" sz="2000" dirty="0">
              <a:solidFill>
                <a:schemeClr val="tx1"/>
              </a:solidFill>
              <a:latin typeface="Calibri" panose="020F0502020204030204" pitchFamily="34" charset="0"/>
              <a:cs typeface="Calibri" panose="020F050202020403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295400" y="3392038"/>
            <a:ext cx="6553200" cy="30331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256212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458199" cy="5181600"/>
          </a:xfrm>
        </p:spPr>
        <p:txBody>
          <a:bodyPr/>
          <a:lstStyle/>
          <a:p>
            <a:r>
              <a:rPr lang="en-GB" sz="2000" dirty="0">
                <a:solidFill>
                  <a:schemeClr val="tx1"/>
                </a:solidFill>
                <a:latin typeface="Calibri" panose="020F0502020204030204" pitchFamily="34" charset="0"/>
                <a:cs typeface="Calibri" panose="020F0502020204030204" pitchFamily="34" charset="0"/>
              </a:rPr>
              <a:t>3D Shot in Design Builder show shading on the building</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727235" y="5623857"/>
            <a:ext cx="1284327" cy="923330"/>
          </a:xfrm>
          <a:prstGeom prst="rect">
            <a:avLst/>
          </a:prstGeom>
          <a:noFill/>
        </p:spPr>
        <p:txBody>
          <a:bodyPr wrap="none" rtlCol="0">
            <a:spAutoFit/>
          </a:bodyPr>
          <a:lstStyle/>
          <a:p>
            <a:pPr algn="ctr"/>
            <a:r>
              <a:rPr lang="en-GB" b="1" dirty="0">
                <a:latin typeface="Calibri" panose="020F0502020204030204" pitchFamily="34" charset="0"/>
                <a:cs typeface="Calibri" panose="020F0502020204030204" pitchFamily="34" charset="0"/>
              </a:rPr>
              <a:t>    Summer</a:t>
            </a:r>
          </a:p>
          <a:p>
            <a:pPr algn="ctr"/>
            <a:r>
              <a:rPr lang="en-GB" b="1" dirty="0">
                <a:latin typeface="Calibri" panose="020F0502020204030204" pitchFamily="34" charset="0"/>
                <a:cs typeface="Calibri" panose="020F0502020204030204" pitchFamily="34" charset="0"/>
              </a:rPr>
              <a:t>    21</a:t>
            </a:r>
            <a:r>
              <a:rPr lang="en-GB" b="1" baseline="30000" dirty="0">
                <a:latin typeface="Calibri" panose="020F0502020204030204" pitchFamily="34" charset="0"/>
                <a:cs typeface="Calibri" panose="020F0502020204030204" pitchFamily="34" charset="0"/>
              </a:rPr>
              <a:t>st</a:t>
            </a:r>
            <a:r>
              <a:rPr lang="en-GB" b="1" dirty="0">
                <a:latin typeface="Calibri" panose="020F0502020204030204" pitchFamily="34" charset="0"/>
                <a:cs typeface="Calibri" panose="020F0502020204030204" pitchFamily="34" charset="0"/>
              </a:rPr>
              <a:t> Jul </a:t>
            </a:r>
          </a:p>
          <a:p>
            <a:pPr algn="ctr"/>
            <a:r>
              <a:rPr lang="en-GB" b="1" dirty="0">
                <a:latin typeface="Calibri" panose="020F0502020204030204" pitchFamily="34" charset="0"/>
                <a:cs typeface="Calibri" panose="020F0502020204030204" pitchFamily="34" charset="0"/>
              </a:rPr>
              <a:t>    9.00 a.m.</a:t>
            </a:r>
            <a:endParaRPr lang="en-US" dirty="0">
              <a:latin typeface="Calibri" panose="020F0502020204030204" pitchFamily="34" charset="0"/>
              <a:cs typeface="Calibri" panose="020F0502020204030204" pitchFamily="34" charset="0"/>
            </a:endParaRPr>
          </a:p>
        </p:txBody>
      </p:sp>
      <p:sp>
        <p:nvSpPr>
          <p:cNvPr id="8" name="TextBox 7"/>
          <p:cNvSpPr txBox="1"/>
          <p:nvPr/>
        </p:nvSpPr>
        <p:spPr>
          <a:xfrm>
            <a:off x="5985301" y="5649258"/>
            <a:ext cx="1340432" cy="923330"/>
          </a:xfrm>
          <a:prstGeom prst="rect">
            <a:avLst/>
          </a:prstGeom>
          <a:noFill/>
        </p:spPr>
        <p:txBody>
          <a:bodyPr wrap="none" rtlCol="0">
            <a:spAutoFit/>
          </a:bodyPr>
          <a:lstStyle/>
          <a:p>
            <a:pPr algn="ctr"/>
            <a:r>
              <a:rPr lang="en-GB" b="1" dirty="0">
                <a:latin typeface="Calibri" panose="020F0502020204030204" pitchFamily="34" charset="0"/>
                <a:cs typeface="Calibri" panose="020F0502020204030204" pitchFamily="34" charset="0"/>
              </a:rPr>
              <a:t>    Winter</a:t>
            </a:r>
          </a:p>
          <a:p>
            <a:pPr algn="ctr"/>
            <a:r>
              <a:rPr lang="en-GB" b="1" dirty="0">
                <a:latin typeface="Calibri" panose="020F0502020204030204" pitchFamily="34" charset="0"/>
                <a:cs typeface="Calibri" panose="020F0502020204030204" pitchFamily="34" charset="0"/>
              </a:rPr>
              <a:t>    21</a:t>
            </a:r>
            <a:r>
              <a:rPr lang="en-GB" b="1" baseline="30000" dirty="0">
                <a:latin typeface="Calibri" panose="020F0502020204030204" pitchFamily="34" charset="0"/>
                <a:cs typeface="Calibri" panose="020F0502020204030204" pitchFamily="34" charset="0"/>
              </a:rPr>
              <a:t>st</a:t>
            </a:r>
            <a:r>
              <a:rPr lang="en-GB" b="1" dirty="0">
                <a:latin typeface="Calibri" panose="020F0502020204030204" pitchFamily="34" charset="0"/>
                <a:cs typeface="Calibri" panose="020F0502020204030204" pitchFamily="34" charset="0"/>
              </a:rPr>
              <a:t> Jan</a:t>
            </a:r>
          </a:p>
          <a:p>
            <a:pPr algn="ctr"/>
            <a:r>
              <a:rPr lang="en-GB" b="1" dirty="0">
                <a:latin typeface="Calibri" panose="020F0502020204030204" pitchFamily="34" charset="0"/>
                <a:cs typeface="Calibri" panose="020F0502020204030204" pitchFamily="34" charset="0"/>
              </a:rPr>
              <a:t>     9:00 a.m.</a:t>
            </a:r>
            <a:endParaRPr lang="en-US" dirty="0">
              <a:latin typeface="Calibri" panose="020F0502020204030204" pitchFamily="34" charset="0"/>
              <a:cs typeface="Calibri" panose="020F0502020204030204" pitchFamily="34" charset="0"/>
            </a:endParaRPr>
          </a:p>
        </p:txBody>
      </p:sp>
      <p:sp>
        <p:nvSpPr>
          <p:cNvPr id="6" name="Slide Number Placeholder 5"/>
          <p:cNvSpPr>
            <a:spLocks noGrp="1"/>
          </p:cNvSpPr>
          <p:nvPr>
            <p:ph type="sldNum" sz="quarter" idx="12"/>
          </p:nvPr>
        </p:nvSpPr>
        <p:spPr/>
        <p:txBody>
          <a:bodyPr/>
          <a:lstStyle/>
          <a:p>
            <a:fld id="{659D4852-C39A-4383-9590-8D833D1A3BCF}" type="slidenum">
              <a:rPr lang="en-US" smtClean="0"/>
              <a:t>28</a:t>
            </a:fld>
            <a:endParaRPr lang="en-US"/>
          </a:p>
        </p:txBody>
      </p:sp>
      <p:sp>
        <p:nvSpPr>
          <p:cNvPr id="10"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599" y="2246816"/>
            <a:ext cx="4114800" cy="29905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499" y="2246815"/>
            <a:ext cx="4114800" cy="29905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85920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11"/>
          <p:cNvGraphicFramePr>
            <a:graphicFrameLocks noGrp="1"/>
          </p:cNvGraphicFramePr>
          <p:nvPr>
            <p:ph idx="1"/>
            <p:extLst/>
          </p:nvPr>
        </p:nvGraphicFramePr>
        <p:xfrm>
          <a:off x="1943100" y="2133600"/>
          <a:ext cx="6591300" cy="377825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659D4852-C39A-4383-9590-8D833D1A3BCF}" type="slidenum">
              <a:rPr lang="en-US" smtClean="0"/>
              <a:t>29</a:t>
            </a:fld>
            <a:endParaRPr lang="en-US"/>
          </a:p>
        </p:txBody>
      </p:sp>
      <p:sp>
        <p:nvSpPr>
          <p:cNvPr id="6"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sp>
        <p:nvSpPr>
          <p:cNvPr id="4" name="TextBox 3"/>
          <p:cNvSpPr txBox="1"/>
          <p:nvPr/>
        </p:nvSpPr>
        <p:spPr>
          <a:xfrm>
            <a:off x="1945246" y="1535668"/>
            <a:ext cx="3471335" cy="369332"/>
          </a:xfrm>
          <a:prstGeom prst="rect">
            <a:avLst/>
          </a:prstGeom>
          <a:noFill/>
        </p:spPr>
        <p:txBody>
          <a:bodyPr wrap="none" rtlCol="0">
            <a:spAutoFit/>
          </a:bodyPr>
          <a:lstStyle/>
          <a:p>
            <a:r>
              <a:rPr lang="en-US" b="1" dirty="0">
                <a:latin typeface="Calibri" panose="020F0502020204030204" pitchFamily="34" charset="0"/>
                <a:cs typeface="Calibri" panose="020F0502020204030204" pitchFamily="34" charset="0"/>
              </a:rPr>
              <a:t>Without Solar Chimney with HVAC</a:t>
            </a:r>
          </a:p>
        </p:txBody>
      </p:sp>
    </p:spTree>
    <p:extLst>
      <p:ext uri="{BB962C8B-B14F-4D97-AF65-F5344CB8AC3E}">
        <p14:creationId xmlns:p14="http://schemas.microsoft.com/office/powerpoint/2010/main" val="1510888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Definition</a:t>
            </a:r>
            <a:br>
              <a:rPr lang="en-US" dirty="0"/>
            </a:br>
            <a:endParaRPr lang="en-US" dirty="0"/>
          </a:p>
        </p:txBody>
      </p:sp>
      <p:sp>
        <p:nvSpPr>
          <p:cNvPr id="9" name="Content Placeholder 8"/>
          <p:cNvSpPr>
            <a:spLocks noGrp="1"/>
          </p:cNvSpPr>
          <p:nvPr>
            <p:ph idx="1"/>
          </p:nvPr>
        </p:nvSpPr>
        <p:spPr>
          <a:xfrm>
            <a:off x="1923279" y="2057400"/>
            <a:ext cx="6589200" cy="43872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Residential building Design in Nablus Al-</a:t>
            </a:r>
            <a:r>
              <a:rPr lang="en-US" sz="2000" dirty="0" err="1">
                <a:solidFill>
                  <a:schemeClr val="tx1"/>
                </a:solidFill>
                <a:latin typeface="Calibri" panose="020F0502020204030204" pitchFamily="34" charset="0"/>
                <a:cs typeface="Calibri" panose="020F0502020204030204" pitchFamily="34" charset="0"/>
              </a:rPr>
              <a:t>Jadida</a:t>
            </a:r>
            <a:endParaRPr lang="en-US" sz="2000" dirty="0">
              <a:solidFill>
                <a:schemeClr val="tx1"/>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Design based on client’s requirements</a:t>
            </a:r>
          </a:p>
          <a:p>
            <a:r>
              <a:rPr lang="en-US" sz="2000" dirty="0">
                <a:solidFill>
                  <a:schemeClr val="tx1"/>
                </a:solidFill>
                <a:latin typeface="Calibri" panose="020F0502020204030204" pitchFamily="34" charset="0"/>
                <a:cs typeface="Calibri" panose="020F0502020204030204" pitchFamily="34" charset="0"/>
              </a:rPr>
              <a:t>Integrated building</a:t>
            </a:r>
          </a:p>
          <a:p>
            <a:r>
              <a:rPr lang="en-US" sz="2000" dirty="0">
                <a:solidFill>
                  <a:schemeClr val="tx1"/>
                </a:solidFill>
                <a:latin typeface="Calibri" panose="020F0502020204030204" pitchFamily="34" charset="0"/>
                <a:cs typeface="Calibri" panose="020F0502020204030204" pitchFamily="34" charset="0"/>
              </a:rPr>
              <a:t>Energy efficient Building</a:t>
            </a:r>
          </a:p>
          <a:p>
            <a:endParaRPr lang="en-US" sz="2000" dirty="0">
              <a:solidFill>
                <a:schemeClr val="tx1"/>
              </a:solidFill>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659D4852-C39A-4383-9590-8D833D1A3BCF}" type="slidenum">
              <a:rPr lang="en-US" smtClean="0"/>
              <a:pPr/>
              <a:t>3</a:t>
            </a:fld>
            <a:endParaRPr lang="en-US" dirty="0"/>
          </a:p>
        </p:txBody>
      </p:sp>
    </p:spTree>
    <p:extLst>
      <p:ext uri="{BB962C8B-B14F-4D97-AF65-F5344CB8AC3E}">
        <p14:creationId xmlns:p14="http://schemas.microsoft.com/office/powerpoint/2010/main" val="2419877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95401" y="1600200"/>
            <a:ext cx="7239000" cy="4311022"/>
          </a:xfrm>
        </p:spPr>
        <p:txBody>
          <a:bodyPr>
            <a:normAutofit/>
          </a:bodyPr>
          <a:lstStyle/>
          <a:p>
            <a:r>
              <a:rPr lang="en-GB" sz="2000" dirty="0">
                <a:solidFill>
                  <a:schemeClr val="tx1"/>
                </a:solidFill>
                <a:latin typeface="Calibri" panose="020F0502020204030204" pitchFamily="34" charset="0"/>
                <a:cs typeface="Calibri" panose="020F0502020204030204" pitchFamily="34" charset="0"/>
              </a:rPr>
              <a:t>Total heating load is </a:t>
            </a:r>
            <a:r>
              <a:rPr lang="en-GB" sz="2000" b="1" dirty="0">
                <a:solidFill>
                  <a:schemeClr val="tx1"/>
                </a:solidFill>
                <a:latin typeface="Calibri" panose="020F0502020204030204" pitchFamily="34" charset="0"/>
                <a:cs typeface="Calibri" panose="020F0502020204030204" pitchFamily="34" charset="0"/>
              </a:rPr>
              <a:t>16857.29 kWh </a:t>
            </a:r>
          </a:p>
          <a:p>
            <a:r>
              <a:rPr lang="en-GB" sz="2000" dirty="0">
                <a:solidFill>
                  <a:schemeClr val="tx1"/>
                </a:solidFill>
                <a:latin typeface="Calibri" panose="020F0502020204030204" pitchFamily="34" charset="0"/>
                <a:cs typeface="Calibri" panose="020F0502020204030204" pitchFamily="34" charset="0"/>
              </a:rPr>
              <a:t>Total cooling load is </a:t>
            </a:r>
            <a:r>
              <a:rPr lang="en-GB" sz="2000" b="1" dirty="0">
                <a:solidFill>
                  <a:schemeClr val="tx1"/>
                </a:solidFill>
                <a:latin typeface="Calibri" panose="020F0502020204030204" pitchFamily="34" charset="0"/>
                <a:cs typeface="Calibri" panose="020F0502020204030204" pitchFamily="34" charset="0"/>
              </a:rPr>
              <a:t>37591.47kWh</a:t>
            </a:r>
            <a:endParaRPr lang="en-US" sz="2000" b="1" dirty="0">
              <a:solidFill>
                <a:schemeClr val="tx1"/>
              </a:solidFill>
              <a:latin typeface="Calibri" panose="020F0502020204030204" pitchFamily="34" charset="0"/>
              <a:cs typeface="Calibri" panose="020F0502020204030204" pitchFamily="34" charset="0"/>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1676400" y="2590800"/>
            <a:ext cx="6245225"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6705599" y="2804891"/>
            <a:ext cx="609600" cy="2431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p:cNvSpPr/>
          <p:nvPr/>
        </p:nvSpPr>
        <p:spPr>
          <a:xfrm>
            <a:off x="5715000" y="2971800"/>
            <a:ext cx="609600" cy="2431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5" name="Straight Arrow Connector 14"/>
          <p:cNvCxnSpPr/>
          <p:nvPr/>
        </p:nvCxnSpPr>
        <p:spPr>
          <a:xfrm flipV="1">
            <a:off x="6477000" y="3048000"/>
            <a:ext cx="228599" cy="707711"/>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flipV="1">
            <a:off x="5486400" y="3214910"/>
            <a:ext cx="228600" cy="747490"/>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sp>
        <p:nvSpPr>
          <p:cNvPr id="3" name="Slide Number Placeholder 2"/>
          <p:cNvSpPr>
            <a:spLocks noGrp="1"/>
          </p:cNvSpPr>
          <p:nvPr>
            <p:ph type="sldNum" sz="quarter" idx="12"/>
          </p:nvPr>
        </p:nvSpPr>
        <p:spPr/>
        <p:txBody>
          <a:bodyPr/>
          <a:lstStyle/>
          <a:p>
            <a:fld id="{659D4852-C39A-4383-9590-8D833D1A3BCF}" type="slidenum">
              <a:rPr lang="en-US" smtClean="0">
                <a:solidFill>
                  <a:schemeClr val="bg1"/>
                </a:solidFill>
              </a:rPr>
              <a:t>30</a:t>
            </a:fld>
            <a:endParaRPr lang="en-US" dirty="0">
              <a:solidFill>
                <a:schemeClr val="bg1"/>
              </a:solidFill>
            </a:endParaRPr>
          </a:p>
        </p:txBody>
      </p:sp>
      <p:sp>
        <p:nvSpPr>
          <p:cNvPr id="12" name="Title 1"/>
          <p:cNvSpPr>
            <a:spLocks noGrp="1"/>
          </p:cNvSpPr>
          <p:nvPr>
            <p:ph type="title"/>
          </p:nvPr>
        </p:nvSpPr>
        <p:spPr>
          <a:xfrm>
            <a:off x="1945201" y="624110"/>
            <a:ext cx="6589199" cy="856068"/>
          </a:xfrm>
        </p:spPr>
        <p:txBody>
          <a:bodyPr/>
          <a:lstStyle/>
          <a:p>
            <a:r>
              <a:rPr lang="en-US" dirty="0">
                <a:solidFill>
                  <a:schemeClr val="tx1"/>
                </a:solidFill>
                <a:cs typeface="Times New Roman" panose="02020603050405020304" pitchFamily="18" charset="0"/>
              </a:rPr>
              <a:t>Environmental Design</a:t>
            </a:r>
          </a:p>
        </p:txBody>
      </p:sp>
    </p:spTree>
    <p:extLst>
      <p:ext uri="{BB962C8B-B14F-4D97-AF65-F5344CB8AC3E}">
        <p14:creationId xmlns:p14="http://schemas.microsoft.com/office/powerpoint/2010/main" val="3128776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1" y="1524000"/>
            <a:ext cx="7543800" cy="4387222"/>
          </a:xfrm>
        </p:spPr>
        <p:txBody>
          <a:bodyPr/>
          <a:lstStyle/>
          <a:p>
            <a:r>
              <a:rPr lang="en-US" sz="2000" dirty="0">
                <a:solidFill>
                  <a:schemeClr val="tx1"/>
                </a:solidFill>
                <a:latin typeface="Calibri" panose="020F0502020204030204" pitchFamily="34" charset="0"/>
                <a:cs typeface="Calibri" panose="020F0502020204030204" pitchFamily="34" charset="0"/>
              </a:rPr>
              <a:t>Energy Consumption</a:t>
            </a:r>
          </a:p>
          <a:p>
            <a:pPr marL="0" indent="0">
              <a:buNone/>
            </a:pPr>
            <a:r>
              <a:rPr lang="en-US" dirty="0">
                <a:solidFill>
                  <a:schemeClr val="tx1"/>
                </a:solidFill>
                <a:latin typeface="Calibri" panose="020F0502020204030204" pitchFamily="34" charset="0"/>
                <a:cs typeface="Calibri" panose="020F0502020204030204" pitchFamily="34" charset="0"/>
              </a:rPr>
              <a:t>The total energy consumption per conditioned building area is equal</a:t>
            </a:r>
          </a:p>
          <a:p>
            <a:pPr marL="0" indent="0">
              <a:buNone/>
            </a:pPr>
            <a:r>
              <a:rPr lang="en-US" dirty="0">
                <a:solidFill>
                  <a:schemeClr val="tx1"/>
                </a:solidFill>
                <a:latin typeface="Calibri" panose="020F0502020204030204" pitchFamily="34" charset="0"/>
                <a:cs typeface="Calibri" panose="020F0502020204030204" pitchFamily="34" charset="0"/>
              </a:rPr>
              <a:t>       </a:t>
            </a:r>
            <a:r>
              <a:rPr lang="en-US" b="1" dirty="0">
                <a:solidFill>
                  <a:schemeClr val="tx1"/>
                </a:solidFill>
                <a:latin typeface="Calibri" panose="020F0502020204030204" pitchFamily="34" charset="0"/>
                <a:cs typeface="Calibri" panose="020F0502020204030204" pitchFamily="34" charset="0"/>
              </a:rPr>
              <a:t>114.40 kWh/m²</a:t>
            </a:r>
          </a:p>
          <a:p>
            <a:pPr marL="0" indent="0">
              <a:buNone/>
            </a:pPr>
            <a:r>
              <a:rPr lang="en-US" dirty="0">
                <a:latin typeface="Times New Roman" panose="02020603050405020304" pitchFamily="18" charset="0"/>
                <a:cs typeface="Times New Roman" panose="02020603050405020304" pitchFamily="18" charset="0"/>
              </a:rPr>
              <a:t> </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90601" y="2964545"/>
            <a:ext cx="7391399" cy="27577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ounded Rectangle 4"/>
          <p:cNvSpPr/>
          <p:nvPr/>
        </p:nvSpPr>
        <p:spPr>
          <a:xfrm>
            <a:off x="7543801" y="3742734"/>
            <a:ext cx="914400" cy="776510"/>
          </a:xfrm>
          <a:prstGeom prst="roundRect">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7" name="Straight Arrow Connector 6"/>
          <p:cNvCxnSpPr/>
          <p:nvPr/>
        </p:nvCxnSpPr>
        <p:spPr>
          <a:xfrm>
            <a:off x="3200400" y="2683189"/>
            <a:ext cx="4343401" cy="1603134"/>
          </a:xfrm>
          <a:prstGeom prst="straightConnector1">
            <a:avLst/>
          </a:prstGeom>
          <a:ln>
            <a:solidFill>
              <a:srgbClr val="C00000"/>
            </a:solidFill>
            <a:tailEnd type="triangle"/>
          </a:ln>
        </p:spPr>
        <p:style>
          <a:lnRef idx="3">
            <a:schemeClr val="accent1"/>
          </a:lnRef>
          <a:fillRef idx="0">
            <a:schemeClr val="accent1"/>
          </a:fillRef>
          <a:effectRef idx="2">
            <a:schemeClr val="accent1"/>
          </a:effectRef>
          <a:fontRef idx="minor">
            <a:schemeClr val="tx1"/>
          </a:fontRef>
        </p:style>
      </p:cxnSp>
      <p:sp>
        <p:nvSpPr>
          <p:cNvPr id="6" name="Slide Number Placeholder 5"/>
          <p:cNvSpPr>
            <a:spLocks noGrp="1"/>
          </p:cNvSpPr>
          <p:nvPr>
            <p:ph type="sldNum" sz="quarter" idx="12"/>
          </p:nvPr>
        </p:nvSpPr>
        <p:spPr/>
        <p:txBody>
          <a:bodyPr/>
          <a:lstStyle/>
          <a:p>
            <a:fld id="{659D4852-C39A-4383-9590-8D833D1A3BCF}" type="slidenum">
              <a:rPr lang="en-US" smtClean="0">
                <a:ln w="0"/>
                <a:solidFill>
                  <a:schemeClr val="bg1"/>
                </a:solidFill>
                <a:effectLst>
                  <a:outerShdw blurRad="38100" dist="19050" dir="2700000" algn="tl" rotWithShape="0">
                    <a:schemeClr val="dk1">
                      <a:alpha val="40000"/>
                    </a:schemeClr>
                  </a:outerShdw>
                </a:effectLst>
              </a:rPr>
              <a:t>31</a:t>
            </a:fld>
            <a:endParaRPr lang="en-US" dirty="0">
              <a:solidFill>
                <a:schemeClr val="bg1"/>
              </a:solidFill>
            </a:endParaRPr>
          </a:p>
        </p:txBody>
      </p:sp>
      <p:sp>
        <p:nvSpPr>
          <p:cNvPr id="9"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spTree>
    <p:extLst>
      <p:ext uri="{BB962C8B-B14F-4D97-AF65-F5344CB8AC3E}">
        <p14:creationId xmlns:p14="http://schemas.microsoft.com/office/powerpoint/2010/main" val="4026606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096" y="1606908"/>
            <a:ext cx="2364104" cy="3822977"/>
          </a:xfrm>
        </p:spPr>
        <p:txBody>
          <a:bodyPr/>
          <a:lstStyle/>
          <a:p>
            <a:r>
              <a:rPr lang="en-US" sz="2000" dirty="0">
                <a:solidFill>
                  <a:schemeClr val="tx1"/>
                </a:solidFill>
                <a:latin typeface="Calibri" panose="020F0502020204030204" pitchFamily="34" charset="0"/>
                <a:cs typeface="Calibri" panose="020F0502020204030204" pitchFamily="34" charset="0"/>
              </a:rPr>
              <a:t>PMV Values</a:t>
            </a:r>
          </a:p>
          <a:p>
            <a:pPr marL="0" indent="0">
              <a:buNone/>
            </a:pPr>
            <a:r>
              <a:rPr lang="en-GB" dirty="0">
                <a:solidFill>
                  <a:schemeClr val="tx1"/>
                </a:solidFill>
                <a:latin typeface="Calibri" panose="020F0502020204030204" pitchFamily="34" charset="0"/>
                <a:cs typeface="Calibri" panose="020F0502020204030204" pitchFamily="34" charset="0"/>
              </a:rPr>
              <a:t>Pierce PMV SET values nearly ranges within the limit (-0.5 and 0.5) throughout the year</a:t>
            </a:r>
            <a:endParaRPr lang="en-US"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t>32</a:t>
            </a:fld>
            <a:endParaRPr lang="en-US"/>
          </a:p>
        </p:txBody>
      </p:sp>
      <p:sp>
        <p:nvSpPr>
          <p:cNvPr id="7"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228" y="3810000"/>
            <a:ext cx="8754837" cy="129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6" name="Straight Connector 5"/>
          <p:cNvCxnSpPr/>
          <p:nvPr/>
        </p:nvCxnSpPr>
        <p:spPr>
          <a:xfrm>
            <a:off x="1143000" y="4457700"/>
            <a:ext cx="8123064" cy="28575"/>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flipV="1">
            <a:off x="1143000" y="4267200"/>
            <a:ext cx="8123063" cy="4763"/>
          </a:xfrm>
          <a:prstGeom prst="line">
            <a:avLst/>
          </a:prstGeom>
        </p:spPr>
        <p:style>
          <a:lnRef idx="3">
            <a:schemeClr val="dk1"/>
          </a:lnRef>
          <a:fillRef idx="0">
            <a:schemeClr val="dk1"/>
          </a:fillRef>
          <a:effectRef idx="2">
            <a:schemeClr val="dk1"/>
          </a:effectRef>
          <a:fontRef idx="minor">
            <a:schemeClr val="tx1"/>
          </a:fontRef>
        </p:style>
      </p:cxnSp>
      <p:sp>
        <p:nvSpPr>
          <p:cNvPr id="14" name="Content Placeholder 2"/>
          <p:cNvSpPr txBox="1">
            <a:spLocks/>
          </p:cNvSpPr>
          <p:nvPr/>
        </p:nvSpPr>
        <p:spPr>
          <a:xfrm>
            <a:off x="762000" y="4343400"/>
            <a:ext cx="602711" cy="2286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1100" b="1" dirty="0">
                <a:solidFill>
                  <a:schemeClr val="tx1"/>
                </a:solidFill>
                <a:latin typeface="Calibri" panose="020F0502020204030204" pitchFamily="34" charset="0"/>
                <a:cs typeface="Calibri" panose="020F0502020204030204" pitchFamily="34" charset="0"/>
              </a:rPr>
              <a:t>-0.5</a:t>
            </a:r>
            <a:endParaRPr lang="en-US" sz="900" b="1" dirty="0">
              <a:solidFill>
                <a:schemeClr val="tx1"/>
              </a:solidFill>
              <a:latin typeface="Calibri" panose="020F0502020204030204" pitchFamily="34" charset="0"/>
              <a:cs typeface="Calibri" panose="020F0502020204030204" pitchFamily="34" charset="0"/>
            </a:endParaRPr>
          </a:p>
        </p:txBody>
      </p:sp>
      <p:sp>
        <p:nvSpPr>
          <p:cNvPr id="15" name="Content Placeholder 2"/>
          <p:cNvSpPr txBox="1">
            <a:spLocks/>
          </p:cNvSpPr>
          <p:nvPr/>
        </p:nvSpPr>
        <p:spPr>
          <a:xfrm>
            <a:off x="841642" y="4143375"/>
            <a:ext cx="602711" cy="2286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1100" b="1" dirty="0">
                <a:solidFill>
                  <a:schemeClr val="tx1"/>
                </a:solidFill>
                <a:latin typeface="Calibri" panose="020F0502020204030204" pitchFamily="34" charset="0"/>
                <a:cs typeface="Calibri" panose="020F0502020204030204" pitchFamily="34" charset="0"/>
              </a:rPr>
              <a:t>0.5</a:t>
            </a:r>
            <a:endParaRPr lang="en-US" sz="9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9538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1" y="1447800"/>
            <a:ext cx="6553200" cy="39624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Model with Solar Chimney 3D</a:t>
            </a:r>
          </a:p>
        </p:txBody>
      </p:sp>
      <p:sp>
        <p:nvSpPr>
          <p:cNvPr id="5" name="Slide Number Placeholder 4"/>
          <p:cNvSpPr>
            <a:spLocks noGrp="1"/>
          </p:cNvSpPr>
          <p:nvPr>
            <p:ph type="sldNum" sz="quarter" idx="12"/>
          </p:nvPr>
        </p:nvSpPr>
        <p:spPr/>
        <p:txBody>
          <a:bodyPr/>
          <a:lstStyle/>
          <a:p>
            <a:fld id="{659D4852-C39A-4383-9590-8D833D1A3BCF}" type="slidenum">
              <a:rPr lang="en-US" smtClean="0"/>
              <a:t>33</a:t>
            </a:fld>
            <a:endParaRPr lang="en-US"/>
          </a:p>
        </p:txBody>
      </p:sp>
      <p:sp>
        <p:nvSpPr>
          <p:cNvPr id="7"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829117" y="2476499"/>
            <a:ext cx="2993972" cy="29337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803717" y="5985986"/>
            <a:ext cx="3139514" cy="369332"/>
          </a:xfrm>
          <a:prstGeom prst="rect">
            <a:avLst/>
          </a:prstGeom>
        </p:spPr>
        <p:txBody>
          <a:bodyPr wrap="none">
            <a:spAutoFit/>
          </a:bodyPr>
          <a:lstStyle/>
          <a:p>
            <a:r>
              <a:rPr lang="en-GB" dirty="0">
                <a:latin typeface="Calibri" panose="020F0502020204030204" pitchFamily="34" charset="0"/>
                <a:ea typeface="Calibri" panose="020F0502020204030204" pitchFamily="34" charset="0"/>
              </a:rPr>
              <a:t>Solar Chimney Absorptive Glass</a:t>
            </a:r>
            <a:endParaRPr lang="en-US" dirty="0"/>
          </a:p>
        </p:txBody>
      </p:sp>
      <p:pic>
        <p:nvPicPr>
          <p:cNvPr id="11" name="Picture 10"/>
          <p:cNvPicPr/>
          <p:nvPr/>
        </p:nvPicPr>
        <p:blipFill>
          <a:blip r:embed="rId4" cstate="print">
            <a:extLst>
              <a:ext uri="{28A0092B-C50C-407E-A947-70E740481C1C}">
                <a14:useLocalDpi xmlns:a14="http://schemas.microsoft.com/office/drawing/2010/main" val="0"/>
              </a:ext>
            </a:extLst>
          </a:blip>
          <a:stretch>
            <a:fillRect/>
          </a:stretch>
        </p:blipFill>
        <p:spPr>
          <a:xfrm>
            <a:off x="5239800" y="1524000"/>
            <a:ext cx="3219452"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5000" t="24775" r="20833" b="5283"/>
          <a:stretch/>
        </p:blipFill>
        <p:spPr>
          <a:xfrm>
            <a:off x="4152901" y="3733800"/>
            <a:ext cx="4114800" cy="2820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Oval 13"/>
          <p:cNvSpPr/>
          <p:nvPr/>
        </p:nvSpPr>
        <p:spPr>
          <a:xfrm>
            <a:off x="6019800" y="3733800"/>
            <a:ext cx="1219200" cy="1219200"/>
          </a:xfrm>
          <a:prstGeom prst="ellipse">
            <a:avLst/>
          </a:prstGeom>
          <a:noFill/>
          <a:ln>
            <a:solidFill>
              <a:schemeClr val="accent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6" name="Straight Arrow Connector 15"/>
          <p:cNvCxnSpPr/>
          <p:nvPr/>
        </p:nvCxnSpPr>
        <p:spPr>
          <a:xfrm flipH="1" flipV="1">
            <a:off x="3200400" y="3657600"/>
            <a:ext cx="3618974" cy="5710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V="1">
            <a:off x="6819374" y="2476072"/>
            <a:ext cx="108476" cy="17526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078672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Environmental Design</a:t>
            </a:r>
          </a:p>
        </p:txBody>
      </p:sp>
      <p:sp>
        <p:nvSpPr>
          <p:cNvPr id="3" name="Content Placeholder 2"/>
          <p:cNvSpPr>
            <a:spLocks noGrp="1"/>
          </p:cNvSpPr>
          <p:nvPr>
            <p:ph idx="1"/>
          </p:nvPr>
        </p:nvSpPr>
        <p:spPr>
          <a:xfrm>
            <a:off x="914400" y="1447799"/>
            <a:ext cx="7924799" cy="4495801"/>
          </a:xfrm>
        </p:spPr>
        <p:txBody>
          <a:bodyPr/>
          <a:lstStyle/>
          <a:p>
            <a:r>
              <a:rPr lang="en-US" dirty="0">
                <a:latin typeface="Calibri" panose="020F0502020204030204" pitchFamily="34" charset="0"/>
                <a:cs typeface="Calibri" panose="020F0502020204030204" pitchFamily="34" charset="0"/>
              </a:rPr>
              <a:t>Solar Chimney Louvers</a:t>
            </a:r>
          </a:p>
        </p:txBody>
      </p:sp>
      <p:pic>
        <p:nvPicPr>
          <p:cNvPr id="5" name="Picture 4"/>
          <p:cNvPicPr/>
          <p:nvPr/>
        </p:nvPicPr>
        <p:blipFill rotWithShape="1">
          <a:blip r:embed="rId3"/>
          <a:srcRect l="37712" r="7605"/>
          <a:stretch/>
        </p:blipFill>
        <p:spPr>
          <a:xfrm>
            <a:off x="1147883" y="1963160"/>
            <a:ext cx="2048705" cy="30816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3615053" y="1578999"/>
            <a:ext cx="1558925" cy="31835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894077" y="5277861"/>
            <a:ext cx="2870200" cy="923330"/>
          </a:xfrm>
          <a:prstGeom prst="rect">
            <a:avLst/>
          </a:prstGeom>
        </p:spPr>
        <p:txBody>
          <a:bodyPr wrap="square">
            <a:spAutoFit/>
          </a:bodyPr>
          <a:lstStyle/>
          <a:p>
            <a:r>
              <a:rPr lang="en-GB" b="1" dirty="0">
                <a:latin typeface="Calibri" panose="020F0502020204030204" pitchFamily="34" charset="0"/>
                <a:ea typeface="Calibri" panose="020F0502020204030204" pitchFamily="34" charset="0"/>
              </a:rPr>
              <a:t>Acoustical Louvers between the apartments and the stairwell</a:t>
            </a:r>
            <a:endParaRPr lang="en-US" b="1" dirty="0"/>
          </a:p>
        </p:txBody>
      </p:sp>
      <p:sp>
        <p:nvSpPr>
          <p:cNvPr id="4" name="Slide Number Placeholder 3"/>
          <p:cNvSpPr>
            <a:spLocks noGrp="1"/>
          </p:cNvSpPr>
          <p:nvPr>
            <p:ph type="sldNum" sz="quarter" idx="12"/>
          </p:nvPr>
        </p:nvSpPr>
        <p:spPr/>
        <p:txBody>
          <a:bodyPr/>
          <a:lstStyle/>
          <a:p>
            <a:fld id="{659D4852-C39A-4383-9590-8D833D1A3BCF}" type="slidenum">
              <a:rPr lang="en-US" smtClean="0"/>
              <a:t>34</a:t>
            </a:fld>
            <a:endParaRPr lang="en-US"/>
          </a:p>
        </p:txBody>
      </p:sp>
      <p:pic>
        <p:nvPicPr>
          <p:cNvPr id="9" name="Picture 8"/>
          <p:cNvPicPr/>
          <p:nvPr/>
        </p:nvPicPr>
        <p:blipFill>
          <a:blip r:embed="rId5">
            <a:extLst>
              <a:ext uri="{28A0092B-C50C-407E-A947-70E740481C1C}">
                <a14:useLocalDpi xmlns:a14="http://schemas.microsoft.com/office/drawing/2010/main" val="0"/>
              </a:ext>
            </a:extLst>
          </a:blip>
          <a:stretch>
            <a:fillRect/>
          </a:stretch>
        </p:blipFill>
        <p:spPr>
          <a:xfrm>
            <a:off x="5668011" y="1511049"/>
            <a:ext cx="2902796" cy="2120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p:nvPr/>
        </p:nvPicPr>
        <p:blipFill>
          <a:blip r:embed="rId6">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5511800" y="3926840"/>
            <a:ext cx="3360422" cy="14662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5029200" y="5610820"/>
            <a:ext cx="2870200" cy="646331"/>
          </a:xfrm>
          <a:prstGeom prst="rect">
            <a:avLst/>
          </a:prstGeom>
        </p:spPr>
        <p:txBody>
          <a:bodyPr wrap="square">
            <a:spAutoFit/>
          </a:bodyPr>
          <a:lstStyle/>
          <a:p>
            <a:r>
              <a:rPr lang="en-GB" b="1" dirty="0">
                <a:latin typeface="Calibri" panose="020F0502020204030204" pitchFamily="34" charset="0"/>
                <a:ea typeface="Calibri" panose="020F0502020204030204" pitchFamily="34" charset="0"/>
              </a:rPr>
              <a:t>Acoustical Louvers in bedrooms</a:t>
            </a:r>
            <a:endParaRPr lang="en-US" b="1" dirty="0"/>
          </a:p>
        </p:txBody>
      </p:sp>
      <p:cxnSp>
        <p:nvCxnSpPr>
          <p:cNvPr id="13" name="Straight Arrow Connector 12"/>
          <p:cNvCxnSpPr>
            <a:stCxn id="8" idx="0"/>
          </p:cNvCxnSpPr>
          <p:nvPr/>
        </p:nvCxnSpPr>
        <p:spPr>
          <a:xfrm flipV="1">
            <a:off x="2329177" y="4419600"/>
            <a:ext cx="185423" cy="85826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8" idx="0"/>
          </p:cNvCxnSpPr>
          <p:nvPr/>
        </p:nvCxnSpPr>
        <p:spPr>
          <a:xfrm flipH="1" flipV="1">
            <a:off x="2095815" y="4495800"/>
            <a:ext cx="233362" cy="78206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stCxn id="8" idx="0"/>
          </p:cNvCxnSpPr>
          <p:nvPr/>
        </p:nvCxnSpPr>
        <p:spPr>
          <a:xfrm flipV="1">
            <a:off x="2329177" y="3731026"/>
            <a:ext cx="463550" cy="154683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a:stCxn id="8" idx="0"/>
          </p:cNvCxnSpPr>
          <p:nvPr/>
        </p:nvCxnSpPr>
        <p:spPr>
          <a:xfrm flipV="1">
            <a:off x="2329177" y="3352800"/>
            <a:ext cx="2719073" cy="192506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a:stCxn id="11" idx="0"/>
          </p:cNvCxnSpPr>
          <p:nvPr/>
        </p:nvCxnSpPr>
        <p:spPr>
          <a:xfrm flipH="1" flipV="1">
            <a:off x="6438901" y="4455638"/>
            <a:ext cx="25399" cy="115518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6"/>
          <p:cNvCxnSpPr>
            <a:stCxn id="11" idx="0"/>
          </p:cNvCxnSpPr>
          <p:nvPr/>
        </p:nvCxnSpPr>
        <p:spPr>
          <a:xfrm flipV="1">
            <a:off x="6464300" y="2832359"/>
            <a:ext cx="1123948" cy="277846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408431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Design</a:t>
            </a:r>
          </a:p>
        </p:txBody>
      </p:sp>
      <p:sp>
        <p:nvSpPr>
          <p:cNvPr id="3" name="Content Placeholder 2"/>
          <p:cNvSpPr>
            <a:spLocks noGrp="1"/>
          </p:cNvSpPr>
          <p:nvPr>
            <p:ph idx="1"/>
          </p:nvPr>
        </p:nvSpPr>
        <p:spPr>
          <a:xfrm>
            <a:off x="914400" y="1433326"/>
            <a:ext cx="7924799" cy="4495801"/>
          </a:xfrm>
        </p:spPr>
        <p:txBody>
          <a:bodyPr/>
          <a:lstStyle/>
          <a:p>
            <a:r>
              <a:rPr lang="en-US" dirty="0">
                <a:solidFill>
                  <a:schemeClr val="tx1"/>
                </a:solidFill>
                <a:latin typeface="Calibri" panose="020F0502020204030204" pitchFamily="34" charset="0"/>
                <a:cs typeface="Calibri" panose="020F0502020204030204" pitchFamily="34" charset="0"/>
              </a:rPr>
              <a:t>Solar Chimney Shafts</a:t>
            </a:r>
          </a:p>
        </p:txBody>
      </p:sp>
      <p:sp>
        <p:nvSpPr>
          <p:cNvPr id="8" name="Rectangle 7"/>
          <p:cNvSpPr/>
          <p:nvPr/>
        </p:nvSpPr>
        <p:spPr>
          <a:xfrm>
            <a:off x="1587697" y="5540308"/>
            <a:ext cx="2418715" cy="369332"/>
          </a:xfrm>
          <a:prstGeom prst="rect">
            <a:avLst/>
          </a:prstGeom>
        </p:spPr>
        <p:txBody>
          <a:bodyPr wrap="square">
            <a:spAutoFit/>
          </a:bodyPr>
          <a:lstStyle/>
          <a:p>
            <a:r>
              <a:rPr lang="en-GB" dirty="0">
                <a:latin typeface="Calibri" panose="020F0502020204030204" pitchFamily="34" charset="0"/>
                <a:cs typeface="Calibri" panose="020F0502020204030204" pitchFamily="34" charset="0"/>
              </a:rPr>
              <a:t>Shafts</a:t>
            </a:r>
            <a:endParaRPr lang="en-US" dirty="0">
              <a:latin typeface="Calibri" panose="020F0502020204030204" pitchFamily="34" charset="0"/>
              <a:cs typeface="Calibri" panose="020F0502020204030204" pitchFamily="34" charset="0"/>
            </a:endParaRPr>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143000" y="1914525"/>
            <a:ext cx="3267075" cy="32454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5544819" y="1371600"/>
            <a:ext cx="3446780" cy="21860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4114800" y="3616985"/>
            <a:ext cx="3430270" cy="2667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35</a:t>
            </a:fld>
            <a:endParaRPr lang="en-US"/>
          </a:p>
        </p:txBody>
      </p:sp>
      <p:sp>
        <p:nvSpPr>
          <p:cNvPr id="5" name="Oval 4"/>
          <p:cNvSpPr/>
          <p:nvPr/>
        </p:nvSpPr>
        <p:spPr>
          <a:xfrm>
            <a:off x="2980056" y="3352800"/>
            <a:ext cx="906144"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608456" y="3359492"/>
            <a:ext cx="906144"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184141" y="4198368"/>
            <a:ext cx="906144"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010400" y="1954212"/>
            <a:ext cx="906144"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V="1">
            <a:off x="2057400" y="4419600"/>
            <a:ext cx="76200" cy="112071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V="1">
            <a:off x="2057400" y="4343400"/>
            <a:ext cx="1371600" cy="12265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flipV="1">
            <a:off x="2057400" y="4953000"/>
            <a:ext cx="3487419" cy="6169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p:nvPr/>
        </p:nvCxnSpPr>
        <p:spPr>
          <a:xfrm flipV="1">
            <a:off x="2057400" y="2667000"/>
            <a:ext cx="5105400" cy="290296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489693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36</a:t>
            </a:fld>
            <a:endParaRPr lang="en-US"/>
          </a:p>
        </p:txBody>
      </p:sp>
      <p:sp>
        <p:nvSpPr>
          <p:cNvPr id="6" name="Content Placeholder 5"/>
          <p:cNvSpPr>
            <a:spLocks noGrp="1"/>
          </p:cNvSpPr>
          <p:nvPr>
            <p:ph idx="1"/>
          </p:nvPr>
        </p:nvSpPr>
        <p:spPr>
          <a:xfrm>
            <a:off x="1219200" y="1524000"/>
            <a:ext cx="8077200" cy="5029200"/>
          </a:xfrm>
        </p:spPr>
        <p:txBody>
          <a:bodyPr>
            <a:normAutofit lnSpcReduction="10000"/>
          </a:bodyPr>
          <a:lstStyle/>
          <a:p>
            <a:r>
              <a:rPr lang="en-US" sz="2000" dirty="0">
                <a:latin typeface="Calibri" panose="020F0502020204030204" pitchFamily="34" charset="0"/>
                <a:cs typeface="Calibri" panose="020F0502020204030204" pitchFamily="34" charset="0"/>
              </a:rPr>
              <a:t>Plan for CFD without Solar Chimney</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solidFill>
                  <a:schemeClr val="tx1"/>
                </a:solidFill>
                <a:latin typeface="Calibri" panose="020F0502020204030204" pitchFamily="34" charset="0"/>
                <a:cs typeface="Calibri" panose="020F0502020204030204" pitchFamily="34" charset="0"/>
              </a:rPr>
              <a:t>Velocity = (0.03m/s – 0.05m/s)</a:t>
            </a:r>
          </a:p>
          <a:p>
            <a:r>
              <a:rPr lang="en-US" dirty="0">
                <a:solidFill>
                  <a:schemeClr val="tx1"/>
                </a:solidFill>
                <a:latin typeface="Calibri" panose="020F0502020204030204" pitchFamily="34" charset="0"/>
                <a:cs typeface="Calibri" panose="020F0502020204030204" pitchFamily="34" charset="0"/>
              </a:rPr>
              <a:t>Temperature = 19 ˚C</a:t>
            </a: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22289"/>
          <a:stretch/>
        </p:blipFill>
        <p:spPr>
          <a:xfrm>
            <a:off x="1524000" y="1905000"/>
            <a:ext cx="6400800" cy="36151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Oval 8"/>
          <p:cNvSpPr/>
          <p:nvPr/>
        </p:nvSpPr>
        <p:spPr>
          <a:xfrm>
            <a:off x="2971800" y="5181600"/>
            <a:ext cx="914400" cy="152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562600" y="5334000"/>
            <a:ext cx="914400" cy="18615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2514600" y="4274455"/>
            <a:ext cx="9144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p:nvPr/>
        </p:nvCxnSpPr>
        <p:spPr>
          <a:xfrm>
            <a:off x="5105400" y="4419600"/>
            <a:ext cx="9144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34477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1143001" y="1295400"/>
            <a:ext cx="7391400" cy="4615822"/>
          </a:xfrm>
        </p:spPr>
        <p:txBody>
          <a:bodyPr/>
          <a:lstStyle/>
          <a:p>
            <a:r>
              <a:rPr lang="en-US" sz="2000" dirty="0">
                <a:latin typeface="Calibri" panose="020F0502020204030204" pitchFamily="34" charset="0"/>
                <a:cs typeface="Calibri" panose="020F0502020204030204" pitchFamily="34" charset="0"/>
              </a:rPr>
              <a:t>Section for </a:t>
            </a:r>
            <a:r>
              <a:rPr lang="en-US" sz="2000" dirty="0">
                <a:solidFill>
                  <a:schemeClr val="tx1"/>
                </a:solidFill>
                <a:latin typeface="Calibri" panose="020F0502020204030204" pitchFamily="34" charset="0"/>
                <a:cs typeface="Calibri" panose="020F0502020204030204" pitchFamily="34" charset="0"/>
              </a:rPr>
              <a:t>CFD without Solar Chimney</a:t>
            </a:r>
          </a:p>
          <a:p>
            <a:pPr>
              <a:buNone/>
            </a:pPr>
            <a:endParaRPr lang="en-US"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451100" y="2147416"/>
            <a:ext cx="6477000" cy="32927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659D4852-C39A-4383-9590-8D833D1A3BCF}" type="slidenum">
              <a:rPr lang="en-US" smtClean="0"/>
              <a:t>37</a:t>
            </a:fld>
            <a:endParaRPr lang="en-US"/>
          </a:p>
        </p:txBody>
      </p:sp>
      <p:pic>
        <p:nvPicPr>
          <p:cNvPr id="7" name="Picture 6"/>
          <p:cNvPicPr/>
          <p:nvPr/>
        </p:nvPicPr>
        <p:blipFill rotWithShape="1">
          <a:blip r:embed="rId4">
            <a:extLst>
              <a:ext uri="{28A0092B-C50C-407E-A947-70E740481C1C}">
                <a14:useLocalDpi xmlns:a14="http://schemas.microsoft.com/office/drawing/2010/main" val="0"/>
              </a:ext>
            </a:extLst>
          </a:blip>
          <a:srcRect t="31834" r="13158" b="17944"/>
          <a:stretch/>
        </p:blipFill>
        <p:spPr>
          <a:xfrm>
            <a:off x="749302" y="4447232"/>
            <a:ext cx="5029200" cy="182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740652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400147" y="1472646"/>
            <a:ext cx="8667653" cy="4089954"/>
          </a:xfrm>
        </p:spPr>
        <p:txBody>
          <a:bodyPr/>
          <a:lstStyle/>
          <a:p>
            <a:r>
              <a:rPr lang="en-US" sz="2000" dirty="0">
                <a:solidFill>
                  <a:schemeClr val="tx1"/>
                </a:solidFill>
                <a:latin typeface="Calibri" panose="020F0502020204030204" pitchFamily="34" charset="0"/>
                <a:cs typeface="Calibri" panose="020F0502020204030204" pitchFamily="34" charset="0"/>
              </a:rPr>
              <a:t>Section for CFD with Solar Chimney in Summer</a:t>
            </a:r>
          </a:p>
          <a:p>
            <a:r>
              <a:rPr lang="en-US" dirty="0">
                <a:solidFill>
                  <a:schemeClr val="tx1"/>
                </a:solidFill>
                <a:latin typeface="Calibri" panose="020F0502020204030204" pitchFamily="34" charset="0"/>
                <a:cs typeface="Calibri" panose="020F0502020204030204" pitchFamily="34" charset="0"/>
              </a:rPr>
              <a:t>Velocity ≈ (0.2m/s)</a:t>
            </a:r>
          </a:p>
          <a:p>
            <a:r>
              <a:rPr lang="en-US" dirty="0">
                <a:solidFill>
                  <a:schemeClr val="tx1"/>
                </a:solidFill>
                <a:latin typeface="Calibri" panose="020F0502020204030204" pitchFamily="34" charset="0"/>
                <a:cs typeface="Calibri" panose="020F0502020204030204" pitchFamily="34" charset="0"/>
              </a:rPr>
              <a:t>Temp. ≈ 21˚C</a:t>
            </a:r>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38</a:t>
            </a:fld>
            <a:endParaRPr lang="en-US"/>
          </a:p>
        </p:txBody>
      </p:sp>
      <p:pic>
        <p:nvPicPr>
          <p:cNvPr id="13" name="Picture 12"/>
          <p:cNvPicPr/>
          <p:nvPr/>
        </p:nvPicPr>
        <p:blipFill>
          <a:blip r:embed="rId3">
            <a:extLst>
              <a:ext uri="{28A0092B-C50C-407E-A947-70E740481C1C}">
                <a14:useLocalDpi xmlns:a14="http://schemas.microsoft.com/office/drawing/2010/main" val="0"/>
              </a:ext>
            </a:extLst>
          </a:blip>
          <a:stretch>
            <a:fillRect/>
          </a:stretch>
        </p:blipFill>
        <p:spPr>
          <a:xfrm>
            <a:off x="2748328" y="2164349"/>
            <a:ext cx="5786072" cy="43308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9991" y="1610226"/>
            <a:ext cx="2391109" cy="17242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Oval 6"/>
          <p:cNvSpPr/>
          <p:nvPr/>
        </p:nvSpPr>
        <p:spPr>
          <a:xfrm>
            <a:off x="4726964" y="6181484"/>
            <a:ext cx="914400" cy="1524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3962400" y="5181600"/>
            <a:ext cx="9144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7" name="Oval 16"/>
          <p:cNvSpPr/>
          <p:nvPr/>
        </p:nvSpPr>
        <p:spPr>
          <a:xfrm>
            <a:off x="7010400" y="6258736"/>
            <a:ext cx="914400" cy="2364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a:off x="6434070" y="5364749"/>
            <a:ext cx="9144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 name="Rectangle 4">
            <a:extLst>
              <a:ext uri="{FF2B5EF4-FFF2-40B4-BE49-F238E27FC236}">
                <a16:creationId xmlns:a16="http://schemas.microsoft.com/office/drawing/2014/main" id="{A0C7F7DB-7156-4D5E-8632-B8168B2D71E8}"/>
              </a:ext>
            </a:extLst>
          </p:cNvPr>
          <p:cNvSpPr/>
          <p:nvPr/>
        </p:nvSpPr>
        <p:spPr>
          <a:xfrm>
            <a:off x="4495800" y="2819400"/>
            <a:ext cx="1447800" cy="12954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774388DA-F4C1-40C8-B116-73234549F467}"/>
              </a:ext>
            </a:extLst>
          </p:cNvPr>
          <p:cNvCxnSpPr>
            <a:cxnSpLocks/>
          </p:cNvCxnSpPr>
          <p:nvPr/>
        </p:nvCxnSpPr>
        <p:spPr>
          <a:xfrm flipV="1">
            <a:off x="5257800" y="2603324"/>
            <a:ext cx="1447800" cy="82567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0089393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609600" y="1371600"/>
            <a:ext cx="7506385" cy="5105400"/>
          </a:xfrm>
        </p:spPr>
        <p:txBody>
          <a:bodyPr/>
          <a:lstStyle/>
          <a:p>
            <a:r>
              <a:rPr lang="en-US" sz="2000" dirty="0">
                <a:solidFill>
                  <a:schemeClr val="tx1"/>
                </a:solidFill>
                <a:latin typeface="Calibri" panose="020F0502020204030204" pitchFamily="34" charset="0"/>
                <a:cs typeface="Calibri" panose="020F0502020204030204" pitchFamily="34" charset="0"/>
              </a:rPr>
              <a:t>FF Plan for CFD with Solar Chimney in Winter</a:t>
            </a:r>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39</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0913"/>
          <a:stretch/>
        </p:blipFill>
        <p:spPr>
          <a:xfrm>
            <a:off x="820889" y="1779431"/>
            <a:ext cx="7506748" cy="41437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Oval 5"/>
          <p:cNvSpPr/>
          <p:nvPr/>
        </p:nvSpPr>
        <p:spPr>
          <a:xfrm>
            <a:off x="1953295" y="5497095"/>
            <a:ext cx="1026599" cy="228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1534880" y="4665695"/>
            <a:ext cx="900996" cy="87313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Oval 10"/>
          <p:cNvSpPr/>
          <p:nvPr/>
        </p:nvSpPr>
        <p:spPr>
          <a:xfrm>
            <a:off x="6627869" y="5618371"/>
            <a:ext cx="914400" cy="304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6054153" y="4704887"/>
            <a:ext cx="9144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1863621" y="6108240"/>
            <a:ext cx="2057102"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Velocity ≈ (0.05m/s)</a:t>
            </a:r>
          </a:p>
          <a:p>
            <a:endParaRPr lang="en-US" dirty="0"/>
          </a:p>
        </p:txBody>
      </p:sp>
      <p:sp>
        <p:nvSpPr>
          <p:cNvPr id="17" name="TextBox 16"/>
          <p:cNvSpPr txBox="1"/>
          <p:nvPr/>
        </p:nvSpPr>
        <p:spPr>
          <a:xfrm>
            <a:off x="5274144" y="6075488"/>
            <a:ext cx="1464119"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Temp. ≈ 21˚C</a:t>
            </a:r>
          </a:p>
          <a:p>
            <a:endParaRPr lang="en-US" dirty="0"/>
          </a:p>
        </p:txBody>
      </p:sp>
    </p:spTree>
    <p:extLst>
      <p:ext uri="{BB962C8B-B14F-4D97-AF65-F5344CB8AC3E}">
        <p14:creationId xmlns:p14="http://schemas.microsoft.com/office/powerpoint/2010/main" val="2970376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Site Analysis </a:t>
            </a:r>
          </a:p>
        </p:txBody>
      </p:sp>
      <p:sp>
        <p:nvSpPr>
          <p:cNvPr id="4" name="Slide Number Placeholder 3"/>
          <p:cNvSpPr>
            <a:spLocks noGrp="1"/>
          </p:cNvSpPr>
          <p:nvPr>
            <p:ph type="sldNum" sz="quarter" idx="12"/>
          </p:nvPr>
        </p:nvSpPr>
        <p:spPr/>
        <p:txBody>
          <a:bodyPr/>
          <a:lstStyle/>
          <a:p>
            <a:fld id="{659D4852-C39A-4383-9590-8D833D1A3BCF}" type="slidenum">
              <a:rPr lang="en-US" smtClean="0"/>
              <a:t>4</a:t>
            </a:fld>
            <a:endParaRPr lang="en-US"/>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l="25772" t="26120" r="16244" b="9775"/>
          <a:stretch/>
        </p:blipFill>
        <p:spPr>
          <a:xfrm>
            <a:off x="2895600" y="1828800"/>
            <a:ext cx="6019800" cy="4804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3812367">
            <a:off x="3142731" y="2070949"/>
            <a:ext cx="673874" cy="596989"/>
          </a:xfrm>
          <a:prstGeom prst="rect">
            <a:avLst/>
          </a:prstGeom>
        </p:spPr>
      </p:pic>
      <p:sp>
        <p:nvSpPr>
          <p:cNvPr id="10" name="Title 1"/>
          <p:cNvSpPr txBox="1">
            <a:spLocks/>
          </p:cNvSpPr>
          <p:nvPr/>
        </p:nvSpPr>
        <p:spPr>
          <a:xfrm>
            <a:off x="728197" y="4850481"/>
            <a:ext cx="2123115"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200" b="1" dirty="0">
                <a:ln w="0"/>
                <a:solidFill>
                  <a:schemeClr val="tx1"/>
                </a:solidFill>
                <a:latin typeface="Calibri" panose="020F0502020204030204" pitchFamily="34" charset="0"/>
                <a:cs typeface="Calibri" panose="020F0502020204030204" pitchFamily="34" charset="0"/>
              </a:rPr>
              <a:t>Nablus Al-</a:t>
            </a:r>
            <a:r>
              <a:rPr lang="en-US" sz="2200" b="1" dirty="0" err="1">
                <a:ln w="0"/>
                <a:solidFill>
                  <a:schemeClr val="tx1"/>
                </a:solidFill>
                <a:latin typeface="Calibri" panose="020F0502020204030204" pitchFamily="34" charset="0"/>
                <a:cs typeface="Calibri" panose="020F0502020204030204" pitchFamily="34" charset="0"/>
              </a:rPr>
              <a:t>Jadida</a:t>
            </a:r>
            <a:r>
              <a:rPr lang="en-US" sz="2200" b="1" dirty="0">
                <a:ln w="0"/>
                <a:solidFill>
                  <a:schemeClr val="tx1"/>
                </a:solidFill>
                <a:latin typeface="Calibri" panose="020F0502020204030204" pitchFamily="34" charset="0"/>
                <a:cs typeface="Calibri" panose="020F0502020204030204" pitchFamily="34" charset="0"/>
              </a:rPr>
              <a:t> Main Street</a:t>
            </a:r>
          </a:p>
        </p:txBody>
      </p:sp>
      <p:cxnSp>
        <p:nvCxnSpPr>
          <p:cNvPr id="6" name="Straight Connector 5"/>
          <p:cNvCxnSpPr>
            <a:endCxn id="7" idx="2"/>
          </p:cNvCxnSpPr>
          <p:nvPr/>
        </p:nvCxnSpPr>
        <p:spPr>
          <a:xfrm>
            <a:off x="3034670" y="5334000"/>
            <a:ext cx="2870830" cy="129889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H="1">
            <a:off x="2475793" y="5334002"/>
            <a:ext cx="558879" cy="4078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6" name="Oval 15"/>
          <p:cNvSpPr/>
          <p:nvPr/>
        </p:nvSpPr>
        <p:spPr>
          <a:xfrm>
            <a:off x="4470085" y="3048000"/>
            <a:ext cx="635315" cy="762000"/>
          </a:xfrm>
          <a:prstGeom prst="ellipse">
            <a:avLst/>
          </a:prstGeom>
          <a:noFill/>
          <a:ln>
            <a:solidFill>
              <a:srgbClr val="E787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715000" y="2209800"/>
            <a:ext cx="609600" cy="838200"/>
          </a:xfrm>
          <a:prstGeom prst="ellipse">
            <a:avLst/>
          </a:prstGeom>
          <a:noFill/>
          <a:ln>
            <a:solidFill>
              <a:srgbClr val="E787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flipH="1">
            <a:off x="2286000" y="2628900"/>
            <a:ext cx="3429000" cy="24758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3" name="Title 1"/>
          <p:cNvSpPr txBox="1">
            <a:spLocks/>
          </p:cNvSpPr>
          <p:nvPr/>
        </p:nvSpPr>
        <p:spPr>
          <a:xfrm>
            <a:off x="728197" y="3651216"/>
            <a:ext cx="2123115"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200" b="1" dirty="0">
                <a:ln w="0"/>
                <a:solidFill>
                  <a:schemeClr val="tx1"/>
                </a:solidFill>
                <a:latin typeface="Calibri" panose="020F0502020204030204" pitchFamily="34" charset="0"/>
                <a:cs typeface="Calibri" panose="020F0502020204030204" pitchFamily="34" charset="0"/>
              </a:rPr>
              <a:t>Land Pin </a:t>
            </a:r>
          </a:p>
          <a:p>
            <a:r>
              <a:rPr lang="en-US" sz="2200" b="1" dirty="0">
                <a:ln w="0"/>
                <a:solidFill>
                  <a:schemeClr val="tx1"/>
                </a:solidFill>
                <a:latin typeface="Calibri" panose="020F0502020204030204" pitchFamily="34" charset="0"/>
                <a:cs typeface="Calibri" panose="020F0502020204030204" pitchFamily="34" charset="0"/>
              </a:rPr>
              <a:t>Location</a:t>
            </a:r>
          </a:p>
        </p:txBody>
      </p:sp>
      <p:cxnSp>
        <p:nvCxnSpPr>
          <p:cNvPr id="25" name="Straight Arrow Connector 24"/>
          <p:cNvCxnSpPr/>
          <p:nvPr/>
        </p:nvCxnSpPr>
        <p:spPr>
          <a:xfrm flipH="1">
            <a:off x="2286000" y="3476591"/>
            <a:ext cx="2184085" cy="37883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8" name="Title 1"/>
          <p:cNvSpPr txBox="1">
            <a:spLocks/>
          </p:cNvSpPr>
          <p:nvPr/>
        </p:nvSpPr>
        <p:spPr>
          <a:xfrm>
            <a:off x="681541" y="2451951"/>
            <a:ext cx="2123115"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200" b="1" dirty="0">
                <a:ln w="0"/>
                <a:solidFill>
                  <a:schemeClr val="tx1"/>
                </a:solidFill>
                <a:latin typeface="Calibri" panose="020F0502020204030204" pitchFamily="34" charset="0"/>
                <a:cs typeface="Calibri" panose="020F0502020204030204" pitchFamily="34" charset="0"/>
              </a:rPr>
              <a:t>Quran Radio Station Tower</a:t>
            </a:r>
          </a:p>
        </p:txBody>
      </p:sp>
    </p:spTree>
    <p:extLst>
      <p:ext uri="{BB962C8B-B14F-4D97-AF65-F5344CB8AC3E}">
        <p14:creationId xmlns:p14="http://schemas.microsoft.com/office/powerpoint/2010/main" val="36570979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1087620" y="1600200"/>
            <a:ext cx="6591985" cy="3777622"/>
          </a:xfrm>
        </p:spPr>
        <p:txBody>
          <a:bodyPr/>
          <a:lstStyle/>
          <a:p>
            <a:r>
              <a:rPr lang="en-US" sz="2000" dirty="0">
                <a:solidFill>
                  <a:schemeClr val="tx1"/>
                </a:solidFill>
                <a:latin typeface="Calibri" panose="020F0502020204030204" pitchFamily="34" charset="0"/>
                <a:cs typeface="Calibri" panose="020F0502020204030204" pitchFamily="34" charset="0"/>
              </a:rPr>
              <a:t>Section for CFD with Solar Chimney in Winter</a:t>
            </a:r>
          </a:p>
          <a:p>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40</a:t>
            </a:fld>
            <a:endParaRPr lang="en-US"/>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9042"/>
          <a:stretch/>
        </p:blipFill>
        <p:spPr>
          <a:xfrm>
            <a:off x="1123799" y="2093151"/>
            <a:ext cx="6993259"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536912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609600" y="1371600"/>
            <a:ext cx="8149590" cy="4484698"/>
          </a:xfrm>
        </p:spPr>
        <p:txBody>
          <a:bodyPr/>
          <a:lstStyle/>
          <a:p>
            <a:r>
              <a:rPr lang="en-US" sz="2000" dirty="0">
                <a:latin typeface="Calibri" panose="020F0502020204030204" pitchFamily="34" charset="0"/>
                <a:cs typeface="Calibri" panose="020F0502020204030204" pitchFamily="34" charset="0"/>
              </a:rPr>
              <a:t>PMV Summary with natural ventilation </a:t>
            </a:r>
          </a:p>
          <a:p>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PMV Summary in Summer</a:t>
            </a:r>
          </a:p>
          <a:p>
            <a:pPr>
              <a:buNone/>
            </a:pPr>
            <a:endParaRPr lang="en-US" dirty="0"/>
          </a:p>
        </p:txBody>
      </p:sp>
      <p:graphicFrame>
        <p:nvGraphicFramePr>
          <p:cNvPr id="4" name="Table 3"/>
          <p:cNvGraphicFramePr>
            <a:graphicFrameLocks noGrp="1"/>
          </p:cNvGraphicFramePr>
          <p:nvPr>
            <p:extLst/>
          </p:nvPr>
        </p:nvGraphicFramePr>
        <p:xfrm>
          <a:off x="1096205" y="3613949"/>
          <a:ext cx="7057197" cy="953240"/>
        </p:xfrm>
        <a:graphic>
          <a:graphicData uri="http://schemas.openxmlformats.org/drawingml/2006/table">
            <a:tbl>
              <a:tblPr firstRow="1" firstCol="1" bandRow="1">
                <a:tableStyleId>{5C22544A-7EE6-4342-B048-85BDC9FD1C3A}</a:tableStyleId>
              </a:tblPr>
              <a:tblGrid>
                <a:gridCol w="1008171">
                  <a:extLst>
                    <a:ext uri="{9D8B030D-6E8A-4147-A177-3AD203B41FA5}">
                      <a16:colId xmlns:a16="http://schemas.microsoft.com/office/drawing/2014/main" val="20000"/>
                    </a:ext>
                  </a:extLst>
                </a:gridCol>
                <a:gridCol w="1008171">
                  <a:extLst>
                    <a:ext uri="{9D8B030D-6E8A-4147-A177-3AD203B41FA5}">
                      <a16:colId xmlns:a16="http://schemas.microsoft.com/office/drawing/2014/main" val="20001"/>
                    </a:ext>
                  </a:extLst>
                </a:gridCol>
                <a:gridCol w="1008171">
                  <a:extLst>
                    <a:ext uri="{9D8B030D-6E8A-4147-A177-3AD203B41FA5}">
                      <a16:colId xmlns:a16="http://schemas.microsoft.com/office/drawing/2014/main" val="20002"/>
                    </a:ext>
                  </a:extLst>
                </a:gridCol>
                <a:gridCol w="1008171">
                  <a:extLst>
                    <a:ext uri="{9D8B030D-6E8A-4147-A177-3AD203B41FA5}">
                      <a16:colId xmlns:a16="http://schemas.microsoft.com/office/drawing/2014/main" val="20003"/>
                    </a:ext>
                  </a:extLst>
                </a:gridCol>
                <a:gridCol w="1008171">
                  <a:extLst>
                    <a:ext uri="{9D8B030D-6E8A-4147-A177-3AD203B41FA5}">
                      <a16:colId xmlns:a16="http://schemas.microsoft.com/office/drawing/2014/main" val="20004"/>
                    </a:ext>
                  </a:extLst>
                </a:gridCol>
                <a:gridCol w="1008171">
                  <a:extLst>
                    <a:ext uri="{9D8B030D-6E8A-4147-A177-3AD203B41FA5}">
                      <a16:colId xmlns:a16="http://schemas.microsoft.com/office/drawing/2014/main" val="20005"/>
                    </a:ext>
                  </a:extLst>
                </a:gridCol>
                <a:gridCol w="1008171">
                  <a:extLst>
                    <a:ext uri="{9D8B030D-6E8A-4147-A177-3AD203B41FA5}">
                      <a16:colId xmlns:a16="http://schemas.microsoft.com/office/drawing/2014/main" val="20006"/>
                    </a:ext>
                  </a:extLst>
                </a:gridCol>
              </a:tblGrid>
              <a:tr h="189443">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Month</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April</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May</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June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July</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August</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September</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20157">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Before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-0.41</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0.6</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1.21</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1.46</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1.24</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1"/>
                  </a:ext>
                </a:extLst>
              </a:tr>
              <a:tr h="304800">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After</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-0.61</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-0.18</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0.4</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0.94</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1.09</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0.88</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bl>
          </a:graphicData>
        </a:graphic>
      </p:graphicFrame>
      <p:sp>
        <p:nvSpPr>
          <p:cNvPr id="5" name="Slide Number Placeholder 4"/>
          <p:cNvSpPr>
            <a:spLocks noGrp="1"/>
          </p:cNvSpPr>
          <p:nvPr>
            <p:ph type="sldNum" sz="quarter" idx="12"/>
          </p:nvPr>
        </p:nvSpPr>
        <p:spPr/>
        <p:txBody>
          <a:bodyPr/>
          <a:lstStyle/>
          <a:p>
            <a:fld id="{659D4852-C39A-4383-9590-8D833D1A3BCF}" type="slidenum">
              <a:rPr lang="en-US" smtClean="0"/>
              <a:t>41</a:t>
            </a:fld>
            <a:endParaRPr lang="en-US"/>
          </a:p>
        </p:txBody>
      </p:sp>
      <p:sp>
        <p:nvSpPr>
          <p:cNvPr id="6" name="Content Placeholder 2"/>
          <p:cNvSpPr txBox="1">
            <a:spLocks/>
          </p:cNvSpPr>
          <p:nvPr/>
        </p:nvSpPr>
        <p:spPr>
          <a:xfrm>
            <a:off x="624625" y="3832641"/>
            <a:ext cx="8149590" cy="448469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sz="2000" dirty="0">
              <a:solidFill>
                <a:schemeClr val="tx1"/>
              </a:solidFill>
              <a:latin typeface="Calibri" panose="020F0502020204030204" pitchFamily="34" charset="0"/>
              <a:cs typeface="Calibri" panose="020F0502020204030204" pitchFamily="34" charset="0"/>
            </a:endParaRPr>
          </a:p>
          <a:p>
            <a:endParaRPr lang="en-US" sz="2000" dirty="0">
              <a:solidFill>
                <a:schemeClr val="tx1"/>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PMV Summary in Winter</a:t>
            </a:r>
          </a:p>
          <a:p>
            <a:pPr>
              <a:buFont typeface="Wingdings 3" charset="2"/>
              <a:buNone/>
            </a:pPr>
            <a:endParaRPr lang="en-US" dirty="0"/>
          </a:p>
        </p:txBody>
      </p:sp>
      <p:graphicFrame>
        <p:nvGraphicFramePr>
          <p:cNvPr id="7" name="Table 6"/>
          <p:cNvGraphicFramePr>
            <a:graphicFrameLocks noGrp="1"/>
          </p:cNvGraphicFramePr>
          <p:nvPr>
            <p:extLst/>
          </p:nvPr>
        </p:nvGraphicFramePr>
        <p:xfrm>
          <a:off x="1096206" y="5199645"/>
          <a:ext cx="7057197" cy="928619"/>
        </p:xfrm>
        <a:graphic>
          <a:graphicData uri="http://schemas.openxmlformats.org/drawingml/2006/table">
            <a:tbl>
              <a:tblPr firstRow="1" firstCol="1" bandRow="1">
                <a:tableStyleId>{5C22544A-7EE6-4342-B048-85BDC9FD1C3A}</a:tableStyleId>
              </a:tblPr>
              <a:tblGrid>
                <a:gridCol w="1008171">
                  <a:extLst>
                    <a:ext uri="{9D8B030D-6E8A-4147-A177-3AD203B41FA5}">
                      <a16:colId xmlns:a16="http://schemas.microsoft.com/office/drawing/2014/main" val="20000"/>
                    </a:ext>
                  </a:extLst>
                </a:gridCol>
                <a:gridCol w="1008171">
                  <a:extLst>
                    <a:ext uri="{9D8B030D-6E8A-4147-A177-3AD203B41FA5}">
                      <a16:colId xmlns:a16="http://schemas.microsoft.com/office/drawing/2014/main" val="20001"/>
                    </a:ext>
                  </a:extLst>
                </a:gridCol>
                <a:gridCol w="1008171">
                  <a:extLst>
                    <a:ext uri="{9D8B030D-6E8A-4147-A177-3AD203B41FA5}">
                      <a16:colId xmlns:a16="http://schemas.microsoft.com/office/drawing/2014/main" val="20002"/>
                    </a:ext>
                  </a:extLst>
                </a:gridCol>
                <a:gridCol w="1008171">
                  <a:extLst>
                    <a:ext uri="{9D8B030D-6E8A-4147-A177-3AD203B41FA5}">
                      <a16:colId xmlns:a16="http://schemas.microsoft.com/office/drawing/2014/main" val="20003"/>
                    </a:ext>
                  </a:extLst>
                </a:gridCol>
                <a:gridCol w="1008171">
                  <a:extLst>
                    <a:ext uri="{9D8B030D-6E8A-4147-A177-3AD203B41FA5}">
                      <a16:colId xmlns:a16="http://schemas.microsoft.com/office/drawing/2014/main" val="20004"/>
                    </a:ext>
                  </a:extLst>
                </a:gridCol>
                <a:gridCol w="1008171">
                  <a:extLst>
                    <a:ext uri="{9D8B030D-6E8A-4147-A177-3AD203B41FA5}">
                      <a16:colId xmlns:a16="http://schemas.microsoft.com/office/drawing/2014/main" val="20005"/>
                    </a:ext>
                  </a:extLst>
                </a:gridCol>
                <a:gridCol w="1008171">
                  <a:extLst>
                    <a:ext uri="{9D8B030D-6E8A-4147-A177-3AD203B41FA5}">
                      <a16:colId xmlns:a16="http://schemas.microsoft.com/office/drawing/2014/main" val="20006"/>
                    </a:ext>
                  </a:extLst>
                </a:gridCol>
              </a:tblGrid>
              <a:tr h="214064">
                <a:tc>
                  <a:txBody>
                    <a:bodyPr/>
                    <a:lstStyle/>
                    <a:p>
                      <a:pPr marL="0" marR="0" algn="ctr">
                        <a:lnSpc>
                          <a:spcPct val="107000"/>
                        </a:lnSpc>
                        <a:spcBef>
                          <a:spcPts val="0"/>
                        </a:spcBef>
                        <a:spcAft>
                          <a:spcPts val="0"/>
                        </a:spcAft>
                      </a:pPr>
                      <a:r>
                        <a:rPr lang="en-US" sz="1400" dirty="0">
                          <a:effectLst/>
                          <a:latin typeface="Calibri (body)"/>
                        </a:rPr>
                        <a:t>Month</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October</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November</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December</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January</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February</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March</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03756">
                <a:tc>
                  <a:txBody>
                    <a:bodyPr/>
                    <a:lstStyle/>
                    <a:p>
                      <a:pPr marL="0" marR="0" algn="ctr">
                        <a:lnSpc>
                          <a:spcPct val="107000"/>
                        </a:lnSpc>
                        <a:spcBef>
                          <a:spcPts val="0"/>
                        </a:spcBef>
                        <a:spcAft>
                          <a:spcPts val="0"/>
                        </a:spcAft>
                      </a:pPr>
                      <a:r>
                        <a:rPr lang="en-US" sz="1400" dirty="0">
                          <a:effectLst/>
                          <a:latin typeface="Calibri (body)"/>
                          <a:ea typeface="+mn-ea"/>
                          <a:cs typeface="+mn-cs"/>
                        </a:rPr>
                        <a:t>Before</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1.28</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0.28</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-0.34</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body)"/>
                        </a:rPr>
                        <a:t>-0.51</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a:effectLst/>
                          <a:latin typeface="Calibri (body)"/>
                        </a:rPr>
                        <a:t>-0.51</a:t>
                      </a:r>
                      <a:endParaRPr lang="en-US" sz="140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body)"/>
                        </a:rPr>
                        <a:t>-0.31</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1"/>
                  </a:ext>
                </a:extLst>
              </a:tr>
              <a:tr h="296580">
                <a:tc>
                  <a:txBody>
                    <a:bodyPr/>
                    <a:lstStyle/>
                    <a:p>
                      <a:pPr marL="0" marR="0" algn="ctr">
                        <a:lnSpc>
                          <a:spcPct val="107000"/>
                        </a:lnSpc>
                        <a:spcBef>
                          <a:spcPts val="0"/>
                        </a:spcBef>
                        <a:spcAft>
                          <a:spcPts val="0"/>
                        </a:spcAft>
                      </a:pPr>
                      <a:r>
                        <a:rPr lang="en-US" sz="1400" dirty="0">
                          <a:effectLst/>
                          <a:latin typeface="Calibri (body)"/>
                        </a:rPr>
                        <a:t>After</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1.36</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0.33</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body)"/>
                        </a:rPr>
                        <a:t>-0.3</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body)"/>
                        </a:rPr>
                        <a:t>-0.48</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body)"/>
                        </a:rPr>
                        <a:t>-0.45</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algn="ctr">
                        <a:lnSpc>
                          <a:spcPct val="107000"/>
                        </a:lnSpc>
                        <a:spcBef>
                          <a:spcPts val="0"/>
                        </a:spcBef>
                        <a:spcAft>
                          <a:spcPts val="0"/>
                        </a:spcAft>
                      </a:pPr>
                      <a:r>
                        <a:rPr lang="en-US" sz="1400" dirty="0">
                          <a:effectLst/>
                          <a:latin typeface="Calibri (body)"/>
                        </a:rPr>
                        <a:t>-0.22</a:t>
                      </a:r>
                      <a:endParaRPr lang="en-US" sz="1400" dirty="0">
                        <a:effectLst/>
                        <a:latin typeface="Calibri (body)"/>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97684201"/>
              </p:ext>
            </p:extLst>
          </p:nvPr>
        </p:nvGraphicFramePr>
        <p:xfrm>
          <a:off x="1096206" y="1954420"/>
          <a:ext cx="6417562" cy="914400"/>
        </p:xfrm>
        <a:graphic>
          <a:graphicData uri="http://schemas.openxmlformats.org/drawingml/2006/table">
            <a:tbl>
              <a:tblPr firstRow="1" firstCol="1" bandRow="1">
                <a:tableStyleId>{5C22544A-7EE6-4342-B048-85BDC9FD1C3A}</a:tableStyleId>
              </a:tblPr>
              <a:tblGrid>
                <a:gridCol w="655354">
                  <a:extLst>
                    <a:ext uri="{9D8B030D-6E8A-4147-A177-3AD203B41FA5}">
                      <a16:colId xmlns:a16="http://schemas.microsoft.com/office/drawing/2014/main" val="20000"/>
                    </a:ext>
                  </a:extLst>
                </a:gridCol>
                <a:gridCol w="509368">
                  <a:extLst>
                    <a:ext uri="{9D8B030D-6E8A-4147-A177-3AD203B41FA5}">
                      <a16:colId xmlns:a16="http://schemas.microsoft.com/office/drawing/2014/main" val="20001"/>
                    </a:ext>
                  </a:extLst>
                </a:gridCol>
                <a:gridCol w="474457">
                  <a:extLst>
                    <a:ext uri="{9D8B030D-6E8A-4147-A177-3AD203B41FA5}">
                      <a16:colId xmlns:a16="http://schemas.microsoft.com/office/drawing/2014/main" val="20002"/>
                    </a:ext>
                  </a:extLst>
                </a:gridCol>
                <a:gridCol w="482759">
                  <a:extLst>
                    <a:ext uri="{9D8B030D-6E8A-4147-A177-3AD203B41FA5}">
                      <a16:colId xmlns:a16="http://schemas.microsoft.com/office/drawing/2014/main" val="20003"/>
                    </a:ext>
                  </a:extLst>
                </a:gridCol>
                <a:gridCol w="498665">
                  <a:extLst>
                    <a:ext uri="{9D8B030D-6E8A-4147-A177-3AD203B41FA5}">
                      <a16:colId xmlns:a16="http://schemas.microsoft.com/office/drawing/2014/main" val="20004"/>
                    </a:ext>
                  </a:extLst>
                </a:gridCol>
                <a:gridCol w="483779">
                  <a:extLst>
                    <a:ext uri="{9D8B030D-6E8A-4147-A177-3AD203B41FA5}">
                      <a16:colId xmlns:a16="http://schemas.microsoft.com/office/drawing/2014/main" val="20005"/>
                    </a:ext>
                  </a:extLst>
                </a:gridCol>
                <a:gridCol w="456890">
                  <a:extLst>
                    <a:ext uri="{9D8B030D-6E8A-4147-A177-3AD203B41FA5}">
                      <a16:colId xmlns:a16="http://schemas.microsoft.com/office/drawing/2014/main" val="20006"/>
                    </a:ext>
                  </a:extLst>
                </a:gridCol>
                <a:gridCol w="443445">
                  <a:extLst>
                    <a:ext uri="{9D8B030D-6E8A-4147-A177-3AD203B41FA5}">
                      <a16:colId xmlns:a16="http://schemas.microsoft.com/office/drawing/2014/main" val="20007"/>
                    </a:ext>
                  </a:extLst>
                </a:gridCol>
                <a:gridCol w="475309">
                  <a:extLst>
                    <a:ext uri="{9D8B030D-6E8A-4147-A177-3AD203B41FA5}">
                      <a16:colId xmlns:a16="http://schemas.microsoft.com/office/drawing/2014/main" val="20008"/>
                    </a:ext>
                  </a:extLst>
                </a:gridCol>
                <a:gridCol w="463612">
                  <a:extLst>
                    <a:ext uri="{9D8B030D-6E8A-4147-A177-3AD203B41FA5}">
                      <a16:colId xmlns:a16="http://schemas.microsoft.com/office/drawing/2014/main" val="20009"/>
                    </a:ext>
                  </a:extLst>
                </a:gridCol>
                <a:gridCol w="421126">
                  <a:extLst>
                    <a:ext uri="{9D8B030D-6E8A-4147-A177-3AD203B41FA5}">
                      <a16:colId xmlns:a16="http://schemas.microsoft.com/office/drawing/2014/main" val="20010"/>
                    </a:ext>
                  </a:extLst>
                </a:gridCol>
                <a:gridCol w="450167">
                  <a:extLst>
                    <a:ext uri="{9D8B030D-6E8A-4147-A177-3AD203B41FA5}">
                      <a16:colId xmlns:a16="http://schemas.microsoft.com/office/drawing/2014/main" val="20011"/>
                    </a:ext>
                  </a:extLst>
                </a:gridCol>
                <a:gridCol w="602631">
                  <a:extLst>
                    <a:ext uri="{9D8B030D-6E8A-4147-A177-3AD203B41FA5}">
                      <a16:colId xmlns:a16="http://schemas.microsoft.com/office/drawing/2014/main" val="20012"/>
                    </a:ext>
                  </a:extLst>
                </a:gridCol>
              </a:tblGrid>
              <a:tr h="428398">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Month</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April</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May</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June</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July</a:t>
                      </a:r>
                      <a:endParaRPr lang="en-US" sz="100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Aug.</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Sep.</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Oct.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Nov.</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Dec.</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Jan.</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Feb.</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March</a:t>
                      </a:r>
                      <a:endParaRPr lang="en-US" sz="100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86002">
                <a:tc>
                  <a:txBody>
                    <a:bodyPr/>
                    <a:lstStyle/>
                    <a:p>
                      <a:pPr marL="0" marR="0">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PMV </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-0.47</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-0.51</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-0.31</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-0.399</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0.01</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0.6</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1.21</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1.46</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1.24</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1.29</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0.28</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000" dirty="0">
                          <a:effectLst/>
                          <a:latin typeface="Calibri" panose="020F0502020204030204" pitchFamily="34" charset="0"/>
                          <a:cs typeface="Calibri" panose="020F0502020204030204" pitchFamily="34" charset="0"/>
                        </a:rPr>
                        <a:t>-0.33</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57040" marR="5704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245899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685801" y="1600200"/>
            <a:ext cx="7848600" cy="4311022"/>
          </a:xfrm>
        </p:spPr>
        <p:txBody>
          <a:bodyPr/>
          <a:lstStyle/>
          <a:p>
            <a:pPr marL="0" indent="0">
              <a:buNone/>
            </a:pPr>
            <a:endParaRPr lang="en-US" dirty="0"/>
          </a:p>
          <a:p>
            <a:pPr marL="0" indent="0">
              <a:buNone/>
            </a:pPr>
            <a:r>
              <a:rPr lang="en-US" dirty="0"/>
              <a:t> </a:t>
            </a:r>
          </a:p>
        </p:txBody>
      </p:sp>
      <p:sp>
        <p:nvSpPr>
          <p:cNvPr id="4" name="Slide Number Placeholder 3"/>
          <p:cNvSpPr>
            <a:spLocks noGrp="1"/>
          </p:cNvSpPr>
          <p:nvPr>
            <p:ph type="sldNum" sz="quarter" idx="12"/>
          </p:nvPr>
        </p:nvSpPr>
        <p:spPr/>
        <p:txBody>
          <a:bodyPr/>
          <a:lstStyle/>
          <a:p>
            <a:fld id="{659D4852-C39A-4383-9590-8D833D1A3BCF}" type="slidenum">
              <a:rPr lang="en-US" smtClean="0"/>
              <a:t>42</a:t>
            </a:fld>
            <a:endParaRPr lang="en-US"/>
          </a:p>
        </p:txBody>
      </p:sp>
      <p:graphicFrame>
        <p:nvGraphicFramePr>
          <p:cNvPr id="15" name="Chart 14"/>
          <p:cNvGraphicFramePr/>
          <p:nvPr>
            <p:extLst/>
          </p:nvPr>
        </p:nvGraphicFramePr>
        <p:xfrm>
          <a:off x="1219200" y="1600200"/>
          <a:ext cx="3276600" cy="4699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Chart 18"/>
          <p:cNvGraphicFramePr/>
          <p:nvPr>
            <p:extLst/>
          </p:nvPr>
        </p:nvGraphicFramePr>
        <p:xfrm>
          <a:off x="4876800" y="1617372"/>
          <a:ext cx="3200400" cy="468182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09343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t>
            </a:r>
            <a:r>
              <a:rPr lang="en-US" dirty="0">
                <a:solidFill>
                  <a:schemeClr val="tx1"/>
                </a:solidFill>
              </a:rPr>
              <a:t>Design</a:t>
            </a:r>
            <a:endParaRPr lang="en-US" dirty="0"/>
          </a:p>
        </p:txBody>
      </p:sp>
      <p:sp>
        <p:nvSpPr>
          <p:cNvPr id="3" name="Content Placeholder 2"/>
          <p:cNvSpPr>
            <a:spLocks noGrp="1"/>
          </p:cNvSpPr>
          <p:nvPr>
            <p:ph idx="1"/>
          </p:nvPr>
        </p:nvSpPr>
        <p:spPr>
          <a:xfrm>
            <a:off x="1096207" y="1752600"/>
            <a:ext cx="7438194" cy="4158622"/>
          </a:xfrm>
        </p:spPr>
        <p:txBody>
          <a:bodyPr>
            <a:normAutofit/>
          </a:bodyPr>
          <a:lstStyle/>
          <a:p>
            <a:r>
              <a:rPr lang="en-US" sz="2000" b="1" dirty="0">
                <a:latin typeface="Calibri" panose="020F0502020204030204" pitchFamily="34" charset="0"/>
                <a:cs typeface="Calibri" panose="020F0502020204030204" pitchFamily="34" charset="0"/>
              </a:rPr>
              <a:t>PMV Conclusion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In Summer</a:t>
            </a:r>
          </a:p>
          <a:p>
            <a:pPr marL="0" indent="0">
              <a:buNone/>
            </a:pPr>
            <a:r>
              <a:rPr lang="en-US" dirty="0">
                <a:solidFill>
                  <a:schemeClr val="tx1"/>
                </a:solidFill>
                <a:latin typeface="Calibri" panose="020F0502020204030204" pitchFamily="34" charset="0"/>
                <a:cs typeface="Calibri" panose="020F0502020204030204" pitchFamily="34" charset="0"/>
              </a:rPr>
              <a:t>Before S.C. = (0.6 → 1.24)</a:t>
            </a:r>
          </a:p>
          <a:p>
            <a:pPr marL="0" indent="0">
              <a:buNone/>
            </a:pPr>
            <a:r>
              <a:rPr lang="en-US" dirty="0">
                <a:solidFill>
                  <a:schemeClr val="tx1"/>
                </a:solidFill>
                <a:latin typeface="Calibri" panose="020F0502020204030204" pitchFamily="34" charset="0"/>
                <a:cs typeface="Calibri" panose="020F0502020204030204" pitchFamily="34" charset="0"/>
              </a:rPr>
              <a:t>After S.C.    = (0.4 → 1.09)</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In Winter</a:t>
            </a:r>
          </a:p>
          <a:p>
            <a:pPr marL="0" indent="0">
              <a:buNone/>
            </a:pPr>
            <a:r>
              <a:rPr lang="en-US" dirty="0">
                <a:solidFill>
                  <a:schemeClr val="tx1"/>
                </a:solidFill>
                <a:latin typeface="Calibri" panose="020F0502020204030204" pitchFamily="34" charset="0"/>
                <a:cs typeface="Calibri" panose="020F0502020204030204" pitchFamily="34" charset="0"/>
              </a:rPr>
              <a:t>Before S.C. = (-0.34 → -0.51)</a:t>
            </a:r>
          </a:p>
          <a:p>
            <a:pPr marL="0" indent="0">
              <a:buNone/>
            </a:pPr>
            <a:r>
              <a:rPr lang="en-US" dirty="0">
                <a:solidFill>
                  <a:schemeClr val="tx1"/>
                </a:solidFill>
                <a:latin typeface="Calibri" panose="020F0502020204030204" pitchFamily="34" charset="0"/>
                <a:cs typeface="Calibri" panose="020F0502020204030204" pitchFamily="34" charset="0"/>
              </a:rPr>
              <a:t>After S.C.    = (-0.2 → -0.48)</a:t>
            </a:r>
          </a:p>
          <a:p>
            <a:endParaRPr lang="en-US" dirty="0">
              <a:latin typeface="Calibri (body)"/>
              <a:cs typeface="Calibri" panose="020F0502020204030204" pitchFamily="34" charset="0"/>
            </a:endParaRPr>
          </a:p>
          <a:p>
            <a:pPr marL="0" indent="0">
              <a:buNone/>
            </a:pPr>
            <a:endParaRPr lang="en-US" dirty="0">
              <a:latin typeface="Calibri (body)"/>
            </a:endParaRPr>
          </a:p>
          <a:p>
            <a:pPr marL="0" indent="0">
              <a:buNone/>
            </a:pPr>
            <a:r>
              <a:rPr lang="en-US" dirty="0"/>
              <a:t> </a:t>
            </a:r>
          </a:p>
        </p:txBody>
      </p:sp>
      <p:sp>
        <p:nvSpPr>
          <p:cNvPr id="4" name="Slide Number Placeholder 3"/>
          <p:cNvSpPr>
            <a:spLocks noGrp="1"/>
          </p:cNvSpPr>
          <p:nvPr>
            <p:ph type="sldNum" sz="quarter" idx="12"/>
          </p:nvPr>
        </p:nvSpPr>
        <p:spPr/>
        <p:txBody>
          <a:bodyPr/>
          <a:lstStyle/>
          <a:p>
            <a:fld id="{659D4852-C39A-4383-9590-8D833D1A3BCF}" type="slidenum">
              <a:rPr lang="en-US" smtClean="0"/>
              <a:t>43</a:t>
            </a:fld>
            <a:endParaRPr lang="en-US"/>
          </a:p>
        </p:txBody>
      </p:sp>
    </p:spTree>
    <p:extLst>
      <p:ext uri="{BB962C8B-B14F-4D97-AF65-F5344CB8AC3E}">
        <p14:creationId xmlns:p14="http://schemas.microsoft.com/office/powerpoint/2010/main" val="7707201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1524000"/>
            <a:ext cx="7848600" cy="4387222"/>
          </a:xfrm>
        </p:spPr>
        <p:txBody>
          <a:bodyPr/>
          <a:lstStyle/>
          <a:p>
            <a:r>
              <a:rPr lang="en-US" sz="2000" dirty="0">
                <a:solidFill>
                  <a:schemeClr val="tx1"/>
                </a:solidFill>
                <a:latin typeface="Calibri" panose="020F0502020204030204" pitchFamily="34" charset="0"/>
                <a:cs typeface="Calibri" panose="020F0502020204030204" pitchFamily="34" charset="0"/>
              </a:rPr>
              <a:t>Daylight Factor</a:t>
            </a:r>
          </a:p>
          <a:p>
            <a:pPr marL="0" indent="0">
              <a:buNone/>
            </a:pPr>
            <a:r>
              <a:rPr lang="en-US" dirty="0">
                <a:solidFill>
                  <a:schemeClr val="tx1"/>
                </a:solidFill>
                <a:latin typeface="Calibri" panose="020F0502020204030204" pitchFamily="34" charset="0"/>
                <a:cs typeface="Calibri" panose="020F0502020204030204" pitchFamily="34" charset="0"/>
              </a:rPr>
              <a:t>For first floor D.F. = 2.299</a:t>
            </a: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495301" y="2346010"/>
            <a:ext cx="4114800" cy="27432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8" name="Table 7"/>
          <p:cNvGraphicFramePr>
            <a:graphicFrameLocks noGrp="1"/>
          </p:cNvGraphicFramePr>
          <p:nvPr>
            <p:extLst/>
          </p:nvPr>
        </p:nvGraphicFramePr>
        <p:xfrm>
          <a:off x="4933044" y="2346011"/>
          <a:ext cx="3810000" cy="2743200"/>
        </p:xfrm>
        <a:graphic>
          <a:graphicData uri="http://schemas.openxmlformats.org/drawingml/2006/table">
            <a:tbl>
              <a:tblPr>
                <a:tableStyleId>{3C2FFA5D-87B4-456A-9821-1D502468CF0F}</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228600">
                <a:tc>
                  <a:txBody>
                    <a:bodyPr/>
                    <a:lstStyle/>
                    <a:p>
                      <a:pPr marL="0" marR="0">
                        <a:lnSpc>
                          <a:spcPct val="107000"/>
                        </a:lnSpc>
                        <a:spcBef>
                          <a:spcPts val="0"/>
                        </a:spcBef>
                        <a:spcAft>
                          <a:spcPts val="0"/>
                        </a:spcAft>
                      </a:pPr>
                      <a:r>
                        <a:rPr lang="en-US" sz="1100" dirty="0">
                          <a:effectLst/>
                          <a:latin typeface="Times New Roman" panose="02020603050405020304" pitchFamily="18" charset="0"/>
                          <a:cs typeface="Times New Roman" panose="02020603050405020304" pitchFamily="18" charset="0"/>
                        </a:rPr>
                        <a:t>Zone</a:t>
                      </a:r>
                      <a:endParaRPr lang="en-US" sz="1100"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Average Daylight factor (%)</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M.Bedroom1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1.45</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Guest room1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1.65</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Guest room2</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1.62</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28600">
                <a:tc>
                  <a:txBody>
                    <a:bodyPr/>
                    <a:lstStyle/>
                    <a:p>
                      <a:pPr marL="0" marR="0">
                        <a:lnSpc>
                          <a:spcPct val="107000"/>
                        </a:lnSpc>
                        <a:spcBef>
                          <a:spcPts val="0"/>
                        </a:spcBef>
                        <a:spcAft>
                          <a:spcPts val="0"/>
                        </a:spcAft>
                      </a:pPr>
                      <a:r>
                        <a:rPr lang="en-US" sz="1100" dirty="0">
                          <a:effectLst/>
                          <a:latin typeface="Times New Roman" panose="02020603050405020304" pitchFamily="18" charset="0"/>
                          <a:cs typeface="Times New Roman" panose="02020603050405020304" pitchFamily="18" charset="0"/>
                        </a:rPr>
                        <a:t>M.Bedroom2</a:t>
                      </a:r>
                      <a:endParaRPr lang="en-US" sz="1100"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1.5</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Living room1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2.41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Living room2</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2.05</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28600">
                <a:tc>
                  <a:txBody>
                    <a:bodyPr/>
                    <a:lstStyle/>
                    <a:p>
                      <a:pPr marL="0" marR="0">
                        <a:lnSpc>
                          <a:spcPct val="107000"/>
                        </a:lnSpc>
                        <a:spcBef>
                          <a:spcPts val="0"/>
                        </a:spcBef>
                        <a:spcAft>
                          <a:spcPts val="0"/>
                        </a:spcAft>
                      </a:pPr>
                      <a:r>
                        <a:rPr lang="en-US" sz="1100" dirty="0">
                          <a:effectLst/>
                          <a:latin typeface="Times New Roman" panose="02020603050405020304" pitchFamily="18" charset="0"/>
                          <a:cs typeface="Times New Roman" panose="02020603050405020304" pitchFamily="18" charset="0"/>
                        </a:rPr>
                        <a:t>Kitchen2</a:t>
                      </a:r>
                      <a:endParaRPr lang="en-US" sz="1100"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0.17</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Bedroom4</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4.91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Bedroom2</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4.8</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Kitchen1</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2.43</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228600">
                <a:tc>
                  <a:txBody>
                    <a:bodyPr/>
                    <a:lstStyle/>
                    <a:p>
                      <a:pPr marL="0" marR="0">
                        <a:lnSpc>
                          <a:spcPct val="107000"/>
                        </a:lnSpc>
                        <a:spcBef>
                          <a:spcPts val="0"/>
                        </a:spcBef>
                        <a:spcAft>
                          <a:spcPts val="0"/>
                        </a:spcAft>
                      </a:pPr>
                      <a:r>
                        <a:rPr lang="en-US" sz="1100">
                          <a:effectLst/>
                          <a:latin typeface="Times New Roman" panose="02020603050405020304" pitchFamily="18" charset="0"/>
                          <a:cs typeface="Times New Roman" panose="02020603050405020304" pitchFamily="18" charset="0"/>
                        </a:rPr>
                        <a:t>Avg.</a:t>
                      </a:r>
                      <a:endParaRPr lang="en-US" sz="110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latin typeface="Times New Roman" panose="02020603050405020304" pitchFamily="18" charset="0"/>
                          <a:cs typeface="Times New Roman" panose="02020603050405020304" pitchFamily="18" charset="0"/>
                        </a:rPr>
                        <a:t>2.299</a:t>
                      </a:r>
                      <a:endParaRPr lang="en-US" sz="1100"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bl>
          </a:graphicData>
        </a:graphic>
      </p:graphicFrame>
      <p:sp>
        <p:nvSpPr>
          <p:cNvPr id="4" name="Slide Number Placeholder 3"/>
          <p:cNvSpPr>
            <a:spLocks noGrp="1"/>
          </p:cNvSpPr>
          <p:nvPr>
            <p:ph type="sldNum" sz="quarter" idx="12"/>
          </p:nvPr>
        </p:nvSpPr>
        <p:spPr/>
        <p:txBody>
          <a:bodyPr/>
          <a:lstStyle/>
          <a:p>
            <a:fld id="{659D4852-C39A-4383-9590-8D833D1A3BCF}" type="slidenum">
              <a:rPr lang="en-US" smtClean="0"/>
              <a:t>44</a:t>
            </a:fld>
            <a:endParaRPr lang="en-US"/>
          </a:p>
        </p:txBody>
      </p:sp>
      <p:sp>
        <p:nvSpPr>
          <p:cNvPr id="9"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sp>
        <p:nvSpPr>
          <p:cNvPr id="2" name="Rounded Rectangle 1"/>
          <p:cNvSpPr/>
          <p:nvPr/>
        </p:nvSpPr>
        <p:spPr>
          <a:xfrm>
            <a:off x="4933044" y="4800600"/>
            <a:ext cx="2686956" cy="28861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V="1">
            <a:off x="4933044" y="5089211"/>
            <a:ext cx="1086756" cy="119310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332518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cs typeface="Times New Roman" panose="02020603050405020304" pitchFamily="18" charset="0"/>
              </a:rPr>
              <a:t>Environmental Design</a:t>
            </a:r>
          </a:p>
        </p:txBody>
      </p:sp>
      <p:sp>
        <p:nvSpPr>
          <p:cNvPr id="3" name="Content Placeholder 2"/>
          <p:cNvSpPr>
            <a:spLocks noGrp="1"/>
          </p:cNvSpPr>
          <p:nvPr>
            <p:ph idx="1"/>
          </p:nvPr>
        </p:nvSpPr>
        <p:spPr>
          <a:xfrm>
            <a:off x="533401" y="1447800"/>
            <a:ext cx="8001000" cy="4463422"/>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Reverberation time (RT60)</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RT60 Range Should be &lt;0.60</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From table and figure, the RT60 of </a:t>
            </a:r>
          </a:p>
          <a:p>
            <a:pPr marL="0" indent="0">
              <a:buNone/>
            </a:pPr>
            <a:r>
              <a:rPr lang="en-US" dirty="0">
                <a:solidFill>
                  <a:schemeClr val="tx1"/>
                </a:solidFill>
                <a:latin typeface="Calibri" panose="020F0502020204030204" pitchFamily="34" charset="0"/>
                <a:cs typeface="Calibri" panose="020F0502020204030204" pitchFamily="34" charset="0"/>
              </a:rPr>
              <a:t>Bedroom lower than the range.</a:t>
            </a:r>
          </a:p>
          <a:p>
            <a:endParaRPr lang="en-US" dirty="0">
              <a:latin typeface="Times New Roman" panose="02020603050405020304" pitchFamily="18" charset="0"/>
              <a:cs typeface="Times New Roman" panose="02020603050405020304" pitchFamily="18" charset="0"/>
            </a:endParaRP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685800" y="4148805"/>
            <a:ext cx="5939790" cy="23952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15" name="Table 14"/>
          <p:cNvGraphicFramePr>
            <a:graphicFrameLocks noGrp="1"/>
          </p:cNvGraphicFramePr>
          <p:nvPr>
            <p:extLst/>
          </p:nvPr>
        </p:nvGraphicFramePr>
        <p:xfrm>
          <a:off x="4800600" y="2030795"/>
          <a:ext cx="3835400" cy="1973268"/>
        </p:xfrm>
        <a:graphic>
          <a:graphicData uri="http://schemas.openxmlformats.org/drawingml/2006/table">
            <a:tbl>
              <a:tblPr firstRow="1" firstCol="1" bandRow="1">
                <a:tableStyleId>{5C22544A-7EE6-4342-B048-85BDC9FD1C3A}</a:tableStyleId>
              </a:tblPr>
              <a:tblGrid>
                <a:gridCol w="767080">
                  <a:extLst>
                    <a:ext uri="{9D8B030D-6E8A-4147-A177-3AD203B41FA5}">
                      <a16:colId xmlns:a16="http://schemas.microsoft.com/office/drawing/2014/main" val="20000"/>
                    </a:ext>
                  </a:extLst>
                </a:gridCol>
                <a:gridCol w="767080">
                  <a:extLst>
                    <a:ext uri="{9D8B030D-6E8A-4147-A177-3AD203B41FA5}">
                      <a16:colId xmlns:a16="http://schemas.microsoft.com/office/drawing/2014/main" val="20001"/>
                    </a:ext>
                  </a:extLst>
                </a:gridCol>
                <a:gridCol w="767080">
                  <a:extLst>
                    <a:ext uri="{9D8B030D-6E8A-4147-A177-3AD203B41FA5}">
                      <a16:colId xmlns:a16="http://schemas.microsoft.com/office/drawing/2014/main" val="20002"/>
                    </a:ext>
                  </a:extLst>
                </a:gridCol>
                <a:gridCol w="767080">
                  <a:extLst>
                    <a:ext uri="{9D8B030D-6E8A-4147-A177-3AD203B41FA5}">
                      <a16:colId xmlns:a16="http://schemas.microsoft.com/office/drawing/2014/main" val="20003"/>
                    </a:ext>
                  </a:extLst>
                </a:gridCol>
                <a:gridCol w="767080">
                  <a:extLst>
                    <a:ext uri="{9D8B030D-6E8A-4147-A177-3AD203B41FA5}">
                      <a16:colId xmlns:a16="http://schemas.microsoft.com/office/drawing/2014/main" val="20004"/>
                    </a:ext>
                  </a:extLst>
                </a:gridCol>
              </a:tblGrid>
              <a:tr h="170665">
                <a:tc>
                  <a:txBody>
                    <a:bodyPr/>
                    <a:lstStyle/>
                    <a:p>
                      <a:pPr marL="0" marR="0">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  TOTAL</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SABINE</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NOR-ER</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MIL-SE</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FREQ.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ABSPT.</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RT(60)</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RT(60)</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RT(60)</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63Hz: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12.345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1.11</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0.85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1.07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125Hz: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16.137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0.86</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0.78</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0.8</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250Hz: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16.955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0.74</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0.78</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0.67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500Hz: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22.085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0.57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0.5</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1kHz: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27.563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0.46</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0.59</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0.39</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2kHz: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33.407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0.38</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0.48</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4kHz: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33.085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0.35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0.43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0.27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 8kHz: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32.577</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0.29</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0.35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0.23</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170665">
                <a:tc>
                  <a:txBody>
                    <a:bodyPr/>
                    <a:lstStyle/>
                    <a:p>
                      <a:pPr marL="0" marR="0">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16kHz: </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30.085</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0.29</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a:effectLst/>
                          <a:latin typeface="Calibri" panose="020F0502020204030204" pitchFamily="34" charset="0"/>
                          <a:cs typeface="Calibri" panose="020F0502020204030204" pitchFamily="34" charset="0"/>
                        </a:rPr>
                        <a:t>0.34</a:t>
                      </a:r>
                      <a:endParaRPr lang="en-US" sz="11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100" dirty="0">
                          <a:effectLst/>
                          <a:latin typeface="Calibri" panose="020F0502020204030204" pitchFamily="34" charset="0"/>
                          <a:cs typeface="Calibri" panose="020F0502020204030204" pitchFamily="34" charset="0"/>
                        </a:rPr>
                        <a:t>0.24</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16" name="Rectangle 15"/>
          <p:cNvSpPr/>
          <p:nvPr/>
        </p:nvSpPr>
        <p:spPr>
          <a:xfrm>
            <a:off x="7896223" y="2910386"/>
            <a:ext cx="711202" cy="3284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V="1">
            <a:off x="6781800" y="3200400"/>
            <a:ext cx="1114423" cy="1295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 name="Slide Number Placeholder 3"/>
          <p:cNvSpPr>
            <a:spLocks noGrp="1"/>
          </p:cNvSpPr>
          <p:nvPr>
            <p:ph type="sldNum" sz="quarter" idx="12"/>
          </p:nvPr>
        </p:nvSpPr>
        <p:spPr/>
        <p:txBody>
          <a:bodyPr/>
          <a:lstStyle/>
          <a:p>
            <a:fld id="{659D4852-C39A-4383-9590-8D833D1A3BCF}" type="slidenum">
              <a:rPr lang="en-US" smtClean="0"/>
              <a:t>45</a:t>
            </a:fld>
            <a:endParaRPr lang="en-US"/>
          </a:p>
        </p:txBody>
      </p:sp>
    </p:spTree>
    <p:extLst>
      <p:ext uri="{BB962C8B-B14F-4D97-AF65-F5344CB8AC3E}">
        <p14:creationId xmlns:p14="http://schemas.microsoft.com/office/powerpoint/2010/main" val="40290834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8305799" cy="5181600"/>
          </a:xfrm>
        </p:spPr>
        <p:txBody>
          <a:bodyPr/>
          <a:lstStyle/>
          <a:p>
            <a:r>
              <a:rPr lang="en-US" sz="2000" b="1"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Sound Transmission Class (STC)</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For the internal partition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From Insul software, the</a:t>
            </a:r>
          </a:p>
          <a:p>
            <a:pPr marL="0" indent="0">
              <a:buNone/>
            </a:pPr>
            <a:r>
              <a:rPr lang="en-US" dirty="0">
                <a:solidFill>
                  <a:schemeClr val="tx1"/>
                </a:solidFill>
                <a:latin typeface="Calibri" panose="020F0502020204030204" pitchFamily="34" charset="0"/>
                <a:cs typeface="Calibri" panose="020F0502020204030204" pitchFamily="34" charset="0"/>
              </a:rPr>
              <a:t>STC value between 2 adjacent</a:t>
            </a:r>
          </a:p>
          <a:p>
            <a:pPr marL="0" indent="0">
              <a:buNone/>
            </a:pPr>
            <a:r>
              <a:rPr lang="en-US" dirty="0">
                <a:solidFill>
                  <a:schemeClr val="tx1"/>
                </a:solidFill>
                <a:latin typeface="Calibri" panose="020F0502020204030204" pitchFamily="34" charset="0"/>
                <a:cs typeface="Calibri" panose="020F0502020204030204" pitchFamily="34" charset="0"/>
              </a:rPr>
              <a:t>Bedrooms equals 54db is larger</a:t>
            </a:r>
          </a:p>
          <a:p>
            <a:pPr marL="0" indent="0">
              <a:buNone/>
            </a:pPr>
            <a:r>
              <a:rPr lang="en-US" dirty="0">
                <a:solidFill>
                  <a:schemeClr val="tx1"/>
                </a:solidFill>
                <a:latin typeface="Calibri" panose="020F0502020204030204" pitchFamily="34" charset="0"/>
                <a:cs typeface="Calibri" panose="020F0502020204030204" pitchFamily="34" charset="0"/>
              </a:rPr>
              <a:t>than 52db</a:t>
            </a:r>
          </a:p>
          <a:p>
            <a:endParaRPr lang="en-US" dirty="0">
              <a:latin typeface="Times New Roman" panose="02020603050405020304" pitchFamily="18" charset="0"/>
              <a:cs typeface="Times New Roman" panose="02020603050405020304" pitchFamily="18" charset="0"/>
            </a:endParaRPr>
          </a:p>
        </p:txBody>
      </p:sp>
      <p:pic>
        <p:nvPicPr>
          <p:cNvPr id="5" name="Picture 4"/>
          <p:cNvPicPr/>
          <p:nvPr/>
        </p:nvPicPr>
        <p:blipFill rotWithShape="1">
          <a:blip r:embed="rId2">
            <a:extLst>
              <a:ext uri="{28A0092B-C50C-407E-A947-70E740481C1C}">
                <a14:useLocalDpi xmlns:a14="http://schemas.microsoft.com/office/drawing/2010/main" val="0"/>
              </a:ext>
            </a:extLst>
          </a:blip>
          <a:srcRect l="1437"/>
          <a:stretch/>
        </p:blipFill>
        <p:spPr bwMode="auto">
          <a:xfrm>
            <a:off x="3726179" y="2057400"/>
            <a:ext cx="5214620" cy="38931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Picture 5"/>
          <p:cNvPicPr/>
          <p:nvPr/>
        </p:nvPicPr>
        <p:blipFill rotWithShape="1">
          <a:blip r:embed="rId3">
            <a:extLst>
              <a:ext uri="{28A0092B-C50C-407E-A947-70E740481C1C}">
                <a14:useLocalDpi xmlns:a14="http://schemas.microsoft.com/office/drawing/2010/main" val="0"/>
              </a:ext>
            </a:extLst>
          </a:blip>
          <a:srcRect r="29968" b="27627"/>
          <a:stretch/>
        </p:blipFill>
        <p:spPr bwMode="auto">
          <a:xfrm>
            <a:off x="609600" y="4692332"/>
            <a:ext cx="4617720" cy="2060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4" name="Slide Number Placeholder 3"/>
          <p:cNvSpPr>
            <a:spLocks noGrp="1"/>
          </p:cNvSpPr>
          <p:nvPr>
            <p:ph type="sldNum" sz="quarter" idx="12"/>
          </p:nvPr>
        </p:nvSpPr>
        <p:spPr/>
        <p:txBody>
          <a:bodyPr/>
          <a:lstStyle/>
          <a:p>
            <a:fld id="{659D4852-C39A-4383-9590-8D833D1A3BCF}" type="slidenum">
              <a:rPr lang="en-US" smtClean="0"/>
              <a:t>46</a:t>
            </a:fld>
            <a:endParaRPr lang="en-US"/>
          </a:p>
        </p:txBody>
      </p:sp>
      <p:sp>
        <p:nvSpPr>
          <p:cNvPr id="8" name="Title 1"/>
          <p:cNvSpPr>
            <a:spLocks noGrp="1"/>
          </p:cNvSpPr>
          <p:nvPr>
            <p:ph type="title"/>
          </p:nvPr>
        </p:nvSpPr>
        <p:spPr>
          <a:xfrm>
            <a:off x="1945201" y="624110"/>
            <a:ext cx="6589199" cy="671290"/>
          </a:xfrm>
        </p:spPr>
        <p:txBody>
          <a:bodyPr/>
          <a:lstStyle/>
          <a:p>
            <a:r>
              <a:rPr lang="en-US" dirty="0">
                <a:solidFill>
                  <a:schemeClr val="tx1"/>
                </a:solidFill>
                <a:cs typeface="Times New Roman" panose="02020603050405020304" pitchFamily="18" charset="0"/>
              </a:rPr>
              <a:t>Environmental Design</a:t>
            </a:r>
          </a:p>
        </p:txBody>
      </p:sp>
      <p:sp>
        <p:nvSpPr>
          <p:cNvPr id="2" name="Oval 1"/>
          <p:cNvSpPr/>
          <p:nvPr/>
        </p:nvSpPr>
        <p:spPr>
          <a:xfrm>
            <a:off x="7696200" y="2438400"/>
            <a:ext cx="914400" cy="95411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endCxn id="2" idx="2"/>
          </p:cNvCxnSpPr>
          <p:nvPr/>
        </p:nvCxnSpPr>
        <p:spPr>
          <a:xfrm flipV="1">
            <a:off x="6019800" y="2915455"/>
            <a:ext cx="1676400" cy="123905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714322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7848601" cy="5181600"/>
          </a:xfrm>
        </p:spPr>
        <p:txBody>
          <a:bodyPr/>
          <a:lstStyle/>
          <a:p>
            <a:r>
              <a:rPr lang="en-US" sz="2000" dirty="0">
                <a:solidFill>
                  <a:schemeClr val="tx1"/>
                </a:solidFill>
                <a:latin typeface="Calibri" panose="020F0502020204030204" pitchFamily="34" charset="0"/>
                <a:cs typeface="Calibri" panose="020F0502020204030204" pitchFamily="34" charset="0"/>
              </a:rPr>
              <a:t>Acoustical Design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Impact Insulation Class (IIC)</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IIC between Bedroom and Bedroom </a:t>
            </a:r>
            <a:r>
              <a:rPr lang="ar-SA" dirty="0">
                <a:solidFill>
                  <a:schemeClr val="tx1"/>
                </a:solidFill>
                <a:latin typeface="Calibri" panose="020F0502020204030204" pitchFamily="34" charset="0"/>
                <a:cs typeface="Calibri" panose="020F0502020204030204" pitchFamily="34" charset="0"/>
              </a:rPr>
              <a:t>56</a:t>
            </a:r>
            <a:r>
              <a:rPr lang="en-US" dirty="0">
                <a:solidFill>
                  <a:schemeClr val="tx1"/>
                </a:solidFill>
                <a:latin typeface="Calibri" panose="020F0502020204030204" pitchFamily="34" charset="0"/>
                <a:cs typeface="Calibri" panose="020F0502020204030204" pitchFamily="34" charset="0"/>
              </a:rPr>
              <a:t> and above the limit 52 </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638300" y="2971800"/>
            <a:ext cx="5943600" cy="2686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659D4852-C39A-4383-9590-8D833D1A3BCF}" type="slidenum">
              <a:rPr lang="en-US" smtClean="0"/>
              <a:t>47</a:t>
            </a:fld>
            <a:endParaRPr lang="en-US"/>
          </a:p>
        </p:txBody>
      </p:sp>
      <p:sp>
        <p:nvSpPr>
          <p:cNvPr id="7" name="Title 1"/>
          <p:cNvSpPr>
            <a:spLocks noGrp="1"/>
          </p:cNvSpPr>
          <p:nvPr>
            <p:ph type="title"/>
          </p:nvPr>
        </p:nvSpPr>
        <p:spPr>
          <a:xfrm>
            <a:off x="1945201" y="624110"/>
            <a:ext cx="6589199" cy="1280890"/>
          </a:xfrm>
        </p:spPr>
        <p:txBody>
          <a:bodyPr/>
          <a:lstStyle/>
          <a:p>
            <a:r>
              <a:rPr lang="en-US" dirty="0">
                <a:solidFill>
                  <a:schemeClr val="tx1"/>
                </a:solidFill>
                <a:cs typeface="Times New Roman" panose="02020603050405020304" pitchFamily="18" charset="0"/>
              </a:rPr>
              <a:t>Environmental Design</a:t>
            </a:r>
          </a:p>
        </p:txBody>
      </p:sp>
      <p:sp>
        <p:nvSpPr>
          <p:cNvPr id="2" name="Oval 1"/>
          <p:cNvSpPr/>
          <p:nvPr/>
        </p:nvSpPr>
        <p:spPr>
          <a:xfrm>
            <a:off x="6172200" y="3857625"/>
            <a:ext cx="914400" cy="914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5029200" y="4419600"/>
            <a:ext cx="1143000" cy="914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0898775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endParaRPr lang="en-US" dirty="0">
              <a:solidFill>
                <a:schemeClr val="tx1"/>
              </a:solidFill>
              <a:cs typeface="Times New Roman" panose="02020603050405020304" pitchFamily="18" charset="0"/>
            </a:endParaRPr>
          </a:p>
        </p:txBody>
      </p:sp>
      <p:sp>
        <p:nvSpPr>
          <p:cNvPr id="3" name="Content Placeholder 2"/>
          <p:cNvSpPr>
            <a:spLocks noGrp="1"/>
          </p:cNvSpPr>
          <p:nvPr>
            <p:ph idx="1"/>
          </p:nvPr>
        </p:nvSpPr>
        <p:spPr>
          <a:xfrm>
            <a:off x="457201" y="1447800"/>
            <a:ext cx="8077200" cy="5410200"/>
          </a:xfrm>
        </p:spPr>
        <p:txBody>
          <a:bodyPr/>
          <a:lstStyle/>
          <a:p>
            <a:r>
              <a:rPr lang="en-US" sz="2000" dirty="0">
                <a:solidFill>
                  <a:schemeClr val="tx1"/>
                </a:solidFill>
                <a:latin typeface="Calibri" panose="020F0502020204030204" pitchFamily="34" charset="0"/>
                <a:cs typeface="Calibri" panose="020F0502020204030204" pitchFamily="34" charset="0"/>
              </a:rPr>
              <a:t>Water Supply System</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Basement tank, roof tank and a pump are used in the building.</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Total Demand = </a:t>
            </a:r>
            <a:r>
              <a:rPr lang="en-US" b="1" dirty="0">
                <a:solidFill>
                  <a:schemeClr val="tx1"/>
                </a:solidFill>
                <a:latin typeface="Calibri" panose="020F0502020204030204" pitchFamily="34" charset="0"/>
                <a:cs typeface="Calibri" panose="020F0502020204030204" pitchFamily="34" charset="0"/>
              </a:rPr>
              <a:t>3.9m</a:t>
            </a:r>
            <a:r>
              <a:rPr lang="en-US" b="1" baseline="30000" dirty="0">
                <a:solidFill>
                  <a:schemeClr val="tx1"/>
                </a:solidFill>
                <a:latin typeface="Calibri" panose="020F0502020204030204" pitchFamily="34" charset="0"/>
                <a:cs typeface="Calibri" panose="020F0502020204030204" pitchFamily="34" charset="0"/>
              </a:rPr>
              <a:t>3</a:t>
            </a:r>
            <a:r>
              <a:rPr lang="en-US" b="1" dirty="0">
                <a:solidFill>
                  <a:schemeClr val="tx1"/>
                </a:solidFill>
                <a:latin typeface="Calibri" panose="020F0502020204030204" pitchFamily="34" charset="0"/>
                <a:cs typeface="Calibri" panose="020F0502020204030204" pitchFamily="34" charset="0"/>
              </a:rPr>
              <a:t>/day</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Basement tank with </a:t>
            </a:r>
            <a:r>
              <a:rPr lang="en-US" b="1" dirty="0">
                <a:solidFill>
                  <a:schemeClr val="tx1"/>
                </a:solidFill>
                <a:latin typeface="Calibri" panose="020F0502020204030204" pitchFamily="34" charset="0"/>
                <a:cs typeface="Calibri" panose="020F0502020204030204" pitchFamily="34" charset="0"/>
              </a:rPr>
              <a:t>12m</a:t>
            </a:r>
            <a:r>
              <a:rPr lang="en-US" b="1" baseline="30000" dirty="0">
                <a:solidFill>
                  <a:schemeClr val="tx1"/>
                </a:solidFill>
                <a:latin typeface="Calibri" panose="020F0502020204030204" pitchFamily="34" charset="0"/>
                <a:cs typeface="Calibri" panose="020F0502020204030204" pitchFamily="34" charset="0"/>
              </a:rPr>
              <a:t>3</a:t>
            </a:r>
            <a:r>
              <a:rPr lang="en-US" dirty="0">
                <a:solidFill>
                  <a:schemeClr val="tx1"/>
                </a:solidFill>
                <a:latin typeface="Calibri" panose="020F0502020204030204" pitchFamily="34" charset="0"/>
                <a:cs typeface="Calibri" panose="020F0502020204030204" pitchFamily="34" charset="0"/>
              </a:rPr>
              <a:t> to collect water from municipality.</a:t>
            </a:r>
          </a:p>
          <a:p>
            <a:pPr>
              <a:buFont typeface="Arial" panose="020B0604020202020204" pitchFamily="34" charset="0"/>
              <a:buChar char="•"/>
            </a:pPr>
            <a:r>
              <a:rPr lang="en-US" b="1" dirty="0">
                <a:solidFill>
                  <a:schemeClr val="tx1"/>
                </a:solidFill>
                <a:latin typeface="Calibri" panose="020F0502020204030204" pitchFamily="34" charset="0"/>
                <a:cs typeface="Calibri" panose="020F0502020204030204" pitchFamily="34" charset="0"/>
              </a:rPr>
              <a:t>2 </a:t>
            </a:r>
            <a:r>
              <a:rPr lang="en-US" dirty="0">
                <a:solidFill>
                  <a:schemeClr val="tx1"/>
                </a:solidFill>
                <a:latin typeface="Calibri" panose="020F0502020204030204" pitchFamily="34" charset="0"/>
                <a:cs typeface="Calibri" panose="020F0502020204030204" pitchFamily="34" charset="0"/>
              </a:rPr>
              <a:t>thermal storage roof </a:t>
            </a:r>
            <a:r>
              <a:rPr lang="en-US" b="1" dirty="0">
                <a:solidFill>
                  <a:schemeClr val="tx1"/>
                </a:solidFill>
                <a:latin typeface="Calibri" panose="020F0502020204030204" pitchFamily="34" charset="0"/>
                <a:cs typeface="Calibri" panose="020F0502020204030204" pitchFamily="34" charset="0"/>
              </a:rPr>
              <a:t>120 liters each </a:t>
            </a:r>
            <a:r>
              <a:rPr lang="en-US" dirty="0">
                <a:solidFill>
                  <a:schemeClr val="tx1"/>
                </a:solidFill>
                <a:latin typeface="Calibri" panose="020F0502020204030204" pitchFamily="34" charset="0"/>
                <a:cs typeface="Calibri" panose="020F0502020204030204" pitchFamily="34" charset="0"/>
              </a:rPr>
              <a:t>are used.</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 </a:t>
            </a:r>
            <a:r>
              <a:rPr lang="en-US" b="1" dirty="0">
                <a:solidFill>
                  <a:schemeClr val="tx1"/>
                </a:solidFill>
                <a:latin typeface="Calibri" panose="020F0502020204030204" pitchFamily="34" charset="0"/>
                <a:cs typeface="Calibri" panose="020F0502020204030204" pitchFamily="34" charset="0"/>
              </a:rPr>
              <a:t>3</a:t>
            </a:r>
            <a:r>
              <a:rPr lang="en-US" dirty="0">
                <a:solidFill>
                  <a:schemeClr val="tx1"/>
                </a:solidFill>
                <a:latin typeface="Calibri" panose="020F0502020204030204" pitchFamily="34" charset="0"/>
                <a:cs typeface="Calibri" panose="020F0502020204030204" pitchFamily="34" charset="0"/>
              </a:rPr>
              <a:t> Solar panels of ETC-30 evacuated tubes are used. </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Pipes Diameters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64455877"/>
              </p:ext>
            </p:extLst>
          </p:nvPr>
        </p:nvGraphicFramePr>
        <p:xfrm>
          <a:off x="1219200" y="4495800"/>
          <a:ext cx="6553200" cy="1904999"/>
        </p:xfrm>
        <a:graphic>
          <a:graphicData uri="http://schemas.openxmlformats.org/drawingml/2006/table">
            <a:tbl>
              <a:tblPr firstRow="1" firstCol="1" bandRow="1">
                <a:tableStyleId>{5C22544A-7EE6-4342-B048-85BDC9FD1C3A}</a:tableStyleId>
              </a:tblPr>
              <a:tblGrid>
                <a:gridCol w="163830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1638300">
                  <a:extLst>
                    <a:ext uri="{9D8B030D-6E8A-4147-A177-3AD203B41FA5}">
                      <a16:colId xmlns:a16="http://schemas.microsoft.com/office/drawing/2014/main" val="20002"/>
                    </a:ext>
                  </a:extLst>
                </a:gridCol>
                <a:gridCol w="1638300">
                  <a:extLst>
                    <a:ext uri="{9D8B030D-6E8A-4147-A177-3AD203B41FA5}">
                      <a16:colId xmlns:a16="http://schemas.microsoft.com/office/drawing/2014/main" val="20003"/>
                    </a:ext>
                  </a:extLst>
                </a:gridCol>
              </a:tblGrid>
              <a:tr h="911693">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Type</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Vertical</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effectLst/>
                          <a:latin typeface="Calibri" panose="020F0502020204030204" pitchFamily="34" charset="0"/>
                          <a:cs typeface="Calibri" panose="020F0502020204030204" pitchFamily="34" charset="0"/>
                        </a:rPr>
                        <a:t>Horizontal</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effectLst/>
                          <a:latin typeface="Calibri" panose="020F0502020204030204" pitchFamily="34" charset="0"/>
                          <a:cs typeface="Calibri" panose="020F0502020204030204" pitchFamily="34" charset="0"/>
                        </a:rPr>
                        <a:t>Branch</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96653">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Fresh</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2"</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effectLst/>
                          <a:latin typeface="Calibri" panose="020F0502020204030204" pitchFamily="34" charset="0"/>
                          <a:cs typeface="Calibri" panose="020F0502020204030204" pitchFamily="34" charset="0"/>
                        </a:rPr>
                        <a:t>1"</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effectLst/>
                          <a:latin typeface="Calibri" panose="020F0502020204030204" pitchFamily="34" charset="0"/>
                          <a:cs typeface="Calibri" panose="020F0502020204030204" pitchFamily="34" charset="0"/>
                        </a:rPr>
                        <a:t>3/4"</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96653">
                <a:tc>
                  <a:txBody>
                    <a:bodyPr/>
                    <a:lstStyle/>
                    <a:p>
                      <a:pPr marL="0" marR="0" algn="ctr">
                        <a:lnSpc>
                          <a:spcPct val="107000"/>
                        </a:lnSpc>
                        <a:spcBef>
                          <a:spcPts val="0"/>
                        </a:spcBef>
                        <a:spcAft>
                          <a:spcPts val="0"/>
                        </a:spcAft>
                      </a:pPr>
                      <a:r>
                        <a:rPr lang="en-US" sz="1600">
                          <a:effectLst/>
                          <a:latin typeface="Calibri" panose="020F0502020204030204" pitchFamily="34" charset="0"/>
                          <a:cs typeface="Calibri" panose="020F0502020204030204" pitchFamily="34" charset="0"/>
                        </a:rPr>
                        <a:t>Grey</a:t>
                      </a:r>
                      <a:endParaRPr lang="en-US"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2"</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1"</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effectLst/>
                          <a:latin typeface="Calibri" panose="020F0502020204030204" pitchFamily="34" charset="0"/>
                          <a:cs typeface="Calibri" panose="020F0502020204030204" pitchFamily="34" charset="0"/>
                        </a:rPr>
                        <a:t>3/4"</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Slide Number Placeholder 4"/>
          <p:cNvSpPr>
            <a:spLocks noGrp="1"/>
          </p:cNvSpPr>
          <p:nvPr>
            <p:ph type="sldNum" sz="quarter" idx="12"/>
          </p:nvPr>
        </p:nvSpPr>
        <p:spPr/>
        <p:txBody>
          <a:bodyPr/>
          <a:lstStyle/>
          <a:p>
            <a:fld id="{659D4852-C39A-4383-9590-8D833D1A3BCF}" type="slidenum">
              <a:rPr lang="en-US" smtClean="0"/>
              <a:t>48</a:t>
            </a:fld>
            <a:endParaRPr lang="en-US"/>
          </a:p>
        </p:txBody>
      </p:sp>
    </p:spTree>
    <p:extLst>
      <p:ext uri="{BB962C8B-B14F-4D97-AF65-F5344CB8AC3E}">
        <p14:creationId xmlns:p14="http://schemas.microsoft.com/office/powerpoint/2010/main" val="32980722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1219200"/>
            <a:ext cx="7848600" cy="4692022"/>
          </a:xfrm>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914400" lvl="2" indent="0" algn="r">
              <a:buNone/>
            </a:pPr>
            <a:endParaRPr lang="en-US" dirty="0"/>
          </a:p>
          <a:p>
            <a:pPr marL="914400" lvl="2" indent="0" algn="r">
              <a:buNone/>
            </a:pPr>
            <a:endParaRPr lang="en-US" dirty="0"/>
          </a:p>
          <a:p>
            <a:pPr lvl="2" algn="ctr"/>
            <a:r>
              <a:rPr lang="en-US" sz="2000" dirty="0">
                <a:solidFill>
                  <a:schemeClr val="tx1"/>
                </a:solidFill>
                <a:latin typeface="Calibri" panose="020F0502020204030204" pitchFamily="34" charset="0"/>
                <a:cs typeface="Calibri" panose="020F0502020204030204" pitchFamily="34" charset="0"/>
              </a:rPr>
              <a:t>Water Supply System</a:t>
            </a:r>
          </a:p>
          <a:p>
            <a:endParaRPr lang="en-US" dirty="0"/>
          </a:p>
        </p:txBody>
      </p:sp>
      <p:pic>
        <p:nvPicPr>
          <p:cNvPr id="5" name="Picture 4"/>
          <p:cNvPicPr/>
          <p:nvPr/>
        </p:nvPicPr>
        <p:blipFill rotWithShape="1">
          <a:blip r:embed="rId3">
            <a:extLst>
              <a:ext uri="{28A0092B-C50C-407E-A947-70E740481C1C}">
                <a14:useLocalDpi xmlns:a14="http://schemas.microsoft.com/office/drawing/2010/main" val="0"/>
              </a:ext>
            </a:extLst>
          </a:blip>
          <a:srcRect l="2244" t="5389" r="49038"/>
          <a:stretch/>
        </p:blipFill>
        <p:spPr bwMode="auto">
          <a:xfrm>
            <a:off x="685800" y="3737617"/>
            <a:ext cx="2971800" cy="2815583"/>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7" name="Picture 6"/>
          <p:cNvPicPr/>
          <p:nvPr/>
        </p:nvPicPr>
        <p:blipFill rotWithShape="1">
          <a:blip r:embed="rId4">
            <a:extLst>
              <a:ext uri="{28A0092B-C50C-407E-A947-70E740481C1C}">
                <a14:useLocalDpi xmlns:a14="http://schemas.microsoft.com/office/drawing/2010/main" val="0"/>
              </a:ext>
            </a:extLst>
          </a:blip>
          <a:srcRect r="37180"/>
          <a:stretch/>
        </p:blipFill>
        <p:spPr>
          <a:xfrm>
            <a:off x="685800" y="1653782"/>
            <a:ext cx="2971800" cy="20488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3657600" y="1653782"/>
            <a:ext cx="5334000" cy="3540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49</a:t>
            </a:fld>
            <a:endParaRPr lang="en-US"/>
          </a:p>
        </p:txBody>
      </p:sp>
      <p:sp>
        <p:nvSpPr>
          <p:cNvPr id="13"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1476492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Site Analysis </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1891145"/>
            <a:ext cx="7772400" cy="40962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5</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2057400"/>
            <a:ext cx="881640" cy="781050"/>
          </a:xfrm>
          <a:prstGeom prst="rect">
            <a:avLst/>
          </a:prstGeom>
        </p:spPr>
      </p:pic>
    </p:spTree>
    <p:extLst>
      <p:ext uri="{BB962C8B-B14F-4D97-AF65-F5344CB8AC3E}">
        <p14:creationId xmlns:p14="http://schemas.microsoft.com/office/powerpoint/2010/main" val="4779898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077199" cy="52578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Sanitation System</a:t>
            </a:r>
            <a:endParaRPr lang="en-US" sz="2000"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1396" b="22320"/>
          <a:stretch/>
        </p:blipFill>
        <p:spPr>
          <a:xfrm>
            <a:off x="4800600" y="1264555"/>
            <a:ext cx="4238249"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0237" t="10527"/>
          <a:stretch/>
        </p:blipFill>
        <p:spPr>
          <a:xfrm>
            <a:off x="609600" y="3429000"/>
            <a:ext cx="5949544" cy="32512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lide Number Placeholder 5"/>
          <p:cNvSpPr>
            <a:spLocks noGrp="1"/>
          </p:cNvSpPr>
          <p:nvPr>
            <p:ph type="sldNum" sz="quarter" idx="12"/>
          </p:nvPr>
        </p:nvSpPr>
        <p:spPr/>
        <p:txBody>
          <a:bodyPr/>
          <a:lstStyle/>
          <a:p>
            <a:fld id="{659D4852-C39A-4383-9590-8D833D1A3BCF}" type="slidenum">
              <a:rPr lang="en-US" smtClean="0"/>
              <a:t>50</a:t>
            </a:fld>
            <a:endParaRPr lang="en-US"/>
          </a:p>
        </p:txBody>
      </p:sp>
      <p:sp>
        <p:nvSpPr>
          <p:cNvPr id="10"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15492313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447800"/>
            <a:ext cx="8077200" cy="4463422"/>
          </a:xfrm>
        </p:spPr>
        <p:txBody>
          <a:bodyPr/>
          <a:lstStyle/>
          <a:p>
            <a:r>
              <a:rPr lang="en-US" sz="2000" dirty="0">
                <a:solidFill>
                  <a:schemeClr val="tx1"/>
                </a:solidFill>
                <a:latin typeface="Calibri" panose="020F0502020204030204" pitchFamily="34" charset="0"/>
                <a:cs typeface="Calibri" panose="020F0502020204030204" pitchFamily="34" charset="0"/>
              </a:rPr>
              <a:t>HVAC System</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VRF with split unit system was used in the building. </a:t>
            </a:r>
          </a:p>
          <a:p>
            <a:pPr marL="0" indent="0">
              <a:buNone/>
            </a:pPr>
            <a:endParaRPr lang="en-US"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734" y="4914493"/>
            <a:ext cx="3388466" cy="10580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749615" y="6057430"/>
            <a:ext cx="1021433"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Split unit</a:t>
            </a:r>
          </a:p>
        </p:txBody>
      </p:sp>
      <p:sp>
        <p:nvSpPr>
          <p:cNvPr id="10" name="TextBox 9"/>
          <p:cNvSpPr txBox="1"/>
          <p:nvPr/>
        </p:nvSpPr>
        <p:spPr>
          <a:xfrm>
            <a:off x="4852194" y="5295410"/>
            <a:ext cx="1031693" cy="923330"/>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Toshiba</a:t>
            </a:r>
          </a:p>
          <a:p>
            <a:r>
              <a:rPr lang="en-US" dirty="0">
                <a:latin typeface="Calibri" panose="020F0502020204030204" pitchFamily="34" charset="0"/>
                <a:cs typeface="Calibri" panose="020F0502020204030204" pitchFamily="34" charset="0"/>
              </a:rPr>
              <a:t>Outdoor </a:t>
            </a:r>
          </a:p>
          <a:p>
            <a:r>
              <a:rPr lang="en-US" dirty="0">
                <a:latin typeface="Calibri" panose="020F0502020204030204" pitchFamily="34" charset="0"/>
                <a:cs typeface="Calibri" panose="020F0502020204030204" pitchFamily="34" charset="0"/>
              </a:rPr>
              <a:t>Unit</a:t>
            </a:r>
          </a:p>
        </p:txBody>
      </p:sp>
      <p:cxnSp>
        <p:nvCxnSpPr>
          <p:cNvPr id="13" name="Straight Arrow Connector 12"/>
          <p:cNvCxnSpPr/>
          <p:nvPr/>
        </p:nvCxnSpPr>
        <p:spPr>
          <a:xfrm flipH="1" flipV="1">
            <a:off x="5763896" y="5972497"/>
            <a:ext cx="351336" cy="84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659D4852-C39A-4383-9590-8D833D1A3BCF}" type="slidenum">
              <a:rPr lang="en-US" smtClean="0"/>
              <a:t>51</a:t>
            </a:fld>
            <a:endParaRPr lang="en-US"/>
          </a:p>
        </p:txBody>
      </p:sp>
      <p:sp>
        <p:nvSpPr>
          <p:cNvPr id="18"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717" y="2237451"/>
            <a:ext cx="6400800" cy="25535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Picture 18"/>
          <p:cNvPicPr/>
          <p:nvPr/>
        </p:nvPicPr>
        <p:blipFill rotWithShape="1">
          <a:blip r:embed="rId5">
            <a:extLst>
              <a:ext uri="{28A0092B-C50C-407E-A947-70E740481C1C}">
                <a14:useLocalDpi xmlns:a14="http://schemas.microsoft.com/office/drawing/2010/main" val="0"/>
              </a:ext>
            </a:extLst>
          </a:blip>
          <a:srcRect t="22611" b="6066"/>
          <a:stretch/>
        </p:blipFill>
        <p:spPr bwMode="auto">
          <a:xfrm>
            <a:off x="6115231" y="2978906"/>
            <a:ext cx="2569210" cy="31000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11" name="Oval 10"/>
          <p:cNvSpPr/>
          <p:nvPr/>
        </p:nvSpPr>
        <p:spPr>
          <a:xfrm>
            <a:off x="2981416" y="3733800"/>
            <a:ext cx="2286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urved Connector 19"/>
          <p:cNvCxnSpPr>
            <a:stCxn id="11" idx="4"/>
          </p:cNvCxnSpPr>
          <p:nvPr/>
        </p:nvCxnSpPr>
        <p:spPr>
          <a:xfrm>
            <a:off x="3095716" y="4038600"/>
            <a:ext cx="914400" cy="9144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76045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14401" y="1371600"/>
            <a:ext cx="7620000" cy="45396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VRF System</a:t>
            </a:r>
          </a:p>
        </p:txBody>
      </p:sp>
      <p:graphicFrame>
        <p:nvGraphicFramePr>
          <p:cNvPr id="8" name="Content Placeholder 5"/>
          <p:cNvGraphicFramePr>
            <a:graphicFrameLocks/>
          </p:cNvGraphicFramePr>
          <p:nvPr>
            <p:extLst/>
          </p:nvPr>
        </p:nvGraphicFramePr>
        <p:xfrm>
          <a:off x="1155694" y="1930400"/>
          <a:ext cx="7391406" cy="3778247"/>
        </p:xfrm>
        <a:graphic>
          <a:graphicData uri="http://schemas.openxmlformats.org/drawingml/2006/table">
            <a:tbl>
              <a:tblPr>
                <a:tableStyleId>{69CF1AB2-1976-4502-BF36-3FF5EA218861}</a:tableStyleId>
              </a:tblPr>
              <a:tblGrid>
                <a:gridCol w="1231901">
                  <a:extLst>
                    <a:ext uri="{9D8B030D-6E8A-4147-A177-3AD203B41FA5}">
                      <a16:colId xmlns:a16="http://schemas.microsoft.com/office/drawing/2014/main" val="20000"/>
                    </a:ext>
                  </a:extLst>
                </a:gridCol>
                <a:gridCol w="1231901">
                  <a:extLst>
                    <a:ext uri="{9D8B030D-6E8A-4147-A177-3AD203B41FA5}">
                      <a16:colId xmlns:a16="http://schemas.microsoft.com/office/drawing/2014/main" val="20001"/>
                    </a:ext>
                  </a:extLst>
                </a:gridCol>
                <a:gridCol w="1231901">
                  <a:extLst>
                    <a:ext uri="{9D8B030D-6E8A-4147-A177-3AD203B41FA5}">
                      <a16:colId xmlns:a16="http://schemas.microsoft.com/office/drawing/2014/main" val="20002"/>
                    </a:ext>
                  </a:extLst>
                </a:gridCol>
                <a:gridCol w="1231901">
                  <a:extLst>
                    <a:ext uri="{9D8B030D-6E8A-4147-A177-3AD203B41FA5}">
                      <a16:colId xmlns:a16="http://schemas.microsoft.com/office/drawing/2014/main" val="20003"/>
                    </a:ext>
                  </a:extLst>
                </a:gridCol>
                <a:gridCol w="1231901">
                  <a:extLst>
                    <a:ext uri="{9D8B030D-6E8A-4147-A177-3AD203B41FA5}">
                      <a16:colId xmlns:a16="http://schemas.microsoft.com/office/drawing/2014/main" val="20004"/>
                    </a:ext>
                  </a:extLst>
                </a:gridCol>
                <a:gridCol w="1231901">
                  <a:extLst>
                    <a:ext uri="{9D8B030D-6E8A-4147-A177-3AD203B41FA5}">
                      <a16:colId xmlns:a16="http://schemas.microsoft.com/office/drawing/2014/main" val="20005"/>
                    </a:ext>
                  </a:extLst>
                </a:gridCol>
              </a:tblGrid>
              <a:tr h="468567">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Block</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Zone</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Design Capacity (kW)</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Max Design Capacity (BTU/h)</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Ton Refrigerator (TR)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Capacity of Indoor Unit (TR)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06855">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BASEMENT</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Living Room</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0.95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3242.32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0.270193</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BASEMENT</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Kitchen</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0.71</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2423.21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0.201934</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06855">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GROUND FLOOR</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M.Bedroom2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1.96</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6689.42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0.557452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LivingRoom2</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1.93</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6587.03</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0.548919</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dirty="0">
                          <a:solidFill>
                            <a:schemeClr val="tx1"/>
                          </a:solidFill>
                          <a:effectLst/>
                          <a:latin typeface="Calibri" panose="020F0502020204030204" pitchFamily="34" charset="0"/>
                          <a:cs typeface="Calibri" panose="020F0502020204030204" pitchFamily="34" charset="0"/>
                        </a:rPr>
                        <a:t>Bedroom3</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1.99</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6791.81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0.565984</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M.Bedroom1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1.84</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6279.86</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0.523322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Bedroom2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1.61</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5494.88</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0.457907</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DiningRoom1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0.83</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2832.77</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0.236064</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0.5</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GuestRoom1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1.17</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3993.17</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0.332765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GuestRoom2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0.96</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3276.45</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0.273038</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DiningRoom2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0.69</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2354.95</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0.196246</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Bedroom4</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3583.62</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0.298635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LivingRoom1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2.03</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6928.33</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0.577361</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Bedroom1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3.05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10409.56</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0.867463</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Kitchen1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2.08</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7098.98</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0.591581</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r h="206855">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GROUND FLOOR</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GB" sz="1100" u="none" strike="noStrike">
                          <a:solidFill>
                            <a:schemeClr val="tx1"/>
                          </a:solidFill>
                          <a:effectLst/>
                          <a:latin typeface="Calibri" panose="020F0502020204030204" pitchFamily="34" charset="0"/>
                          <a:cs typeface="Calibri" panose="020F0502020204030204" pitchFamily="34" charset="0"/>
                        </a:rPr>
                        <a:t>Kitchen2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1.92</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6552.9</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a:solidFill>
                            <a:schemeClr val="tx1"/>
                          </a:solidFill>
                          <a:effectLst/>
                          <a:latin typeface="Calibri" panose="020F0502020204030204" pitchFamily="34" charset="0"/>
                          <a:cs typeface="Calibri" panose="020F0502020204030204" pitchFamily="34" charset="0"/>
                        </a:rPr>
                        <a:t>0.546075</a:t>
                      </a:r>
                      <a:endParaRPr lang="en-US" sz="1100" b="1" i="0" u="none" strike="noStrike">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GB" sz="1100" u="none" strike="noStrike" dirty="0">
                          <a:solidFill>
                            <a:schemeClr val="tx1"/>
                          </a:solidFill>
                          <a:effectLst/>
                          <a:latin typeface="Calibri" panose="020F0502020204030204" pitchFamily="34" charset="0"/>
                          <a:cs typeface="Calibri" panose="020F0502020204030204" pitchFamily="34" charset="0"/>
                        </a:rPr>
                        <a:t>1</a:t>
                      </a:r>
                      <a:endParaRPr lang="en-US" sz="1100" b="1" i="0" u="none" strike="noStrike" dirty="0">
                        <a:solidFill>
                          <a:schemeClr val="tx1"/>
                        </a:solidFill>
                        <a:effectLst/>
                        <a:latin typeface="Calibri" panose="020F0502020204030204" pitchFamily="34" charset="0"/>
                        <a:cs typeface="Calibri" panose="020F0502020204030204" pitchFamily="34" charset="0"/>
                      </a:endParaRPr>
                    </a:p>
                  </a:txBody>
                  <a:tcPr marL="5714" marR="5714" marT="57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3" name="Slide Number Placeholder 2"/>
          <p:cNvSpPr>
            <a:spLocks noGrp="1"/>
          </p:cNvSpPr>
          <p:nvPr>
            <p:ph type="sldNum" sz="quarter" idx="12"/>
          </p:nvPr>
        </p:nvSpPr>
        <p:spPr/>
        <p:txBody>
          <a:bodyPr/>
          <a:lstStyle/>
          <a:p>
            <a:fld id="{659D4852-C39A-4383-9590-8D833D1A3BCF}" type="slidenum">
              <a:rPr lang="en-US" smtClean="0"/>
              <a:t>52</a:t>
            </a:fld>
            <a:endParaRPr lang="en-US"/>
          </a:p>
        </p:txBody>
      </p:sp>
      <p:sp>
        <p:nvSpPr>
          <p:cNvPr id="9" name="Title 1"/>
          <p:cNvSpPr>
            <a:spLocks noGrp="1"/>
          </p:cNvSpPr>
          <p:nvPr>
            <p:ph type="title"/>
          </p:nvPr>
        </p:nvSpPr>
        <p:spPr>
          <a:xfrm>
            <a:off x="1945201" y="624110"/>
            <a:ext cx="6589199" cy="1280890"/>
          </a:xfrm>
        </p:spPr>
        <p:txBody>
          <a:bodyPr/>
          <a:lstStyle/>
          <a:p>
            <a:r>
              <a:rPr lang="en-US" dirty="0"/>
              <a:t>Electro-Mechanical Design</a:t>
            </a:r>
            <a:endParaRPr lang="en-US"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8609196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1371600"/>
            <a:ext cx="8077200" cy="5105400"/>
          </a:xfrm>
        </p:spPr>
        <p:txBody>
          <a:bodyPr/>
          <a:lstStyle/>
          <a:p>
            <a:r>
              <a:rPr lang="en-US" sz="2000" dirty="0">
                <a:solidFill>
                  <a:schemeClr val="tx1"/>
                </a:solidFill>
                <a:latin typeface="Calibri" panose="020F0502020204030204" pitchFamily="34" charset="0"/>
                <a:cs typeface="Calibri" panose="020F0502020204030204" pitchFamily="34" charset="0"/>
              </a:rPr>
              <a:t>Fire Protection</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A dry Riser is used as a firefighting system in the staircase</a:t>
            </a:r>
          </a:p>
          <a:p>
            <a:endParaRPr lang="en-US" dirty="0">
              <a:latin typeface="Times New Roman" panose="02020603050405020304" pitchFamily="18" charset="0"/>
              <a:cs typeface="Times New Roman" panose="02020603050405020304" pitchFamily="18" charset="0"/>
            </a:endParaRP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295400" y="2514601"/>
            <a:ext cx="51054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Oval 4"/>
          <p:cNvSpPr/>
          <p:nvPr/>
        </p:nvSpPr>
        <p:spPr>
          <a:xfrm>
            <a:off x="4794246" y="4114800"/>
            <a:ext cx="381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urved Connector 6"/>
          <p:cNvCxnSpPr>
            <a:stCxn id="5" idx="0"/>
          </p:cNvCxnSpPr>
          <p:nvPr/>
        </p:nvCxnSpPr>
        <p:spPr>
          <a:xfrm rot="5400000" flipH="1" flipV="1">
            <a:off x="5045073" y="3444873"/>
            <a:ext cx="609600" cy="730254"/>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5763987" y="2991484"/>
            <a:ext cx="3265712" cy="33191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lide Number Placeholder 5"/>
          <p:cNvSpPr>
            <a:spLocks noGrp="1"/>
          </p:cNvSpPr>
          <p:nvPr>
            <p:ph type="sldNum" sz="quarter" idx="12"/>
          </p:nvPr>
        </p:nvSpPr>
        <p:spPr/>
        <p:txBody>
          <a:bodyPr/>
          <a:lstStyle/>
          <a:p>
            <a:fld id="{659D4852-C39A-4383-9590-8D833D1A3BCF}" type="slidenum">
              <a:rPr lang="en-US" smtClean="0"/>
              <a:t>53</a:t>
            </a:fld>
            <a:endParaRPr lang="en-US"/>
          </a:p>
        </p:txBody>
      </p:sp>
      <p:sp>
        <p:nvSpPr>
          <p:cNvPr id="10" name="Title 1"/>
          <p:cNvSpPr>
            <a:spLocks noGrp="1"/>
          </p:cNvSpPr>
          <p:nvPr>
            <p:ph type="title"/>
          </p:nvPr>
        </p:nvSpPr>
        <p:spPr>
          <a:xfrm>
            <a:off x="1945201" y="624110"/>
            <a:ext cx="6589199" cy="747490"/>
          </a:xfrm>
        </p:spPr>
        <p:txBody>
          <a:bodyPr/>
          <a:lstStyle/>
          <a:p>
            <a:r>
              <a:rPr lang="en-US" dirty="0"/>
              <a:t>Electro-Mechanical Design</a:t>
            </a:r>
            <a:endParaRPr lang="en-US"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21804638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447800" y="1433983"/>
            <a:ext cx="4943989" cy="1004417"/>
          </a:xfrm>
        </p:spPr>
        <p:txBody>
          <a:bodyPr>
            <a:normAutofit/>
          </a:bodyPr>
          <a:lstStyle/>
          <a:p>
            <a:r>
              <a:rPr lang="en-GB" sz="2000" dirty="0">
                <a:solidFill>
                  <a:schemeClr val="tx1"/>
                </a:solidFill>
                <a:latin typeface="Calibri" panose="020F0502020204030204" pitchFamily="34" charset="0"/>
                <a:cs typeface="Calibri" panose="020F0502020204030204" pitchFamily="34" charset="0"/>
              </a:rPr>
              <a:t>Artificial Lighting Design</a:t>
            </a:r>
            <a:endParaRPr lang="en-US" sz="200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t>54</a:t>
            </a:fld>
            <a:endParaRPr lang="en-US"/>
          </a:p>
        </p:txBody>
      </p:sp>
    </p:spTree>
    <p:extLst>
      <p:ext uri="{BB962C8B-B14F-4D97-AF65-F5344CB8AC3E}">
        <p14:creationId xmlns:p14="http://schemas.microsoft.com/office/powerpoint/2010/main" val="3459880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219200" y="1980867"/>
            <a:ext cx="4943989" cy="4171950"/>
          </a:xfrm>
        </p:spPr>
        <p:txBody>
          <a:bodyPr/>
          <a:lstStyle/>
          <a:p>
            <a:r>
              <a:rPr lang="en-GB" sz="2000" dirty="0">
                <a:solidFill>
                  <a:schemeClr val="tx1"/>
                </a:solidFill>
                <a:latin typeface="Calibri" panose="020F0502020204030204" pitchFamily="34" charset="0"/>
                <a:cs typeface="Calibri" panose="020F0502020204030204" pitchFamily="34" charset="0"/>
              </a:rPr>
              <a:t>Kitchen Results </a:t>
            </a:r>
          </a:p>
          <a:p>
            <a:endParaRPr lang="en-US" dirty="0"/>
          </a:p>
        </p:txBody>
      </p:sp>
      <p:sp>
        <p:nvSpPr>
          <p:cNvPr id="9" name="TextBox 8"/>
          <p:cNvSpPr txBox="1"/>
          <p:nvPr/>
        </p:nvSpPr>
        <p:spPr>
          <a:xfrm>
            <a:off x="6411103" y="4066842"/>
            <a:ext cx="2057399" cy="646331"/>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7 LED Luminaires</a:t>
            </a:r>
          </a:p>
          <a:p>
            <a:endParaRPr lang="en-US" dirty="0"/>
          </a:p>
        </p:txBody>
      </p:sp>
      <p:sp>
        <p:nvSpPr>
          <p:cNvPr id="10" name="TextBox 9"/>
          <p:cNvSpPr txBox="1"/>
          <p:nvPr/>
        </p:nvSpPr>
        <p:spPr>
          <a:xfrm>
            <a:off x="6411103" y="3043356"/>
            <a:ext cx="1943100" cy="923330"/>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 Eavg = 518 lux</a:t>
            </a:r>
          </a:p>
          <a:p>
            <a:r>
              <a:rPr lang="en-US" dirty="0">
                <a:solidFill>
                  <a:schemeClr val="tx1">
                    <a:lumMod val="95000"/>
                    <a:lumOff val="5000"/>
                  </a:schemeClr>
                </a:solidFill>
                <a:latin typeface="Times New Roman" panose="02020603050405020304" pitchFamily="18" charset="0"/>
                <a:cs typeface="Times New Roman" panose="02020603050405020304" pitchFamily="18" charset="0"/>
              </a:rPr>
              <a:t>  U = 0.62</a:t>
            </a:r>
          </a:p>
          <a:p>
            <a:r>
              <a:rPr lang="en-US" dirty="0">
                <a:solidFill>
                  <a:schemeClr val="tx1">
                    <a:lumMod val="95000"/>
                    <a:lumOff val="5000"/>
                  </a:schemeClr>
                </a:solidFill>
                <a:latin typeface="Times New Roman" panose="02020603050405020304" pitchFamily="18" charset="0"/>
                <a:cs typeface="Times New Roman" panose="02020603050405020304" pitchFamily="18" charset="0"/>
              </a:rPr>
              <a:t>  Max UGR =</a:t>
            </a:r>
            <a:r>
              <a:rPr lang="en-US" dirty="0"/>
              <a:t>14</a:t>
            </a:r>
          </a:p>
        </p:txBody>
      </p:sp>
      <p:sp>
        <p:nvSpPr>
          <p:cNvPr id="11" name="TextBox 10"/>
          <p:cNvSpPr txBox="1"/>
          <p:nvPr/>
        </p:nvSpPr>
        <p:spPr>
          <a:xfrm>
            <a:off x="6411103" y="2215326"/>
            <a:ext cx="1994935" cy="646331"/>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7 Concentric Recessed Lamps</a:t>
            </a:r>
          </a:p>
        </p:txBody>
      </p:sp>
      <p:pic>
        <p:nvPicPr>
          <p:cNvPr id="12" name="Picture 11" descr="Kitchen raytrace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717" y="2869540"/>
            <a:ext cx="4782207" cy="37311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55</a:t>
            </a:fld>
            <a:endParaRPr lang="en-US"/>
          </a:p>
        </p:txBody>
      </p:sp>
      <p:sp>
        <p:nvSpPr>
          <p:cNvPr id="13" name="Content Placeholder 2">
            <a:extLst>
              <a:ext uri="{FF2B5EF4-FFF2-40B4-BE49-F238E27FC236}">
                <a16:creationId xmlns:a16="http://schemas.microsoft.com/office/drawing/2014/main" id="{FA0F05AC-E433-4BC1-B637-3B6F3C8B6F0B}"/>
              </a:ext>
            </a:extLst>
          </p:cNvPr>
          <p:cNvSpPr txBox="1">
            <a:spLocks/>
          </p:cNvSpPr>
          <p:nvPr/>
        </p:nvSpPr>
        <p:spPr>
          <a:xfrm>
            <a:off x="1219200" y="1506352"/>
            <a:ext cx="4943989" cy="4745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GB" sz="2000" b="1" dirty="0">
                <a:solidFill>
                  <a:schemeClr val="tx1"/>
                </a:solidFill>
                <a:latin typeface="Calibri" panose="020F0502020204030204" pitchFamily="34" charset="0"/>
                <a:cs typeface="Calibri" panose="020F0502020204030204" pitchFamily="34" charset="0"/>
              </a:rPr>
              <a:t>Artificial Lighting Design</a:t>
            </a:r>
            <a:endParaRPr lang="en-US" sz="20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96466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600200" y="1314450"/>
            <a:ext cx="5429249" cy="4000500"/>
          </a:xfrm>
        </p:spPr>
        <p:txBody>
          <a:bodyPr/>
          <a:lstStyle/>
          <a:p>
            <a:r>
              <a:rPr lang="en-GB" sz="2000" dirty="0">
                <a:solidFill>
                  <a:schemeClr val="tx1"/>
                </a:solidFill>
                <a:latin typeface="Calibri" panose="020F0502020204030204" pitchFamily="34" charset="0"/>
                <a:cs typeface="Calibri" panose="020F0502020204030204" pitchFamily="34" charset="0"/>
              </a:rPr>
              <a:t>Kitchen Results </a:t>
            </a:r>
          </a:p>
          <a:p>
            <a:endParaRPr lang="en-GB" dirty="0"/>
          </a:p>
          <a:p>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852" y="1905000"/>
            <a:ext cx="5578548" cy="4773072"/>
          </a:xfrm>
          <a:prstGeom prst="rect">
            <a:avLst/>
          </a:prstGeom>
        </p:spPr>
      </p:pic>
      <p:sp>
        <p:nvSpPr>
          <p:cNvPr id="14" name="TextBox 13"/>
          <p:cNvSpPr txBox="1"/>
          <p:nvPr/>
        </p:nvSpPr>
        <p:spPr>
          <a:xfrm>
            <a:off x="6575797" y="1701752"/>
            <a:ext cx="1943100" cy="369332"/>
          </a:xfrm>
          <a:prstGeom prst="rect">
            <a:avLst/>
          </a:prstGeom>
          <a:noFill/>
        </p:spPr>
        <p:txBody>
          <a:bodyPr wrap="square" rtlCol="0">
            <a:spAutoFit/>
          </a:bodyPr>
          <a:lstStyle/>
          <a:p>
            <a:r>
              <a:rPr lang="en-US" dirty="0">
                <a:solidFill>
                  <a:schemeClr val="tx1">
                    <a:lumMod val="95000"/>
                    <a:lumOff val="5000"/>
                  </a:schemeClr>
                </a:solidFill>
                <a:latin typeface="Times New Roman" panose="02020603050405020304" pitchFamily="18" charset="0"/>
                <a:cs typeface="Times New Roman" panose="02020603050405020304" pitchFamily="18" charset="0"/>
              </a:rPr>
              <a:t>Dimming Sample</a:t>
            </a:r>
          </a:p>
        </p:txBody>
      </p:sp>
      <p:sp>
        <p:nvSpPr>
          <p:cNvPr id="7" name="TextBox 6"/>
          <p:cNvSpPr txBox="1"/>
          <p:nvPr/>
        </p:nvSpPr>
        <p:spPr>
          <a:xfrm>
            <a:off x="6609300" y="2416254"/>
            <a:ext cx="2297625" cy="1107996"/>
          </a:xfrm>
          <a:prstGeom prst="rect">
            <a:avLst/>
          </a:prstGeom>
          <a:noFill/>
        </p:spPr>
        <p:txBody>
          <a:bodyPr wrap="square" rtlCol="0">
            <a:spAutoFit/>
          </a:bodyPr>
          <a:lstStyle/>
          <a:p>
            <a:r>
              <a:rPr lang="en-US" sz="2400" dirty="0" err="1">
                <a:solidFill>
                  <a:schemeClr val="tx1">
                    <a:lumMod val="95000"/>
                    <a:lumOff val="5000"/>
                  </a:schemeClr>
                </a:solidFill>
                <a:latin typeface="Calibri" panose="020F0502020204030204" pitchFamily="34" charset="0"/>
                <a:cs typeface="Calibri" panose="020F0502020204030204" pitchFamily="34" charset="0"/>
              </a:rPr>
              <a:t>Eavg</a:t>
            </a:r>
            <a:r>
              <a:rPr lang="en-US" sz="2400" dirty="0">
                <a:solidFill>
                  <a:schemeClr val="tx1">
                    <a:lumMod val="95000"/>
                    <a:lumOff val="5000"/>
                  </a:schemeClr>
                </a:solidFill>
                <a:latin typeface="Calibri" panose="020F0502020204030204" pitchFamily="34" charset="0"/>
                <a:cs typeface="Calibri" panose="020F0502020204030204" pitchFamily="34" charset="0"/>
              </a:rPr>
              <a:t> = 502 lux</a:t>
            </a:r>
          </a:p>
          <a:p>
            <a:r>
              <a:rPr lang="en-US" sz="2400" dirty="0">
                <a:solidFill>
                  <a:schemeClr val="tx1">
                    <a:lumMod val="95000"/>
                    <a:lumOff val="5000"/>
                  </a:schemeClr>
                </a:solidFill>
                <a:latin typeface="Calibri" panose="020F0502020204030204" pitchFamily="34" charset="0"/>
                <a:cs typeface="Calibri" panose="020F0502020204030204" pitchFamily="34" charset="0"/>
              </a:rPr>
              <a:t>U = 0.65</a:t>
            </a:r>
          </a:p>
          <a:p>
            <a:r>
              <a:rPr lang="en-US" dirty="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56</a:t>
            </a:fld>
            <a:endParaRPr lang="en-US"/>
          </a:p>
        </p:txBody>
      </p:sp>
    </p:spTree>
    <p:extLst>
      <p:ext uri="{BB962C8B-B14F-4D97-AF65-F5344CB8AC3E}">
        <p14:creationId xmlns:p14="http://schemas.microsoft.com/office/powerpoint/2010/main" val="27850380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447800" y="1376380"/>
            <a:ext cx="5257800" cy="614267"/>
          </a:xfrm>
        </p:spPr>
        <p:txBody>
          <a:bodyPr/>
          <a:lstStyle/>
          <a:p>
            <a:r>
              <a:rPr lang="en-GB" sz="2000" dirty="0">
                <a:solidFill>
                  <a:schemeClr val="tx1"/>
                </a:solidFill>
                <a:latin typeface="Calibri" panose="020F0502020204030204" pitchFamily="34" charset="0"/>
                <a:cs typeface="Calibri" panose="020F0502020204030204" pitchFamily="34" charset="0"/>
              </a:rPr>
              <a:t>Bedroom Results </a:t>
            </a:r>
          </a:p>
          <a:p>
            <a:endParaRPr lang="en-US" dirty="0"/>
          </a:p>
        </p:txBody>
      </p:sp>
      <p:pic>
        <p:nvPicPr>
          <p:cNvPr id="4" name="Picture 3" descr="Master bedroom"/>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990647"/>
            <a:ext cx="5715000" cy="46387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6553200" y="2287938"/>
            <a:ext cx="2057399"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4 Recessed Lamps</a:t>
            </a:r>
          </a:p>
        </p:txBody>
      </p:sp>
      <p:sp>
        <p:nvSpPr>
          <p:cNvPr id="8" name="TextBox 7"/>
          <p:cNvSpPr txBox="1"/>
          <p:nvPr/>
        </p:nvSpPr>
        <p:spPr>
          <a:xfrm>
            <a:off x="6477001" y="2660240"/>
            <a:ext cx="2057399"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Eavg = 183 lux</a:t>
            </a:r>
          </a:p>
          <a:p>
            <a:r>
              <a:rPr lang="en-US" dirty="0">
                <a:latin typeface="Calibri" panose="020F0502020204030204" pitchFamily="34" charset="0"/>
                <a:cs typeface="Calibri" panose="020F0502020204030204" pitchFamily="34" charset="0"/>
              </a:rPr>
              <a:t>  U = 0.68</a:t>
            </a:r>
          </a:p>
          <a:p>
            <a:r>
              <a:rPr lang="en-US" dirty="0">
                <a:latin typeface="Calibri" panose="020F0502020204030204" pitchFamily="34" charset="0"/>
                <a:cs typeface="Calibri" panose="020F0502020204030204" pitchFamily="34" charset="0"/>
              </a:rPr>
              <a:t>  UGR =  </a:t>
            </a:r>
            <a:r>
              <a:rPr lang="ar-SA" dirty="0">
                <a:latin typeface="Calibri" panose="020F0502020204030204" pitchFamily="34" charset="0"/>
                <a:cs typeface="Calibri" panose="020F0502020204030204" pitchFamily="34" charset="0"/>
              </a:rPr>
              <a:t>&gt;</a:t>
            </a:r>
            <a:r>
              <a:rPr lang="en-GB" dirty="0">
                <a:latin typeface="Calibri" panose="020F0502020204030204" pitchFamily="34" charset="0"/>
                <a:cs typeface="Calibri" panose="020F0502020204030204" pitchFamily="34" charset="0"/>
              </a:rPr>
              <a:t>10</a:t>
            </a:r>
            <a:endParaRPr lang="en-US" dirty="0">
              <a:latin typeface="Calibri" panose="020F0502020204030204" pitchFamily="34" charset="0"/>
              <a:cs typeface="Calibri" panose="020F0502020204030204" pitchFamily="34" charset="0"/>
            </a:endParaRPr>
          </a:p>
        </p:txBody>
      </p:sp>
      <p:sp>
        <p:nvSpPr>
          <p:cNvPr id="9" name="TextBox 8"/>
          <p:cNvSpPr txBox="1"/>
          <p:nvPr/>
        </p:nvSpPr>
        <p:spPr>
          <a:xfrm>
            <a:off x="6553199" y="3583570"/>
            <a:ext cx="2057399"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LED Luminaires</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16.2 W</a:t>
            </a:r>
          </a:p>
          <a:p>
            <a:r>
              <a:rPr lang="en-US" dirty="0">
                <a:latin typeface="Calibri" panose="020F0502020204030204" pitchFamily="34" charset="0"/>
                <a:cs typeface="Calibri" panose="020F0502020204030204" pitchFamily="34" charset="0"/>
              </a:rPr>
              <a:t>1100 Lm</a:t>
            </a:r>
          </a:p>
        </p:txBody>
      </p:sp>
      <p:sp>
        <p:nvSpPr>
          <p:cNvPr id="5" name="Slide Number Placeholder 4"/>
          <p:cNvSpPr>
            <a:spLocks noGrp="1"/>
          </p:cNvSpPr>
          <p:nvPr>
            <p:ph type="sldNum" sz="quarter" idx="12"/>
          </p:nvPr>
        </p:nvSpPr>
        <p:spPr/>
        <p:txBody>
          <a:bodyPr/>
          <a:lstStyle/>
          <a:p>
            <a:fld id="{659D4852-C39A-4383-9590-8D833D1A3BCF}" type="slidenum">
              <a:rPr lang="en-US" smtClean="0"/>
              <a:t>57</a:t>
            </a:fld>
            <a:endParaRPr lang="en-US"/>
          </a:p>
        </p:txBody>
      </p:sp>
    </p:spTree>
    <p:extLst>
      <p:ext uri="{BB962C8B-B14F-4D97-AF65-F5344CB8AC3E}">
        <p14:creationId xmlns:p14="http://schemas.microsoft.com/office/powerpoint/2010/main" val="4142799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676747"/>
          </a:xfrm>
        </p:spPr>
        <p:txBody>
          <a:bodyPr/>
          <a:lstStyle/>
          <a:p>
            <a:r>
              <a:rPr lang="en-US" dirty="0"/>
              <a:t>Electro-Mechanical Design</a:t>
            </a:r>
          </a:p>
        </p:txBody>
      </p:sp>
      <p:sp>
        <p:nvSpPr>
          <p:cNvPr id="3" name="Content Placeholder 2"/>
          <p:cNvSpPr>
            <a:spLocks noGrp="1"/>
          </p:cNvSpPr>
          <p:nvPr>
            <p:ph idx="1"/>
          </p:nvPr>
        </p:nvSpPr>
        <p:spPr>
          <a:xfrm>
            <a:off x="1447800" y="1313041"/>
            <a:ext cx="5429249" cy="609600"/>
          </a:xfrm>
        </p:spPr>
        <p:txBody>
          <a:bodyPr/>
          <a:lstStyle/>
          <a:p>
            <a:r>
              <a:rPr lang="en-GB" sz="2000" dirty="0">
                <a:solidFill>
                  <a:schemeClr val="tx1"/>
                </a:solidFill>
                <a:latin typeface="Calibri" panose="020F0502020204030204" pitchFamily="34" charset="0"/>
                <a:cs typeface="Calibri" panose="020F0502020204030204" pitchFamily="34" charset="0"/>
              </a:rPr>
              <a:t>Bedroom Results </a:t>
            </a:r>
          </a:p>
          <a:p>
            <a:endParaRPr lang="en-GB" dirty="0"/>
          </a:p>
          <a:p>
            <a:endParaRPr lang="en-US" dirty="0"/>
          </a:p>
        </p:txBody>
      </p:sp>
      <p:sp>
        <p:nvSpPr>
          <p:cNvPr id="14" name="TextBox 13"/>
          <p:cNvSpPr txBox="1"/>
          <p:nvPr/>
        </p:nvSpPr>
        <p:spPr>
          <a:xfrm>
            <a:off x="6467474" y="4345612"/>
            <a:ext cx="1943100"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Dimming Sample</a:t>
            </a:r>
          </a:p>
        </p:txBody>
      </p:sp>
      <p:sp>
        <p:nvSpPr>
          <p:cNvPr id="7" name="TextBox 6"/>
          <p:cNvSpPr txBox="1"/>
          <p:nvPr/>
        </p:nvSpPr>
        <p:spPr>
          <a:xfrm>
            <a:off x="6629400" y="2478861"/>
            <a:ext cx="2076448" cy="1107996"/>
          </a:xfrm>
          <a:prstGeom prst="rect">
            <a:avLst/>
          </a:prstGeom>
          <a:noFill/>
        </p:spPr>
        <p:txBody>
          <a:bodyPr wrap="square" rtlCol="0">
            <a:spAutoFit/>
          </a:bodyPr>
          <a:lstStyle/>
          <a:p>
            <a:r>
              <a:rPr lang="en-US" sz="2400" dirty="0" err="1">
                <a:solidFill>
                  <a:schemeClr val="tx1">
                    <a:lumMod val="95000"/>
                    <a:lumOff val="5000"/>
                  </a:schemeClr>
                </a:solidFill>
                <a:latin typeface="Calibri" panose="020F0502020204030204" pitchFamily="34" charset="0"/>
                <a:cs typeface="Calibri" panose="020F0502020204030204" pitchFamily="34" charset="0"/>
              </a:rPr>
              <a:t>Eavg</a:t>
            </a:r>
            <a:r>
              <a:rPr lang="en-US" sz="2400" dirty="0">
                <a:solidFill>
                  <a:schemeClr val="tx1">
                    <a:lumMod val="95000"/>
                    <a:lumOff val="5000"/>
                  </a:schemeClr>
                </a:solidFill>
                <a:latin typeface="Calibri" panose="020F0502020204030204" pitchFamily="34" charset="0"/>
                <a:cs typeface="Calibri" panose="020F0502020204030204" pitchFamily="34" charset="0"/>
              </a:rPr>
              <a:t> = 241 lux</a:t>
            </a:r>
          </a:p>
          <a:p>
            <a:r>
              <a:rPr lang="en-US" sz="2400" dirty="0">
                <a:solidFill>
                  <a:schemeClr val="tx1">
                    <a:lumMod val="95000"/>
                    <a:lumOff val="5000"/>
                  </a:schemeClr>
                </a:solidFill>
                <a:latin typeface="Calibri" panose="020F0502020204030204" pitchFamily="34" charset="0"/>
                <a:cs typeface="Calibri" panose="020F0502020204030204" pitchFamily="34" charset="0"/>
              </a:rPr>
              <a:t>U = 0.55</a:t>
            </a:r>
          </a:p>
          <a:p>
            <a:r>
              <a:rPr lang="en-US" dirty="0">
                <a:solidFill>
                  <a:schemeClr val="tx1">
                    <a:lumMod val="95000"/>
                    <a:lumOff val="5000"/>
                  </a:schemeClr>
                </a:solidFill>
                <a:latin typeface="Times New Roman" panose="02020603050405020304" pitchFamily="18" charset="0"/>
                <a:cs typeface="Times New Roman" panose="02020603050405020304" pitchFamily="18" charset="0"/>
              </a:rPr>
              <a:t>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960225"/>
            <a:ext cx="5638800" cy="4745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659D4852-C39A-4383-9590-8D833D1A3BCF}" type="slidenum">
              <a:rPr lang="en-US" smtClean="0"/>
              <a:t>58</a:t>
            </a:fld>
            <a:endParaRPr lang="en-US"/>
          </a:p>
        </p:txBody>
      </p:sp>
    </p:spTree>
    <p:extLst>
      <p:ext uri="{BB962C8B-B14F-4D97-AF65-F5344CB8AC3E}">
        <p14:creationId xmlns:p14="http://schemas.microsoft.com/office/powerpoint/2010/main" val="32392097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375680"/>
            <a:ext cx="4724400" cy="637767"/>
          </a:xfrm>
        </p:spPr>
        <p:txBody>
          <a:bodyPr/>
          <a:lstStyle/>
          <a:p>
            <a:r>
              <a:rPr lang="en-GB" sz="2000" dirty="0">
                <a:solidFill>
                  <a:schemeClr val="tx1"/>
                </a:solidFill>
                <a:latin typeface="Calibri" panose="020F0502020204030204" pitchFamily="34" charset="0"/>
                <a:cs typeface="Calibri" panose="020F0502020204030204" pitchFamily="34" charset="0"/>
              </a:rPr>
              <a:t>Living Room Results </a:t>
            </a:r>
          </a:p>
          <a:p>
            <a:endParaRPr lang="en-US" dirty="0"/>
          </a:p>
        </p:txBody>
      </p:sp>
      <p:pic>
        <p:nvPicPr>
          <p:cNvPr id="4" name="Picture 3" descr="Living room"/>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981200"/>
            <a:ext cx="57912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6539465" y="2177234"/>
            <a:ext cx="1994935"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3 Concentric Recessed Lamps</a:t>
            </a:r>
          </a:p>
        </p:txBody>
      </p:sp>
      <p:sp>
        <p:nvSpPr>
          <p:cNvPr id="8" name="TextBox 7"/>
          <p:cNvSpPr txBox="1"/>
          <p:nvPr/>
        </p:nvSpPr>
        <p:spPr>
          <a:xfrm>
            <a:off x="6505575" y="2856112"/>
            <a:ext cx="1885950"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 Eavg = 172 lux</a:t>
            </a:r>
          </a:p>
          <a:p>
            <a:r>
              <a:rPr lang="en-US" dirty="0">
                <a:latin typeface="Calibri" panose="020F0502020204030204" pitchFamily="34" charset="0"/>
                <a:cs typeface="Calibri" panose="020F0502020204030204" pitchFamily="34" charset="0"/>
              </a:rPr>
              <a:t>  U = 0.78</a:t>
            </a:r>
          </a:p>
          <a:p>
            <a:r>
              <a:rPr lang="en-US" dirty="0">
                <a:latin typeface="Calibri" panose="020F0502020204030204" pitchFamily="34" charset="0"/>
                <a:cs typeface="Calibri" panose="020F0502020204030204" pitchFamily="34" charset="0"/>
              </a:rPr>
              <a:t>  UGR =  </a:t>
            </a:r>
            <a:r>
              <a:rPr lang="ar-SA" dirty="0">
                <a:latin typeface="Calibri" panose="020F0502020204030204" pitchFamily="34" charset="0"/>
                <a:cs typeface="Calibri" panose="020F0502020204030204" pitchFamily="34" charset="0"/>
              </a:rPr>
              <a:t>&gt;</a:t>
            </a:r>
            <a:r>
              <a:rPr lang="en-GB" dirty="0">
                <a:latin typeface="Calibri" panose="020F0502020204030204" pitchFamily="34" charset="0"/>
                <a:cs typeface="Calibri" panose="020F0502020204030204" pitchFamily="34" charset="0"/>
              </a:rPr>
              <a:t>10</a:t>
            </a:r>
            <a:endParaRPr lang="en-US" dirty="0">
              <a:latin typeface="Calibri" panose="020F0502020204030204" pitchFamily="34" charset="0"/>
              <a:cs typeface="Calibri" panose="020F0502020204030204" pitchFamily="34" charset="0"/>
            </a:endParaRPr>
          </a:p>
        </p:txBody>
      </p:sp>
      <p:sp>
        <p:nvSpPr>
          <p:cNvPr id="9" name="TextBox 8"/>
          <p:cNvSpPr txBox="1"/>
          <p:nvPr/>
        </p:nvSpPr>
        <p:spPr>
          <a:xfrm>
            <a:off x="6570237" y="3811990"/>
            <a:ext cx="2057399"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LED Luminaires</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18 W</a:t>
            </a:r>
          </a:p>
          <a:p>
            <a:r>
              <a:rPr lang="en-US" dirty="0">
                <a:latin typeface="Calibri" panose="020F0502020204030204" pitchFamily="34" charset="0"/>
                <a:cs typeface="Calibri" panose="020F0502020204030204" pitchFamily="34" charset="0"/>
              </a:rPr>
              <a:t>1400 Lm</a:t>
            </a:r>
          </a:p>
        </p:txBody>
      </p:sp>
      <p:sp>
        <p:nvSpPr>
          <p:cNvPr id="11" name="Title 1"/>
          <p:cNvSpPr>
            <a:spLocks noGrp="1"/>
          </p:cNvSpPr>
          <p:nvPr>
            <p:ph type="title"/>
          </p:nvPr>
        </p:nvSpPr>
        <p:spPr>
          <a:xfrm>
            <a:off x="1945201" y="624110"/>
            <a:ext cx="6589199" cy="783816"/>
          </a:xfrm>
        </p:spPr>
        <p:txBody>
          <a:bodyPr/>
          <a:lstStyle/>
          <a:p>
            <a:r>
              <a:rPr lang="en-US" dirty="0"/>
              <a:t>Electro-Mechanical Design</a:t>
            </a:r>
          </a:p>
        </p:txBody>
      </p:sp>
      <p:sp>
        <p:nvSpPr>
          <p:cNvPr id="6" name="Slide Number Placeholder 5"/>
          <p:cNvSpPr>
            <a:spLocks noGrp="1"/>
          </p:cNvSpPr>
          <p:nvPr>
            <p:ph type="sldNum" sz="quarter" idx="12"/>
          </p:nvPr>
        </p:nvSpPr>
        <p:spPr/>
        <p:txBody>
          <a:bodyPr/>
          <a:lstStyle/>
          <a:p>
            <a:fld id="{659D4852-C39A-4383-9590-8D833D1A3BCF}" type="slidenum">
              <a:rPr lang="en-US" smtClean="0"/>
              <a:t>59</a:t>
            </a:fld>
            <a:endParaRPr lang="en-US"/>
          </a:p>
        </p:txBody>
      </p:sp>
    </p:spTree>
    <p:extLst>
      <p:ext uri="{BB962C8B-B14F-4D97-AF65-F5344CB8AC3E}">
        <p14:creationId xmlns:p14="http://schemas.microsoft.com/office/powerpoint/2010/main" val="3611793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Site Analysis </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99706" y="1684421"/>
            <a:ext cx="7708674" cy="4343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6</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1905000"/>
            <a:ext cx="881640" cy="781050"/>
          </a:xfrm>
          <a:prstGeom prst="rect">
            <a:avLst/>
          </a:prstGeom>
        </p:spPr>
      </p:pic>
      <p:sp>
        <p:nvSpPr>
          <p:cNvPr id="7" name="Rectangle 6"/>
          <p:cNvSpPr/>
          <p:nvPr/>
        </p:nvSpPr>
        <p:spPr>
          <a:xfrm>
            <a:off x="1295400" y="6096000"/>
            <a:ext cx="4572000" cy="646331"/>
          </a:xfrm>
          <a:prstGeom prst="rect">
            <a:avLst/>
          </a:prstGeom>
        </p:spPr>
        <p:txBody>
          <a:bodyPr>
            <a:spAutoFit/>
          </a:bodyPr>
          <a:lstStyle/>
          <a:p>
            <a:r>
              <a:rPr lang="en-GB" dirty="0">
                <a:latin typeface="Calibri" panose="020F0502020204030204" pitchFamily="34" charset="0"/>
                <a:cs typeface="Calibri" panose="020F0502020204030204" pitchFamily="34" charset="0"/>
              </a:rPr>
              <a:t>Total site area = 2000 m</a:t>
            </a:r>
            <a:r>
              <a:rPr lang="en-GB" baseline="30000" dirty="0">
                <a:latin typeface="Calibri" panose="020F0502020204030204" pitchFamily="34" charset="0"/>
                <a:cs typeface="Calibri" panose="020F0502020204030204" pitchFamily="34" charset="0"/>
              </a:rPr>
              <a:t>2</a:t>
            </a:r>
            <a:endParaRPr lang="en-US"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Building area = 500 m</a:t>
            </a:r>
            <a:r>
              <a:rPr lang="en-GB" baseline="30000" dirty="0">
                <a:latin typeface="Calibri" panose="020F0502020204030204" pitchFamily="34" charset="0"/>
                <a:cs typeface="Calibri" panose="020F0502020204030204" pitchFamily="34" charset="0"/>
              </a:rPr>
              <a:t>2</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43883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219200" y="1490913"/>
            <a:ext cx="6286500" cy="629886"/>
          </a:xfrm>
        </p:spPr>
        <p:txBody>
          <a:bodyPr/>
          <a:lstStyle/>
          <a:p>
            <a:r>
              <a:rPr lang="en-GB" sz="2000" dirty="0">
                <a:solidFill>
                  <a:schemeClr val="tx1"/>
                </a:solidFill>
                <a:latin typeface="Calibri" panose="020F0502020204030204" pitchFamily="34" charset="0"/>
                <a:cs typeface="Calibri" panose="020F0502020204030204" pitchFamily="34" charset="0"/>
              </a:rPr>
              <a:t>Electrical Installations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015" y="2336598"/>
            <a:ext cx="5436957" cy="41338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5867400" y="2771538"/>
            <a:ext cx="3048000" cy="847155"/>
          </a:xfrm>
          <a:prstGeom prst="rect">
            <a:avLst/>
          </a:prstGeom>
        </p:spPr>
        <p:txBody>
          <a:bodyPr wrap="square">
            <a:spAutoFit/>
          </a:bodyPr>
          <a:lstStyle/>
          <a:p>
            <a:pPr algn="just">
              <a:lnSpc>
                <a:spcPct val="107000"/>
              </a:lnSpc>
              <a:spcAft>
                <a:spcPts val="600"/>
              </a:spcAft>
            </a:pPr>
            <a:r>
              <a:rPr lang="en-GB" sz="1300" dirty="0">
                <a:latin typeface="Calibri (body)"/>
                <a:ea typeface="Calibri" panose="020F0502020204030204" pitchFamily="34" charset="0"/>
                <a:cs typeface="Calibri" panose="020F0502020204030204" pitchFamily="34" charset="0"/>
              </a:rPr>
              <a:t>Total Building power = </a:t>
            </a:r>
            <a:r>
              <a:rPr lang="en-GB" sz="1300" b="1" dirty="0">
                <a:latin typeface="Calibri (body)"/>
                <a:ea typeface="Calibri" panose="020F0502020204030204" pitchFamily="34" charset="0"/>
                <a:cs typeface="Calibri" panose="020F0502020204030204" pitchFamily="34" charset="0"/>
              </a:rPr>
              <a:t>82616 Watt</a:t>
            </a:r>
          </a:p>
          <a:p>
            <a:pPr algn="just">
              <a:lnSpc>
                <a:spcPct val="107000"/>
              </a:lnSpc>
              <a:spcAft>
                <a:spcPts val="600"/>
              </a:spcAft>
            </a:pPr>
            <a:r>
              <a:rPr lang="en-GB" sz="1300" dirty="0">
                <a:latin typeface="Calibri (body)"/>
                <a:ea typeface="Calibri" panose="020F0502020204030204" pitchFamily="34" charset="0"/>
              </a:rPr>
              <a:t>Total Building current = </a:t>
            </a:r>
            <a:r>
              <a:rPr lang="en-GB" sz="1300" b="1" dirty="0">
                <a:latin typeface="Calibri (body)"/>
              </a:rPr>
              <a:t>300.42 Amp</a:t>
            </a:r>
            <a:endParaRPr lang="en-US" sz="1300" b="1" dirty="0">
              <a:latin typeface="Calibri (body)"/>
            </a:endParaRPr>
          </a:p>
          <a:p>
            <a:pPr algn="just">
              <a:lnSpc>
                <a:spcPct val="107000"/>
              </a:lnSpc>
              <a:spcAft>
                <a:spcPts val="600"/>
              </a:spcAft>
            </a:pPr>
            <a:endParaRPr lang="en-US" sz="1050" dirty="0">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6019800" y="3605186"/>
            <a:ext cx="2286000" cy="784830"/>
          </a:xfrm>
          <a:prstGeom prst="rect">
            <a:avLst/>
          </a:prstGeom>
        </p:spPr>
        <p:txBody>
          <a:bodyPr wrap="square">
            <a:spAutoFit/>
          </a:bodyPr>
          <a:lstStyle/>
          <a:p>
            <a:r>
              <a:rPr lang="en-GB" sz="1500" dirty="0">
                <a:latin typeface="Calibri" panose="020F0502020204030204" pitchFamily="34" charset="0"/>
                <a:ea typeface="Calibri" panose="020F0502020204030204" pitchFamily="34" charset="0"/>
              </a:rPr>
              <a:t>The Main Circuit breaker is 3 Phase with 200 Amp with phase Dia. 50 mm2</a:t>
            </a:r>
            <a:endParaRPr lang="en-US" sz="1500" dirty="0"/>
          </a:p>
        </p:txBody>
      </p:sp>
      <p:sp>
        <p:nvSpPr>
          <p:cNvPr id="5" name="Slide Number Placeholder 4"/>
          <p:cNvSpPr>
            <a:spLocks noGrp="1"/>
          </p:cNvSpPr>
          <p:nvPr>
            <p:ph type="sldNum" sz="quarter" idx="12"/>
          </p:nvPr>
        </p:nvSpPr>
        <p:spPr/>
        <p:txBody>
          <a:bodyPr/>
          <a:lstStyle/>
          <a:p>
            <a:fld id="{659D4852-C39A-4383-9590-8D833D1A3BCF}" type="slidenum">
              <a:rPr lang="en-US" smtClean="0"/>
              <a:t>60</a:t>
            </a:fld>
            <a:endParaRPr lang="en-US"/>
          </a:p>
        </p:txBody>
      </p:sp>
    </p:spTree>
    <p:extLst>
      <p:ext uri="{BB962C8B-B14F-4D97-AF65-F5344CB8AC3E}">
        <p14:creationId xmlns:p14="http://schemas.microsoft.com/office/powerpoint/2010/main" val="30021544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295400" y="1296943"/>
            <a:ext cx="6096000" cy="409486"/>
          </a:xfrm>
        </p:spPr>
        <p:txBody>
          <a:bodyPr/>
          <a:lstStyle/>
          <a:p>
            <a:r>
              <a:rPr lang="en-GB" sz="2000" dirty="0">
                <a:solidFill>
                  <a:schemeClr val="tx1"/>
                </a:solidFill>
                <a:latin typeface="Calibri" panose="020F0502020204030204" pitchFamily="34" charset="0"/>
                <a:cs typeface="Calibri" panose="020F0502020204030204" pitchFamily="34" charset="0"/>
              </a:rPr>
              <a:t>Electrical Detailing Samples</a:t>
            </a:r>
          </a:p>
          <a:p>
            <a:endParaRPr lang="en-US" dirty="0"/>
          </a:p>
        </p:txBody>
      </p:sp>
      <p:sp>
        <p:nvSpPr>
          <p:cNvPr id="13" name="Rectangle 12"/>
          <p:cNvSpPr/>
          <p:nvPr/>
        </p:nvSpPr>
        <p:spPr>
          <a:xfrm>
            <a:off x="1600200" y="1763401"/>
            <a:ext cx="2217851" cy="300082"/>
          </a:xfrm>
          <a:prstGeom prst="rect">
            <a:avLst/>
          </a:prstGeom>
        </p:spPr>
        <p:txBody>
          <a:bodyPr wrap="none">
            <a:spAutoFit/>
          </a:bodyPr>
          <a:lstStyle/>
          <a:p>
            <a:r>
              <a:rPr lang="en-GB" sz="1350" dirty="0">
                <a:latin typeface="Calibri" panose="020F0502020204030204" pitchFamily="34" charset="0"/>
                <a:ea typeface="Calibri" panose="020F0502020204030204" pitchFamily="34" charset="0"/>
              </a:rPr>
              <a:t>GF Eastern Block Total Power</a:t>
            </a:r>
            <a:endParaRPr lang="en-US" sz="1350" dirty="0"/>
          </a:p>
        </p:txBody>
      </p:sp>
      <p:sp>
        <p:nvSpPr>
          <p:cNvPr id="15" name="Rectangle 14"/>
          <p:cNvSpPr/>
          <p:nvPr/>
        </p:nvSpPr>
        <p:spPr>
          <a:xfrm>
            <a:off x="6172200" y="2667000"/>
            <a:ext cx="3526899" cy="813300"/>
          </a:xfrm>
          <a:prstGeom prst="rect">
            <a:avLst/>
          </a:prstGeom>
        </p:spPr>
        <p:txBody>
          <a:bodyPr wrap="square">
            <a:spAutoFit/>
          </a:bodyPr>
          <a:lstStyle/>
          <a:p>
            <a:pPr>
              <a:lnSpc>
                <a:spcPct val="107000"/>
              </a:lnSpc>
              <a:spcAft>
                <a:spcPts val="600"/>
              </a:spcAft>
            </a:pPr>
            <a:r>
              <a:rPr lang="en-GB" sz="2000" dirty="0">
                <a:latin typeface="Calibri" panose="020F0502020204030204" pitchFamily="34" charset="0"/>
                <a:ea typeface="Calibri" panose="020F0502020204030204" pitchFamily="34" charset="0"/>
                <a:cs typeface="Calibri" panose="020F0502020204030204" pitchFamily="34" charset="0"/>
              </a:rPr>
              <a:t>The Total Block power = </a:t>
            </a:r>
          </a:p>
          <a:p>
            <a:pPr>
              <a:lnSpc>
                <a:spcPct val="107000"/>
              </a:lnSpc>
              <a:spcAft>
                <a:spcPts val="600"/>
              </a:spcAft>
            </a:pPr>
            <a:r>
              <a:rPr lang="en-GB" sz="2000" b="1" dirty="0">
                <a:latin typeface="Calibri" panose="020F0502020204030204" pitchFamily="34" charset="0"/>
                <a:ea typeface="Calibri" panose="020F0502020204030204" pitchFamily="34" charset="0"/>
                <a:cs typeface="Calibri" panose="020F0502020204030204" pitchFamily="34" charset="0"/>
              </a:rPr>
              <a:t>11821 Watt</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124" y="2063483"/>
            <a:ext cx="5162076" cy="46793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61</a:t>
            </a:fld>
            <a:endParaRPr lang="en-US"/>
          </a:p>
        </p:txBody>
      </p:sp>
    </p:spTree>
    <p:extLst>
      <p:ext uri="{BB962C8B-B14F-4D97-AF65-F5344CB8AC3E}">
        <p14:creationId xmlns:p14="http://schemas.microsoft.com/office/powerpoint/2010/main" val="9867491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sp>
        <p:nvSpPr>
          <p:cNvPr id="3" name="Content Placeholder 2"/>
          <p:cNvSpPr>
            <a:spLocks noGrp="1"/>
          </p:cNvSpPr>
          <p:nvPr>
            <p:ph idx="1"/>
          </p:nvPr>
        </p:nvSpPr>
        <p:spPr>
          <a:xfrm>
            <a:off x="1143000" y="1524000"/>
            <a:ext cx="6057900" cy="6858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Luminaires Distribution Sample in GF</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798" y="2830290"/>
            <a:ext cx="7712602"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659D4852-C39A-4383-9590-8D833D1A3BCF}" type="slidenum">
              <a:rPr lang="en-US" smtClean="0"/>
              <a:t>62</a:t>
            </a:fld>
            <a:endParaRPr lang="en-US"/>
          </a:p>
        </p:txBody>
      </p:sp>
    </p:spTree>
    <p:extLst>
      <p:ext uri="{BB962C8B-B14F-4D97-AF65-F5344CB8AC3E}">
        <p14:creationId xmlns:p14="http://schemas.microsoft.com/office/powerpoint/2010/main" val="24921782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Electro-Mechanical Design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2438400"/>
            <a:ext cx="7426107" cy="32575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Content Placeholder 2"/>
          <p:cNvSpPr txBox="1">
            <a:spLocks/>
          </p:cNvSpPr>
          <p:nvPr/>
        </p:nvSpPr>
        <p:spPr>
          <a:xfrm>
            <a:off x="1143000" y="1524000"/>
            <a:ext cx="6057900" cy="6858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dirty="0">
                <a:solidFill>
                  <a:schemeClr val="tx1"/>
                </a:solidFill>
                <a:latin typeface="Calibri" panose="020F0502020204030204" pitchFamily="34" charset="0"/>
                <a:cs typeface="Calibri" panose="020F0502020204030204" pitchFamily="34" charset="0"/>
              </a:rPr>
              <a:t>Sockets Distribution Sample in GF</a:t>
            </a:r>
          </a:p>
        </p:txBody>
      </p:sp>
      <p:sp>
        <p:nvSpPr>
          <p:cNvPr id="3" name="Slide Number Placeholder 2"/>
          <p:cNvSpPr>
            <a:spLocks noGrp="1"/>
          </p:cNvSpPr>
          <p:nvPr>
            <p:ph type="sldNum" sz="quarter" idx="12"/>
          </p:nvPr>
        </p:nvSpPr>
        <p:spPr/>
        <p:txBody>
          <a:bodyPr/>
          <a:lstStyle/>
          <a:p>
            <a:fld id="{659D4852-C39A-4383-9590-8D833D1A3BCF}" type="slidenum">
              <a:rPr lang="en-US" smtClean="0"/>
              <a:t>63</a:t>
            </a:fld>
            <a:endParaRPr lang="en-US"/>
          </a:p>
        </p:txBody>
      </p:sp>
    </p:spTree>
    <p:extLst>
      <p:ext uri="{BB962C8B-B14F-4D97-AF65-F5344CB8AC3E}">
        <p14:creationId xmlns:p14="http://schemas.microsoft.com/office/powerpoint/2010/main" val="37596337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33852"/>
          </a:xfrm>
        </p:spPr>
        <p:txBody>
          <a:bodyPr/>
          <a:lstStyle/>
          <a:p>
            <a:r>
              <a:rPr lang="en-US" dirty="0">
                <a:solidFill>
                  <a:schemeClr val="tx1"/>
                </a:solidFill>
              </a:rPr>
              <a:t>PV System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64</a:t>
            </a:fld>
            <a:endParaRPr lang="en-US"/>
          </a:p>
        </p:txBody>
      </p:sp>
      <p:sp>
        <p:nvSpPr>
          <p:cNvPr id="9" name="Content Placeholder 8"/>
          <p:cNvSpPr>
            <a:spLocks noGrp="1"/>
          </p:cNvSpPr>
          <p:nvPr>
            <p:ph idx="1"/>
          </p:nvPr>
        </p:nvSpPr>
        <p:spPr>
          <a:xfrm>
            <a:off x="1371600" y="1483362"/>
            <a:ext cx="3352800" cy="4765038"/>
          </a:xfrm>
        </p:spPr>
        <p:txBody>
          <a:bodyPr/>
          <a:lstStyle/>
          <a:p>
            <a:r>
              <a:rPr lang="en-US" sz="2400" dirty="0">
                <a:solidFill>
                  <a:schemeClr val="tx1"/>
                </a:solidFill>
                <a:latin typeface="Calibri" panose="020F0502020204030204" pitchFamily="34" charset="0"/>
                <a:cs typeface="Calibri" panose="020F0502020204030204" pitchFamily="34" charset="0"/>
              </a:rPr>
              <a:t>System Design Software </a:t>
            </a:r>
          </a:p>
          <a:p>
            <a:pPr>
              <a:buFont typeface="Arial" panose="020B0604020202020204" pitchFamily="34" charset="0"/>
              <a:buChar char="•"/>
            </a:pPr>
            <a:r>
              <a:rPr lang="en-US" sz="2000" dirty="0">
                <a:solidFill>
                  <a:schemeClr val="tx1"/>
                </a:solidFill>
                <a:latin typeface="Calibri" panose="020F0502020204030204" pitchFamily="34" charset="0"/>
                <a:cs typeface="Calibri" panose="020F0502020204030204" pitchFamily="34" charset="0"/>
              </a:rPr>
              <a:t>PVSyst Premium Design Software was used to simulate the system</a:t>
            </a:r>
          </a:p>
          <a:p>
            <a:pPr>
              <a:buFont typeface="Arial" panose="020B0604020202020204" pitchFamily="34" charset="0"/>
              <a:buChar char="•"/>
            </a:pPr>
            <a:endParaRPr lang="en-US" dirty="0">
              <a:solidFill>
                <a:schemeClr val="tx1"/>
              </a:solidFill>
              <a:latin typeface="Calibri" panose="020F0502020204030204" pitchFamily="34" charset="0"/>
              <a:cs typeface="Calibri" panose="020F0502020204030204" pitchFamily="34" charset="0"/>
            </a:endParaRPr>
          </a:p>
          <a:p>
            <a:r>
              <a:rPr lang="en-US" sz="2400" dirty="0">
                <a:solidFill>
                  <a:schemeClr val="tx1"/>
                </a:solidFill>
                <a:latin typeface="Calibri" panose="020F0502020204030204" pitchFamily="34" charset="0"/>
                <a:cs typeface="Calibri" panose="020F0502020204030204" pitchFamily="34" charset="0"/>
              </a:rPr>
              <a:t>System Geographical Coordinates</a:t>
            </a:r>
          </a:p>
          <a:p>
            <a:pPr>
              <a:buFont typeface="Arial" panose="020B0604020202020204" pitchFamily="34" charset="0"/>
              <a:buChar char="•"/>
            </a:pPr>
            <a:r>
              <a:rPr lang="en-US" sz="2000" dirty="0">
                <a:solidFill>
                  <a:schemeClr val="tx1"/>
                </a:solidFill>
                <a:latin typeface="Calibri" panose="020F0502020204030204" pitchFamily="34" charset="0"/>
                <a:cs typeface="Calibri" panose="020F0502020204030204" pitchFamily="34" charset="0"/>
              </a:rPr>
              <a:t>Coordinates of the system are 32° latitude and 34.8° longitude</a:t>
            </a:r>
          </a:p>
          <a:p>
            <a:pPr>
              <a:buFont typeface="Arial" panose="020B0604020202020204" pitchFamily="34" charset="0"/>
              <a:buChar char="•"/>
            </a:pPr>
            <a:endParaRPr lang="en-US" dirty="0">
              <a:solidFill>
                <a:schemeClr val="tx1"/>
              </a:solidFill>
              <a:latin typeface="Calibri" panose="020F0502020204030204" pitchFamily="34" charset="0"/>
              <a:cs typeface="Calibri" panose="020F0502020204030204" pitchFamily="34" charset="0"/>
            </a:endParaRPr>
          </a:p>
          <a:p>
            <a:endParaRPr lang="en-US" sz="2000" dirty="0">
              <a:solidFill>
                <a:schemeClr val="tx1"/>
              </a:solidFill>
              <a:latin typeface="Calibri" panose="020F0502020204030204" pitchFamily="34" charset="0"/>
              <a:cs typeface="Calibri" panose="020F0502020204030204" pitchFamily="34" charset="0"/>
            </a:endParaRPr>
          </a:p>
          <a:p>
            <a:pPr marL="0" indent="0">
              <a:buNone/>
            </a:pPr>
            <a:endParaRPr lang="en-US" dirty="0">
              <a:solidFill>
                <a:schemeClr val="tx1"/>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2521" y="1457962"/>
            <a:ext cx="3690908" cy="25682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59252"/>
          </a:xfrm>
        </p:spPr>
        <p:txBody>
          <a:bodyPr/>
          <a:lstStyle/>
          <a:p>
            <a:r>
              <a:rPr lang="en-US" dirty="0">
                <a:solidFill>
                  <a:schemeClr val="tx1"/>
                </a:solidFill>
              </a:rPr>
              <a:t>PV System Design</a:t>
            </a:r>
            <a:endParaRPr lang="en-US" dirty="0"/>
          </a:p>
        </p:txBody>
      </p:sp>
      <p:sp>
        <p:nvSpPr>
          <p:cNvPr id="4" name="Slide Number Placeholder 3"/>
          <p:cNvSpPr>
            <a:spLocks noGrp="1"/>
          </p:cNvSpPr>
          <p:nvPr>
            <p:ph type="sldNum" sz="quarter" idx="12"/>
          </p:nvPr>
        </p:nvSpPr>
        <p:spPr/>
        <p:txBody>
          <a:bodyPr/>
          <a:lstStyle/>
          <a:p>
            <a:fld id="{659D4852-C39A-4383-9590-8D833D1A3BCF}" type="slidenum">
              <a:rPr lang="en-US" smtClean="0"/>
              <a:t>65</a:t>
            </a:fld>
            <a:endParaRPr lang="en-US"/>
          </a:p>
        </p:txBody>
      </p:sp>
      <p:sp>
        <p:nvSpPr>
          <p:cNvPr id="5" name="Content Placeholder 8"/>
          <p:cNvSpPr txBox="1">
            <a:spLocks/>
          </p:cNvSpPr>
          <p:nvPr/>
        </p:nvSpPr>
        <p:spPr>
          <a:xfrm>
            <a:off x="1752600" y="1483362"/>
            <a:ext cx="6781801" cy="2615212"/>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dirty="0">
                <a:solidFill>
                  <a:schemeClr val="tx1"/>
                </a:solidFill>
                <a:latin typeface="Calibri" panose="020F0502020204030204" pitchFamily="34" charset="0"/>
                <a:cs typeface="Calibri" panose="020F0502020204030204" pitchFamily="34" charset="0"/>
              </a:rPr>
              <a:t>System Layout</a:t>
            </a:r>
          </a:p>
          <a:p>
            <a:pPr marL="0" indent="0">
              <a:buNone/>
            </a:pPr>
            <a:r>
              <a:rPr lang="en-US" dirty="0">
                <a:solidFill>
                  <a:schemeClr val="tx1"/>
                </a:solidFill>
                <a:latin typeface="Calibri" panose="020F0502020204030204" pitchFamily="34" charset="0"/>
                <a:cs typeface="Calibri" panose="020F0502020204030204" pitchFamily="34" charset="0"/>
              </a:rPr>
              <a:t>Grid connected PV System</a:t>
            </a:r>
          </a:p>
          <a:p>
            <a:pPr marL="0" indent="0">
              <a:buNone/>
            </a:pPr>
            <a:r>
              <a:rPr lang="en-US" dirty="0">
                <a:solidFill>
                  <a:schemeClr val="tx1"/>
                </a:solidFill>
                <a:latin typeface="Calibri" panose="020F0502020204030204" pitchFamily="34" charset="0"/>
                <a:cs typeface="Calibri" panose="020F0502020204030204" pitchFamily="34" charset="0"/>
              </a:rPr>
              <a:t>Module Tilt Angle = 30°</a:t>
            </a:r>
          </a:p>
          <a:p>
            <a:pPr>
              <a:buFont typeface="Arial" panose="020B0604020202020204" pitchFamily="34" charset="0"/>
              <a:buChar char="•"/>
            </a:pPr>
            <a:endParaRPr lang="en-US" sz="1900" dirty="0">
              <a:solidFill>
                <a:schemeClr val="tx1"/>
              </a:solidFill>
              <a:latin typeface="Calibri" panose="020F0502020204030204" pitchFamily="34" charset="0"/>
              <a:cs typeface="Calibri" panose="020F0502020204030204" pitchFamily="34" charset="0"/>
            </a:endParaRPr>
          </a:p>
          <a:p>
            <a:r>
              <a:rPr lang="en-US" sz="2000" dirty="0">
                <a:solidFill>
                  <a:schemeClr val="tx1"/>
                </a:solidFill>
                <a:latin typeface="Calibri" panose="020F0502020204030204" pitchFamily="34" charset="0"/>
                <a:cs typeface="Calibri" panose="020F0502020204030204" pitchFamily="34" charset="0"/>
              </a:rPr>
              <a:t>Modules Selection</a:t>
            </a:r>
          </a:p>
          <a:p>
            <a:pPr marL="0" indent="0">
              <a:buNone/>
            </a:pPr>
            <a:r>
              <a:rPr lang="en-US" dirty="0">
                <a:solidFill>
                  <a:schemeClr val="tx1"/>
                </a:solidFill>
                <a:latin typeface="Calibri" panose="020F0502020204030204" pitchFamily="34" charset="0"/>
                <a:cs typeface="Calibri" panose="020F0502020204030204" pitchFamily="34" charset="0"/>
              </a:rPr>
              <a:t>Based on the peak power of the system 14kw</a:t>
            </a:r>
            <a:r>
              <a:rPr lang="en-US" baseline="-25000" dirty="0">
                <a:solidFill>
                  <a:schemeClr val="tx1"/>
                </a:solidFill>
                <a:latin typeface="Calibri" panose="020F0502020204030204" pitchFamily="34" charset="0"/>
                <a:cs typeface="Calibri" panose="020F0502020204030204" pitchFamily="34" charset="0"/>
              </a:rPr>
              <a:t>p</a:t>
            </a:r>
            <a:endParaRPr lang="en-US" dirty="0">
              <a:solidFill>
                <a:schemeClr val="tx1"/>
              </a:solidFill>
              <a:latin typeface="Calibri" panose="020F0502020204030204" pitchFamily="34" charset="0"/>
              <a:cs typeface="Calibri" panose="020F0502020204030204" pitchFamily="34" charset="0"/>
            </a:endParaRPr>
          </a:p>
          <a:p>
            <a:pPr marL="0" indent="0">
              <a:buNone/>
            </a:pPr>
            <a:r>
              <a:rPr lang="en-US" dirty="0">
                <a:solidFill>
                  <a:schemeClr val="tx1"/>
                </a:solidFill>
                <a:latin typeface="Calibri" panose="020F0502020204030204" pitchFamily="34" charset="0"/>
                <a:cs typeface="Calibri" panose="020F0502020204030204" pitchFamily="34" charset="0"/>
              </a:rPr>
              <a:t>Selected Modules Dimensions</a:t>
            </a:r>
          </a:p>
          <a:p>
            <a:pPr marL="0" indent="0">
              <a:buNone/>
            </a:pPr>
            <a:endParaRPr lang="en-US" dirty="0">
              <a:solidFill>
                <a:schemeClr val="tx1"/>
              </a:solidFill>
              <a:latin typeface="Calibri" panose="020F0502020204030204" pitchFamily="34" charset="0"/>
              <a:cs typeface="Calibri" panose="020F0502020204030204" pitchFamily="34" charset="0"/>
            </a:endParaRPr>
          </a:p>
        </p:txBody>
      </p:sp>
      <p:sp>
        <p:nvSpPr>
          <p:cNvPr id="7" name="Content Placeholder 8"/>
          <p:cNvSpPr txBox="1">
            <a:spLocks/>
          </p:cNvSpPr>
          <p:nvPr/>
        </p:nvSpPr>
        <p:spPr>
          <a:xfrm>
            <a:off x="1953301" y="4098573"/>
            <a:ext cx="6591985" cy="186943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dirty="0">
                <a:solidFill>
                  <a:schemeClr val="tx1"/>
                </a:solidFill>
                <a:latin typeface="Calibri" panose="020F0502020204030204" pitchFamily="34" charset="0"/>
                <a:cs typeface="Calibri" panose="020F0502020204030204" pitchFamily="34" charset="0"/>
              </a:rPr>
              <a:t>  </a:t>
            </a:r>
          </a:p>
        </p:txBody>
      </p:sp>
      <p:pic>
        <p:nvPicPr>
          <p:cNvPr id="8" name="Picture 7" descr="Module &amp;Cell Description"/>
          <p:cNvPicPr/>
          <p:nvPr/>
        </p:nvPicPr>
        <p:blipFill>
          <a:blip r:embed="rId3">
            <a:extLst>
              <a:ext uri="{28A0092B-C50C-407E-A947-70E740481C1C}">
                <a14:useLocalDpi xmlns:a14="http://schemas.microsoft.com/office/drawing/2010/main" val="0"/>
              </a:ext>
            </a:extLst>
          </a:blip>
          <a:srcRect/>
          <a:stretch>
            <a:fillRect/>
          </a:stretch>
        </p:blipFill>
        <p:spPr bwMode="auto">
          <a:xfrm>
            <a:off x="2514600" y="4217301"/>
            <a:ext cx="4112896" cy="2286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2" descr="Image result for solar panel estra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3501" y="1390761"/>
            <a:ext cx="3707107" cy="17458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94474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66</a:t>
            </a:fld>
            <a:endParaRPr lang="en-US"/>
          </a:p>
        </p:txBody>
      </p:sp>
      <p:sp>
        <p:nvSpPr>
          <p:cNvPr id="5" name="Title 1"/>
          <p:cNvSpPr>
            <a:spLocks noGrp="1"/>
          </p:cNvSpPr>
          <p:nvPr>
            <p:ph type="title"/>
          </p:nvPr>
        </p:nvSpPr>
        <p:spPr>
          <a:xfrm>
            <a:off x="1945201" y="624110"/>
            <a:ext cx="6589199" cy="859252"/>
          </a:xfrm>
        </p:spPr>
        <p:txBody>
          <a:bodyPr/>
          <a:lstStyle/>
          <a:p>
            <a:r>
              <a:rPr lang="en-US" dirty="0">
                <a:solidFill>
                  <a:schemeClr val="tx1"/>
                </a:solidFill>
              </a:rPr>
              <a:t>PV System Design</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572" y="3429000"/>
            <a:ext cx="7597828" cy="3093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9347" y="3493591"/>
            <a:ext cx="656139" cy="581277"/>
          </a:xfrm>
          <a:prstGeom prst="rect">
            <a:avLst/>
          </a:prstGeom>
        </p:spPr>
      </p:pic>
      <p:sp>
        <p:nvSpPr>
          <p:cNvPr id="9" name="Content Placeholder 2"/>
          <p:cNvSpPr>
            <a:spLocks noGrp="1"/>
          </p:cNvSpPr>
          <p:nvPr>
            <p:ph idx="1"/>
          </p:nvPr>
        </p:nvSpPr>
        <p:spPr>
          <a:xfrm>
            <a:off x="1942415" y="1447800"/>
            <a:ext cx="6591985" cy="17526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PV System Modules Distribution on Roof Top</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42 modules are used with 3.2 m self distance</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2 inverters with 7 kw</a:t>
            </a:r>
            <a:r>
              <a:rPr lang="en-US" baseline="-25000" dirty="0">
                <a:solidFill>
                  <a:schemeClr val="tx1"/>
                </a:solidFill>
                <a:latin typeface="Calibri" panose="020F0502020204030204" pitchFamily="34" charset="0"/>
                <a:cs typeface="Calibri" panose="020F0502020204030204" pitchFamily="34" charset="0"/>
              </a:rPr>
              <a:t>p </a:t>
            </a:r>
            <a:r>
              <a:rPr lang="en-US" dirty="0">
                <a:solidFill>
                  <a:schemeClr val="tx1"/>
                </a:solidFill>
                <a:latin typeface="Calibri" panose="020F0502020204030204" pitchFamily="34" charset="0"/>
                <a:cs typeface="Calibri" panose="020F0502020204030204" pitchFamily="34" charset="0"/>
              </a:rPr>
              <a:t>power</a:t>
            </a:r>
          </a:p>
          <a:p>
            <a:pPr>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Each module has an optimizer installed</a:t>
            </a:r>
          </a:p>
        </p:txBody>
      </p:sp>
    </p:spTree>
    <p:extLst>
      <p:ext uri="{BB962C8B-B14F-4D97-AF65-F5344CB8AC3E}">
        <p14:creationId xmlns:p14="http://schemas.microsoft.com/office/powerpoint/2010/main" val="29885802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1942415" y="1524000"/>
            <a:ext cx="6591985" cy="1905000"/>
          </a:xfrm>
        </p:spPr>
        <p:txBody>
          <a:bodyPr>
            <a:normAutofit lnSpcReduction="10000"/>
          </a:bodyPr>
          <a:lstStyle/>
          <a:p>
            <a:r>
              <a:rPr lang="en-US" sz="2000" dirty="0">
                <a:solidFill>
                  <a:schemeClr val="tx1"/>
                </a:solidFill>
                <a:latin typeface="Calibri" panose="020F0502020204030204" pitchFamily="34" charset="0"/>
                <a:cs typeface="Calibri" panose="020F0502020204030204" pitchFamily="34" charset="0"/>
              </a:rPr>
              <a:t>Simulation and Results</a:t>
            </a:r>
          </a:p>
          <a:p>
            <a:pPr>
              <a:buFont typeface="Arial" panose="020B0604020202020204" pitchFamily="34" charset="0"/>
              <a:buChar char="•"/>
            </a:pPr>
            <a:r>
              <a:rPr lang="en-GB" dirty="0">
                <a:solidFill>
                  <a:schemeClr val="tx1"/>
                </a:solidFill>
                <a:latin typeface="Calibri" panose="020F0502020204030204" pitchFamily="34" charset="0"/>
                <a:cs typeface="Calibri" panose="020F0502020204030204" pitchFamily="34" charset="0"/>
              </a:rPr>
              <a:t>The array nominal (STC) power is </a:t>
            </a:r>
            <a:r>
              <a:rPr lang="en-GB" b="1" dirty="0">
                <a:solidFill>
                  <a:schemeClr val="tx1"/>
                </a:solidFill>
                <a:latin typeface="Calibri" panose="020F0502020204030204" pitchFamily="34" charset="0"/>
                <a:cs typeface="Calibri" panose="020F0502020204030204" pitchFamily="34" charset="0"/>
              </a:rPr>
              <a:t>14.07 Kw</a:t>
            </a:r>
            <a:r>
              <a:rPr lang="en-GB" b="1" baseline="-25000" dirty="0">
                <a:solidFill>
                  <a:schemeClr val="tx1"/>
                </a:solidFill>
                <a:latin typeface="Calibri" panose="020F0502020204030204" pitchFamily="34" charset="0"/>
                <a:cs typeface="Calibri" panose="020F0502020204030204" pitchFamily="34" charset="0"/>
              </a:rPr>
              <a:t>p­</a:t>
            </a:r>
            <a:endParaRPr lang="en-US" b="1"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GB" dirty="0">
                <a:solidFill>
                  <a:schemeClr val="tx1"/>
                </a:solidFill>
                <a:latin typeface="Calibri" panose="020F0502020204030204" pitchFamily="34" charset="0"/>
                <a:cs typeface="Calibri" panose="020F0502020204030204" pitchFamily="34" charset="0"/>
              </a:rPr>
              <a:t>Produced Energy </a:t>
            </a:r>
            <a:r>
              <a:rPr lang="en-GB" b="1" dirty="0">
                <a:solidFill>
                  <a:schemeClr val="tx1"/>
                </a:solidFill>
                <a:latin typeface="Calibri" panose="020F0502020204030204" pitchFamily="34" charset="0"/>
                <a:cs typeface="Calibri" panose="020F0502020204030204" pitchFamily="34" charset="0"/>
              </a:rPr>
              <a:t>25.83 MW/year</a:t>
            </a:r>
          </a:p>
          <a:p>
            <a:pPr>
              <a:buFont typeface="Arial" panose="020B0604020202020204" pitchFamily="34" charset="0"/>
              <a:buChar char="•"/>
            </a:pPr>
            <a:r>
              <a:rPr lang="en-GB" dirty="0">
                <a:solidFill>
                  <a:schemeClr val="tx1"/>
                </a:solidFill>
                <a:latin typeface="Calibri" panose="020F0502020204030204" pitchFamily="34" charset="0"/>
                <a:cs typeface="Calibri" panose="020F0502020204030204" pitchFamily="34" charset="0"/>
              </a:rPr>
              <a:t> Specific Prod. </a:t>
            </a:r>
            <a:r>
              <a:rPr lang="en-GB" b="1" dirty="0">
                <a:solidFill>
                  <a:schemeClr val="tx1"/>
                </a:solidFill>
                <a:latin typeface="Calibri" panose="020F0502020204030204" pitchFamily="34" charset="0"/>
                <a:cs typeface="Calibri" panose="020F0502020204030204" pitchFamily="34" charset="0"/>
              </a:rPr>
              <a:t>1836 kWh/Kwp/year</a:t>
            </a:r>
            <a:endParaRPr lang="en-US" b="1" dirty="0">
              <a:solidFill>
                <a:schemeClr val="tx1"/>
              </a:solidFill>
              <a:latin typeface="Calibri" panose="020F0502020204030204" pitchFamily="34" charset="0"/>
              <a:cs typeface="Calibri" panose="020F0502020204030204" pitchFamily="34" charset="0"/>
            </a:endParaRPr>
          </a:p>
          <a:p>
            <a:pPr>
              <a:buFont typeface="Arial" panose="020B0604020202020204" pitchFamily="34" charset="0"/>
              <a:buChar char="•"/>
            </a:pPr>
            <a:r>
              <a:rPr lang="en-GB" dirty="0">
                <a:solidFill>
                  <a:schemeClr val="tx1"/>
                </a:solidFill>
                <a:latin typeface="Calibri" panose="020F0502020204030204" pitchFamily="34" charset="0"/>
                <a:cs typeface="Calibri" panose="020F0502020204030204" pitchFamily="34" charset="0"/>
              </a:rPr>
              <a:t>At Performance Ratio PR </a:t>
            </a:r>
            <a:r>
              <a:rPr lang="en-GB" b="1" dirty="0">
                <a:solidFill>
                  <a:schemeClr val="tx1"/>
                </a:solidFill>
                <a:latin typeface="Calibri" panose="020F0502020204030204" pitchFamily="34" charset="0"/>
                <a:cs typeface="Calibri" panose="020F0502020204030204" pitchFamily="34" charset="0"/>
              </a:rPr>
              <a:t>82.5 % </a:t>
            </a:r>
            <a:endParaRPr lang="en-US" b="1" dirty="0">
              <a:solidFill>
                <a:schemeClr val="tx1"/>
              </a:solidFill>
              <a:latin typeface="Calibri" panose="020F0502020204030204" pitchFamily="34" charset="0"/>
              <a:cs typeface="Calibri" panose="020F0502020204030204" pitchFamily="34" charset="0"/>
            </a:endParaRPr>
          </a:p>
          <a:p>
            <a:pPr marL="0" indent="0">
              <a:buNone/>
            </a:pPr>
            <a:endParaRPr lang="en-US" dirty="0">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1945201" y="624110"/>
            <a:ext cx="6589199" cy="899890"/>
          </a:xfrm>
        </p:spPr>
        <p:txBody>
          <a:bodyPr/>
          <a:lstStyle/>
          <a:p>
            <a:r>
              <a:rPr lang="en-US" dirty="0">
                <a:solidFill>
                  <a:schemeClr val="tx1"/>
                </a:solidFill>
              </a:rPr>
              <a:t>PV System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67</a:t>
            </a:fld>
            <a:endParaRPr lang="en-US"/>
          </a:p>
        </p:txBody>
      </p:sp>
      <p:pic>
        <p:nvPicPr>
          <p:cNvPr id="10" name="Picture 9" descr="Simulation main results"/>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733800"/>
            <a:ext cx="6264225" cy="2667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68</a:t>
            </a:fld>
            <a:endParaRPr lang="en-US"/>
          </a:p>
        </p:txBody>
      </p:sp>
      <p:sp>
        <p:nvSpPr>
          <p:cNvPr id="5" name="Title 1"/>
          <p:cNvSpPr>
            <a:spLocks noGrp="1"/>
          </p:cNvSpPr>
          <p:nvPr>
            <p:ph type="title"/>
          </p:nvPr>
        </p:nvSpPr>
        <p:spPr>
          <a:xfrm>
            <a:off x="1945201" y="624110"/>
            <a:ext cx="6589199" cy="899890"/>
          </a:xfrm>
        </p:spPr>
        <p:txBody>
          <a:bodyPr/>
          <a:lstStyle/>
          <a:p>
            <a:r>
              <a:rPr lang="en-US" dirty="0">
                <a:solidFill>
                  <a:schemeClr val="tx1"/>
                </a:solidFill>
              </a:rPr>
              <a:t>PV System Design</a:t>
            </a: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8788" y="1676400"/>
            <a:ext cx="7226583" cy="4343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Minus 6"/>
          <p:cNvSpPr/>
          <p:nvPr/>
        </p:nvSpPr>
        <p:spPr>
          <a:xfrm rot="5400000">
            <a:off x="3929254" y="2176654"/>
            <a:ext cx="5019292" cy="2971800"/>
          </a:xfrm>
          <a:prstGeom prst="mathMinus">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431218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1524000"/>
            <a:ext cx="6781800" cy="45720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Economic Analysis</a:t>
            </a:r>
          </a:p>
          <a:p>
            <a:pPr>
              <a:buFont typeface="Arial" panose="020B0604020202020204" pitchFamily="34" charset="0"/>
              <a:buChar char="•"/>
            </a:pPr>
            <a:r>
              <a:rPr lang="en-US" sz="1600" b="1" dirty="0">
                <a:solidFill>
                  <a:schemeClr val="tx1"/>
                </a:solidFill>
                <a:latin typeface="Calibri" panose="020F0502020204030204" pitchFamily="34" charset="0"/>
                <a:cs typeface="Calibri" panose="020F0502020204030204" pitchFamily="34" charset="0"/>
              </a:rPr>
              <a:t>System initial cost </a:t>
            </a:r>
            <a:r>
              <a:rPr lang="en-GB" sz="1600" b="1" dirty="0">
                <a:solidFill>
                  <a:schemeClr val="tx1"/>
                </a:solidFill>
                <a:latin typeface="Calibri" panose="020F0502020204030204" pitchFamily="34" charset="0"/>
                <a:cs typeface="Calibri" panose="020F0502020204030204" pitchFamily="34" charset="0"/>
              </a:rPr>
              <a:t>= 93891 NIS</a:t>
            </a:r>
          </a:p>
          <a:p>
            <a:pPr fontAlgn="base">
              <a:buFont typeface="Arial" panose="020B0604020202020204" pitchFamily="34" charset="0"/>
              <a:buChar char="•"/>
            </a:pPr>
            <a:r>
              <a:rPr lang="en-GB" sz="1600" dirty="0">
                <a:solidFill>
                  <a:schemeClr val="tx1"/>
                </a:solidFill>
                <a:latin typeface="Calibri" panose="020F0502020204030204" pitchFamily="34" charset="0"/>
                <a:cs typeface="Calibri" panose="020F0502020204030204" pitchFamily="34" charset="0"/>
              </a:rPr>
              <a:t>Depreciation factor for the system = 1 %</a:t>
            </a:r>
            <a:endParaRPr lang="en-US" sz="1600"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r>
              <a:rPr lang="en-GB" sz="1600" dirty="0">
                <a:solidFill>
                  <a:schemeClr val="tx1"/>
                </a:solidFill>
                <a:latin typeface="Calibri" panose="020F0502020204030204" pitchFamily="34" charset="0"/>
                <a:cs typeface="Calibri" panose="020F0502020204030204" pitchFamily="34" charset="0"/>
              </a:rPr>
              <a:t>Assume selling cost for 1 KWh = 0.6 NIS</a:t>
            </a:r>
            <a:endParaRPr lang="en-US" sz="1600"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r>
              <a:rPr lang="en-GB" sz="1600" b="1" dirty="0">
                <a:solidFill>
                  <a:schemeClr val="tx1"/>
                </a:solidFill>
                <a:latin typeface="Calibri" panose="020F0502020204030204" pitchFamily="34" charset="0"/>
                <a:cs typeface="Calibri" panose="020F0502020204030204" pitchFamily="34" charset="0"/>
              </a:rPr>
              <a:t>Life time cycle for the system = 25 years</a:t>
            </a:r>
            <a:endParaRPr lang="en-US" sz="1600" b="1"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r>
              <a:rPr lang="en-GB" sz="1600" b="1" dirty="0">
                <a:solidFill>
                  <a:schemeClr val="tx1"/>
                </a:solidFill>
                <a:latin typeface="Calibri" panose="020F0502020204030204" pitchFamily="34" charset="0"/>
                <a:cs typeface="Calibri" panose="020F0502020204030204" pitchFamily="34" charset="0"/>
              </a:rPr>
              <a:t>Energy gained from the system = 25832.5 KWh</a:t>
            </a:r>
            <a:endParaRPr lang="en-US" sz="1600" b="1"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r>
              <a:rPr lang="en-GB" sz="1600" b="1" dirty="0">
                <a:solidFill>
                  <a:schemeClr val="tx1"/>
                </a:solidFill>
                <a:latin typeface="Calibri" panose="020F0502020204030204" pitchFamily="34" charset="0"/>
                <a:cs typeface="Calibri" panose="020F0502020204030204" pitchFamily="34" charset="0"/>
              </a:rPr>
              <a:t>Saving from the system = 15499.5 NIS</a:t>
            </a:r>
            <a:endParaRPr lang="en-US" sz="1600" b="1"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r>
              <a:rPr lang="en-GB" sz="1600" dirty="0">
                <a:solidFill>
                  <a:schemeClr val="tx1"/>
                </a:solidFill>
                <a:latin typeface="Calibri" panose="020F0502020204030204" pitchFamily="34" charset="0"/>
                <a:cs typeface="Calibri" panose="020F0502020204030204" pitchFamily="34" charset="0"/>
              </a:rPr>
              <a:t>Margin of profits + Initial investment=100 000 NIS</a:t>
            </a:r>
            <a:endParaRPr lang="en-US" sz="1600" dirty="0">
              <a:solidFill>
                <a:schemeClr val="tx1"/>
              </a:solidFill>
              <a:latin typeface="Calibri" panose="020F0502020204030204" pitchFamily="34" charset="0"/>
              <a:cs typeface="Calibri" panose="020F0502020204030204" pitchFamily="34" charset="0"/>
            </a:endParaRPr>
          </a:p>
          <a:p>
            <a:pPr fontAlgn="base">
              <a:buFont typeface="Arial" panose="020B0604020202020204" pitchFamily="34" charset="0"/>
              <a:buChar char="•"/>
            </a:pPr>
            <a:endParaRPr lang="en-US" sz="160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t>69</a:t>
            </a:fld>
            <a:endParaRPr lang="en-US"/>
          </a:p>
        </p:txBody>
      </p:sp>
      <p:sp>
        <p:nvSpPr>
          <p:cNvPr id="5" name="Title 1"/>
          <p:cNvSpPr>
            <a:spLocks noGrp="1"/>
          </p:cNvSpPr>
          <p:nvPr>
            <p:ph type="title"/>
          </p:nvPr>
        </p:nvSpPr>
        <p:spPr>
          <a:xfrm>
            <a:off x="1945201" y="624110"/>
            <a:ext cx="6589199" cy="899890"/>
          </a:xfrm>
        </p:spPr>
        <p:txBody>
          <a:bodyPr/>
          <a:lstStyle/>
          <a:p>
            <a:r>
              <a:rPr lang="en-US" dirty="0">
                <a:solidFill>
                  <a:schemeClr val="tx1"/>
                </a:solidFill>
              </a:rPr>
              <a:t>PV System Design</a:t>
            </a:r>
          </a:p>
        </p:txBody>
      </p:sp>
    </p:spTree>
    <p:extLst>
      <p:ext uri="{BB962C8B-B14F-4D97-AF65-F5344CB8AC3E}">
        <p14:creationId xmlns:p14="http://schemas.microsoft.com/office/powerpoint/2010/main" val="2356105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Architectural </a:t>
            </a:r>
            <a:r>
              <a:rPr lang="en-US" dirty="0">
                <a:solidFill>
                  <a:schemeClr val="tx1"/>
                </a:solidFill>
              </a:rPr>
              <a:t>Design</a:t>
            </a:r>
            <a:endParaRPr lang="en-US" dirty="0"/>
          </a:p>
        </p:txBody>
      </p:sp>
      <p:sp>
        <p:nvSpPr>
          <p:cNvPr id="3" name="Content Placeholder 2"/>
          <p:cNvSpPr>
            <a:spLocks noGrp="1"/>
          </p:cNvSpPr>
          <p:nvPr>
            <p:ph idx="1"/>
          </p:nvPr>
        </p:nvSpPr>
        <p:spPr>
          <a:xfrm>
            <a:off x="1519310" y="1447800"/>
            <a:ext cx="6591985" cy="3777622"/>
          </a:xfrm>
        </p:spPr>
        <p:txBody>
          <a:bodyPr/>
          <a:lstStyle/>
          <a:p>
            <a:r>
              <a:rPr lang="en-US" dirty="0">
                <a:solidFill>
                  <a:schemeClr val="tx1"/>
                </a:solidFill>
                <a:latin typeface="Calibri" panose="020F0502020204030204" pitchFamily="34" charset="0"/>
                <a:cs typeface="Calibri" panose="020F0502020204030204" pitchFamily="34" charset="0"/>
              </a:rPr>
              <a:t>Front 3D Shot</a:t>
            </a:r>
          </a:p>
        </p:txBody>
      </p:sp>
      <p:sp>
        <p:nvSpPr>
          <p:cNvPr id="5" name="Slide Number Placeholder 4"/>
          <p:cNvSpPr>
            <a:spLocks noGrp="1"/>
          </p:cNvSpPr>
          <p:nvPr>
            <p:ph type="sldNum" sz="quarter" idx="12"/>
          </p:nvPr>
        </p:nvSpPr>
        <p:spPr/>
        <p:txBody>
          <a:bodyPr/>
          <a:lstStyle/>
          <a:p>
            <a:fld id="{659D4852-C39A-4383-9590-8D833D1A3BCF}" type="slidenum">
              <a:rPr lang="en-US" smtClean="0"/>
              <a:t>7</a:t>
            </a:fld>
            <a:endParaRPr lang="en-US" dirty="0"/>
          </a:p>
        </p:txBody>
      </p:sp>
      <p:pic>
        <p:nvPicPr>
          <p:cNvPr id="6" name="Picture 5" descr="3D Front Shot"/>
          <p:cNvPicPr/>
          <p:nvPr/>
        </p:nvPicPr>
        <p:blipFill>
          <a:blip r:embed="rId3">
            <a:extLst>
              <a:ext uri="{28A0092B-C50C-407E-A947-70E740481C1C}">
                <a14:useLocalDpi xmlns:a14="http://schemas.microsoft.com/office/drawing/2010/main" val="0"/>
              </a:ext>
            </a:extLst>
          </a:blip>
          <a:srcRect/>
          <a:stretch>
            <a:fillRect/>
          </a:stretch>
        </p:blipFill>
        <p:spPr bwMode="auto">
          <a:xfrm>
            <a:off x="914400" y="1976598"/>
            <a:ext cx="7620000" cy="44126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1272649"/>
            <a:ext cx="7010400" cy="2057400"/>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Pay Back Period </a:t>
            </a:r>
          </a:p>
          <a:p>
            <a:pPr>
              <a:buFont typeface="Arial" panose="020B0604020202020204" pitchFamily="34" charset="0"/>
              <a:buChar char="•"/>
            </a:pPr>
            <a:r>
              <a:rPr lang="en-US" sz="1600" b="1" dirty="0">
                <a:solidFill>
                  <a:schemeClr val="tx1"/>
                </a:solidFill>
                <a:latin typeface="Calibri" panose="020F0502020204030204" pitchFamily="34" charset="0"/>
                <a:cs typeface="Calibri" panose="020F0502020204030204" pitchFamily="34" charset="0"/>
              </a:rPr>
              <a:t>PV System Cash Flow Diagram</a:t>
            </a:r>
          </a:p>
        </p:txBody>
      </p:sp>
      <p:sp>
        <p:nvSpPr>
          <p:cNvPr id="4" name="Slide Number Placeholder 3"/>
          <p:cNvSpPr>
            <a:spLocks noGrp="1"/>
          </p:cNvSpPr>
          <p:nvPr>
            <p:ph type="sldNum" sz="quarter" idx="12"/>
          </p:nvPr>
        </p:nvSpPr>
        <p:spPr/>
        <p:txBody>
          <a:bodyPr/>
          <a:lstStyle/>
          <a:p>
            <a:fld id="{659D4852-C39A-4383-9590-8D833D1A3BCF}" type="slidenum">
              <a:rPr lang="en-US" smtClean="0"/>
              <a:t>70</a:t>
            </a:fld>
            <a:endParaRPr lang="en-US"/>
          </a:p>
        </p:txBody>
      </p:sp>
      <p:sp>
        <p:nvSpPr>
          <p:cNvPr id="5" name="Title 1"/>
          <p:cNvSpPr>
            <a:spLocks noGrp="1"/>
          </p:cNvSpPr>
          <p:nvPr>
            <p:ph type="title"/>
          </p:nvPr>
        </p:nvSpPr>
        <p:spPr>
          <a:xfrm>
            <a:off x="1945201" y="624110"/>
            <a:ext cx="6589199" cy="899890"/>
          </a:xfrm>
        </p:spPr>
        <p:txBody>
          <a:bodyPr/>
          <a:lstStyle/>
          <a:p>
            <a:r>
              <a:rPr lang="en-US" dirty="0">
                <a:solidFill>
                  <a:schemeClr val="tx1"/>
                </a:solidFill>
              </a:rPr>
              <a:t>PV System Design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4371" y="2076674"/>
            <a:ext cx="5547360" cy="17116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485" y="4279073"/>
            <a:ext cx="5569131" cy="17228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5239800" y="3308172"/>
            <a:ext cx="1986826" cy="369332"/>
          </a:xfrm>
          <a:prstGeom prst="rect">
            <a:avLst/>
          </a:prstGeom>
        </p:spPr>
        <p:txBody>
          <a:bodyPr wrap="none">
            <a:spAutoFit/>
          </a:bodyPr>
          <a:lstStyle/>
          <a:p>
            <a:r>
              <a:rPr lang="en-US" dirty="0">
                <a:latin typeface="Calibri" panose="020F0502020204030204" pitchFamily="34" charset="0"/>
                <a:cs typeface="Calibri" panose="020F0502020204030204" pitchFamily="34" charset="0"/>
              </a:rPr>
              <a:t>A = </a:t>
            </a:r>
            <a:r>
              <a:rPr lang="en-GB" dirty="0">
                <a:latin typeface="Calibri" panose="020F0502020204030204" pitchFamily="34" charset="0"/>
                <a:cs typeface="Calibri" panose="020F0502020204030204" pitchFamily="34" charset="0"/>
              </a:rPr>
              <a:t>16970</a:t>
            </a:r>
            <a:r>
              <a:rPr lang="en-US" dirty="0">
                <a:latin typeface="Calibri" panose="020F0502020204030204" pitchFamily="34" charset="0"/>
                <a:cs typeface="Calibri" panose="020F0502020204030204" pitchFamily="34" charset="0"/>
              </a:rPr>
              <a:t> NIS/year</a:t>
            </a:r>
            <a:endParaRPr lang="ar-JO" dirty="0">
              <a:latin typeface="Calibri" panose="020F0502020204030204" pitchFamily="34" charset="0"/>
              <a:cs typeface="Calibri" panose="020F0502020204030204" pitchFamily="34" charset="0"/>
            </a:endParaRPr>
          </a:p>
        </p:txBody>
      </p:sp>
      <p:sp>
        <p:nvSpPr>
          <p:cNvPr id="8" name="Rectangle 7"/>
          <p:cNvSpPr/>
          <p:nvPr/>
        </p:nvSpPr>
        <p:spPr>
          <a:xfrm>
            <a:off x="5222551" y="5472091"/>
            <a:ext cx="2021323" cy="369332"/>
          </a:xfrm>
          <a:prstGeom prst="rect">
            <a:avLst/>
          </a:prstGeom>
        </p:spPr>
        <p:txBody>
          <a:bodyPr wrap="none">
            <a:spAutoFit/>
          </a:bodyPr>
          <a:lstStyle/>
          <a:p>
            <a:r>
              <a:rPr lang="en-US" dirty="0">
                <a:solidFill>
                  <a:schemeClr val="tx1"/>
                </a:solidFill>
                <a:latin typeface="Calibri" panose="020F0502020204030204" pitchFamily="34" charset="0"/>
                <a:cs typeface="Calibri" panose="020F0502020204030204" pitchFamily="34" charset="0"/>
              </a:rPr>
              <a:t>A = 14400 NIS/year</a:t>
            </a:r>
            <a:endParaRPr lang="ar-JO" dirty="0">
              <a:solidFill>
                <a:schemeClr val="tx1"/>
              </a:solidFill>
              <a:latin typeface="Calibri" panose="020F0502020204030204" pitchFamily="34" charset="0"/>
              <a:cs typeface="Calibri" panose="020F0502020204030204" pitchFamily="34" charset="0"/>
            </a:endParaRPr>
          </a:p>
        </p:txBody>
      </p:sp>
      <p:sp>
        <p:nvSpPr>
          <p:cNvPr id="11" name="Content Placeholder 2"/>
          <p:cNvSpPr txBox="1">
            <a:spLocks/>
          </p:cNvSpPr>
          <p:nvPr/>
        </p:nvSpPr>
        <p:spPr>
          <a:xfrm>
            <a:off x="1524000" y="3908541"/>
            <a:ext cx="7010400" cy="20574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sz="1600" b="1" dirty="0">
                <a:solidFill>
                  <a:schemeClr val="tx1"/>
                </a:solidFill>
                <a:latin typeface="Calibri" panose="020F0502020204030204" pitchFamily="34" charset="0"/>
                <a:cs typeface="Calibri" panose="020F0502020204030204" pitchFamily="34" charset="0"/>
              </a:rPr>
              <a:t>Utility Cash Flow Diagram</a:t>
            </a:r>
          </a:p>
        </p:txBody>
      </p:sp>
      <p:sp>
        <p:nvSpPr>
          <p:cNvPr id="13" name="Rectangle 12"/>
          <p:cNvSpPr/>
          <p:nvPr/>
        </p:nvSpPr>
        <p:spPr>
          <a:xfrm>
            <a:off x="1774371" y="6372496"/>
            <a:ext cx="3273845" cy="369332"/>
          </a:xfrm>
          <a:prstGeom prst="rect">
            <a:avLst/>
          </a:prstGeom>
        </p:spPr>
        <p:txBody>
          <a:bodyPr wrap="none">
            <a:spAutoFit/>
          </a:bodyPr>
          <a:lstStyle/>
          <a:p>
            <a:r>
              <a:rPr lang="en-US" dirty="0">
                <a:solidFill>
                  <a:schemeClr val="tx1"/>
                </a:solidFill>
                <a:latin typeface="Calibri" panose="020F0502020204030204" pitchFamily="34" charset="0"/>
                <a:cs typeface="Calibri" panose="020F0502020204030204" pitchFamily="34" charset="0"/>
              </a:rPr>
              <a:t>Pay Back Period (PBP) </a:t>
            </a:r>
            <a:r>
              <a:rPr lang="en-US" b="1" dirty="0">
                <a:solidFill>
                  <a:schemeClr val="tx1"/>
                </a:solidFill>
                <a:latin typeface="Calibri" panose="020F0502020204030204" pitchFamily="34" charset="0"/>
                <a:cs typeface="Calibri" panose="020F0502020204030204" pitchFamily="34" charset="0"/>
              </a:rPr>
              <a:t>= 7.6 years</a:t>
            </a:r>
            <a:endParaRPr lang="ar-JO"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388573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71</a:t>
            </a:fld>
            <a:endParaRPr lang="en-US"/>
          </a:p>
        </p:txBody>
      </p:sp>
      <p:sp>
        <p:nvSpPr>
          <p:cNvPr id="5" name="Title 1"/>
          <p:cNvSpPr>
            <a:spLocks noGrp="1"/>
          </p:cNvSpPr>
          <p:nvPr>
            <p:ph type="title"/>
          </p:nvPr>
        </p:nvSpPr>
        <p:spPr>
          <a:xfrm>
            <a:off x="1945201" y="624110"/>
            <a:ext cx="6589199" cy="899890"/>
          </a:xfrm>
        </p:spPr>
        <p:txBody>
          <a:bodyPr>
            <a:normAutofit/>
          </a:bodyPr>
          <a:lstStyle/>
          <a:p>
            <a:r>
              <a:rPr lang="en-US" dirty="0">
                <a:solidFill>
                  <a:schemeClr val="tx1"/>
                </a:solidFill>
                <a:cs typeface="Calibri" panose="020F0502020204030204" pitchFamily="34" charset="0"/>
              </a:rPr>
              <a:t>Project Management &amp; QS</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14445"/>
          <a:stretch/>
        </p:blipFill>
        <p:spPr>
          <a:xfrm>
            <a:off x="2438400" y="1752600"/>
            <a:ext cx="4832268" cy="44077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0377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72</a:t>
            </a:fld>
            <a:endParaRPr lang="en-US"/>
          </a:p>
        </p:txBody>
      </p:sp>
      <p:sp>
        <p:nvSpPr>
          <p:cNvPr id="5" name="Title 1"/>
          <p:cNvSpPr>
            <a:spLocks noGrp="1"/>
          </p:cNvSpPr>
          <p:nvPr>
            <p:ph type="title"/>
          </p:nvPr>
        </p:nvSpPr>
        <p:spPr>
          <a:xfrm>
            <a:off x="1945201" y="624110"/>
            <a:ext cx="6589199" cy="899890"/>
          </a:xfrm>
        </p:spPr>
        <p:txBody>
          <a:bodyPr>
            <a:normAutofit/>
          </a:bodyPr>
          <a:lstStyle/>
          <a:p>
            <a:r>
              <a:rPr lang="en-US" dirty="0">
                <a:solidFill>
                  <a:schemeClr val="tx1"/>
                </a:solidFill>
                <a:cs typeface="Calibri" panose="020F0502020204030204" pitchFamily="34" charset="0"/>
              </a:rPr>
              <a:t>Project Management &amp;QS</a:t>
            </a:r>
          </a:p>
        </p:txBody>
      </p:sp>
      <p:sp>
        <p:nvSpPr>
          <p:cNvPr id="6" name="Content Placeholder 2"/>
          <p:cNvSpPr>
            <a:spLocks noGrp="1"/>
          </p:cNvSpPr>
          <p:nvPr>
            <p:ph idx="1"/>
          </p:nvPr>
        </p:nvSpPr>
        <p:spPr>
          <a:xfrm>
            <a:off x="1942415" y="1524000"/>
            <a:ext cx="6591985" cy="43872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Assigned Activities Sample </a:t>
            </a:r>
            <a:endParaRPr lang="en-US" sz="1600" dirty="0">
              <a:solidFill>
                <a:schemeClr val="tx1"/>
              </a:solidFill>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981200"/>
            <a:ext cx="6968683" cy="45622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535816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73</a:t>
            </a:fld>
            <a:endParaRPr lang="en-US"/>
          </a:p>
        </p:txBody>
      </p:sp>
      <p:sp>
        <p:nvSpPr>
          <p:cNvPr id="5" name="Title 1"/>
          <p:cNvSpPr>
            <a:spLocks noGrp="1"/>
          </p:cNvSpPr>
          <p:nvPr>
            <p:ph type="title"/>
          </p:nvPr>
        </p:nvSpPr>
        <p:spPr>
          <a:xfrm>
            <a:off x="1945201" y="624110"/>
            <a:ext cx="6589199" cy="899890"/>
          </a:xfrm>
        </p:spPr>
        <p:txBody>
          <a:bodyPr>
            <a:normAutofit/>
          </a:bodyPr>
          <a:lstStyle/>
          <a:p>
            <a:r>
              <a:rPr lang="en-US" dirty="0">
                <a:solidFill>
                  <a:schemeClr val="tx1"/>
                </a:solidFill>
                <a:cs typeface="Calibri" panose="020F0502020204030204" pitchFamily="34" charset="0"/>
              </a:rPr>
              <a:t>Project Management &amp; QS</a:t>
            </a:r>
          </a:p>
        </p:txBody>
      </p:sp>
      <p:sp>
        <p:nvSpPr>
          <p:cNvPr id="6" name="Content Placeholder 2"/>
          <p:cNvSpPr>
            <a:spLocks noGrp="1"/>
          </p:cNvSpPr>
          <p:nvPr>
            <p:ph idx="1"/>
          </p:nvPr>
        </p:nvSpPr>
        <p:spPr>
          <a:xfrm>
            <a:off x="1942415" y="1524000"/>
            <a:ext cx="6591985" cy="4387222"/>
          </a:xfrm>
        </p:spPr>
        <p:txBody>
          <a:bodyPr>
            <a:normAutofit/>
          </a:bodyPr>
          <a:lstStyle/>
          <a:p>
            <a:r>
              <a:rPr lang="en-US" sz="2000" dirty="0">
                <a:solidFill>
                  <a:schemeClr val="tx1"/>
                </a:solidFill>
                <a:latin typeface="Calibri" panose="020F0502020204030204" pitchFamily="34" charset="0"/>
                <a:cs typeface="Calibri" panose="020F0502020204030204" pitchFamily="34" charset="0"/>
              </a:rPr>
              <a:t>Activities Bar Chart Sample</a:t>
            </a:r>
            <a:endParaRPr lang="en-US" sz="1600" dirty="0">
              <a:solidFill>
                <a:schemeClr val="tx1"/>
              </a:solidFill>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1" y="1981201"/>
            <a:ext cx="6019800"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05764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59D4852-C39A-4383-9590-8D833D1A3BCF}" type="slidenum">
              <a:rPr lang="en-US" smtClean="0"/>
              <a:t>74</a:t>
            </a:fld>
            <a:endParaRPr lang="en-US"/>
          </a:p>
        </p:txBody>
      </p:sp>
      <p:sp>
        <p:nvSpPr>
          <p:cNvPr id="5" name="Title 1"/>
          <p:cNvSpPr>
            <a:spLocks noGrp="1"/>
          </p:cNvSpPr>
          <p:nvPr>
            <p:ph type="title"/>
          </p:nvPr>
        </p:nvSpPr>
        <p:spPr>
          <a:xfrm>
            <a:off x="1945201" y="624110"/>
            <a:ext cx="6589199" cy="899890"/>
          </a:xfrm>
        </p:spPr>
        <p:txBody>
          <a:bodyPr>
            <a:normAutofit/>
          </a:bodyPr>
          <a:lstStyle/>
          <a:p>
            <a:r>
              <a:rPr lang="en-US" dirty="0">
                <a:solidFill>
                  <a:schemeClr val="tx1"/>
                </a:solidFill>
                <a:cs typeface="Calibri" panose="020F0502020204030204" pitchFamily="34" charset="0"/>
              </a:rPr>
              <a:t>Project Management &amp; QS</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47" r="18533" b="71542"/>
          <a:stretch/>
        </p:blipFill>
        <p:spPr>
          <a:xfrm>
            <a:off x="762000" y="3657600"/>
            <a:ext cx="7906870" cy="137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Content Placeholder 2"/>
          <p:cNvSpPr>
            <a:spLocks noGrp="1"/>
          </p:cNvSpPr>
          <p:nvPr>
            <p:ph idx="1"/>
          </p:nvPr>
        </p:nvSpPr>
        <p:spPr>
          <a:xfrm>
            <a:off x="1942415" y="1524000"/>
            <a:ext cx="6591985" cy="1524000"/>
          </a:xfrm>
        </p:spPr>
        <p:txBody>
          <a:bodyPr>
            <a:normAutofit/>
          </a:bodyPr>
          <a:lstStyle/>
          <a:p>
            <a:r>
              <a:rPr lang="en-US" dirty="0">
                <a:solidFill>
                  <a:schemeClr val="tx1"/>
                </a:solidFill>
                <a:latin typeface="Calibri" panose="020F0502020204030204" pitchFamily="34" charset="0"/>
                <a:cs typeface="Calibri" panose="020F0502020204030204" pitchFamily="34" charset="0"/>
              </a:rPr>
              <a:t>Total Project Direct Cost </a:t>
            </a:r>
            <a:r>
              <a:rPr lang="en-US" b="1" dirty="0">
                <a:solidFill>
                  <a:schemeClr val="tx1"/>
                </a:solidFill>
                <a:latin typeface="Calibri" panose="020F0502020204030204" pitchFamily="34" charset="0"/>
                <a:cs typeface="Calibri" panose="020F0502020204030204" pitchFamily="34" charset="0"/>
              </a:rPr>
              <a:t>2,665,378.12 NIS</a:t>
            </a:r>
            <a:r>
              <a:rPr lang="en-US" dirty="0">
                <a:solidFill>
                  <a:schemeClr val="tx1"/>
                </a:solidFill>
                <a:latin typeface="Calibri" panose="020F0502020204030204" pitchFamily="34" charset="0"/>
                <a:cs typeface="Calibri" panose="020F0502020204030204" pitchFamily="34" charset="0"/>
              </a:rPr>
              <a:t> </a:t>
            </a:r>
          </a:p>
          <a:p>
            <a:r>
              <a:rPr lang="en-US" dirty="0">
                <a:solidFill>
                  <a:schemeClr val="tx1"/>
                </a:solidFill>
                <a:latin typeface="Calibri" panose="020F0502020204030204" pitchFamily="34" charset="0"/>
                <a:cs typeface="Calibri" panose="020F0502020204030204" pitchFamily="34" charset="0"/>
              </a:rPr>
              <a:t>Total Project Direct Cost Per Unit Area </a:t>
            </a:r>
            <a:r>
              <a:rPr lang="en-US" b="1" dirty="0">
                <a:solidFill>
                  <a:schemeClr val="tx1"/>
                </a:solidFill>
                <a:latin typeface="Calibri" panose="020F0502020204030204" pitchFamily="34" charset="0"/>
                <a:cs typeface="Calibri" panose="020F0502020204030204" pitchFamily="34" charset="0"/>
              </a:rPr>
              <a:t>1570.81 NIS/m</a:t>
            </a:r>
            <a:r>
              <a:rPr lang="en-US" b="1" baseline="30000" dirty="0">
                <a:solidFill>
                  <a:schemeClr val="tx1"/>
                </a:solidFill>
                <a:latin typeface="Calibri" panose="020F0502020204030204" pitchFamily="34" charset="0"/>
                <a:cs typeface="Calibri" panose="020F0502020204030204" pitchFamily="34" charset="0"/>
              </a:rPr>
              <a:t>2</a:t>
            </a:r>
            <a:endParaRPr lang="en-US" dirty="0">
              <a:solidFill>
                <a:schemeClr val="tx1"/>
              </a:solidFill>
              <a:latin typeface="Calibri" panose="020F0502020204030204" pitchFamily="34" charset="0"/>
              <a:cs typeface="Calibri" panose="020F0502020204030204" pitchFamily="34" charset="0"/>
            </a:endParaRPr>
          </a:p>
          <a:p>
            <a:r>
              <a:rPr lang="en-US" dirty="0">
                <a:solidFill>
                  <a:schemeClr val="tx1"/>
                </a:solidFill>
                <a:latin typeface="Calibri" panose="020F0502020204030204" pitchFamily="34" charset="0"/>
                <a:cs typeface="Calibri" panose="020F0502020204030204" pitchFamily="34" charset="0"/>
              </a:rPr>
              <a:t>Total Project Duration </a:t>
            </a:r>
            <a:r>
              <a:rPr lang="en-US" b="1" dirty="0">
                <a:solidFill>
                  <a:schemeClr val="tx1"/>
                </a:solidFill>
                <a:latin typeface="Calibri" panose="020F0502020204030204" pitchFamily="34" charset="0"/>
                <a:cs typeface="Calibri" panose="020F0502020204030204" pitchFamily="34" charset="0"/>
              </a:rPr>
              <a:t>233 days</a:t>
            </a:r>
            <a:endParaRPr lang="en-US" dirty="0">
              <a:solidFill>
                <a:schemeClr val="tx1"/>
              </a:solidFill>
              <a:latin typeface="Calibri" panose="020F0502020204030204" pitchFamily="34" charset="0"/>
              <a:cs typeface="Calibri" panose="020F0502020204030204" pitchFamily="34" charset="0"/>
            </a:endParaRPr>
          </a:p>
          <a:p>
            <a:endParaRPr lang="en-US" dirty="0">
              <a:solidFill>
                <a:schemeClr val="tx1"/>
              </a:solidFill>
              <a:latin typeface="Calibri" panose="020F0502020204030204" pitchFamily="34" charset="0"/>
              <a:cs typeface="Calibri" panose="020F0502020204030204" pitchFamily="34" charset="0"/>
            </a:endParaRPr>
          </a:p>
          <a:p>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06099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2057400"/>
            <a:ext cx="7985639" cy="40267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659D4852-C39A-4383-9590-8D833D1A3BCF}" type="slidenum">
              <a:rPr lang="en-US" smtClean="0"/>
              <a:t>75</a:t>
            </a:fld>
            <a:endParaRPr lang="en-US"/>
          </a:p>
        </p:txBody>
      </p:sp>
      <p:sp>
        <p:nvSpPr>
          <p:cNvPr id="7" name="Title 1"/>
          <p:cNvSpPr>
            <a:spLocks noGrp="1"/>
          </p:cNvSpPr>
          <p:nvPr>
            <p:ph type="title"/>
          </p:nvPr>
        </p:nvSpPr>
        <p:spPr>
          <a:xfrm>
            <a:off x="1945201" y="624110"/>
            <a:ext cx="6589199" cy="899890"/>
          </a:xfrm>
        </p:spPr>
        <p:txBody>
          <a:bodyPr>
            <a:normAutofit/>
          </a:bodyPr>
          <a:lstStyle/>
          <a:p>
            <a:r>
              <a:rPr lang="en-US" dirty="0">
                <a:solidFill>
                  <a:schemeClr val="tx1"/>
                </a:solidFill>
                <a:cs typeface="Calibri" panose="020F0502020204030204" pitchFamily="34" charset="0"/>
              </a:rPr>
              <a:t>Project Management &amp; QS</a:t>
            </a:r>
          </a:p>
        </p:txBody>
      </p:sp>
      <p:sp>
        <p:nvSpPr>
          <p:cNvPr id="8" name="Content Placeholder 2"/>
          <p:cNvSpPr txBox="1">
            <a:spLocks/>
          </p:cNvSpPr>
          <p:nvPr/>
        </p:nvSpPr>
        <p:spPr>
          <a:xfrm>
            <a:off x="1942415" y="1524000"/>
            <a:ext cx="6591985" cy="43872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sz="2000" dirty="0">
                <a:solidFill>
                  <a:schemeClr val="tx1"/>
                </a:solidFill>
                <a:latin typeface="Calibri" panose="020F0502020204030204" pitchFamily="34" charset="0"/>
                <a:cs typeface="Calibri" panose="020F0502020204030204" pitchFamily="34" charset="0"/>
              </a:rPr>
              <a:t>Project S-Curve</a:t>
            </a:r>
          </a:p>
          <a:p>
            <a:endParaRPr lang="en-US" dirty="0">
              <a:solidFill>
                <a:schemeClr val="tx1"/>
              </a:solidFill>
              <a:latin typeface="Calibri" panose="020F0502020204030204" pitchFamily="34" charset="0"/>
              <a:cs typeface="Calibri" panose="020F0502020204030204" pitchFamily="34" charset="0"/>
            </a:endParaRPr>
          </a:p>
          <a:p>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8729806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Conclusion</a:t>
            </a:r>
          </a:p>
        </p:txBody>
      </p:sp>
      <p:sp>
        <p:nvSpPr>
          <p:cNvPr id="3" name="Content Placeholder 2"/>
          <p:cNvSpPr>
            <a:spLocks noGrp="1"/>
          </p:cNvSpPr>
          <p:nvPr>
            <p:ph idx="1"/>
          </p:nvPr>
        </p:nvSpPr>
        <p:spPr>
          <a:xfrm>
            <a:off x="1600200" y="1447800"/>
            <a:ext cx="6934200" cy="4387222"/>
          </a:xfrm>
        </p:spPr>
        <p:txBody>
          <a:bodyPr>
            <a:noAutofit/>
          </a:bodyPr>
          <a:lstStyle/>
          <a:p>
            <a:r>
              <a:rPr lang="en-US" sz="2100" dirty="0" smtClean="0">
                <a:solidFill>
                  <a:schemeClr val="tx1"/>
                </a:solidFill>
                <a:latin typeface="Calibri" panose="020F0502020204030204" pitchFamily="34" charset="0"/>
                <a:cs typeface="Calibri" panose="020F0502020204030204" pitchFamily="34" charset="0"/>
              </a:rPr>
              <a:t>Solar chimney has proven to be an effective passive technique in the design that achieves thermal comfort and reduces HVAC loads and costs</a:t>
            </a:r>
          </a:p>
          <a:p>
            <a:endParaRPr lang="en-US" sz="2100" dirty="0" smtClean="0">
              <a:solidFill>
                <a:schemeClr val="tx1"/>
              </a:solidFill>
              <a:latin typeface="Calibri" panose="020F0502020204030204" pitchFamily="34" charset="0"/>
              <a:cs typeface="Calibri" panose="020F0502020204030204" pitchFamily="34" charset="0"/>
            </a:endParaRPr>
          </a:p>
          <a:p>
            <a:r>
              <a:rPr lang="en-US" sz="2100" dirty="0" smtClean="0">
                <a:solidFill>
                  <a:schemeClr val="tx1"/>
                </a:solidFill>
                <a:latin typeface="Calibri" panose="020F0502020204030204" pitchFamily="34" charset="0"/>
                <a:cs typeface="Calibri" panose="020F0502020204030204" pitchFamily="34" charset="0"/>
              </a:rPr>
              <a:t>PV System produces energy that will lead to a decent annual income after the pay back period is over </a:t>
            </a:r>
          </a:p>
          <a:p>
            <a:endParaRPr lang="en-US" sz="2100" dirty="0" smtClean="0">
              <a:solidFill>
                <a:schemeClr val="tx1"/>
              </a:solidFill>
              <a:latin typeface="Calibri" panose="020F0502020204030204" pitchFamily="34" charset="0"/>
              <a:cs typeface="Calibri" panose="020F0502020204030204" pitchFamily="34" charset="0"/>
            </a:endParaRPr>
          </a:p>
          <a:p>
            <a:r>
              <a:rPr lang="en-US" sz="2100" dirty="0" smtClean="0">
                <a:solidFill>
                  <a:schemeClr val="tx1"/>
                </a:solidFill>
                <a:latin typeface="Calibri" panose="020F0502020204030204" pitchFamily="34" charset="0"/>
                <a:cs typeface="Calibri" panose="020F0502020204030204" pitchFamily="34" charset="0"/>
              </a:rPr>
              <a:t>Full management of the project increases the accuracy of QS and this leads to major savings in the capital cost of the whole project</a:t>
            </a:r>
          </a:p>
          <a:p>
            <a:endParaRPr lang="en-US" sz="2100" dirty="0" smtClean="0">
              <a:solidFill>
                <a:schemeClr val="tx1"/>
              </a:solidFill>
              <a:latin typeface="Calibri" panose="020F0502020204030204" pitchFamily="34" charset="0"/>
              <a:cs typeface="Calibri" panose="020F0502020204030204" pitchFamily="34" charset="0"/>
            </a:endParaRPr>
          </a:p>
          <a:p>
            <a:r>
              <a:rPr lang="en-US" sz="2100" dirty="0" smtClean="0">
                <a:solidFill>
                  <a:schemeClr val="tx1"/>
                </a:solidFill>
                <a:latin typeface="Calibri" panose="020F0502020204030204" pitchFamily="34" charset="0"/>
                <a:cs typeface="Calibri" panose="020F0502020204030204" pitchFamily="34" charset="0"/>
              </a:rPr>
              <a:t>Clients requirements have been highl</a:t>
            </a:r>
            <a:r>
              <a:rPr lang="en-US" sz="2100" dirty="0" smtClean="0">
                <a:solidFill>
                  <a:schemeClr val="tx1"/>
                </a:solidFill>
                <a:latin typeface="Calibri" panose="020F0502020204030204" pitchFamily="34" charset="0"/>
                <a:cs typeface="Calibri" panose="020F0502020204030204" pitchFamily="34" charset="0"/>
              </a:rPr>
              <a:t>y considered to ensure the highest levels of satisfactory </a:t>
            </a:r>
            <a:endParaRPr lang="en-US" sz="210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59D4852-C39A-4383-9590-8D833D1A3BCF}" type="slidenum">
              <a:rPr lang="en-US" smtClean="0"/>
              <a:t>76</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8</a:t>
            </a:fld>
            <a:endParaRPr lang="en-US" dirty="0"/>
          </a:p>
        </p:txBody>
      </p:sp>
      <p:sp>
        <p:nvSpPr>
          <p:cNvPr id="5"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Basement Floor</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098" y="1976598"/>
            <a:ext cx="7720302" cy="42567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a:solidFill>
                  <a:schemeClr val="tx1"/>
                </a:solidFill>
              </a:rPr>
              <a:t>Architectural Design</a:t>
            </a:r>
          </a:p>
        </p:txBody>
      </p:sp>
      <p:sp>
        <p:nvSpPr>
          <p:cNvPr id="4" name="Slide Number Placeholder 3"/>
          <p:cNvSpPr>
            <a:spLocks noGrp="1"/>
          </p:cNvSpPr>
          <p:nvPr>
            <p:ph type="sldNum" sz="quarter" idx="12"/>
          </p:nvPr>
        </p:nvSpPr>
        <p:spPr/>
        <p:txBody>
          <a:bodyPr/>
          <a:lstStyle/>
          <a:p>
            <a:fld id="{659D4852-C39A-4383-9590-8D833D1A3BCF}" type="slidenum">
              <a:rPr lang="en-US" smtClean="0"/>
              <a:t>9</a:t>
            </a:fld>
            <a:endParaRPr lang="en-US"/>
          </a:p>
        </p:txBody>
      </p:sp>
      <p:sp>
        <p:nvSpPr>
          <p:cNvPr id="5" name="Content Placeholder 2"/>
          <p:cNvSpPr txBox="1">
            <a:spLocks/>
          </p:cNvSpPr>
          <p:nvPr/>
        </p:nvSpPr>
        <p:spPr>
          <a:xfrm>
            <a:off x="1519310" y="1447800"/>
            <a:ext cx="6591985"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chemeClr val="tx1"/>
                </a:solidFill>
                <a:latin typeface="Calibri" panose="020F0502020204030204" pitchFamily="34" charset="0"/>
                <a:cs typeface="Calibri" panose="020F0502020204030204" pitchFamily="34" charset="0"/>
              </a:rPr>
              <a:t>Ground Floor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976598"/>
            <a:ext cx="7852948" cy="42793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4261</TotalTime>
  <Words>3531</Words>
  <Application>Microsoft Office PowerPoint</Application>
  <PresentationFormat>On-screen Show (4:3)</PresentationFormat>
  <Paragraphs>885</Paragraphs>
  <Slides>76</Slides>
  <Notes>58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76</vt:i4>
      </vt:variant>
    </vt:vector>
  </HeadingPairs>
  <TitlesOfParts>
    <vt:vector size="84" baseType="lpstr">
      <vt:lpstr>Arial</vt:lpstr>
      <vt:lpstr>Calibri</vt:lpstr>
      <vt:lpstr>Calibri (body)</vt:lpstr>
      <vt:lpstr>Cambria Math</vt:lpstr>
      <vt:lpstr>Century Gothic</vt:lpstr>
      <vt:lpstr>Times New Roman</vt:lpstr>
      <vt:lpstr>Wingdings 3</vt:lpstr>
      <vt:lpstr>Wisp</vt:lpstr>
      <vt:lpstr>Integrated Residential Building Design in Nablus Al-Jadida </vt:lpstr>
      <vt:lpstr>Contents of Presentation</vt:lpstr>
      <vt:lpstr>Project Definition </vt:lpstr>
      <vt:lpstr>Site Analysis </vt:lpstr>
      <vt:lpstr>Site Analysis </vt:lpstr>
      <vt:lpstr>Site Analysis </vt:lpstr>
      <vt:lpstr>Architectural Design</vt:lpstr>
      <vt:lpstr>Architectural Design</vt:lpstr>
      <vt:lpstr>Architectural Design</vt:lpstr>
      <vt:lpstr>Architectural Design</vt:lpstr>
      <vt:lpstr>Architectural Design</vt:lpstr>
      <vt:lpstr>Architectural Design</vt:lpstr>
      <vt:lpstr>Architectural Design</vt:lpstr>
      <vt:lpstr>Structural Design</vt:lpstr>
      <vt:lpstr>Structural Design</vt:lpstr>
      <vt:lpstr>Structural Design</vt:lpstr>
      <vt:lpstr>Structural Design</vt:lpstr>
      <vt:lpstr>Structural Design</vt:lpstr>
      <vt:lpstr>Structural Design</vt:lpstr>
      <vt:lpstr>Structural Design </vt:lpstr>
      <vt:lpstr>Structural Design </vt:lpstr>
      <vt:lpstr>Structural Design </vt:lpstr>
      <vt:lpstr>Structural Design </vt:lpstr>
      <vt:lpstr>Structural Design </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Environmental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Electro-Mechanical Design</vt:lpstr>
      <vt:lpstr>PV System Design</vt:lpstr>
      <vt:lpstr>PV System Design</vt:lpstr>
      <vt:lpstr>PV System Design</vt:lpstr>
      <vt:lpstr>PV System Design</vt:lpstr>
      <vt:lpstr>PV System Design</vt:lpstr>
      <vt:lpstr>PV System Design</vt:lpstr>
      <vt:lpstr>PV System Design</vt:lpstr>
      <vt:lpstr>Project Management &amp; QS</vt:lpstr>
      <vt:lpstr>Project Management &amp;QS</vt:lpstr>
      <vt:lpstr>Project Management &amp; QS</vt:lpstr>
      <vt:lpstr>Project Management &amp; QS</vt:lpstr>
      <vt:lpstr>Project Management &amp; QS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Building Design in Nablus Al-Jadeeda</dc:title>
  <dc:creator>William</dc:creator>
  <cp:lastModifiedBy>Admin</cp:lastModifiedBy>
  <cp:revision>186</cp:revision>
  <dcterms:created xsi:type="dcterms:W3CDTF">2017-12-16T19:51:03Z</dcterms:created>
  <dcterms:modified xsi:type="dcterms:W3CDTF">2017-12-21T19:24:23Z</dcterms:modified>
</cp:coreProperties>
</file>