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0"/>
  </p:notesMasterIdLst>
  <p:handoutMasterIdLst>
    <p:handoutMasterId r:id="rId71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321" r:id="rId24"/>
    <p:sldId id="278" r:id="rId25"/>
    <p:sldId id="279" r:id="rId26"/>
    <p:sldId id="280" r:id="rId27"/>
    <p:sldId id="324" r:id="rId28"/>
    <p:sldId id="281" r:id="rId29"/>
    <p:sldId id="282" r:id="rId30"/>
    <p:sldId id="283" r:id="rId31"/>
    <p:sldId id="284" r:id="rId32"/>
    <p:sldId id="323" r:id="rId33"/>
    <p:sldId id="285" r:id="rId34"/>
    <p:sldId id="286" r:id="rId35"/>
    <p:sldId id="322" r:id="rId36"/>
    <p:sldId id="289" r:id="rId37"/>
    <p:sldId id="287" r:id="rId38"/>
    <p:sldId id="288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320" r:id="rId48"/>
    <p:sldId id="318" r:id="rId49"/>
    <p:sldId id="298" r:id="rId50"/>
    <p:sldId id="299" r:id="rId51"/>
    <p:sldId id="314" r:id="rId52"/>
    <p:sldId id="315" r:id="rId53"/>
    <p:sldId id="316" r:id="rId54"/>
    <p:sldId id="301" r:id="rId55"/>
    <p:sldId id="300" r:id="rId56"/>
    <p:sldId id="302" r:id="rId57"/>
    <p:sldId id="303" r:id="rId58"/>
    <p:sldId id="305" r:id="rId59"/>
    <p:sldId id="304" r:id="rId60"/>
    <p:sldId id="307" r:id="rId61"/>
    <p:sldId id="308" r:id="rId62"/>
    <p:sldId id="309" r:id="rId63"/>
    <p:sldId id="310" r:id="rId64"/>
    <p:sldId id="319" r:id="rId65"/>
    <p:sldId id="311" r:id="rId66"/>
    <p:sldId id="312" r:id="rId67"/>
    <p:sldId id="313" r:id="rId68"/>
    <p:sldId id="317" r:id="rId6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 snapToGrid="0">
      <p:cViewPr varScale="1">
        <p:scale>
          <a:sx n="70" d="100"/>
          <a:sy n="70" d="100"/>
        </p:scale>
        <p:origin x="7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C10F9571-B8C9-4EF3-8689-7FE14206603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5AF27AF-BE7E-4A1C-94A1-4AEC749BE1A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F854A9-5AFE-47E2-A719-641A4AE8979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E0DEA79-D610-472E-B23B-42CEB3096AE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D835032-454C-4112-B5C5-7C0E92DF975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2A13C-A07D-4085-983B-C80FA9314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0536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D0F6-AE08-4741-9086-1375DC470697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C177B3-E57C-4380-AF1A-7722DE7F4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7476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4444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6932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9732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7814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9533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0743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2799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57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022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0441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394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2894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524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3519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6581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922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633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4357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619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088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1948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525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96763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55121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125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45520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35440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8881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46444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17365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8210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22225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5573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244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9500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45602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16547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18830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8338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3943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57071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10723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44389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648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9969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98248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81242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23205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06544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08938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50973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3839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60655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045237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5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884900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34530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1350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847607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553955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48230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12464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94136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248176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751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1316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5455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177B3-E57C-4380-AF1A-7722DE7F400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30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C2B5-005A-4449-8430-B5590D12CB9C}" type="datetime1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FA15E-6187-4FCA-86DB-4C3322633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837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1C671-0772-4C33-BA08-0399267435E3}" type="datetime1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FA15E-6187-4FCA-86DB-4C3322633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399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DCCFB-BCBC-45AC-A683-57A4DAF5AD7D}" type="datetime1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FA15E-6187-4FCA-86DB-4C3322633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820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CBE46-43D6-49C6-9D88-36AEA7AA2AEC}" type="datetime1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FA15E-6187-4FCA-86DB-4C3322633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361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9FC1-5834-4567-AA8A-AFF52E58608B}" type="datetime1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FA15E-6187-4FCA-86DB-4C3322633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484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E218-9C4C-4201-A8F8-78FB14FBAD91}" type="datetime1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FA15E-6187-4FCA-86DB-4C3322633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082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C0A91-C04D-4482-8514-2F22824B553B}" type="datetime1">
              <a:rPr lang="en-US" smtClean="0"/>
              <a:t>5/11/2018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FA15E-6187-4FCA-86DB-4C3322633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5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53B7D-2C1D-4F2E-B576-44DF82817366}" type="datetime1">
              <a:rPr lang="en-US" smtClean="0"/>
              <a:t>5/11/2018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FA15E-6187-4FCA-86DB-4C3322633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179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3CBA-E1AD-4543-AEC3-EA175D790D88}" type="datetime1">
              <a:rPr lang="en-US" smtClean="0"/>
              <a:t>5/11/2018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FA15E-6187-4FCA-86DB-4C3322633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27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02E92-0F72-42D0-8896-6290FB82B57B}" type="datetime1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FA15E-6187-4FCA-86DB-4C3322633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19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9C086-7530-4C52-94DC-AD2108C987E9}" type="datetime1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FA15E-6187-4FCA-86DB-4C3322633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803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203F4-EAE4-4498-88BA-22F8A3D1461E}" type="datetime1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FA15E-6187-4FCA-86DB-4C3322633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537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7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3.jpg"/><Relationship Id="rId4" Type="http://schemas.openxmlformats.org/officeDocument/2006/relationships/image" Target="../media/image72.jp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2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4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7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651" y="592371"/>
            <a:ext cx="5592549" cy="3145809"/>
          </a:xfrm>
          <a:prstGeom prst="rect">
            <a:avLst/>
          </a:prstGeom>
          <a:ln w="38100" cap="sq" cmpd="thickThin">
            <a:solidFill>
              <a:schemeClr val="tx2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573206" y="623753"/>
            <a:ext cx="53772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 Department 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II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1666" y="1994679"/>
            <a:ext cx="580029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Engineering 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Association-Nablus </a:t>
            </a: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Branch Redesign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3205" y="4750599"/>
            <a:ext cx="614149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Submitted by: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Ahmad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Ba’ara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Mohammad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Haqash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Waleed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Faqeeh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48477" y="4750599"/>
            <a:ext cx="368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Supervisor: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Narmeen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Barq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573205" y="1994679"/>
            <a:ext cx="480401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73205" y="4580002"/>
            <a:ext cx="480401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714698" y="4339988"/>
            <a:ext cx="0" cy="204182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560860" y="4339988"/>
            <a:ext cx="278414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871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946525" algn="l"/>
              </a:tabLst>
            </a:pP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94740"/>
            <a:ext cx="7956644" cy="80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406842" y="2057616"/>
            <a:ext cx="4067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floor Spaces 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1461" y="2010628"/>
            <a:ext cx="4067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Spaces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5127" y="1407439"/>
            <a:ext cx="4067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Functions Spaces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145" y="2583039"/>
            <a:ext cx="5095875" cy="36004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4931" y="2583039"/>
            <a:ext cx="5486400" cy="2219325"/>
          </a:xfrm>
          <a:prstGeom prst="rect">
            <a:avLst/>
          </a:prstGeom>
        </p:spPr>
      </p:pic>
      <p:sp>
        <p:nvSpPr>
          <p:cNvPr id="16" name="Slide Number Placeholder 22">
            <a:extLst>
              <a:ext uri="{FF2B5EF4-FFF2-40B4-BE49-F238E27FC236}">
                <a16:creationId xmlns:a16="http://schemas.microsoft.com/office/drawing/2014/main" xmlns="" id="{2952C052-24DD-41C9-84C9-62AB84399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10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0823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94740"/>
            <a:ext cx="7956644" cy="80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5127" y="1407439"/>
            <a:ext cx="6622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Plans: Basement plan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3081" y="2072895"/>
            <a:ext cx="4395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Design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670042" y="2054839"/>
            <a:ext cx="4395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Design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0233" y="2640242"/>
            <a:ext cx="4776716" cy="38498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50878" y="3029803"/>
            <a:ext cx="33709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old design , the basement consist of sport room and kitchenette only  </a:t>
            </a:r>
          </a:p>
        </p:txBody>
      </p:sp>
      <p:sp>
        <p:nvSpPr>
          <p:cNvPr id="17" name="Slide Number Placeholder 22">
            <a:extLst>
              <a:ext uri="{FF2B5EF4-FFF2-40B4-BE49-F238E27FC236}">
                <a16:creationId xmlns:a16="http://schemas.microsoft.com/office/drawing/2014/main" xmlns="" id="{DAAAB6C6-3199-405B-A567-159E2EA8F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11</a:t>
            </a:fld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14191"/>
          <a:stretch/>
        </p:blipFill>
        <p:spPr>
          <a:xfrm>
            <a:off x="5685059" y="3591509"/>
            <a:ext cx="790037" cy="194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06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94740"/>
            <a:ext cx="7956644" cy="80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5127" y="1407439"/>
            <a:ext cx="7049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Plans: Ground Floor Plan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1879" y="2048831"/>
            <a:ext cx="4236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Design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28840" y="2030776"/>
            <a:ext cx="4236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Design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7601" t="16735"/>
          <a:stretch/>
        </p:blipFill>
        <p:spPr>
          <a:xfrm>
            <a:off x="6753913" y="2703911"/>
            <a:ext cx="4513308" cy="38959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878" y="2724941"/>
            <a:ext cx="4222134" cy="3779915"/>
          </a:xfrm>
          <a:prstGeom prst="rect">
            <a:avLst/>
          </a:prstGeom>
        </p:spPr>
      </p:pic>
      <p:sp>
        <p:nvSpPr>
          <p:cNvPr id="17" name="Slide Number Placeholder 22">
            <a:extLst>
              <a:ext uri="{FF2B5EF4-FFF2-40B4-BE49-F238E27FC236}">
                <a16:creationId xmlns:a16="http://schemas.microsoft.com/office/drawing/2014/main" xmlns="" id="{CB16D828-176A-4E2E-8BAB-B5A457436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12</a:t>
            </a:fld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14191"/>
          <a:stretch/>
        </p:blipFill>
        <p:spPr>
          <a:xfrm>
            <a:off x="5365103" y="3524491"/>
            <a:ext cx="790037" cy="194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24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94740"/>
            <a:ext cx="7956644" cy="80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5127" y="1407439"/>
            <a:ext cx="63180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Plans: First Floor Plan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7101" y="2048831"/>
            <a:ext cx="4067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Design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4062" y="2030776"/>
            <a:ext cx="4067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Design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3188" y="2751982"/>
            <a:ext cx="4217159" cy="36056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127" y="2794419"/>
            <a:ext cx="3342849" cy="3728953"/>
          </a:xfrm>
          <a:prstGeom prst="rect">
            <a:avLst/>
          </a:prstGeom>
        </p:spPr>
      </p:pic>
      <p:sp>
        <p:nvSpPr>
          <p:cNvPr id="17" name="Slide Number Placeholder 22">
            <a:extLst>
              <a:ext uri="{FF2B5EF4-FFF2-40B4-BE49-F238E27FC236}">
                <a16:creationId xmlns:a16="http://schemas.microsoft.com/office/drawing/2014/main" xmlns="" id="{981BC6A0-42DA-4547-81E6-EED144783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13</a:t>
            </a:fld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14191"/>
          <a:stretch/>
        </p:blipFill>
        <p:spPr>
          <a:xfrm>
            <a:off x="5685059" y="3879333"/>
            <a:ext cx="790037" cy="194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33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94740"/>
            <a:ext cx="7956644" cy="80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5127" y="1407439"/>
            <a:ext cx="6622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Plans: Second Floor Plan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3081" y="2072894"/>
            <a:ext cx="4395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Design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730036" y="2054839"/>
            <a:ext cx="4335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Design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3123" y="2693905"/>
            <a:ext cx="4384769" cy="37477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4960"/>
          <a:stretch/>
        </p:blipFill>
        <p:spPr>
          <a:xfrm>
            <a:off x="765127" y="2693904"/>
            <a:ext cx="3506622" cy="3801521"/>
          </a:xfrm>
          <a:prstGeom prst="rect">
            <a:avLst/>
          </a:prstGeom>
        </p:spPr>
      </p:pic>
      <p:sp>
        <p:nvSpPr>
          <p:cNvPr id="17" name="Slide Number Placeholder 22">
            <a:extLst>
              <a:ext uri="{FF2B5EF4-FFF2-40B4-BE49-F238E27FC236}">
                <a16:creationId xmlns:a16="http://schemas.microsoft.com/office/drawing/2014/main" xmlns="" id="{0A33FE73-5C51-4E84-99ED-D82B5D8B9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14</a:t>
            </a:fld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14191"/>
          <a:stretch/>
        </p:blipFill>
        <p:spPr>
          <a:xfrm>
            <a:off x="5685059" y="3970810"/>
            <a:ext cx="790037" cy="194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13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94740"/>
            <a:ext cx="7956644" cy="80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5127" y="1407439"/>
            <a:ext cx="6935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Elevation : West Elevation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6899" y="2072894"/>
            <a:ext cx="4351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Design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713860" y="2054839"/>
            <a:ext cx="4351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Design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278" y="2735777"/>
            <a:ext cx="4048125" cy="34385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5380" y="2735776"/>
            <a:ext cx="4550249" cy="3462629"/>
          </a:xfrm>
          <a:prstGeom prst="rect">
            <a:avLst/>
          </a:prstGeom>
        </p:spPr>
      </p:pic>
      <p:sp>
        <p:nvSpPr>
          <p:cNvPr id="17" name="Slide Number Placeholder 22">
            <a:extLst>
              <a:ext uri="{FF2B5EF4-FFF2-40B4-BE49-F238E27FC236}">
                <a16:creationId xmlns:a16="http://schemas.microsoft.com/office/drawing/2014/main" xmlns="" id="{361355F6-4489-447D-A7E6-27A3CBB7AB0D}"/>
              </a:ext>
            </a:extLst>
          </p:cNvPr>
          <p:cNvSpPr txBox="1">
            <a:spLocks/>
          </p:cNvSpPr>
          <p:nvPr/>
        </p:nvSpPr>
        <p:spPr>
          <a:xfrm>
            <a:off x="259306" y="6125033"/>
            <a:ext cx="858291" cy="500956"/>
          </a:xfrm>
          <a:prstGeom prst="rect">
            <a:avLst/>
          </a:prstGeom>
        </p:spPr>
        <p:txBody>
          <a:bodyPr vert="horz" lIns="91440" tIns="45720" rIns="91440" bIns="45720" rtlCol="0" anchor="b" anchorCtr="1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D2FA15E-6187-4FCA-86DB-4C33226330F9}" type="slidenum">
              <a:rPr lang="en-US" sz="2800" b="1" smtClean="0"/>
              <a:pPr/>
              <a:t>15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58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94740"/>
            <a:ext cx="7956644" cy="80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5127" y="1407439"/>
            <a:ext cx="6911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  <a:tabLst>
                <a:tab pos="6642100" algn="l"/>
              </a:tabLst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Elevation : East Elevation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0627" y="2096957"/>
            <a:ext cx="4067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Design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98440" y="2078902"/>
            <a:ext cx="4067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Design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8501" y="2878166"/>
            <a:ext cx="5363549" cy="33966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878" y="2912492"/>
            <a:ext cx="3819525" cy="3362325"/>
          </a:xfrm>
          <a:prstGeom prst="rect">
            <a:avLst/>
          </a:prstGeom>
        </p:spPr>
      </p:pic>
      <p:sp>
        <p:nvSpPr>
          <p:cNvPr id="17" name="Slide Number Placeholder 22">
            <a:extLst>
              <a:ext uri="{FF2B5EF4-FFF2-40B4-BE49-F238E27FC236}">
                <a16:creationId xmlns:a16="http://schemas.microsoft.com/office/drawing/2014/main" xmlns="" id="{133248F6-D6A2-4EAA-B4FC-EEFD1D231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16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0462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94740"/>
            <a:ext cx="7956644" cy="80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5127" y="1407439"/>
            <a:ext cx="7007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Elevation : North Elevation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0627" y="2048831"/>
            <a:ext cx="4067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Design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98440" y="2030776"/>
            <a:ext cx="4067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Design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631" y="2727185"/>
            <a:ext cx="3105150" cy="34194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2598" y="2949126"/>
            <a:ext cx="4000500" cy="3162300"/>
          </a:xfrm>
          <a:prstGeom prst="rect">
            <a:avLst/>
          </a:prstGeom>
        </p:spPr>
      </p:pic>
      <p:sp>
        <p:nvSpPr>
          <p:cNvPr id="17" name="Slide Number Placeholder 22">
            <a:extLst>
              <a:ext uri="{FF2B5EF4-FFF2-40B4-BE49-F238E27FC236}">
                <a16:creationId xmlns:a16="http://schemas.microsoft.com/office/drawing/2014/main" xmlns="" id="{5C95900B-23AC-4FC6-A2FE-09BDD5D0B4C1}"/>
              </a:ext>
            </a:extLst>
          </p:cNvPr>
          <p:cNvSpPr txBox="1">
            <a:spLocks/>
          </p:cNvSpPr>
          <p:nvPr/>
        </p:nvSpPr>
        <p:spPr>
          <a:xfrm>
            <a:off x="259306" y="6125033"/>
            <a:ext cx="858291" cy="500956"/>
          </a:xfrm>
          <a:prstGeom prst="rect">
            <a:avLst/>
          </a:prstGeom>
        </p:spPr>
        <p:txBody>
          <a:bodyPr vert="horz" lIns="91440" tIns="45720" rIns="91440" bIns="45720" rtlCol="0" anchor="b" anchorCtr="1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D2FA15E-6187-4FCA-86DB-4C33226330F9}" type="slidenum">
              <a:rPr lang="en-US" sz="2800" b="1" smtClean="0"/>
              <a:pPr/>
              <a:t>17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2252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5127" y="1407439"/>
            <a:ext cx="6935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Elevation : South Elevation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1479" y="2096957"/>
            <a:ext cx="4067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Design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98440" y="2078902"/>
            <a:ext cx="4067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Design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127" y="2754827"/>
            <a:ext cx="3171825" cy="3400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7027" y="2996635"/>
            <a:ext cx="5169303" cy="3316157"/>
          </a:xfrm>
          <a:prstGeom prst="rect">
            <a:avLst/>
          </a:prstGeom>
        </p:spPr>
      </p:pic>
      <p:sp>
        <p:nvSpPr>
          <p:cNvPr id="17" name="Slide Number Placeholder 22">
            <a:extLst>
              <a:ext uri="{FF2B5EF4-FFF2-40B4-BE49-F238E27FC236}">
                <a16:creationId xmlns:a16="http://schemas.microsoft.com/office/drawing/2014/main" xmlns="" id="{E9236846-D823-4ABC-837A-7E1D2159F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18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3808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4677" y="1998739"/>
            <a:ext cx="4067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A-A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5127" y="1407439"/>
            <a:ext cx="53308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Sections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59877" y="1996863"/>
            <a:ext cx="4067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B-B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080" y="2403077"/>
            <a:ext cx="5421283" cy="40659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1114" y="2470780"/>
            <a:ext cx="4854703" cy="3930555"/>
          </a:xfrm>
          <a:prstGeom prst="rect">
            <a:avLst/>
          </a:prstGeom>
        </p:spPr>
      </p:pic>
      <p:sp>
        <p:nvSpPr>
          <p:cNvPr id="16" name="Slide Number Placeholder 22">
            <a:extLst>
              <a:ext uri="{FF2B5EF4-FFF2-40B4-BE49-F238E27FC236}">
                <a16:creationId xmlns:a16="http://schemas.microsoft.com/office/drawing/2014/main" xmlns="" id="{0C4A3F31-362B-41FF-847B-03BA5C92C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19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9708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Presentation outline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94740"/>
            <a:ext cx="7956644" cy="80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86854" y="2190394"/>
            <a:ext cx="925318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esign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esign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lide Number Placeholder 22">
            <a:extLst>
              <a:ext uri="{FF2B5EF4-FFF2-40B4-BE49-F238E27FC236}">
                <a16:creationId xmlns:a16="http://schemas.microsoft.com/office/drawing/2014/main" xmlns="" id="{ADC54E5C-79E8-4017-A726-E4C5A183F087}"/>
              </a:ext>
            </a:extLst>
          </p:cNvPr>
          <p:cNvSpPr txBox="1">
            <a:spLocks/>
          </p:cNvSpPr>
          <p:nvPr/>
        </p:nvSpPr>
        <p:spPr>
          <a:xfrm>
            <a:off x="259306" y="6125033"/>
            <a:ext cx="858291" cy="500956"/>
          </a:xfrm>
          <a:prstGeom prst="rect">
            <a:avLst/>
          </a:prstGeom>
        </p:spPr>
        <p:txBody>
          <a:bodyPr vert="horz" lIns="91440" tIns="45720" rIns="91440" bIns="45720" rtlCol="0" anchor="b" anchorCtr="1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D2FA15E-6187-4FCA-86DB-4C33226330F9}" type="slidenum">
              <a:rPr lang="en-US" sz="2800" b="1" smtClean="0"/>
              <a:pPr/>
              <a:t>2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3395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38728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5127" y="1407439"/>
            <a:ext cx="4067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Views </a:t>
            </a:r>
          </a:p>
        </p:txBody>
      </p:sp>
      <p:sp>
        <p:nvSpPr>
          <p:cNvPr id="14" name="Slide Number Placeholder 22">
            <a:extLst>
              <a:ext uri="{FF2B5EF4-FFF2-40B4-BE49-F238E27FC236}">
                <a16:creationId xmlns:a16="http://schemas.microsoft.com/office/drawing/2014/main" xmlns="" id="{D8C1446F-EF92-44D5-B7B4-DAA95DE80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20</a:t>
            </a:fld>
            <a:endParaRPr lang="en-US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643" y="1368068"/>
            <a:ext cx="9088092" cy="511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6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14665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5127" y="1407439"/>
            <a:ext cx="4067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Views </a:t>
            </a:r>
          </a:p>
        </p:txBody>
      </p:sp>
      <p:sp>
        <p:nvSpPr>
          <p:cNvPr id="14" name="Slide Number Placeholder 22">
            <a:extLst>
              <a:ext uri="{FF2B5EF4-FFF2-40B4-BE49-F238E27FC236}">
                <a16:creationId xmlns:a16="http://schemas.microsoft.com/office/drawing/2014/main" xmlns="" id="{973F198E-7BB4-48BC-98A6-A15875661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21</a:t>
            </a:fld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882" y="1404130"/>
            <a:ext cx="9066663" cy="5099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6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5127" y="1407439"/>
            <a:ext cx="4067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Views</a:t>
            </a:r>
          </a:p>
        </p:txBody>
      </p:sp>
      <p:sp>
        <p:nvSpPr>
          <p:cNvPr id="16" name="Slide Number Placeholder 22">
            <a:extLst>
              <a:ext uri="{FF2B5EF4-FFF2-40B4-BE49-F238E27FC236}">
                <a16:creationId xmlns:a16="http://schemas.microsoft.com/office/drawing/2014/main" xmlns="" id="{5D359FAE-C507-4F22-AB04-7D5DC5D67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22</a:t>
            </a:fld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609" y="1407439"/>
            <a:ext cx="9225886" cy="518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69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5127" y="1407439"/>
            <a:ext cx="4067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Views</a:t>
            </a:r>
          </a:p>
        </p:txBody>
      </p:sp>
      <p:sp>
        <p:nvSpPr>
          <p:cNvPr id="16" name="Slide Number Placeholder 22">
            <a:extLst>
              <a:ext uri="{FF2B5EF4-FFF2-40B4-BE49-F238E27FC236}">
                <a16:creationId xmlns:a16="http://schemas.microsoft.com/office/drawing/2014/main" xmlns="" id="{5D359FAE-C507-4F22-AB04-7D5DC5D67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23</a:t>
            </a:fld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667" y="1356295"/>
            <a:ext cx="9253182" cy="520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40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97625" y="1597625"/>
            <a:ext cx="650600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Codes and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Standards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612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 -318-11 for reinforced concrete structural design.</a:t>
            </a:r>
          </a:p>
          <a:p>
            <a:pPr marL="74612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UBC -97 for earthquake design. </a:t>
            </a:r>
          </a:p>
          <a:p>
            <a:pPr marL="74612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ASCE 7 2010 for load combinations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Image result for aci code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525" y="1649582"/>
            <a:ext cx="4019550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ASCE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097" y="4615021"/>
            <a:ext cx="5748582" cy="1701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2">
            <a:extLst>
              <a:ext uri="{FF2B5EF4-FFF2-40B4-BE49-F238E27FC236}">
                <a16:creationId xmlns:a16="http://schemas.microsoft.com/office/drawing/2014/main" xmlns="" id="{270588DD-BE13-40CC-8F30-1812C8D2E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24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9428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38728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33366" y="1449527"/>
            <a:ext cx="1011537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62025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Concrete strength for slabs and beams,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f’</a:t>
            </a:r>
            <a:r>
              <a:rPr lang="en-US" sz="2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=24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962025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Concrete strength for columns and shear walls ,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f’</a:t>
            </a:r>
            <a:r>
              <a:rPr lang="en-US" sz="2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=28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962025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Steel yield strength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=420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962025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Bearing capacity for soil = 350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US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lide Number Placeholder 22">
            <a:extLst>
              <a:ext uri="{FF2B5EF4-FFF2-40B4-BE49-F238E27FC236}">
                <a16:creationId xmlns:a16="http://schemas.microsoft.com/office/drawing/2014/main" xmlns="" id="{105A88C7-43BC-4FB0-8EDD-7B6D36B04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25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8629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14665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33366" y="1642031"/>
            <a:ext cx="1033050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6677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 = 2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US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marL="86677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 Imposed Dead (S.I.D) =6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m</a:t>
            </a:r>
            <a:r>
              <a:rPr lang="en-US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marL="86677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seismic zone factor. Z=0.2. </a:t>
            </a:r>
          </a:p>
          <a:p>
            <a:pPr marL="86677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soil profile is type Sc. </a:t>
            </a:r>
          </a:p>
          <a:p>
            <a:pPr marL="86677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acceleration seismic coefficient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=0.24 </a:t>
            </a:r>
          </a:p>
          <a:p>
            <a:pPr marL="86677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velocity seismic coefficient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=0.32. </a:t>
            </a:r>
          </a:p>
          <a:p>
            <a:pPr marL="86677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Seismic importance factor is 1. </a:t>
            </a:r>
          </a:p>
          <a:p>
            <a:pPr marL="86677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structural design type is intermediate, R=5.5 </a:t>
            </a: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lide Number Placeholder 22">
            <a:extLst>
              <a:ext uri="{FF2B5EF4-FFF2-40B4-BE49-F238E27FC236}">
                <a16:creationId xmlns:a16="http://schemas.microsoft.com/office/drawing/2014/main" xmlns="" id="{AAE0398D-8EEF-48DE-A70C-49BAB63E4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26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4188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14665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92423" y="1669327"/>
            <a:ext cx="1033050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force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Deflection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Drift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Period check.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participating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mass ratio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lide Number Placeholder 22">
            <a:extLst>
              <a:ext uri="{FF2B5EF4-FFF2-40B4-BE49-F238E27FC236}">
                <a16:creationId xmlns:a16="http://schemas.microsoft.com/office/drawing/2014/main" xmlns="" id="{AAE0398D-8EEF-48DE-A70C-49BAB63E4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27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7724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14665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6889" y="1022368"/>
            <a:ext cx="285153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Design</a:t>
            </a: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468" y="2270005"/>
            <a:ext cx="7670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Two-way solid slab with 25 cm thickness.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7956" y="2895375"/>
            <a:ext cx="8604243" cy="3343266"/>
          </a:xfrm>
          <a:prstGeom prst="rect">
            <a:avLst/>
          </a:prstGeom>
        </p:spPr>
      </p:pic>
      <p:sp>
        <p:nvSpPr>
          <p:cNvPr id="14" name="Slide Number Placeholder 22">
            <a:extLst>
              <a:ext uri="{FF2B5EF4-FFF2-40B4-BE49-F238E27FC236}">
                <a16:creationId xmlns:a16="http://schemas.microsoft.com/office/drawing/2014/main" xmlns="" id="{0424640C-3643-485C-BB24-EFA4BAA3D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28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3169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14665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6889" y="1022368"/>
            <a:ext cx="41344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Plan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0487" y="3027542"/>
            <a:ext cx="5434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Cross section Drop beam with 70*30 cm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2110" y="1418119"/>
            <a:ext cx="5838541" cy="5030438"/>
          </a:xfrm>
          <a:prstGeom prst="rect">
            <a:avLst/>
          </a:prstGeom>
        </p:spPr>
      </p:pic>
      <p:sp>
        <p:nvSpPr>
          <p:cNvPr id="14" name="Slide Number Placeholder 22">
            <a:extLst>
              <a:ext uri="{FF2B5EF4-FFF2-40B4-BE49-F238E27FC236}">
                <a16:creationId xmlns:a16="http://schemas.microsoft.com/office/drawing/2014/main" xmlns="" id="{6E3CE070-6DDA-4E4A-965A-1DC4941D4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29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3077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94740"/>
            <a:ext cx="7956644" cy="80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23081" y="1651379"/>
            <a:ext cx="812041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presentation will show the new design steps and site evaluating for Engineering Association Branch at Nablus city , the old building design there are some problems that we had to solve in the new design: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8193" y="1006351"/>
            <a:ext cx="2995541" cy="28816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694" y="4015557"/>
            <a:ext cx="2324040" cy="257355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3594" y="4015557"/>
            <a:ext cx="2162389" cy="235416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88451" y="3272333"/>
            <a:ext cx="560923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Absent of privet parking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Absent of elevators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impractical Function distribution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Doesn’t support seismic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Inefficient Environmental design for natural lighting and ventilation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Slide Number Placeholder 22">
            <a:extLst>
              <a:ext uri="{FF2B5EF4-FFF2-40B4-BE49-F238E27FC236}">
                <a16:creationId xmlns:a16="http://schemas.microsoft.com/office/drawing/2014/main" xmlns="" id="{C657F0A3-1B29-49CC-A6F2-46E9519EF3D4}"/>
              </a:ext>
            </a:extLst>
          </p:cNvPr>
          <p:cNvSpPr txBox="1">
            <a:spLocks/>
          </p:cNvSpPr>
          <p:nvPr/>
        </p:nvSpPr>
        <p:spPr>
          <a:xfrm>
            <a:off x="259306" y="6125033"/>
            <a:ext cx="858291" cy="500956"/>
          </a:xfrm>
          <a:prstGeom prst="rect">
            <a:avLst/>
          </a:prstGeom>
        </p:spPr>
        <p:txBody>
          <a:bodyPr vert="horz" lIns="91440" tIns="45720" rIns="91440" bIns="45720" rtlCol="0" anchor="b" anchorCtr="1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D2FA15E-6187-4FCA-86DB-4C33226330F9}" type="slidenum">
              <a:rPr lang="en-US" sz="2800" b="1" smtClean="0"/>
              <a:pPr/>
              <a:t>3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8799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14665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6889" y="1070494"/>
            <a:ext cx="413441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8889" y="1831261"/>
            <a:ext cx="6468186" cy="235025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963" y="2214922"/>
            <a:ext cx="3670395" cy="4272858"/>
          </a:xfrm>
          <a:prstGeom prst="rect">
            <a:avLst/>
          </a:prstGeom>
        </p:spPr>
      </p:pic>
      <p:sp>
        <p:nvSpPr>
          <p:cNvPr id="16" name="Slide Number Placeholder 22">
            <a:extLst>
              <a:ext uri="{FF2B5EF4-FFF2-40B4-BE49-F238E27FC236}">
                <a16:creationId xmlns:a16="http://schemas.microsoft.com/office/drawing/2014/main" xmlns="" id="{88563560-8756-4842-ABD0-08C96F3B8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30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3030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14665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6889" y="1022368"/>
            <a:ext cx="413441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5444" y="2167479"/>
            <a:ext cx="9089267" cy="22688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9844" y="4436358"/>
            <a:ext cx="1831999" cy="19960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7576" y="4436357"/>
            <a:ext cx="1874050" cy="20964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64098" y="4436357"/>
            <a:ext cx="1619428" cy="1952687"/>
          </a:xfrm>
          <a:prstGeom prst="rect">
            <a:avLst/>
          </a:prstGeom>
        </p:spPr>
      </p:pic>
      <p:sp>
        <p:nvSpPr>
          <p:cNvPr id="16" name="Slide Number Placeholder 22">
            <a:extLst>
              <a:ext uri="{FF2B5EF4-FFF2-40B4-BE49-F238E27FC236}">
                <a16:creationId xmlns:a16="http://schemas.microsoft.com/office/drawing/2014/main" xmlns="" id="{0B61FCF8-C0A4-45F8-B76E-6CCCAB557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31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4504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14665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6889" y="1022368"/>
            <a:ext cx="413441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Slide Number Placeholder 22">
            <a:extLst>
              <a:ext uri="{FF2B5EF4-FFF2-40B4-BE49-F238E27FC236}">
                <a16:creationId xmlns:a16="http://schemas.microsoft.com/office/drawing/2014/main" xmlns="" id="{0B61FCF8-C0A4-45F8-B76E-6CCCAB557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32</a:t>
            </a:fld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0824" y="1423944"/>
            <a:ext cx="4337642" cy="5023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9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14665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6889" y="1022368"/>
            <a:ext cx="413441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7062" y="1529448"/>
            <a:ext cx="5019675" cy="48101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r="3998"/>
          <a:stretch/>
        </p:blipFill>
        <p:spPr>
          <a:xfrm>
            <a:off x="423081" y="2592028"/>
            <a:ext cx="5813946" cy="3353409"/>
          </a:xfrm>
          <a:prstGeom prst="rect">
            <a:avLst/>
          </a:prstGeom>
        </p:spPr>
      </p:pic>
      <p:sp>
        <p:nvSpPr>
          <p:cNvPr id="14" name="Slide Number Placeholder 22">
            <a:extLst>
              <a:ext uri="{FF2B5EF4-FFF2-40B4-BE49-F238E27FC236}">
                <a16:creationId xmlns:a16="http://schemas.microsoft.com/office/drawing/2014/main" xmlns="" id="{19E40CBA-5644-4B93-B1A9-60A4A1982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33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293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38728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6889" y="1022368"/>
            <a:ext cx="413441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5114" r="3497"/>
          <a:stretch/>
        </p:blipFill>
        <p:spPr>
          <a:xfrm>
            <a:off x="2764098" y="2129441"/>
            <a:ext cx="4339990" cy="4246070"/>
          </a:xfrm>
          <a:prstGeom prst="rect">
            <a:avLst/>
          </a:prstGeom>
        </p:spPr>
      </p:pic>
      <p:sp>
        <p:nvSpPr>
          <p:cNvPr id="14" name="Slide Number Placeholder 22">
            <a:extLst>
              <a:ext uri="{FF2B5EF4-FFF2-40B4-BE49-F238E27FC236}">
                <a16:creationId xmlns:a16="http://schemas.microsoft.com/office/drawing/2014/main" xmlns="" id="{3AC9DD2A-EF3A-45A2-8AD6-72A1D041F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34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8974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38728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6889" y="1022368"/>
            <a:ext cx="413441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096" y="2241600"/>
            <a:ext cx="11145979" cy="3430485"/>
          </a:xfrm>
          <a:prstGeom prst="rect">
            <a:avLst/>
          </a:prstGeom>
        </p:spPr>
      </p:pic>
      <p:sp>
        <p:nvSpPr>
          <p:cNvPr id="14" name="Slide Number Placeholder 22">
            <a:extLst>
              <a:ext uri="{FF2B5EF4-FFF2-40B4-BE49-F238E27FC236}">
                <a16:creationId xmlns:a16="http://schemas.microsoft.com/office/drawing/2014/main" xmlns="" id="{3AC9DD2A-EF3A-45A2-8AD6-72A1D041F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35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6523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14665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6888" y="1022368"/>
            <a:ext cx="545825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Retaining wall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925" y="1958528"/>
            <a:ext cx="6033589" cy="4646988"/>
          </a:xfrm>
          <a:prstGeom prst="rect">
            <a:avLst/>
          </a:prstGeom>
        </p:spPr>
      </p:pic>
      <p:sp>
        <p:nvSpPr>
          <p:cNvPr id="12" name="Slide Number Placeholder 22">
            <a:extLst>
              <a:ext uri="{FF2B5EF4-FFF2-40B4-BE49-F238E27FC236}">
                <a16:creationId xmlns:a16="http://schemas.microsoft.com/office/drawing/2014/main" xmlns="" id="{D0CC559B-12A8-496B-A370-A0E2ED5DB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36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8615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14665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6888" y="1022368"/>
            <a:ext cx="55810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Footing Plan and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7009" y="1537450"/>
            <a:ext cx="4995223" cy="49583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980" y="2592028"/>
            <a:ext cx="5744509" cy="3528297"/>
          </a:xfrm>
          <a:prstGeom prst="rect">
            <a:avLst/>
          </a:prstGeom>
        </p:spPr>
      </p:pic>
      <p:sp>
        <p:nvSpPr>
          <p:cNvPr id="14" name="Slide Number Placeholder 22">
            <a:extLst>
              <a:ext uri="{FF2B5EF4-FFF2-40B4-BE49-F238E27FC236}">
                <a16:creationId xmlns:a16="http://schemas.microsoft.com/office/drawing/2014/main" xmlns="" id="{EE73F4FC-CDEB-4590-A3AB-B88DF54F7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37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8066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14665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33794" y="1257076"/>
            <a:ext cx="5581081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Etabs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3357"/>
          <a:stretch/>
        </p:blipFill>
        <p:spPr>
          <a:xfrm>
            <a:off x="4264191" y="1883391"/>
            <a:ext cx="7786782" cy="4722125"/>
          </a:xfrm>
          <a:prstGeom prst="rect">
            <a:avLst/>
          </a:prstGeom>
        </p:spPr>
      </p:pic>
      <p:sp>
        <p:nvSpPr>
          <p:cNvPr id="12" name="Slide Number Placeholder 22">
            <a:extLst>
              <a:ext uri="{FF2B5EF4-FFF2-40B4-BE49-F238E27FC236}">
                <a16:creationId xmlns:a16="http://schemas.microsoft.com/office/drawing/2014/main" xmlns="" id="{BE992294-47BA-4131-A547-6F862F963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38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3668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5581081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0950" indent="-457200">
              <a:buFont typeface="Wingdings" panose="05000000000000000000" pitchFamily="2" charset="2"/>
              <a:buChar char="q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664221"/>
              </p:ext>
            </p:extLst>
          </p:nvPr>
        </p:nvGraphicFramePr>
        <p:xfrm>
          <a:off x="3239465" y="2981172"/>
          <a:ext cx="6097040" cy="2915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5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485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85872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Element</a:t>
                      </a:r>
                    </a:p>
                  </a:txBody>
                  <a:tcPr marL="106350" marR="106350" marT="53175" marB="531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U-value (w/m</a:t>
                      </a:r>
                      <a:r>
                        <a:rPr lang="en-US" sz="23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.k)</a:t>
                      </a:r>
                    </a:p>
                  </a:txBody>
                  <a:tcPr marL="106350" marR="106350" marT="53175" marB="53175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5872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External wall</a:t>
                      </a:r>
                    </a:p>
                  </a:txBody>
                  <a:tcPr marL="106350" marR="106350" marT="53175" marB="531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0.757 </a:t>
                      </a:r>
                      <a:endParaRPr lang="en-US" sz="2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6350" marR="106350" marT="53175" marB="53175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5872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Internal</a:t>
                      </a:r>
                      <a:r>
                        <a:rPr lang="en-US" sz="23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wall</a:t>
                      </a:r>
                      <a:endParaRPr lang="en-US" sz="2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6350" marR="106350" marT="53175" marB="531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1.639</a:t>
                      </a:r>
                      <a:endParaRPr lang="en-US" sz="2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6350" marR="106350" marT="53175" marB="53175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5872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flat </a:t>
                      </a:r>
                      <a:r>
                        <a:rPr lang="en-US" sz="2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roof </a:t>
                      </a:r>
                    </a:p>
                  </a:txBody>
                  <a:tcPr marL="106350" marR="106350" marT="53175" marB="531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0.419</a:t>
                      </a:r>
                      <a:endParaRPr lang="en-US" sz="2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6350" marR="106350" marT="53175" marB="53175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85872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glass</a:t>
                      </a:r>
                      <a:endParaRPr lang="en-US" sz="2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6350" marR="106350" marT="53175" marB="531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1.493</a:t>
                      </a:r>
                      <a:endParaRPr lang="en-US" sz="2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6350" marR="106350" marT="53175" marB="53175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85872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US" sz="2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6350" marR="106350" marT="53175" marB="531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0.273</a:t>
                      </a:r>
                      <a:endParaRPr lang="en-US" sz="2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6350" marR="106350" marT="53175" marB="53175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2" name="Slide Number Placeholder 22">
            <a:extLst>
              <a:ext uri="{FF2B5EF4-FFF2-40B4-BE49-F238E27FC236}">
                <a16:creationId xmlns:a16="http://schemas.microsoft.com/office/drawing/2014/main" xmlns="" id="{0F4EFAA4-63EA-48AF-8680-0B62620A7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39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5633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94740"/>
            <a:ext cx="7956644" cy="80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295" y="2881200"/>
            <a:ext cx="7673093" cy="35258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0501" y="1732045"/>
            <a:ext cx="4722125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location: Nablus- </a:t>
            </a:r>
            <a:r>
              <a:rPr lang="en-US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Mreige</a:t>
            </a:r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Sreet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Land Area : 830 m</a:t>
            </a:r>
            <a:r>
              <a:rPr lang="en-US" sz="23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endParaRPr lang="en-US" dirty="0"/>
          </a:p>
        </p:txBody>
      </p:sp>
      <p:sp>
        <p:nvSpPr>
          <p:cNvPr id="12" name="Slide Number Placeholder 22">
            <a:extLst>
              <a:ext uri="{FF2B5EF4-FFF2-40B4-BE49-F238E27FC236}">
                <a16:creationId xmlns:a16="http://schemas.microsoft.com/office/drawing/2014/main" xmlns="" id="{87D5FFC7-EE66-4B16-A40A-4C532CA55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4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7475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750541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9575"/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66775" indent="-73025">
              <a:buFont typeface="Wingdings" panose="05000000000000000000" pitchFamily="2" charset="2"/>
              <a:buChar char="q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7471" y="2739342"/>
            <a:ext cx="5404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Schedule of  working hours: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3949" y="3211149"/>
            <a:ext cx="9356112" cy="3370304"/>
          </a:xfrm>
          <a:prstGeom prst="rect">
            <a:avLst/>
          </a:prstGeom>
        </p:spPr>
      </p:pic>
      <p:sp>
        <p:nvSpPr>
          <p:cNvPr id="13" name="Slide Number Placeholder 22">
            <a:extLst>
              <a:ext uri="{FF2B5EF4-FFF2-40B4-BE49-F238E27FC236}">
                <a16:creationId xmlns:a16="http://schemas.microsoft.com/office/drawing/2014/main" xmlns="" id="{D5098863-2E41-4E0D-9074-A525F3933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40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9602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75054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indent="-47625">
              <a:buFont typeface="Wingdings" panose="05000000000000000000" pitchFamily="2" charset="2"/>
              <a:buChar char="q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7597" y="5303012"/>
            <a:ext cx="9286875" cy="876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32764" y="4667832"/>
            <a:ext cx="3971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Heating and cooling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b="29532"/>
          <a:stretch/>
        </p:blipFill>
        <p:spPr>
          <a:xfrm>
            <a:off x="1132764" y="3385061"/>
            <a:ext cx="9274180" cy="116978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32764" y="2853839"/>
            <a:ext cx="3971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Slide Number Placeholder 22">
            <a:extLst>
              <a:ext uri="{FF2B5EF4-FFF2-40B4-BE49-F238E27FC236}">
                <a16:creationId xmlns:a16="http://schemas.microsoft.com/office/drawing/2014/main" xmlns="" id="{3994FBBD-CB03-4173-A9EA-F192EEE9F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41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0996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750541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indent="-120650">
              <a:buFont typeface="Wingdings" panose="05000000000000000000" pitchFamily="2" charset="2"/>
              <a:buChar char="q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32764" y="4542865"/>
            <a:ext cx="3971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Fangers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32764" y="3403406"/>
            <a:ext cx="3971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heating capacity: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8028" y="2853418"/>
            <a:ext cx="5843280" cy="1803844"/>
          </a:xfrm>
          <a:prstGeom prst="rect">
            <a:avLst/>
          </a:prstGeom>
        </p:spPr>
      </p:pic>
      <p:sp>
        <p:nvSpPr>
          <p:cNvPr id="16" name="Slide Number Placeholder 22">
            <a:extLst>
              <a:ext uri="{FF2B5EF4-FFF2-40B4-BE49-F238E27FC236}">
                <a16:creationId xmlns:a16="http://schemas.microsoft.com/office/drawing/2014/main" xmlns="" id="{A54B3F9B-B3CB-4F7F-A776-75099091E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42</a:t>
            </a:fld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81" y="5157393"/>
            <a:ext cx="11106150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36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750541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66775">
              <a:buFont typeface="Wingdings" panose="05000000000000000000" pitchFamily="2" charset="2"/>
              <a:buChar char="q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7597" y="2951833"/>
            <a:ext cx="8237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Consumption of electromechanical in kWh/m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779" y="3596639"/>
            <a:ext cx="11901221" cy="2107565"/>
          </a:xfrm>
          <a:prstGeom prst="rect">
            <a:avLst/>
          </a:prstGeom>
        </p:spPr>
      </p:pic>
      <p:sp>
        <p:nvSpPr>
          <p:cNvPr id="13" name="Slide Number Placeholder 22">
            <a:extLst>
              <a:ext uri="{FF2B5EF4-FFF2-40B4-BE49-F238E27FC236}">
                <a16:creationId xmlns:a16="http://schemas.microsoft.com/office/drawing/2014/main" xmlns="" id="{80942D14-7295-4177-B0F8-B5AB2CF4B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43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9650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20951" y="1022368"/>
            <a:ext cx="7505416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indent="-120650">
              <a:buFont typeface="Wingdings" panose="05000000000000000000" pitchFamily="2" charset="2"/>
              <a:buChar char="q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Shading:</a:t>
            </a: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9167" y="2596628"/>
            <a:ext cx="2764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21/1 at 12:00 PM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840" y="3093275"/>
            <a:ext cx="4467480" cy="33375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565" y="3093275"/>
            <a:ext cx="4756046" cy="34181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32394" y="2596628"/>
            <a:ext cx="2764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21/1 at 08:00 AM</a:t>
            </a:r>
          </a:p>
        </p:txBody>
      </p:sp>
      <p:sp>
        <p:nvSpPr>
          <p:cNvPr id="16" name="Slide Number Placeholder 22">
            <a:extLst>
              <a:ext uri="{FF2B5EF4-FFF2-40B4-BE49-F238E27FC236}">
                <a16:creationId xmlns:a16="http://schemas.microsoft.com/office/drawing/2014/main" xmlns="" id="{2D8A817A-BABB-455C-A802-627C1E70B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44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6405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7505416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indent="-47625">
              <a:buFont typeface="Wingdings" panose="05000000000000000000" pitchFamily="2" charset="2"/>
              <a:buChar char="q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Shading:</a:t>
            </a: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14494" y="2633501"/>
            <a:ext cx="2764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21/7 at 12:00 PM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43023" y="2633501"/>
            <a:ext cx="2764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21/7 at 08:00 AM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0337" y="3134036"/>
            <a:ext cx="5044015" cy="33806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79" y="3134035"/>
            <a:ext cx="4856660" cy="3380659"/>
          </a:xfrm>
          <a:prstGeom prst="rect">
            <a:avLst/>
          </a:prstGeom>
        </p:spPr>
      </p:pic>
      <p:sp>
        <p:nvSpPr>
          <p:cNvPr id="16" name="Slide Number Placeholder 22">
            <a:extLst>
              <a:ext uri="{FF2B5EF4-FFF2-40B4-BE49-F238E27FC236}">
                <a16:creationId xmlns:a16="http://schemas.microsoft.com/office/drawing/2014/main" xmlns="" id="{6F8D5414-C512-440A-A3CF-C3958434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45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1811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750541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66775">
              <a:buFont typeface="Wingdings" panose="05000000000000000000" pitchFamily="2" charset="2"/>
              <a:buChar char="q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56206" y="2831389"/>
            <a:ext cx="2764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Office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69252" y="2705689"/>
            <a:ext cx="3417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Multi-purpose room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8" y="3258703"/>
            <a:ext cx="5438388" cy="33619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634" y="3050055"/>
            <a:ext cx="4736116" cy="3570638"/>
          </a:xfrm>
          <a:prstGeom prst="rect">
            <a:avLst/>
          </a:prstGeom>
        </p:spPr>
      </p:pic>
      <p:sp>
        <p:nvSpPr>
          <p:cNvPr id="16" name="Slide Number Placeholder 22">
            <a:extLst>
              <a:ext uri="{FF2B5EF4-FFF2-40B4-BE49-F238E27FC236}">
                <a16:creationId xmlns:a16="http://schemas.microsoft.com/office/drawing/2014/main" xmlns="" id="{647F45A9-1C07-4D97-9FA0-615526EFE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46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2825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750541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66775">
              <a:buFont typeface="Wingdings" panose="05000000000000000000" pitchFamily="2" charset="2"/>
              <a:buChar char="q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56206" y="2831389"/>
            <a:ext cx="2764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Average Daylight factor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Slide Number Placeholder 22">
            <a:extLst>
              <a:ext uri="{FF2B5EF4-FFF2-40B4-BE49-F238E27FC236}">
                <a16:creationId xmlns:a16="http://schemas.microsoft.com/office/drawing/2014/main" xmlns="" id="{647F45A9-1C07-4D97-9FA0-615526EFE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47</a:t>
            </a:fld>
            <a:endParaRPr lang="en-US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574202"/>
              </p:ext>
            </p:extLst>
          </p:nvPr>
        </p:nvGraphicFramePr>
        <p:xfrm>
          <a:off x="5260852" y="1644473"/>
          <a:ext cx="6298802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9401"/>
                <a:gridCol w="3149401"/>
              </a:tblGrid>
              <a:tr h="40249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Average Daylight factor (%) </a:t>
                      </a:r>
                      <a:endParaRPr lang="en-US" sz="2400" dirty="0"/>
                    </a:p>
                  </a:txBody>
                  <a:tcPr/>
                </a:tc>
              </a:tr>
              <a:tr h="4080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Office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1.8</a:t>
                      </a:r>
                      <a:endParaRPr lang="en-US" sz="2400" dirty="0"/>
                    </a:p>
                  </a:txBody>
                  <a:tcPr/>
                </a:tc>
              </a:tr>
              <a:tr h="4080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Multi-purpose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2.25</a:t>
                      </a:r>
                      <a:endParaRPr lang="en-US" sz="2400" dirty="0"/>
                    </a:p>
                  </a:txBody>
                  <a:tcPr/>
                </a:tc>
              </a:tr>
              <a:tr h="4080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1.15</a:t>
                      </a:r>
                      <a:endParaRPr lang="en-US" sz="2400" dirty="0"/>
                    </a:p>
                  </a:txBody>
                  <a:tcPr/>
                </a:tc>
              </a:tr>
              <a:tr h="4080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Corridor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1.03</a:t>
                      </a:r>
                      <a:endParaRPr lang="en-US" sz="2400" dirty="0"/>
                    </a:p>
                  </a:txBody>
                  <a:tcPr/>
                </a:tc>
              </a:tr>
              <a:tr h="4080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Video conference</a:t>
                      </a:r>
                      <a:r>
                        <a:rPr lang="en-US" sz="2400" baseline="0" dirty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2.13</a:t>
                      </a:r>
                      <a:endParaRPr lang="en-US" sz="2400" dirty="0"/>
                    </a:p>
                  </a:txBody>
                  <a:tcPr/>
                </a:tc>
              </a:tr>
              <a:tr h="4080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Stairs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1.59</a:t>
                      </a:r>
                      <a:endParaRPr lang="en-US" sz="2400" dirty="0"/>
                    </a:p>
                  </a:txBody>
                  <a:tcPr/>
                </a:tc>
              </a:tr>
              <a:tr h="4080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Computer 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1.99</a:t>
                      </a:r>
                      <a:endParaRPr lang="en-US" sz="2400" dirty="0"/>
                    </a:p>
                  </a:txBody>
                  <a:tcPr/>
                </a:tc>
              </a:tr>
              <a:tr h="4080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Teaching 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1.37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34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867014"/>
            <a:ext cx="75054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66775" indent="-73025">
              <a:buFont typeface="Wingdings" panose="05000000000000000000" pitchFamily="2" charset="2"/>
              <a:buChar char="q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</a:t>
            </a: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3943" y="2514171"/>
            <a:ext cx="57311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Luminaires part list:</a:t>
            </a:r>
          </a:p>
          <a:p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583" y="1880083"/>
            <a:ext cx="4505325" cy="47148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2828" y="3025750"/>
            <a:ext cx="4667250" cy="12287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6178" y="4254475"/>
            <a:ext cx="4533900" cy="2219325"/>
          </a:xfrm>
          <a:prstGeom prst="rect">
            <a:avLst/>
          </a:prstGeom>
        </p:spPr>
      </p:pic>
      <p:sp>
        <p:nvSpPr>
          <p:cNvPr id="16" name="Slide Number Placeholder 22">
            <a:extLst>
              <a:ext uri="{FF2B5EF4-FFF2-40B4-BE49-F238E27FC236}">
                <a16:creationId xmlns:a16="http://schemas.microsoft.com/office/drawing/2014/main" xmlns="" id="{CAA433DD-E757-4021-A4AD-C9A5851F9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48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923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75054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indent="-47625">
              <a:buFont typeface="Wingdings" panose="05000000000000000000" pitchFamily="2" charset="2"/>
              <a:buChar char="q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</a:t>
            </a: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4016" y="2716857"/>
            <a:ext cx="5731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Level of illuminance each space: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090801"/>
              </p:ext>
            </p:extLst>
          </p:nvPr>
        </p:nvGraphicFramePr>
        <p:xfrm>
          <a:off x="5438273" y="1472862"/>
          <a:ext cx="6298802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940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4940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0249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/>
                        <a:t>E</a:t>
                      </a:r>
                      <a:r>
                        <a:rPr lang="en-US" sz="2400" baseline="-25000" dirty="0" err="1"/>
                        <a:t>avg</a:t>
                      </a:r>
                      <a:r>
                        <a:rPr lang="en-US" sz="2400" dirty="0"/>
                        <a:t> (lux)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80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Office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80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Multi-purpose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988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80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80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WC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80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Corridor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80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Video conference</a:t>
                      </a:r>
                      <a:r>
                        <a:rPr lang="en-US" sz="2400" baseline="0" dirty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080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parking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080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Stairs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080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Computer 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080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Teaching 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13" name="Slide Number Placeholder 22">
            <a:extLst>
              <a:ext uri="{FF2B5EF4-FFF2-40B4-BE49-F238E27FC236}">
                <a16:creationId xmlns:a16="http://schemas.microsoft.com/office/drawing/2014/main" xmlns="" id="{13CB3B76-61DB-4B7F-BFB8-38F0FAFF1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49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7777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94740"/>
            <a:ext cx="7956644" cy="80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0501" y="1732045"/>
            <a:ext cx="472212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Weather condition 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562" y="1732045"/>
            <a:ext cx="7172325" cy="37623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3082" y="2900012"/>
            <a:ext cx="36195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grading figure in winter </a:t>
            </a:r>
          </a:p>
        </p:txBody>
      </p:sp>
      <p:sp>
        <p:nvSpPr>
          <p:cNvPr id="13" name="Slide Number Placeholder 22">
            <a:extLst>
              <a:ext uri="{FF2B5EF4-FFF2-40B4-BE49-F238E27FC236}">
                <a16:creationId xmlns:a16="http://schemas.microsoft.com/office/drawing/2014/main" xmlns="" id="{E9CC6A27-F912-4E4D-BCFC-8476527C4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5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9739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46694" y="997565"/>
            <a:ext cx="75054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66775">
              <a:buFont typeface="Wingdings" panose="05000000000000000000" pitchFamily="2" charset="2"/>
              <a:buChar char="q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Lighting </a:t>
            </a: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80268" y="2542633"/>
            <a:ext cx="5731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Lighting views from </a:t>
            </a:r>
            <a:r>
              <a:rPr lang="en-US" sz="2400" dirty="0" err="1"/>
              <a:t>DiaLux</a:t>
            </a:r>
            <a:r>
              <a:rPr lang="en-US" sz="2400" dirty="0"/>
              <a:t> EVO: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599" y="1443735"/>
            <a:ext cx="3458544" cy="22257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460" y="3055282"/>
            <a:ext cx="5398343" cy="35021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514" y="3739088"/>
            <a:ext cx="4341419" cy="2754854"/>
          </a:xfrm>
          <a:prstGeom prst="rect">
            <a:avLst/>
          </a:prstGeom>
        </p:spPr>
      </p:pic>
      <p:sp>
        <p:nvSpPr>
          <p:cNvPr id="16" name="Slide Number Placeholder 22">
            <a:extLst>
              <a:ext uri="{FF2B5EF4-FFF2-40B4-BE49-F238E27FC236}">
                <a16:creationId xmlns:a16="http://schemas.microsoft.com/office/drawing/2014/main" xmlns="" id="{919C9DF9-6C6D-4A9B-BEE0-7305008F3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50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9052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750541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 System (Multi- Purpose room) </a:t>
            </a: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56205" y="2470444"/>
            <a:ext cx="61542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STC ( Sound transmission coefficient) in North External wall. :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888" y="3453803"/>
            <a:ext cx="7562850" cy="10953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2626" y="1462437"/>
            <a:ext cx="3248025" cy="39719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086" y="4687068"/>
            <a:ext cx="2005876" cy="1507522"/>
          </a:xfrm>
          <a:prstGeom prst="rect">
            <a:avLst/>
          </a:prstGeom>
        </p:spPr>
      </p:pic>
      <p:sp>
        <p:nvSpPr>
          <p:cNvPr id="16" name="Slide Number Placeholder 22">
            <a:extLst>
              <a:ext uri="{FF2B5EF4-FFF2-40B4-BE49-F238E27FC236}">
                <a16:creationId xmlns:a16="http://schemas.microsoft.com/office/drawing/2014/main" xmlns="" id="{57764818-F537-4017-9EEE-06218BAEB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51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5021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750541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 System (Multi- Purpose room) </a:t>
            </a: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56205" y="2470444"/>
            <a:ext cx="61542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STC ( Sound transmission coefficient) in west External wall. 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9738" y="1588027"/>
            <a:ext cx="3218029" cy="39546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222" y="3361631"/>
            <a:ext cx="7616602" cy="11677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6205" y="4547154"/>
            <a:ext cx="1623222" cy="1295599"/>
          </a:xfrm>
          <a:prstGeom prst="rect">
            <a:avLst/>
          </a:prstGeom>
        </p:spPr>
      </p:pic>
      <p:sp>
        <p:nvSpPr>
          <p:cNvPr id="16" name="Slide Number Placeholder 22">
            <a:extLst>
              <a:ext uri="{FF2B5EF4-FFF2-40B4-BE49-F238E27FC236}">
                <a16:creationId xmlns:a16="http://schemas.microsoft.com/office/drawing/2014/main" xmlns="" id="{55B091C3-264E-4CAA-B025-51E81C4A4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52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3119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750541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 System (Multi- Purpose room) </a:t>
            </a: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56205" y="2470444"/>
            <a:ext cx="6154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RT60 ( Reverberation time).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0785" y="3332616"/>
            <a:ext cx="6798586" cy="1410077"/>
          </a:xfrm>
          <a:prstGeom prst="rect">
            <a:avLst/>
          </a:prstGeom>
        </p:spPr>
      </p:pic>
      <p:sp>
        <p:nvSpPr>
          <p:cNvPr id="13" name="Slide Number Placeholder 22">
            <a:extLst>
              <a:ext uri="{FF2B5EF4-FFF2-40B4-BE49-F238E27FC236}">
                <a16:creationId xmlns:a16="http://schemas.microsoft.com/office/drawing/2014/main" xmlns="" id="{F0C74652-F5DE-4ED9-9168-9E2140A01E18}"/>
              </a:ext>
            </a:extLst>
          </p:cNvPr>
          <p:cNvSpPr txBox="1">
            <a:spLocks/>
          </p:cNvSpPr>
          <p:nvPr/>
        </p:nvSpPr>
        <p:spPr>
          <a:xfrm>
            <a:off x="259306" y="6125033"/>
            <a:ext cx="858291" cy="500956"/>
          </a:xfrm>
          <a:prstGeom prst="rect">
            <a:avLst/>
          </a:prstGeom>
        </p:spPr>
        <p:txBody>
          <a:bodyPr vert="horz" lIns="91440" tIns="45720" rIns="91440" bIns="45720" rtlCol="0" anchor="b" anchorCtr="1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D2FA15E-6187-4FCA-86DB-4C33226330F9}" type="slidenum">
              <a:rPr lang="en-US" sz="2800" b="1" smtClean="0"/>
              <a:pPr/>
              <a:t>53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7317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750541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66775" indent="47625">
              <a:buFont typeface="Wingdings" panose="05000000000000000000" pitchFamily="2" charset="2"/>
              <a:buChar char="q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 </a:t>
            </a: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3284" y="2716857"/>
            <a:ext cx="4952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Vertical Line drainage: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7433" y="1388407"/>
            <a:ext cx="5944903" cy="49923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3708" y="3270943"/>
            <a:ext cx="3844002" cy="3206183"/>
          </a:xfrm>
          <a:prstGeom prst="rect">
            <a:avLst/>
          </a:prstGeom>
        </p:spPr>
      </p:pic>
      <p:sp>
        <p:nvSpPr>
          <p:cNvPr id="14" name="Slide Number Placeholder 22">
            <a:extLst>
              <a:ext uri="{FF2B5EF4-FFF2-40B4-BE49-F238E27FC236}">
                <a16:creationId xmlns:a16="http://schemas.microsoft.com/office/drawing/2014/main" xmlns="" id="{6C8FF9A8-9A4F-4ACE-8205-256AF4D67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54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7035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23081" y="1116419"/>
            <a:ext cx="75054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3750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 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5180" y="2848112"/>
            <a:ext cx="4053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4825" indent="-33655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 in Basement floor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4988" y="1398391"/>
            <a:ext cx="5913472" cy="5151784"/>
          </a:xfrm>
          <a:prstGeom prst="rect">
            <a:avLst/>
          </a:prstGeom>
        </p:spPr>
      </p:pic>
      <p:sp>
        <p:nvSpPr>
          <p:cNvPr id="13" name="Slide Number Placeholder 22">
            <a:extLst>
              <a:ext uri="{FF2B5EF4-FFF2-40B4-BE49-F238E27FC236}">
                <a16:creationId xmlns:a16="http://schemas.microsoft.com/office/drawing/2014/main" xmlns="" id="{1A0D138D-4C54-403E-8FC4-2D0B14E4A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55</a:t>
            </a:fld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9660" y="3889692"/>
            <a:ext cx="4205328" cy="2403044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4094328" y="1856096"/>
            <a:ext cx="2988861" cy="24020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9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75054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66775" indent="-73025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 </a:t>
            </a: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39346" y="3003265"/>
            <a:ext cx="34678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 in WC’S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9857" y="1588027"/>
            <a:ext cx="4717434" cy="4828172"/>
          </a:xfrm>
          <a:prstGeom prst="rect">
            <a:avLst/>
          </a:prstGeom>
        </p:spPr>
      </p:pic>
      <p:sp>
        <p:nvSpPr>
          <p:cNvPr id="13" name="Slide Number Placeholder 22">
            <a:extLst>
              <a:ext uri="{FF2B5EF4-FFF2-40B4-BE49-F238E27FC236}">
                <a16:creationId xmlns:a16="http://schemas.microsoft.com/office/drawing/2014/main" xmlns="" id="{EF6406F7-82BF-42BF-B808-ACD5BA7F5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56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4030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20951" y="1022368"/>
            <a:ext cx="750541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66775" indent="-73025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 </a:t>
            </a: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431" y="2500108"/>
            <a:ext cx="69115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consumption in building is divided to</a:t>
            </a:r>
          </a:p>
          <a:p>
            <a:pPr marL="746125" indent="-288925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Employee = 15*45 = 675 liter /day.</a:t>
            </a:r>
          </a:p>
          <a:p>
            <a:pPr marL="746125" indent="-288925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Visitors = 30*45 = 1350 liter/day assuming 30 visitors of 60 will consume water same as each employee.</a:t>
            </a:r>
          </a:p>
          <a:p>
            <a:pPr marL="746125" indent="-288925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Workers = 5*45 =225 liter/day.</a:t>
            </a:r>
          </a:p>
          <a:p>
            <a:pPr marL="746125" indent="-288925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Cleaning and irrigation almost = 150 liter/day.</a:t>
            </a:r>
          </a:p>
          <a:p>
            <a:pPr marL="2527300" indent="-2527300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consumption = 675 + 1350 + 225 + 150 </a:t>
            </a:r>
            <a:b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2400 liter/day.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municipality provides water every (3-5) days.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consumption in four days = 2400*4 = 9600 liter.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3465" y="1412482"/>
            <a:ext cx="5127508" cy="45777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6888" y="5759355"/>
            <a:ext cx="4871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tanks with 1.5 m</a:t>
            </a:r>
            <a:r>
              <a:rPr lang="en-US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needed</a:t>
            </a:r>
          </a:p>
        </p:txBody>
      </p:sp>
      <p:sp>
        <p:nvSpPr>
          <p:cNvPr id="14" name="Slide Number Placeholder 22">
            <a:extLst>
              <a:ext uri="{FF2B5EF4-FFF2-40B4-BE49-F238E27FC236}">
                <a16:creationId xmlns:a16="http://schemas.microsoft.com/office/drawing/2014/main" xmlns="" id="{1DA545C1-8F70-4160-A692-5E134D726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57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2357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75054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0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indent="-47625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3081" y="2901517"/>
            <a:ext cx="567291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VRV system (Variable Refrigerant Volume) was used for HVAC system 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Duct system were used .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7141" y="1764708"/>
            <a:ext cx="5962650" cy="3352800"/>
          </a:xfrm>
          <a:prstGeom prst="rect">
            <a:avLst/>
          </a:prstGeom>
        </p:spPr>
      </p:pic>
      <p:sp>
        <p:nvSpPr>
          <p:cNvPr id="13" name="Slide Number Placeholder 22">
            <a:extLst>
              <a:ext uri="{FF2B5EF4-FFF2-40B4-BE49-F238E27FC236}">
                <a16:creationId xmlns:a16="http://schemas.microsoft.com/office/drawing/2014/main" xmlns="" id="{1AF367D2-6482-4D08-BA41-FA8224E89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58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709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750541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>
              <a:buFont typeface="Wingdings" panose="05000000000000000000" pitchFamily="2" charset="2"/>
              <a:buChar char="q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96365" y="3559837"/>
            <a:ext cx="3929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Basement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lighting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5544" y="1454897"/>
            <a:ext cx="5553519" cy="4868839"/>
          </a:xfrm>
          <a:prstGeom prst="rect">
            <a:avLst/>
          </a:prstGeom>
        </p:spPr>
      </p:pic>
      <p:sp>
        <p:nvSpPr>
          <p:cNvPr id="13" name="Slide Number Placeholder 22">
            <a:extLst>
              <a:ext uri="{FF2B5EF4-FFF2-40B4-BE49-F238E27FC236}">
                <a16:creationId xmlns:a16="http://schemas.microsoft.com/office/drawing/2014/main" xmlns="" id="{FE5B29B6-E392-4799-BAAD-4B7D0F8DB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59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724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94740"/>
            <a:ext cx="7956644" cy="80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0501" y="1732045"/>
            <a:ext cx="472212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Weather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081" y="2900012"/>
            <a:ext cx="365794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grading figure in summer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464" y="1888386"/>
            <a:ext cx="7729067" cy="3598014"/>
          </a:xfrm>
          <a:prstGeom prst="rect">
            <a:avLst/>
          </a:prstGeom>
        </p:spPr>
      </p:pic>
      <p:sp>
        <p:nvSpPr>
          <p:cNvPr id="13" name="Slide Number Placeholder 22">
            <a:extLst>
              <a:ext uri="{FF2B5EF4-FFF2-40B4-BE49-F238E27FC236}">
                <a16:creationId xmlns:a16="http://schemas.microsoft.com/office/drawing/2014/main" xmlns="" id="{43C45126-B144-4A15-BEF5-ACE1BEAA7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6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6905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750541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0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66775" indent="-73025">
              <a:buFont typeface="Wingdings" panose="05000000000000000000" pitchFamily="2" charset="2"/>
              <a:buChar char="q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3425" y="3596185"/>
            <a:ext cx="4999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lighting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8887" y="1336044"/>
            <a:ext cx="5823902" cy="5236169"/>
          </a:xfrm>
          <a:prstGeom prst="rect">
            <a:avLst/>
          </a:prstGeom>
        </p:spPr>
      </p:pic>
      <p:sp>
        <p:nvSpPr>
          <p:cNvPr id="13" name="Slide Number Placeholder 22">
            <a:extLst>
              <a:ext uri="{FF2B5EF4-FFF2-40B4-BE49-F238E27FC236}">
                <a16:creationId xmlns:a16="http://schemas.microsoft.com/office/drawing/2014/main" xmlns="" id="{CC3DB53F-F118-4572-A129-2CCFA48A9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60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7345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750541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>
              <a:buFont typeface="Wingdings" panose="05000000000000000000" pitchFamily="2" charset="2"/>
              <a:buChar char="q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6070" y="3146563"/>
            <a:ext cx="3929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lighting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3088" y="1422107"/>
            <a:ext cx="5564595" cy="5073908"/>
          </a:xfrm>
          <a:prstGeom prst="rect">
            <a:avLst/>
          </a:prstGeom>
        </p:spPr>
      </p:pic>
      <p:sp>
        <p:nvSpPr>
          <p:cNvPr id="13" name="Slide Number Placeholder 22">
            <a:extLst>
              <a:ext uri="{FF2B5EF4-FFF2-40B4-BE49-F238E27FC236}">
                <a16:creationId xmlns:a16="http://schemas.microsoft.com/office/drawing/2014/main" xmlns="" id="{DAD376D2-F366-4EC2-B446-499339EB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61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9184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750541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>
              <a:buFont typeface="Wingdings" panose="05000000000000000000" pitchFamily="2" charset="2"/>
              <a:buChar char="q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6070" y="3146563"/>
            <a:ext cx="4656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floor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lighting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6442" y="1346870"/>
            <a:ext cx="5957887" cy="5214518"/>
          </a:xfrm>
          <a:prstGeom prst="rect">
            <a:avLst/>
          </a:prstGeom>
        </p:spPr>
      </p:pic>
      <p:sp>
        <p:nvSpPr>
          <p:cNvPr id="13" name="Slide Number Placeholder 22">
            <a:extLst>
              <a:ext uri="{FF2B5EF4-FFF2-40B4-BE49-F238E27FC236}">
                <a16:creationId xmlns:a16="http://schemas.microsoft.com/office/drawing/2014/main" xmlns="" id="{2EB24A64-563B-469E-9183-4F1681B2F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62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8967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04716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750541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>
              <a:buFont typeface="Wingdings" panose="05000000000000000000" pitchFamily="2" charset="2"/>
              <a:buChar char="q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69843" y="3070838"/>
            <a:ext cx="3674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sockets in each space.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3304" y="1563169"/>
            <a:ext cx="4118853" cy="4840485"/>
          </a:xfrm>
          <a:prstGeom prst="rect">
            <a:avLst/>
          </a:prstGeom>
        </p:spPr>
      </p:pic>
      <p:sp>
        <p:nvSpPr>
          <p:cNvPr id="13" name="Slide Number Placeholder 22">
            <a:extLst>
              <a:ext uri="{FF2B5EF4-FFF2-40B4-BE49-F238E27FC236}">
                <a16:creationId xmlns:a16="http://schemas.microsoft.com/office/drawing/2014/main" xmlns="" id="{9003D22C-7ABF-4B78-A0BA-0FC7CCFBD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63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3981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750541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>
              <a:buFont typeface="Wingdings" panose="05000000000000000000" pitchFamily="2" charset="2"/>
              <a:buChar char="q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44716" y="1641633"/>
            <a:ext cx="3674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Branches.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lide Number Placeholder 22">
            <a:extLst>
              <a:ext uri="{FF2B5EF4-FFF2-40B4-BE49-F238E27FC236}">
                <a16:creationId xmlns:a16="http://schemas.microsoft.com/office/drawing/2014/main" xmlns="" id="{9003D22C-7ABF-4B78-A0BA-0FC7CCFBD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64</a:t>
            </a:fld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986" t="2559" r="828"/>
          <a:stretch/>
        </p:blipFill>
        <p:spPr>
          <a:xfrm>
            <a:off x="1004074" y="2595038"/>
            <a:ext cx="6281166" cy="4010478"/>
          </a:xfrm>
          <a:prstGeom prst="rect">
            <a:avLst/>
          </a:prstGeom>
        </p:spPr>
      </p:pic>
      <p:cxnSp>
        <p:nvCxnSpPr>
          <p:cNvPr id="14" name="Elbow Connector 13"/>
          <p:cNvCxnSpPr/>
          <p:nvPr/>
        </p:nvCxnSpPr>
        <p:spPr>
          <a:xfrm rot="10800000">
            <a:off x="4913194" y="2806924"/>
            <a:ext cx="4554982" cy="1555216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t="16113" b="7148"/>
          <a:stretch/>
        </p:blipFill>
        <p:spPr>
          <a:xfrm>
            <a:off x="7592426" y="1956856"/>
            <a:ext cx="4328976" cy="2200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97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750541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66775" indent="-73025">
              <a:buFont typeface="Wingdings" panose="05000000000000000000" pitchFamily="2" charset="2"/>
              <a:buChar char="q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69843" y="2877529"/>
            <a:ext cx="39297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Sockets distribution in first floor.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3223" y="1343707"/>
            <a:ext cx="5472753" cy="5049056"/>
          </a:xfrm>
          <a:prstGeom prst="rect">
            <a:avLst/>
          </a:prstGeom>
        </p:spPr>
      </p:pic>
      <p:sp>
        <p:nvSpPr>
          <p:cNvPr id="13" name="Slide Number Placeholder 22">
            <a:extLst>
              <a:ext uri="{FF2B5EF4-FFF2-40B4-BE49-F238E27FC236}">
                <a16:creationId xmlns:a16="http://schemas.microsoft.com/office/drawing/2014/main" xmlns="" id="{7CB2271D-BAC1-4D84-B6F0-9D7ACA540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65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0902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Mechanical 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6888" y="1022368"/>
            <a:ext cx="750541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3750">
              <a:buFont typeface="Wingdings" panose="05000000000000000000" pitchFamily="2" charset="2"/>
              <a:buChar char="q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885" y="2757749"/>
            <a:ext cx="5589193" cy="27518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9848" y="1326633"/>
            <a:ext cx="5343453" cy="4918526"/>
          </a:xfrm>
          <a:prstGeom prst="rect">
            <a:avLst/>
          </a:prstGeom>
        </p:spPr>
      </p:pic>
      <p:sp>
        <p:nvSpPr>
          <p:cNvPr id="13" name="Slide Number Placeholder 22">
            <a:extLst>
              <a:ext uri="{FF2B5EF4-FFF2-40B4-BE49-F238E27FC236}">
                <a16:creationId xmlns:a16="http://schemas.microsoft.com/office/drawing/2014/main" xmlns="" id="{239BB7DB-4E9F-459F-859D-1BE7CB3E8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66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4055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38728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657600" algn="l"/>
              </a:tabLst>
            </a:pP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5707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872240"/>
              </p:ext>
            </p:extLst>
          </p:nvPr>
        </p:nvGraphicFramePr>
        <p:xfrm>
          <a:off x="2837218" y="2166329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cost ($)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Unit cost ($/m2)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Excavation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Civil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234235.4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136.64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Architectural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224628.14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126.19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Mechanical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51730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29.06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Electrical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63945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35.92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561767.54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315.46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407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842447" y="3877446"/>
            <a:ext cx="8625385" cy="456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50125" y="1887687"/>
            <a:ext cx="1179166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US" sz="1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3ABFD5F-B9C8-4907-A990-26E2A352F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FA15E-6187-4FCA-86DB-4C33226330F9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53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94740"/>
            <a:ext cx="7956644" cy="80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0501" y="1732045"/>
            <a:ext cx="472212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Weather condition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081" y="2900012"/>
            <a:ext cx="410797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 Direction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675" y="1592384"/>
            <a:ext cx="5486400" cy="5013132"/>
          </a:xfrm>
          <a:prstGeom prst="rect">
            <a:avLst/>
          </a:prstGeom>
        </p:spPr>
      </p:pic>
      <p:sp>
        <p:nvSpPr>
          <p:cNvPr id="13" name="Slide Number Placeholder 22">
            <a:extLst>
              <a:ext uri="{FF2B5EF4-FFF2-40B4-BE49-F238E27FC236}">
                <a16:creationId xmlns:a16="http://schemas.microsoft.com/office/drawing/2014/main" xmlns="" id="{FA261CCB-C798-4533-A7AD-71FBC38E4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7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2008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94740"/>
            <a:ext cx="7956644" cy="80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0501" y="1732045"/>
            <a:ext cx="472212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plan and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levels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3120"/>
          <a:stretch/>
        </p:blipFill>
        <p:spPr>
          <a:xfrm>
            <a:off x="4531056" y="1649581"/>
            <a:ext cx="7276405" cy="45601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522" y="4067979"/>
            <a:ext cx="3700534" cy="2033981"/>
          </a:xfrm>
          <a:prstGeom prst="rect">
            <a:avLst/>
          </a:prstGeom>
        </p:spPr>
      </p:pic>
      <p:sp>
        <p:nvSpPr>
          <p:cNvPr id="13" name="Slide Number Placeholder 22">
            <a:extLst>
              <a:ext uri="{FF2B5EF4-FFF2-40B4-BE49-F238E27FC236}">
                <a16:creationId xmlns:a16="http://schemas.microsoft.com/office/drawing/2014/main" xmlns="" id="{BA9A1462-D62F-4B4D-A97A-419829F69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8</a:t>
            </a:fld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14191"/>
          <a:stretch/>
        </p:blipFill>
        <p:spPr>
          <a:xfrm>
            <a:off x="3957850" y="2064181"/>
            <a:ext cx="790037" cy="194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66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9307" y="232012"/>
            <a:ext cx="11791666" cy="637350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081" y="586854"/>
            <a:ext cx="11313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3081" y="1294740"/>
            <a:ext cx="7956644" cy="80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127" y="5112628"/>
            <a:ext cx="5048250" cy="990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1617" y="2160754"/>
            <a:ext cx="4857750" cy="42481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01226" y="1825962"/>
            <a:ext cx="4067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Spaces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33507" y="4609426"/>
            <a:ext cx="4067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Basemen Spaces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5127" y="1407439"/>
            <a:ext cx="4067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Functions Spaces 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514378"/>
              </p:ext>
            </p:extLst>
          </p:nvPr>
        </p:nvGraphicFramePr>
        <p:xfrm>
          <a:off x="702528" y="1924571"/>
          <a:ext cx="52206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03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103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Area ( m</a:t>
                      </a:r>
                      <a:r>
                        <a:rPr lang="en-US" sz="2000" baseline="30000" dirty="0"/>
                        <a:t>2</a:t>
                      </a:r>
                      <a:r>
                        <a:rPr lang="en-US" sz="20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Basement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435.6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Ground 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496.21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First 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496.2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Second 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352.73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Total</a:t>
                      </a:r>
                      <a:r>
                        <a:rPr lang="en-US" sz="2000" baseline="0" dirty="0"/>
                        <a:t> Building Area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1780.75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6" name="Slide Number Placeholder 22">
            <a:extLst>
              <a:ext uri="{FF2B5EF4-FFF2-40B4-BE49-F238E27FC236}">
                <a16:creationId xmlns:a16="http://schemas.microsoft.com/office/drawing/2014/main" xmlns="" id="{4E933053-EA9E-4AD1-93D5-C16E2AFDA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9306" y="6125033"/>
            <a:ext cx="858291" cy="500956"/>
          </a:xfrm>
        </p:spPr>
        <p:txBody>
          <a:bodyPr anchor="b" anchorCtr="1"/>
          <a:lstStyle/>
          <a:p>
            <a:fld id="{0D2FA15E-6187-4FCA-86DB-4C33226330F9}" type="slidenum">
              <a:rPr lang="en-US" sz="2800" b="1" smtClean="0"/>
              <a:t>9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066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5779</TotalTime>
  <Words>1221</Words>
  <Application>Microsoft Office PowerPoint</Application>
  <PresentationFormat>Widescreen</PresentationFormat>
  <Paragraphs>556</Paragraphs>
  <Slides>68</Slides>
  <Notes>68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4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Abo-Alhaqash</dc:creator>
  <cp:lastModifiedBy>Abo-Alhaqash</cp:lastModifiedBy>
  <cp:revision>80</cp:revision>
  <dcterms:created xsi:type="dcterms:W3CDTF">2018-05-10T13:31:33Z</dcterms:created>
  <dcterms:modified xsi:type="dcterms:W3CDTF">2018-05-14T16:17:54Z</dcterms:modified>
</cp:coreProperties>
</file>