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8" r:id="rId1"/>
  </p:sldMasterIdLst>
  <p:sldIdLst>
    <p:sldId id="269" r:id="rId2"/>
    <p:sldId id="260" r:id="rId3"/>
    <p:sldId id="261" r:id="rId4"/>
    <p:sldId id="263" r:id="rId5"/>
    <p:sldId id="264" r:id="rId6"/>
    <p:sldId id="268" r:id="rId7"/>
    <p:sldId id="265" r:id="rId8"/>
    <p:sldId id="266" r:id="rId9"/>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C8EE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621" autoAdjust="0"/>
    <p:restoredTop sz="94576" autoAdjust="0"/>
  </p:normalViewPr>
  <p:slideViewPr>
    <p:cSldViewPr>
      <p:cViewPr>
        <p:scale>
          <a:sx n="70" d="100"/>
          <a:sy n="70" d="100"/>
        </p:scale>
        <p:origin x="-48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8CE29B7-C52A-412E-85A7-9471C19B18E4}" type="datetimeFigureOut">
              <a:rPr lang="ar-SA" smtClean="0"/>
              <a:pPr/>
              <a:t>6/10/1431</a:t>
            </a:fld>
            <a:endParaRPr lang="ar-SA"/>
          </a:p>
        </p:txBody>
      </p:sp>
      <p:sp>
        <p:nvSpPr>
          <p:cNvPr id="17" name="Footer Placeholder 16"/>
          <p:cNvSpPr>
            <a:spLocks noGrp="1"/>
          </p:cNvSpPr>
          <p:nvPr>
            <p:ph type="ftr" sz="quarter" idx="11"/>
          </p:nvPr>
        </p:nvSpPr>
        <p:spPr/>
        <p:txBody>
          <a:bodyPr/>
          <a:lstStyle/>
          <a:p>
            <a:endParaRPr lang="ar-SA"/>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CA701068-2414-4988-A252-893EB461B525}" type="slidenum">
              <a:rPr lang="ar-SA" smtClean="0"/>
              <a:pPr/>
              <a:t>‹#›</a:t>
            </a:fld>
            <a:endParaRPr lang="ar-SA"/>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8CE29B7-C52A-412E-85A7-9471C19B18E4}" type="datetimeFigureOut">
              <a:rPr lang="ar-SA" smtClean="0"/>
              <a:pPr/>
              <a:t>6/10/1431</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A701068-2414-4988-A252-893EB461B525}" type="slidenum">
              <a:rPr lang="ar-SA" smtClean="0"/>
              <a:pPr/>
              <a:t>‹#›</a:t>
            </a:fld>
            <a:endParaRPr lang="ar-SA"/>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8CE29B7-C52A-412E-85A7-9471C19B18E4}" type="datetimeFigureOut">
              <a:rPr lang="ar-SA" smtClean="0"/>
              <a:pPr/>
              <a:t>6/10/1431</a:t>
            </a:fld>
            <a:endParaRPr lang="ar-SA"/>
          </a:p>
        </p:txBody>
      </p:sp>
      <p:sp>
        <p:nvSpPr>
          <p:cNvPr id="5" name="Footer Placeholder 4"/>
          <p:cNvSpPr>
            <a:spLocks noGrp="1"/>
          </p:cNvSpPr>
          <p:nvPr>
            <p:ph type="ftr" sz="quarter" idx="11"/>
          </p:nvPr>
        </p:nvSpPr>
        <p:spPr>
          <a:xfrm>
            <a:off x="800100" y="6172200"/>
            <a:ext cx="4000500" cy="457200"/>
          </a:xfrm>
        </p:spPr>
        <p:txBody>
          <a:bodyPr/>
          <a:lstStyle/>
          <a:p>
            <a:endParaRPr lang="ar-SA"/>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CA701068-2414-4988-A252-893EB461B525}" type="slidenum">
              <a:rPr lang="ar-SA" smtClean="0"/>
              <a:pPr/>
              <a:t>‹#›</a:t>
            </a:fld>
            <a:endParaRPr lang="ar-S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8CE29B7-C52A-412E-85A7-9471C19B18E4}" type="datetimeFigureOut">
              <a:rPr lang="ar-SA" smtClean="0"/>
              <a:pPr/>
              <a:t>6/10/1431</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CA701068-2414-4988-A252-893EB461B525}" type="slidenum">
              <a:rPr lang="ar-SA" smtClean="0"/>
              <a:pPr/>
              <a:t>‹#›</a:t>
            </a:fld>
            <a:endParaRPr lang="ar-SA"/>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8CE29B7-C52A-412E-85A7-9471C19B18E4}" type="datetimeFigureOut">
              <a:rPr lang="ar-SA" smtClean="0"/>
              <a:pPr/>
              <a:t>6/10/1431</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CA701068-2414-4988-A252-893EB461B525}" type="slidenum">
              <a:rPr lang="ar-SA" smtClean="0"/>
              <a:pPr/>
              <a:t>‹#›</a:t>
            </a:fld>
            <a:endParaRPr lang="ar-SA"/>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8CE29B7-C52A-412E-85A7-9471C19B18E4}" type="datetimeFigureOut">
              <a:rPr lang="ar-SA" smtClean="0"/>
              <a:pPr/>
              <a:t>6/10/1431</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CA701068-2414-4988-A252-893EB461B525}" type="slidenum">
              <a:rPr lang="ar-SA" smtClean="0"/>
              <a:pPr/>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CE29B7-C52A-412E-85A7-9471C19B18E4}" type="datetimeFigureOut">
              <a:rPr lang="ar-SA" smtClean="0"/>
              <a:pPr/>
              <a:t>6/10/1431</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CA701068-2414-4988-A252-893EB461B525}" type="slidenum">
              <a:rPr lang="ar-SA" smtClean="0"/>
              <a:pPr/>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8CE29B7-C52A-412E-85A7-9471C19B18E4}" type="datetimeFigureOut">
              <a:rPr lang="ar-SA" smtClean="0"/>
              <a:pPr/>
              <a:t>6/10/1431</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CA701068-2414-4988-A252-893EB461B525}" type="slidenum">
              <a:rPr lang="ar-SA" smtClean="0"/>
              <a:pPr/>
              <a:t>‹#›</a:t>
            </a:fld>
            <a:endParaRPr lang="ar-SA"/>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8CE29B7-C52A-412E-85A7-9471C19B18E4}" type="datetimeFigureOut">
              <a:rPr lang="ar-SA" smtClean="0"/>
              <a:pPr/>
              <a:t>6/10/1431</a:t>
            </a:fld>
            <a:endParaRPr lang="ar-SA"/>
          </a:p>
        </p:txBody>
      </p:sp>
      <p:sp>
        <p:nvSpPr>
          <p:cNvPr id="6" name="Footer Placeholder 5"/>
          <p:cNvSpPr>
            <a:spLocks noGrp="1"/>
          </p:cNvSpPr>
          <p:nvPr>
            <p:ph type="ftr" sz="quarter" idx="11"/>
          </p:nvPr>
        </p:nvSpPr>
        <p:spPr>
          <a:xfrm>
            <a:off x="914400" y="6172200"/>
            <a:ext cx="3886200" cy="457200"/>
          </a:xfrm>
        </p:spPr>
        <p:txBody>
          <a:bodyPr/>
          <a:lstStyle/>
          <a:p>
            <a:endParaRPr lang="ar-SA"/>
          </a:p>
        </p:txBody>
      </p:sp>
      <p:sp>
        <p:nvSpPr>
          <p:cNvPr id="7" name="Slide Number Placeholder 6"/>
          <p:cNvSpPr>
            <a:spLocks noGrp="1"/>
          </p:cNvSpPr>
          <p:nvPr>
            <p:ph type="sldNum" sz="quarter" idx="12"/>
          </p:nvPr>
        </p:nvSpPr>
        <p:spPr>
          <a:xfrm>
            <a:off x="146304" y="6208776"/>
            <a:ext cx="457200" cy="457200"/>
          </a:xfrm>
        </p:spPr>
        <p:txBody>
          <a:bodyPr/>
          <a:lstStyle/>
          <a:p>
            <a:fld id="{CA701068-2414-4988-A252-893EB461B525}" type="slidenum">
              <a:rPr lang="ar-SA" smtClean="0"/>
              <a:pPr/>
              <a:t>‹#›</a:t>
            </a:fld>
            <a:endParaRPr lang="ar-SA"/>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CE29B7-C52A-412E-85A7-9471C19B18E4}" type="datetimeFigureOut">
              <a:rPr lang="ar-SA" smtClean="0"/>
              <a:pPr/>
              <a:t>6/10/1431</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A701068-2414-4988-A252-893EB461B525}" type="slidenum">
              <a:rPr lang="ar-SA" smtClean="0"/>
              <a:pPr/>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CE29B7-C52A-412E-85A7-9471C19B18E4}" type="datetimeFigureOut">
              <a:rPr lang="ar-SA" smtClean="0"/>
              <a:pPr/>
              <a:t>6/10/1431</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A701068-2414-4988-A252-893EB461B525}" type="slidenum">
              <a:rPr lang="ar-SA" smtClean="0"/>
              <a:pPr/>
              <a:t>‹#›</a:t>
            </a:fld>
            <a:endParaRPr lang="ar-S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8CE29B7-C52A-412E-85A7-9471C19B18E4}" type="datetimeFigureOut">
              <a:rPr lang="ar-SA" smtClean="0"/>
              <a:pPr/>
              <a:t>6/10/1431</a:t>
            </a:fld>
            <a:endParaRPr lang="ar-SA"/>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ar-SA"/>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A701068-2414-4988-A252-893EB461B525}" type="slidenum">
              <a:rPr lang="ar-SA" smtClean="0"/>
              <a:pPr/>
              <a:t>‹#›</a:t>
            </a:fld>
            <a:endParaRPr lang="ar-SA"/>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1" eaLnBrk="1" latinLnBrk="0" hangingPunct="1">
        <a:spcBef>
          <a:spcPct val="0"/>
        </a:spcBef>
        <a:buNone/>
        <a:defRPr kumimoji="0" sz="4000" kern="1200">
          <a:solidFill>
            <a:schemeClr val="tx2"/>
          </a:solidFill>
          <a:latin typeface="+mj-lt"/>
          <a:ea typeface="+mj-ea"/>
          <a:cs typeface="+mj-cs"/>
        </a:defRPr>
      </a:lvl1pPr>
    </p:titleStyle>
    <p:bodyStyle>
      <a:lvl1pPr marL="274320" indent="-274320" algn="r" rtl="1"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r" rtl="1"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r" rtl="1"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r" rtl="1"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r" rtl="1"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r" rtl="1"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r" rtl="1"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r" rtl="1"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BUS Acounting System Based On </a:t>
            </a:r>
            <a:r>
              <a:rPr lang="ar-SA"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t>
            </a:r>
            <a:r>
              <a:rPr lang="ar-SA" b="1" spc="300" dirty="0" smtClean="0">
                <a:ln w="11430" cmpd="sng">
                  <a:solidFill>
                    <a:schemeClr val="accent1">
                      <a:tint val="10000"/>
                    </a:schemeClr>
                  </a:solidFill>
                  <a:prstDash val="solid"/>
                  <a:miter lim="800000"/>
                </a:ln>
                <a:solidFill>
                  <a:srgbClr val="FF0000"/>
                </a:solidFill>
                <a:effectLst>
                  <a:glow rad="45500">
                    <a:schemeClr val="accent1">
                      <a:satMod val="220000"/>
                      <a:alpha val="35000"/>
                    </a:schemeClr>
                  </a:glow>
                </a:effectLst>
              </a:rPr>
              <a:t>RFID</a:t>
            </a:r>
            <a:endParaRPr lang="ar-SA" dirty="0"/>
          </a:p>
        </p:txBody>
      </p:sp>
      <p:sp>
        <p:nvSpPr>
          <p:cNvPr id="4" name="TextBox 3"/>
          <p:cNvSpPr txBox="1"/>
          <p:nvPr/>
        </p:nvSpPr>
        <p:spPr>
          <a:xfrm>
            <a:off x="1285852" y="3643314"/>
            <a:ext cx="7500990" cy="2554545"/>
          </a:xfrm>
          <a:prstGeom prst="rect">
            <a:avLst/>
          </a:prstGeom>
          <a:noFill/>
        </p:spPr>
        <p:txBody>
          <a:bodyPr wrap="square" rtlCol="1">
            <a:spAutoFit/>
          </a:bodyPr>
          <a:lstStyle/>
          <a:p>
            <a:pPr algn="l" rtl="0"/>
            <a:r>
              <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Designed By :</a:t>
            </a:r>
          </a:p>
          <a:p>
            <a:pPr algn="l" rtl="0"/>
            <a:endPar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endParaRPr>
          </a:p>
          <a:p>
            <a:pPr algn="l" rtl="0"/>
            <a:r>
              <a:rPr lang="en-US" sz="3200" b="1" dirty="0" err="1"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Eng.Hasan</a:t>
            </a:r>
            <a:r>
              <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 </a:t>
            </a:r>
            <a:r>
              <a:rPr lang="en-US" sz="3200" b="1" dirty="0" err="1"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Ibraheem</a:t>
            </a:r>
            <a:r>
              <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 al </a:t>
            </a:r>
            <a:r>
              <a:rPr lang="en-US" sz="3200" b="1" dirty="0" err="1"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N</a:t>
            </a:r>
            <a:r>
              <a:rPr lang="en-US" sz="3200" b="1" dirty="0" err="1"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ahawy</a:t>
            </a:r>
            <a:endPar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endParaRPr>
          </a:p>
          <a:p>
            <a:pPr algn="l" rtl="0"/>
            <a:endPar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endParaRPr>
          </a:p>
          <a:p>
            <a:pPr algn="l" rtl="0"/>
            <a:r>
              <a:rPr lang="en-US" sz="3200" b="1" dirty="0" err="1"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Eng.Fayez</a:t>
            </a:r>
            <a:r>
              <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 Mohammad </a:t>
            </a:r>
            <a:r>
              <a:rPr lang="en-US" sz="3200" b="1" dirty="0" err="1"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Haj</a:t>
            </a:r>
            <a:r>
              <a:rPr lang="en-US" sz="3200" b="1" dirty="0" smtClean="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rPr>
              <a:t> Mohammad</a:t>
            </a:r>
            <a:endParaRPr lang="ar-SA" sz="3200" b="1" dirty="0">
              <a:ln w="12700">
                <a:solidFill>
                  <a:schemeClr val="tx2">
                    <a:satMod val="155000"/>
                  </a:schemeClr>
                </a:solidFill>
                <a:prstDash val="solid"/>
              </a:ln>
              <a:solidFill>
                <a:schemeClr val="bg2">
                  <a:lumMod val="50000"/>
                </a:schemeClr>
              </a:solidFill>
              <a:effectLst>
                <a:outerShdw blurRad="41275" dist="20320" dir="1800000" algn="tl" rotWithShape="0">
                  <a:srgbClr val="000000">
                    <a:alpha val="40000"/>
                  </a:srgbClr>
                </a:outerShdw>
              </a:effectLst>
            </a:endParaRPr>
          </a:p>
        </p:txBody>
      </p:sp>
      <p:pic>
        <p:nvPicPr>
          <p:cNvPr id="1026" name="Picture 2" descr="C:\wamp\www\second_project\img\logo.gif"/>
          <p:cNvPicPr>
            <a:picLocks noChangeAspect="1" noChangeArrowheads="1"/>
          </p:cNvPicPr>
          <p:nvPr/>
        </p:nvPicPr>
        <p:blipFill>
          <a:blip r:embed="rId2" cstate="print"/>
          <a:srcRect/>
          <a:stretch>
            <a:fillRect/>
          </a:stretch>
        </p:blipFill>
        <p:spPr bwMode="auto">
          <a:xfrm>
            <a:off x="3643306" y="1500174"/>
            <a:ext cx="2000264" cy="2000264"/>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68412"/>
          </a:xfrm>
        </p:spPr>
        <p:txBody>
          <a:bodyPr>
            <a:noAutofit/>
          </a:bodyPr>
          <a:lstStyle/>
          <a:p>
            <a:r>
              <a:rPr lang="ar-SA" sz="5400" b="1" spc="300" dirty="0" smtClean="0">
                <a:ln w="11430" cmpd="sng">
                  <a:solidFill>
                    <a:schemeClr val="accent1">
                      <a:tint val="10000"/>
                    </a:schemeClr>
                  </a:solidFill>
                  <a:prstDash val="solid"/>
                  <a:miter lim="800000"/>
                </a:ln>
                <a:solidFill>
                  <a:schemeClr val="bg2">
                    <a:lumMod val="50000"/>
                  </a:schemeClr>
                </a:solidFill>
                <a:effectLst>
                  <a:glow rad="45500">
                    <a:schemeClr val="accent1">
                      <a:satMod val="220000"/>
                      <a:alpha val="35000"/>
                    </a:schemeClr>
                  </a:glow>
                </a:effectLst>
              </a:rPr>
              <a:t>BUS Acounting System Based On RFID</a:t>
            </a:r>
            <a:endParaRPr lang="ar-SA" sz="5400" b="1" spc="300" dirty="0">
              <a:ln w="11430" cmpd="sng">
                <a:solidFill>
                  <a:schemeClr val="accent1">
                    <a:tint val="10000"/>
                  </a:schemeClr>
                </a:solidFill>
                <a:prstDash val="solid"/>
                <a:miter lim="800000"/>
              </a:ln>
              <a:solidFill>
                <a:schemeClr val="bg2">
                  <a:lumMod val="50000"/>
                </a:schemeClr>
              </a:solidFill>
              <a:effectLst>
                <a:glow rad="45500">
                  <a:schemeClr val="accent1">
                    <a:satMod val="220000"/>
                    <a:alpha val="35000"/>
                  </a:schemeClr>
                </a:glow>
              </a:effectLst>
            </a:endParaRPr>
          </a:p>
        </p:txBody>
      </p:sp>
      <p:sp>
        <p:nvSpPr>
          <p:cNvPr id="7" name="TextBox 6"/>
          <p:cNvSpPr txBox="1"/>
          <p:nvPr/>
        </p:nvSpPr>
        <p:spPr>
          <a:xfrm>
            <a:off x="1571604" y="3692444"/>
            <a:ext cx="6929486" cy="2308324"/>
          </a:xfrm>
          <a:prstGeom prst="rect">
            <a:avLst/>
          </a:prstGeom>
          <a:noFill/>
        </p:spPr>
        <p:txBody>
          <a:bodyPr wrap="square" rtlCol="1">
            <a:spAutoFit/>
          </a:bodyPr>
          <a:lstStyle/>
          <a:p>
            <a:pPr algn="l"/>
            <a:r>
              <a:rPr lang="en-US" sz="3600" b="1" dirty="0" smtClean="0">
                <a:solidFill>
                  <a:srgbClr val="7C8EEA"/>
                </a:solidFill>
                <a:latin typeface="Adobe Kaiti Std R" pitchFamily="18" charset="-128"/>
                <a:ea typeface="Adobe Kaiti Std R" pitchFamily="18" charset="-128"/>
              </a:rPr>
              <a:t>The project is a device that allows the student to pay the bus fare through the university student card ....</a:t>
            </a:r>
            <a:r>
              <a:rPr lang="en-US" sz="3600" dirty="0" smtClean="0">
                <a:solidFill>
                  <a:srgbClr val="7C8EEA"/>
                </a:solidFill>
                <a:latin typeface="Adobe Kaiti Std R" pitchFamily="18" charset="-128"/>
                <a:ea typeface="Adobe Kaiti Std R" pitchFamily="18" charset="-128"/>
              </a:rPr>
              <a:t> </a:t>
            </a:r>
            <a:endParaRPr lang="ar-SA" sz="3600" dirty="0">
              <a:solidFill>
                <a:srgbClr val="7C8EEA"/>
              </a:solidFill>
              <a:latin typeface="Adobe Kaiti Std R" pitchFamily="18" charset="-128"/>
              <a:ea typeface="Adobe Kaiti Std R" pitchFamily="18" charset="-128"/>
            </a:endParaRPr>
          </a:p>
        </p:txBody>
      </p:sp>
      <p:pic>
        <p:nvPicPr>
          <p:cNvPr id="1029" name="Picture 5"/>
          <p:cNvPicPr>
            <a:picLocks noChangeAspect="1" noChangeArrowheads="1"/>
          </p:cNvPicPr>
          <p:nvPr/>
        </p:nvPicPr>
        <p:blipFill>
          <a:blip r:embed="rId2" cstate="print"/>
          <a:srcRect/>
          <a:stretch>
            <a:fillRect/>
          </a:stretch>
        </p:blipFill>
        <p:spPr bwMode="auto">
          <a:xfrm>
            <a:off x="3428992" y="1714488"/>
            <a:ext cx="2262197" cy="1809750"/>
          </a:xfrm>
          <a:prstGeom prst="rect">
            <a:avLst/>
          </a:prstGeom>
          <a:noFill/>
          <a:ln w="9525">
            <a:noFill/>
            <a:miter lim="800000"/>
            <a:headEnd/>
            <a:tailEnd/>
          </a:ln>
          <a:effectLst/>
        </p:spPr>
      </p:pic>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029"/>
                                        </p:tgtEl>
                                        <p:attrNameLst>
                                          <p:attrName>style.visibility</p:attrName>
                                        </p:attrNameLst>
                                      </p:cBhvr>
                                      <p:to>
                                        <p:strVal val="visible"/>
                                      </p:to>
                                    </p:set>
                                    <p:animEffect transition="in" filter="wedge">
                                      <p:cBhvr>
                                        <p:cTn id="12" dur="2000"/>
                                        <p:tgtEl>
                                          <p:spTgt spid="1029"/>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strVal val="#ppt_w*0.70"/>
                                          </p:val>
                                        </p:tav>
                                        <p:tav tm="100000">
                                          <p:val>
                                            <p:strVal val="#ppt_w"/>
                                          </p:val>
                                        </p:tav>
                                      </p:tavLst>
                                    </p:anim>
                                    <p:anim calcmode="lin" valueType="num">
                                      <p:cBhvr>
                                        <p:cTn id="18" dur="1000" fill="hold"/>
                                        <p:tgtEl>
                                          <p:spTgt spid="7"/>
                                        </p:tgtEl>
                                        <p:attrNameLst>
                                          <p:attrName>ppt_h</p:attrName>
                                        </p:attrNameLst>
                                      </p:cBhvr>
                                      <p:tavLst>
                                        <p:tav tm="0">
                                          <p:val>
                                            <p:strVal val="#ppt_h"/>
                                          </p:val>
                                        </p:tav>
                                        <p:tav tm="100000">
                                          <p:val>
                                            <p:strVal val="#ppt_h"/>
                                          </p:val>
                                        </p:tav>
                                      </p:tavLst>
                                    </p:anim>
                                    <p:animEffect transition="in" filter="fade">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29642" cy="1154098"/>
          </a:xfrm>
        </p:spPr>
        <p:txBody>
          <a:bodyPr>
            <a:normAutofit fontScale="90000"/>
          </a:bodyPr>
          <a:lstStyle/>
          <a:p>
            <a:r>
              <a:rPr lang="ar-SA" sz="49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ar-SA" sz="49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R</a:t>
            </a:r>
            <a:r>
              <a:rPr lang="en-US" sz="49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0000"/>
                </a:solidFill>
                <a:effectLst>
                  <a:outerShdw blurRad="41275" dist="12700" dir="12000000" algn="tl" rotWithShape="0">
                    <a:srgbClr val="000000">
                      <a:alpha val="40000"/>
                    </a:srgbClr>
                  </a:outerShdw>
                </a:effectLst>
              </a:rPr>
              <a:t>FID </a:t>
            </a:r>
            <a:r>
              <a:rPr lang="en-US" sz="49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Technology</a:t>
            </a:r>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en-US" sz="3100" b="1" dirty="0" smtClean="0">
                <a:latin typeface="Adobe Caslon Pro" pitchFamily="18" charset="0"/>
              </a:rPr>
              <a:t> Radio Frequency Identification </a:t>
            </a:r>
            <a:endParaRPr lang="ar-SA" sz="31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0" name="Content Placeholder 9"/>
          <p:cNvSpPr>
            <a:spLocks noGrp="1"/>
          </p:cNvSpPr>
          <p:nvPr>
            <p:ph sz="quarter" idx="1"/>
          </p:nvPr>
        </p:nvSpPr>
        <p:spPr>
          <a:xfrm>
            <a:off x="557242" y="2500306"/>
            <a:ext cx="8229600" cy="4357718"/>
          </a:xfrm>
        </p:spPr>
        <p:txBody>
          <a:bodyPr>
            <a:normAutofit fontScale="92500" lnSpcReduction="20000"/>
          </a:bodyPr>
          <a:lstStyle/>
          <a:p>
            <a:pPr algn="l" rtl="0"/>
            <a:r>
              <a:rPr lang="en-US" sz="2800" b="1" dirty="0" smtClean="0">
                <a:latin typeface="Adobe Caslon Pro" pitchFamily="18" charset="0"/>
              </a:rPr>
              <a:t>This chip technology based  on “systems to identify radio waves”.</a:t>
            </a:r>
          </a:p>
          <a:p>
            <a:pPr algn="l" rtl="0"/>
            <a:r>
              <a:rPr lang="en-US" sz="2800" b="1" dirty="0" smtClean="0">
                <a:latin typeface="Adobe Caslon Pro" pitchFamily="18" charset="0"/>
              </a:rPr>
              <a:t>Radio Frequency Identification (</a:t>
            </a:r>
            <a:r>
              <a:rPr lang="en-US" sz="2800" b="1" dirty="0" smtClean="0">
                <a:solidFill>
                  <a:srgbClr val="FF0000"/>
                </a:solidFill>
                <a:latin typeface="Adobe Caslon Pro" pitchFamily="18" charset="0"/>
              </a:rPr>
              <a:t>RFID</a:t>
            </a:r>
            <a:r>
              <a:rPr lang="en-US" sz="2800" b="1" dirty="0" smtClean="0">
                <a:latin typeface="Adobe Caslon Pro" pitchFamily="18" charset="0"/>
              </a:rPr>
              <a:t>) began development of ten years ago and </a:t>
            </a:r>
            <a:r>
              <a:rPr lang="en-US" sz="2800" b="1" i="1" dirty="0" smtClean="0">
                <a:latin typeface="Adobe Caslon Pro" pitchFamily="18" charset="0"/>
              </a:rPr>
              <a:t>aims</a:t>
            </a:r>
            <a:r>
              <a:rPr lang="en-US" sz="2800" b="1" dirty="0" smtClean="0">
                <a:latin typeface="Adobe Caslon Pro" pitchFamily="18" charset="0"/>
              </a:rPr>
              <a:t> to </a:t>
            </a:r>
            <a:r>
              <a:rPr lang="en-US" sz="2800" b="1" dirty="0" smtClean="0">
                <a:solidFill>
                  <a:srgbClr val="FF0000"/>
                </a:solidFill>
                <a:latin typeface="Adobe Caslon Pro" pitchFamily="18" charset="0"/>
              </a:rPr>
              <a:t>replace</a:t>
            </a:r>
            <a:r>
              <a:rPr lang="en-US" sz="2800" b="1" dirty="0" smtClean="0">
                <a:latin typeface="Adobe Caslon Pro" pitchFamily="18" charset="0"/>
              </a:rPr>
              <a:t> the coding systems (</a:t>
            </a:r>
            <a:r>
              <a:rPr lang="en-US" sz="2800" b="1" dirty="0" smtClean="0">
                <a:solidFill>
                  <a:schemeClr val="tx2">
                    <a:lumMod val="60000"/>
                    <a:lumOff val="40000"/>
                  </a:schemeClr>
                </a:solidFill>
                <a:latin typeface="Adobe Caslon Pro" pitchFamily="18" charset="0"/>
              </a:rPr>
              <a:t>Barcode</a:t>
            </a:r>
            <a:r>
              <a:rPr lang="en-US" sz="2800" b="1" dirty="0" smtClean="0">
                <a:latin typeface="Adobe Caslon Pro" pitchFamily="18" charset="0"/>
              </a:rPr>
              <a:t>) used in the numbering and classification of goods for which coding is printed on the goods, or which card is independent and is read by a special device (Barcode Reader).</a:t>
            </a:r>
          </a:p>
          <a:p>
            <a:pPr algn="l" rtl="0"/>
            <a:r>
              <a:rPr lang="en-US" sz="2800" b="1" dirty="0" smtClean="0">
                <a:solidFill>
                  <a:srgbClr val="FF0000"/>
                </a:solidFill>
                <a:latin typeface="Adobe Caslon Pro" pitchFamily="18" charset="0"/>
              </a:rPr>
              <a:t>RFID</a:t>
            </a:r>
            <a:r>
              <a:rPr lang="en-US" sz="2800" b="1" dirty="0" smtClean="0">
                <a:latin typeface="Adobe Caslon Pro" pitchFamily="18" charset="0"/>
              </a:rPr>
              <a:t> technology the advantage of being able to store more information by these chips are installed on the goods start to be read wirelessly</a:t>
            </a:r>
            <a:endParaRPr lang="ar-SA" sz="2800" b="1" dirty="0" smtClean="0">
              <a:latin typeface="Adobe Caslon Pro" pitchFamily="18" charset="0"/>
            </a:endParaRPr>
          </a:p>
          <a:p>
            <a:pPr algn="l" rtl="0"/>
            <a:endParaRPr lang="en-US" sz="2800" b="1" dirty="0" smtClean="0">
              <a:latin typeface="Adobe Caslon Pro" pitchFamily="18" charset="0"/>
            </a:endParaRPr>
          </a:p>
          <a:p>
            <a:pPr algn="l" rtl="0"/>
            <a:endParaRPr lang="en-US" sz="2800" b="1" dirty="0" smtClean="0">
              <a:latin typeface="Adobe Caslon Pro" pitchFamily="18" charset="0"/>
            </a:endParaRPr>
          </a:p>
          <a:p>
            <a:pPr algn="l" rtl="0"/>
            <a:endParaRPr lang="ar-SA" sz="2800" dirty="0"/>
          </a:p>
        </p:txBody>
      </p:sp>
      <p:pic>
        <p:nvPicPr>
          <p:cNvPr id="18434" name="Picture 2" descr="15506"/>
          <p:cNvPicPr>
            <a:picLocks noChangeAspect="1" noChangeArrowheads="1"/>
          </p:cNvPicPr>
          <p:nvPr/>
        </p:nvPicPr>
        <p:blipFill>
          <a:blip r:embed="rId2" cstate="print"/>
          <a:srcRect/>
          <a:stretch>
            <a:fillRect/>
          </a:stretch>
        </p:blipFill>
        <p:spPr bwMode="auto">
          <a:xfrm>
            <a:off x="4214810" y="1357298"/>
            <a:ext cx="1071570" cy="107157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barn(inHorizontal)">
                                      <p:cBhvr>
                                        <p:cTn id="12" dur="5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strips(downLeft)">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strips(downLeft)">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strips(downLeft)">
                                      <p:cBhvr>
                                        <p:cTn id="2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b="1" cap="all" dirty="0" smtClean="0">
                <a:ln w="0"/>
                <a:solidFill>
                  <a:srgbClr val="FF0000"/>
                </a:solidFill>
                <a:effectLst>
                  <a:reflection blurRad="12700" stA="50000" endPos="50000" dist="5000" dir="5400000" sy="-100000" rotWithShape="0"/>
                </a:effectLst>
              </a:rPr>
              <a:t>           RFID</a:t>
            </a:r>
            <a:r>
              <a:rPr lang="en-US"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en-US" sz="2800" b="1" cap="all" dirty="0" err="1" smtClean="0">
                <a:ln w="0"/>
                <a:solidFill>
                  <a:schemeClr val="bg2">
                    <a:lumMod val="10000"/>
                  </a:schemeClr>
                </a:solidFill>
                <a:effectLst>
                  <a:reflection blurRad="12700" stA="50000" endPos="50000" dist="5000" dir="5400000" sy="-100000" rotWithShape="0"/>
                </a:effectLst>
              </a:rPr>
              <a:t>vs</a:t>
            </a:r>
            <a:r>
              <a:rPr lang="en-US" sz="2800" b="1" cap="all" dirty="0" smtClean="0">
                <a:ln w="0"/>
                <a:solidFill>
                  <a:schemeClr val="bg2">
                    <a:lumMod val="10000"/>
                  </a:schemeClr>
                </a:solidFill>
                <a:effectLst>
                  <a:reflection blurRad="12700" stA="50000" endPos="50000" dist="5000" dir="5400000" sy="-100000" rotWithShape="0"/>
                </a:effectLst>
              </a:rPr>
              <a:t>  </a:t>
            </a:r>
            <a:r>
              <a:rPr lang="en-US"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en-US"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ea typeface="+mn-ea"/>
                <a:cs typeface="+mn-cs"/>
              </a:rPr>
              <a:t>Barcode</a:t>
            </a:r>
            <a:endParaRPr lang="ar-SA"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ea typeface="+mn-ea"/>
              <a:cs typeface="+mn-cs"/>
            </a:endParaRPr>
          </a:p>
        </p:txBody>
      </p:sp>
      <p:sp>
        <p:nvSpPr>
          <p:cNvPr id="3" name="Content Placeholder 2"/>
          <p:cNvSpPr>
            <a:spLocks noGrp="1"/>
          </p:cNvSpPr>
          <p:nvPr>
            <p:ph sz="quarter" idx="1"/>
          </p:nvPr>
        </p:nvSpPr>
        <p:spPr>
          <a:xfrm>
            <a:off x="214282" y="1928802"/>
            <a:ext cx="8686800" cy="4525963"/>
          </a:xfrm>
        </p:spPr>
        <p:txBody>
          <a:bodyPr/>
          <a:lstStyle/>
          <a:p>
            <a:pPr algn="l" rtl="0"/>
            <a:r>
              <a:rPr lang="en-US" dirty="0" smtClean="0">
                <a:solidFill>
                  <a:schemeClr val="accent1">
                    <a:lumMod val="75000"/>
                  </a:schemeClr>
                </a:solidFill>
              </a:rPr>
              <a:t>Barcode</a:t>
            </a:r>
            <a:r>
              <a:rPr lang="en-US" dirty="0" smtClean="0"/>
              <a:t> readers require a direct line of sight to the printed </a:t>
            </a:r>
            <a:r>
              <a:rPr lang="en-US" dirty="0" smtClean="0"/>
              <a:t>barcode .</a:t>
            </a:r>
            <a:r>
              <a:rPr lang="en-US" dirty="0" smtClean="0"/>
              <a:t>But </a:t>
            </a:r>
            <a:r>
              <a:rPr lang="en-US" dirty="0" smtClean="0">
                <a:solidFill>
                  <a:srgbClr val="FF0000"/>
                </a:solidFill>
              </a:rPr>
              <a:t>RFID</a:t>
            </a:r>
            <a:r>
              <a:rPr lang="en-US" dirty="0" smtClean="0"/>
              <a:t> doesn’t need that .</a:t>
            </a:r>
          </a:p>
          <a:p>
            <a:pPr algn="l" rtl="0"/>
            <a:r>
              <a:rPr lang="en-US" dirty="0" smtClean="0">
                <a:solidFill>
                  <a:srgbClr val="FF0000"/>
                </a:solidFill>
              </a:rPr>
              <a:t>RFID</a:t>
            </a:r>
            <a:r>
              <a:rPr lang="en-US" dirty="0" smtClean="0"/>
              <a:t> tags can be read at much greater distances.</a:t>
            </a:r>
          </a:p>
          <a:p>
            <a:pPr algn="l" rtl="0"/>
            <a:r>
              <a:rPr lang="en-US" dirty="0" smtClean="0">
                <a:solidFill>
                  <a:srgbClr val="FF0000"/>
                </a:solidFill>
              </a:rPr>
              <a:t>RFID</a:t>
            </a:r>
            <a:r>
              <a:rPr lang="en-US" dirty="0" smtClean="0"/>
              <a:t> tags much faster than Barcode .</a:t>
            </a:r>
          </a:p>
          <a:p>
            <a:pPr algn="l" rtl="0"/>
            <a:r>
              <a:rPr lang="en-US" dirty="0" smtClean="0">
                <a:solidFill>
                  <a:schemeClr val="accent1">
                    <a:lumMod val="75000"/>
                  </a:schemeClr>
                </a:solidFill>
              </a:rPr>
              <a:t>Barcodes</a:t>
            </a:r>
            <a:r>
              <a:rPr lang="en-US" dirty="0" smtClean="0"/>
              <a:t> have no read/write capability, But </a:t>
            </a:r>
            <a:r>
              <a:rPr lang="en-US" dirty="0" smtClean="0">
                <a:solidFill>
                  <a:srgbClr val="FF0000"/>
                </a:solidFill>
              </a:rPr>
              <a:t>RFID</a:t>
            </a:r>
          </a:p>
          <a:p>
            <a:pPr algn="l" rtl="0">
              <a:buNone/>
            </a:pPr>
            <a:r>
              <a:rPr lang="en-US" dirty="0" smtClean="0"/>
              <a:t>    reader can communicate with the tag, and alter as much of the information as the tag design will allow.</a:t>
            </a:r>
          </a:p>
          <a:p>
            <a:pPr algn="l" rtl="0"/>
            <a:endParaRPr lang="en-US" dirty="0" smtClean="0"/>
          </a:p>
        </p:txBody>
      </p:sp>
      <p:pic>
        <p:nvPicPr>
          <p:cNvPr id="19458" name="Picture 2"/>
          <p:cNvPicPr>
            <a:picLocks noChangeAspect="1" noChangeArrowheads="1"/>
          </p:cNvPicPr>
          <p:nvPr/>
        </p:nvPicPr>
        <p:blipFill>
          <a:blip r:embed="rId2" cstate="print"/>
          <a:srcRect/>
          <a:stretch>
            <a:fillRect/>
          </a:stretch>
        </p:blipFill>
        <p:spPr bwMode="auto">
          <a:xfrm>
            <a:off x="5143504" y="1142984"/>
            <a:ext cx="1071570" cy="714356"/>
          </a:xfrm>
          <a:prstGeom prst="rect">
            <a:avLst/>
          </a:prstGeom>
          <a:noFill/>
          <a:ln w="9525">
            <a:noFill/>
            <a:miter lim="800000"/>
            <a:headEnd/>
            <a:tailEnd/>
          </a:ln>
        </p:spPr>
      </p:pic>
      <p:pic>
        <p:nvPicPr>
          <p:cNvPr id="5" name="Picture 2" descr="15506"/>
          <p:cNvPicPr>
            <a:picLocks noChangeAspect="1" noChangeArrowheads="1"/>
          </p:cNvPicPr>
          <p:nvPr/>
        </p:nvPicPr>
        <p:blipFill>
          <a:blip r:embed="rId3" cstate="print"/>
          <a:srcRect/>
          <a:stretch>
            <a:fillRect/>
          </a:stretch>
        </p:blipFill>
        <p:spPr bwMode="auto">
          <a:xfrm>
            <a:off x="2357422" y="1142984"/>
            <a:ext cx="1071570" cy="71438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900" decel="100000" fill="hold"/>
                                        <p:tgtEl>
                                          <p:spTgt spid="5"/>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19" presetID="37" presetClass="entr" presetSubtype="0" fill="hold" nodeType="withEffect">
                                  <p:stCondLst>
                                    <p:cond delay="0"/>
                                  </p:stCondLst>
                                  <p:childTnLst>
                                    <p:set>
                                      <p:cBhvr>
                                        <p:cTn id="20" dur="1" fill="hold">
                                          <p:stCondLst>
                                            <p:cond delay="0"/>
                                          </p:stCondLst>
                                        </p:cTn>
                                        <p:tgtEl>
                                          <p:spTgt spid="19458"/>
                                        </p:tgtEl>
                                        <p:attrNameLst>
                                          <p:attrName>style.visibility</p:attrName>
                                        </p:attrNameLst>
                                      </p:cBhvr>
                                      <p:to>
                                        <p:strVal val="visible"/>
                                      </p:to>
                                    </p:set>
                                    <p:animEffect transition="in" filter="fade">
                                      <p:cBhvr>
                                        <p:cTn id="21" dur="1000"/>
                                        <p:tgtEl>
                                          <p:spTgt spid="19458"/>
                                        </p:tgtEl>
                                      </p:cBhvr>
                                    </p:animEffect>
                                    <p:anim calcmode="lin" valueType="num">
                                      <p:cBhvr>
                                        <p:cTn id="22" dur="1000" fill="hold"/>
                                        <p:tgtEl>
                                          <p:spTgt spid="19458"/>
                                        </p:tgtEl>
                                        <p:attrNameLst>
                                          <p:attrName>ppt_x</p:attrName>
                                        </p:attrNameLst>
                                      </p:cBhvr>
                                      <p:tavLst>
                                        <p:tav tm="0">
                                          <p:val>
                                            <p:strVal val="#ppt_x"/>
                                          </p:val>
                                        </p:tav>
                                        <p:tav tm="100000">
                                          <p:val>
                                            <p:strVal val="#ppt_x"/>
                                          </p:val>
                                        </p:tav>
                                      </p:tavLst>
                                    </p:anim>
                                    <p:anim calcmode="lin" valueType="num">
                                      <p:cBhvr>
                                        <p:cTn id="23" dur="900" decel="100000" fill="hold"/>
                                        <p:tgtEl>
                                          <p:spTgt spid="19458"/>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9458"/>
                                        </p:tgtEl>
                                        <p:attrNameLst>
                                          <p:attrName>ppt_y</p:attrName>
                                        </p:attrNameLst>
                                      </p:cBhvr>
                                      <p:tavLst>
                                        <p:tav tm="0">
                                          <p:val>
                                            <p:strVal val="#ppt_y-.03"/>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7" presetClass="entr" presetSubtype="0"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fade">
                                      <p:cBhvr>
                                        <p:cTn id="29" dur="1000"/>
                                        <p:tgtEl>
                                          <p:spTgt spid="3">
                                            <p:txEl>
                                              <p:pRg st="0" end="0"/>
                                            </p:txEl>
                                          </p:spTgt>
                                        </p:tgtEl>
                                      </p:cBhvr>
                                    </p:animEffect>
                                    <p:anim calcmode="lin" valueType="num">
                                      <p:cBhvr>
                                        <p:cTn id="3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1"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7" presetClass="entr" presetSubtype="0"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1000"/>
                                        <p:tgtEl>
                                          <p:spTgt spid="3">
                                            <p:txEl>
                                              <p:pRg st="1" end="1"/>
                                            </p:txEl>
                                          </p:spTgt>
                                        </p:tgtEl>
                                      </p:cBhvr>
                                    </p:animEffect>
                                    <p:anim calcmode="lin" valueType="num">
                                      <p:cBhvr>
                                        <p:cTn id="3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7" presetClass="entr" presetSubtype="0" fill="hold" grpId="0" nodeType="clickEffect">
                                  <p:stCondLst>
                                    <p:cond delay="0"/>
                                  </p:stCondLst>
                                  <p:childTnLst>
                                    <p:set>
                                      <p:cBhvr>
                                        <p:cTn id="44" dur="1" fill="hold">
                                          <p:stCondLst>
                                            <p:cond delay="0"/>
                                          </p:stCondLst>
                                        </p:cTn>
                                        <p:tgtEl>
                                          <p:spTgt spid="3">
                                            <p:txEl>
                                              <p:pRg st="2" end="2"/>
                                            </p:txEl>
                                          </p:spTgt>
                                        </p:tgtEl>
                                        <p:attrNameLst>
                                          <p:attrName>style.visibility</p:attrName>
                                        </p:attrNameLst>
                                      </p:cBhvr>
                                      <p:to>
                                        <p:strVal val="visible"/>
                                      </p:to>
                                    </p:set>
                                    <p:animEffect transition="in" filter="fade">
                                      <p:cBhvr>
                                        <p:cTn id="45" dur="1000"/>
                                        <p:tgtEl>
                                          <p:spTgt spid="3">
                                            <p:txEl>
                                              <p:pRg st="2" end="2"/>
                                            </p:txEl>
                                          </p:spTgt>
                                        </p:tgtEl>
                                      </p:cBhvr>
                                    </p:animEffect>
                                    <p:anim calcmode="lin" valueType="num">
                                      <p:cBhvr>
                                        <p:cTn id="4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7" presetClass="entr" presetSubtype="0" fill="hold" grpId="0"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Effect transition="in" filter="fade">
                                      <p:cBhvr>
                                        <p:cTn id="53" dur="1000"/>
                                        <p:tgtEl>
                                          <p:spTgt spid="3">
                                            <p:txEl>
                                              <p:pRg st="3" end="3"/>
                                            </p:txEl>
                                          </p:spTgt>
                                        </p:tgtEl>
                                      </p:cBhvr>
                                    </p:animEffect>
                                    <p:anim calcmode="lin" valueType="num">
                                      <p:cBhvr>
                                        <p:cTn id="5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5"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7" presetClass="entr" presetSubtype="0" fill="hold" grpId="0"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fade">
                                      <p:cBhvr>
                                        <p:cTn id="61" dur="1000"/>
                                        <p:tgtEl>
                                          <p:spTgt spid="3">
                                            <p:txEl>
                                              <p:pRg st="4" end="4"/>
                                            </p:txEl>
                                          </p:spTgt>
                                        </p:tgtEl>
                                      </p:cBhvr>
                                    </p:animEffect>
                                    <p:anim calcmode="lin" valueType="num">
                                      <p:cBhvr>
                                        <p:cTn id="6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63"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64"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latin typeface="Arial Black" pitchFamily="34" charset="0"/>
              </a:rPr>
              <a:t>Project Description </a:t>
            </a:r>
            <a:endParaRPr lang="ar-SA" dirty="0">
              <a:latin typeface="Arial Black" pitchFamily="34" charset="0"/>
            </a:endParaRPr>
          </a:p>
        </p:txBody>
      </p:sp>
      <p:sp>
        <p:nvSpPr>
          <p:cNvPr id="3" name="Content Placeholder 2"/>
          <p:cNvSpPr>
            <a:spLocks noGrp="1"/>
          </p:cNvSpPr>
          <p:nvPr>
            <p:ph sz="quarter" idx="1"/>
          </p:nvPr>
        </p:nvSpPr>
        <p:spPr>
          <a:xfrm>
            <a:off x="457200" y="1285860"/>
            <a:ext cx="8229600" cy="5429288"/>
          </a:xfrm>
        </p:spPr>
        <p:txBody>
          <a:bodyPr>
            <a:normAutofit fontScale="92500"/>
          </a:bodyPr>
          <a:lstStyle/>
          <a:p>
            <a:pPr algn="l" rtl="0"/>
            <a:r>
              <a:rPr lang="en-US" b="1" dirty="0" smtClean="0">
                <a:solidFill>
                  <a:schemeClr val="accent4">
                    <a:lumMod val="75000"/>
                  </a:schemeClr>
                </a:solidFill>
                <a:latin typeface="Adobe Garamond Pro" pitchFamily="18" charset="0"/>
              </a:rPr>
              <a:t>The project is a device that allows the student to pay the bus fare through the university student card .</a:t>
            </a:r>
          </a:p>
          <a:p>
            <a:pPr algn="l" rtl="0"/>
            <a:r>
              <a:rPr lang="en-US" b="1" dirty="0" smtClean="0">
                <a:solidFill>
                  <a:schemeClr val="accent6">
                    <a:lumMod val="50000"/>
                  </a:schemeClr>
                </a:solidFill>
                <a:latin typeface="Adobe Garamond Pro" pitchFamily="18" charset="0"/>
              </a:rPr>
              <a:t>It Consist From Two Devices :</a:t>
            </a:r>
          </a:p>
          <a:p>
            <a:pPr algn="l" rtl="0">
              <a:buNone/>
            </a:pPr>
            <a:endParaRPr lang="en-US" b="1" dirty="0" smtClean="0">
              <a:solidFill>
                <a:schemeClr val="accent6">
                  <a:lumMod val="50000"/>
                </a:schemeClr>
              </a:solidFill>
              <a:latin typeface="Adobe Garamond Pro" pitchFamily="18" charset="0"/>
            </a:endParaRPr>
          </a:p>
          <a:p>
            <a:pPr algn="l" rtl="0">
              <a:buNone/>
            </a:pPr>
            <a:r>
              <a:rPr lang="en-US" dirty="0" smtClean="0">
                <a:solidFill>
                  <a:schemeClr val="tx1">
                    <a:lumMod val="95000"/>
                    <a:lumOff val="5000"/>
                  </a:schemeClr>
                </a:solidFill>
                <a:latin typeface="Adobe Caslon Pro" pitchFamily="18" charset="0"/>
              </a:rPr>
              <a:t>	</a:t>
            </a:r>
            <a:r>
              <a:rPr lang="en-US" b="1" dirty="0" smtClean="0">
                <a:solidFill>
                  <a:srgbClr val="0070C0"/>
                </a:solidFill>
                <a:latin typeface="Adobe Caslon Pro" pitchFamily="18" charset="0"/>
              </a:rPr>
              <a:t>The First one </a:t>
            </a:r>
            <a:r>
              <a:rPr lang="en-US" dirty="0" smtClean="0">
                <a:solidFill>
                  <a:schemeClr val="tx1">
                    <a:lumMod val="95000"/>
                    <a:lumOff val="5000"/>
                  </a:schemeClr>
                </a:solidFill>
                <a:latin typeface="Adobe Caslon Pro Bold" pitchFamily="18" charset="0"/>
              </a:rPr>
              <a:t>Located on the bus which read student’s card’s and communicate with the Second Device via wireless and send the data for it .</a:t>
            </a:r>
          </a:p>
          <a:p>
            <a:pPr algn="l" rtl="0">
              <a:buNone/>
            </a:pPr>
            <a:endParaRPr lang="en-US" dirty="0" smtClean="0">
              <a:solidFill>
                <a:schemeClr val="tx1">
                  <a:lumMod val="95000"/>
                  <a:lumOff val="5000"/>
                </a:schemeClr>
              </a:solidFill>
              <a:latin typeface="Adobe Caslon Pro" pitchFamily="18" charset="0"/>
            </a:endParaRPr>
          </a:p>
          <a:p>
            <a:pPr algn="l" rtl="0">
              <a:buNone/>
            </a:pPr>
            <a:r>
              <a:rPr lang="en-US" b="1" dirty="0" smtClean="0">
                <a:solidFill>
                  <a:schemeClr val="tx1">
                    <a:lumMod val="95000"/>
                    <a:lumOff val="5000"/>
                  </a:schemeClr>
                </a:solidFill>
                <a:latin typeface="Adobe Caslon Pro" pitchFamily="18" charset="0"/>
              </a:rPr>
              <a:t>    </a:t>
            </a:r>
            <a:r>
              <a:rPr lang="en-US" b="1" dirty="0" smtClean="0">
                <a:solidFill>
                  <a:srgbClr val="0070C0"/>
                </a:solidFill>
                <a:latin typeface="Adobe Caslon Pro" pitchFamily="18" charset="0"/>
              </a:rPr>
              <a:t>The Second </a:t>
            </a:r>
            <a:r>
              <a:rPr lang="en-US" b="1" dirty="0" smtClean="0">
                <a:solidFill>
                  <a:srgbClr val="0070C0"/>
                </a:solidFill>
                <a:latin typeface="Adobe Caslon Pro Bold" pitchFamily="18" charset="0"/>
              </a:rPr>
              <a:t>Device</a:t>
            </a:r>
            <a:r>
              <a:rPr lang="en-US" dirty="0" smtClean="0">
                <a:solidFill>
                  <a:srgbClr val="0070C0"/>
                </a:solidFill>
                <a:latin typeface="Adobe Caslon Pro Bold" pitchFamily="18" charset="0"/>
              </a:rPr>
              <a:t> </a:t>
            </a:r>
            <a:r>
              <a:rPr lang="en-US" dirty="0" smtClean="0">
                <a:solidFill>
                  <a:schemeClr val="tx1">
                    <a:lumMod val="95000"/>
                    <a:lumOff val="5000"/>
                  </a:schemeClr>
                </a:solidFill>
                <a:latin typeface="Adobe Caslon Pro Bold" pitchFamily="18" charset="0"/>
              </a:rPr>
              <a:t>connected with the server that’s have students accounts , it  process the data and return the result to the Firs Device .</a:t>
            </a:r>
          </a:p>
          <a:p>
            <a:pPr algn="l" rtl="0">
              <a:buNone/>
            </a:pPr>
            <a:r>
              <a:rPr lang="en-US" b="1" i="1" dirty="0" smtClean="0">
                <a:solidFill>
                  <a:schemeClr val="accent2">
                    <a:lumMod val="75000"/>
                  </a:schemeClr>
                </a:solidFill>
                <a:latin typeface="Adobe Caslon Pro" pitchFamily="18" charset="0"/>
              </a:rPr>
              <a:t>  </a:t>
            </a:r>
            <a:endParaRPr lang="ar-SA" i="1" dirty="0">
              <a:solidFill>
                <a:schemeClr val="accent2">
                  <a:lumMod val="75000"/>
                </a:schemeClr>
              </a:solidFill>
              <a:latin typeface="Adobe Caslon Pro"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9" presetClass="entr" presetSubtype="0" ac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9" presetClass="entr" presetSubtype="0" accel="10000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3"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4"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5"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9" presetClass="entr" presetSubtype="0" accel="10000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1"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2"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3"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9" presetClass="entr" presetSubtype="0" accel="100000"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p:cTn id="38" dur="500" fill="hold"/>
                                        <p:tgtEl>
                                          <p:spTgt spid="3">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9" dur="500" fill="hold"/>
                                        <p:tgtEl>
                                          <p:spTgt spid="3">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0" dur="500" fill="hold"/>
                                        <p:tgtEl>
                                          <p:spTgt spid="3">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41"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39" presetClass="entr" presetSubtype="0" accel="100000" fill="hold" grpId="0" nodeType="click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 calcmode="lin" valueType="num">
                                      <p:cBhvr>
                                        <p:cTn id="46" dur="500" fill="hold"/>
                                        <p:tgtEl>
                                          <p:spTgt spid="3">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7" dur="500" fill="hold"/>
                                        <p:tgtEl>
                                          <p:spTgt spid="3">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8" dur="500" fill="hold"/>
                                        <p:tgtEl>
                                          <p:spTgt spid="3">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49"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Connector 47"/>
          <p:cNvCxnSpPr/>
          <p:nvPr/>
        </p:nvCxnSpPr>
        <p:spPr>
          <a:xfrm rot="10800000">
            <a:off x="4214810" y="5572140"/>
            <a:ext cx="2643206" cy="0"/>
          </a:xfrm>
          <a:prstGeom prst="line">
            <a:avLst/>
          </a:prstGeom>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p:nvCxnSpPr>
        <p:spPr>
          <a:xfrm>
            <a:off x="5500694" y="1571612"/>
            <a:ext cx="1285884" cy="0"/>
          </a:xfrm>
          <a:prstGeom prst="line">
            <a:avLst/>
          </a:prstGeom>
          <a:effectLst>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sp>
        <p:nvSpPr>
          <p:cNvPr id="4" name="Rounded Rectangle 3"/>
          <p:cNvSpPr/>
          <p:nvPr/>
        </p:nvSpPr>
        <p:spPr>
          <a:xfrm>
            <a:off x="71407" y="285731"/>
            <a:ext cx="1071570" cy="2214578"/>
          </a:xfrm>
          <a:prstGeom prst="roundRect">
            <a:avLst/>
          </a:prstGeom>
          <a:solidFill>
            <a:schemeClr val="bg1"/>
          </a:solidFill>
          <a:scene3d>
            <a:camera prst="perspectiveHeroicExtremeRigh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i="1" dirty="0" smtClean="0">
                <a:solidFill>
                  <a:schemeClr val="tx1"/>
                </a:solidFill>
                <a:cs typeface="+mj-cs"/>
              </a:rPr>
              <a:t>Student </a:t>
            </a:r>
          </a:p>
          <a:p>
            <a:pPr algn="ctr"/>
            <a:r>
              <a:rPr lang="en-US" b="1" i="1" dirty="0" smtClean="0">
                <a:solidFill>
                  <a:schemeClr val="tx1"/>
                </a:solidFill>
                <a:cs typeface="+mj-cs"/>
              </a:rPr>
              <a:t>Card</a:t>
            </a:r>
            <a:r>
              <a:rPr lang="en-US" dirty="0" smtClean="0">
                <a:solidFill>
                  <a:schemeClr val="tx1"/>
                </a:solidFill>
              </a:rPr>
              <a:t> </a:t>
            </a:r>
            <a:endParaRPr lang="ar-SA" dirty="0">
              <a:solidFill>
                <a:schemeClr val="tx1"/>
              </a:solidFill>
            </a:endParaRPr>
          </a:p>
        </p:txBody>
      </p:sp>
      <p:sp>
        <p:nvSpPr>
          <p:cNvPr id="18" name="Arc 17"/>
          <p:cNvSpPr/>
          <p:nvPr/>
        </p:nvSpPr>
        <p:spPr>
          <a:xfrm rot="13471139">
            <a:off x="1919885" y="188851"/>
            <a:ext cx="2283794" cy="2502590"/>
          </a:xfrm>
          <a:prstGeom prst="arc">
            <a:avLst>
              <a:gd name="adj1" fmla="val 16200000"/>
              <a:gd name="adj2" fmla="val 20735653"/>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19" name="Arc 18"/>
          <p:cNvSpPr/>
          <p:nvPr/>
        </p:nvSpPr>
        <p:spPr>
          <a:xfrm rot="13758958">
            <a:off x="2257854" y="843125"/>
            <a:ext cx="1483385" cy="1514653"/>
          </a:xfrm>
          <a:prstGeom prst="arc">
            <a:avLst>
              <a:gd name="adj1" fmla="val 16200000"/>
              <a:gd name="adj2" fmla="val 20757106"/>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21" name="Arc 20"/>
          <p:cNvSpPr/>
          <p:nvPr/>
        </p:nvSpPr>
        <p:spPr>
          <a:xfrm rot="14258327">
            <a:off x="2636105" y="1107148"/>
            <a:ext cx="964415" cy="990631"/>
          </a:xfrm>
          <a:prstGeom prst="arc">
            <a:avLst>
              <a:gd name="adj1" fmla="val 15868689"/>
              <a:gd name="adj2" fmla="val 20103238"/>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23" name="Arc 22"/>
          <p:cNvSpPr/>
          <p:nvPr/>
        </p:nvSpPr>
        <p:spPr>
          <a:xfrm rot="13658459">
            <a:off x="1366069" y="171715"/>
            <a:ext cx="2994492" cy="2857520"/>
          </a:xfrm>
          <a:prstGeom prst="arc">
            <a:avLst>
              <a:gd name="adj1" fmla="val 16200000"/>
              <a:gd name="adj2" fmla="val 21330747"/>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25" name="Arc 24"/>
          <p:cNvSpPr/>
          <p:nvPr/>
        </p:nvSpPr>
        <p:spPr>
          <a:xfrm rot="13658459">
            <a:off x="959579" y="-209798"/>
            <a:ext cx="3523024" cy="3572559"/>
          </a:xfrm>
          <a:prstGeom prst="arc">
            <a:avLst>
              <a:gd name="adj1" fmla="val 16084683"/>
              <a:gd name="adj2" fmla="val 21330747"/>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11" name="Arc 10"/>
          <p:cNvSpPr/>
          <p:nvPr/>
        </p:nvSpPr>
        <p:spPr>
          <a:xfrm rot="7341673" flipH="1">
            <a:off x="337128" y="962916"/>
            <a:ext cx="964415" cy="990631"/>
          </a:xfrm>
          <a:prstGeom prst="arc">
            <a:avLst>
              <a:gd name="adj1" fmla="val 15868689"/>
              <a:gd name="adj2" fmla="val 20103238"/>
            </a:avLst>
          </a:prstGeom>
          <a:ln/>
        </p:spPr>
        <p:style>
          <a:lnRef idx="3">
            <a:schemeClr val="accent2"/>
          </a:lnRef>
          <a:fillRef idx="0">
            <a:schemeClr val="accent2"/>
          </a:fillRef>
          <a:effectRef idx="2">
            <a:schemeClr val="accent2"/>
          </a:effectRef>
          <a:fontRef idx="minor">
            <a:schemeClr val="tx1"/>
          </a:fontRef>
        </p:style>
        <p:txBody>
          <a:bodyPr rtlCol="1" anchor="ctr"/>
          <a:lstStyle/>
          <a:p>
            <a:pPr algn="ctr"/>
            <a:endParaRPr lang="ar-SA"/>
          </a:p>
        </p:txBody>
      </p:sp>
      <p:sp>
        <p:nvSpPr>
          <p:cNvPr id="12" name="Arc 11"/>
          <p:cNvSpPr/>
          <p:nvPr/>
        </p:nvSpPr>
        <p:spPr>
          <a:xfrm rot="7841042" flipH="1">
            <a:off x="173192" y="655969"/>
            <a:ext cx="1483385" cy="1514653"/>
          </a:xfrm>
          <a:prstGeom prst="arc">
            <a:avLst>
              <a:gd name="adj1" fmla="val 16200000"/>
              <a:gd name="adj2" fmla="val 20757106"/>
            </a:avLst>
          </a:prstGeom>
          <a:ln/>
        </p:spPr>
        <p:style>
          <a:lnRef idx="3">
            <a:schemeClr val="accent2"/>
          </a:lnRef>
          <a:fillRef idx="0">
            <a:schemeClr val="accent2"/>
          </a:fillRef>
          <a:effectRef idx="2">
            <a:schemeClr val="accent2"/>
          </a:effectRef>
          <a:fontRef idx="minor">
            <a:schemeClr val="tx1"/>
          </a:fontRef>
        </p:style>
        <p:txBody>
          <a:bodyPr rtlCol="1" anchor="ctr"/>
          <a:lstStyle/>
          <a:p>
            <a:pPr algn="ctr"/>
            <a:endParaRPr lang="ar-SA"/>
          </a:p>
        </p:txBody>
      </p:sp>
      <p:sp>
        <p:nvSpPr>
          <p:cNvPr id="13" name="Arc 12"/>
          <p:cNvSpPr/>
          <p:nvPr/>
        </p:nvSpPr>
        <p:spPr>
          <a:xfrm rot="8128861" flipH="1">
            <a:off x="-307651" y="155763"/>
            <a:ext cx="2283794" cy="2502590"/>
          </a:xfrm>
          <a:prstGeom prst="arc">
            <a:avLst>
              <a:gd name="adj1" fmla="val 16200000"/>
              <a:gd name="adj2" fmla="val 20735653"/>
            </a:avLst>
          </a:prstGeom>
          <a:ln/>
        </p:spPr>
        <p:style>
          <a:lnRef idx="3">
            <a:schemeClr val="accent2"/>
          </a:lnRef>
          <a:fillRef idx="0">
            <a:schemeClr val="accent2"/>
          </a:fillRef>
          <a:effectRef idx="2">
            <a:schemeClr val="accent2"/>
          </a:effectRef>
          <a:fontRef idx="minor">
            <a:schemeClr val="tx1"/>
          </a:fontRef>
        </p:style>
        <p:txBody>
          <a:bodyPr rtlCol="1" anchor="ctr"/>
          <a:lstStyle/>
          <a:p>
            <a:pPr algn="ctr"/>
            <a:endParaRPr lang="ar-SA"/>
          </a:p>
        </p:txBody>
      </p:sp>
      <p:sp>
        <p:nvSpPr>
          <p:cNvPr id="14" name="Arc 13"/>
          <p:cNvSpPr/>
          <p:nvPr/>
        </p:nvSpPr>
        <p:spPr>
          <a:xfrm rot="7941541" flipH="1">
            <a:off x="-504278" y="211622"/>
            <a:ext cx="2994492" cy="2857520"/>
          </a:xfrm>
          <a:prstGeom prst="arc">
            <a:avLst>
              <a:gd name="adj1" fmla="val 16200000"/>
              <a:gd name="adj2" fmla="val 21330747"/>
            </a:avLst>
          </a:prstGeom>
          <a:ln/>
        </p:spPr>
        <p:style>
          <a:lnRef idx="3">
            <a:schemeClr val="accent2"/>
          </a:lnRef>
          <a:fillRef idx="0">
            <a:schemeClr val="accent2"/>
          </a:fillRef>
          <a:effectRef idx="2">
            <a:schemeClr val="accent2"/>
          </a:effectRef>
          <a:fontRef idx="minor">
            <a:schemeClr val="tx1"/>
          </a:fontRef>
        </p:style>
        <p:txBody>
          <a:bodyPr rtlCol="1" anchor="ctr"/>
          <a:lstStyle/>
          <a:p>
            <a:pPr algn="ctr"/>
            <a:endParaRPr lang="ar-SA"/>
          </a:p>
        </p:txBody>
      </p:sp>
      <p:sp>
        <p:nvSpPr>
          <p:cNvPr id="15" name="Arc 14"/>
          <p:cNvSpPr/>
          <p:nvPr/>
        </p:nvSpPr>
        <p:spPr>
          <a:xfrm rot="2858459">
            <a:off x="-612056" y="-138363"/>
            <a:ext cx="3523024" cy="3572559"/>
          </a:xfrm>
          <a:prstGeom prst="arc">
            <a:avLst>
              <a:gd name="adj1" fmla="val 16084683"/>
              <a:gd name="adj2" fmla="val 21330747"/>
            </a:avLst>
          </a:prstGeom>
          <a:ln/>
        </p:spPr>
        <p:style>
          <a:lnRef idx="3">
            <a:schemeClr val="accent2"/>
          </a:lnRef>
          <a:fillRef idx="0">
            <a:schemeClr val="accent2"/>
          </a:fillRef>
          <a:effectRef idx="2">
            <a:schemeClr val="accent2"/>
          </a:effectRef>
          <a:fontRef idx="minor">
            <a:schemeClr val="tx1"/>
          </a:fontRef>
        </p:style>
        <p:txBody>
          <a:bodyPr rtlCol="1" anchor="ctr"/>
          <a:lstStyle/>
          <a:p>
            <a:pPr algn="ctr"/>
            <a:endParaRPr lang="ar-SA"/>
          </a:p>
        </p:txBody>
      </p:sp>
      <p:sp>
        <p:nvSpPr>
          <p:cNvPr id="40" name="TextBox 39"/>
          <p:cNvSpPr txBox="1"/>
          <p:nvPr/>
        </p:nvSpPr>
        <p:spPr>
          <a:xfrm>
            <a:off x="3286116" y="928670"/>
            <a:ext cx="378630" cy="1015663"/>
          </a:xfrm>
          <a:prstGeom prst="rect">
            <a:avLst/>
          </a:prstGeom>
          <a:noFill/>
        </p:spPr>
        <p:txBody>
          <a:bodyPr wrap="none" rtlCol="1">
            <a:spAutoFit/>
          </a:bodyPr>
          <a:lstStyle/>
          <a:p>
            <a:r>
              <a:rPr lang="en-US" sz="6000" dirty="0" smtClean="0">
                <a:solidFill>
                  <a:schemeClr val="tx2">
                    <a:lumMod val="75000"/>
                  </a:schemeClr>
                </a:solidFill>
              </a:rPr>
              <a:t>.</a:t>
            </a:r>
            <a:endParaRPr lang="ar-SA" sz="6000" dirty="0">
              <a:solidFill>
                <a:schemeClr val="tx2">
                  <a:lumMod val="75000"/>
                </a:schemeClr>
              </a:solidFill>
            </a:endParaRPr>
          </a:p>
        </p:txBody>
      </p:sp>
      <p:sp>
        <p:nvSpPr>
          <p:cNvPr id="42" name="TextBox 41"/>
          <p:cNvSpPr txBox="1"/>
          <p:nvPr/>
        </p:nvSpPr>
        <p:spPr>
          <a:xfrm>
            <a:off x="3286116" y="913139"/>
            <a:ext cx="378630" cy="1015663"/>
          </a:xfrm>
          <a:prstGeom prst="rect">
            <a:avLst/>
          </a:prstGeom>
          <a:noFill/>
        </p:spPr>
        <p:txBody>
          <a:bodyPr wrap="none" rtlCol="1">
            <a:spAutoFit/>
          </a:bodyPr>
          <a:lstStyle/>
          <a:p>
            <a:r>
              <a:rPr lang="en-US" sz="6000" dirty="0" smtClean="0">
                <a:solidFill>
                  <a:schemeClr val="tx2">
                    <a:lumMod val="75000"/>
                  </a:schemeClr>
                </a:solidFill>
              </a:rPr>
              <a:t>.</a:t>
            </a:r>
            <a:endParaRPr lang="ar-SA" sz="6000" dirty="0">
              <a:solidFill>
                <a:schemeClr val="tx2">
                  <a:lumMod val="75000"/>
                </a:schemeClr>
              </a:solidFill>
            </a:endParaRPr>
          </a:p>
        </p:txBody>
      </p:sp>
      <p:sp>
        <p:nvSpPr>
          <p:cNvPr id="43" name="TextBox 42"/>
          <p:cNvSpPr txBox="1"/>
          <p:nvPr/>
        </p:nvSpPr>
        <p:spPr>
          <a:xfrm>
            <a:off x="3286116" y="913139"/>
            <a:ext cx="378630" cy="1015663"/>
          </a:xfrm>
          <a:prstGeom prst="rect">
            <a:avLst/>
          </a:prstGeom>
          <a:noFill/>
        </p:spPr>
        <p:txBody>
          <a:bodyPr wrap="none" rtlCol="1">
            <a:spAutoFit/>
          </a:bodyPr>
          <a:lstStyle/>
          <a:p>
            <a:r>
              <a:rPr lang="en-US" sz="6000" dirty="0" smtClean="0">
                <a:solidFill>
                  <a:schemeClr val="tx2">
                    <a:lumMod val="75000"/>
                  </a:schemeClr>
                </a:solidFill>
              </a:rPr>
              <a:t>.</a:t>
            </a:r>
            <a:endParaRPr lang="ar-SA" sz="6000" dirty="0">
              <a:solidFill>
                <a:schemeClr val="tx2">
                  <a:lumMod val="75000"/>
                </a:schemeClr>
              </a:solidFill>
            </a:endParaRPr>
          </a:p>
        </p:txBody>
      </p:sp>
      <p:sp>
        <p:nvSpPr>
          <p:cNvPr id="44" name="TextBox 43"/>
          <p:cNvSpPr txBox="1"/>
          <p:nvPr/>
        </p:nvSpPr>
        <p:spPr>
          <a:xfrm>
            <a:off x="5286380" y="857232"/>
            <a:ext cx="378630" cy="1015663"/>
          </a:xfrm>
          <a:prstGeom prst="rect">
            <a:avLst/>
          </a:prstGeom>
          <a:noFill/>
        </p:spPr>
        <p:txBody>
          <a:bodyPr wrap="none" rtlCol="1">
            <a:spAutoFit/>
          </a:bodyPr>
          <a:lstStyle/>
          <a:p>
            <a:r>
              <a:rPr lang="en-US" sz="6000" dirty="0" smtClean="0">
                <a:solidFill>
                  <a:schemeClr val="tx2">
                    <a:lumMod val="75000"/>
                  </a:schemeClr>
                </a:solidFill>
              </a:rPr>
              <a:t>.</a:t>
            </a:r>
            <a:endParaRPr lang="ar-SA" sz="6000" dirty="0">
              <a:solidFill>
                <a:schemeClr val="tx2">
                  <a:lumMod val="75000"/>
                </a:schemeClr>
              </a:solidFill>
            </a:endParaRPr>
          </a:p>
        </p:txBody>
      </p:sp>
      <p:sp>
        <p:nvSpPr>
          <p:cNvPr id="45" name="TextBox 44"/>
          <p:cNvSpPr txBox="1"/>
          <p:nvPr/>
        </p:nvSpPr>
        <p:spPr>
          <a:xfrm>
            <a:off x="5286380" y="857232"/>
            <a:ext cx="378630" cy="1015663"/>
          </a:xfrm>
          <a:prstGeom prst="rect">
            <a:avLst/>
          </a:prstGeom>
          <a:noFill/>
        </p:spPr>
        <p:txBody>
          <a:bodyPr wrap="none" rtlCol="1">
            <a:spAutoFit/>
          </a:bodyPr>
          <a:lstStyle/>
          <a:p>
            <a:r>
              <a:rPr lang="en-US" sz="6000" dirty="0" smtClean="0">
                <a:solidFill>
                  <a:schemeClr val="tx2">
                    <a:lumMod val="75000"/>
                  </a:schemeClr>
                </a:solidFill>
              </a:rPr>
              <a:t>.</a:t>
            </a:r>
            <a:endParaRPr lang="ar-SA" sz="6000" dirty="0">
              <a:solidFill>
                <a:schemeClr val="tx2">
                  <a:lumMod val="75000"/>
                </a:schemeClr>
              </a:solidFill>
            </a:endParaRPr>
          </a:p>
        </p:txBody>
      </p:sp>
      <p:sp>
        <p:nvSpPr>
          <p:cNvPr id="46" name="TextBox 45"/>
          <p:cNvSpPr txBox="1"/>
          <p:nvPr/>
        </p:nvSpPr>
        <p:spPr>
          <a:xfrm>
            <a:off x="5286380" y="857232"/>
            <a:ext cx="378630" cy="1015663"/>
          </a:xfrm>
          <a:prstGeom prst="rect">
            <a:avLst/>
          </a:prstGeom>
          <a:noFill/>
        </p:spPr>
        <p:txBody>
          <a:bodyPr wrap="none" rtlCol="1">
            <a:spAutoFit/>
          </a:bodyPr>
          <a:lstStyle/>
          <a:p>
            <a:r>
              <a:rPr lang="en-US" sz="6000" dirty="0" smtClean="0">
                <a:solidFill>
                  <a:schemeClr val="tx2">
                    <a:lumMod val="75000"/>
                  </a:schemeClr>
                </a:solidFill>
              </a:rPr>
              <a:t>.</a:t>
            </a:r>
            <a:endParaRPr lang="ar-SA" sz="6000" dirty="0">
              <a:solidFill>
                <a:schemeClr val="tx2">
                  <a:lumMod val="75000"/>
                </a:schemeClr>
              </a:solidFill>
            </a:endParaRPr>
          </a:p>
        </p:txBody>
      </p:sp>
      <p:sp>
        <p:nvSpPr>
          <p:cNvPr id="1027" name="computr3"/>
          <p:cNvSpPr>
            <a:spLocks noEditPoints="1" noChangeArrowheads="1"/>
          </p:cNvSpPr>
          <p:nvPr/>
        </p:nvSpPr>
        <p:spPr bwMode="auto">
          <a:xfrm>
            <a:off x="2376488" y="5000636"/>
            <a:ext cx="2266950" cy="1695450"/>
          </a:xfrm>
          <a:custGeom>
            <a:avLst/>
            <a:gdLst>
              <a:gd name="T0" fmla="*/ 0 w 21600"/>
              <a:gd name="T1" fmla="*/ 10800 h 21600"/>
              <a:gd name="T2" fmla="*/ 10800 w 21600"/>
              <a:gd name="T3" fmla="*/ 0 h 21600"/>
              <a:gd name="T4" fmla="*/ 10800 w 21600"/>
              <a:gd name="T5" fmla="*/ 21600 h 21600"/>
              <a:gd name="T6" fmla="*/ 18135 w 21600"/>
              <a:gd name="T7" fmla="*/ 10800 h 21600"/>
              <a:gd name="T8" fmla="*/ 7811 w 21600"/>
              <a:gd name="T9" fmla="*/ 2584 h 21600"/>
              <a:gd name="T10" fmla="*/ 16359 w 21600"/>
              <a:gd name="T11" fmla="*/ 11764 h 21600"/>
            </a:gdLst>
            <a:ahLst/>
            <a:cxnLst>
              <a:cxn ang="0">
                <a:pos x="T0" y="T1"/>
              </a:cxn>
              <a:cxn ang="0">
                <a:pos x="T2" y="T3"/>
              </a:cxn>
              <a:cxn ang="0">
                <a:pos x="T4" y="T5"/>
              </a:cxn>
              <a:cxn ang="0">
                <a:pos x="T6" y="T7"/>
              </a:cxn>
            </a:cxnLst>
            <a:rect l="T8" t="T9" r="T10" b="T11"/>
            <a:pathLst>
              <a:path w="21600" h="21600" extrusionOk="0">
                <a:moveTo>
                  <a:pt x="18250" y="17743"/>
                </a:moveTo>
                <a:lnTo>
                  <a:pt x="17557" y="16971"/>
                </a:lnTo>
                <a:lnTo>
                  <a:pt x="5429" y="16971"/>
                </a:lnTo>
                <a:lnTo>
                  <a:pt x="4736" y="17743"/>
                </a:lnTo>
                <a:lnTo>
                  <a:pt x="18250" y="17743"/>
                </a:lnTo>
                <a:close/>
              </a:path>
              <a:path w="21600" h="21600" extrusionOk="0">
                <a:moveTo>
                  <a:pt x="18250" y="17743"/>
                </a:moveTo>
                <a:moveTo>
                  <a:pt x="19405" y="19131"/>
                </a:moveTo>
                <a:lnTo>
                  <a:pt x="18712" y="18360"/>
                </a:lnTo>
                <a:lnTo>
                  <a:pt x="4274" y="18360"/>
                </a:lnTo>
                <a:lnTo>
                  <a:pt x="3581" y="19131"/>
                </a:lnTo>
                <a:lnTo>
                  <a:pt x="19405" y="19131"/>
                </a:lnTo>
                <a:close/>
              </a:path>
              <a:path w="21600" h="21600" extrusionOk="0">
                <a:moveTo>
                  <a:pt x="19405" y="19131"/>
                </a:moveTo>
                <a:moveTo>
                  <a:pt x="20560" y="20520"/>
                </a:moveTo>
                <a:lnTo>
                  <a:pt x="19867" y="19749"/>
                </a:lnTo>
                <a:lnTo>
                  <a:pt x="3119" y="19749"/>
                </a:lnTo>
                <a:lnTo>
                  <a:pt x="2426" y="20520"/>
                </a:lnTo>
                <a:lnTo>
                  <a:pt x="20560" y="20520"/>
                </a:lnTo>
                <a:close/>
              </a:path>
              <a:path w="21600" h="21600" extrusionOk="0">
                <a:moveTo>
                  <a:pt x="20560" y="20520"/>
                </a:moveTo>
                <a:moveTo>
                  <a:pt x="4620" y="16971"/>
                </a:moveTo>
                <a:lnTo>
                  <a:pt x="5313" y="16200"/>
                </a:lnTo>
                <a:lnTo>
                  <a:pt x="7624" y="16200"/>
                </a:lnTo>
                <a:lnTo>
                  <a:pt x="7624" y="14194"/>
                </a:lnTo>
                <a:lnTo>
                  <a:pt x="5891" y="14194"/>
                </a:lnTo>
                <a:lnTo>
                  <a:pt x="5891" y="0"/>
                </a:lnTo>
                <a:lnTo>
                  <a:pt x="12013" y="0"/>
                </a:lnTo>
                <a:lnTo>
                  <a:pt x="18135" y="0"/>
                </a:lnTo>
                <a:lnTo>
                  <a:pt x="18135" y="10800"/>
                </a:lnTo>
                <a:lnTo>
                  <a:pt x="18135" y="14194"/>
                </a:lnTo>
                <a:lnTo>
                  <a:pt x="16402" y="14194"/>
                </a:lnTo>
                <a:lnTo>
                  <a:pt x="16402" y="16200"/>
                </a:lnTo>
                <a:lnTo>
                  <a:pt x="17788" y="16200"/>
                </a:lnTo>
                <a:lnTo>
                  <a:pt x="19059" y="17743"/>
                </a:lnTo>
                <a:lnTo>
                  <a:pt x="21022" y="19903"/>
                </a:lnTo>
                <a:lnTo>
                  <a:pt x="21253" y="20057"/>
                </a:lnTo>
                <a:lnTo>
                  <a:pt x="21369" y="20366"/>
                </a:lnTo>
                <a:lnTo>
                  <a:pt x="21600" y="20674"/>
                </a:lnTo>
                <a:lnTo>
                  <a:pt x="21600" y="20829"/>
                </a:lnTo>
                <a:lnTo>
                  <a:pt x="21600" y="20983"/>
                </a:lnTo>
                <a:lnTo>
                  <a:pt x="21600" y="21137"/>
                </a:lnTo>
                <a:lnTo>
                  <a:pt x="21600" y="21291"/>
                </a:lnTo>
                <a:lnTo>
                  <a:pt x="21484" y="21446"/>
                </a:lnTo>
                <a:lnTo>
                  <a:pt x="21369" y="21446"/>
                </a:lnTo>
                <a:lnTo>
                  <a:pt x="21138" y="21600"/>
                </a:lnTo>
                <a:lnTo>
                  <a:pt x="21022" y="21600"/>
                </a:lnTo>
                <a:lnTo>
                  <a:pt x="10973" y="21600"/>
                </a:lnTo>
                <a:lnTo>
                  <a:pt x="2079" y="21600"/>
                </a:lnTo>
                <a:lnTo>
                  <a:pt x="1848" y="21600"/>
                </a:lnTo>
                <a:lnTo>
                  <a:pt x="1733" y="21446"/>
                </a:lnTo>
                <a:lnTo>
                  <a:pt x="1617" y="21446"/>
                </a:lnTo>
                <a:lnTo>
                  <a:pt x="1502" y="21291"/>
                </a:lnTo>
                <a:lnTo>
                  <a:pt x="1386" y="21291"/>
                </a:lnTo>
                <a:lnTo>
                  <a:pt x="1386" y="21137"/>
                </a:lnTo>
                <a:lnTo>
                  <a:pt x="1386" y="20983"/>
                </a:lnTo>
                <a:lnTo>
                  <a:pt x="1386" y="20829"/>
                </a:lnTo>
                <a:lnTo>
                  <a:pt x="1502" y="20674"/>
                </a:lnTo>
                <a:lnTo>
                  <a:pt x="1617" y="20366"/>
                </a:lnTo>
                <a:lnTo>
                  <a:pt x="1733" y="20057"/>
                </a:lnTo>
                <a:lnTo>
                  <a:pt x="1964" y="19903"/>
                </a:lnTo>
                <a:lnTo>
                  <a:pt x="0" y="19903"/>
                </a:lnTo>
                <a:lnTo>
                  <a:pt x="0" y="10800"/>
                </a:lnTo>
                <a:lnTo>
                  <a:pt x="0" y="2777"/>
                </a:lnTo>
                <a:lnTo>
                  <a:pt x="4620" y="2777"/>
                </a:lnTo>
                <a:lnTo>
                  <a:pt x="4620" y="16971"/>
                </a:lnTo>
                <a:moveTo>
                  <a:pt x="4620" y="16971"/>
                </a:moveTo>
                <a:moveTo>
                  <a:pt x="4620" y="16971"/>
                </a:moveTo>
                <a:lnTo>
                  <a:pt x="4158" y="17434"/>
                </a:lnTo>
                <a:lnTo>
                  <a:pt x="2541" y="19286"/>
                </a:lnTo>
                <a:lnTo>
                  <a:pt x="1964" y="19903"/>
                </a:lnTo>
                <a:lnTo>
                  <a:pt x="4620" y="16971"/>
                </a:lnTo>
                <a:close/>
              </a:path>
              <a:path w="21600" h="21600" extrusionOk="0">
                <a:moveTo>
                  <a:pt x="7624" y="2314"/>
                </a:moveTo>
                <a:moveTo>
                  <a:pt x="16402" y="2314"/>
                </a:moveTo>
                <a:lnTo>
                  <a:pt x="16402" y="11880"/>
                </a:lnTo>
                <a:lnTo>
                  <a:pt x="7624" y="11880"/>
                </a:lnTo>
                <a:lnTo>
                  <a:pt x="7624" y="2314"/>
                </a:lnTo>
                <a:close/>
              </a:path>
              <a:path w="21600" h="21600" extrusionOk="0">
                <a:moveTo>
                  <a:pt x="578" y="4011"/>
                </a:moveTo>
                <a:moveTo>
                  <a:pt x="4043" y="4011"/>
                </a:moveTo>
                <a:lnTo>
                  <a:pt x="4043" y="4320"/>
                </a:lnTo>
                <a:lnTo>
                  <a:pt x="578" y="4320"/>
                </a:lnTo>
                <a:lnTo>
                  <a:pt x="578" y="4011"/>
                </a:lnTo>
                <a:close/>
                <a:moveTo>
                  <a:pt x="7624" y="14194"/>
                </a:moveTo>
                <a:lnTo>
                  <a:pt x="16402" y="14194"/>
                </a:lnTo>
                <a:lnTo>
                  <a:pt x="16402" y="16200"/>
                </a:lnTo>
                <a:lnTo>
                  <a:pt x="7624" y="16200"/>
                </a:lnTo>
              </a:path>
            </a:pathLst>
          </a:custGeom>
          <a:solidFill>
            <a:srgbClr val="F7F4BB"/>
          </a:solidFill>
          <a:ln w="9525">
            <a:solidFill>
              <a:srgbClr val="000000"/>
            </a:solidFill>
            <a:miter lim="800000"/>
            <a:headEnd/>
            <a:tailEnd/>
          </a:ln>
          <a:effectLst>
            <a:innerShdw blurRad="63500" dist="50800" dir="8100000">
              <a:prstClr val="black">
                <a:alpha val="50000"/>
              </a:prstClr>
            </a:innerShdw>
          </a:effectLst>
          <a:scene3d>
            <a:camera prst="obliqueBottomLeft"/>
            <a:lightRig rig="threePt" dir="t"/>
          </a:scene3d>
        </p:spPr>
        <p:txBody>
          <a:bodyPr vert="horz" wrap="square" lIns="91440" tIns="45720" rIns="91440" bIns="45720" numCol="1" anchor="t" anchorCtr="0" compatLnSpc="1">
            <a:prstTxWarp prst="textNoShape">
              <a:avLst/>
            </a:prstTxWarp>
          </a:bodyPr>
          <a:lstStyle/>
          <a:p>
            <a:r>
              <a:rPr lang="en-US" dirty="0" smtClean="0">
                <a:solidFill>
                  <a:srgbClr val="F7F4BB"/>
                </a:solidFill>
              </a:rPr>
              <a:t>.A</a:t>
            </a:r>
            <a:endParaRPr lang="ar-SA" dirty="0">
              <a:solidFill>
                <a:srgbClr val="F7F4BB"/>
              </a:solidFill>
            </a:endParaRPr>
          </a:p>
        </p:txBody>
      </p:sp>
      <p:sp>
        <p:nvSpPr>
          <p:cNvPr id="55" name="Arc 54"/>
          <p:cNvSpPr/>
          <p:nvPr/>
        </p:nvSpPr>
        <p:spPr>
          <a:xfrm rot="8071139">
            <a:off x="6005032" y="498799"/>
            <a:ext cx="2212351" cy="2524515"/>
          </a:xfrm>
          <a:prstGeom prst="arc">
            <a:avLst>
              <a:gd name="adj1" fmla="val 16200000"/>
              <a:gd name="adj2" fmla="val 21241469"/>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56" name="Arc 55"/>
          <p:cNvSpPr/>
          <p:nvPr/>
        </p:nvSpPr>
        <p:spPr>
          <a:xfrm rot="8358958">
            <a:off x="6529511" y="1086259"/>
            <a:ext cx="1483385" cy="1514653"/>
          </a:xfrm>
          <a:prstGeom prst="arc">
            <a:avLst>
              <a:gd name="adj1" fmla="val 16200000"/>
              <a:gd name="adj2" fmla="val 21340698"/>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57" name="Arc 56"/>
          <p:cNvSpPr/>
          <p:nvPr/>
        </p:nvSpPr>
        <p:spPr>
          <a:xfrm rot="8858327">
            <a:off x="6801870" y="1241295"/>
            <a:ext cx="921723" cy="990631"/>
          </a:xfrm>
          <a:prstGeom prst="arc">
            <a:avLst>
              <a:gd name="adj1" fmla="val 15868689"/>
              <a:gd name="adj2" fmla="val 20103238"/>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58" name="Arc 57"/>
          <p:cNvSpPr/>
          <p:nvPr/>
        </p:nvSpPr>
        <p:spPr>
          <a:xfrm rot="8258459">
            <a:off x="5758370" y="334518"/>
            <a:ext cx="2994492" cy="2998640"/>
          </a:xfrm>
          <a:prstGeom prst="arc">
            <a:avLst>
              <a:gd name="adj1" fmla="val 16200000"/>
              <a:gd name="adj2" fmla="val 21330747"/>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59" name="Arc 58"/>
          <p:cNvSpPr/>
          <p:nvPr/>
        </p:nvSpPr>
        <p:spPr>
          <a:xfrm rot="8258459">
            <a:off x="5428613" y="132925"/>
            <a:ext cx="3523024" cy="3695717"/>
          </a:xfrm>
          <a:prstGeom prst="arc">
            <a:avLst>
              <a:gd name="adj1" fmla="val 16084683"/>
              <a:gd name="adj2" fmla="val 21330747"/>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65" name="Arc 64"/>
          <p:cNvSpPr/>
          <p:nvPr/>
        </p:nvSpPr>
        <p:spPr>
          <a:xfrm rot="12741673" flipV="1">
            <a:off x="6694369" y="4956073"/>
            <a:ext cx="921723" cy="990631"/>
          </a:xfrm>
          <a:prstGeom prst="arc">
            <a:avLst>
              <a:gd name="adj1" fmla="val 15868689"/>
              <a:gd name="adj2" fmla="val 20103238"/>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66" name="Arc 65"/>
          <p:cNvSpPr/>
          <p:nvPr/>
        </p:nvSpPr>
        <p:spPr>
          <a:xfrm rot="13241042" flipV="1">
            <a:off x="6372155" y="4554869"/>
            <a:ext cx="1581112" cy="1514653"/>
          </a:xfrm>
          <a:prstGeom prst="arc">
            <a:avLst>
              <a:gd name="adj1" fmla="val 16200000"/>
              <a:gd name="adj2" fmla="val 20792952"/>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67" name="Arc 66"/>
          <p:cNvSpPr/>
          <p:nvPr/>
        </p:nvSpPr>
        <p:spPr>
          <a:xfrm rot="13528861" flipV="1">
            <a:off x="5928228" y="4054394"/>
            <a:ext cx="2211194" cy="2524515"/>
          </a:xfrm>
          <a:prstGeom prst="arc">
            <a:avLst>
              <a:gd name="adj1" fmla="val 16200000"/>
              <a:gd name="adj2" fmla="val 20754685"/>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68" name="Arc 67"/>
          <p:cNvSpPr/>
          <p:nvPr/>
        </p:nvSpPr>
        <p:spPr>
          <a:xfrm rot="13341541" flipV="1">
            <a:off x="5655423" y="3759069"/>
            <a:ext cx="3062993" cy="2998640"/>
          </a:xfrm>
          <a:prstGeom prst="arc">
            <a:avLst>
              <a:gd name="adj1" fmla="val 16200000"/>
              <a:gd name="adj2" fmla="val 21330747"/>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69" name="Arc 68"/>
          <p:cNvSpPr/>
          <p:nvPr/>
        </p:nvSpPr>
        <p:spPr>
          <a:xfrm rot="13341541" flipV="1">
            <a:off x="5357174" y="3276198"/>
            <a:ext cx="3523024" cy="3695717"/>
          </a:xfrm>
          <a:prstGeom prst="arc">
            <a:avLst>
              <a:gd name="adj1" fmla="val 16084683"/>
              <a:gd name="adj2" fmla="val 21330747"/>
            </a:avLst>
          </a:pr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ar-SA"/>
          </a:p>
        </p:txBody>
      </p:sp>
      <p:sp>
        <p:nvSpPr>
          <p:cNvPr id="71" name="TextBox 70"/>
          <p:cNvSpPr txBox="1"/>
          <p:nvPr/>
        </p:nvSpPr>
        <p:spPr>
          <a:xfrm>
            <a:off x="6357950" y="4842229"/>
            <a:ext cx="378630" cy="1015663"/>
          </a:xfrm>
          <a:prstGeom prst="rect">
            <a:avLst/>
          </a:prstGeom>
          <a:noFill/>
        </p:spPr>
        <p:txBody>
          <a:bodyPr wrap="none" rtlCol="1">
            <a:spAutoFit/>
          </a:bodyPr>
          <a:lstStyle/>
          <a:p>
            <a:r>
              <a:rPr lang="en-US" sz="6000" dirty="0" smtClean="0">
                <a:solidFill>
                  <a:srgbClr val="F7F4BB"/>
                </a:solidFill>
              </a:rPr>
              <a:t>.</a:t>
            </a:r>
            <a:endParaRPr lang="ar-SA" sz="6000" dirty="0">
              <a:solidFill>
                <a:srgbClr val="F7F4BB"/>
              </a:solidFill>
            </a:endParaRPr>
          </a:p>
        </p:txBody>
      </p:sp>
      <p:sp>
        <p:nvSpPr>
          <p:cNvPr id="72" name="TextBox 71"/>
          <p:cNvSpPr txBox="1"/>
          <p:nvPr/>
        </p:nvSpPr>
        <p:spPr>
          <a:xfrm>
            <a:off x="6336510" y="4842229"/>
            <a:ext cx="378630" cy="1015663"/>
          </a:xfrm>
          <a:prstGeom prst="rect">
            <a:avLst/>
          </a:prstGeom>
          <a:noFill/>
        </p:spPr>
        <p:txBody>
          <a:bodyPr wrap="none" rtlCol="1">
            <a:spAutoFit/>
          </a:bodyPr>
          <a:lstStyle/>
          <a:p>
            <a:r>
              <a:rPr lang="en-US" sz="6000" dirty="0" smtClean="0">
                <a:solidFill>
                  <a:srgbClr val="F7F4BB"/>
                </a:solidFill>
              </a:rPr>
              <a:t>.</a:t>
            </a:r>
            <a:endParaRPr lang="ar-SA" sz="6000" dirty="0">
              <a:solidFill>
                <a:srgbClr val="F7F4BB"/>
              </a:solidFill>
            </a:endParaRPr>
          </a:p>
        </p:txBody>
      </p:sp>
      <p:sp>
        <p:nvSpPr>
          <p:cNvPr id="73" name="TextBox 72"/>
          <p:cNvSpPr txBox="1"/>
          <p:nvPr/>
        </p:nvSpPr>
        <p:spPr>
          <a:xfrm>
            <a:off x="6357950" y="4842229"/>
            <a:ext cx="378630" cy="1015663"/>
          </a:xfrm>
          <a:prstGeom prst="rect">
            <a:avLst/>
          </a:prstGeom>
          <a:noFill/>
        </p:spPr>
        <p:txBody>
          <a:bodyPr wrap="none" rtlCol="1">
            <a:spAutoFit/>
          </a:bodyPr>
          <a:lstStyle/>
          <a:p>
            <a:r>
              <a:rPr lang="en-US" sz="6000" dirty="0" smtClean="0">
                <a:solidFill>
                  <a:srgbClr val="F7F4BB"/>
                </a:solidFill>
              </a:rPr>
              <a:t>.</a:t>
            </a:r>
            <a:endParaRPr lang="ar-SA" sz="6000" dirty="0">
              <a:solidFill>
                <a:srgbClr val="F7F4BB"/>
              </a:solidFill>
            </a:endParaRPr>
          </a:p>
        </p:txBody>
      </p:sp>
      <p:sp>
        <p:nvSpPr>
          <p:cNvPr id="79" name="TextBox 78"/>
          <p:cNvSpPr txBox="1"/>
          <p:nvPr/>
        </p:nvSpPr>
        <p:spPr>
          <a:xfrm>
            <a:off x="4000496" y="4857760"/>
            <a:ext cx="378630" cy="1015663"/>
          </a:xfrm>
          <a:prstGeom prst="rect">
            <a:avLst/>
          </a:prstGeom>
          <a:noFill/>
        </p:spPr>
        <p:txBody>
          <a:bodyPr wrap="none" rtlCol="1">
            <a:spAutoFit/>
          </a:bodyPr>
          <a:lstStyle/>
          <a:p>
            <a:r>
              <a:rPr lang="en-US" sz="6000" dirty="0" smtClean="0">
                <a:solidFill>
                  <a:srgbClr val="F7F4BB"/>
                </a:solidFill>
              </a:rPr>
              <a:t>.</a:t>
            </a:r>
            <a:endParaRPr lang="ar-SA" sz="6000" dirty="0">
              <a:solidFill>
                <a:srgbClr val="F7F4BB"/>
              </a:solidFill>
            </a:endParaRPr>
          </a:p>
        </p:txBody>
      </p:sp>
      <p:sp>
        <p:nvSpPr>
          <p:cNvPr id="80" name="TextBox 79"/>
          <p:cNvSpPr txBox="1"/>
          <p:nvPr/>
        </p:nvSpPr>
        <p:spPr>
          <a:xfrm>
            <a:off x="4000496" y="4857760"/>
            <a:ext cx="378630" cy="1015663"/>
          </a:xfrm>
          <a:prstGeom prst="rect">
            <a:avLst/>
          </a:prstGeom>
          <a:noFill/>
        </p:spPr>
        <p:txBody>
          <a:bodyPr wrap="none" rtlCol="1">
            <a:spAutoFit/>
          </a:bodyPr>
          <a:lstStyle/>
          <a:p>
            <a:r>
              <a:rPr lang="en-US" sz="6000" dirty="0" smtClean="0">
                <a:solidFill>
                  <a:srgbClr val="F7F4BB"/>
                </a:solidFill>
              </a:rPr>
              <a:t>.</a:t>
            </a:r>
            <a:endParaRPr lang="ar-SA" sz="6000" dirty="0">
              <a:solidFill>
                <a:srgbClr val="F7F4BB"/>
              </a:solidFill>
            </a:endParaRPr>
          </a:p>
        </p:txBody>
      </p:sp>
      <p:sp>
        <p:nvSpPr>
          <p:cNvPr id="81" name="TextBox 80"/>
          <p:cNvSpPr txBox="1"/>
          <p:nvPr/>
        </p:nvSpPr>
        <p:spPr>
          <a:xfrm>
            <a:off x="4000496" y="4857760"/>
            <a:ext cx="378630" cy="1015663"/>
          </a:xfrm>
          <a:prstGeom prst="rect">
            <a:avLst/>
          </a:prstGeom>
          <a:noFill/>
        </p:spPr>
        <p:txBody>
          <a:bodyPr wrap="none" rtlCol="1">
            <a:spAutoFit/>
          </a:bodyPr>
          <a:lstStyle/>
          <a:p>
            <a:r>
              <a:rPr lang="en-US" sz="6000" dirty="0" smtClean="0">
                <a:solidFill>
                  <a:srgbClr val="F7F4BB"/>
                </a:solidFill>
              </a:rPr>
              <a:t>.</a:t>
            </a:r>
            <a:endParaRPr lang="ar-SA" sz="6000" dirty="0">
              <a:solidFill>
                <a:srgbClr val="F7F4BB"/>
              </a:solidFill>
            </a:endParaRPr>
          </a:p>
        </p:txBody>
      </p:sp>
      <p:sp>
        <p:nvSpPr>
          <p:cNvPr id="82" name="TextBox 81"/>
          <p:cNvSpPr txBox="1"/>
          <p:nvPr/>
        </p:nvSpPr>
        <p:spPr>
          <a:xfrm>
            <a:off x="6550824" y="841701"/>
            <a:ext cx="378630" cy="1015663"/>
          </a:xfrm>
          <a:prstGeom prst="rect">
            <a:avLst/>
          </a:prstGeom>
          <a:noFill/>
        </p:spPr>
        <p:txBody>
          <a:bodyPr wrap="none" rtlCol="1">
            <a:spAutoFit/>
          </a:bodyPr>
          <a:lstStyle/>
          <a:p>
            <a:r>
              <a:rPr lang="en-US" sz="6000" dirty="0" smtClean="0">
                <a:solidFill>
                  <a:schemeClr val="tx1">
                    <a:lumMod val="65000"/>
                    <a:lumOff val="35000"/>
                  </a:schemeClr>
                </a:solidFill>
              </a:rPr>
              <a:t>.</a:t>
            </a:r>
            <a:endParaRPr lang="ar-SA" sz="6000" dirty="0">
              <a:solidFill>
                <a:schemeClr val="tx1">
                  <a:lumMod val="65000"/>
                  <a:lumOff val="35000"/>
                </a:schemeClr>
              </a:solidFill>
            </a:endParaRPr>
          </a:p>
        </p:txBody>
      </p:sp>
      <p:sp>
        <p:nvSpPr>
          <p:cNvPr id="83" name="TextBox 82"/>
          <p:cNvSpPr txBox="1"/>
          <p:nvPr/>
        </p:nvSpPr>
        <p:spPr>
          <a:xfrm>
            <a:off x="6550824" y="841701"/>
            <a:ext cx="378630" cy="1015663"/>
          </a:xfrm>
          <a:prstGeom prst="rect">
            <a:avLst/>
          </a:prstGeom>
          <a:noFill/>
        </p:spPr>
        <p:txBody>
          <a:bodyPr wrap="none" rtlCol="1">
            <a:spAutoFit/>
          </a:bodyPr>
          <a:lstStyle/>
          <a:p>
            <a:r>
              <a:rPr lang="en-US" sz="6000" dirty="0" smtClean="0">
                <a:solidFill>
                  <a:schemeClr val="tx1">
                    <a:lumMod val="65000"/>
                    <a:lumOff val="35000"/>
                  </a:schemeClr>
                </a:solidFill>
              </a:rPr>
              <a:t>.</a:t>
            </a:r>
            <a:endParaRPr lang="ar-SA" sz="6000" dirty="0">
              <a:solidFill>
                <a:schemeClr val="tx1">
                  <a:lumMod val="65000"/>
                  <a:lumOff val="35000"/>
                </a:schemeClr>
              </a:solidFill>
            </a:endParaRPr>
          </a:p>
        </p:txBody>
      </p:sp>
      <p:sp>
        <p:nvSpPr>
          <p:cNvPr id="84" name="TextBox 83"/>
          <p:cNvSpPr txBox="1"/>
          <p:nvPr/>
        </p:nvSpPr>
        <p:spPr>
          <a:xfrm>
            <a:off x="6550824" y="841701"/>
            <a:ext cx="378630" cy="1015663"/>
          </a:xfrm>
          <a:prstGeom prst="rect">
            <a:avLst/>
          </a:prstGeom>
          <a:noFill/>
        </p:spPr>
        <p:txBody>
          <a:bodyPr wrap="none" rtlCol="1">
            <a:spAutoFit/>
          </a:bodyPr>
          <a:lstStyle/>
          <a:p>
            <a:r>
              <a:rPr lang="en-US" sz="6000" dirty="0" smtClean="0">
                <a:solidFill>
                  <a:schemeClr val="tx1">
                    <a:lumMod val="75000"/>
                    <a:lumOff val="25000"/>
                  </a:schemeClr>
                </a:solidFill>
              </a:rPr>
              <a:t>.</a:t>
            </a:r>
            <a:endParaRPr lang="ar-SA" sz="6000" dirty="0">
              <a:solidFill>
                <a:schemeClr val="tx1">
                  <a:lumMod val="75000"/>
                  <a:lumOff val="25000"/>
                </a:schemeClr>
              </a:solidFill>
            </a:endParaRPr>
          </a:p>
        </p:txBody>
      </p:sp>
      <p:cxnSp>
        <p:nvCxnSpPr>
          <p:cNvPr id="90" name="Straight Connector 89"/>
          <p:cNvCxnSpPr/>
          <p:nvPr/>
        </p:nvCxnSpPr>
        <p:spPr>
          <a:xfrm rot="5400000">
            <a:off x="4757089" y="3029597"/>
            <a:ext cx="642942" cy="12988"/>
          </a:xfrm>
          <a:prstGeom prst="line">
            <a:avLst/>
          </a:prstGeom>
        </p:spPr>
        <p:style>
          <a:lnRef idx="2">
            <a:schemeClr val="accent3"/>
          </a:lnRef>
          <a:fillRef idx="0">
            <a:schemeClr val="accent3"/>
          </a:fillRef>
          <a:effectRef idx="1">
            <a:schemeClr val="accent3"/>
          </a:effectRef>
          <a:fontRef idx="minor">
            <a:schemeClr val="tx1"/>
          </a:fontRef>
        </p:style>
      </p:cxnSp>
      <p:sp>
        <p:nvSpPr>
          <p:cNvPr id="91" name="Rectangle 90"/>
          <p:cNvSpPr/>
          <p:nvPr/>
        </p:nvSpPr>
        <p:spPr>
          <a:xfrm>
            <a:off x="4907750" y="1857364"/>
            <a:ext cx="378630" cy="1015663"/>
          </a:xfrm>
          <a:prstGeom prst="rect">
            <a:avLst/>
          </a:prstGeom>
        </p:spPr>
        <p:txBody>
          <a:bodyPr wrap="none">
            <a:spAutoFit/>
          </a:bodyPr>
          <a:lstStyle/>
          <a:p>
            <a:r>
              <a:rPr lang="en-US" sz="6000" dirty="0" smtClean="0">
                <a:solidFill>
                  <a:schemeClr val="tx1">
                    <a:lumMod val="75000"/>
                    <a:lumOff val="25000"/>
                  </a:schemeClr>
                </a:solidFill>
              </a:rPr>
              <a:t>.</a:t>
            </a:r>
            <a:endParaRPr lang="ar-SA" sz="6000" dirty="0">
              <a:solidFill>
                <a:schemeClr val="tx1">
                  <a:lumMod val="75000"/>
                  <a:lumOff val="25000"/>
                </a:schemeClr>
              </a:solidFill>
            </a:endParaRPr>
          </a:p>
        </p:txBody>
      </p:sp>
      <p:sp>
        <p:nvSpPr>
          <p:cNvPr id="92" name="Rectangle 91"/>
          <p:cNvSpPr/>
          <p:nvPr/>
        </p:nvSpPr>
        <p:spPr>
          <a:xfrm>
            <a:off x="4907750" y="1857364"/>
            <a:ext cx="378630" cy="1015663"/>
          </a:xfrm>
          <a:prstGeom prst="rect">
            <a:avLst/>
          </a:prstGeom>
        </p:spPr>
        <p:txBody>
          <a:bodyPr wrap="none">
            <a:spAutoFit/>
          </a:bodyPr>
          <a:lstStyle/>
          <a:p>
            <a:r>
              <a:rPr lang="en-US" sz="6000" dirty="0" smtClean="0">
                <a:solidFill>
                  <a:schemeClr val="tx1">
                    <a:lumMod val="75000"/>
                    <a:lumOff val="25000"/>
                  </a:schemeClr>
                </a:solidFill>
              </a:rPr>
              <a:t>.</a:t>
            </a:r>
            <a:endParaRPr lang="ar-SA" sz="6000" dirty="0">
              <a:solidFill>
                <a:schemeClr val="tx1">
                  <a:lumMod val="75000"/>
                  <a:lumOff val="25000"/>
                </a:schemeClr>
              </a:solidFill>
            </a:endParaRPr>
          </a:p>
        </p:txBody>
      </p:sp>
      <p:sp>
        <p:nvSpPr>
          <p:cNvPr id="93" name="Rectangle 92"/>
          <p:cNvSpPr/>
          <p:nvPr/>
        </p:nvSpPr>
        <p:spPr>
          <a:xfrm>
            <a:off x="4907750" y="1857364"/>
            <a:ext cx="378630" cy="1015663"/>
          </a:xfrm>
          <a:prstGeom prst="rect">
            <a:avLst/>
          </a:prstGeom>
        </p:spPr>
        <p:txBody>
          <a:bodyPr wrap="none">
            <a:spAutoFit/>
          </a:bodyPr>
          <a:lstStyle/>
          <a:p>
            <a:r>
              <a:rPr lang="en-US" sz="6000" dirty="0" smtClean="0">
                <a:solidFill>
                  <a:schemeClr val="tx1">
                    <a:lumMod val="75000"/>
                    <a:lumOff val="25000"/>
                  </a:schemeClr>
                </a:solidFill>
              </a:rPr>
              <a:t>.</a:t>
            </a:r>
            <a:endParaRPr lang="ar-SA" sz="6000" dirty="0">
              <a:solidFill>
                <a:schemeClr val="tx1">
                  <a:lumMod val="75000"/>
                  <a:lumOff val="25000"/>
                </a:schemeClr>
              </a:solidFill>
            </a:endParaRPr>
          </a:p>
        </p:txBody>
      </p:sp>
      <p:pic>
        <p:nvPicPr>
          <p:cNvPr id="88" name="Picture 5"/>
          <p:cNvPicPr>
            <a:picLocks noChangeAspect="1" noChangeArrowheads="1"/>
          </p:cNvPicPr>
          <p:nvPr/>
        </p:nvPicPr>
        <p:blipFill>
          <a:blip r:embed="rId2" cstate="print"/>
          <a:srcRect/>
          <a:stretch>
            <a:fillRect/>
          </a:stretch>
        </p:blipFill>
        <p:spPr bwMode="auto">
          <a:xfrm>
            <a:off x="4071934" y="3357562"/>
            <a:ext cx="2045725"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6" name="Picture 3"/>
          <p:cNvPicPr>
            <a:picLocks noChangeAspect="1" noChangeArrowheads="1"/>
          </p:cNvPicPr>
          <p:nvPr/>
        </p:nvPicPr>
        <p:blipFill>
          <a:blip r:embed="rId3" cstate="print"/>
          <a:srcRect/>
          <a:stretch>
            <a:fillRect/>
          </a:stretch>
        </p:blipFill>
        <p:spPr bwMode="auto">
          <a:xfrm>
            <a:off x="6357950" y="898289"/>
            <a:ext cx="1857388" cy="1387703"/>
          </a:xfrm>
          <a:prstGeom prst="rect">
            <a:avLst/>
          </a:prstGeom>
          <a:noFill/>
          <a:ln w="9525">
            <a:noFill/>
            <a:miter lim="800000"/>
            <a:headEnd/>
            <a:tailEnd/>
          </a:ln>
          <a:effectLst>
            <a:softEdge rad="317500"/>
          </a:effectLst>
        </p:spPr>
      </p:pic>
      <p:sp>
        <p:nvSpPr>
          <p:cNvPr id="94" name="TextBox 93"/>
          <p:cNvSpPr txBox="1"/>
          <p:nvPr/>
        </p:nvSpPr>
        <p:spPr>
          <a:xfrm>
            <a:off x="4000496" y="3429000"/>
            <a:ext cx="1857388" cy="369332"/>
          </a:xfrm>
          <a:prstGeom prst="rect">
            <a:avLst/>
          </a:prstGeom>
          <a:noFill/>
        </p:spPr>
        <p:txBody>
          <a:bodyPr wrap="square" rtlCol="1">
            <a:spAutoFit/>
          </a:bodyPr>
          <a:lstStyle/>
          <a:p>
            <a:r>
              <a:rPr lang="en-US" b="1" i="1" dirty="0" smtClean="0">
                <a:solidFill>
                  <a:srgbClr val="FF0000"/>
                </a:solidFill>
              </a:rPr>
              <a:t>Student Name</a:t>
            </a:r>
            <a:endParaRPr lang="ar-SA" b="1" i="1" dirty="0">
              <a:solidFill>
                <a:srgbClr val="FF0000"/>
              </a:solidFill>
            </a:endParaRPr>
          </a:p>
        </p:txBody>
      </p:sp>
      <p:sp>
        <p:nvSpPr>
          <p:cNvPr id="95" name="TextBox 94"/>
          <p:cNvSpPr txBox="1"/>
          <p:nvPr/>
        </p:nvSpPr>
        <p:spPr>
          <a:xfrm>
            <a:off x="3857620" y="3714752"/>
            <a:ext cx="2071702" cy="369332"/>
          </a:xfrm>
          <a:prstGeom prst="rect">
            <a:avLst/>
          </a:prstGeom>
          <a:noFill/>
        </p:spPr>
        <p:txBody>
          <a:bodyPr wrap="square" rtlCol="1">
            <a:spAutoFit/>
          </a:bodyPr>
          <a:lstStyle/>
          <a:p>
            <a:r>
              <a:rPr lang="en-US" b="1" i="1" dirty="0" smtClean="0">
                <a:solidFill>
                  <a:srgbClr val="FF0000"/>
                </a:solidFill>
              </a:rPr>
              <a:t>Student Balance</a:t>
            </a:r>
            <a:endParaRPr lang="ar-SA" b="1" i="1" dirty="0">
              <a:solidFill>
                <a:srgbClr val="FF0000"/>
              </a:solidFill>
            </a:endParaRPr>
          </a:p>
        </p:txBody>
      </p:sp>
      <p:sp>
        <p:nvSpPr>
          <p:cNvPr id="96" name="TextBox 95"/>
          <p:cNvSpPr txBox="1"/>
          <p:nvPr/>
        </p:nvSpPr>
        <p:spPr>
          <a:xfrm>
            <a:off x="2643174" y="5345684"/>
            <a:ext cx="1571636" cy="369332"/>
          </a:xfrm>
          <a:prstGeom prst="rect">
            <a:avLst/>
          </a:prstGeom>
          <a:noFill/>
        </p:spPr>
        <p:txBody>
          <a:bodyPr wrap="square" rtlCol="1">
            <a:spAutoFit/>
          </a:bodyPr>
          <a:lstStyle/>
          <a:p>
            <a:r>
              <a:rPr lang="en-US" b="1" i="1" dirty="0" smtClean="0">
                <a:solidFill>
                  <a:srgbClr val="FF0000"/>
                </a:solidFill>
              </a:rPr>
              <a:t>Receive ID</a:t>
            </a:r>
          </a:p>
        </p:txBody>
      </p:sp>
      <p:sp>
        <p:nvSpPr>
          <p:cNvPr id="97" name="TextBox 96"/>
          <p:cNvSpPr txBox="1"/>
          <p:nvPr/>
        </p:nvSpPr>
        <p:spPr>
          <a:xfrm>
            <a:off x="2714612" y="5143512"/>
            <a:ext cx="1500198" cy="923330"/>
          </a:xfrm>
          <a:prstGeom prst="rect">
            <a:avLst/>
          </a:prstGeom>
          <a:noFill/>
        </p:spPr>
        <p:txBody>
          <a:bodyPr wrap="square" rtlCol="1">
            <a:spAutoFit/>
          </a:bodyPr>
          <a:lstStyle/>
          <a:p>
            <a:r>
              <a:rPr lang="en-US" b="1" i="1" dirty="0" smtClean="0">
                <a:solidFill>
                  <a:srgbClr val="00B050"/>
                </a:solidFill>
                <a:cs typeface="+mj-cs"/>
              </a:rPr>
              <a:t>Now Send Name &amp; Balance  </a:t>
            </a:r>
            <a:endParaRPr lang="ar-SA" b="1" i="1" dirty="0">
              <a:solidFill>
                <a:srgbClr val="00B050"/>
              </a:solidFill>
              <a:cs typeface="+mj-cs"/>
            </a:endParaRPr>
          </a:p>
        </p:txBody>
      </p:sp>
      <p:pic>
        <p:nvPicPr>
          <p:cNvPr id="75" name="Picture 3"/>
          <p:cNvPicPr>
            <a:picLocks noChangeAspect="1" noChangeArrowheads="1"/>
          </p:cNvPicPr>
          <p:nvPr/>
        </p:nvPicPr>
        <p:blipFill>
          <a:blip r:embed="rId3" cstate="print"/>
          <a:srcRect/>
          <a:stretch>
            <a:fillRect/>
          </a:stretch>
        </p:blipFill>
        <p:spPr bwMode="auto">
          <a:xfrm>
            <a:off x="6286512" y="4786322"/>
            <a:ext cx="1857388" cy="1387703"/>
          </a:xfrm>
          <a:prstGeom prst="rect">
            <a:avLst/>
          </a:prstGeom>
          <a:noFill/>
          <a:ln w="9525">
            <a:noFill/>
            <a:miter lim="800000"/>
            <a:headEnd/>
            <a:tailEnd/>
          </a:ln>
          <a:effectLst>
            <a:softEdge rad="317500"/>
          </a:effectLst>
        </p:spPr>
      </p:pic>
      <p:sp>
        <p:nvSpPr>
          <p:cNvPr id="105" name="TextBox 104"/>
          <p:cNvSpPr txBox="1"/>
          <p:nvPr/>
        </p:nvSpPr>
        <p:spPr>
          <a:xfrm>
            <a:off x="6072198" y="1059404"/>
            <a:ext cx="1714512" cy="369332"/>
          </a:xfrm>
          <a:prstGeom prst="rect">
            <a:avLst/>
          </a:prstGeom>
          <a:noFill/>
        </p:spPr>
        <p:txBody>
          <a:bodyPr wrap="square" rtlCol="1">
            <a:spAutoFit/>
          </a:bodyPr>
          <a:lstStyle/>
          <a:p>
            <a:r>
              <a:rPr lang="en-US" b="1" i="1" dirty="0" err="1" smtClean="0">
                <a:solidFill>
                  <a:schemeClr val="accent5">
                    <a:lumMod val="50000"/>
                  </a:schemeClr>
                </a:solidFill>
              </a:rPr>
              <a:t>Xbee</a:t>
            </a:r>
            <a:r>
              <a:rPr lang="en-US" b="1" i="1" dirty="0" smtClean="0">
                <a:solidFill>
                  <a:schemeClr val="accent5">
                    <a:lumMod val="50000"/>
                  </a:schemeClr>
                </a:solidFill>
              </a:rPr>
              <a:t> device</a:t>
            </a:r>
            <a:endParaRPr lang="ar-SA" b="1" i="1" dirty="0">
              <a:solidFill>
                <a:schemeClr val="accent5">
                  <a:lumMod val="50000"/>
                </a:schemeClr>
              </a:solidFill>
            </a:endParaRPr>
          </a:p>
        </p:txBody>
      </p:sp>
      <p:sp>
        <p:nvSpPr>
          <p:cNvPr id="106" name="TextBox 105"/>
          <p:cNvSpPr txBox="1"/>
          <p:nvPr/>
        </p:nvSpPr>
        <p:spPr>
          <a:xfrm>
            <a:off x="6000760" y="5000636"/>
            <a:ext cx="1714512" cy="369332"/>
          </a:xfrm>
          <a:prstGeom prst="rect">
            <a:avLst/>
          </a:prstGeom>
          <a:noFill/>
        </p:spPr>
        <p:txBody>
          <a:bodyPr wrap="square" rtlCol="1">
            <a:spAutoFit/>
          </a:bodyPr>
          <a:lstStyle/>
          <a:p>
            <a:r>
              <a:rPr lang="en-US" b="1" i="1" dirty="0" err="1" smtClean="0">
                <a:solidFill>
                  <a:schemeClr val="accent5">
                    <a:lumMod val="50000"/>
                  </a:schemeClr>
                </a:solidFill>
              </a:rPr>
              <a:t>Xbee</a:t>
            </a:r>
            <a:r>
              <a:rPr lang="en-US" b="1" i="1" dirty="0" smtClean="0">
                <a:solidFill>
                  <a:schemeClr val="accent5">
                    <a:lumMod val="50000"/>
                  </a:schemeClr>
                </a:solidFill>
              </a:rPr>
              <a:t> device</a:t>
            </a:r>
            <a:endParaRPr lang="ar-SA" b="1" i="1" dirty="0">
              <a:solidFill>
                <a:schemeClr val="accent5">
                  <a:lumMod val="50000"/>
                </a:schemeClr>
              </a:solidFill>
            </a:endParaRPr>
          </a:p>
        </p:txBody>
      </p:sp>
      <p:sp>
        <p:nvSpPr>
          <p:cNvPr id="107" name="TextBox 106"/>
          <p:cNvSpPr txBox="1"/>
          <p:nvPr/>
        </p:nvSpPr>
        <p:spPr>
          <a:xfrm rot="16200000">
            <a:off x="1934865" y="5713322"/>
            <a:ext cx="1357322" cy="646331"/>
          </a:xfrm>
          <a:prstGeom prst="rect">
            <a:avLst/>
          </a:prstGeom>
          <a:noFill/>
        </p:spPr>
        <p:txBody>
          <a:bodyPr wrap="square" rtlCol="1">
            <a:spAutoFit/>
          </a:bodyPr>
          <a:lstStyle/>
          <a:p>
            <a:r>
              <a:rPr lang="en-US" b="1" i="1" dirty="0" smtClean="0">
                <a:solidFill>
                  <a:schemeClr val="accent5">
                    <a:lumMod val="50000"/>
                  </a:schemeClr>
                </a:solidFill>
              </a:rPr>
              <a:t>University Server</a:t>
            </a:r>
            <a:endParaRPr lang="ar-SA" b="1" i="1" dirty="0">
              <a:solidFill>
                <a:schemeClr val="accent5">
                  <a:lumMod val="50000"/>
                </a:schemeClr>
              </a:solidFill>
            </a:endParaRPr>
          </a:p>
        </p:txBody>
      </p:sp>
      <p:cxnSp>
        <p:nvCxnSpPr>
          <p:cNvPr id="102" name="Straight Connector 101"/>
          <p:cNvCxnSpPr/>
          <p:nvPr/>
        </p:nvCxnSpPr>
        <p:spPr>
          <a:xfrm>
            <a:off x="3571868" y="1571612"/>
            <a:ext cx="1214446" cy="0"/>
          </a:xfrm>
          <a:prstGeom prst="line">
            <a:avLst/>
          </a:prstGeom>
          <a:effectLst>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sp>
        <p:nvSpPr>
          <p:cNvPr id="17" name="Rounded Rectangle 16"/>
          <p:cNvSpPr/>
          <p:nvPr/>
        </p:nvSpPr>
        <p:spPr>
          <a:xfrm>
            <a:off x="4714876" y="428604"/>
            <a:ext cx="857256" cy="2286016"/>
          </a:xfrm>
          <a:prstGeom prst="roundRect">
            <a:avLst/>
          </a:prstGeom>
          <a:solidFill>
            <a:schemeClr val="tx1">
              <a:lumMod val="75000"/>
              <a:lumOff val="25000"/>
            </a:schemeClr>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ar-SA" dirty="0"/>
          </a:p>
        </p:txBody>
      </p:sp>
      <p:pic>
        <p:nvPicPr>
          <p:cNvPr id="78" name="Picture 4"/>
          <p:cNvPicPr>
            <a:picLocks noChangeAspect="1" noChangeArrowheads="1"/>
          </p:cNvPicPr>
          <p:nvPr/>
        </p:nvPicPr>
        <p:blipFill>
          <a:blip r:embed="rId4" cstate="print"/>
          <a:srcRect/>
          <a:stretch>
            <a:fillRect/>
          </a:stretch>
        </p:blipFill>
        <p:spPr bwMode="auto">
          <a:xfrm>
            <a:off x="2786050" y="1214422"/>
            <a:ext cx="894732" cy="857256"/>
          </a:xfrm>
          <a:prstGeom prst="rect">
            <a:avLst/>
          </a:prstGeom>
          <a:noFill/>
          <a:ln w="9525">
            <a:noFill/>
            <a:miter lim="800000"/>
            <a:headEnd/>
            <a:tailEnd/>
          </a:ln>
          <a:effectLst>
            <a:reflection blurRad="6350" stA="52000" endA="300" endPos="35000" dir="5400000" sy="-100000" algn="bl" rotWithShape="0"/>
            <a:softEdge rad="63500"/>
          </a:effectLst>
        </p:spPr>
      </p:pic>
      <p:sp>
        <p:nvSpPr>
          <p:cNvPr id="104" name="TextBox 103"/>
          <p:cNvSpPr txBox="1"/>
          <p:nvPr/>
        </p:nvSpPr>
        <p:spPr>
          <a:xfrm rot="16200000">
            <a:off x="4108140" y="1321094"/>
            <a:ext cx="2011435" cy="369332"/>
          </a:xfrm>
          <a:prstGeom prst="rect">
            <a:avLst/>
          </a:prstGeom>
          <a:noFill/>
        </p:spPr>
        <p:txBody>
          <a:bodyPr wrap="square" rtlCol="1">
            <a:spAutoFit/>
          </a:bodyPr>
          <a:lstStyle/>
          <a:p>
            <a:r>
              <a:rPr lang="en-US" b="1" i="1" dirty="0" smtClean="0">
                <a:solidFill>
                  <a:schemeClr val="bg1"/>
                </a:solidFill>
              </a:rPr>
              <a:t>Microcontroller</a:t>
            </a:r>
            <a:endParaRPr lang="ar-SA" b="1" i="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0.00122 0.00439 L 0.00122 0.33773 " pathEditMode="relative" rAng="0" ptsTypes="AA">
                                      <p:cBhvr>
                                        <p:cTn id="6" dur="2000" spd="-100000" fill="hold"/>
                                        <p:tgtEl>
                                          <p:spTgt spid="4"/>
                                        </p:tgtEl>
                                        <p:attrNameLst>
                                          <p:attrName>ppt_x</p:attrName>
                                          <p:attrName>ppt_y</p:attrName>
                                        </p:attrNameLst>
                                      </p:cBhvr>
                                      <p:rCtr x="0" y="167"/>
                                    </p:animMotion>
                                  </p:childTnLst>
                                </p:cTn>
                              </p:par>
                            </p:childTnLst>
                          </p:cTn>
                        </p:par>
                        <p:par>
                          <p:cTn id="7" fill="hold">
                            <p:stCondLst>
                              <p:cond delay="2000"/>
                            </p:stCondLst>
                            <p:childTnLst>
                              <p:par>
                                <p:cTn id="8" presetID="3" presetClass="entr" presetSubtype="5" fill="hold" grpId="0" nodeType="after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linds(vertical)">
                                      <p:cBhvr>
                                        <p:cTn id="10" dur="500"/>
                                        <p:tgtEl>
                                          <p:spTgt spid="21"/>
                                        </p:tgtEl>
                                      </p:cBhvr>
                                    </p:animEffect>
                                  </p:childTnLst>
                                  <p:subTnLst>
                                    <p:set>
                                      <p:cBhvr override="childStyle">
                                        <p:cTn dur="1" fill="hold" display="0" masterRel="sameClick" afterEffect="1">
                                          <p:stCondLst>
                                            <p:cond evt="end" delay="0">
                                              <p:tn val="8"/>
                                            </p:cond>
                                          </p:stCondLst>
                                        </p:cTn>
                                        <p:tgtEl>
                                          <p:spTgt spid="21"/>
                                        </p:tgtEl>
                                        <p:attrNameLst>
                                          <p:attrName>style.visibility</p:attrName>
                                        </p:attrNameLst>
                                      </p:cBhvr>
                                      <p:to>
                                        <p:strVal val="hidden"/>
                                      </p:to>
                                    </p:set>
                                  </p:subTnLst>
                                </p:cTn>
                              </p:par>
                            </p:childTnLst>
                          </p:cTn>
                        </p:par>
                        <p:par>
                          <p:cTn id="11" fill="hold">
                            <p:stCondLst>
                              <p:cond delay="2500"/>
                            </p:stCondLst>
                            <p:childTnLst>
                              <p:par>
                                <p:cTn id="12" presetID="3" presetClass="entr" presetSubtype="5"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blinds(vertical)">
                                      <p:cBhvr>
                                        <p:cTn id="14" dur="500"/>
                                        <p:tgtEl>
                                          <p:spTgt spid="19"/>
                                        </p:tgtEl>
                                      </p:cBhvr>
                                    </p:animEffect>
                                  </p:childTnLst>
                                  <p:subTnLst>
                                    <p:set>
                                      <p:cBhvr override="childStyle">
                                        <p:cTn dur="1" fill="hold" display="0" masterRel="sameClick" afterEffect="1">
                                          <p:stCondLst>
                                            <p:cond evt="end" delay="0">
                                              <p:tn val="12"/>
                                            </p:cond>
                                          </p:stCondLst>
                                        </p:cTn>
                                        <p:tgtEl>
                                          <p:spTgt spid="19"/>
                                        </p:tgtEl>
                                        <p:attrNameLst>
                                          <p:attrName>style.visibility</p:attrName>
                                        </p:attrNameLst>
                                      </p:cBhvr>
                                      <p:to>
                                        <p:strVal val="hidden"/>
                                      </p:to>
                                    </p:set>
                                  </p:subTnLst>
                                </p:cTn>
                              </p:par>
                            </p:childTnLst>
                          </p:cTn>
                        </p:par>
                        <p:par>
                          <p:cTn id="15" fill="hold">
                            <p:stCondLst>
                              <p:cond delay="3000"/>
                            </p:stCondLst>
                            <p:childTnLst>
                              <p:par>
                                <p:cTn id="16" presetID="3" presetClass="entr" presetSubtype="5"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linds(vertical)">
                                      <p:cBhvr>
                                        <p:cTn id="18" dur="500"/>
                                        <p:tgtEl>
                                          <p:spTgt spid="18"/>
                                        </p:tgtEl>
                                      </p:cBhvr>
                                    </p:animEffect>
                                  </p:childTnLst>
                                  <p:subTnLst>
                                    <p:set>
                                      <p:cBhvr override="childStyle">
                                        <p:cTn dur="1" fill="hold" display="0" masterRel="sameClick" afterEffect="1">
                                          <p:stCondLst>
                                            <p:cond evt="end" delay="0">
                                              <p:tn val="16"/>
                                            </p:cond>
                                          </p:stCondLst>
                                        </p:cTn>
                                        <p:tgtEl>
                                          <p:spTgt spid="18"/>
                                        </p:tgtEl>
                                        <p:attrNameLst>
                                          <p:attrName>style.visibility</p:attrName>
                                        </p:attrNameLst>
                                      </p:cBhvr>
                                      <p:to>
                                        <p:strVal val="hidden"/>
                                      </p:to>
                                    </p:set>
                                  </p:subTnLst>
                                </p:cTn>
                              </p:par>
                            </p:childTnLst>
                          </p:cTn>
                        </p:par>
                        <p:par>
                          <p:cTn id="19" fill="hold">
                            <p:stCondLst>
                              <p:cond delay="3500"/>
                            </p:stCondLst>
                            <p:childTnLst>
                              <p:par>
                                <p:cTn id="20" presetID="3" presetClass="entr" presetSubtype="5" fill="hold" grpId="0"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linds(vertical)">
                                      <p:cBhvr>
                                        <p:cTn id="22" dur="500"/>
                                        <p:tgtEl>
                                          <p:spTgt spid="23"/>
                                        </p:tgtEl>
                                      </p:cBhvr>
                                    </p:animEffect>
                                  </p:childTnLst>
                                  <p:subTnLst>
                                    <p:set>
                                      <p:cBhvr override="childStyle">
                                        <p:cTn dur="1" fill="hold" display="0" masterRel="sameClick" afterEffect="1">
                                          <p:stCondLst>
                                            <p:cond evt="end" delay="0">
                                              <p:tn val="20"/>
                                            </p:cond>
                                          </p:stCondLst>
                                        </p:cTn>
                                        <p:tgtEl>
                                          <p:spTgt spid="23"/>
                                        </p:tgtEl>
                                        <p:attrNameLst>
                                          <p:attrName>style.visibility</p:attrName>
                                        </p:attrNameLst>
                                      </p:cBhvr>
                                      <p:to>
                                        <p:strVal val="hidden"/>
                                      </p:to>
                                    </p:set>
                                  </p:subTnLst>
                                </p:cTn>
                              </p:par>
                            </p:childTnLst>
                          </p:cTn>
                        </p:par>
                        <p:par>
                          <p:cTn id="23" fill="hold">
                            <p:stCondLst>
                              <p:cond delay="4000"/>
                            </p:stCondLst>
                            <p:childTnLst>
                              <p:par>
                                <p:cTn id="24" presetID="3" presetClass="entr" presetSubtype="5"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blinds(vertical)">
                                      <p:cBhvr>
                                        <p:cTn id="26" dur="500"/>
                                        <p:tgtEl>
                                          <p:spTgt spid="25"/>
                                        </p:tgtEl>
                                      </p:cBhvr>
                                    </p:animEffect>
                                  </p:childTnLst>
                                  <p:subTnLst>
                                    <p:set>
                                      <p:cBhvr override="childStyle">
                                        <p:cTn dur="1" fill="hold" display="0" masterRel="sameClick" afterEffect="1">
                                          <p:stCondLst>
                                            <p:cond evt="end" delay="0">
                                              <p:tn val="24"/>
                                            </p:cond>
                                          </p:stCondLst>
                                        </p:cTn>
                                        <p:tgtEl>
                                          <p:spTgt spid="25"/>
                                        </p:tgtEl>
                                        <p:attrNameLst>
                                          <p:attrName>style.visibility</p:attrName>
                                        </p:attrNameLst>
                                      </p:cBhvr>
                                      <p:to>
                                        <p:strVal val="hidden"/>
                                      </p:to>
                                    </p:set>
                                  </p:subTnLst>
                                </p:cTn>
                              </p:par>
                            </p:childTnLst>
                          </p:cTn>
                        </p:par>
                        <p:par>
                          <p:cTn id="27" fill="hold">
                            <p:stCondLst>
                              <p:cond delay="4500"/>
                            </p:stCondLst>
                            <p:childTnLst>
                              <p:par>
                                <p:cTn id="28" presetID="3" presetClass="entr" presetSubtype="5"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vertical)">
                                      <p:cBhvr>
                                        <p:cTn id="30" dur="500"/>
                                        <p:tgtEl>
                                          <p:spTgt spid="11"/>
                                        </p:tgtEl>
                                      </p:cBhvr>
                                    </p:animEffect>
                                  </p:childTnLst>
                                  <p:subTnLst>
                                    <p:set>
                                      <p:cBhvr override="childStyle">
                                        <p:cTn dur="1" fill="hold" display="0" masterRel="sameClick" afterEffect="1">
                                          <p:stCondLst>
                                            <p:cond evt="end" delay="0">
                                              <p:tn val="28"/>
                                            </p:cond>
                                          </p:stCondLst>
                                        </p:cTn>
                                        <p:tgtEl>
                                          <p:spTgt spid="11"/>
                                        </p:tgtEl>
                                        <p:attrNameLst>
                                          <p:attrName>style.visibility</p:attrName>
                                        </p:attrNameLst>
                                      </p:cBhvr>
                                      <p:to>
                                        <p:strVal val="hidden"/>
                                      </p:to>
                                    </p:set>
                                  </p:subTnLst>
                                </p:cTn>
                              </p:par>
                            </p:childTnLst>
                          </p:cTn>
                        </p:par>
                        <p:par>
                          <p:cTn id="31" fill="hold">
                            <p:stCondLst>
                              <p:cond delay="5000"/>
                            </p:stCondLst>
                            <p:childTnLst>
                              <p:par>
                                <p:cTn id="32" presetID="3" presetClass="entr" presetSubtype="5"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vertical)">
                                      <p:cBhvr>
                                        <p:cTn id="34" dur="500"/>
                                        <p:tgtEl>
                                          <p:spTgt spid="12"/>
                                        </p:tgtEl>
                                      </p:cBhvr>
                                    </p:animEffect>
                                  </p:childTnLst>
                                  <p:subTnLst>
                                    <p:set>
                                      <p:cBhvr override="childStyle">
                                        <p:cTn dur="1" fill="hold" display="0" masterRel="sameClick" afterEffect="1">
                                          <p:stCondLst>
                                            <p:cond evt="end" delay="0">
                                              <p:tn val="32"/>
                                            </p:cond>
                                          </p:stCondLst>
                                        </p:cTn>
                                        <p:tgtEl>
                                          <p:spTgt spid="12"/>
                                        </p:tgtEl>
                                        <p:attrNameLst>
                                          <p:attrName>style.visibility</p:attrName>
                                        </p:attrNameLst>
                                      </p:cBhvr>
                                      <p:to>
                                        <p:strVal val="hidden"/>
                                      </p:to>
                                    </p:set>
                                  </p:subTnLst>
                                </p:cTn>
                              </p:par>
                            </p:childTnLst>
                          </p:cTn>
                        </p:par>
                        <p:par>
                          <p:cTn id="35" fill="hold">
                            <p:stCondLst>
                              <p:cond delay="5500"/>
                            </p:stCondLst>
                            <p:childTnLst>
                              <p:par>
                                <p:cTn id="36" presetID="3" presetClass="entr" presetSubtype="5"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blinds(vertical)">
                                      <p:cBhvr>
                                        <p:cTn id="38" dur="500"/>
                                        <p:tgtEl>
                                          <p:spTgt spid="13"/>
                                        </p:tgtEl>
                                      </p:cBhvr>
                                    </p:animEffect>
                                  </p:childTnLst>
                                  <p:subTnLst>
                                    <p:set>
                                      <p:cBhvr override="childStyle">
                                        <p:cTn dur="1" fill="hold" display="0" masterRel="sameClick" afterEffect="1">
                                          <p:stCondLst>
                                            <p:cond evt="end" delay="0">
                                              <p:tn val="36"/>
                                            </p:cond>
                                          </p:stCondLst>
                                        </p:cTn>
                                        <p:tgtEl>
                                          <p:spTgt spid="13"/>
                                        </p:tgtEl>
                                        <p:attrNameLst>
                                          <p:attrName>style.visibility</p:attrName>
                                        </p:attrNameLst>
                                      </p:cBhvr>
                                      <p:to>
                                        <p:strVal val="hidden"/>
                                      </p:to>
                                    </p:set>
                                  </p:subTnLst>
                                </p:cTn>
                              </p:par>
                            </p:childTnLst>
                          </p:cTn>
                        </p:par>
                        <p:par>
                          <p:cTn id="39" fill="hold">
                            <p:stCondLst>
                              <p:cond delay="6000"/>
                            </p:stCondLst>
                            <p:childTnLst>
                              <p:par>
                                <p:cTn id="40" presetID="3" presetClass="entr" presetSubtype="5"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vertical)">
                                      <p:cBhvr>
                                        <p:cTn id="42" dur="500"/>
                                        <p:tgtEl>
                                          <p:spTgt spid="14"/>
                                        </p:tgtEl>
                                      </p:cBhvr>
                                    </p:animEffect>
                                  </p:childTnLst>
                                  <p:subTnLst>
                                    <p:set>
                                      <p:cBhvr override="childStyle">
                                        <p:cTn dur="1" fill="hold" display="0" masterRel="sameClick" afterEffect="1">
                                          <p:stCondLst>
                                            <p:cond evt="end" delay="0">
                                              <p:tn val="40"/>
                                            </p:cond>
                                          </p:stCondLst>
                                        </p:cTn>
                                        <p:tgtEl>
                                          <p:spTgt spid="14"/>
                                        </p:tgtEl>
                                        <p:attrNameLst>
                                          <p:attrName>style.visibility</p:attrName>
                                        </p:attrNameLst>
                                      </p:cBhvr>
                                      <p:to>
                                        <p:strVal val="hidden"/>
                                      </p:to>
                                    </p:set>
                                  </p:subTnLst>
                                </p:cTn>
                              </p:par>
                            </p:childTnLst>
                          </p:cTn>
                        </p:par>
                        <p:par>
                          <p:cTn id="43" fill="hold">
                            <p:stCondLst>
                              <p:cond delay="6500"/>
                            </p:stCondLst>
                            <p:childTnLst>
                              <p:par>
                                <p:cTn id="44" presetID="3" presetClass="entr" presetSubtype="1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blinds(horizontal)">
                                      <p:cBhvr>
                                        <p:cTn id="46" dur="500"/>
                                        <p:tgtEl>
                                          <p:spTgt spid="15"/>
                                        </p:tgtEl>
                                      </p:cBhvr>
                                    </p:animEffect>
                                  </p:childTnLst>
                                  <p:subTnLst>
                                    <p:set>
                                      <p:cBhvr override="childStyle">
                                        <p:cTn dur="1" fill="hold" display="0" masterRel="sameClick" afterEffect="1">
                                          <p:stCondLst>
                                            <p:cond evt="end" delay="0">
                                              <p:tn val="44"/>
                                            </p:cond>
                                          </p:stCondLst>
                                        </p:cTn>
                                        <p:tgtEl>
                                          <p:spTgt spid="15"/>
                                        </p:tgtEl>
                                        <p:attrNameLst>
                                          <p:attrName>style.visibility</p:attrName>
                                        </p:attrNameLst>
                                      </p:cBhvr>
                                      <p:to>
                                        <p:strVal val="hidden"/>
                                      </p:to>
                                    </p:set>
                                  </p:subTnLst>
                                </p:cTn>
                              </p:par>
                            </p:childTnLst>
                          </p:cTn>
                        </p:par>
                        <p:par>
                          <p:cTn id="47" fill="hold">
                            <p:stCondLst>
                              <p:cond delay="7000"/>
                            </p:stCondLst>
                            <p:childTnLst>
                              <p:par>
                                <p:cTn id="48" presetID="63" presetClass="path" presetSubtype="0" accel="50000" decel="50000" fill="hold" grpId="0" nodeType="afterEffect">
                                  <p:stCondLst>
                                    <p:cond delay="0"/>
                                  </p:stCondLst>
                                  <p:childTnLst>
                                    <p:animMotion origin="layout" path="M -4.72222E-6 3.05273E-6 L 0.13577 -0.00347 " pathEditMode="relative" rAng="0" ptsTypes="AA">
                                      <p:cBhvr>
                                        <p:cTn id="49" dur="1000" fill="hold"/>
                                        <p:tgtEl>
                                          <p:spTgt spid="40"/>
                                        </p:tgtEl>
                                        <p:attrNameLst>
                                          <p:attrName>ppt_x</p:attrName>
                                          <p:attrName>ppt_y</p:attrName>
                                        </p:attrNameLst>
                                      </p:cBhvr>
                                      <p:rCtr x="68" y="-2"/>
                                    </p:animMotion>
                                  </p:childTnLst>
                                  <p:subTnLst>
                                    <p:set>
                                      <p:cBhvr override="childStyle">
                                        <p:cTn dur="1" fill="hold" display="0" masterRel="sameClick" afterEffect="1">
                                          <p:stCondLst>
                                            <p:cond evt="end" delay="0">
                                              <p:tn val="48"/>
                                            </p:cond>
                                          </p:stCondLst>
                                        </p:cTn>
                                        <p:tgtEl>
                                          <p:spTgt spid="40"/>
                                        </p:tgtEl>
                                        <p:attrNameLst>
                                          <p:attrName>style.visibility</p:attrName>
                                        </p:attrNameLst>
                                      </p:cBhvr>
                                      <p:to>
                                        <p:strVal val="hidden"/>
                                      </p:to>
                                    </p:set>
                                  </p:subTnLst>
                                </p:cTn>
                              </p:par>
                            </p:childTnLst>
                          </p:cTn>
                        </p:par>
                        <p:par>
                          <p:cTn id="50" fill="hold">
                            <p:stCondLst>
                              <p:cond delay="8000"/>
                            </p:stCondLst>
                            <p:childTnLst>
                              <p:par>
                                <p:cTn id="51" presetID="63" presetClass="path" presetSubtype="0" accel="50000" decel="50000" fill="hold" grpId="0" nodeType="afterEffect">
                                  <p:stCondLst>
                                    <p:cond delay="0"/>
                                  </p:stCondLst>
                                  <p:childTnLst>
                                    <p:animMotion origin="layout" path="M -4.72222E-6 3.05273E-6 L 0.13577 -0.00347 " pathEditMode="relative" rAng="0" ptsTypes="AA">
                                      <p:cBhvr>
                                        <p:cTn id="52" dur="1000" fill="hold"/>
                                        <p:tgtEl>
                                          <p:spTgt spid="42"/>
                                        </p:tgtEl>
                                        <p:attrNameLst>
                                          <p:attrName>ppt_x</p:attrName>
                                          <p:attrName>ppt_y</p:attrName>
                                        </p:attrNameLst>
                                      </p:cBhvr>
                                      <p:rCtr x="68" y="-2"/>
                                    </p:animMotion>
                                  </p:childTnLst>
                                  <p:subTnLst>
                                    <p:set>
                                      <p:cBhvr override="childStyle">
                                        <p:cTn dur="1" fill="hold" display="0" masterRel="sameClick" afterEffect="1">
                                          <p:stCondLst>
                                            <p:cond evt="end" delay="0">
                                              <p:tn val="51"/>
                                            </p:cond>
                                          </p:stCondLst>
                                        </p:cTn>
                                        <p:tgtEl>
                                          <p:spTgt spid="42"/>
                                        </p:tgtEl>
                                        <p:attrNameLst>
                                          <p:attrName>style.visibility</p:attrName>
                                        </p:attrNameLst>
                                      </p:cBhvr>
                                      <p:to>
                                        <p:strVal val="hidden"/>
                                      </p:to>
                                    </p:set>
                                  </p:subTnLst>
                                </p:cTn>
                              </p:par>
                            </p:childTnLst>
                          </p:cTn>
                        </p:par>
                        <p:par>
                          <p:cTn id="53" fill="hold">
                            <p:stCondLst>
                              <p:cond delay="9000"/>
                            </p:stCondLst>
                            <p:childTnLst>
                              <p:par>
                                <p:cTn id="54" presetID="63" presetClass="path" presetSubtype="0" accel="50000" decel="50000" fill="hold" grpId="0" nodeType="afterEffect">
                                  <p:stCondLst>
                                    <p:cond delay="0"/>
                                  </p:stCondLst>
                                  <p:childTnLst>
                                    <p:animMotion origin="layout" path="M -4.72222E-6 3.05273E-6 L 0.13577 -0.00347 " pathEditMode="relative" rAng="0" ptsTypes="AA">
                                      <p:cBhvr>
                                        <p:cTn id="55" dur="1000" fill="hold"/>
                                        <p:tgtEl>
                                          <p:spTgt spid="43"/>
                                        </p:tgtEl>
                                        <p:attrNameLst>
                                          <p:attrName>ppt_x</p:attrName>
                                          <p:attrName>ppt_y</p:attrName>
                                        </p:attrNameLst>
                                      </p:cBhvr>
                                      <p:rCtr x="68" y="-2"/>
                                    </p:animMotion>
                                  </p:childTnLst>
                                  <p:subTnLst>
                                    <p:set>
                                      <p:cBhvr override="childStyle">
                                        <p:cTn dur="1" fill="hold" display="0" masterRel="sameClick" afterEffect="1">
                                          <p:stCondLst>
                                            <p:cond evt="end" delay="0">
                                              <p:tn val="54"/>
                                            </p:cond>
                                          </p:stCondLst>
                                        </p:cTn>
                                        <p:tgtEl>
                                          <p:spTgt spid="43"/>
                                        </p:tgtEl>
                                        <p:attrNameLst>
                                          <p:attrName>style.visibility</p:attrName>
                                        </p:attrNameLst>
                                      </p:cBhvr>
                                      <p:to>
                                        <p:strVal val="hidden"/>
                                      </p:to>
                                    </p:set>
                                  </p:subTnLst>
                                </p:cTn>
                              </p:par>
                            </p:childTnLst>
                          </p:cTn>
                        </p:par>
                        <p:par>
                          <p:cTn id="56" fill="hold">
                            <p:stCondLst>
                              <p:cond delay="10000"/>
                            </p:stCondLst>
                            <p:childTnLst>
                              <p:par>
                                <p:cTn id="57" presetID="63" presetClass="path" presetSubtype="0" accel="50000" decel="50000" fill="hold" grpId="0" nodeType="afterEffect">
                                  <p:stCondLst>
                                    <p:cond delay="0"/>
                                  </p:stCondLst>
                                  <p:childTnLst>
                                    <p:animMotion origin="layout" path="M -4.72222E-6 8.32562E-8 L 0.14532 -0.00347 " pathEditMode="relative" rAng="0" ptsTypes="AA">
                                      <p:cBhvr>
                                        <p:cTn id="58" dur="1000" fill="hold"/>
                                        <p:tgtEl>
                                          <p:spTgt spid="44"/>
                                        </p:tgtEl>
                                        <p:attrNameLst>
                                          <p:attrName>ppt_x</p:attrName>
                                          <p:attrName>ppt_y</p:attrName>
                                        </p:attrNameLst>
                                      </p:cBhvr>
                                      <p:rCtr x="73" y="-2"/>
                                    </p:animMotion>
                                  </p:childTnLst>
                                </p:cTn>
                              </p:par>
                            </p:childTnLst>
                          </p:cTn>
                        </p:par>
                        <p:par>
                          <p:cTn id="59" fill="hold">
                            <p:stCondLst>
                              <p:cond delay="11000"/>
                            </p:stCondLst>
                            <p:childTnLst>
                              <p:par>
                                <p:cTn id="60" presetID="63" presetClass="path" presetSubtype="0" accel="50000" decel="50000" fill="hold" grpId="0" nodeType="afterEffect">
                                  <p:stCondLst>
                                    <p:cond delay="0"/>
                                  </p:stCondLst>
                                  <p:childTnLst>
                                    <p:animMotion origin="layout" path="M -0.00434 0.00694 L 0.14098 0.00347 " pathEditMode="relative" rAng="0" ptsTypes="AA">
                                      <p:cBhvr>
                                        <p:cTn id="61" dur="1000" fill="hold"/>
                                        <p:tgtEl>
                                          <p:spTgt spid="45"/>
                                        </p:tgtEl>
                                        <p:attrNameLst>
                                          <p:attrName>ppt_x</p:attrName>
                                          <p:attrName>ppt_y</p:attrName>
                                        </p:attrNameLst>
                                      </p:cBhvr>
                                      <p:rCtr x="73" y="-2"/>
                                    </p:animMotion>
                                  </p:childTnLst>
                                </p:cTn>
                              </p:par>
                            </p:childTnLst>
                          </p:cTn>
                        </p:par>
                        <p:par>
                          <p:cTn id="62" fill="hold">
                            <p:stCondLst>
                              <p:cond delay="12000"/>
                            </p:stCondLst>
                            <p:childTnLst>
                              <p:par>
                                <p:cTn id="63" presetID="63" presetClass="path" presetSubtype="0" accel="50000" decel="50000" fill="hold" grpId="0" nodeType="afterEffect">
                                  <p:stCondLst>
                                    <p:cond delay="0"/>
                                  </p:stCondLst>
                                  <p:childTnLst>
                                    <p:animMotion origin="layout" path="M -0.00434 0.00023 L 0.14532 -0.00347 " pathEditMode="relative" rAng="0" ptsTypes="AA">
                                      <p:cBhvr>
                                        <p:cTn id="64" dur="1000" fill="hold"/>
                                        <p:tgtEl>
                                          <p:spTgt spid="46"/>
                                        </p:tgtEl>
                                        <p:attrNameLst>
                                          <p:attrName>ppt_x</p:attrName>
                                          <p:attrName>ppt_y</p:attrName>
                                        </p:attrNameLst>
                                      </p:cBhvr>
                                      <p:rCtr x="75" y="-2"/>
                                    </p:animMotion>
                                  </p:childTnLst>
                                </p:cTn>
                              </p:par>
                            </p:childTnLst>
                          </p:cTn>
                        </p:par>
                        <p:par>
                          <p:cTn id="65" fill="hold">
                            <p:stCondLst>
                              <p:cond delay="13000"/>
                            </p:stCondLst>
                            <p:childTnLst>
                              <p:par>
                                <p:cTn id="66" presetID="21" presetClass="entr" presetSubtype="8" fill="hold" grpId="0" nodeType="afterEffect">
                                  <p:stCondLst>
                                    <p:cond delay="0"/>
                                  </p:stCondLst>
                                  <p:childTnLst>
                                    <p:set>
                                      <p:cBhvr>
                                        <p:cTn id="67" dur="1" fill="hold">
                                          <p:stCondLst>
                                            <p:cond delay="0"/>
                                          </p:stCondLst>
                                        </p:cTn>
                                        <p:tgtEl>
                                          <p:spTgt spid="57"/>
                                        </p:tgtEl>
                                        <p:attrNameLst>
                                          <p:attrName>style.visibility</p:attrName>
                                        </p:attrNameLst>
                                      </p:cBhvr>
                                      <p:to>
                                        <p:strVal val="visible"/>
                                      </p:to>
                                    </p:set>
                                    <p:animEffect transition="in" filter="wheel(8)">
                                      <p:cBhvr>
                                        <p:cTn id="68" dur="500"/>
                                        <p:tgtEl>
                                          <p:spTgt spid="57"/>
                                        </p:tgtEl>
                                      </p:cBhvr>
                                    </p:animEffect>
                                  </p:childTnLst>
                                  <p:subTnLst>
                                    <p:set>
                                      <p:cBhvr override="childStyle">
                                        <p:cTn dur="1" fill="hold" display="0" masterRel="sameClick" afterEffect="1">
                                          <p:stCondLst>
                                            <p:cond evt="end" delay="0">
                                              <p:tn val="66"/>
                                            </p:cond>
                                          </p:stCondLst>
                                        </p:cTn>
                                        <p:tgtEl>
                                          <p:spTgt spid="57"/>
                                        </p:tgtEl>
                                        <p:attrNameLst>
                                          <p:attrName>style.visibility</p:attrName>
                                        </p:attrNameLst>
                                      </p:cBhvr>
                                      <p:to>
                                        <p:strVal val="hidden"/>
                                      </p:to>
                                    </p:set>
                                  </p:subTnLst>
                                </p:cTn>
                              </p:par>
                            </p:childTnLst>
                          </p:cTn>
                        </p:par>
                        <p:par>
                          <p:cTn id="69" fill="hold">
                            <p:stCondLst>
                              <p:cond delay="13500"/>
                            </p:stCondLst>
                            <p:childTnLst>
                              <p:par>
                                <p:cTn id="70" presetID="21" presetClass="entr" presetSubtype="3"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heel(3)">
                                      <p:cBhvr>
                                        <p:cTn id="72" dur="500"/>
                                        <p:tgtEl>
                                          <p:spTgt spid="56"/>
                                        </p:tgtEl>
                                      </p:cBhvr>
                                    </p:animEffect>
                                  </p:childTnLst>
                                  <p:subTnLst>
                                    <p:set>
                                      <p:cBhvr override="childStyle">
                                        <p:cTn dur="1" fill="hold" display="0" masterRel="sameClick" afterEffect="1">
                                          <p:stCondLst>
                                            <p:cond evt="end" delay="0">
                                              <p:tn val="70"/>
                                            </p:cond>
                                          </p:stCondLst>
                                        </p:cTn>
                                        <p:tgtEl>
                                          <p:spTgt spid="56"/>
                                        </p:tgtEl>
                                        <p:attrNameLst>
                                          <p:attrName>style.visibility</p:attrName>
                                        </p:attrNameLst>
                                      </p:cBhvr>
                                      <p:to>
                                        <p:strVal val="hidden"/>
                                      </p:to>
                                    </p:set>
                                  </p:subTnLst>
                                </p:cTn>
                              </p:par>
                            </p:childTnLst>
                          </p:cTn>
                        </p:par>
                        <p:par>
                          <p:cTn id="73" fill="hold">
                            <p:stCondLst>
                              <p:cond delay="14000"/>
                            </p:stCondLst>
                            <p:childTnLst>
                              <p:par>
                                <p:cTn id="74" presetID="21" presetClass="entr" presetSubtype="4" fill="hold" grpId="0" nodeType="afterEffect">
                                  <p:stCondLst>
                                    <p:cond delay="0"/>
                                  </p:stCondLst>
                                  <p:childTnLst>
                                    <p:set>
                                      <p:cBhvr>
                                        <p:cTn id="75" dur="1" fill="hold">
                                          <p:stCondLst>
                                            <p:cond delay="0"/>
                                          </p:stCondLst>
                                        </p:cTn>
                                        <p:tgtEl>
                                          <p:spTgt spid="55"/>
                                        </p:tgtEl>
                                        <p:attrNameLst>
                                          <p:attrName>style.visibility</p:attrName>
                                        </p:attrNameLst>
                                      </p:cBhvr>
                                      <p:to>
                                        <p:strVal val="visible"/>
                                      </p:to>
                                    </p:set>
                                    <p:animEffect transition="in" filter="wheel(4)">
                                      <p:cBhvr>
                                        <p:cTn id="76" dur="500"/>
                                        <p:tgtEl>
                                          <p:spTgt spid="55"/>
                                        </p:tgtEl>
                                      </p:cBhvr>
                                    </p:animEffect>
                                  </p:childTnLst>
                                  <p:subTnLst>
                                    <p:set>
                                      <p:cBhvr override="childStyle">
                                        <p:cTn dur="1" fill="hold" display="0" masterRel="sameClick" afterEffect="1">
                                          <p:stCondLst>
                                            <p:cond evt="end" delay="0">
                                              <p:tn val="74"/>
                                            </p:cond>
                                          </p:stCondLst>
                                        </p:cTn>
                                        <p:tgtEl>
                                          <p:spTgt spid="55"/>
                                        </p:tgtEl>
                                        <p:attrNameLst>
                                          <p:attrName>style.visibility</p:attrName>
                                        </p:attrNameLst>
                                      </p:cBhvr>
                                      <p:to>
                                        <p:strVal val="hidden"/>
                                      </p:to>
                                    </p:set>
                                  </p:subTnLst>
                                </p:cTn>
                              </p:par>
                            </p:childTnLst>
                          </p:cTn>
                        </p:par>
                        <p:par>
                          <p:cTn id="77" fill="hold">
                            <p:stCondLst>
                              <p:cond delay="14500"/>
                            </p:stCondLst>
                            <p:childTnLst>
                              <p:par>
                                <p:cTn id="78" presetID="21" presetClass="entr" presetSubtype="4" fill="hold" grpId="0" nodeType="after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heel(4)">
                                      <p:cBhvr>
                                        <p:cTn id="80" dur="500"/>
                                        <p:tgtEl>
                                          <p:spTgt spid="58"/>
                                        </p:tgtEl>
                                      </p:cBhvr>
                                    </p:animEffect>
                                  </p:childTnLst>
                                  <p:subTnLst>
                                    <p:set>
                                      <p:cBhvr override="childStyle">
                                        <p:cTn dur="1" fill="hold" display="0" masterRel="sameClick" afterEffect="1">
                                          <p:stCondLst>
                                            <p:cond evt="end" delay="0">
                                              <p:tn val="78"/>
                                            </p:cond>
                                          </p:stCondLst>
                                        </p:cTn>
                                        <p:tgtEl>
                                          <p:spTgt spid="58"/>
                                        </p:tgtEl>
                                        <p:attrNameLst>
                                          <p:attrName>style.visibility</p:attrName>
                                        </p:attrNameLst>
                                      </p:cBhvr>
                                      <p:to>
                                        <p:strVal val="hidden"/>
                                      </p:to>
                                    </p:set>
                                  </p:subTnLst>
                                </p:cTn>
                              </p:par>
                            </p:childTnLst>
                          </p:cTn>
                        </p:par>
                        <p:par>
                          <p:cTn id="81" fill="hold">
                            <p:stCondLst>
                              <p:cond delay="15000"/>
                            </p:stCondLst>
                            <p:childTnLst>
                              <p:par>
                                <p:cTn id="82" presetID="21" presetClass="entr" presetSubtype="4" fill="hold" grpId="0" nodeType="after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wheel(4)">
                                      <p:cBhvr>
                                        <p:cTn id="84" dur="500"/>
                                        <p:tgtEl>
                                          <p:spTgt spid="59"/>
                                        </p:tgtEl>
                                      </p:cBhvr>
                                    </p:animEffect>
                                  </p:childTnLst>
                                  <p:subTnLst>
                                    <p:set>
                                      <p:cBhvr override="childStyle">
                                        <p:cTn dur="1" fill="hold" display="0" masterRel="sameClick" afterEffect="1">
                                          <p:stCondLst>
                                            <p:cond evt="end" delay="0">
                                              <p:tn val="82"/>
                                            </p:cond>
                                          </p:stCondLst>
                                        </p:cTn>
                                        <p:tgtEl>
                                          <p:spTgt spid="59"/>
                                        </p:tgtEl>
                                        <p:attrNameLst>
                                          <p:attrName>style.visibility</p:attrName>
                                        </p:attrNameLst>
                                      </p:cBhvr>
                                      <p:to>
                                        <p:strVal val="hidden"/>
                                      </p:to>
                                    </p:set>
                                  </p:subTnLst>
                                </p:cTn>
                              </p:par>
                            </p:childTnLst>
                          </p:cTn>
                        </p:par>
                        <p:par>
                          <p:cTn id="85" fill="hold">
                            <p:stCondLst>
                              <p:cond delay="15500"/>
                            </p:stCondLst>
                            <p:childTnLst>
                              <p:par>
                                <p:cTn id="86" presetID="35" presetClass="path" presetSubtype="0" accel="50000" decel="50000" fill="hold" grpId="0" nodeType="afterEffect">
                                  <p:stCondLst>
                                    <p:cond delay="0"/>
                                  </p:stCondLst>
                                  <p:childTnLst>
                                    <p:animMotion origin="layout" path="M -2.22222E-6 -9.52821E-7 L -0.25538 0.00347 " pathEditMode="relative" rAng="0" ptsTypes="AA">
                                      <p:cBhvr>
                                        <p:cTn id="87" dur="1000" fill="hold"/>
                                        <p:tgtEl>
                                          <p:spTgt spid="73"/>
                                        </p:tgtEl>
                                        <p:attrNameLst>
                                          <p:attrName>ppt_x</p:attrName>
                                          <p:attrName>ppt_y</p:attrName>
                                        </p:attrNameLst>
                                      </p:cBhvr>
                                      <p:rCtr x="-128" y="2"/>
                                    </p:animMotion>
                                  </p:childTnLst>
                                </p:cTn>
                              </p:par>
                            </p:childTnLst>
                          </p:cTn>
                        </p:par>
                        <p:par>
                          <p:cTn id="88" fill="hold">
                            <p:stCondLst>
                              <p:cond delay="16500"/>
                            </p:stCondLst>
                            <p:childTnLst>
                              <p:par>
                                <p:cTn id="89" presetID="35" presetClass="path" presetSubtype="0" accel="50000" decel="50000" fill="hold" grpId="0" nodeType="afterEffect">
                                  <p:stCondLst>
                                    <p:cond delay="0"/>
                                  </p:stCondLst>
                                  <p:childTnLst>
                                    <p:animMotion origin="layout" path="M -2.22222E-6 -9.52821E-7 L -0.25538 0.00347 " pathEditMode="relative" rAng="0" ptsTypes="AA">
                                      <p:cBhvr>
                                        <p:cTn id="90" dur="1000" fill="hold"/>
                                        <p:tgtEl>
                                          <p:spTgt spid="71"/>
                                        </p:tgtEl>
                                        <p:attrNameLst>
                                          <p:attrName>ppt_x</p:attrName>
                                          <p:attrName>ppt_y</p:attrName>
                                        </p:attrNameLst>
                                      </p:cBhvr>
                                      <p:rCtr x="-128" y="2"/>
                                    </p:animMotion>
                                  </p:childTnLst>
                                </p:cTn>
                              </p:par>
                            </p:childTnLst>
                          </p:cTn>
                        </p:par>
                        <p:par>
                          <p:cTn id="91" fill="hold">
                            <p:stCondLst>
                              <p:cond delay="17500"/>
                            </p:stCondLst>
                            <p:childTnLst>
                              <p:par>
                                <p:cTn id="92" presetID="35" presetClass="path" presetSubtype="0" accel="50000" decel="50000" fill="hold" grpId="0" nodeType="afterEffect">
                                  <p:stCondLst>
                                    <p:cond delay="0"/>
                                  </p:stCondLst>
                                  <p:childTnLst>
                                    <p:animMotion origin="layout" path="M -2.22222E-6 -9.52821E-7 L -0.25538 0.00347 " pathEditMode="relative" rAng="0" ptsTypes="AA">
                                      <p:cBhvr>
                                        <p:cTn id="93" dur="1000" fill="hold"/>
                                        <p:tgtEl>
                                          <p:spTgt spid="72"/>
                                        </p:tgtEl>
                                        <p:attrNameLst>
                                          <p:attrName>ppt_x</p:attrName>
                                          <p:attrName>ppt_y</p:attrName>
                                        </p:attrNameLst>
                                      </p:cBhvr>
                                      <p:rCtr x="-128" y="2"/>
                                    </p:animMotion>
                                  </p:childTnLst>
                                </p:cTn>
                              </p:par>
                            </p:childTnLst>
                          </p:cTn>
                        </p:par>
                        <p:par>
                          <p:cTn id="94" fill="hold">
                            <p:stCondLst>
                              <p:cond delay="18500"/>
                            </p:stCondLst>
                            <p:childTnLst>
                              <p:par>
                                <p:cTn id="95" presetID="4" presetClass="entr" presetSubtype="32" fill="hold" grpId="0" nodeType="afterEffect">
                                  <p:stCondLst>
                                    <p:cond delay="0"/>
                                  </p:stCondLst>
                                  <p:childTnLst>
                                    <p:set>
                                      <p:cBhvr>
                                        <p:cTn id="96" dur="1" fill="hold">
                                          <p:stCondLst>
                                            <p:cond delay="0"/>
                                          </p:stCondLst>
                                        </p:cTn>
                                        <p:tgtEl>
                                          <p:spTgt spid="96"/>
                                        </p:tgtEl>
                                        <p:attrNameLst>
                                          <p:attrName>style.visibility</p:attrName>
                                        </p:attrNameLst>
                                      </p:cBhvr>
                                      <p:to>
                                        <p:strVal val="visible"/>
                                      </p:to>
                                    </p:set>
                                    <p:animEffect transition="in" filter="box(out)">
                                      <p:cBhvr>
                                        <p:cTn id="97" dur="3000"/>
                                        <p:tgtEl>
                                          <p:spTgt spid="96"/>
                                        </p:tgtEl>
                                      </p:cBhvr>
                                    </p:animEffect>
                                  </p:childTnLst>
                                  <p:subTnLst>
                                    <p:set>
                                      <p:cBhvr override="childStyle">
                                        <p:cTn dur="1" fill="hold" display="0" masterRel="sameClick" afterEffect="1">
                                          <p:stCondLst>
                                            <p:cond evt="end" delay="0">
                                              <p:tn val="95"/>
                                            </p:cond>
                                          </p:stCondLst>
                                        </p:cTn>
                                        <p:tgtEl>
                                          <p:spTgt spid="96"/>
                                        </p:tgtEl>
                                        <p:attrNameLst>
                                          <p:attrName>style.visibility</p:attrName>
                                        </p:attrNameLst>
                                      </p:cBhvr>
                                      <p:to>
                                        <p:strVal val="hidden"/>
                                      </p:to>
                                    </p:set>
                                  </p:subTnLst>
                                </p:cTn>
                              </p:par>
                            </p:childTnLst>
                          </p:cTn>
                        </p:par>
                        <p:par>
                          <p:cTn id="98" fill="hold">
                            <p:stCondLst>
                              <p:cond delay="21500"/>
                            </p:stCondLst>
                            <p:childTnLst>
                              <p:par>
                                <p:cTn id="99" presetID="4" presetClass="entr" presetSubtype="32" fill="hold" grpId="0" nodeType="afterEffect">
                                  <p:stCondLst>
                                    <p:cond delay="0"/>
                                  </p:stCondLst>
                                  <p:childTnLst>
                                    <p:set>
                                      <p:cBhvr>
                                        <p:cTn id="100" dur="1" fill="hold">
                                          <p:stCondLst>
                                            <p:cond delay="0"/>
                                          </p:stCondLst>
                                        </p:cTn>
                                        <p:tgtEl>
                                          <p:spTgt spid="97"/>
                                        </p:tgtEl>
                                        <p:attrNameLst>
                                          <p:attrName>style.visibility</p:attrName>
                                        </p:attrNameLst>
                                      </p:cBhvr>
                                      <p:to>
                                        <p:strVal val="visible"/>
                                      </p:to>
                                    </p:set>
                                    <p:animEffect transition="in" filter="box(out)">
                                      <p:cBhvr>
                                        <p:cTn id="101" dur="3000"/>
                                        <p:tgtEl>
                                          <p:spTgt spid="97"/>
                                        </p:tgtEl>
                                      </p:cBhvr>
                                    </p:animEffect>
                                  </p:childTnLst>
                                  <p:subTnLst>
                                    <p:set>
                                      <p:cBhvr override="childStyle">
                                        <p:cTn dur="1" fill="hold" display="0" masterRel="sameClick" afterEffect="1">
                                          <p:stCondLst>
                                            <p:cond evt="end" delay="0">
                                              <p:tn val="99"/>
                                            </p:cond>
                                          </p:stCondLst>
                                        </p:cTn>
                                        <p:tgtEl>
                                          <p:spTgt spid="97"/>
                                        </p:tgtEl>
                                        <p:attrNameLst>
                                          <p:attrName>style.visibility</p:attrName>
                                        </p:attrNameLst>
                                      </p:cBhvr>
                                      <p:to>
                                        <p:strVal val="hidden"/>
                                      </p:to>
                                    </p:set>
                                  </p:subTnLst>
                                </p:cTn>
                              </p:par>
                            </p:childTnLst>
                          </p:cTn>
                        </p:par>
                        <p:par>
                          <p:cTn id="102" fill="hold">
                            <p:stCondLst>
                              <p:cond delay="24500"/>
                            </p:stCondLst>
                            <p:childTnLst>
                              <p:par>
                                <p:cTn id="103" presetID="63" presetClass="path" presetSubtype="0" accel="50000" decel="50000" fill="hold" grpId="0" nodeType="afterEffect">
                                  <p:stCondLst>
                                    <p:cond delay="0"/>
                                  </p:stCondLst>
                                  <p:childTnLst>
                                    <p:animMotion origin="layout" path="M 0.00243 0.00115 L 0.28055 0.00231 " pathEditMode="relative" rAng="0" ptsTypes="AA">
                                      <p:cBhvr>
                                        <p:cTn id="104" dur="1000" fill="hold"/>
                                        <p:tgtEl>
                                          <p:spTgt spid="79"/>
                                        </p:tgtEl>
                                        <p:attrNameLst>
                                          <p:attrName>ppt_x</p:attrName>
                                          <p:attrName>ppt_y</p:attrName>
                                        </p:attrNameLst>
                                      </p:cBhvr>
                                      <p:rCtr x="139" y="0"/>
                                    </p:animMotion>
                                  </p:childTnLst>
                                  <p:subTnLst>
                                    <p:set>
                                      <p:cBhvr override="childStyle">
                                        <p:cTn dur="1" fill="hold" display="0" masterRel="sameClick" afterEffect="1">
                                          <p:stCondLst>
                                            <p:cond evt="end" delay="0">
                                              <p:tn val="103"/>
                                            </p:cond>
                                          </p:stCondLst>
                                        </p:cTn>
                                        <p:tgtEl>
                                          <p:spTgt spid="79"/>
                                        </p:tgtEl>
                                        <p:attrNameLst>
                                          <p:attrName>style.visibility</p:attrName>
                                        </p:attrNameLst>
                                      </p:cBhvr>
                                      <p:to>
                                        <p:strVal val="hidden"/>
                                      </p:to>
                                    </p:set>
                                  </p:subTnLst>
                                </p:cTn>
                              </p:par>
                            </p:childTnLst>
                          </p:cTn>
                        </p:par>
                        <p:par>
                          <p:cTn id="105" fill="hold">
                            <p:stCondLst>
                              <p:cond delay="25500"/>
                            </p:stCondLst>
                            <p:childTnLst>
                              <p:par>
                                <p:cTn id="106" presetID="63" presetClass="path" presetSubtype="0" accel="50000" decel="50000" fill="hold" grpId="0" nodeType="afterEffect">
                                  <p:stCondLst>
                                    <p:cond delay="0"/>
                                  </p:stCondLst>
                                  <p:childTnLst>
                                    <p:animMotion origin="layout" path="M 0.00243 0.00115 L 0.28055 0.00231 " pathEditMode="relative" rAng="0" ptsTypes="AA">
                                      <p:cBhvr>
                                        <p:cTn id="107" dur="1000" fill="hold"/>
                                        <p:tgtEl>
                                          <p:spTgt spid="80"/>
                                        </p:tgtEl>
                                        <p:attrNameLst>
                                          <p:attrName>ppt_x</p:attrName>
                                          <p:attrName>ppt_y</p:attrName>
                                        </p:attrNameLst>
                                      </p:cBhvr>
                                      <p:rCtr x="139" y="0"/>
                                    </p:animMotion>
                                  </p:childTnLst>
                                  <p:subTnLst>
                                    <p:set>
                                      <p:cBhvr override="childStyle">
                                        <p:cTn dur="1" fill="hold" display="0" masterRel="sameClick" afterEffect="1">
                                          <p:stCondLst>
                                            <p:cond evt="end" delay="0">
                                              <p:tn val="106"/>
                                            </p:cond>
                                          </p:stCondLst>
                                        </p:cTn>
                                        <p:tgtEl>
                                          <p:spTgt spid="80"/>
                                        </p:tgtEl>
                                        <p:attrNameLst>
                                          <p:attrName>style.visibility</p:attrName>
                                        </p:attrNameLst>
                                      </p:cBhvr>
                                      <p:to>
                                        <p:strVal val="hidden"/>
                                      </p:to>
                                    </p:set>
                                  </p:subTnLst>
                                </p:cTn>
                              </p:par>
                            </p:childTnLst>
                          </p:cTn>
                        </p:par>
                        <p:par>
                          <p:cTn id="108" fill="hold">
                            <p:stCondLst>
                              <p:cond delay="26500"/>
                            </p:stCondLst>
                            <p:childTnLst>
                              <p:par>
                                <p:cTn id="109" presetID="63" presetClass="path" presetSubtype="0" accel="50000" decel="50000" fill="hold" grpId="0" nodeType="afterEffect">
                                  <p:stCondLst>
                                    <p:cond delay="0"/>
                                  </p:stCondLst>
                                  <p:childTnLst>
                                    <p:animMotion origin="layout" path="M 0.00243 0.00115 L 0.28055 0.00231 " pathEditMode="relative" rAng="0" ptsTypes="AA">
                                      <p:cBhvr>
                                        <p:cTn id="110" dur="1000" fill="hold"/>
                                        <p:tgtEl>
                                          <p:spTgt spid="81"/>
                                        </p:tgtEl>
                                        <p:attrNameLst>
                                          <p:attrName>ppt_x</p:attrName>
                                          <p:attrName>ppt_y</p:attrName>
                                        </p:attrNameLst>
                                      </p:cBhvr>
                                      <p:rCtr x="139" y="0"/>
                                    </p:animMotion>
                                  </p:childTnLst>
                                  <p:subTnLst>
                                    <p:set>
                                      <p:cBhvr override="childStyle">
                                        <p:cTn dur="1" fill="hold" display="0" masterRel="sameClick" afterEffect="1">
                                          <p:stCondLst>
                                            <p:cond evt="end" delay="0">
                                              <p:tn val="109"/>
                                            </p:cond>
                                          </p:stCondLst>
                                        </p:cTn>
                                        <p:tgtEl>
                                          <p:spTgt spid="81"/>
                                        </p:tgtEl>
                                        <p:attrNameLst>
                                          <p:attrName>style.visibility</p:attrName>
                                        </p:attrNameLst>
                                      </p:cBhvr>
                                      <p:to>
                                        <p:strVal val="hidden"/>
                                      </p:to>
                                    </p:set>
                                  </p:subTnLst>
                                </p:cTn>
                              </p:par>
                            </p:childTnLst>
                          </p:cTn>
                        </p:par>
                        <p:par>
                          <p:cTn id="111" fill="hold">
                            <p:stCondLst>
                              <p:cond delay="27500"/>
                            </p:stCondLst>
                            <p:childTnLst>
                              <p:par>
                                <p:cTn id="112" presetID="21" presetClass="entr" presetSubtype="2" fill="hold" grpId="0" nodeType="afterEffect">
                                  <p:stCondLst>
                                    <p:cond delay="0"/>
                                  </p:stCondLst>
                                  <p:childTnLst>
                                    <p:set>
                                      <p:cBhvr>
                                        <p:cTn id="113" dur="1" fill="hold">
                                          <p:stCondLst>
                                            <p:cond delay="0"/>
                                          </p:stCondLst>
                                        </p:cTn>
                                        <p:tgtEl>
                                          <p:spTgt spid="65"/>
                                        </p:tgtEl>
                                        <p:attrNameLst>
                                          <p:attrName>style.visibility</p:attrName>
                                        </p:attrNameLst>
                                      </p:cBhvr>
                                      <p:to>
                                        <p:strVal val="visible"/>
                                      </p:to>
                                    </p:set>
                                    <p:animEffect transition="in" filter="wheel(2)">
                                      <p:cBhvr>
                                        <p:cTn id="114" dur="500"/>
                                        <p:tgtEl>
                                          <p:spTgt spid="65"/>
                                        </p:tgtEl>
                                      </p:cBhvr>
                                    </p:animEffect>
                                  </p:childTnLst>
                                  <p:subTnLst>
                                    <p:set>
                                      <p:cBhvr override="childStyle">
                                        <p:cTn dur="1" fill="hold" display="0" masterRel="sameClick" afterEffect="1">
                                          <p:stCondLst>
                                            <p:cond evt="end" delay="0">
                                              <p:tn val="112"/>
                                            </p:cond>
                                          </p:stCondLst>
                                        </p:cTn>
                                        <p:tgtEl>
                                          <p:spTgt spid="65"/>
                                        </p:tgtEl>
                                        <p:attrNameLst>
                                          <p:attrName>style.visibility</p:attrName>
                                        </p:attrNameLst>
                                      </p:cBhvr>
                                      <p:to>
                                        <p:strVal val="hidden"/>
                                      </p:to>
                                    </p:set>
                                  </p:subTnLst>
                                </p:cTn>
                              </p:par>
                            </p:childTnLst>
                          </p:cTn>
                        </p:par>
                        <p:par>
                          <p:cTn id="115" fill="hold">
                            <p:stCondLst>
                              <p:cond delay="28000"/>
                            </p:stCondLst>
                            <p:childTnLst>
                              <p:par>
                                <p:cTn id="116" presetID="21" presetClass="entr" presetSubtype="3" fill="hold" grpId="0" nodeType="afterEffect">
                                  <p:stCondLst>
                                    <p:cond delay="0"/>
                                  </p:stCondLst>
                                  <p:childTnLst>
                                    <p:set>
                                      <p:cBhvr>
                                        <p:cTn id="117" dur="1" fill="hold">
                                          <p:stCondLst>
                                            <p:cond delay="0"/>
                                          </p:stCondLst>
                                        </p:cTn>
                                        <p:tgtEl>
                                          <p:spTgt spid="66"/>
                                        </p:tgtEl>
                                        <p:attrNameLst>
                                          <p:attrName>style.visibility</p:attrName>
                                        </p:attrNameLst>
                                      </p:cBhvr>
                                      <p:to>
                                        <p:strVal val="visible"/>
                                      </p:to>
                                    </p:set>
                                    <p:animEffect transition="in" filter="wheel(3)">
                                      <p:cBhvr>
                                        <p:cTn id="118" dur="500"/>
                                        <p:tgtEl>
                                          <p:spTgt spid="66"/>
                                        </p:tgtEl>
                                      </p:cBhvr>
                                    </p:animEffect>
                                  </p:childTnLst>
                                  <p:subTnLst>
                                    <p:set>
                                      <p:cBhvr override="childStyle">
                                        <p:cTn dur="1" fill="hold" display="0" masterRel="sameClick" afterEffect="1">
                                          <p:stCondLst>
                                            <p:cond evt="end" delay="0">
                                              <p:tn val="116"/>
                                            </p:cond>
                                          </p:stCondLst>
                                        </p:cTn>
                                        <p:tgtEl>
                                          <p:spTgt spid="66"/>
                                        </p:tgtEl>
                                        <p:attrNameLst>
                                          <p:attrName>style.visibility</p:attrName>
                                        </p:attrNameLst>
                                      </p:cBhvr>
                                      <p:to>
                                        <p:strVal val="hidden"/>
                                      </p:to>
                                    </p:set>
                                  </p:subTnLst>
                                </p:cTn>
                              </p:par>
                            </p:childTnLst>
                          </p:cTn>
                        </p:par>
                        <p:par>
                          <p:cTn id="119" fill="hold">
                            <p:stCondLst>
                              <p:cond delay="28500"/>
                            </p:stCondLst>
                            <p:childTnLst>
                              <p:par>
                                <p:cTn id="120" presetID="21" presetClass="entr" presetSubtype="4" fill="hold" grpId="0" nodeType="afterEffect">
                                  <p:stCondLst>
                                    <p:cond delay="0"/>
                                  </p:stCondLst>
                                  <p:childTnLst>
                                    <p:set>
                                      <p:cBhvr>
                                        <p:cTn id="121" dur="1" fill="hold">
                                          <p:stCondLst>
                                            <p:cond delay="0"/>
                                          </p:stCondLst>
                                        </p:cTn>
                                        <p:tgtEl>
                                          <p:spTgt spid="67"/>
                                        </p:tgtEl>
                                        <p:attrNameLst>
                                          <p:attrName>style.visibility</p:attrName>
                                        </p:attrNameLst>
                                      </p:cBhvr>
                                      <p:to>
                                        <p:strVal val="visible"/>
                                      </p:to>
                                    </p:set>
                                    <p:animEffect transition="in" filter="wheel(4)">
                                      <p:cBhvr>
                                        <p:cTn id="122" dur="500"/>
                                        <p:tgtEl>
                                          <p:spTgt spid="67"/>
                                        </p:tgtEl>
                                      </p:cBhvr>
                                    </p:animEffect>
                                  </p:childTnLst>
                                  <p:subTnLst>
                                    <p:set>
                                      <p:cBhvr override="childStyle">
                                        <p:cTn dur="1" fill="hold" display="0" masterRel="sameClick" afterEffect="1">
                                          <p:stCondLst>
                                            <p:cond evt="end" delay="0">
                                              <p:tn val="120"/>
                                            </p:cond>
                                          </p:stCondLst>
                                        </p:cTn>
                                        <p:tgtEl>
                                          <p:spTgt spid="67"/>
                                        </p:tgtEl>
                                        <p:attrNameLst>
                                          <p:attrName>style.visibility</p:attrName>
                                        </p:attrNameLst>
                                      </p:cBhvr>
                                      <p:to>
                                        <p:strVal val="hidden"/>
                                      </p:to>
                                    </p:set>
                                  </p:subTnLst>
                                </p:cTn>
                              </p:par>
                            </p:childTnLst>
                          </p:cTn>
                        </p:par>
                        <p:par>
                          <p:cTn id="123" fill="hold">
                            <p:stCondLst>
                              <p:cond delay="29000"/>
                            </p:stCondLst>
                            <p:childTnLst>
                              <p:par>
                                <p:cTn id="124" presetID="21" presetClass="entr" presetSubtype="4" fill="hold" grpId="0" nodeType="afterEffect">
                                  <p:stCondLst>
                                    <p:cond delay="0"/>
                                  </p:stCondLst>
                                  <p:childTnLst>
                                    <p:set>
                                      <p:cBhvr>
                                        <p:cTn id="125" dur="1" fill="hold">
                                          <p:stCondLst>
                                            <p:cond delay="0"/>
                                          </p:stCondLst>
                                        </p:cTn>
                                        <p:tgtEl>
                                          <p:spTgt spid="68"/>
                                        </p:tgtEl>
                                        <p:attrNameLst>
                                          <p:attrName>style.visibility</p:attrName>
                                        </p:attrNameLst>
                                      </p:cBhvr>
                                      <p:to>
                                        <p:strVal val="visible"/>
                                      </p:to>
                                    </p:set>
                                    <p:animEffect transition="in" filter="wheel(4)">
                                      <p:cBhvr>
                                        <p:cTn id="126" dur="500"/>
                                        <p:tgtEl>
                                          <p:spTgt spid="68"/>
                                        </p:tgtEl>
                                      </p:cBhvr>
                                    </p:animEffect>
                                  </p:childTnLst>
                                  <p:subTnLst>
                                    <p:set>
                                      <p:cBhvr override="childStyle">
                                        <p:cTn dur="1" fill="hold" display="0" masterRel="sameClick" afterEffect="1">
                                          <p:stCondLst>
                                            <p:cond evt="end" delay="0">
                                              <p:tn val="124"/>
                                            </p:cond>
                                          </p:stCondLst>
                                        </p:cTn>
                                        <p:tgtEl>
                                          <p:spTgt spid="68"/>
                                        </p:tgtEl>
                                        <p:attrNameLst>
                                          <p:attrName>style.visibility</p:attrName>
                                        </p:attrNameLst>
                                      </p:cBhvr>
                                      <p:to>
                                        <p:strVal val="hidden"/>
                                      </p:to>
                                    </p:set>
                                  </p:subTnLst>
                                </p:cTn>
                              </p:par>
                            </p:childTnLst>
                          </p:cTn>
                        </p:par>
                        <p:par>
                          <p:cTn id="127" fill="hold">
                            <p:stCondLst>
                              <p:cond delay="29500"/>
                            </p:stCondLst>
                            <p:childTnLst>
                              <p:par>
                                <p:cTn id="128" presetID="21" presetClass="entr" presetSubtype="4" fill="hold" grpId="0" nodeType="after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heel(4)">
                                      <p:cBhvr>
                                        <p:cTn id="130" dur="500"/>
                                        <p:tgtEl>
                                          <p:spTgt spid="69"/>
                                        </p:tgtEl>
                                      </p:cBhvr>
                                    </p:animEffec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1" fill="hold">
                            <p:stCondLst>
                              <p:cond delay="30000"/>
                            </p:stCondLst>
                            <p:childTnLst>
                              <p:par>
                                <p:cTn id="132" presetID="35" presetClass="path" presetSubtype="0" accel="50000" decel="50000" fill="hold" grpId="0" nodeType="afterEffect">
                                  <p:stCondLst>
                                    <p:cond delay="0"/>
                                  </p:stCondLst>
                                  <p:childTnLst>
                                    <p:animMotion origin="layout" path="M 0.00694 -0.00115 L -0.175 -0.00231 " pathEditMode="relative" rAng="0" ptsTypes="AA">
                                      <p:cBhvr>
                                        <p:cTn id="133" dur="1000" fill="hold"/>
                                        <p:tgtEl>
                                          <p:spTgt spid="82"/>
                                        </p:tgtEl>
                                        <p:attrNameLst>
                                          <p:attrName>ppt_x</p:attrName>
                                          <p:attrName>ppt_y</p:attrName>
                                        </p:attrNameLst>
                                      </p:cBhvr>
                                      <p:rCtr x="-91" y="-1"/>
                                    </p:animMotion>
                                  </p:childTnLst>
                                </p:cTn>
                              </p:par>
                            </p:childTnLst>
                          </p:cTn>
                        </p:par>
                        <p:par>
                          <p:cTn id="134" fill="hold">
                            <p:stCondLst>
                              <p:cond delay="31000"/>
                            </p:stCondLst>
                            <p:childTnLst>
                              <p:par>
                                <p:cTn id="135" presetID="35" presetClass="path" presetSubtype="0" accel="50000" decel="50000" fill="hold" grpId="0" nodeType="afterEffect">
                                  <p:stCondLst>
                                    <p:cond delay="0"/>
                                  </p:stCondLst>
                                  <p:childTnLst>
                                    <p:animMotion origin="layout" path="M 0.00694 -0.00115 L -0.175 -0.00231 " pathEditMode="relative" rAng="0" ptsTypes="AA">
                                      <p:cBhvr>
                                        <p:cTn id="136" dur="1000" fill="hold"/>
                                        <p:tgtEl>
                                          <p:spTgt spid="83"/>
                                        </p:tgtEl>
                                        <p:attrNameLst>
                                          <p:attrName>ppt_x</p:attrName>
                                          <p:attrName>ppt_y</p:attrName>
                                        </p:attrNameLst>
                                      </p:cBhvr>
                                      <p:rCtr x="-91" y="-1"/>
                                    </p:animMotion>
                                  </p:childTnLst>
                                </p:cTn>
                              </p:par>
                            </p:childTnLst>
                          </p:cTn>
                        </p:par>
                        <p:par>
                          <p:cTn id="137" fill="hold">
                            <p:stCondLst>
                              <p:cond delay="32000"/>
                            </p:stCondLst>
                            <p:childTnLst>
                              <p:par>
                                <p:cTn id="138" presetID="35" presetClass="path" presetSubtype="0" accel="50000" decel="50000" fill="hold" grpId="0" nodeType="afterEffect">
                                  <p:stCondLst>
                                    <p:cond delay="0"/>
                                  </p:stCondLst>
                                  <p:childTnLst>
                                    <p:animMotion origin="layout" path="M 0.00694 -0.00115 L -0.175 -0.00231 " pathEditMode="relative" rAng="0" ptsTypes="AA">
                                      <p:cBhvr>
                                        <p:cTn id="139" dur="1000" fill="hold"/>
                                        <p:tgtEl>
                                          <p:spTgt spid="84"/>
                                        </p:tgtEl>
                                        <p:attrNameLst>
                                          <p:attrName>ppt_x</p:attrName>
                                          <p:attrName>ppt_y</p:attrName>
                                        </p:attrNameLst>
                                      </p:cBhvr>
                                      <p:rCtr x="-91" y="-1"/>
                                    </p:animMotion>
                                  </p:childTnLst>
                                </p:cTn>
                              </p:par>
                            </p:childTnLst>
                          </p:cTn>
                        </p:par>
                        <p:par>
                          <p:cTn id="140" fill="hold">
                            <p:stCondLst>
                              <p:cond delay="33000"/>
                            </p:stCondLst>
                            <p:childTnLst>
                              <p:par>
                                <p:cTn id="141" presetID="42" presetClass="path" presetSubtype="0" accel="50000" decel="50000" fill="hold" grpId="0" nodeType="afterEffect">
                                  <p:stCondLst>
                                    <p:cond delay="0"/>
                                  </p:stCondLst>
                                  <p:childTnLst>
                                    <p:animMotion origin="layout" path="M -1.66667E-6 1.65587E-6 L -0.00208 0.15495 " pathEditMode="relative" rAng="0" ptsTypes="AA">
                                      <p:cBhvr>
                                        <p:cTn id="142" dur="1000" fill="hold"/>
                                        <p:tgtEl>
                                          <p:spTgt spid="91"/>
                                        </p:tgtEl>
                                        <p:attrNameLst>
                                          <p:attrName>ppt_x</p:attrName>
                                          <p:attrName>ppt_y</p:attrName>
                                        </p:attrNameLst>
                                      </p:cBhvr>
                                      <p:rCtr x="-1" y="77"/>
                                    </p:animMotion>
                                  </p:childTnLst>
                                </p:cTn>
                              </p:par>
                            </p:childTnLst>
                          </p:cTn>
                        </p:par>
                        <p:par>
                          <p:cTn id="143" fill="hold">
                            <p:stCondLst>
                              <p:cond delay="34000"/>
                            </p:stCondLst>
                            <p:childTnLst>
                              <p:par>
                                <p:cTn id="144" presetID="42" presetClass="path" presetSubtype="0" accel="50000" decel="50000" fill="hold" grpId="0" nodeType="afterEffect">
                                  <p:stCondLst>
                                    <p:cond delay="0"/>
                                  </p:stCondLst>
                                  <p:childTnLst>
                                    <p:animMotion origin="layout" path="M -1.66667E-6 1.65587E-6 L -0.00208 0.15495 " pathEditMode="relative" rAng="0" ptsTypes="AA">
                                      <p:cBhvr>
                                        <p:cTn id="145" dur="1000" fill="hold"/>
                                        <p:tgtEl>
                                          <p:spTgt spid="92"/>
                                        </p:tgtEl>
                                        <p:attrNameLst>
                                          <p:attrName>ppt_x</p:attrName>
                                          <p:attrName>ppt_y</p:attrName>
                                        </p:attrNameLst>
                                      </p:cBhvr>
                                      <p:rCtr x="-1" y="77"/>
                                    </p:animMotion>
                                  </p:childTnLst>
                                </p:cTn>
                              </p:par>
                            </p:childTnLst>
                          </p:cTn>
                        </p:par>
                        <p:par>
                          <p:cTn id="146" fill="hold">
                            <p:stCondLst>
                              <p:cond delay="35000"/>
                            </p:stCondLst>
                            <p:childTnLst>
                              <p:par>
                                <p:cTn id="147" presetID="42" presetClass="path" presetSubtype="0" accel="50000" decel="50000" fill="hold" grpId="0" nodeType="afterEffect">
                                  <p:stCondLst>
                                    <p:cond delay="0"/>
                                  </p:stCondLst>
                                  <p:childTnLst>
                                    <p:animMotion origin="layout" path="M -1.66667E-6 1.65587E-6 L -0.00208 0.15495 " pathEditMode="relative" rAng="0" ptsTypes="AA">
                                      <p:cBhvr>
                                        <p:cTn id="148" dur="1000" fill="hold"/>
                                        <p:tgtEl>
                                          <p:spTgt spid="93"/>
                                        </p:tgtEl>
                                        <p:attrNameLst>
                                          <p:attrName>ppt_x</p:attrName>
                                          <p:attrName>ppt_y</p:attrName>
                                        </p:attrNameLst>
                                      </p:cBhvr>
                                      <p:rCtr x="-1" y="77"/>
                                    </p:animMotion>
                                  </p:childTnLst>
                                </p:cTn>
                              </p:par>
                            </p:childTnLst>
                          </p:cTn>
                        </p:par>
                        <p:par>
                          <p:cTn id="149" fill="hold">
                            <p:stCondLst>
                              <p:cond delay="36000"/>
                            </p:stCondLst>
                            <p:childTnLst>
                              <p:par>
                                <p:cTn id="150" presetID="4" presetClass="entr" presetSubtype="16" fill="hold" nodeType="afterEffect">
                                  <p:stCondLst>
                                    <p:cond delay="0"/>
                                  </p:stCondLst>
                                  <p:childTnLst>
                                    <p:set>
                                      <p:cBhvr>
                                        <p:cTn id="151" dur="1" fill="hold">
                                          <p:stCondLst>
                                            <p:cond delay="0"/>
                                          </p:stCondLst>
                                        </p:cTn>
                                        <p:tgtEl>
                                          <p:spTgt spid="94">
                                            <p:txEl>
                                              <p:pRg st="0" end="0"/>
                                            </p:txEl>
                                          </p:spTgt>
                                        </p:tgtEl>
                                        <p:attrNameLst>
                                          <p:attrName>style.visibility</p:attrName>
                                        </p:attrNameLst>
                                      </p:cBhvr>
                                      <p:to>
                                        <p:strVal val="visible"/>
                                      </p:to>
                                    </p:set>
                                    <p:animEffect transition="in" filter="box(in)">
                                      <p:cBhvr>
                                        <p:cTn id="152" dur="500"/>
                                        <p:tgtEl>
                                          <p:spTgt spid="94">
                                            <p:txEl>
                                              <p:pRg st="0" end="0"/>
                                            </p:txEl>
                                          </p:spTgt>
                                        </p:tgtEl>
                                      </p:cBhvr>
                                    </p:animEffect>
                                  </p:childTnLst>
                                </p:cTn>
                              </p:par>
                            </p:childTnLst>
                          </p:cTn>
                        </p:par>
                        <p:par>
                          <p:cTn id="153" fill="hold">
                            <p:stCondLst>
                              <p:cond delay="36500"/>
                            </p:stCondLst>
                            <p:childTnLst>
                              <p:par>
                                <p:cTn id="154" presetID="4" presetClass="entr" presetSubtype="16" fill="hold" grpId="0" nodeType="afterEffect">
                                  <p:stCondLst>
                                    <p:cond delay="0"/>
                                  </p:stCondLst>
                                  <p:childTnLst>
                                    <p:set>
                                      <p:cBhvr>
                                        <p:cTn id="155" dur="1" fill="hold">
                                          <p:stCondLst>
                                            <p:cond delay="0"/>
                                          </p:stCondLst>
                                        </p:cTn>
                                        <p:tgtEl>
                                          <p:spTgt spid="95"/>
                                        </p:tgtEl>
                                        <p:attrNameLst>
                                          <p:attrName>style.visibility</p:attrName>
                                        </p:attrNameLst>
                                      </p:cBhvr>
                                      <p:to>
                                        <p:strVal val="visible"/>
                                      </p:to>
                                    </p:set>
                                    <p:animEffect transition="in" filter="box(in)">
                                      <p:cBhvr>
                                        <p:cTn id="15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19" grpId="0" animBg="1"/>
      <p:bldP spid="21" grpId="0" animBg="1"/>
      <p:bldP spid="23" grpId="0" animBg="1"/>
      <p:bldP spid="25" grpId="0" animBg="1"/>
      <p:bldP spid="11" grpId="0" animBg="1"/>
      <p:bldP spid="12" grpId="0" animBg="1"/>
      <p:bldP spid="13" grpId="0" animBg="1"/>
      <p:bldP spid="14" grpId="0" animBg="1"/>
      <p:bldP spid="15" grpId="0" animBg="1"/>
      <p:bldP spid="40" grpId="0"/>
      <p:bldP spid="42" grpId="0"/>
      <p:bldP spid="43" grpId="0"/>
      <p:bldP spid="44" grpId="0"/>
      <p:bldP spid="45" grpId="0"/>
      <p:bldP spid="46" grpId="0"/>
      <p:bldP spid="55" grpId="0" animBg="1"/>
      <p:bldP spid="56" grpId="0" animBg="1"/>
      <p:bldP spid="57" grpId="0" animBg="1"/>
      <p:bldP spid="58" grpId="0" animBg="1"/>
      <p:bldP spid="59" grpId="0" animBg="1"/>
      <p:bldP spid="65" grpId="0" animBg="1"/>
      <p:bldP spid="66" grpId="0" animBg="1"/>
      <p:bldP spid="67" grpId="0" animBg="1"/>
      <p:bldP spid="68" grpId="0" animBg="1"/>
      <p:bldP spid="69" grpId="0" animBg="1"/>
      <p:bldP spid="71" grpId="0"/>
      <p:bldP spid="72" grpId="0"/>
      <p:bldP spid="73" grpId="0"/>
      <p:bldP spid="79" grpId="0"/>
      <p:bldP spid="80" grpId="0"/>
      <p:bldP spid="81" grpId="0"/>
      <p:bldP spid="82" grpId="0"/>
      <p:bldP spid="83" grpId="0"/>
      <p:bldP spid="84" grpId="0"/>
      <p:bldP spid="91" grpId="0"/>
      <p:bldP spid="92" grpId="0"/>
      <p:bldP spid="93" grpId="0"/>
      <p:bldP spid="95" grpId="0"/>
      <p:bldP spid="96" grpId="0"/>
      <p:bldP spid="9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800" b="1" cap="all" dirty="0" smtClean="0">
                <a:ln w="0"/>
                <a:solidFill>
                  <a:srgbClr val="7030A0"/>
                </a:solidFill>
                <a:effectLst>
                  <a:reflection blurRad="12700" stA="50000" endPos="50000" dist="5000" dir="5400000" sy="-100000" rotWithShape="0"/>
                </a:effectLst>
              </a:rPr>
              <a:t>Project Features </a:t>
            </a:r>
            <a:endParaRPr lang="ar-SA" sz="4800" b="1" cap="all" dirty="0">
              <a:ln w="0"/>
              <a:solidFill>
                <a:srgbClr val="7030A0"/>
              </a:solidFill>
              <a:effectLst>
                <a:reflection blurRad="12700" stA="50000" endPos="50000" dist="5000" dir="5400000" sy="-100000" rotWithShape="0"/>
              </a:effectLst>
            </a:endParaRPr>
          </a:p>
        </p:txBody>
      </p:sp>
      <p:sp>
        <p:nvSpPr>
          <p:cNvPr id="3" name="Content Placeholder 2"/>
          <p:cNvSpPr>
            <a:spLocks noGrp="1"/>
          </p:cNvSpPr>
          <p:nvPr>
            <p:ph sz="quarter" idx="1"/>
          </p:nvPr>
        </p:nvSpPr>
        <p:spPr/>
        <p:txBody>
          <a:bodyPr>
            <a:normAutofit/>
          </a:bodyPr>
          <a:lstStyle/>
          <a:p>
            <a:pPr algn="l" rtl="0"/>
            <a:r>
              <a:rPr lang="en-US" b="1" dirty="0" smtClean="0">
                <a:solidFill>
                  <a:schemeClr val="accent5">
                    <a:lumMod val="50000"/>
                  </a:schemeClr>
                </a:solidFill>
                <a:latin typeface="Adobe Garamond Pro" pitchFamily="18" charset="0"/>
              </a:rPr>
              <a:t>The project makes it easy and more efficient  for students not to rush in front of the bus and being late for lectures, because the device takes the student number and the examination and show information on the display screen by passing near the device there is no need to show the card and wait</a:t>
            </a:r>
            <a:r>
              <a:rPr lang="en-US" dirty="0" smtClean="0">
                <a:solidFill>
                  <a:schemeClr val="accent5">
                    <a:lumMod val="50000"/>
                  </a:schemeClr>
                </a:solidFill>
                <a:latin typeface="Adobe Garamond Pro" pitchFamily="18" charset="0"/>
              </a:rPr>
              <a:t> . </a:t>
            </a:r>
          </a:p>
          <a:p>
            <a:pPr algn="l" rtl="0">
              <a:buNone/>
            </a:pPr>
            <a:endParaRPr lang="ar-SA" dirty="0">
              <a:solidFill>
                <a:schemeClr val="accent5">
                  <a:lumMod val="5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grpId="0" nodeType="clickEffect">
                                  <p:stCondLst>
                                    <p:cond delay="0"/>
                                  </p:stCondLst>
                                  <p:childTnLst>
                                    <p:animClr clrSpc="hsl">
                                      <p:cBhvr override="childStyle">
                                        <p:cTn id="6" dur="500" fill="hold"/>
                                        <p:tgtEl>
                                          <p:spTgt spid="2"/>
                                        </p:tgtEl>
                                        <p:attrNameLst>
                                          <p:attrName>style.color</p:attrName>
                                        </p:attrNameLst>
                                      </p:cBhvr>
                                      <p:by>
                                        <p:hsl h="0" s="12549" l="25098"/>
                                      </p:by>
                                    </p:animClr>
                                    <p:animClr clrSpc="hsl">
                                      <p:cBhvr>
                                        <p:cTn id="7" dur="500" fill="hold"/>
                                        <p:tgtEl>
                                          <p:spTgt spid="2"/>
                                        </p:tgtEl>
                                        <p:attrNameLst>
                                          <p:attrName>fillcolor</p:attrName>
                                        </p:attrNameLst>
                                      </p:cBhvr>
                                      <p:by>
                                        <p:hsl h="0" s="12549" l="25098"/>
                                      </p:by>
                                    </p:animClr>
                                    <p:animClr clrSpc="hsl">
                                      <p:cBhvr>
                                        <p:cTn id="8" dur="500" fill="hold"/>
                                        <p:tgtEl>
                                          <p:spTgt spid="2"/>
                                        </p:tgtEl>
                                        <p:attrNameLst>
                                          <p:attrName>stroke.color</p:attrName>
                                        </p:attrNameLst>
                                      </p:cBhvr>
                                      <p:by>
                                        <p:hsl h="0" s="12549" l="25098"/>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5"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6"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7"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8"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9"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0"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1"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System Upgrade </a:t>
            </a:r>
            <a:endParaRPr lang="ar-SA"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Content Placeholder 2"/>
          <p:cNvSpPr>
            <a:spLocks noGrp="1"/>
          </p:cNvSpPr>
          <p:nvPr>
            <p:ph sz="quarter" idx="1"/>
          </p:nvPr>
        </p:nvSpPr>
        <p:spPr/>
        <p:txBody>
          <a:bodyPr>
            <a:normAutofit/>
          </a:bodyPr>
          <a:lstStyle/>
          <a:p>
            <a:pPr algn="l" rtl="0"/>
            <a:r>
              <a:rPr lang="en-US" b="1" dirty="0" smtClean="0">
                <a:solidFill>
                  <a:schemeClr val="tx2">
                    <a:lumMod val="75000"/>
                  </a:schemeClr>
                </a:solidFill>
                <a:latin typeface="Adobe Fangsong Std R" pitchFamily="18" charset="-128"/>
                <a:ea typeface="Adobe Fangsong Std R" pitchFamily="18" charset="-128"/>
              </a:rPr>
              <a:t>In order to upgrade our system we can replace the xbee wireless device with  GSM Module that's depends on Mobile Network Coverage like (jawwal) to make the system global in whole Palestine .</a:t>
            </a:r>
          </a:p>
          <a:p>
            <a:pPr algn="l" rtl="0">
              <a:buNone/>
            </a:pPr>
            <a:endParaRPr lang="en-US" b="1" dirty="0" smtClean="0">
              <a:solidFill>
                <a:schemeClr val="tx2">
                  <a:lumMod val="75000"/>
                </a:schemeClr>
              </a:solidFill>
              <a:latin typeface="Adobe Fangsong Std R" pitchFamily="18" charset="-128"/>
              <a:ea typeface="Adobe Fangsong Std R" pitchFamily="18" charset="-128"/>
            </a:endParaRPr>
          </a:p>
          <a:p>
            <a:pPr algn="l" rtl="0"/>
            <a:r>
              <a:rPr lang="en-US" b="1" dirty="0" smtClean="0">
                <a:solidFill>
                  <a:schemeClr val="tx2">
                    <a:lumMod val="75000"/>
                  </a:schemeClr>
                </a:solidFill>
                <a:latin typeface="Adobe Fangsong Std R" pitchFamily="18" charset="-128"/>
                <a:ea typeface="Adobe Fangsong Std R" pitchFamily="18" charset="-128"/>
              </a:rPr>
              <a:t>To eliminate collision we can use another type of the  RFID reader  device  with one has  anti collision property so its easy to upgrade our system and make  it  globally and  anti collision   .</a:t>
            </a:r>
            <a:endParaRPr lang="ar-SA" b="1" dirty="0">
              <a:solidFill>
                <a:schemeClr val="tx2">
                  <a:lumMod val="75000"/>
                </a:schemeClr>
              </a:solidFill>
              <a:latin typeface="Adobe Fangsong Std R" pitchFamily="18" charset="-128"/>
              <a:ea typeface="Adobe Fangsong Std R" pitchFamily="18"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grpId="0" nodeType="clickEffect">
                                  <p:stCondLst>
                                    <p:cond delay="0"/>
                                  </p:stCondLst>
                                  <p:childTnLst>
                                    <p:animEffect transition="out" filter="fade">
                                      <p:cBhvr>
                                        <p:cTn id="18" dur="500" tmFilter="0, 0; .2, .5; .8, .5; 1, 0"/>
                                        <p:tgtEl>
                                          <p:spTgt spid="3">
                                            <p:txEl>
                                              <p:pRg st="0" end="0"/>
                                            </p:txEl>
                                          </p:spTgt>
                                        </p:tgtEl>
                                      </p:cBhvr>
                                    </p:animEffect>
                                    <p:animScale>
                                      <p:cBhvr>
                                        <p:cTn id="19" dur="250" autoRev="1" fill="hold"/>
                                        <p:tgtEl>
                                          <p:spTgt spid="3">
                                            <p:txEl>
                                              <p:pRg st="0" end="0"/>
                                            </p:txEl>
                                          </p:spTgt>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6" presetClass="emph" presetSubtype="0" fill="hold" grpId="0" nodeType="clickEffect">
                                  <p:stCondLst>
                                    <p:cond delay="0"/>
                                  </p:stCondLst>
                                  <p:childTnLst>
                                    <p:animEffect transition="out" filter="fade">
                                      <p:cBhvr>
                                        <p:cTn id="23" dur="500" tmFilter="0, 0; .2, .5; .8, .5; 1, 0"/>
                                        <p:tgtEl>
                                          <p:spTgt spid="3">
                                            <p:txEl>
                                              <p:pRg st="2" end="2"/>
                                            </p:txEl>
                                          </p:spTgt>
                                        </p:tgtEl>
                                      </p:cBhvr>
                                    </p:animEffect>
                                    <p:animScale>
                                      <p:cBhvr>
                                        <p:cTn id="24" dur="250" autoRev="1" fill="hold"/>
                                        <p:tgtEl>
                                          <p:spTgt spid="3">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998</TotalTime>
  <Words>406</Words>
  <Application>Microsoft Office PowerPoint</Application>
  <PresentationFormat>On-screen Show (4:3)</PresentationFormat>
  <Paragraphs>67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Equity</vt:lpstr>
      <vt:lpstr>BUS Acounting System Based On                  RFID</vt:lpstr>
      <vt:lpstr>BUS Acounting System Based On RFID</vt:lpstr>
      <vt:lpstr> RFID Technology  Radio Frequency Identification </vt:lpstr>
      <vt:lpstr>           RFID   vs   Barcode</vt:lpstr>
      <vt:lpstr>Project Description </vt:lpstr>
      <vt:lpstr>Slide 6</vt:lpstr>
      <vt:lpstr>Project Features </vt:lpstr>
      <vt:lpstr>System Upgrade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hasan</dc:creator>
  <cp:lastModifiedBy>hasan</cp:lastModifiedBy>
  <cp:revision>65</cp:revision>
  <dcterms:created xsi:type="dcterms:W3CDTF">2010-05-03T20:07:57Z</dcterms:created>
  <dcterms:modified xsi:type="dcterms:W3CDTF">2010-05-23T10:10:21Z</dcterms:modified>
</cp:coreProperties>
</file>