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4" r:id="rId2"/>
    <p:sldMasterId id="2147483835" r:id="rId3"/>
  </p:sldMasterIdLst>
  <p:handoutMasterIdLst>
    <p:handoutMasterId r:id="rId23"/>
  </p:handoutMasterIdLst>
  <p:sldIdLst>
    <p:sldId id="285" r:id="rId4"/>
    <p:sldId id="258" r:id="rId5"/>
    <p:sldId id="341" r:id="rId6"/>
    <p:sldId id="349" r:id="rId7"/>
    <p:sldId id="337" r:id="rId8"/>
    <p:sldId id="338" r:id="rId9"/>
    <p:sldId id="339" r:id="rId10"/>
    <p:sldId id="332" r:id="rId11"/>
    <p:sldId id="340" r:id="rId12"/>
    <p:sldId id="347" r:id="rId13"/>
    <p:sldId id="333" r:id="rId14"/>
    <p:sldId id="334" r:id="rId15"/>
    <p:sldId id="342" r:id="rId16"/>
    <p:sldId id="335" r:id="rId17"/>
    <p:sldId id="343" r:id="rId18"/>
    <p:sldId id="344" r:id="rId19"/>
    <p:sldId id="345" r:id="rId20"/>
    <p:sldId id="346" r:id="rId21"/>
    <p:sldId id="348" r:id="rId2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DE1"/>
    <a:srgbClr val="F4BD2D"/>
    <a:srgbClr val="F5F5F5"/>
    <a:srgbClr val="FAFAFA"/>
    <a:srgbClr val="F07624"/>
    <a:srgbClr val="E62949"/>
    <a:srgbClr val="1E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4649"/>
  </p:normalViewPr>
  <p:slideViewPr>
    <p:cSldViewPr showGuides="1">
      <p:cViewPr>
        <p:scale>
          <a:sx n="103" d="100"/>
          <a:sy n="103" d="100"/>
        </p:scale>
        <p:origin x="144" y="4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52B2B-0BBC-4845-BD5C-6186374697E3}" type="datetimeFigureOut">
              <a:rPr lang="ko-KR" altLang="en-US" smtClean="0"/>
              <a:t>2023. 6. 6.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153E3-D943-4A51-8AD5-41FA50EBC5B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030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47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6261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12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563888" y="638650"/>
            <a:ext cx="4320480" cy="4504851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635630" y="1"/>
            <a:ext cx="3508370" cy="4339267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180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5729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45239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60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9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6588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595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7782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836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652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694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2263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 hasCustomPrompt="1"/>
          </p:nvPr>
        </p:nvSpPr>
        <p:spPr>
          <a:xfrm>
            <a:off x="0" y="627534"/>
            <a:ext cx="9144000" cy="533308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3F0AB86-7940-4230-BC06-4EF20DC497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03598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195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 rot="10800000">
            <a:off x="3222000" y="3337155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3746892" y="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4041648" y="99959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8E48000A-B218-4CCF-8C0E-D9ACDAFA26B8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312000" y="3430238"/>
            <a:ext cx="2520000" cy="1713262"/>
          </a:xfrm>
          <a:custGeom>
            <a:avLst/>
            <a:gdLst>
              <a:gd name="connsiteX0" fmla="*/ 1260000 w 2520000"/>
              <a:gd name="connsiteY0" fmla="*/ 0 h 1713262"/>
              <a:gd name="connsiteX1" fmla="*/ 2520000 w 2520000"/>
              <a:gd name="connsiteY1" fmla="*/ 1260000 h 1713262"/>
              <a:gd name="connsiteX2" fmla="*/ 2066250 w 2520000"/>
              <a:gd name="connsiteY2" fmla="*/ 1713262 h 1713262"/>
              <a:gd name="connsiteX3" fmla="*/ 439730 w 2520000"/>
              <a:gd name="connsiteY3" fmla="*/ 1706453 h 1713262"/>
              <a:gd name="connsiteX4" fmla="*/ 0 w 2520000"/>
              <a:gd name="connsiteY4" fmla="*/ 1260000 h 171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1713262">
                <a:moveTo>
                  <a:pt x="1260000" y="0"/>
                </a:moveTo>
                <a:lnTo>
                  <a:pt x="2520000" y="1260000"/>
                </a:lnTo>
                <a:lnTo>
                  <a:pt x="2066250" y="1713262"/>
                </a:lnTo>
                <a:lnTo>
                  <a:pt x="439730" y="1706453"/>
                </a:lnTo>
                <a:lnTo>
                  <a:pt x="0" y="126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53058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85719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15313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774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1550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0282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170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4759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9723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6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055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7009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495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8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93848" y="1"/>
            <a:ext cx="2520000" cy="1711155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94559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552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152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577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pPr/>
              <a:t>6/6/23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82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951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4051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9746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02082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8858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97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814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099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202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20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15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71" r:id="rId4"/>
    <p:sldLayoutId id="2147483658" r:id="rId5"/>
    <p:sldLayoutId id="2147483659" r:id="rId6"/>
    <p:sldLayoutId id="2147483673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5" r:id="rId15"/>
    <p:sldLayoutId id="2147483674" r:id="rId16"/>
    <p:sldLayoutId id="2147483695" r:id="rId17"/>
    <p:sldLayoutId id="2147483692" r:id="rId18"/>
    <p:sldLayoutId id="2147483693" r:id="rId19"/>
    <p:sldLayoutId id="2147483694" r:id="rId20"/>
    <p:sldLayoutId id="2147483708" r:id="rId21"/>
    <p:sldLayoutId id="2147483709" r:id="rId22"/>
    <p:sldLayoutId id="2147483710" r:id="rId23"/>
    <p:sldLayoutId id="2147483711" r:id="rId24"/>
    <p:sldLayoutId id="2147483650" r:id="rId25"/>
    <p:sldLayoutId id="2147483672" r:id="rId26"/>
    <p:sldLayoutId id="2147483712" r:id="rId27"/>
    <p:sldLayoutId id="2147483713" r:id="rId28"/>
    <p:sldLayoutId id="2147483714" r:id="rId29"/>
    <p:sldLayoutId id="2147483715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6" r:id="rId2"/>
    <p:sldLayoutId id="2147483677" r:id="rId3"/>
    <p:sldLayoutId id="2147483678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3352" y="723519"/>
            <a:ext cx="5797296" cy="89154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5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4FA30E-DE22-975A-D0A2-B5A683492C9E}"/>
              </a:ext>
            </a:extLst>
          </p:cNvPr>
          <p:cNvSpPr txBox="1"/>
          <p:nvPr/>
        </p:nvSpPr>
        <p:spPr>
          <a:xfrm>
            <a:off x="1259632" y="176595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Applying six sigma approach with simulation to improve</a:t>
            </a:r>
          </a:p>
          <a:p>
            <a:pPr algn="ctr"/>
            <a:r>
              <a:rPr lang="en-US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production performance at “Adi” sewing workshop.</a:t>
            </a:r>
            <a:endParaRPr lang="en-PS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endParaRPr lang="en-P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D65C17-E5ED-2ECE-370D-F5DCBDA70861}"/>
              </a:ext>
            </a:extLst>
          </p:cNvPr>
          <p:cNvSpPr txBox="1"/>
          <p:nvPr/>
        </p:nvSpPr>
        <p:spPr>
          <a:xfrm>
            <a:off x="1115616" y="2571750"/>
            <a:ext cx="67687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Prepared by:</a:t>
            </a:r>
            <a:endParaRPr lang="en-PS" sz="14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pPr algn="ctr"/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</a:t>
            </a:r>
            <a:r>
              <a:rPr lang="en-US" sz="14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Sabrin</a:t>
            </a:r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Abu </a:t>
            </a:r>
            <a:r>
              <a:rPr lang="en-US" sz="14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Amsha</a:t>
            </a:r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                                  Omar </a:t>
            </a:r>
            <a:r>
              <a:rPr lang="en-US" sz="14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Thaher</a:t>
            </a:r>
            <a:endParaRPr lang="en-PS" sz="14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pPr algn="ctr"/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         Walaa </a:t>
            </a:r>
            <a:r>
              <a:rPr lang="en-US" sz="14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Salmeyah</a:t>
            </a:r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                                      </a:t>
            </a:r>
            <a:endParaRPr lang="en-PS" sz="14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pPr algn="ctr"/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  Kareem </a:t>
            </a:r>
            <a:r>
              <a:rPr lang="en-US" sz="14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Baniowda</a:t>
            </a:r>
            <a:r>
              <a:rPr lang="en-US" sz="14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                                     Khaled Khoja</a:t>
            </a:r>
            <a:endParaRPr lang="en-PS" sz="14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endParaRPr lang="en-P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C76E8B-DDF6-5EEF-E4F8-B7AC3215D594}"/>
              </a:ext>
            </a:extLst>
          </p:cNvPr>
          <p:cNvSpPr txBox="1"/>
          <p:nvPr/>
        </p:nvSpPr>
        <p:spPr>
          <a:xfrm>
            <a:off x="2286000" y="3694813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Supervisors:</a:t>
            </a:r>
            <a:endParaRPr lang="en-PS" sz="16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pPr algn="ctr"/>
            <a:r>
              <a:rPr lang="en-US" sz="16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Dr. Ahmad </a:t>
            </a:r>
            <a:r>
              <a:rPr lang="en-US" sz="1600" b="1" dirty="0" err="1"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R</a:t>
            </a:r>
            <a:r>
              <a:rPr lang="en-US" sz="1600" b="1" dirty="0" err="1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amahi</a:t>
            </a:r>
            <a:endParaRPr lang="en-PS" sz="16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  <a:p>
            <a:pPr algn="ctr"/>
            <a:r>
              <a:rPr lang="en-US" sz="1600" b="1" dirty="0">
                <a:effectLst/>
                <a:latin typeface="Big Caslon Medium" panose="02000603090000020003" pitchFamily="2" charset="-79"/>
                <a:ea typeface="Times New Roman" panose="02020603050405020304" pitchFamily="18" charset="0"/>
                <a:cs typeface="Big Caslon Medium" panose="02000603090000020003" pitchFamily="2" charset="-79"/>
              </a:rPr>
              <a:t>Eng. Tamer Haddad</a:t>
            </a:r>
            <a:endParaRPr lang="en-PS" sz="1600" b="1" dirty="0">
              <a:effectLst/>
              <a:latin typeface="BIG CASLON MEDIUM" panose="02000603090000020003" pitchFamily="2" charset="-79"/>
              <a:ea typeface="Times New Roman" panose="02020603050405020304" pitchFamily="18" charset="0"/>
              <a:cs typeface="BIG CASLON MEDIUM" panose="02000603090000020003" pitchFamily="2" charset="-79"/>
            </a:endParaRPr>
          </a:p>
        </p:txBody>
      </p:sp>
      <p:pic>
        <p:nvPicPr>
          <p:cNvPr id="15" name="Picture 14" descr="C:\Users\Roya\AppData\Local\Microsoft\Windows\INetCache\Content.MSO\38EC0591.tmp">
            <a:extLst>
              <a:ext uri="{FF2B5EF4-FFF2-40B4-BE49-F238E27FC236}">
                <a16:creationId xmlns:a16="http://schemas.microsoft.com/office/drawing/2014/main" id="{D98A2EDE-86E7-8190-700E-D7D504D5A3C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442" y="104434"/>
            <a:ext cx="1435100" cy="1435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7BA3B11-C1EE-18AB-F007-FED6F4C9AF9F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559AC12-ACCA-51BE-2C39-98A50AC70446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190791-2E0D-DCB9-8418-36C94CEE517C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5BE28AB-0F53-46CF-43B8-78DFFE79AFB3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CB3489-5EC5-0E37-8E2A-5B3FC3F817CF}"/>
              </a:ext>
            </a:extLst>
          </p:cNvPr>
          <p:cNvSpPr txBox="1"/>
          <p:nvPr/>
        </p:nvSpPr>
        <p:spPr>
          <a:xfrm>
            <a:off x="321876" y="668571"/>
            <a:ext cx="425012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Hole by Broken Needle &amp; Skipped Stitch solution:</a:t>
            </a:r>
          </a:p>
          <a:p>
            <a:pPr>
              <a:spcBef>
                <a:spcPts val="200"/>
              </a:spcBef>
            </a:pPr>
            <a:endParaRPr lang="en-PS" sz="1400" b="1" dirty="0"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Determine the default life of the needle in hours by </a:t>
            </a: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 of the workers so that the needle is replaced before the problem occurs</a:t>
            </a:r>
            <a:r>
              <a:rPr lang="en-P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fontAlgn="base">
              <a:buSzPts val="1000"/>
              <a:tabLst>
                <a:tab pos="457200" algn="l"/>
              </a:tabLst>
            </a:pP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 that the speed of the needle frequency is </a:t>
            </a: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adjusted through the machine to obtain a suitable </a:t>
            </a: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en-P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fontAlgn="base">
              <a:buSzPts val="1000"/>
              <a:tabLst>
                <a:tab pos="457200" algn="l"/>
              </a:tabLst>
            </a:pP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P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Continuous and periodic change of needle “once a month for example” because the price of needles not </a:t>
            </a:r>
          </a:p>
          <a:p>
            <a:pPr lvl="0" fontAlgn="base"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expensive, where the price of one needle is 1.5 shekel. </a:t>
            </a:r>
          </a:p>
          <a:p>
            <a:pPr lvl="0" fontAlgn="base">
              <a:buSzPts val="1000"/>
              <a:tabLst>
                <a:tab pos="457200" algn="l"/>
              </a:tabLst>
            </a:pP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 Needle size &amp; thread size must be adjusted. 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10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258239-D301-136C-FB6B-30F5BFB344CC}"/>
              </a:ext>
            </a:extLst>
          </p:cNvPr>
          <p:cNvSpPr txBox="1"/>
          <p:nvPr/>
        </p:nvSpPr>
        <p:spPr>
          <a:xfrm>
            <a:off x="4250123" y="627534"/>
            <a:ext cx="4572000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Oil Stain solution:  </a:t>
            </a:r>
          </a:p>
          <a:p>
            <a:pPr>
              <a:spcBef>
                <a:spcPts val="200"/>
              </a:spcBef>
            </a:pPr>
            <a:endParaRPr lang="en-PS" sz="1400" b="1" dirty="0"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Give a break for the workers during the work day  for eat in a place far from a place of work, so that  the machines don’t get dirty. 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eating, ensure that every worker washed       their hands well  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worker must ensure that the machine is clean before starting work, and make sure that the oil is  in the machine and doesn’t  leak out.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work, make sure that each shirt placed in      clean place. 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Correct machine maintenance and oil leakage        checking will be ensured by manager of the          workshop. </a:t>
            </a:r>
            <a:endParaRPr lang="en-P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5CC937F-7A47-9FB3-8520-A31FEE00B8BB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F3F8EC-AF6E-AE9D-3027-3FCAB0FF5260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0413909-4E54-4E3A-C1D3-A7C756756996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C18F6BE-6B6C-E954-F188-7D49DB3C704B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41588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5E4FB1B-B56D-6B0D-2969-E7995B416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32468"/>
              </p:ext>
            </p:extLst>
          </p:nvPr>
        </p:nvGraphicFramePr>
        <p:xfrm>
          <a:off x="1475656" y="771550"/>
          <a:ext cx="5760640" cy="4032447"/>
        </p:xfrm>
        <a:graphic>
          <a:graphicData uri="http://schemas.openxmlformats.org/drawingml/2006/table">
            <a:tbl>
              <a:tblPr rtl="1" firstRow="1" firstCol="1" bandRow="1">
                <a:tableStyleId>{8799B23B-EC83-4686-B30A-512413B5E67A}</a:tableStyleId>
              </a:tblPr>
              <a:tblGrid>
                <a:gridCol w="2292275">
                  <a:extLst>
                    <a:ext uri="{9D8B030D-6E8A-4147-A177-3AD203B41FA5}">
                      <a16:colId xmlns:a16="http://schemas.microsoft.com/office/drawing/2014/main" val="373678675"/>
                    </a:ext>
                  </a:extLst>
                </a:gridCol>
                <a:gridCol w="3468365">
                  <a:extLst>
                    <a:ext uri="{9D8B030D-6E8A-4147-A177-3AD203B41FA5}">
                      <a16:colId xmlns:a16="http://schemas.microsoft.com/office/drawing/2014/main" val="1059997687"/>
                    </a:ext>
                  </a:extLst>
                </a:gridCol>
              </a:tblGrid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Distribution type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Process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1926234253"/>
                  </a:ext>
                </a:extLst>
              </a:tr>
              <a:tr h="468260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( 1.50645 , 0.172136 )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 buttonhole area &amp; button area &amp; cutting excess fabric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3389581994"/>
                  </a:ext>
                </a:extLst>
              </a:tr>
              <a:tr h="717314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( 3.04025 , 0.289877 )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back of the shirt &amp; Stitching the round from the bottom &amp;Stitching the inside left&amp; right shoulder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3647293353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Weibull (7.18301 , 0.97776 )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sleeve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2316394458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(6.7517 , 0.584346 )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ulna hole &amp; Stitching the ulna (for two pairs) 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364468531"/>
                  </a:ext>
                </a:extLst>
              </a:tr>
              <a:tr h="375903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Lognormal (5.05604 , 0.572440 )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Preparing the collar &amp; Stitching the collar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361307315"/>
                  </a:ext>
                </a:extLst>
              </a:tr>
              <a:tr h="717314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Weibull (13.86126 , 4.69760 )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Knit of (ulna on the sleeve (for two pairs) &amp; ulna on the sleeve (for two pairs) &amp; collar on the shirt)   &amp; Stitching the label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1277392141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(2.50094 , 0.253789 )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a buttonholes in the shirt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129642176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(2.02314 , 0.112387 )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 the buttons in the shirt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1679116452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(1.01337 , 0.0702543)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Inspection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3810954152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Gamma (867.86471 , 0.00243 )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Ironing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1345727651"/>
                  </a:ext>
                </a:extLst>
              </a:tr>
              <a:tr h="219207"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(1.00029 , 0.0109081 )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Packaging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141" marR="37141" marT="0" marB="0"/>
                </a:tc>
                <a:extLst>
                  <a:ext uri="{0D108BD9-81ED-4DB2-BD59-A6C34878D82A}">
                    <a16:rowId xmlns:a16="http://schemas.microsoft.com/office/drawing/2014/main" val="277875524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D86B59D-3015-BBD8-FDA5-580E49DB0F82}"/>
              </a:ext>
            </a:extLst>
          </p:cNvPr>
          <p:cNvSpPr txBox="1"/>
          <p:nvPr/>
        </p:nvSpPr>
        <p:spPr>
          <a:xfrm>
            <a:off x="2861318" y="33950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Goodnes of fit test: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B4235C-7B9F-AFDB-4294-4FCAE710A244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1F0E8DC-7A4C-4504-19ED-F39327D05916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06BBF68-DF99-5F41-4EAA-96CA7EDC3895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4A397E-6CF9-8CC2-FEF6-DD57EBAC21D3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682CD-F460-7AB4-6EA8-08121DA5F897}"/>
              </a:ext>
            </a:extLst>
          </p:cNvPr>
          <p:cNvSpPr txBox="1"/>
          <p:nvPr/>
        </p:nvSpPr>
        <p:spPr>
          <a:xfrm>
            <a:off x="395536" y="10396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*Simulation:</a:t>
            </a:r>
          </a:p>
        </p:txBody>
      </p:sp>
    </p:spTree>
    <p:extLst>
      <p:ext uri="{BB962C8B-B14F-4D97-AF65-F5344CB8AC3E}">
        <p14:creationId xmlns:p14="http://schemas.microsoft.com/office/powerpoint/2010/main" val="1177765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133D41-47C4-6F6B-B009-CA798EB92D75}"/>
              </a:ext>
            </a:extLst>
          </p:cNvPr>
          <p:cNvSpPr txBox="1"/>
          <p:nvPr/>
        </p:nvSpPr>
        <p:spPr>
          <a:xfrm>
            <a:off x="2555776" y="18625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Current situation: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45F8FA-7F68-FE8A-D6A4-414A3E0235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82" y="2645410"/>
            <a:ext cx="5731510" cy="24980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3E4C0-AF24-B8DA-87D0-FC11C0652E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4816"/>
            <a:ext cx="4392488" cy="28661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CA854E-99A9-E52E-B266-AA9CDCB838AB}"/>
              </a:ext>
            </a:extLst>
          </p:cNvPr>
          <p:cNvSpPr txBox="1"/>
          <p:nvPr/>
        </p:nvSpPr>
        <p:spPr>
          <a:xfrm>
            <a:off x="4716016" y="966834"/>
            <a:ext cx="45269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one work day “8 hours”, 22 shirts have been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produced, and the waiting time was 331 min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“5.5 hours”  </a:t>
            </a:r>
          </a:p>
          <a:p>
            <a:endParaRPr lang="en-P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gain at one shirt 7 NIS</a:t>
            </a:r>
            <a:r>
              <a:rPr lang="en-P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the profit will be 7*22= 154 NIS/day= </a:t>
            </a:r>
          </a:p>
          <a:p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4004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/month</a:t>
            </a:r>
            <a:endParaRPr lang="en-P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PS" sz="16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C0DC8EA-1F8D-D6BE-FD47-225B32C1D3F3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67CB0A7-9D3C-27A9-360A-F1CDD9753416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26DABAE-5CEB-3155-379B-D4134B2D1DFB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B38A7E2-CB3E-1B0D-8A02-8F410C645A5A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24830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2EB4B7-AA4F-77C4-81E1-D0600B8408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73" y="2355726"/>
            <a:ext cx="5731510" cy="2498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9632EC-A798-5B64-DB28-3CBC6988C9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954"/>
            <a:ext cx="5400600" cy="23538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CA3138-8589-DF73-8A54-F0444C879562}"/>
              </a:ext>
            </a:extLst>
          </p:cNvPr>
          <p:cNvSpPr txBox="1"/>
          <p:nvPr/>
        </p:nvSpPr>
        <p:spPr>
          <a:xfrm>
            <a:off x="5868144" y="1260885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2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Processing time for 22 shirts= 7.5 hours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C9ED6E-864E-ED61-76B9-0034E9700A5C}"/>
              </a:ext>
            </a:extLst>
          </p:cNvPr>
          <p:cNvSpPr txBox="1"/>
          <p:nvPr/>
        </p:nvSpPr>
        <p:spPr>
          <a:xfrm>
            <a:off x="107504" y="3604771"/>
            <a:ext cx="5221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2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Waiting time = 331 minutes= 5.5 hours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C49529-CF27-79E1-A6F0-217DB11C13E8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EC07F78-C459-CD90-4259-9DFE4F327AAC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92944B3-3A8D-1CEE-CA5B-F0A90A9612D6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ABFC9F6-7967-2BF7-E1B8-3ED1DEBF9D27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7589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E1B6B6-8BD8-E9E5-A848-8A4D2A7AC512}"/>
              </a:ext>
            </a:extLst>
          </p:cNvPr>
          <p:cNvSpPr txBox="1"/>
          <p:nvPr/>
        </p:nvSpPr>
        <p:spPr>
          <a:xfrm>
            <a:off x="1763688" y="29231"/>
            <a:ext cx="5238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Scenario 1: Purchasing another assemply machine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25CD0F-AA71-F4FD-CCB6-CB09D40BCA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24" y="2355726"/>
            <a:ext cx="5731510" cy="27877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07E9AF-F222-278D-1D67-9D588CD69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8739"/>
            <a:ext cx="4752528" cy="26806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43668C-ABDB-FED7-7794-17CEF645AF80}"/>
              </a:ext>
            </a:extLst>
          </p:cNvPr>
          <p:cNvSpPr txBox="1"/>
          <p:nvPr/>
        </p:nvSpPr>
        <p:spPr>
          <a:xfrm>
            <a:off x="5023955" y="970731"/>
            <a:ext cx="413995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one work day “8 hours”, 40 shirts have been produced, 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waiting time was 308 min “5 hours”  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gain at one shirt 7 shekels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the profit will be 7*40= 280 shekel/day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7280 shekel/month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846C97-4143-6708-4408-97F18E0204AE}"/>
              </a:ext>
            </a:extLst>
          </p:cNvPr>
          <p:cNvSpPr txBox="1"/>
          <p:nvPr/>
        </p:nvSpPr>
        <p:spPr>
          <a:xfrm>
            <a:off x="107504" y="3255423"/>
            <a:ext cx="308412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Purchasing cost for another assembly 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 = 2500 shekel which will be 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covered in 12 months, so in one month the 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cost will be= 208 shekel/month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net profit will be= 7280-208= 7072 </a:t>
            </a: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shekel/month </a:t>
            </a:r>
            <a:endParaRPr lang="en-P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651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09B34D-3863-12CC-7223-77D71845BD89}"/>
              </a:ext>
            </a:extLst>
          </p:cNvPr>
          <p:cNvSpPr txBox="1"/>
          <p:nvPr/>
        </p:nvSpPr>
        <p:spPr>
          <a:xfrm>
            <a:off x="1763688" y="29231"/>
            <a:ext cx="5238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Scenario 1: Purchasing another assemply machine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DECCB2-F019-B8BE-8971-0CA0B90433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7534"/>
            <a:ext cx="5328592" cy="2664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003DC8-B423-04D0-8BFB-883A41CFEF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355726"/>
            <a:ext cx="6036049" cy="2771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F7CA02-A7AF-E11C-6EAC-1B971E8BE77B}"/>
              </a:ext>
            </a:extLst>
          </p:cNvPr>
          <p:cNvSpPr txBox="1"/>
          <p:nvPr/>
        </p:nvSpPr>
        <p:spPr>
          <a:xfrm>
            <a:off x="5652120" y="1491630"/>
            <a:ext cx="45875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Processing time for 40 shirts= 7.5 hours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C997AA-F791-70F1-772A-1402AA97D0DF}"/>
              </a:ext>
            </a:extLst>
          </p:cNvPr>
          <p:cNvSpPr txBox="1"/>
          <p:nvPr/>
        </p:nvSpPr>
        <p:spPr>
          <a:xfrm>
            <a:off x="504397" y="3708711"/>
            <a:ext cx="51227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Waiting time decreased to </a:t>
            </a:r>
          </a:p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308 minutes= 5 hours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3A78B7B-7DC1-C85E-ED10-384E0FB08CD2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CF6F965-79EE-EE17-69F5-7AD124E3CE34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56653A2-8428-3283-987D-7C42C166CB3F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7024610-C850-C00F-1DE7-7B841340341D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83801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44C8A0-8FA8-6581-1801-24FC86BB1F53}"/>
              </a:ext>
            </a:extLst>
          </p:cNvPr>
          <p:cNvSpPr txBox="1"/>
          <p:nvPr/>
        </p:nvSpPr>
        <p:spPr>
          <a:xfrm>
            <a:off x="2195736" y="123478"/>
            <a:ext cx="4582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Scenario 2: Bringing another 3 workers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BF417-F9B9-2F49-34F9-F4A24E887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1931"/>
            <a:ext cx="5400600" cy="30461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060121-1FB8-0D87-9A88-DDC27D707F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71750"/>
            <a:ext cx="5976664" cy="24749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C38F4D-6B50-92A6-3BE8-74930D104DB0}"/>
              </a:ext>
            </a:extLst>
          </p:cNvPr>
          <p:cNvSpPr txBox="1"/>
          <p:nvPr/>
        </p:nvSpPr>
        <p:spPr>
          <a:xfrm>
            <a:off x="5508104" y="841263"/>
            <a:ext cx="363589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production time reduced to 5.8 hours, 50 shirts have been produced, and the waiting </a:t>
            </a: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decreased to 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minutes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gain at one shirt 7 shekels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the profit will be 7*50= 350 shekel/day=</a:t>
            </a: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9100 shekel/month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EDCDF3-E45B-CB07-415F-EE65B68E2E2D}"/>
              </a:ext>
            </a:extLst>
          </p:cNvPr>
          <p:cNvSpPr txBox="1"/>
          <p:nvPr/>
        </p:nvSpPr>
        <p:spPr>
          <a:xfrm>
            <a:off x="107504" y="3651870"/>
            <a:ext cx="302433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Salary for one worker = 1500 shekel= 4500 shekel/3workers in one month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net profit will be= 9100-4500=</a:t>
            </a:r>
          </a:p>
          <a:p>
            <a:r>
              <a:rPr lang="en-US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4600 shekel/month  </a:t>
            </a:r>
            <a:endParaRPr lang="en-P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217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20357C-0EEA-4F66-C8AD-E76852323F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23478"/>
            <a:ext cx="6383265" cy="36003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2B8D4D-105A-D8BF-3267-6A5ECD222B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490" y="2728942"/>
            <a:ext cx="5731510" cy="2291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A923E5-E5A0-A9FB-A36B-F550CACF85A4}"/>
              </a:ext>
            </a:extLst>
          </p:cNvPr>
          <p:cNvSpPr txBox="1"/>
          <p:nvPr/>
        </p:nvSpPr>
        <p:spPr>
          <a:xfrm>
            <a:off x="6716308" y="1563638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Processing time for 50 shirts</a:t>
            </a:r>
          </a:p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= 5.88 hours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1A329D-6775-8BF1-5829-8EA00208D461}"/>
              </a:ext>
            </a:extLst>
          </p:cNvPr>
          <p:cNvSpPr txBox="1"/>
          <p:nvPr/>
        </p:nvSpPr>
        <p:spPr>
          <a:xfrm>
            <a:off x="899592" y="4011910"/>
            <a:ext cx="5647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Waiting time decreased to </a:t>
            </a:r>
          </a:p>
          <a:p>
            <a:r>
              <a:rPr lang="en-PS" sz="14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31 minutes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796BF2F-2E8B-394F-F440-345FE41BBAAC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8AD3ADF-17E2-7FB3-8B85-4B91AE5BDC55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D0151FA-50CA-7C91-4330-909B00403C92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FB8ED17-196D-8363-DDD9-CAFF87FA8CC1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8860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E8FC6E-0153-D5BD-ED74-8D9AF7BE8BAF}"/>
              </a:ext>
            </a:extLst>
          </p:cNvPr>
          <p:cNvSpPr txBox="1"/>
          <p:nvPr/>
        </p:nvSpPr>
        <p:spPr>
          <a:xfrm>
            <a:off x="1403648" y="267494"/>
            <a:ext cx="4582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8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B7F08A-520D-5018-4936-5DA480806458}"/>
              </a:ext>
            </a:extLst>
          </p:cNvPr>
          <p:cNvSpPr txBox="1"/>
          <p:nvPr/>
        </p:nvSpPr>
        <p:spPr>
          <a:xfrm>
            <a:off x="611560" y="843558"/>
            <a:ext cx="4572000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 rtl="0">
              <a:spcAft>
                <a:spcPts val="1000"/>
              </a:spcAft>
              <a:buFont typeface="Symbol" pitchFamily="2" charset="2"/>
              <a:buChar char=""/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Reducing average processing time. </a:t>
            </a:r>
            <a:endParaRPr lang="en-P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itchFamily="2" charset="2"/>
              <a:buChar char=""/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Increasing net profit to 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84,864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NIS/year.</a:t>
            </a:r>
            <a:endParaRPr lang="en-P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itchFamily="2" charset="2"/>
              <a:buChar char=""/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Increase productivity/hour. </a:t>
            </a:r>
            <a:endParaRPr lang="en-P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itchFamily="2" charset="2"/>
              <a:buChar char=""/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Reduce defects.</a:t>
            </a:r>
            <a:endParaRPr lang="en-P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3D1B20-32B3-2DF4-54FB-1D1926DB4EFD}"/>
              </a:ext>
            </a:extLst>
          </p:cNvPr>
          <p:cNvSpPr txBox="1"/>
          <p:nvPr/>
        </p:nvSpPr>
        <p:spPr>
          <a:xfrm>
            <a:off x="3995936" y="2859782"/>
            <a:ext cx="4572000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 rtl="0">
              <a:spcAft>
                <a:spcPts val="100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Performing regular preventive maintenance.</a:t>
            </a:r>
            <a:endParaRPr lang="en-P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Modernization of some machines due to the age and due to the inconsistency in the production capacity of the machines.</a:t>
            </a:r>
            <a:endParaRPr lang="en-P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Purchasing another assembly machine. </a:t>
            </a:r>
            <a:endParaRPr lang="en-P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P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CC8CA-AB9D-4939-2EFC-18C03D517158}"/>
              </a:ext>
            </a:extLst>
          </p:cNvPr>
          <p:cNvSpPr txBox="1"/>
          <p:nvPr/>
        </p:nvSpPr>
        <p:spPr>
          <a:xfrm>
            <a:off x="4788024" y="23870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800" b="1" dirty="0">
                <a:highlight>
                  <a:srgbClr val="F4BD2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FA45AC-36F8-CD4D-6213-42360AD85E7E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934091E-44B4-DDF1-5769-12A878AAB212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21FED0C-94ED-30AF-D913-ED45B91AEB17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3CAEE-573C-CDCF-EDDF-A80BC91D751A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67283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3E1F7-B99D-10F2-DCDE-3ED01D03A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836" y="1851670"/>
            <a:ext cx="7524328" cy="884466"/>
          </a:xfrm>
        </p:spPr>
        <p:txBody>
          <a:bodyPr/>
          <a:lstStyle/>
          <a:p>
            <a:pPr algn="ctr"/>
            <a:r>
              <a:rPr lang="en-PS" dirty="0"/>
              <a:t>Thank you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B34BAE7-FAF7-60C2-62B5-48544E96B1AB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E33E931-394F-AF88-A745-89C12DC15293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CA989BE-B0D7-C3CC-4A7F-686769738CBE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CBB025-4AD4-F657-0451-9B6F448BC38B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76310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entagon 48"/>
          <p:cNvSpPr/>
          <p:nvPr/>
        </p:nvSpPr>
        <p:spPr>
          <a:xfrm>
            <a:off x="1682015" y="260506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4" name="Rectangle 2"/>
          <p:cNvSpPr/>
          <p:nvPr/>
        </p:nvSpPr>
        <p:spPr>
          <a:xfrm>
            <a:off x="2577429" y="260506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763688" y="339502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</p:txBody>
      </p:sp>
      <p:sp>
        <p:nvSpPr>
          <p:cNvPr id="108" name="Pentagon 107"/>
          <p:cNvSpPr/>
          <p:nvPr/>
        </p:nvSpPr>
        <p:spPr>
          <a:xfrm>
            <a:off x="1682015" y="958382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Rectangle 2"/>
          <p:cNvSpPr/>
          <p:nvPr/>
        </p:nvSpPr>
        <p:spPr>
          <a:xfrm>
            <a:off x="2577429" y="958382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1763688" y="103737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115" name="Pentagon 114"/>
          <p:cNvSpPr/>
          <p:nvPr/>
        </p:nvSpPr>
        <p:spPr>
          <a:xfrm>
            <a:off x="1682015" y="1656258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6" name="Rectangle 2"/>
          <p:cNvSpPr/>
          <p:nvPr/>
        </p:nvSpPr>
        <p:spPr>
          <a:xfrm>
            <a:off x="2577429" y="1656258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1763688" y="173525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  <p:sp>
        <p:nvSpPr>
          <p:cNvPr id="122" name="Pentagon 121"/>
          <p:cNvSpPr/>
          <p:nvPr/>
        </p:nvSpPr>
        <p:spPr>
          <a:xfrm>
            <a:off x="1682015" y="2354134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3" name="Rectangle 2"/>
          <p:cNvSpPr/>
          <p:nvPr/>
        </p:nvSpPr>
        <p:spPr>
          <a:xfrm>
            <a:off x="2577429" y="2354134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1763688" y="2433130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</a:p>
        </p:txBody>
      </p:sp>
      <p:sp>
        <p:nvSpPr>
          <p:cNvPr id="129" name="Pentagon 128"/>
          <p:cNvSpPr/>
          <p:nvPr/>
        </p:nvSpPr>
        <p:spPr>
          <a:xfrm>
            <a:off x="1682015" y="3052008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0" name="Rectangle 2"/>
          <p:cNvSpPr/>
          <p:nvPr/>
        </p:nvSpPr>
        <p:spPr>
          <a:xfrm>
            <a:off x="2577429" y="3052008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1763688" y="313100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24E27EA-D2FE-B838-B155-E09813232FA5}"/>
              </a:ext>
            </a:extLst>
          </p:cNvPr>
          <p:cNvSpPr/>
          <p:nvPr/>
        </p:nvSpPr>
        <p:spPr>
          <a:xfrm rot="5400000">
            <a:off x="-479042" y="1676053"/>
            <a:ext cx="3327909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65EAA8FD-5FFD-1D06-AB83-8371DAE8745A}"/>
              </a:ext>
            </a:extLst>
          </p:cNvPr>
          <p:cNvSpPr txBox="1"/>
          <p:nvPr/>
        </p:nvSpPr>
        <p:spPr bwMode="auto">
          <a:xfrm>
            <a:off x="3222815" y="1752184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Phase</a:t>
            </a: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44D70ABA-4D31-9FAD-EDDE-B48762790F72}"/>
              </a:ext>
            </a:extLst>
          </p:cNvPr>
          <p:cNvSpPr txBox="1"/>
          <p:nvPr/>
        </p:nvSpPr>
        <p:spPr bwMode="auto">
          <a:xfrm>
            <a:off x="3348084" y="334109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41540F09-DBC6-6DC9-6DCF-C7F1E9263778}"/>
              </a:ext>
            </a:extLst>
          </p:cNvPr>
          <p:cNvSpPr txBox="1"/>
          <p:nvPr/>
        </p:nvSpPr>
        <p:spPr bwMode="auto">
          <a:xfrm>
            <a:off x="3301060" y="2433130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Phase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E5A37-04E6-02BE-AC70-4DE22A0F1C20}"/>
              </a:ext>
            </a:extLst>
          </p:cNvPr>
          <p:cNvSpPr txBox="1"/>
          <p:nvPr/>
        </p:nvSpPr>
        <p:spPr bwMode="auto">
          <a:xfrm>
            <a:off x="3263741" y="3192559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601745-C1B5-BCDE-DB81-800AA5766EC7}"/>
              </a:ext>
            </a:extLst>
          </p:cNvPr>
          <p:cNvSpPr txBox="1"/>
          <p:nvPr/>
        </p:nvSpPr>
        <p:spPr>
          <a:xfrm rot="16200000">
            <a:off x="443363" y="1830080"/>
            <a:ext cx="1483098" cy="584775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softEdge rad="0"/>
          </a:effectLst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Big Caslon Medium" panose="02000603090000020003" pitchFamily="2" charset="-79"/>
                <a:cs typeface="Big Caslon Medium" panose="02000603090000020003" pitchFamily="2" charset="-79"/>
              </a:rPr>
              <a:t>Outline</a:t>
            </a: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00626851-3BED-9B2D-BABF-0607C9D55B7B}"/>
              </a:ext>
            </a:extLst>
          </p:cNvPr>
          <p:cNvSpPr txBox="1"/>
          <p:nvPr/>
        </p:nvSpPr>
        <p:spPr bwMode="auto">
          <a:xfrm>
            <a:off x="3377010" y="1032838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Phase</a:t>
            </a: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48D9A57F-54C5-555E-ED37-2959FB7C4558}"/>
              </a:ext>
            </a:extLst>
          </p:cNvPr>
          <p:cNvSpPr/>
          <p:nvPr/>
        </p:nvSpPr>
        <p:spPr>
          <a:xfrm>
            <a:off x="1697756" y="3757701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endParaRPr lang="ko-KR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9F77AD-346F-9C09-5FEB-AD9F67E524CF}"/>
              </a:ext>
            </a:extLst>
          </p:cNvPr>
          <p:cNvSpPr/>
          <p:nvPr/>
        </p:nvSpPr>
        <p:spPr>
          <a:xfrm>
            <a:off x="2593170" y="3757701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19DC26-4B26-21D8-CCA4-C33BD623BA57}"/>
              </a:ext>
            </a:extLst>
          </p:cNvPr>
          <p:cNvSpPr txBox="1"/>
          <p:nvPr/>
        </p:nvSpPr>
        <p:spPr bwMode="auto">
          <a:xfrm>
            <a:off x="3263741" y="3897086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698780E2-E438-EC2E-0A26-4C85D1D7948C}"/>
              </a:ext>
            </a:extLst>
          </p:cNvPr>
          <p:cNvSpPr/>
          <p:nvPr/>
        </p:nvSpPr>
        <p:spPr>
          <a:xfrm>
            <a:off x="1697756" y="4450977"/>
            <a:ext cx="1116184" cy="576000"/>
          </a:xfrm>
          <a:prstGeom prst="homePlate">
            <a:avLst>
              <a:gd name="adj" fmla="val 54918"/>
            </a:avLst>
          </a:prstGeom>
          <a:solidFill>
            <a:srgbClr val="1C7D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</a:t>
            </a:r>
            <a:endParaRPr lang="ko-KR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1083682-894E-AC9C-07AB-A7C45D6527B9}"/>
              </a:ext>
            </a:extLst>
          </p:cNvPr>
          <p:cNvSpPr/>
          <p:nvPr/>
        </p:nvSpPr>
        <p:spPr>
          <a:xfrm>
            <a:off x="2593170" y="4450977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1C7D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DDC203-98B9-D803-6705-84719979F28F}"/>
              </a:ext>
            </a:extLst>
          </p:cNvPr>
          <p:cNvSpPr txBox="1"/>
          <p:nvPr/>
        </p:nvSpPr>
        <p:spPr bwMode="auto">
          <a:xfrm>
            <a:off x="3263741" y="4590362"/>
            <a:ext cx="48453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&amp;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3219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3861DB-4FA4-1A07-A8CA-38E089D94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425990"/>
              </p:ext>
            </p:extLst>
          </p:nvPr>
        </p:nvGraphicFramePr>
        <p:xfrm>
          <a:off x="1475656" y="715292"/>
          <a:ext cx="5863570" cy="848742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767346">
                  <a:extLst>
                    <a:ext uri="{9D8B030D-6E8A-4147-A177-3AD203B41FA5}">
                      <a16:colId xmlns:a16="http://schemas.microsoft.com/office/drawing/2014/main" val="2152392680"/>
                    </a:ext>
                  </a:extLst>
                </a:gridCol>
                <a:gridCol w="4096224">
                  <a:extLst>
                    <a:ext uri="{9D8B030D-6E8A-4147-A177-3AD203B41FA5}">
                      <a16:colId xmlns:a16="http://schemas.microsoft.com/office/drawing/2014/main" val="3406056008"/>
                    </a:ext>
                  </a:extLst>
                </a:gridCol>
              </a:tblGrid>
              <a:tr h="204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sponsor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“Adi” Sewing Workshop 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806651"/>
                  </a:ext>
                </a:extLst>
              </a:tr>
              <a:tr h="204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Team leader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Ahmad Al-Ramahi, Tamer Haddad, Sabrin, Walaa 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634596"/>
                  </a:ext>
                </a:extLst>
              </a:tr>
              <a:tr h="3104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title 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Applying six sigma approach with simulation to improve production performance at Adi sewing workshop.</a:t>
                      </a:r>
                      <a:endParaRPr lang="en-P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740348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D3F210-41E8-A12F-E075-114BB9B15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022023"/>
              </p:ext>
            </p:extLst>
          </p:nvPr>
        </p:nvGraphicFramePr>
        <p:xfrm>
          <a:off x="1475656" y="1651396"/>
          <a:ext cx="5897880" cy="1471418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5897880">
                  <a:extLst>
                    <a:ext uri="{9D8B030D-6E8A-4147-A177-3AD203B41FA5}">
                      <a16:colId xmlns:a16="http://schemas.microsoft.com/office/drawing/2014/main" val="4023807511"/>
                    </a:ext>
                  </a:extLst>
                </a:gridCol>
              </a:tblGrid>
              <a:tr h="328418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Problem definition and purpose </a:t>
                      </a:r>
                      <a:endParaRPr lang="en-P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729455"/>
                  </a:ext>
                </a:extLst>
              </a:tr>
              <a:tr h="869895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The problem is the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high defects rate in their products and wastes and long time it takes the sewing process to complete its process. </a:t>
                      </a:r>
                      <a:endParaRPr lang="en-PS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PS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The goal is to reduce the defects and time as much as possible to ensure the required quality, and this leads to increased productivity and reduced cost as expected. </a:t>
                      </a:r>
                      <a:endParaRPr lang="en-P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306378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63A1B3F-0C75-3A68-6BD0-91B87FEE3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67961"/>
              </p:ext>
            </p:extLst>
          </p:nvPr>
        </p:nvGraphicFramePr>
        <p:xfrm>
          <a:off x="1505411" y="3217397"/>
          <a:ext cx="5886916" cy="1697609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5886916">
                  <a:extLst>
                    <a:ext uri="{9D8B030D-6E8A-4147-A177-3AD203B41FA5}">
                      <a16:colId xmlns:a16="http://schemas.microsoft.com/office/drawing/2014/main" val="52563649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1549400" algn="l"/>
                        </a:tabLst>
                      </a:pPr>
                      <a:r>
                        <a:rPr lang="en-US" sz="1200" dirty="0">
                          <a:effectLst/>
                        </a:rPr>
                        <a:t>Business case  	</a:t>
                      </a:r>
                      <a:endParaRPr lang="en-PS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P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3971905"/>
                  </a:ext>
                </a:extLst>
              </a:tr>
              <a:tr h="9518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* Excess waste in waiting time during assembly operation of the shirt .</a:t>
                      </a:r>
                      <a:endParaRPr lang="en-PS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* High number of defects such as: “stains, holes and skipped stitches, etc.”</a:t>
                      </a:r>
                      <a:endParaRPr lang="en-PS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* It consumes a high value of cost, time, present  and more parameters without adding value to the product.</a:t>
                      </a:r>
                      <a:endParaRPr lang="en-P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977547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849E84B-AC66-6EBB-23C7-8FA46B3C09B1}"/>
              </a:ext>
            </a:extLst>
          </p:cNvPr>
          <p:cNvSpPr txBox="1"/>
          <p:nvPr/>
        </p:nvSpPr>
        <p:spPr>
          <a:xfrm>
            <a:off x="291690" y="68961"/>
            <a:ext cx="164769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*Define Phase</a:t>
            </a:r>
          </a:p>
          <a:p>
            <a:r>
              <a:rPr lang="en-P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Charter: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9008B4-9DD9-FD18-B1F3-98111AF5D769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D2E1C73-6C1E-D5B5-87FB-71C84EA4BBA0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B5563FD-C84F-48F7-8F9C-FAFAA9BB9D07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20559D-0D8E-49FD-4A8B-76026DD011EC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0142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A29C2C7-291C-8098-28AF-69BF2D3BB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977616"/>
              </p:ext>
            </p:extLst>
          </p:nvPr>
        </p:nvGraphicFramePr>
        <p:xfrm>
          <a:off x="2195736" y="123479"/>
          <a:ext cx="4392487" cy="4752533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3035933">
                  <a:extLst>
                    <a:ext uri="{9D8B030D-6E8A-4147-A177-3AD203B41FA5}">
                      <a16:colId xmlns:a16="http://schemas.microsoft.com/office/drawing/2014/main" val="1288318800"/>
                    </a:ext>
                  </a:extLst>
                </a:gridCol>
                <a:gridCol w="1356554">
                  <a:extLst>
                    <a:ext uri="{9D8B030D-6E8A-4147-A177-3AD203B41FA5}">
                      <a16:colId xmlns:a16="http://schemas.microsoft.com/office/drawing/2014/main" val="863564434"/>
                    </a:ext>
                  </a:extLst>
                </a:gridCol>
              </a:tblGrid>
              <a:tr h="3883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Process Name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Time (min)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300963750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Preparing sewing machine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986076917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buttonhole area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0.7725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3422126783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Cutting the excess fabric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0.06783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440804443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button area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0.6667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150016602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back of the shirt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985020981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inside left shoulder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0.7333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597471397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inside right shoulder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0.8178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452910195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sleeve </a:t>
                      </a:r>
                      <a:endParaRPr lang="en-P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0.9166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4009606558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ulna hole </a:t>
                      </a:r>
                      <a:endParaRPr lang="en-P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4.5145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494909361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ulna (for two pairs)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2.263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299436761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Preparing the collar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1.536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459930658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collar</a:t>
                      </a:r>
                      <a:endParaRPr lang="en-P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3.5946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481933644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round from the bottom </a:t>
                      </a:r>
                      <a:endParaRPr lang="en-P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0.4322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280488101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Knit the sleeve on the shirt (for two pairs)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1.3386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3525310629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Knit the ulna on the sleeve (for two pairs)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2.0111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485755869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Knit the collar on the shirt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1.0176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131445573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Stitching the label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0.1668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488555191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Preparing buttonholes machine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3841271815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a buttonholes in the shirt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2.5053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574034272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Preparing buttons machine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0.917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668975857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Stitch the buttons in the shirt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2.0225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940227733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Inspection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432698776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Ironing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2.1181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1799327973"/>
                  </a:ext>
                </a:extLst>
              </a:tr>
              <a:tr h="1818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Packaging </a:t>
                      </a:r>
                      <a:endParaRPr lang="en-P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1.0015</a:t>
                      </a:r>
                      <a:endParaRPr lang="en-P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207" marR="31207" marT="0" marB="0"/>
                </a:tc>
                <a:extLst>
                  <a:ext uri="{0D108BD9-81ED-4DB2-BD59-A6C34878D82A}">
                    <a16:rowId xmlns:a16="http://schemas.microsoft.com/office/drawing/2014/main" val="2083626901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35D19A62-8706-C1F3-2C8D-7654C4807565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BD8420-6C19-76B9-F152-0EE5C7CC2703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1CFAAB4-F8F9-45A0-274B-1107805D38C1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8230B54-86BC-E684-7057-EA97122005EC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013F6-427E-B638-04B9-5475752FF661}"/>
              </a:ext>
            </a:extLst>
          </p:cNvPr>
          <p:cNvSpPr txBox="1"/>
          <p:nvPr/>
        </p:nvSpPr>
        <p:spPr>
          <a:xfrm>
            <a:off x="138640" y="187679"/>
            <a:ext cx="48629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*Analyze Phase</a:t>
            </a:r>
          </a:p>
          <a:p>
            <a:r>
              <a:rPr lang="en-P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Time:</a:t>
            </a:r>
          </a:p>
        </p:txBody>
      </p:sp>
    </p:spTree>
    <p:extLst>
      <p:ext uri="{BB962C8B-B14F-4D97-AF65-F5344CB8AC3E}">
        <p14:creationId xmlns:p14="http://schemas.microsoft.com/office/powerpoint/2010/main" val="2006784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1602E6-34E6-5CB2-5979-A0D2B987E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2800"/>
            <a:ext cx="7488832" cy="47192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8AD02A-5994-3BCB-E2BC-E8AFDC8BE748}"/>
              </a:ext>
            </a:extLst>
          </p:cNvPr>
          <p:cNvSpPr txBox="1"/>
          <p:nvPr/>
        </p:nvSpPr>
        <p:spPr>
          <a:xfrm>
            <a:off x="2987824" y="188135"/>
            <a:ext cx="210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Stream Map: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93128-C47A-E2FC-AA7D-2EF2D028083D}"/>
              </a:ext>
            </a:extLst>
          </p:cNvPr>
          <p:cNvSpPr txBox="1"/>
          <p:nvPr/>
        </p:nvSpPr>
        <p:spPr>
          <a:xfrm>
            <a:off x="332509" y="716973"/>
            <a:ext cx="184731" cy="369332"/>
          </a:xfrm>
          <a:prstGeom prst="rect">
            <a:avLst/>
          </a:prstGeom>
          <a:solidFill>
            <a:srgbClr val="FAFAFA"/>
          </a:solidFill>
        </p:spPr>
        <p:txBody>
          <a:bodyPr wrap="none" rtlCol="0">
            <a:spAutoFit/>
          </a:bodyPr>
          <a:lstStyle/>
          <a:p>
            <a:endParaRPr lang="en-P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9E9AF9-D041-D686-28BC-28E39CD339F7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938C5D0-FC19-42BA-53FA-423CAE7313E4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023536-F3CE-AEB2-88B3-58E7EFA62E15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4BEF6B-32F8-F6B0-50B3-129266A8C850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2878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0E0D9A-FBCD-D833-20BD-1FA1D8396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283381"/>
              </p:ext>
            </p:extLst>
          </p:nvPr>
        </p:nvGraphicFramePr>
        <p:xfrm>
          <a:off x="323528" y="555526"/>
          <a:ext cx="2880320" cy="4061398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405035">
                  <a:extLst>
                    <a:ext uri="{9D8B030D-6E8A-4147-A177-3AD203B41FA5}">
                      <a16:colId xmlns:a16="http://schemas.microsoft.com/office/drawing/2014/main" val="3407979966"/>
                    </a:ext>
                  </a:extLst>
                </a:gridCol>
                <a:gridCol w="1475285">
                  <a:extLst>
                    <a:ext uri="{9D8B030D-6E8A-4147-A177-3AD203B41FA5}">
                      <a16:colId xmlns:a16="http://schemas.microsoft.com/office/drawing/2014/main" val="414546733"/>
                    </a:ext>
                  </a:extLst>
                </a:gridCol>
              </a:tblGrid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Defects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Defects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259546029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Hole by broken needle 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3312725130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Skipped Stitch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3218102344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 Stain   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156564772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Unfinished buttonhole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968171927"/>
                  </a:ext>
                </a:extLst>
              </a:tr>
              <a:tr h="4208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Hole by broken needle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3165190978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Inaccurate Seam (slanted)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2364728212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Seam Puckering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205860278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Uneven Stitch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3729238095"/>
                  </a:ext>
                </a:extLst>
              </a:tr>
              <a:tr h="3986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Uncut thread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801" marR="39801" marT="0" marB="0"/>
                </a:tc>
                <a:extLst>
                  <a:ext uri="{0D108BD9-81ED-4DB2-BD59-A6C34878D82A}">
                    <a16:rowId xmlns:a16="http://schemas.microsoft.com/office/drawing/2014/main" val="361026335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9CB646E-F53E-2BC8-E8EB-A72151C9B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567372"/>
            <a:ext cx="5616624" cy="406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170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CE5AEB2-DD3D-61CD-A486-8BA08184D8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289214"/>
              </p:ext>
            </p:extLst>
          </p:nvPr>
        </p:nvGraphicFramePr>
        <p:xfrm>
          <a:off x="107504" y="398419"/>
          <a:ext cx="3176440" cy="4494347"/>
        </p:xfrm>
        <a:graphic>
          <a:graphicData uri="http://schemas.openxmlformats.org/drawingml/2006/table">
            <a:tbl>
              <a:tblPr rtl="1" firstRow="1" firstCol="1" bandRow="1">
                <a:tableStyleId>{5DA37D80-6434-44D0-A028-1B22A696006F}</a:tableStyleId>
              </a:tblPr>
              <a:tblGrid>
                <a:gridCol w="1130934">
                  <a:extLst>
                    <a:ext uri="{9D8B030D-6E8A-4147-A177-3AD203B41FA5}">
                      <a16:colId xmlns:a16="http://schemas.microsoft.com/office/drawing/2014/main" val="1859872757"/>
                    </a:ext>
                  </a:extLst>
                </a:gridCol>
                <a:gridCol w="1029739">
                  <a:extLst>
                    <a:ext uri="{9D8B030D-6E8A-4147-A177-3AD203B41FA5}">
                      <a16:colId xmlns:a16="http://schemas.microsoft.com/office/drawing/2014/main" val="1104423464"/>
                    </a:ext>
                  </a:extLst>
                </a:gridCol>
                <a:gridCol w="1015767">
                  <a:extLst>
                    <a:ext uri="{9D8B030D-6E8A-4147-A177-3AD203B41FA5}">
                      <a16:colId xmlns:a16="http://schemas.microsoft.com/office/drawing/2014/main" val="296095807"/>
                    </a:ext>
                  </a:extLst>
                </a:gridCol>
              </a:tblGrid>
              <a:tr h="2690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Defects 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Checked Pieces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Batch Number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852236289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3626272483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107592102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3789490553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3154952077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169314201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70403617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249868044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1543096321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3120792853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454230259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669795867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4128323605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075077896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530150926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492894651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402059721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2474502840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1066788230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1616675299"/>
                  </a:ext>
                </a:extLst>
              </a:tr>
              <a:tr h="19962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P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P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3" marR="30783" marT="0" marB="0"/>
                </a:tc>
                <a:extLst>
                  <a:ext uri="{0D108BD9-81ED-4DB2-BD59-A6C34878D82A}">
                    <a16:rowId xmlns:a16="http://schemas.microsoft.com/office/drawing/2014/main" val="3404976251"/>
                  </a:ext>
                </a:extLst>
              </a:tr>
            </a:tbl>
          </a:graphicData>
        </a:graphic>
      </p:graphicFrame>
      <p:pic>
        <p:nvPicPr>
          <p:cNvPr id="4" name="Picture 3" descr="U Chart of defects">
            <a:extLst>
              <a:ext uri="{FF2B5EF4-FFF2-40B4-BE49-F238E27FC236}">
                <a16:creationId xmlns:a16="http://schemas.microsoft.com/office/drawing/2014/main" id="{DC71DCEE-8058-9EBD-B3BD-E9BA532C6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79" y="555525"/>
            <a:ext cx="5612130" cy="4176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2385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18FFE-7076-405C-4E20-3C921E1A3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71550"/>
            <a:ext cx="5727700" cy="3898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A536F6-7EAD-C27E-02AA-88041E5FBA1E}"/>
              </a:ext>
            </a:extLst>
          </p:cNvPr>
          <p:cNvSpPr txBox="1"/>
          <p:nvPr/>
        </p:nvSpPr>
        <p:spPr>
          <a:xfrm>
            <a:off x="2863342" y="28838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before Improve: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CEAE06-7801-7EDE-6423-557274A83F6A}"/>
              </a:ext>
            </a:extLst>
          </p:cNvPr>
          <p:cNvSpPr/>
          <p:nvPr/>
        </p:nvSpPr>
        <p:spPr>
          <a:xfrm>
            <a:off x="251520" y="4515966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A8822FE-4EDC-3D51-0D4C-8E9CA7B09D23}"/>
              </a:ext>
            </a:extLst>
          </p:cNvPr>
          <p:cNvSpPr/>
          <p:nvPr/>
        </p:nvSpPr>
        <p:spPr>
          <a:xfrm>
            <a:off x="-288540" y="4371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878E00-416D-C680-710E-4569D886A971}"/>
              </a:ext>
            </a:extLst>
          </p:cNvPr>
          <p:cNvSpPr/>
          <p:nvPr/>
        </p:nvSpPr>
        <p:spPr>
          <a:xfrm>
            <a:off x="8530339" y="19085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963685-FA09-C692-95A6-57C5D69EA368}"/>
              </a:ext>
            </a:extLst>
          </p:cNvPr>
          <p:cNvSpPr/>
          <p:nvPr/>
        </p:nvSpPr>
        <p:spPr>
          <a:xfrm>
            <a:off x="8080339" y="-30857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40469B-B6D4-0CE5-5C19-E544EEB75D5F}"/>
              </a:ext>
            </a:extLst>
          </p:cNvPr>
          <p:cNvSpPr txBox="1"/>
          <p:nvPr/>
        </p:nvSpPr>
        <p:spPr>
          <a:xfrm>
            <a:off x="486840" y="997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*Improve Phase</a:t>
            </a:r>
            <a:r>
              <a:rPr lang="en-P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81755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CE91FB-FB95-99B5-4E60-41ECD14A32D6}"/>
              </a:ext>
            </a:extLst>
          </p:cNvPr>
          <p:cNvSpPr txBox="1"/>
          <p:nvPr/>
        </p:nvSpPr>
        <p:spPr>
          <a:xfrm>
            <a:off x="3131840" y="195486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after Improve: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FA2B36-CC81-E751-D789-CFCD219BC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99542"/>
            <a:ext cx="6372200" cy="424847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9D8E9A1-2953-47C4-1B93-B7783A63AD3F}"/>
              </a:ext>
            </a:extLst>
          </p:cNvPr>
          <p:cNvSpPr/>
          <p:nvPr/>
        </p:nvSpPr>
        <p:spPr>
          <a:xfrm>
            <a:off x="251520" y="4423068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8357D47-C926-0A80-1360-6B8307AADDAB}"/>
              </a:ext>
            </a:extLst>
          </p:cNvPr>
          <p:cNvSpPr/>
          <p:nvPr/>
        </p:nvSpPr>
        <p:spPr>
          <a:xfrm>
            <a:off x="-307184" y="435152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01402D-D25C-7FFE-901C-090B000F7353}"/>
              </a:ext>
            </a:extLst>
          </p:cNvPr>
          <p:cNvSpPr/>
          <p:nvPr/>
        </p:nvSpPr>
        <p:spPr>
          <a:xfrm>
            <a:off x="8455286" y="-69848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2DECD42-BFBB-62FF-90EC-F856CB08064F}"/>
              </a:ext>
            </a:extLst>
          </p:cNvPr>
          <p:cNvSpPr/>
          <p:nvPr/>
        </p:nvSpPr>
        <p:spPr>
          <a:xfrm>
            <a:off x="8008881" y="-358844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6848528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ection Break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</TotalTime>
  <Words>1212</Words>
  <Application>Microsoft Macintosh PowerPoint</Application>
  <PresentationFormat>On-screen Show (16:9)</PresentationFormat>
  <Paragraphs>283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맑은 고딕</vt:lpstr>
      <vt:lpstr>Arial</vt:lpstr>
      <vt:lpstr>BIG CASLON MEDIUM</vt:lpstr>
      <vt:lpstr>BIG CASLON MEDIUM</vt:lpstr>
      <vt:lpstr>Calibri</vt:lpstr>
      <vt:lpstr>Calibri Light</vt:lpstr>
      <vt:lpstr>Gill Sans MT</vt:lpstr>
      <vt:lpstr>Symbol</vt:lpstr>
      <vt:lpstr>Times New Roman</vt:lpstr>
      <vt:lpstr>Contents Slide Master</vt:lpstr>
      <vt:lpstr>Section Break Slide Master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sabrin abu amsha</cp:lastModifiedBy>
  <cp:revision>93</cp:revision>
  <dcterms:created xsi:type="dcterms:W3CDTF">2016-12-01T00:32:25Z</dcterms:created>
  <dcterms:modified xsi:type="dcterms:W3CDTF">2023-06-06T20:27:47Z</dcterms:modified>
</cp:coreProperties>
</file>