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92" r:id="rId1"/>
    <p:sldMasterId id="2147484116" r:id="rId2"/>
  </p:sldMasterIdLst>
  <p:notesMasterIdLst>
    <p:notesMasterId r:id="rId37"/>
  </p:notesMasterIdLst>
  <p:sldIdLst>
    <p:sldId id="256" r:id="rId3"/>
    <p:sldId id="257" r:id="rId4"/>
    <p:sldId id="265" r:id="rId5"/>
    <p:sldId id="266" r:id="rId6"/>
    <p:sldId id="261" r:id="rId7"/>
    <p:sldId id="292" r:id="rId8"/>
    <p:sldId id="260" r:id="rId9"/>
    <p:sldId id="293" r:id="rId10"/>
    <p:sldId id="276" r:id="rId11"/>
    <p:sldId id="278" r:id="rId12"/>
    <p:sldId id="279" r:id="rId13"/>
    <p:sldId id="277" r:id="rId14"/>
    <p:sldId id="294" r:id="rId15"/>
    <p:sldId id="295" r:id="rId16"/>
    <p:sldId id="287"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296" r:id="rId31"/>
    <p:sldId id="299" r:id="rId32"/>
    <p:sldId id="300" r:id="rId33"/>
    <p:sldId id="297" r:id="rId34"/>
    <p:sldId id="315" r:id="rId35"/>
    <p:sldId id="290"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5793" autoAdjust="0"/>
  </p:normalViewPr>
  <p:slideViewPr>
    <p:cSldViewPr>
      <p:cViewPr>
        <p:scale>
          <a:sx n="66" d="100"/>
          <a:sy n="66" d="100"/>
        </p:scale>
        <p:origin x="150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A7CF95-2EAC-477E-AD5F-847DBAEB89F7}" type="datetimeFigureOut">
              <a:rPr lang="en-US" smtClean="0"/>
              <a:t>12/23/2016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BA2985-145C-4E99-9972-DB02971C1FB1}" type="slidenum">
              <a:rPr lang="en-US" smtClean="0"/>
              <a:t>‹#›</a:t>
            </a:fld>
            <a:endParaRPr lang="en-US"/>
          </a:p>
        </p:txBody>
      </p:sp>
    </p:spTree>
    <p:extLst>
      <p:ext uri="{BB962C8B-B14F-4D97-AF65-F5344CB8AC3E}">
        <p14:creationId xmlns:p14="http://schemas.microsoft.com/office/powerpoint/2010/main" val="550745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BA2985-145C-4E99-9972-DB02971C1FB1}" type="slidenum">
              <a:rPr lang="en-US" smtClean="0"/>
              <a:t>21</a:t>
            </a:fld>
            <a:endParaRPr lang="en-US"/>
          </a:p>
        </p:txBody>
      </p:sp>
    </p:spTree>
    <p:extLst>
      <p:ext uri="{BB962C8B-B14F-4D97-AF65-F5344CB8AC3E}">
        <p14:creationId xmlns:p14="http://schemas.microsoft.com/office/powerpoint/2010/main" val="3745644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t>24/03/1438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24/03/1438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24/03/1438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6A77073-B37F-4E81-BD5E-BED90C4C37F0}"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3116749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A77073-B37F-4E81-BD5E-BED90C4C37F0}"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708583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A77073-B37F-4E81-BD5E-BED90C4C37F0}"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31334022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A77073-B37F-4E81-BD5E-BED90C4C37F0}" type="datetimeFigureOut">
              <a:rPr lang="en-US" smtClean="0"/>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3359596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6A77073-B37F-4E81-BD5E-BED90C4C37F0}" type="datetimeFigureOut">
              <a:rPr lang="en-US" smtClean="0"/>
              <a:t>12/23/2016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24179147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6A77073-B37F-4E81-BD5E-BED90C4C37F0}" type="datetimeFigureOut">
              <a:rPr lang="en-US" smtClean="0"/>
              <a:t>12/23/2016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38759374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A77073-B37F-4E81-BD5E-BED90C4C37F0}" type="datetimeFigureOut">
              <a:rPr lang="en-US" smtClean="0"/>
              <a:t>12/23/2016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34191643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A77073-B37F-4E81-BD5E-BED90C4C37F0}" type="datetimeFigureOut">
              <a:rPr lang="en-US" smtClean="0"/>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202987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t>24/03/1438</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A77073-B37F-4E81-BD5E-BED90C4C37F0}" type="datetimeFigureOut">
              <a:rPr lang="en-US" smtClean="0"/>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37970243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A77073-B37F-4E81-BD5E-BED90C4C37F0}"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34178352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A77073-B37F-4E81-BD5E-BED90C4C37F0}"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t>‹#›</a:t>
            </a:fld>
            <a:endParaRPr lang="en-US"/>
          </a:p>
        </p:txBody>
      </p:sp>
    </p:spTree>
    <p:extLst>
      <p:ext uri="{BB962C8B-B14F-4D97-AF65-F5344CB8AC3E}">
        <p14:creationId xmlns:p14="http://schemas.microsoft.com/office/powerpoint/2010/main" val="3573188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t>24/03/1438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24/03/1438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24/03/1438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t>24/03/1438</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24/03/1438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t>24/03/1438</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t>24/03/1438</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t>24/03/1438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A77073-B37F-4E81-BD5E-BED90C4C37F0}" type="datetimeFigureOut">
              <a:rPr lang="en-US" smtClean="0"/>
              <a:t>12/23/2016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3D7E4B-0EC1-479B-A056-B46094932AD4}" type="slidenum">
              <a:rPr lang="en-US" smtClean="0"/>
              <a:t>‹#›</a:t>
            </a:fld>
            <a:endParaRPr lang="en-US"/>
          </a:p>
        </p:txBody>
      </p:sp>
    </p:spTree>
    <p:extLst>
      <p:ext uri="{BB962C8B-B14F-4D97-AF65-F5344CB8AC3E}">
        <p14:creationId xmlns:p14="http://schemas.microsoft.com/office/powerpoint/2010/main" val="2832458972"/>
      </p:ext>
    </p:extLst>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267744" y="3717032"/>
            <a:ext cx="6172200" cy="2204864"/>
          </a:xfrm>
        </p:spPr>
        <p:txBody>
          <a:bodyPr>
            <a:normAutofit lnSpcReduction="10000"/>
          </a:bodyPr>
          <a:lstStyle/>
          <a:p>
            <a:r>
              <a:rPr lang="en-US" dirty="0">
                <a:solidFill>
                  <a:srgbClr val="0070C0"/>
                </a:solidFill>
                <a:latin typeface="Candara" pitchFamily="34" charset="0"/>
              </a:rPr>
              <a:t>Prepared by :</a:t>
            </a:r>
            <a:r>
              <a:rPr lang="en-US" dirty="0">
                <a:solidFill>
                  <a:srgbClr val="0070C0"/>
                </a:solidFill>
              </a:rPr>
              <a:t> </a:t>
            </a:r>
          </a:p>
          <a:p>
            <a:r>
              <a:rPr lang="en-US" sz="2000" dirty="0">
                <a:solidFill>
                  <a:srgbClr val="FF0000"/>
                </a:solidFill>
              </a:rPr>
              <a:t> </a:t>
            </a:r>
            <a:r>
              <a:rPr lang="en-US" sz="2800" dirty="0">
                <a:solidFill>
                  <a:srgbClr val="FF0000"/>
                </a:solidFill>
                <a:latin typeface="Candara" pitchFamily="34" charset="0"/>
              </a:rPr>
              <a:t>Ahmad Abed  </a:t>
            </a:r>
            <a:br>
              <a:rPr lang="en-US" sz="2800" dirty="0">
                <a:solidFill>
                  <a:srgbClr val="FF0000"/>
                </a:solidFill>
                <a:latin typeface="Candara" pitchFamily="34" charset="0"/>
              </a:rPr>
            </a:br>
            <a:r>
              <a:rPr lang="en-US" sz="2800" dirty="0">
                <a:solidFill>
                  <a:srgbClr val="FF0000"/>
                </a:solidFill>
                <a:latin typeface="Candara" pitchFamily="34" charset="0"/>
              </a:rPr>
              <a:t> Anas Sabri </a:t>
            </a:r>
            <a:br>
              <a:rPr lang="en-US" sz="2800" dirty="0">
                <a:solidFill>
                  <a:srgbClr val="FF0000"/>
                </a:solidFill>
                <a:latin typeface="Candara" pitchFamily="34" charset="0"/>
              </a:rPr>
            </a:br>
            <a:r>
              <a:rPr lang="en-US" sz="2800" dirty="0">
                <a:solidFill>
                  <a:srgbClr val="FF0000"/>
                </a:solidFill>
                <a:latin typeface="Candara" pitchFamily="34" charset="0"/>
              </a:rPr>
              <a:t> Hamza Odeh</a:t>
            </a:r>
          </a:p>
          <a:p>
            <a:r>
              <a:rPr lang="en-US" sz="2800" dirty="0">
                <a:solidFill>
                  <a:srgbClr val="FF0000"/>
                </a:solidFill>
                <a:latin typeface="Candara" pitchFamily="34" charset="0"/>
              </a:rPr>
              <a:t> Obaida Qdaih</a:t>
            </a:r>
          </a:p>
          <a:p>
            <a:endParaRPr lang="ar-JO" dirty="0"/>
          </a:p>
        </p:txBody>
      </p:sp>
      <p:sp>
        <p:nvSpPr>
          <p:cNvPr id="4" name="عنوان 3"/>
          <p:cNvSpPr>
            <a:spLocks noGrp="1"/>
          </p:cNvSpPr>
          <p:nvPr>
            <p:ph type="ctrTitle"/>
          </p:nvPr>
        </p:nvSpPr>
        <p:spPr>
          <a:xfrm>
            <a:off x="1619672" y="836712"/>
            <a:ext cx="6748264" cy="1894362"/>
          </a:xfrm>
        </p:spPr>
        <p:txBody>
          <a:bodyPr/>
          <a:lstStyle/>
          <a:p>
            <a:r>
              <a:rPr lang="en-US" sz="3200" dirty="0">
                <a:latin typeface="Candara" pitchFamily="34" charset="0"/>
              </a:rPr>
              <a:t>Efficiency of Palestinian International </a:t>
            </a:r>
            <a:r>
              <a:rPr lang="en-US" sz="3600" dirty="0">
                <a:latin typeface="Candara" pitchFamily="34" charset="0"/>
              </a:rPr>
              <a:t>Arbitration Chamber </a:t>
            </a:r>
            <a:r>
              <a:rPr lang="en-US" sz="3600" dirty="0">
                <a:solidFill>
                  <a:srgbClr val="FF0000"/>
                </a:solidFill>
                <a:latin typeface="Candara" pitchFamily="34" charset="0"/>
              </a:rPr>
              <a:t>(PIAC)</a:t>
            </a:r>
            <a:endParaRPr lang="ar-JO" dirty="0">
              <a:solidFill>
                <a:srgbClr val="FF0000"/>
              </a:solidFill>
              <a:latin typeface="Candara" pitchFamily="34" charset="0"/>
            </a:endParaRPr>
          </a:p>
        </p:txBody>
      </p:sp>
    </p:spTree>
    <p:extLst>
      <p:ext uri="{BB962C8B-B14F-4D97-AF65-F5344CB8AC3E}">
        <p14:creationId xmlns:p14="http://schemas.microsoft.com/office/powerpoint/2010/main" val="2432427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70C0"/>
                </a:solidFill>
                <a:latin typeface="Candara" panose="020E0502030303020204" pitchFamily="34" charset="0"/>
              </a:rPr>
              <a:t>       Procedure of The Arbitration in (PIAC) </a:t>
            </a:r>
            <a:endParaRPr lang="ar-SA" b="1" dirty="0">
              <a:solidFill>
                <a:srgbClr val="0070C0"/>
              </a:solidFill>
              <a:latin typeface="Candara" panose="020E0502030303020204" pitchFamily="34" charset="0"/>
            </a:endParaRPr>
          </a:p>
        </p:txBody>
      </p:sp>
      <p:sp>
        <p:nvSpPr>
          <p:cNvPr id="3" name="Content Placeholder 2"/>
          <p:cNvSpPr>
            <a:spLocks noGrp="1"/>
          </p:cNvSpPr>
          <p:nvPr>
            <p:ph sz="quarter" idx="1"/>
          </p:nvPr>
        </p:nvSpPr>
        <p:spPr/>
        <p:txBody>
          <a:bodyPr/>
          <a:lstStyle/>
          <a:p>
            <a:pPr marL="0" indent="0" algn="l" rtl="0">
              <a:buNone/>
            </a:pPr>
            <a:r>
              <a:rPr lang="en-US" sz="2800" b="1" dirty="0">
                <a:latin typeface="Candara" panose="020E0502030303020204" pitchFamily="34" charset="0"/>
              </a:rPr>
              <a:t> </a:t>
            </a:r>
            <a:r>
              <a:rPr lang="en-US" sz="2800" b="1" dirty="0">
                <a:solidFill>
                  <a:srgbClr val="FF0000"/>
                </a:solidFill>
                <a:latin typeface="Candara" panose="020E0502030303020204" pitchFamily="34" charset="0"/>
              </a:rPr>
              <a:t>2. </a:t>
            </a:r>
            <a:r>
              <a:rPr lang="en-US" sz="2800" b="1" dirty="0">
                <a:latin typeface="Candara" panose="020E0502030303020204" pitchFamily="34" charset="0"/>
              </a:rPr>
              <a:t>Hearings</a:t>
            </a:r>
          </a:p>
          <a:p>
            <a:pPr marL="0" indent="0" algn="l" rtl="0">
              <a:buNone/>
            </a:pPr>
            <a:r>
              <a:rPr lang="en-US" dirty="0">
                <a:latin typeface="Candara" panose="020E0502030303020204" pitchFamily="34" charset="0"/>
              </a:rPr>
              <a:t>  Together with the Executive Director of the Arbitration Chamber, the Arbitration Tribunal Shall determine the dates of the hearings and Shall communicate These dates to the parties with adequate notices. Minutes Shall be taken of the hearings of the Arbitration Tribunal. Minutes Shall bear date and seat of hearing held and shall be signed by the Arbitration Tribunal. Copies of the minutes Shall be sent to the parties upon their request.</a:t>
            </a:r>
            <a:endParaRPr lang="ar-SA" dirty="0">
              <a:latin typeface="Candara" panose="020E0502030303020204" pitchFamily="34" charset="0"/>
            </a:endParaRPr>
          </a:p>
          <a:p>
            <a:pPr marL="0" indent="0" algn="l" rtl="0">
              <a:buNone/>
            </a:pPr>
            <a:endParaRPr lang="ar-SA" dirty="0">
              <a:latin typeface="Candara" panose="020E0502030303020204" pitchFamily="34" charset="0"/>
            </a:endParaRPr>
          </a:p>
        </p:txBody>
      </p:sp>
    </p:spTree>
    <p:extLst>
      <p:ext uri="{BB962C8B-B14F-4D97-AF65-F5344CB8AC3E}">
        <p14:creationId xmlns:p14="http://schemas.microsoft.com/office/powerpoint/2010/main" val="1274978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70C0"/>
                </a:solidFill>
                <a:latin typeface="Candara" panose="020E0502030303020204" pitchFamily="34" charset="0"/>
              </a:rPr>
              <a:t>      Procedure of The Arbitration in (PIAC) </a:t>
            </a:r>
            <a:endParaRPr lang="ar-SA" dirty="0"/>
          </a:p>
        </p:txBody>
      </p:sp>
      <p:sp>
        <p:nvSpPr>
          <p:cNvPr id="3" name="Content Placeholder 2"/>
          <p:cNvSpPr>
            <a:spLocks noGrp="1"/>
          </p:cNvSpPr>
          <p:nvPr>
            <p:ph sz="quarter" idx="1"/>
          </p:nvPr>
        </p:nvSpPr>
        <p:spPr/>
        <p:txBody>
          <a:bodyPr/>
          <a:lstStyle/>
          <a:p>
            <a:pPr marL="0" indent="0" algn="l" rtl="0">
              <a:buNone/>
            </a:pPr>
            <a:r>
              <a:rPr lang="en-US" dirty="0">
                <a:latin typeface="Candara" panose="020E0502030303020204" pitchFamily="34" charset="0"/>
              </a:rPr>
              <a:t> </a:t>
            </a:r>
            <a:r>
              <a:rPr lang="en-US" sz="2800" b="1" dirty="0">
                <a:solidFill>
                  <a:srgbClr val="FF0000"/>
                </a:solidFill>
                <a:latin typeface="Candara" panose="020E0502030303020204" pitchFamily="34" charset="0"/>
              </a:rPr>
              <a:t>3. </a:t>
            </a:r>
            <a:r>
              <a:rPr lang="en-US" sz="2800" b="1" dirty="0">
                <a:latin typeface="Candara" panose="020E0502030303020204" pitchFamily="34" charset="0"/>
              </a:rPr>
              <a:t>Taking Evidence</a:t>
            </a:r>
          </a:p>
          <a:p>
            <a:pPr marL="0" indent="0" algn="l" rtl="0">
              <a:buNone/>
            </a:pPr>
            <a:r>
              <a:rPr lang="en-US" dirty="0">
                <a:latin typeface="Candara" panose="020E0502030303020204" pitchFamily="34" charset="0"/>
              </a:rPr>
              <a:t>  The Arbitration Tribunal Shall handle the hearing by gathering in an acceptable way all the evidence pertinent to the dispute and in the way it Deems Appropriate. The Arbitration Tribunal May delegate the evidence taking to one of Arbitration Tribunal members.</a:t>
            </a:r>
            <a:endParaRPr lang="ar-SA" dirty="0">
              <a:latin typeface="Candara" panose="020E0502030303020204" pitchFamily="34" charset="0"/>
            </a:endParaRPr>
          </a:p>
          <a:p>
            <a:pPr marL="0" indent="0" algn="l" rtl="0">
              <a:buNone/>
            </a:pPr>
            <a:endParaRPr lang="ar-SA" dirty="0">
              <a:latin typeface="Candara" panose="020E0502030303020204" pitchFamily="34" charset="0"/>
            </a:endParaRPr>
          </a:p>
        </p:txBody>
      </p:sp>
    </p:spTree>
    <p:extLst>
      <p:ext uri="{BB962C8B-B14F-4D97-AF65-F5344CB8AC3E}">
        <p14:creationId xmlns:p14="http://schemas.microsoft.com/office/powerpoint/2010/main" val="491655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70C0"/>
                </a:solidFill>
                <a:latin typeface="Candara" panose="020E0502030303020204" pitchFamily="34" charset="0"/>
              </a:rPr>
              <a:t>     Procedure of The Arbitration in (PIAC) </a:t>
            </a:r>
            <a:endParaRPr lang="ar-SA" b="1" dirty="0">
              <a:solidFill>
                <a:srgbClr val="0070C0"/>
              </a:solidFill>
              <a:latin typeface="Candara" panose="020E0502030303020204" pitchFamily="34" charset="0"/>
            </a:endParaRPr>
          </a:p>
        </p:txBody>
      </p:sp>
      <p:sp>
        <p:nvSpPr>
          <p:cNvPr id="3" name="Content Placeholder 2"/>
          <p:cNvSpPr>
            <a:spLocks noGrp="1"/>
          </p:cNvSpPr>
          <p:nvPr>
            <p:ph sz="quarter" idx="1"/>
          </p:nvPr>
        </p:nvSpPr>
        <p:spPr/>
        <p:txBody>
          <a:bodyPr>
            <a:noAutofit/>
          </a:bodyPr>
          <a:lstStyle/>
          <a:p>
            <a:pPr marL="0" indent="0" algn="l" rtl="0">
              <a:buNone/>
            </a:pPr>
            <a:r>
              <a:rPr lang="en-US" sz="2000" dirty="0">
                <a:solidFill>
                  <a:srgbClr val="FF0000"/>
                </a:solidFill>
                <a:latin typeface="Candara" panose="020E0502030303020204" pitchFamily="34" charset="0"/>
              </a:rPr>
              <a:t> </a:t>
            </a:r>
            <a:r>
              <a:rPr lang="en-US" sz="2800" b="1" dirty="0">
                <a:solidFill>
                  <a:srgbClr val="FF0000"/>
                </a:solidFill>
                <a:latin typeface="Candara" panose="020E0502030303020204" pitchFamily="34" charset="0"/>
              </a:rPr>
              <a:t>4. </a:t>
            </a:r>
            <a:r>
              <a:rPr lang="en-US" sz="2800" b="1" dirty="0">
                <a:latin typeface="Candara" panose="020E0502030303020204" pitchFamily="34" charset="0"/>
              </a:rPr>
              <a:t>Appointing Technical Expert</a:t>
            </a:r>
          </a:p>
          <a:p>
            <a:pPr marL="0" indent="0" algn="l" rtl="0">
              <a:buNone/>
            </a:pPr>
            <a:r>
              <a:rPr lang="en-US" sz="2000" dirty="0">
                <a:latin typeface="Candara" panose="020E0502030303020204" pitchFamily="34" charset="0"/>
              </a:rPr>
              <a:t>  The Arbitration Tribunal May appoint one or more expert witness upon request of one party. The arbitration parties Shall present to the appointed expert witnesses all information they possess or documents pertinent to the expert witness's assignment/task. The Executive Director of the Arbitration Chamber Shall forward copies of the expert witness’s report to each party to Provide Them with an opportunity to discuss It with expert witness in a hearing set for this purpose</a:t>
            </a:r>
          </a:p>
          <a:p>
            <a:pPr marL="0" indent="0" algn="l" rtl="0">
              <a:buNone/>
            </a:pPr>
            <a:r>
              <a:rPr lang="en-US" sz="2000" dirty="0">
                <a:latin typeface="Candara" panose="020E0502030303020204" pitchFamily="34" charset="0"/>
              </a:rPr>
              <a:t>  Finally: Where expert witnesses to the arbitration body are appointed, the parties May appoint their own expert witnesses to express their opinion on issues raised in the report of the expert witnesses who have been appointed by the Arbitration Tribunal.</a:t>
            </a:r>
          </a:p>
          <a:p>
            <a:pPr marL="0" indent="0" algn="l" rtl="0">
              <a:buNone/>
            </a:pPr>
            <a:endParaRPr lang="ar-SA" sz="2000" dirty="0">
              <a:latin typeface="Candara" panose="020E0502030303020204" pitchFamily="34" charset="0"/>
            </a:endParaRPr>
          </a:p>
          <a:p>
            <a:pPr marL="0" indent="0" algn="l" rtl="0">
              <a:buNone/>
            </a:pPr>
            <a:endParaRPr lang="ar-SA" sz="2000" dirty="0">
              <a:latin typeface="Candara" panose="020E0502030303020204" pitchFamily="34" charset="0"/>
            </a:endParaRPr>
          </a:p>
        </p:txBody>
      </p:sp>
    </p:spTree>
    <p:extLst>
      <p:ext uri="{BB962C8B-B14F-4D97-AF65-F5344CB8AC3E}">
        <p14:creationId xmlns:p14="http://schemas.microsoft.com/office/powerpoint/2010/main" val="2227903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Case Study</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en-US" dirty="0"/>
          </a:p>
        </p:txBody>
      </p:sp>
      <p:sp>
        <p:nvSpPr>
          <p:cNvPr id="3" name="Content Placeholder 2"/>
          <p:cNvSpPr>
            <a:spLocks noGrp="1"/>
          </p:cNvSpPr>
          <p:nvPr>
            <p:ph sz="quarter" idx="1"/>
          </p:nvPr>
        </p:nvSpPr>
        <p:spPr/>
        <p:txBody>
          <a:bodyPr>
            <a:normAutofit/>
          </a:bodyPr>
          <a:lstStyle/>
          <a:p>
            <a:pPr marL="0" indent="0" algn="l">
              <a:buNone/>
            </a:pPr>
            <a:r>
              <a:rPr lang="en-US" dirty="0"/>
              <a:t>   </a:t>
            </a:r>
          </a:p>
          <a:p>
            <a:pPr marL="0" indent="0" algn="l">
              <a:buNone/>
            </a:pPr>
            <a:r>
              <a:rPr lang="en-US" dirty="0"/>
              <a:t>   It has taken the case referred to arbitrators, where it was studied in general and the study of the causes of the dispute between the parties where the parties work stipulation arbitration to resolve the dispute between them winning, including where it was agreed on that.</a:t>
            </a:r>
          </a:p>
          <a:p>
            <a:pPr marL="0" indent="0" algn="l">
              <a:buNone/>
            </a:pPr>
            <a:r>
              <a:rPr lang="en-US" dirty="0"/>
              <a:t> </a:t>
            </a:r>
          </a:p>
        </p:txBody>
      </p:sp>
    </p:spTree>
    <p:extLst>
      <p:ext uri="{BB962C8B-B14F-4D97-AF65-F5344CB8AC3E}">
        <p14:creationId xmlns:p14="http://schemas.microsoft.com/office/powerpoint/2010/main" val="2765480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Case Study</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en-US" dirty="0"/>
          </a:p>
        </p:txBody>
      </p:sp>
      <p:sp>
        <p:nvSpPr>
          <p:cNvPr id="3" name="Content Placeholder 2"/>
          <p:cNvSpPr>
            <a:spLocks noGrp="1"/>
          </p:cNvSpPr>
          <p:nvPr>
            <p:ph sz="quarter" idx="1"/>
          </p:nvPr>
        </p:nvSpPr>
        <p:spPr/>
        <p:txBody>
          <a:bodyPr/>
          <a:lstStyle/>
          <a:p>
            <a:pPr marL="0" indent="0" algn="l">
              <a:buNone/>
            </a:pPr>
            <a:r>
              <a:rPr lang="en-US" dirty="0"/>
              <a:t>    The formation of the arbitration committee, composed of two arbitrators and a weighted and has the arbitration process within three months, where arbitration committee went out to its decision, and one found of the parties injustice in the final decision of the arbitration committee ,so this party decided to go to court and after briefing the court on the issue of arbitration and found a defect in the arbitration proceedings in the arbitral award, as a result, court canceled the arbitration decision.</a:t>
            </a:r>
          </a:p>
        </p:txBody>
      </p:sp>
    </p:spTree>
    <p:extLst>
      <p:ext uri="{BB962C8B-B14F-4D97-AF65-F5344CB8AC3E}">
        <p14:creationId xmlns:p14="http://schemas.microsoft.com/office/powerpoint/2010/main" val="2113533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lstStyle/>
          <a:p>
            <a:pPr marL="0" indent="0" algn="l" rtl="0">
              <a:buNone/>
            </a:pPr>
            <a:r>
              <a:rPr lang="en-US" dirty="0">
                <a:latin typeface="Candara" panose="020E0502030303020204" pitchFamily="34" charset="0"/>
              </a:rPr>
              <a:t>  </a:t>
            </a:r>
          </a:p>
          <a:p>
            <a:pPr marL="0" indent="0" algn="l" rtl="0">
              <a:buNone/>
            </a:pPr>
            <a:endParaRPr lang="ar-SA" dirty="0">
              <a:latin typeface="Candara" panose="020E0502030303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552316568"/>
              </p:ext>
            </p:extLst>
          </p:nvPr>
        </p:nvGraphicFramePr>
        <p:xfrm>
          <a:off x="1085214" y="2348880"/>
          <a:ext cx="6839585" cy="2598151"/>
        </p:xfrm>
        <a:graphic>
          <a:graphicData uri="http://schemas.openxmlformats.org/drawingml/2006/table">
            <a:tbl>
              <a:tblPr firstRow="1" firstCol="1" lastRow="1" lastCol="1" bandRow="1" bandCol="1">
                <a:tableStyleId>{5C22544A-7EE6-4342-B048-85BDC9FD1C3A}</a:tableStyleId>
              </a:tblPr>
              <a:tblGrid>
                <a:gridCol w="6839585">
                  <a:extLst>
                    <a:ext uri="{9D8B030D-6E8A-4147-A177-3AD203B41FA5}">
                      <a16:colId xmlns:a16="http://schemas.microsoft.com/office/drawing/2014/main" val="3556539202"/>
                    </a:ext>
                  </a:extLst>
                </a:gridCol>
              </a:tblGrid>
              <a:tr h="2598151">
                <a:tc>
                  <a:txBody>
                    <a:bodyPr/>
                    <a:lstStyle/>
                    <a:p>
                      <a:pPr marL="0" marR="0" algn="l">
                        <a:lnSpc>
                          <a:spcPct val="150000"/>
                        </a:lnSpc>
                        <a:spcBef>
                          <a:spcPts val="0"/>
                        </a:spcBef>
                        <a:spcAft>
                          <a:spcPts val="1000"/>
                        </a:spcAft>
                      </a:pPr>
                      <a:endParaRPr lang="en-US" sz="15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solidFill>
                      <a:schemeClr val="bg1"/>
                    </a:solidFill>
                  </a:tcPr>
                </a:tc>
                <a:extLst>
                  <a:ext uri="{0D108BD9-81ED-4DB2-BD59-A6C34878D82A}">
                    <a16:rowId xmlns:a16="http://schemas.microsoft.com/office/drawing/2014/main" val="2874718435"/>
                  </a:ext>
                </a:extLst>
              </a:tr>
            </a:tbl>
          </a:graphicData>
        </a:graphic>
      </p:graphicFrame>
    </p:spTree>
    <p:extLst>
      <p:ext uri="{BB962C8B-B14F-4D97-AF65-F5344CB8AC3E}">
        <p14:creationId xmlns:p14="http://schemas.microsoft.com/office/powerpoint/2010/main" val="2643071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lstStyle/>
          <a:p>
            <a:pPr marL="0" indent="0" algn="l">
              <a:buNone/>
            </a:pPr>
            <a:r>
              <a:rPr lang="en-US" b="1" dirty="0"/>
              <a:t>Data Analysis</a:t>
            </a:r>
            <a:endParaRPr lang="en-US" dirty="0"/>
          </a:p>
          <a:p>
            <a:pPr marL="0" indent="0" algn="l">
              <a:buNone/>
            </a:pPr>
            <a:r>
              <a:rPr lang="en-US" dirty="0"/>
              <a:t>The data collected were analyzed using (SPSS-17) to provide answers to the questions of the study. Means, frequencies, standard deviations two independent sample T-test and One Way ANOVA test. To analyze the findings, the researchers used the following scales to represent the estimation level of sample responses:</a:t>
            </a:r>
          </a:p>
          <a:p>
            <a:pPr marL="0" indent="0" algn="l">
              <a:buNone/>
            </a:pPr>
            <a:endParaRPr lang="en-US" dirty="0"/>
          </a:p>
          <a:p>
            <a:pPr marL="0" indent="0" algn="l" rtl="0">
              <a:buNone/>
            </a:pPr>
            <a:endParaRPr lang="en-US" dirty="0">
              <a:latin typeface="Candara" panose="020E0502030303020204" pitchFamily="34" charset="0"/>
            </a:endParaRPr>
          </a:p>
          <a:p>
            <a:pPr marL="0" indent="0" algn="l" rtl="0">
              <a:buNone/>
            </a:pPr>
            <a:endParaRPr lang="ar-SA" dirty="0">
              <a:latin typeface="Candara" panose="020E0502030303020204" pitchFamily="34" charset="0"/>
            </a:endParaRPr>
          </a:p>
        </p:txBody>
      </p:sp>
    </p:spTree>
    <p:extLst>
      <p:ext uri="{BB962C8B-B14F-4D97-AF65-F5344CB8AC3E}">
        <p14:creationId xmlns:p14="http://schemas.microsoft.com/office/powerpoint/2010/main" val="2001047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lstStyle/>
          <a:p>
            <a:pPr marL="0" indent="0" algn="l" rtl="0">
              <a:buNone/>
            </a:pPr>
            <a:r>
              <a:rPr lang="en-US" dirty="0">
                <a:latin typeface="Candara" panose="020E0502030303020204" pitchFamily="34" charset="0"/>
              </a:rPr>
              <a:t>  </a:t>
            </a:r>
          </a:p>
          <a:p>
            <a:pPr marL="0" indent="0" algn="l" rtl="0">
              <a:buNone/>
            </a:pPr>
            <a:endParaRPr lang="ar-SA" dirty="0">
              <a:latin typeface="Candara" panose="020E0502030303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206331799"/>
              </p:ext>
            </p:extLst>
          </p:nvPr>
        </p:nvGraphicFramePr>
        <p:xfrm>
          <a:off x="1085214" y="2348880"/>
          <a:ext cx="6839585" cy="2598151"/>
        </p:xfrm>
        <a:graphic>
          <a:graphicData uri="http://schemas.openxmlformats.org/drawingml/2006/table">
            <a:tbl>
              <a:tblPr firstRow="1" firstCol="1" lastRow="1" lastCol="1" bandRow="1" bandCol="1">
                <a:tableStyleId>{5C22544A-7EE6-4342-B048-85BDC9FD1C3A}</a:tableStyleId>
              </a:tblPr>
              <a:tblGrid>
                <a:gridCol w="6839585">
                  <a:extLst>
                    <a:ext uri="{9D8B030D-6E8A-4147-A177-3AD203B41FA5}">
                      <a16:colId xmlns:a16="http://schemas.microsoft.com/office/drawing/2014/main" val="3556539202"/>
                    </a:ext>
                  </a:extLst>
                </a:gridCol>
              </a:tblGrid>
              <a:tr h="2598151">
                <a:tc>
                  <a:txBody>
                    <a:bodyPr/>
                    <a:lstStyle/>
                    <a:p>
                      <a:pPr marL="0" marR="0" algn="l">
                        <a:lnSpc>
                          <a:spcPct val="150000"/>
                        </a:lnSpc>
                        <a:spcBef>
                          <a:spcPts val="0"/>
                        </a:spcBef>
                        <a:spcAft>
                          <a:spcPts val="1000"/>
                        </a:spcAft>
                      </a:pPr>
                      <a:r>
                        <a:rPr lang="en-US" sz="1500" dirty="0">
                          <a:solidFill>
                            <a:schemeClr val="tx1"/>
                          </a:solidFill>
                          <a:effectLst/>
                        </a:rPr>
                        <a:t>4.20 and more     - 84.0 % and more Very High        </a:t>
                      </a:r>
                    </a:p>
                    <a:p>
                      <a:pPr marL="0" marR="0" algn="l">
                        <a:lnSpc>
                          <a:spcPct val="150000"/>
                        </a:lnSpc>
                        <a:spcBef>
                          <a:spcPts val="0"/>
                        </a:spcBef>
                        <a:spcAft>
                          <a:spcPts val="1000"/>
                        </a:spcAft>
                      </a:pPr>
                      <a:r>
                        <a:rPr lang="en-US" sz="1500" dirty="0">
                          <a:solidFill>
                            <a:schemeClr val="tx1"/>
                          </a:solidFill>
                          <a:effectLst/>
                        </a:rPr>
                        <a:t> 3.40-4.19    -68.0 – 83.8%                  High          </a:t>
                      </a:r>
                    </a:p>
                    <a:p>
                      <a:pPr marL="0" marR="0" algn="l">
                        <a:lnSpc>
                          <a:spcPct val="150000"/>
                        </a:lnSpc>
                        <a:spcBef>
                          <a:spcPts val="0"/>
                        </a:spcBef>
                        <a:spcAft>
                          <a:spcPts val="1000"/>
                        </a:spcAft>
                      </a:pPr>
                      <a:r>
                        <a:rPr lang="en-US" sz="1500" dirty="0">
                          <a:solidFill>
                            <a:schemeClr val="tx1"/>
                          </a:solidFill>
                          <a:effectLst/>
                        </a:rPr>
                        <a:t> 2.60-3.39 -  52.0 – 67.8 %                 Moderate</a:t>
                      </a:r>
                    </a:p>
                    <a:p>
                      <a:pPr marL="0" marR="0" algn="l">
                        <a:lnSpc>
                          <a:spcPct val="150000"/>
                        </a:lnSpc>
                        <a:spcBef>
                          <a:spcPts val="0"/>
                        </a:spcBef>
                        <a:spcAft>
                          <a:spcPts val="1000"/>
                        </a:spcAft>
                      </a:pPr>
                      <a:r>
                        <a:rPr lang="en-US" sz="1500" dirty="0">
                          <a:solidFill>
                            <a:schemeClr val="tx1"/>
                          </a:solidFill>
                          <a:effectLst/>
                        </a:rPr>
                        <a:t>1-80- 2.59   - 36.0 – 51.8   %               Low    </a:t>
                      </a:r>
                    </a:p>
                    <a:p>
                      <a:pPr marL="0" marR="0" algn="l">
                        <a:lnSpc>
                          <a:spcPct val="150000"/>
                        </a:lnSpc>
                        <a:spcBef>
                          <a:spcPts val="0"/>
                        </a:spcBef>
                        <a:spcAft>
                          <a:spcPts val="1000"/>
                        </a:spcAft>
                      </a:pPr>
                      <a:r>
                        <a:rPr lang="en-US" sz="1500" dirty="0">
                          <a:solidFill>
                            <a:schemeClr val="tx1"/>
                          </a:solidFill>
                          <a:effectLst/>
                        </a:rPr>
                        <a:t>Less than 1.8 – 35.9% and less        Very Low</a:t>
                      </a:r>
                      <a:endParaRPr lang="en-US" sz="15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solidFill>
                      <a:schemeClr val="bg1"/>
                    </a:solidFill>
                  </a:tcPr>
                </a:tc>
                <a:extLst>
                  <a:ext uri="{0D108BD9-81ED-4DB2-BD59-A6C34878D82A}">
                    <a16:rowId xmlns:a16="http://schemas.microsoft.com/office/drawing/2014/main" val="2874718435"/>
                  </a:ext>
                </a:extLst>
              </a:tr>
            </a:tbl>
          </a:graphicData>
        </a:graphic>
      </p:graphicFrame>
    </p:spTree>
    <p:extLst>
      <p:ext uri="{BB962C8B-B14F-4D97-AF65-F5344CB8AC3E}">
        <p14:creationId xmlns:p14="http://schemas.microsoft.com/office/powerpoint/2010/main" val="3353224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lstStyle/>
          <a:p>
            <a:pPr marL="0" indent="0" algn="l" rtl="0">
              <a:buNone/>
            </a:pPr>
            <a:r>
              <a:rPr lang="en-US" dirty="0">
                <a:latin typeface="Candara" panose="020E0502030303020204" pitchFamily="34" charset="0"/>
              </a:rPr>
              <a:t>  </a:t>
            </a:r>
          </a:p>
          <a:p>
            <a:pPr marL="0" indent="0" algn="l" rtl="0">
              <a:buNone/>
            </a:pPr>
            <a:endParaRPr lang="ar-SA" dirty="0">
              <a:latin typeface="Candara" panose="020E0502030303020204" pitchFamily="34" charset="0"/>
            </a:endParaRPr>
          </a:p>
        </p:txBody>
      </p:sp>
      <p:graphicFrame>
        <p:nvGraphicFramePr>
          <p:cNvPr id="4" name="Table 3"/>
          <p:cNvGraphicFramePr>
            <a:graphicFrameLocks noGrp="1"/>
          </p:cNvGraphicFramePr>
          <p:nvPr/>
        </p:nvGraphicFramePr>
        <p:xfrm>
          <a:off x="1085214" y="2348880"/>
          <a:ext cx="6839585" cy="2598151"/>
        </p:xfrm>
        <a:graphic>
          <a:graphicData uri="http://schemas.openxmlformats.org/drawingml/2006/table">
            <a:tbl>
              <a:tblPr firstRow="1" firstCol="1" lastRow="1" lastCol="1" bandRow="1" bandCol="1">
                <a:tableStyleId>{5C22544A-7EE6-4342-B048-85BDC9FD1C3A}</a:tableStyleId>
              </a:tblPr>
              <a:tblGrid>
                <a:gridCol w="6839585">
                  <a:extLst>
                    <a:ext uri="{9D8B030D-6E8A-4147-A177-3AD203B41FA5}">
                      <a16:colId xmlns:a16="http://schemas.microsoft.com/office/drawing/2014/main" val="3556539202"/>
                    </a:ext>
                  </a:extLst>
                </a:gridCol>
              </a:tblGrid>
              <a:tr h="2598151">
                <a:tc>
                  <a:txBody>
                    <a:bodyPr/>
                    <a:lstStyle/>
                    <a:p>
                      <a:pPr marL="0" marR="0" algn="l">
                        <a:lnSpc>
                          <a:spcPct val="150000"/>
                        </a:lnSpc>
                        <a:spcBef>
                          <a:spcPts val="0"/>
                        </a:spcBef>
                        <a:spcAft>
                          <a:spcPts val="1000"/>
                        </a:spcAft>
                      </a:pPr>
                      <a:endParaRPr lang="en-US" sz="15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solidFill>
                      <a:schemeClr val="bg1"/>
                    </a:solidFill>
                  </a:tcPr>
                </a:tc>
                <a:extLst>
                  <a:ext uri="{0D108BD9-81ED-4DB2-BD59-A6C34878D82A}">
                    <a16:rowId xmlns:a16="http://schemas.microsoft.com/office/drawing/2014/main" val="287471843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00012676"/>
              </p:ext>
            </p:extLst>
          </p:nvPr>
        </p:nvGraphicFramePr>
        <p:xfrm>
          <a:off x="683568" y="1700808"/>
          <a:ext cx="7488832" cy="4392487"/>
        </p:xfrm>
        <a:graphic>
          <a:graphicData uri="http://schemas.openxmlformats.org/drawingml/2006/table">
            <a:tbl>
              <a:tblPr firstRow="1" firstCol="1" lastRow="1" lastCol="1" bandRow="1" bandCol="1">
                <a:tableStyleId>{5C22544A-7EE6-4342-B048-85BDC9FD1C3A}</a:tableStyleId>
              </a:tblPr>
              <a:tblGrid>
                <a:gridCol w="510683">
                  <a:extLst>
                    <a:ext uri="{9D8B030D-6E8A-4147-A177-3AD203B41FA5}">
                      <a16:colId xmlns:a16="http://schemas.microsoft.com/office/drawing/2014/main" val="1894506707"/>
                    </a:ext>
                  </a:extLst>
                </a:gridCol>
                <a:gridCol w="510683">
                  <a:extLst>
                    <a:ext uri="{9D8B030D-6E8A-4147-A177-3AD203B41FA5}">
                      <a16:colId xmlns:a16="http://schemas.microsoft.com/office/drawing/2014/main" val="729881493"/>
                    </a:ext>
                  </a:extLst>
                </a:gridCol>
                <a:gridCol w="3809662">
                  <a:extLst>
                    <a:ext uri="{9D8B030D-6E8A-4147-A177-3AD203B41FA5}">
                      <a16:colId xmlns:a16="http://schemas.microsoft.com/office/drawing/2014/main" val="159068659"/>
                    </a:ext>
                  </a:extLst>
                </a:gridCol>
                <a:gridCol w="507861">
                  <a:extLst>
                    <a:ext uri="{9D8B030D-6E8A-4147-A177-3AD203B41FA5}">
                      <a16:colId xmlns:a16="http://schemas.microsoft.com/office/drawing/2014/main" val="4062717150"/>
                    </a:ext>
                  </a:extLst>
                </a:gridCol>
                <a:gridCol w="634825">
                  <a:extLst>
                    <a:ext uri="{9D8B030D-6E8A-4147-A177-3AD203B41FA5}">
                      <a16:colId xmlns:a16="http://schemas.microsoft.com/office/drawing/2014/main" val="1829091887"/>
                    </a:ext>
                  </a:extLst>
                </a:gridCol>
                <a:gridCol w="563584">
                  <a:extLst>
                    <a:ext uri="{9D8B030D-6E8A-4147-A177-3AD203B41FA5}">
                      <a16:colId xmlns:a16="http://schemas.microsoft.com/office/drawing/2014/main" val="2851564329"/>
                    </a:ext>
                  </a:extLst>
                </a:gridCol>
                <a:gridCol w="951534">
                  <a:extLst>
                    <a:ext uri="{9D8B030D-6E8A-4147-A177-3AD203B41FA5}">
                      <a16:colId xmlns:a16="http://schemas.microsoft.com/office/drawing/2014/main" val="3212693771"/>
                    </a:ext>
                  </a:extLst>
                </a:gridCol>
              </a:tblGrid>
              <a:tr h="1592565">
                <a:tc>
                  <a:txBody>
                    <a:bodyPr/>
                    <a:lstStyle/>
                    <a:p>
                      <a:pPr marL="71755" marR="71755" algn="l">
                        <a:lnSpc>
                          <a:spcPct val="115000"/>
                        </a:lnSpc>
                        <a:spcBef>
                          <a:spcPts val="0"/>
                        </a:spcBef>
                        <a:spcAft>
                          <a:spcPts val="1000"/>
                        </a:spcAft>
                      </a:pPr>
                      <a:r>
                        <a:rPr lang="en-US" sz="1200">
                          <a:effectLst/>
                        </a:rPr>
                        <a:t>No.</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No. in the Questionnaire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dirty="0">
                          <a:effectLst/>
                        </a:rPr>
                        <a:t>Domains</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Means</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standard</a:t>
                      </a:r>
                    </a:p>
                    <a:p>
                      <a:pPr marL="71755" marR="71755" algn="l">
                        <a:lnSpc>
                          <a:spcPct val="115000"/>
                        </a:lnSpc>
                        <a:spcBef>
                          <a:spcPts val="0"/>
                        </a:spcBef>
                        <a:spcAft>
                          <a:spcPts val="1000"/>
                        </a:spcAft>
                      </a:pPr>
                      <a:r>
                        <a:rPr lang="en-US" sz="1200">
                          <a:effectLst/>
                        </a:rPr>
                        <a:t>deviations</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Percentage %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Estimated</a:t>
                      </a:r>
                    </a:p>
                    <a:p>
                      <a:pPr marL="71755" marR="71755" algn="l">
                        <a:lnSpc>
                          <a:spcPct val="115000"/>
                        </a:lnSpc>
                        <a:spcBef>
                          <a:spcPts val="0"/>
                        </a:spcBef>
                        <a:spcAft>
                          <a:spcPts val="1000"/>
                        </a:spcAft>
                      </a:pPr>
                      <a:r>
                        <a:rPr lang="en-US" sz="1200">
                          <a:effectLst/>
                        </a:rPr>
                        <a:t>level</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extLst>
                  <a:ext uri="{0D108BD9-81ED-4DB2-BD59-A6C34878D82A}">
                    <a16:rowId xmlns:a16="http://schemas.microsoft.com/office/drawing/2014/main" val="1393866701"/>
                  </a:ext>
                </a:extLst>
              </a:tr>
              <a:tr h="887835">
                <a:tc>
                  <a:txBody>
                    <a:bodyPr/>
                    <a:lstStyle/>
                    <a:p>
                      <a:pPr marL="0" marR="0" algn="l">
                        <a:lnSpc>
                          <a:spcPct val="115000"/>
                        </a:lnSpc>
                        <a:spcBef>
                          <a:spcPts val="0"/>
                        </a:spcBef>
                        <a:spcAft>
                          <a:spcPts val="1000"/>
                        </a:spcAft>
                      </a:pPr>
                      <a:r>
                        <a:rPr lang="en-US" sz="1200">
                          <a:effectLst/>
                        </a:rPr>
                        <a:t>1</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The effectiveness of chamber of arbitration activities in solving disputes between the contractor and the project owner.</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3.61</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0.75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72.2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809990744"/>
                  </a:ext>
                </a:extLst>
              </a:tr>
              <a:tr h="741279">
                <a:tc>
                  <a:txBody>
                    <a:bodyPr/>
                    <a:lstStyle/>
                    <a:p>
                      <a:pPr marL="0" marR="0" algn="l">
                        <a:lnSpc>
                          <a:spcPct val="115000"/>
                        </a:lnSpc>
                        <a:spcBef>
                          <a:spcPts val="0"/>
                        </a:spcBef>
                        <a:spcAft>
                          <a:spcPts val="1000"/>
                        </a:spcAft>
                      </a:pPr>
                      <a:r>
                        <a:rPr lang="en-US" sz="1200">
                          <a:effectLst/>
                        </a:rPr>
                        <a:t>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50000"/>
                        </a:lnSpc>
                      </a:pPr>
                      <a:r>
                        <a:rPr lang="en-US" sz="1200" dirty="0">
                          <a:effectLst/>
                        </a:rPr>
                        <a:t>The effectiveness of chamber of arbitration activities in reducing disputes  </a:t>
                      </a:r>
                      <a:endParaRPr lang="en-US" sz="12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ts val="1600"/>
                        </a:lnSpc>
                        <a:spcBef>
                          <a:spcPts val="0"/>
                        </a:spcBef>
                        <a:spcAft>
                          <a:spcPts val="1000"/>
                        </a:spcAft>
                      </a:pPr>
                      <a:r>
                        <a:rPr lang="en-US" sz="1200">
                          <a:effectLst/>
                        </a:rPr>
                        <a:t>3.35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0.94</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67.0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Moderate</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541657303"/>
                  </a:ext>
                </a:extLst>
              </a:tr>
              <a:tr h="585404">
                <a:tc>
                  <a:txBody>
                    <a:bodyPr/>
                    <a:lstStyle/>
                    <a:p>
                      <a:pPr marL="0" marR="0" algn="l">
                        <a:lnSpc>
                          <a:spcPct val="115000"/>
                        </a:lnSpc>
                        <a:spcBef>
                          <a:spcPts val="0"/>
                        </a:spcBef>
                        <a:spcAft>
                          <a:spcPts val="1000"/>
                        </a:spcAft>
                      </a:pPr>
                      <a:r>
                        <a:rPr lang="en-US" sz="1200">
                          <a:effectLst/>
                        </a:rPr>
                        <a:t>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1</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dirty="0">
                          <a:effectLst/>
                        </a:rPr>
                        <a:t>Contractor's and owner's knowledge about the chamber of arbitration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3.17</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1.02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63.4</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Moderate</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97458687"/>
                  </a:ext>
                </a:extLst>
              </a:tr>
              <a:tr h="585404">
                <a:tc gridSpan="3">
                  <a:txBody>
                    <a:bodyPr/>
                    <a:lstStyle/>
                    <a:p>
                      <a:pPr marL="0" marR="0" algn="l">
                        <a:lnSpc>
                          <a:spcPct val="115000"/>
                        </a:lnSpc>
                        <a:spcBef>
                          <a:spcPts val="0"/>
                        </a:spcBef>
                        <a:spcAft>
                          <a:spcPts val="1000"/>
                        </a:spcAft>
                      </a:pPr>
                      <a:r>
                        <a:rPr lang="en-US" sz="1200">
                          <a:effectLst/>
                        </a:rPr>
                        <a:t>Total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l">
                        <a:lnSpc>
                          <a:spcPts val="1600"/>
                        </a:lnSpc>
                        <a:spcBef>
                          <a:spcPts val="0"/>
                        </a:spcBef>
                        <a:spcAft>
                          <a:spcPts val="1000"/>
                        </a:spcAft>
                      </a:pPr>
                      <a:r>
                        <a:rPr lang="en-US" sz="1200">
                          <a:effectLst/>
                        </a:rPr>
                        <a:t>3.38</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0.82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67.6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dirty="0">
                          <a:effectLst/>
                        </a:rPr>
                        <a:t>Moderate</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1107611"/>
                  </a:ext>
                </a:extLst>
              </a:tr>
            </a:tbl>
          </a:graphicData>
        </a:graphic>
      </p:graphicFrame>
    </p:spTree>
    <p:extLst>
      <p:ext uri="{BB962C8B-B14F-4D97-AF65-F5344CB8AC3E}">
        <p14:creationId xmlns:p14="http://schemas.microsoft.com/office/powerpoint/2010/main" val="1303907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sz="2800" b="1" dirty="0">
                <a:latin typeface="Candara" panose="020E0502030303020204" pitchFamily="34" charset="0"/>
              </a:rPr>
              <a:t>  </a:t>
            </a:r>
            <a:r>
              <a:rPr lang="en-US" sz="3200" b="1" dirty="0">
                <a:latin typeface="Candara" panose="020E0502030303020204" pitchFamily="34" charset="0"/>
              </a:rPr>
              <a:t>1-</a:t>
            </a:r>
            <a:r>
              <a:rPr lang="en-US" sz="2800" b="1" dirty="0">
                <a:latin typeface="Candara" panose="020E0502030303020204" pitchFamily="34" charset="0"/>
              </a:rPr>
              <a:t> </a:t>
            </a:r>
            <a:r>
              <a:rPr lang="en-US" sz="2800" b="1" i="1" dirty="0"/>
              <a:t>(Contractor's and owner's knowledge about the chamber of arbitration) in descending order according to the mean.</a:t>
            </a:r>
          </a:p>
          <a:p>
            <a:pPr marL="0" indent="0" algn="l" rtl="0">
              <a:buNone/>
            </a:pPr>
            <a:endParaRPr lang="en-US" sz="2800" b="1" dirty="0">
              <a:latin typeface="Candara" panose="020E0502030303020204" pitchFamily="34" charset="0"/>
            </a:endParaRPr>
          </a:p>
        </p:txBody>
      </p:sp>
    </p:spTree>
    <p:extLst>
      <p:ext uri="{BB962C8B-B14F-4D97-AF65-F5344CB8AC3E}">
        <p14:creationId xmlns:p14="http://schemas.microsoft.com/office/powerpoint/2010/main" val="639141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a:solidFill>
                  <a:srgbClr val="0070C0"/>
                </a:solidFill>
                <a:latin typeface="Candara" pitchFamily="34" charset="0"/>
              </a:rPr>
              <a:t>Objectives of the project</a:t>
            </a:r>
            <a:endParaRPr lang="ar-JO" sz="4000" b="1" dirty="0">
              <a:solidFill>
                <a:srgbClr val="0070C0"/>
              </a:solidFill>
              <a:latin typeface="Candara" pitchFamily="34" charset="0"/>
            </a:endParaRPr>
          </a:p>
        </p:txBody>
      </p:sp>
      <p:sp>
        <p:nvSpPr>
          <p:cNvPr id="3" name="عنصر نائب للمحتوى 2"/>
          <p:cNvSpPr>
            <a:spLocks noGrp="1"/>
          </p:cNvSpPr>
          <p:nvPr>
            <p:ph sz="quarter" idx="1"/>
          </p:nvPr>
        </p:nvSpPr>
        <p:spPr/>
        <p:txBody>
          <a:bodyPr>
            <a:noAutofit/>
          </a:bodyPr>
          <a:lstStyle/>
          <a:p>
            <a:pPr lvl="2" indent="0" algn="l">
              <a:buNone/>
            </a:pPr>
            <a:r>
              <a:rPr lang="en-US" sz="2400" dirty="0">
                <a:solidFill>
                  <a:schemeClr val="tx1">
                    <a:lumMod val="95000"/>
                    <a:lumOff val="5000"/>
                  </a:schemeClr>
                </a:solidFill>
                <a:latin typeface="Candara" pitchFamily="34" charset="0"/>
              </a:rPr>
              <a:t>Define of Palestinian international arbitration chamber.</a:t>
            </a:r>
          </a:p>
          <a:p>
            <a:pPr lvl="2" indent="0" algn="l">
              <a:buNone/>
            </a:pPr>
            <a:r>
              <a:rPr lang="en-US" sz="2400" dirty="0">
                <a:solidFill>
                  <a:schemeClr val="tx1">
                    <a:lumMod val="95000"/>
                    <a:lumOff val="5000"/>
                  </a:schemeClr>
                </a:solidFill>
                <a:latin typeface="Candara" pitchFamily="34" charset="0"/>
              </a:rPr>
              <a:t>Define all types of dispute that occur between owner and contractor. </a:t>
            </a:r>
          </a:p>
          <a:p>
            <a:pPr lvl="2" indent="0" algn="l">
              <a:buNone/>
            </a:pPr>
            <a:r>
              <a:rPr lang="en-US" sz="2400" dirty="0">
                <a:solidFill>
                  <a:schemeClr val="tx1">
                    <a:lumMod val="95000"/>
                    <a:lumOff val="5000"/>
                  </a:schemeClr>
                </a:solidFill>
                <a:latin typeface="Candara" pitchFamily="34" charset="0"/>
              </a:rPr>
              <a:t>Determine if these chamber  can solve all disputes in construction contract . </a:t>
            </a:r>
          </a:p>
          <a:p>
            <a:pPr lvl="2" indent="0" algn="l">
              <a:buNone/>
            </a:pPr>
            <a:r>
              <a:rPr lang="en-US" sz="2400" dirty="0">
                <a:solidFill>
                  <a:schemeClr val="tx1">
                    <a:lumMod val="95000"/>
                    <a:lumOff val="5000"/>
                  </a:schemeClr>
                </a:solidFill>
                <a:latin typeface="Candara" pitchFamily="34" charset="0"/>
              </a:rPr>
              <a:t>Determine if these chamber international or not by compare it  with another international arbitration chambers . </a:t>
            </a:r>
          </a:p>
          <a:p>
            <a:pPr lvl="2" indent="0" algn="l">
              <a:buNone/>
            </a:pPr>
            <a:r>
              <a:rPr lang="en-US" sz="2400" dirty="0">
                <a:solidFill>
                  <a:schemeClr val="tx1">
                    <a:lumMod val="95000"/>
                    <a:lumOff val="5000"/>
                  </a:schemeClr>
                </a:solidFill>
                <a:latin typeface="Candara" pitchFamily="34" charset="0"/>
              </a:rPr>
              <a:t>Determine the efficiency of these chamber in solve disputes.</a:t>
            </a:r>
          </a:p>
          <a:p>
            <a:pPr lvl="2" indent="0" algn="l">
              <a:buNone/>
            </a:pPr>
            <a:endParaRPr lang="ar-JO" sz="2400" dirty="0">
              <a:solidFill>
                <a:schemeClr val="tx1">
                  <a:lumMod val="95000"/>
                  <a:lumOff val="5000"/>
                </a:schemeClr>
              </a:solidFill>
              <a:latin typeface="Candara" pitchFamily="34" charset="0"/>
            </a:endParaRPr>
          </a:p>
        </p:txBody>
      </p:sp>
    </p:spTree>
    <p:extLst>
      <p:ext uri="{BB962C8B-B14F-4D97-AF65-F5344CB8AC3E}">
        <p14:creationId xmlns:p14="http://schemas.microsoft.com/office/powerpoint/2010/main" val="775831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lstStyle/>
          <a:p>
            <a:pPr marL="0" indent="0" algn="l" rtl="0">
              <a:buNone/>
            </a:pPr>
            <a:r>
              <a:rPr lang="en-US" dirty="0">
                <a:latin typeface="Candara" panose="020E0502030303020204" pitchFamily="34" charset="0"/>
              </a:rPr>
              <a:t>  </a:t>
            </a:r>
          </a:p>
          <a:p>
            <a:pPr marL="0" indent="0" algn="l" rtl="0">
              <a:buNone/>
            </a:pPr>
            <a:endParaRPr lang="ar-SA" dirty="0">
              <a:latin typeface="Candara" panose="020E0502030303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536584852"/>
              </p:ext>
            </p:extLst>
          </p:nvPr>
        </p:nvGraphicFramePr>
        <p:xfrm>
          <a:off x="895075" y="980731"/>
          <a:ext cx="7061301" cy="5944121"/>
        </p:xfrm>
        <a:graphic>
          <a:graphicData uri="http://schemas.openxmlformats.org/drawingml/2006/table">
            <a:tbl>
              <a:tblPr firstRow="1" firstCol="1" lastRow="1" lastCol="1" bandRow="1" bandCol="1">
                <a:tableStyleId>{5C22544A-7EE6-4342-B048-85BDC9FD1C3A}</a:tableStyleId>
              </a:tblPr>
              <a:tblGrid>
                <a:gridCol w="449515">
                  <a:extLst>
                    <a:ext uri="{9D8B030D-6E8A-4147-A177-3AD203B41FA5}">
                      <a16:colId xmlns:a16="http://schemas.microsoft.com/office/drawing/2014/main" val="1803690467"/>
                    </a:ext>
                  </a:extLst>
                </a:gridCol>
                <a:gridCol w="449515">
                  <a:extLst>
                    <a:ext uri="{9D8B030D-6E8A-4147-A177-3AD203B41FA5}">
                      <a16:colId xmlns:a16="http://schemas.microsoft.com/office/drawing/2014/main" val="3077382239"/>
                    </a:ext>
                  </a:extLst>
                </a:gridCol>
                <a:gridCol w="3353357">
                  <a:extLst>
                    <a:ext uri="{9D8B030D-6E8A-4147-A177-3AD203B41FA5}">
                      <a16:colId xmlns:a16="http://schemas.microsoft.com/office/drawing/2014/main" val="2829692599"/>
                    </a:ext>
                  </a:extLst>
                </a:gridCol>
                <a:gridCol w="447031">
                  <a:extLst>
                    <a:ext uri="{9D8B030D-6E8A-4147-A177-3AD203B41FA5}">
                      <a16:colId xmlns:a16="http://schemas.microsoft.com/office/drawing/2014/main" val="799533295"/>
                    </a:ext>
                  </a:extLst>
                </a:gridCol>
                <a:gridCol w="558789">
                  <a:extLst>
                    <a:ext uri="{9D8B030D-6E8A-4147-A177-3AD203B41FA5}">
                      <a16:colId xmlns:a16="http://schemas.microsoft.com/office/drawing/2014/main" val="2294103318"/>
                    </a:ext>
                  </a:extLst>
                </a:gridCol>
                <a:gridCol w="496080">
                  <a:extLst>
                    <a:ext uri="{9D8B030D-6E8A-4147-A177-3AD203B41FA5}">
                      <a16:colId xmlns:a16="http://schemas.microsoft.com/office/drawing/2014/main" val="1338193400"/>
                    </a:ext>
                  </a:extLst>
                </a:gridCol>
                <a:gridCol w="1307014">
                  <a:extLst>
                    <a:ext uri="{9D8B030D-6E8A-4147-A177-3AD203B41FA5}">
                      <a16:colId xmlns:a16="http://schemas.microsoft.com/office/drawing/2014/main" val="4109070632"/>
                    </a:ext>
                  </a:extLst>
                </a:gridCol>
              </a:tblGrid>
              <a:tr h="936297">
                <a:tc>
                  <a:txBody>
                    <a:bodyPr/>
                    <a:lstStyle/>
                    <a:p>
                      <a:pPr marL="71755" marR="71755" algn="l">
                        <a:lnSpc>
                          <a:spcPct val="115000"/>
                        </a:lnSpc>
                        <a:spcBef>
                          <a:spcPts val="0"/>
                        </a:spcBef>
                        <a:spcAft>
                          <a:spcPts val="1000"/>
                        </a:spcAft>
                      </a:pPr>
                      <a:r>
                        <a:rPr lang="en-US" sz="1200">
                          <a:effectLst/>
                        </a:rPr>
                        <a:t>No.</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vert="vert270"/>
                </a:tc>
                <a:tc>
                  <a:txBody>
                    <a:bodyPr/>
                    <a:lstStyle/>
                    <a:p>
                      <a:pPr marL="71755" marR="71755" algn="l">
                        <a:lnSpc>
                          <a:spcPct val="115000"/>
                        </a:lnSpc>
                        <a:spcBef>
                          <a:spcPts val="0"/>
                        </a:spcBef>
                        <a:spcAft>
                          <a:spcPts val="1000"/>
                        </a:spcAft>
                      </a:pPr>
                      <a:r>
                        <a:rPr lang="en-US" sz="1200">
                          <a:effectLst/>
                        </a:rPr>
                        <a:t>No. in the Questionnaire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vert="vert270"/>
                </a:tc>
                <a:tc>
                  <a:txBody>
                    <a:bodyPr/>
                    <a:lstStyle/>
                    <a:p>
                      <a:pPr marL="71755" marR="71755" algn="l">
                        <a:lnSpc>
                          <a:spcPct val="115000"/>
                        </a:lnSpc>
                        <a:spcBef>
                          <a:spcPts val="0"/>
                        </a:spcBef>
                        <a:spcAft>
                          <a:spcPts val="1000"/>
                        </a:spcAft>
                      </a:pPr>
                      <a:r>
                        <a:rPr lang="en-US" sz="1200">
                          <a:effectLst/>
                        </a:rPr>
                        <a:t>Item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vert="vert270"/>
                </a:tc>
                <a:tc>
                  <a:txBody>
                    <a:bodyPr/>
                    <a:lstStyle/>
                    <a:p>
                      <a:pPr marL="71755" marR="71755" algn="l">
                        <a:lnSpc>
                          <a:spcPct val="115000"/>
                        </a:lnSpc>
                        <a:spcBef>
                          <a:spcPts val="0"/>
                        </a:spcBef>
                        <a:spcAft>
                          <a:spcPts val="1000"/>
                        </a:spcAft>
                      </a:pPr>
                      <a:r>
                        <a:rPr lang="en-US" sz="1200">
                          <a:effectLst/>
                        </a:rPr>
                        <a:t>Means</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vert="vert270"/>
                </a:tc>
                <a:tc>
                  <a:txBody>
                    <a:bodyPr/>
                    <a:lstStyle/>
                    <a:p>
                      <a:pPr marL="71755" marR="71755" algn="l">
                        <a:lnSpc>
                          <a:spcPct val="115000"/>
                        </a:lnSpc>
                        <a:spcBef>
                          <a:spcPts val="0"/>
                        </a:spcBef>
                        <a:spcAft>
                          <a:spcPts val="1000"/>
                        </a:spcAft>
                      </a:pPr>
                      <a:r>
                        <a:rPr lang="en-US" sz="1200">
                          <a:effectLst/>
                        </a:rPr>
                        <a:t>standard</a:t>
                      </a:r>
                    </a:p>
                    <a:p>
                      <a:pPr marL="71755" marR="71755" algn="l">
                        <a:lnSpc>
                          <a:spcPct val="115000"/>
                        </a:lnSpc>
                        <a:spcBef>
                          <a:spcPts val="0"/>
                        </a:spcBef>
                        <a:spcAft>
                          <a:spcPts val="1000"/>
                        </a:spcAft>
                      </a:pPr>
                      <a:r>
                        <a:rPr lang="en-US" sz="1200">
                          <a:effectLst/>
                        </a:rPr>
                        <a:t>deviations</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vert="vert270"/>
                </a:tc>
                <a:tc>
                  <a:txBody>
                    <a:bodyPr/>
                    <a:lstStyle/>
                    <a:p>
                      <a:pPr marL="71755" marR="71755" algn="l">
                        <a:lnSpc>
                          <a:spcPct val="115000"/>
                        </a:lnSpc>
                        <a:spcBef>
                          <a:spcPts val="0"/>
                        </a:spcBef>
                        <a:spcAft>
                          <a:spcPts val="1000"/>
                        </a:spcAft>
                      </a:pPr>
                      <a:r>
                        <a:rPr lang="en-US" sz="1200">
                          <a:effectLst/>
                        </a:rPr>
                        <a:t>Percentage %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vert="vert270"/>
                </a:tc>
                <a:tc>
                  <a:txBody>
                    <a:bodyPr/>
                    <a:lstStyle/>
                    <a:p>
                      <a:pPr marL="71755" marR="71755" algn="l">
                        <a:lnSpc>
                          <a:spcPct val="115000"/>
                        </a:lnSpc>
                        <a:spcBef>
                          <a:spcPts val="0"/>
                        </a:spcBef>
                        <a:spcAft>
                          <a:spcPts val="1000"/>
                        </a:spcAft>
                      </a:pPr>
                      <a:r>
                        <a:rPr lang="en-US" sz="1200">
                          <a:effectLst/>
                        </a:rPr>
                        <a:t>Estimated</a:t>
                      </a:r>
                    </a:p>
                    <a:p>
                      <a:pPr marL="71755" marR="71755" algn="l">
                        <a:lnSpc>
                          <a:spcPct val="115000"/>
                        </a:lnSpc>
                        <a:spcBef>
                          <a:spcPts val="0"/>
                        </a:spcBef>
                        <a:spcAft>
                          <a:spcPts val="1000"/>
                        </a:spcAft>
                      </a:pPr>
                      <a:r>
                        <a:rPr lang="en-US" sz="1200">
                          <a:effectLst/>
                        </a:rPr>
                        <a:t>level</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vert="vert270"/>
                </a:tc>
                <a:extLst>
                  <a:ext uri="{0D108BD9-81ED-4DB2-BD59-A6C34878D82A}">
                    <a16:rowId xmlns:a16="http://schemas.microsoft.com/office/drawing/2014/main" val="2992513627"/>
                  </a:ext>
                </a:extLst>
              </a:tr>
              <a:tr h="632361">
                <a:tc>
                  <a:txBody>
                    <a:bodyPr/>
                    <a:lstStyle/>
                    <a:p>
                      <a:pPr marL="0" marR="0" algn="l">
                        <a:lnSpc>
                          <a:spcPct val="115000"/>
                        </a:lnSpc>
                        <a:spcBef>
                          <a:spcPts val="0"/>
                        </a:spcBef>
                        <a:spcAft>
                          <a:spcPts val="1000"/>
                        </a:spcAft>
                      </a:pPr>
                      <a:r>
                        <a:rPr lang="en-US" sz="1200">
                          <a:effectLst/>
                        </a:rPr>
                        <a:t>1.</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1</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dirty="0">
                          <a:effectLst/>
                        </a:rPr>
                        <a:t>There is knowledge among the contractors about the International Palestinian Chamber of Arbitration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3.83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0.98</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1">
                        <a:lnSpc>
                          <a:spcPct val="115000"/>
                        </a:lnSpc>
                        <a:spcBef>
                          <a:spcPts val="0"/>
                        </a:spcBef>
                        <a:spcAft>
                          <a:spcPts val="1000"/>
                        </a:spcAft>
                      </a:pPr>
                      <a:r>
                        <a:rPr lang="ar-JO" sz="1200">
                          <a:effectLst/>
                        </a:rPr>
                        <a:t>76.6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extLst>
                  <a:ext uri="{0D108BD9-81ED-4DB2-BD59-A6C34878D82A}">
                    <a16:rowId xmlns:a16="http://schemas.microsoft.com/office/drawing/2014/main" val="2982821870"/>
                  </a:ext>
                </a:extLst>
              </a:tr>
              <a:tr h="847898">
                <a:tc>
                  <a:txBody>
                    <a:bodyPr/>
                    <a:lstStyle/>
                    <a:p>
                      <a:pPr marL="0" marR="0" algn="l">
                        <a:lnSpc>
                          <a:spcPct val="115000"/>
                        </a:lnSpc>
                        <a:spcBef>
                          <a:spcPts val="0"/>
                        </a:spcBef>
                        <a:spcAft>
                          <a:spcPts val="1000"/>
                        </a:spcAft>
                      </a:pPr>
                      <a:r>
                        <a:rPr lang="en-US" sz="1200">
                          <a:effectLst/>
                        </a:rPr>
                        <a:t>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4</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There is a clear knowledge among the contractors about the website of the International Palestinian Chamber of Arbitration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3.23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1.19</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1">
                        <a:lnSpc>
                          <a:spcPct val="115000"/>
                        </a:lnSpc>
                        <a:spcBef>
                          <a:spcPts val="0"/>
                        </a:spcBef>
                        <a:spcAft>
                          <a:spcPts val="1000"/>
                        </a:spcAft>
                      </a:pPr>
                      <a:r>
                        <a:rPr lang="ar-JO" sz="1200">
                          <a:effectLst/>
                        </a:rPr>
                        <a:t>64.6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Moderate</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extLst>
                  <a:ext uri="{0D108BD9-81ED-4DB2-BD59-A6C34878D82A}">
                    <a16:rowId xmlns:a16="http://schemas.microsoft.com/office/drawing/2014/main" val="3930582997"/>
                  </a:ext>
                </a:extLst>
              </a:tr>
              <a:tr h="420624">
                <a:tc>
                  <a:txBody>
                    <a:bodyPr/>
                    <a:lstStyle/>
                    <a:p>
                      <a:pPr marL="0" marR="0" algn="l">
                        <a:lnSpc>
                          <a:spcPct val="115000"/>
                        </a:lnSpc>
                        <a:spcBef>
                          <a:spcPts val="0"/>
                        </a:spcBef>
                        <a:spcAft>
                          <a:spcPts val="1000"/>
                        </a:spcAft>
                      </a:pPr>
                      <a:r>
                        <a:rPr lang="en-US" sz="1200">
                          <a:effectLst/>
                        </a:rPr>
                        <a:t>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dirty="0">
                          <a:effectLst/>
                        </a:rPr>
                        <a:t>3</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There is a direct connection between the Chamber and the contractor</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3.23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1.19</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1">
                        <a:lnSpc>
                          <a:spcPct val="115000"/>
                        </a:lnSpc>
                        <a:spcBef>
                          <a:spcPts val="0"/>
                        </a:spcBef>
                        <a:spcAft>
                          <a:spcPts val="1000"/>
                        </a:spcAft>
                      </a:pPr>
                      <a:r>
                        <a:rPr lang="ar-JO" sz="1200">
                          <a:effectLst/>
                        </a:rPr>
                        <a:t>64.6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Moderate</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extLst>
                  <a:ext uri="{0D108BD9-81ED-4DB2-BD59-A6C34878D82A}">
                    <a16:rowId xmlns:a16="http://schemas.microsoft.com/office/drawing/2014/main" val="1453642421"/>
                  </a:ext>
                </a:extLst>
              </a:tr>
              <a:tr h="847898">
                <a:tc>
                  <a:txBody>
                    <a:bodyPr/>
                    <a:lstStyle/>
                    <a:p>
                      <a:pPr marL="0" marR="0" algn="l">
                        <a:lnSpc>
                          <a:spcPct val="115000"/>
                        </a:lnSpc>
                        <a:spcBef>
                          <a:spcPts val="0"/>
                        </a:spcBef>
                        <a:spcAft>
                          <a:spcPts val="1000"/>
                        </a:spcAft>
                      </a:pPr>
                      <a:r>
                        <a:rPr lang="en-US" sz="1200">
                          <a:effectLst/>
                        </a:rPr>
                        <a:t>4.</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dirty="0">
                          <a:effectLst/>
                        </a:rPr>
                        <a:t>6</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dirty="0">
                          <a:effectLst/>
                        </a:rPr>
                        <a:t>There is a clear knowledge among the contractors about the location of the International Palestinian Chamber of Arbitration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3.16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1.20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1">
                        <a:lnSpc>
                          <a:spcPct val="115000"/>
                        </a:lnSpc>
                        <a:spcBef>
                          <a:spcPts val="0"/>
                        </a:spcBef>
                        <a:spcAft>
                          <a:spcPts val="1000"/>
                        </a:spcAft>
                      </a:pPr>
                      <a:r>
                        <a:rPr lang="ar-JO" sz="1200">
                          <a:effectLst/>
                        </a:rPr>
                        <a:t>63.2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Moderate</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extLst>
                  <a:ext uri="{0D108BD9-81ED-4DB2-BD59-A6C34878D82A}">
                    <a16:rowId xmlns:a16="http://schemas.microsoft.com/office/drawing/2014/main" val="1845640626"/>
                  </a:ext>
                </a:extLst>
              </a:tr>
              <a:tr h="416953">
                <a:tc>
                  <a:txBody>
                    <a:bodyPr/>
                    <a:lstStyle/>
                    <a:p>
                      <a:pPr marL="0" marR="0" algn="l">
                        <a:lnSpc>
                          <a:spcPct val="115000"/>
                        </a:lnSpc>
                        <a:spcBef>
                          <a:spcPts val="0"/>
                        </a:spcBef>
                        <a:spcAft>
                          <a:spcPts val="1000"/>
                        </a:spcAft>
                      </a:pPr>
                      <a:r>
                        <a:rPr lang="en-US" sz="1200">
                          <a:effectLst/>
                        </a:rPr>
                        <a:t>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64770" marR="0" algn="l">
                        <a:lnSpc>
                          <a:spcPct val="107000"/>
                        </a:lnSpc>
                        <a:spcBef>
                          <a:spcPts val="0"/>
                        </a:spcBef>
                        <a:spcAft>
                          <a:spcPts val="1000"/>
                        </a:spcAft>
                      </a:pPr>
                      <a:r>
                        <a:rPr lang="en-US" sz="1200" dirty="0">
                          <a:effectLst/>
                        </a:rPr>
                        <a:t>There is a knowledge among the contractors about the arbitrators list</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0">
                        <a:lnSpc>
                          <a:spcPts val="1600"/>
                        </a:lnSpc>
                        <a:spcBef>
                          <a:spcPts val="0"/>
                        </a:spcBef>
                        <a:spcAft>
                          <a:spcPts val="1000"/>
                        </a:spcAft>
                      </a:pPr>
                      <a:r>
                        <a:rPr lang="en-US" sz="1200">
                          <a:effectLst/>
                        </a:rPr>
                        <a:t>3.10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1.26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1">
                        <a:lnSpc>
                          <a:spcPct val="115000"/>
                        </a:lnSpc>
                        <a:spcBef>
                          <a:spcPts val="0"/>
                        </a:spcBef>
                        <a:spcAft>
                          <a:spcPts val="1000"/>
                        </a:spcAft>
                      </a:pPr>
                      <a:r>
                        <a:rPr lang="ar-JO" sz="1200">
                          <a:effectLst/>
                        </a:rPr>
                        <a:t>62.0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Moderate</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extLst>
                  <a:ext uri="{0D108BD9-81ED-4DB2-BD59-A6C34878D82A}">
                    <a16:rowId xmlns:a16="http://schemas.microsoft.com/office/drawing/2014/main" val="3482314714"/>
                  </a:ext>
                </a:extLst>
              </a:tr>
              <a:tr h="416953">
                <a:tc>
                  <a:txBody>
                    <a:bodyPr/>
                    <a:lstStyle/>
                    <a:p>
                      <a:pPr marL="0" marR="0" algn="l">
                        <a:lnSpc>
                          <a:spcPct val="115000"/>
                        </a:lnSpc>
                        <a:spcBef>
                          <a:spcPts val="0"/>
                        </a:spcBef>
                        <a:spcAft>
                          <a:spcPts val="1000"/>
                        </a:spcAft>
                      </a:pPr>
                      <a:r>
                        <a:rPr lang="en-US" sz="1200">
                          <a:effectLst/>
                        </a:rPr>
                        <a:t>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64770" marR="0" algn="l">
                        <a:lnSpc>
                          <a:spcPct val="107000"/>
                        </a:lnSpc>
                        <a:spcBef>
                          <a:spcPts val="0"/>
                        </a:spcBef>
                        <a:spcAft>
                          <a:spcPts val="1000"/>
                        </a:spcAft>
                      </a:pPr>
                      <a:r>
                        <a:rPr lang="en-US" sz="1200">
                          <a:effectLst/>
                        </a:rPr>
                        <a:t>There is a knowledge among the contractors about the chamber activities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0">
                        <a:lnSpc>
                          <a:spcPts val="1600"/>
                        </a:lnSpc>
                        <a:spcBef>
                          <a:spcPts val="0"/>
                        </a:spcBef>
                        <a:spcAft>
                          <a:spcPts val="1000"/>
                        </a:spcAft>
                      </a:pPr>
                      <a:r>
                        <a:rPr lang="en-US" sz="1200">
                          <a:effectLst/>
                        </a:rPr>
                        <a:t>3.00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1.174</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1">
                        <a:lnSpc>
                          <a:spcPct val="115000"/>
                        </a:lnSpc>
                        <a:spcBef>
                          <a:spcPts val="0"/>
                        </a:spcBef>
                        <a:spcAft>
                          <a:spcPts val="1000"/>
                        </a:spcAft>
                      </a:pPr>
                      <a:r>
                        <a:rPr lang="ar-JO" sz="1200">
                          <a:effectLst/>
                        </a:rPr>
                        <a:t>60.0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Moderate</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extLst>
                  <a:ext uri="{0D108BD9-81ED-4DB2-BD59-A6C34878D82A}">
                    <a16:rowId xmlns:a16="http://schemas.microsoft.com/office/drawing/2014/main" val="4208070780"/>
                  </a:ext>
                </a:extLst>
              </a:tr>
              <a:tr h="591231">
                <a:tc>
                  <a:txBody>
                    <a:bodyPr/>
                    <a:lstStyle/>
                    <a:p>
                      <a:pPr marL="0" marR="0" algn="l">
                        <a:lnSpc>
                          <a:spcPct val="115000"/>
                        </a:lnSpc>
                        <a:spcBef>
                          <a:spcPts val="0"/>
                        </a:spcBef>
                        <a:spcAft>
                          <a:spcPts val="1000"/>
                        </a:spcAft>
                      </a:pPr>
                      <a:r>
                        <a:rPr lang="en-US" sz="1200">
                          <a:effectLst/>
                        </a:rPr>
                        <a:t>7.</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7</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64770" marR="0" algn="l">
                        <a:lnSpc>
                          <a:spcPct val="107000"/>
                        </a:lnSpc>
                        <a:spcBef>
                          <a:spcPts val="0"/>
                        </a:spcBef>
                        <a:spcAft>
                          <a:spcPts val="1000"/>
                        </a:spcAft>
                      </a:pPr>
                      <a:r>
                        <a:rPr lang="en-US" sz="1200">
                          <a:effectLst/>
                        </a:rPr>
                        <a:t>There is a knowledge among the contractors about the head and employees of the chamber</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2.93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1.20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1">
                        <a:lnSpc>
                          <a:spcPct val="115000"/>
                        </a:lnSpc>
                        <a:spcBef>
                          <a:spcPts val="0"/>
                        </a:spcBef>
                        <a:spcAft>
                          <a:spcPts val="1000"/>
                        </a:spcAft>
                      </a:pPr>
                      <a:r>
                        <a:rPr lang="ar-JO" sz="1200">
                          <a:effectLst/>
                        </a:rPr>
                        <a:t>58.6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dirty="0">
                          <a:effectLst/>
                        </a:rPr>
                        <a:t>Moderate</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extLst>
                  <a:ext uri="{0D108BD9-81ED-4DB2-BD59-A6C34878D82A}">
                    <a16:rowId xmlns:a16="http://schemas.microsoft.com/office/drawing/2014/main" val="1581937615"/>
                  </a:ext>
                </a:extLst>
              </a:tr>
              <a:tr h="416953">
                <a:tc>
                  <a:txBody>
                    <a:bodyPr/>
                    <a:lstStyle/>
                    <a:p>
                      <a:pPr marL="0" marR="0" algn="l">
                        <a:lnSpc>
                          <a:spcPct val="115000"/>
                        </a:lnSpc>
                        <a:spcBef>
                          <a:spcPts val="0"/>
                        </a:spcBef>
                        <a:spcAft>
                          <a:spcPts val="1000"/>
                        </a:spcAft>
                      </a:pPr>
                      <a:r>
                        <a:rPr lang="en-US" sz="1200" dirty="0">
                          <a:effectLst/>
                        </a:rPr>
                        <a:t>8.</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a:effectLst/>
                        </a:rPr>
                        <a:t>8</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64770" marR="0" algn="l">
                        <a:lnSpc>
                          <a:spcPct val="107000"/>
                        </a:lnSpc>
                        <a:spcBef>
                          <a:spcPts val="0"/>
                        </a:spcBef>
                        <a:spcAft>
                          <a:spcPts val="1000"/>
                        </a:spcAft>
                      </a:pPr>
                      <a:r>
                        <a:rPr lang="en-US" sz="1200">
                          <a:effectLst/>
                        </a:rPr>
                        <a:t>There is a knowledge among the contractors about the chamber date of establishment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2.86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1.19</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1">
                        <a:lnSpc>
                          <a:spcPct val="115000"/>
                        </a:lnSpc>
                        <a:spcBef>
                          <a:spcPts val="0"/>
                        </a:spcBef>
                        <a:spcAft>
                          <a:spcPts val="1000"/>
                        </a:spcAft>
                      </a:pPr>
                      <a:r>
                        <a:rPr lang="ar-JO" sz="1200">
                          <a:effectLst/>
                        </a:rPr>
                        <a:t>57.2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dirty="0">
                          <a:effectLst/>
                        </a:rPr>
                        <a:t>Moderate</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extLst>
                  <a:ext uri="{0D108BD9-81ED-4DB2-BD59-A6C34878D82A}">
                    <a16:rowId xmlns:a16="http://schemas.microsoft.com/office/drawing/2014/main" val="561041448"/>
                  </a:ext>
                </a:extLst>
              </a:tr>
              <a:tr h="416953">
                <a:tc gridSpan="3">
                  <a:txBody>
                    <a:bodyPr/>
                    <a:lstStyle/>
                    <a:p>
                      <a:pPr marL="0" marR="0" algn="l">
                        <a:lnSpc>
                          <a:spcPct val="115000"/>
                        </a:lnSpc>
                        <a:spcBef>
                          <a:spcPts val="0"/>
                        </a:spcBef>
                        <a:spcAft>
                          <a:spcPts val="1000"/>
                        </a:spcAft>
                      </a:pPr>
                      <a:r>
                        <a:rPr lang="en-US" sz="1200">
                          <a:effectLst/>
                        </a:rPr>
                        <a:t>Total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hMerge="1">
                  <a:txBody>
                    <a:bodyPr/>
                    <a:lstStyle/>
                    <a:p>
                      <a:endParaRPr lang="en-US"/>
                    </a:p>
                  </a:txBody>
                  <a:tcPr/>
                </a:tc>
                <a:tc hMerge="1">
                  <a:txBody>
                    <a:bodyPr/>
                    <a:lstStyle/>
                    <a:p>
                      <a:endParaRPr lang="en-US"/>
                    </a:p>
                  </a:txBody>
                  <a:tcPr/>
                </a:tc>
                <a:tc>
                  <a:txBody>
                    <a:bodyPr/>
                    <a:lstStyle/>
                    <a:p>
                      <a:pPr marL="0" marR="0" algn="l">
                        <a:lnSpc>
                          <a:spcPts val="1600"/>
                        </a:lnSpc>
                        <a:spcBef>
                          <a:spcPts val="0"/>
                        </a:spcBef>
                        <a:spcAft>
                          <a:spcPts val="1000"/>
                        </a:spcAft>
                      </a:pPr>
                      <a:r>
                        <a:rPr lang="en-US" sz="1200">
                          <a:effectLst/>
                        </a:rPr>
                        <a:t>3.17</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ts val="1600"/>
                        </a:lnSpc>
                        <a:spcBef>
                          <a:spcPts val="0"/>
                        </a:spcBef>
                        <a:spcAft>
                          <a:spcPts val="1000"/>
                        </a:spcAft>
                      </a:pPr>
                      <a:r>
                        <a:rPr lang="en-US" sz="1200">
                          <a:effectLst/>
                        </a:rPr>
                        <a:t>1.02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rtl="1">
                        <a:lnSpc>
                          <a:spcPct val="115000"/>
                        </a:lnSpc>
                        <a:spcBef>
                          <a:spcPts val="0"/>
                        </a:spcBef>
                        <a:spcAft>
                          <a:spcPts val="1000"/>
                        </a:spcAft>
                      </a:pPr>
                      <a:r>
                        <a:rPr lang="ar-JO" sz="1200">
                          <a:effectLst/>
                        </a:rPr>
                        <a:t>63.4</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tc>
                  <a:txBody>
                    <a:bodyPr/>
                    <a:lstStyle/>
                    <a:p>
                      <a:pPr marL="0" marR="0" algn="l">
                        <a:lnSpc>
                          <a:spcPct val="115000"/>
                        </a:lnSpc>
                        <a:spcBef>
                          <a:spcPts val="0"/>
                        </a:spcBef>
                        <a:spcAft>
                          <a:spcPts val="1000"/>
                        </a:spcAft>
                      </a:pPr>
                      <a:r>
                        <a:rPr lang="en-US" sz="1200" dirty="0">
                          <a:effectLst/>
                        </a:rPr>
                        <a:t>Moderate</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7036" marR="67036" marT="0" marB="0"/>
                </a:tc>
                <a:extLst>
                  <a:ext uri="{0D108BD9-81ED-4DB2-BD59-A6C34878D82A}">
                    <a16:rowId xmlns:a16="http://schemas.microsoft.com/office/drawing/2014/main" val="1246847674"/>
                  </a:ext>
                </a:extLst>
              </a:tr>
            </a:tbl>
          </a:graphicData>
        </a:graphic>
      </p:graphicFrame>
    </p:spTree>
    <p:extLst>
      <p:ext uri="{BB962C8B-B14F-4D97-AF65-F5344CB8AC3E}">
        <p14:creationId xmlns:p14="http://schemas.microsoft.com/office/powerpoint/2010/main" val="1014240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lstStyle/>
          <a:p>
            <a:pPr marL="0" indent="0" algn="l" rtl="0">
              <a:buNone/>
            </a:pPr>
            <a:r>
              <a:rPr lang="en-US" sz="3200" b="1" dirty="0">
                <a:latin typeface="Candara" panose="020E0502030303020204" pitchFamily="34" charset="0"/>
              </a:rPr>
              <a:t>2-</a:t>
            </a:r>
            <a:r>
              <a:rPr lang="en-US" b="1" i="1" dirty="0"/>
              <a:t>(The effectiveness of chamber of arbitration activities in reducing disputes</a:t>
            </a:r>
            <a:r>
              <a:rPr lang="en-US" b="1" dirty="0"/>
              <a:t>  </a:t>
            </a:r>
            <a:r>
              <a:rPr lang="en-US" b="1" i="1" dirty="0"/>
              <a:t>) </a:t>
            </a:r>
            <a:endParaRPr lang="en-US" b="1" dirty="0">
              <a:latin typeface="Candara" panose="020E0502030303020204" pitchFamily="34" charset="0"/>
            </a:endParaRPr>
          </a:p>
        </p:txBody>
      </p:sp>
    </p:spTree>
    <p:extLst>
      <p:ext uri="{BB962C8B-B14F-4D97-AF65-F5344CB8AC3E}">
        <p14:creationId xmlns:p14="http://schemas.microsoft.com/office/powerpoint/2010/main" val="863621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743431803"/>
              </p:ext>
            </p:extLst>
          </p:nvPr>
        </p:nvGraphicFramePr>
        <p:xfrm>
          <a:off x="899592" y="975864"/>
          <a:ext cx="7025209" cy="5890342"/>
        </p:xfrm>
        <a:graphic>
          <a:graphicData uri="http://schemas.openxmlformats.org/drawingml/2006/table">
            <a:tbl>
              <a:tblPr firstRow="1" firstCol="1" lastRow="1" lastCol="1" bandRow="1" bandCol="1">
                <a:tableStyleId>{5C22544A-7EE6-4342-B048-85BDC9FD1C3A}</a:tableStyleId>
              </a:tblPr>
              <a:tblGrid>
                <a:gridCol w="479068">
                  <a:extLst>
                    <a:ext uri="{9D8B030D-6E8A-4147-A177-3AD203B41FA5}">
                      <a16:colId xmlns:a16="http://schemas.microsoft.com/office/drawing/2014/main" val="1174337159"/>
                    </a:ext>
                  </a:extLst>
                </a:gridCol>
                <a:gridCol w="479068">
                  <a:extLst>
                    <a:ext uri="{9D8B030D-6E8A-4147-A177-3AD203B41FA5}">
                      <a16:colId xmlns:a16="http://schemas.microsoft.com/office/drawing/2014/main" val="325039004"/>
                    </a:ext>
                  </a:extLst>
                </a:gridCol>
                <a:gridCol w="3573810">
                  <a:extLst>
                    <a:ext uri="{9D8B030D-6E8A-4147-A177-3AD203B41FA5}">
                      <a16:colId xmlns:a16="http://schemas.microsoft.com/office/drawing/2014/main" val="3224775371"/>
                    </a:ext>
                  </a:extLst>
                </a:gridCol>
                <a:gridCol w="476420">
                  <a:extLst>
                    <a:ext uri="{9D8B030D-6E8A-4147-A177-3AD203B41FA5}">
                      <a16:colId xmlns:a16="http://schemas.microsoft.com/office/drawing/2014/main" val="2214880563"/>
                    </a:ext>
                  </a:extLst>
                </a:gridCol>
                <a:gridCol w="595525">
                  <a:extLst>
                    <a:ext uri="{9D8B030D-6E8A-4147-A177-3AD203B41FA5}">
                      <a16:colId xmlns:a16="http://schemas.microsoft.com/office/drawing/2014/main" val="359754680"/>
                    </a:ext>
                  </a:extLst>
                </a:gridCol>
                <a:gridCol w="528693">
                  <a:extLst>
                    <a:ext uri="{9D8B030D-6E8A-4147-A177-3AD203B41FA5}">
                      <a16:colId xmlns:a16="http://schemas.microsoft.com/office/drawing/2014/main" val="3876465283"/>
                    </a:ext>
                  </a:extLst>
                </a:gridCol>
                <a:gridCol w="892625">
                  <a:extLst>
                    <a:ext uri="{9D8B030D-6E8A-4147-A177-3AD203B41FA5}">
                      <a16:colId xmlns:a16="http://schemas.microsoft.com/office/drawing/2014/main" val="1036389796"/>
                    </a:ext>
                  </a:extLst>
                </a:gridCol>
              </a:tblGrid>
              <a:tr h="931265">
                <a:tc>
                  <a:txBody>
                    <a:bodyPr/>
                    <a:lstStyle/>
                    <a:p>
                      <a:pPr marL="71755" marR="71755" algn="l">
                        <a:lnSpc>
                          <a:spcPct val="115000"/>
                        </a:lnSpc>
                        <a:spcBef>
                          <a:spcPts val="0"/>
                        </a:spcBef>
                        <a:spcAft>
                          <a:spcPts val="1000"/>
                        </a:spcAft>
                      </a:pPr>
                      <a:r>
                        <a:rPr lang="en-US" sz="1000">
                          <a:effectLst/>
                        </a:rPr>
                        <a:t>No.</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vert="vert270"/>
                </a:tc>
                <a:tc>
                  <a:txBody>
                    <a:bodyPr/>
                    <a:lstStyle/>
                    <a:p>
                      <a:pPr marL="71755" marR="71755" algn="l">
                        <a:lnSpc>
                          <a:spcPct val="115000"/>
                        </a:lnSpc>
                        <a:spcBef>
                          <a:spcPts val="0"/>
                        </a:spcBef>
                        <a:spcAft>
                          <a:spcPts val="1000"/>
                        </a:spcAft>
                      </a:pPr>
                      <a:r>
                        <a:rPr lang="en-US" sz="1000">
                          <a:effectLst/>
                        </a:rPr>
                        <a:t>No. in the Questionnaire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vert="vert270"/>
                </a:tc>
                <a:tc>
                  <a:txBody>
                    <a:bodyPr/>
                    <a:lstStyle/>
                    <a:p>
                      <a:pPr marL="71755" marR="71755" algn="l">
                        <a:lnSpc>
                          <a:spcPct val="115000"/>
                        </a:lnSpc>
                        <a:spcBef>
                          <a:spcPts val="0"/>
                        </a:spcBef>
                        <a:spcAft>
                          <a:spcPts val="1000"/>
                        </a:spcAft>
                      </a:pPr>
                      <a:r>
                        <a:rPr lang="en-US" sz="1000">
                          <a:effectLst/>
                        </a:rPr>
                        <a:t>Item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vert="vert270"/>
                </a:tc>
                <a:tc>
                  <a:txBody>
                    <a:bodyPr/>
                    <a:lstStyle/>
                    <a:p>
                      <a:pPr marL="71755" marR="71755" algn="l">
                        <a:lnSpc>
                          <a:spcPct val="115000"/>
                        </a:lnSpc>
                        <a:spcBef>
                          <a:spcPts val="0"/>
                        </a:spcBef>
                        <a:spcAft>
                          <a:spcPts val="1000"/>
                        </a:spcAft>
                      </a:pPr>
                      <a:r>
                        <a:rPr lang="en-US" sz="1000">
                          <a:effectLst/>
                        </a:rPr>
                        <a:t>Means</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vert="vert270"/>
                </a:tc>
                <a:tc>
                  <a:txBody>
                    <a:bodyPr/>
                    <a:lstStyle/>
                    <a:p>
                      <a:pPr marL="71755" marR="71755" algn="l">
                        <a:lnSpc>
                          <a:spcPct val="115000"/>
                        </a:lnSpc>
                        <a:spcBef>
                          <a:spcPts val="0"/>
                        </a:spcBef>
                        <a:spcAft>
                          <a:spcPts val="1000"/>
                        </a:spcAft>
                      </a:pPr>
                      <a:r>
                        <a:rPr lang="en-US" sz="1000">
                          <a:effectLst/>
                        </a:rPr>
                        <a:t>standard</a:t>
                      </a:r>
                      <a:endParaRPr lang="en-US" sz="900">
                        <a:effectLst/>
                      </a:endParaRPr>
                    </a:p>
                    <a:p>
                      <a:pPr marL="71755" marR="71755" algn="l">
                        <a:lnSpc>
                          <a:spcPct val="115000"/>
                        </a:lnSpc>
                        <a:spcBef>
                          <a:spcPts val="0"/>
                        </a:spcBef>
                        <a:spcAft>
                          <a:spcPts val="1000"/>
                        </a:spcAft>
                      </a:pPr>
                      <a:r>
                        <a:rPr lang="en-US" sz="1000">
                          <a:effectLst/>
                        </a:rPr>
                        <a:t>deviations</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vert="vert270"/>
                </a:tc>
                <a:tc>
                  <a:txBody>
                    <a:bodyPr/>
                    <a:lstStyle/>
                    <a:p>
                      <a:pPr marL="71755" marR="71755" algn="l">
                        <a:lnSpc>
                          <a:spcPct val="115000"/>
                        </a:lnSpc>
                        <a:spcBef>
                          <a:spcPts val="0"/>
                        </a:spcBef>
                        <a:spcAft>
                          <a:spcPts val="1000"/>
                        </a:spcAft>
                      </a:pPr>
                      <a:r>
                        <a:rPr lang="en-US" sz="1000">
                          <a:effectLst/>
                        </a:rPr>
                        <a:t>Percentage %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vert="vert270"/>
                </a:tc>
                <a:tc>
                  <a:txBody>
                    <a:bodyPr/>
                    <a:lstStyle/>
                    <a:p>
                      <a:pPr marL="71755" marR="71755" algn="l">
                        <a:lnSpc>
                          <a:spcPct val="115000"/>
                        </a:lnSpc>
                        <a:spcBef>
                          <a:spcPts val="0"/>
                        </a:spcBef>
                        <a:spcAft>
                          <a:spcPts val="1000"/>
                        </a:spcAft>
                      </a:pPr>
                      <a:r>
                        <a:rPr lang="en-US" sz="1000">
                          <a:effectLst/>
                        </a:rPr>
                        <a:t>Estimated</a:t>
                      </a:r>
                      <a:endParaRPr lang="en-US" sz="900">
                        <a:effectLst/>
                      </a:endParaRPr>
                    </a:p>
                    <a:p>
                      <a:pPr marL="71755" marR="71755" algn="l">
                        <a:lnSpc>
                          <a:spcPct val="115000"/>
                        </a:lnSpc>
                        <a:spcBef>
                          <a:spcPts val="0"/>
                        </a:spcBef>
                        <a:spcAft>
                          <a:spcPts val="1000"/>
                        </a:spcAft>
                      </a:pPr>
                      <a:r>
                        <a:rPr lang="en-US" sz="1000">
                          <a:effectLst/>
                        </a:rPr>
                        <a:t>level</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vert="vert270"/>
                </a:tc>
                <a:extLst>
                  <a:ext uri="{0D108BD9-81ED-4DB2-BD59-A6C34878D82A}">
                    <a16:rowId xmlns:a16="http://schemas.microsoft.com/office/drawing/2014/main" val="3154676794"/>
                  </a:ext>
                </a:extLst>
              </a:tr>
              <a:tr h="1010128">
                <a:tc>
                  <a:txBody>
                    <a:bodyPr/>
                    <a:lstStyle/>
                    <a:p>
                      <a:pPr marL="0" marR="0" algn="l">
                        <a:lnSpc>
                          <a:spcPct val="115000"/>
                        </a:lnSpc>
                        <a:spcBef>
                          <a:spcPts val="0"/>
                        </a:spcBef>
                        <a:spcAft>
                          <a:spcPts val="1000"/>
                        </a:spcAft>
                      </a:pPr>
                      <a:r>
                        <a:rPr lang="en-US" sz="1000">
                          <a:effectLst/>
                        </a:rPr>
                        <a:t>9.</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13</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200" dirty="0">
                          <a:effectLst/>
                        </a:rPr>
                        <a:t>The chamber employs a cadre career who would</a:t>
                      </a:r>
                    </a:p>
                    <a:p>
                      <a:pPr marL="0" marR="0" algn="l">
                        <a:lnSpc>
                          <a:spcPct val="115000"/>
                        </a:lnSpc>
                        <a:spcBef>
                          <a:spcPts val="0"/>
                        </a:spcBef>
                        <a:spcAft>
                          <a:spcPts val="1000"/>
                        </a:spcAft>
                      </a:pPr>
                      <a:r>
                        <a:rPr lang="en-US" sz="1200" dirty="0">
                          <a:effectLst/>
                        </a:rPr>
                        <a:t>Choose the skillful people from a list of arbitrators to resolve disputes between the contractor and the owner.</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0">
                        <a:lnSpc>
                          <a:spcPts val="1600"/>
                        </a:lnSpc>
                        <a:spcBef>
                          <a:spcPts val="0"/>
                        </a:spcBef>
                        <a:spcAft>
                          <a:spcPts val="1000"/>
                        </a:spcAft>
                      </a:pPr>
                      <a:r>
                        <a:rPr lang="en-US" sz="1000">
                          <a:effectLst/>
                        </a:rPr>
                        <a:t>3.60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0.89</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1">
                        <a:lnSpc>
                          <a:spcPct val="115000"/>
                        </a:lnSpc>
                        <a:spcBef>
                          <a:spcPts val="0"/>
                        </a:spcBef>
                        <a:spcAft>
                          <a:spcPts val="1000"/>
                        </a:spcAft>
                      </a:pPr>
                      <a:r>
                        <a:rPr lang="ar-JO" sz="1000">
                          <a:effectLst/>
                        </a:rPr>
                        <a:t>72.0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High</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extLst>
                  <a:ext uri="{0D108BD9-81ED-4DB2-BD59-A6C34878D82A}">
                    <a16:rowId xmlns:a16="http://schemas.microsoft.com/office/drawing/2014/main" val="808929939"/>
                  </a:ext>
                </a:extLst>
              </a:tr>
              <a:tr h="617030">
                <a:tc>
                  <a:txBody>
                    <a:bodyPr/>
                    <a:lstStyle/>
                    <a:p>
                      <a:pPr marL="0" marR="0" algn="l">
                        <a:lnSpc>
                          <a:spcPct val="115000"/>
                        </a:lnSpc>
                        <a:spcBef>
                          <a:spcPts val="0"/>
                        </a:spcBef>
                        <a:spcAft>
                          <a:spcPts val="1000"/>
                        </a:spcAft>
                      </a:pPr>
                      <a:r>
                        <a:rPr lang="en-US" sz="1000" dirty="0">
                          <a:effectLst/>
                        </a:rPr>
                        <a:t>10.</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12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200" dirty="0">
                          <a:effectLst/>
                        </a:rPr>
                        <a:t>The chamber employs a crew who can choose list of skillful arbitrators to solve disputes between the contractor and the project owner</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3.56</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1.25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1">
                        <a:lnSpc>
                          <a:spcPct val="115000"/>
                        </a:lnSpc>
                        <a:spcBef>
                          <a:spcPts val="0"/>
                        </a:spcBef>
                        <a:spcAft>
                          <a:spcPts val="1000"/>
                        </a:spcAft>
                      </a:pPr>
                      <a:r>
                        <a:rPr lang="ar-JO" sz="1000">
                          <a:effectLst/>
                        </a:rPr>
                        <a:t>71.2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dirty="0">
                          <a:effectLst/>
                        </a:rPr>
                        <a:t>High</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extLst>
                  <a:ext uri="{0D108BD9-81ED-4DB2-BD59-A6C34878D82A}">
                    <a16:rowId xmlns:a16="http://schemas.microsoft.com/office/drawing/2014/main" val="4203632033"/>
                  </a:ext>
                </a:extLst>
              </a:tr>
              <a:tr h="523725">
                <a:tc>
                  <a:txBody>
                    <a:bodyPr/>
                    <a:lstStyle/>
                    <a:p>
                      <a:pPr marL="0" marR="0" algn="l">
                        <a:lnSpc>
                          <a:spcPct val="115000"/>
                        </a:lnSpc>
                        <a:spcBef>
                          <a:spcPts val="0"/>
                        </a:spcBef>
                        <a:spcAft>
                          <a:spcPts val="1000"/>
                        </a:spcAft>
                      </a:pPr>
                      <a:r>
                        <a:rPr lang="en-US" sz="1000">
                          <a:effectLst/>
                        </a:rPr>
                        <a:t>11.</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15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200" dirty="0">
                          <a:effectLst/>
                        </a:rPr>
                        <a:t>List of arbitrators adopts transparency in order to inform the dispute parties about the results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0">
                        <a:lnSpc>
                          <a:spcPts val="1600"/>
                        </a:lnSpc>
                        <a:spcBef>
                          <a:spcPts val="0"/>
                        </a:spcBef>
                        <a:spcAft>
                          <a:spcPts val="1000"/>
                        </a:spcAft>
                      </a:pPr>
                      <a:r>
                        <a:rPr lang="en-US" sz="1000">
                          <a:effectLst/>
                        </a:rPr>
                        <a:t>3.53</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1.00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1">
                        <a:lnSpc>
                          <a:spcPct val="115000"/>
                        </a:lnSpc>
                        <a:spcBef>
                          <a:spcPts val="0"/>
                        </a:spcBef>
                        <a:spcAft>
                          <a:spcPts val="1000"/>
                        </a:spcAft>
                      </a:pPr>
                      <a:r>
                        <a:rPr lang="ar-JO" sz="1000">
                          <a:effectLst/>
                        </a:rPr>
                        <a:t>70.6</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High</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extLst>
                  <a:ext uri="{0D108BD9-81ED-4DB2-BD59-A6C34878D82A}">
                    <a16:rowId xmlns:a16="http://schemas.microsoft.com/office/drawing/2014/main" val="1714688084"/>
                  </a:ext>
                </a:extLst>
              </a:tr>
              <a:tr h="420624">
                <a:tc>
                  <a:txBody>
                    <a:bodyPr/>
                    <a:lstStyle/>
                    <a:p>
                      <a:pPr marL="0" marR="0" algn="l">
                        <a:lnSpc>
                          <a:spcPct val="115000"/>
                        </a:lnSpc>
                        <a:spcBef>
                          <a:spcPts val="0"/>
                        </a:spcBef>
                        <a:spcAft>
                          <a:spcPts val="1000"/>
                        </a:spcAft>
                      </a:pPr>
                      <a:r>
                        <a:rPr lang="en-US" sz="1000">
                          <a:effectLst/>
                        </a:rPr>
                        <a:t>12.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14</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200">
                          <a:effectLst/>
                        </a:rPr>
                        <a:t>The chamber solve dispute in a reasonable time without wasting it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3.43</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1.04</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1">
                        <a:lnSpc>
                          <a:spcPct val="115000"/>
                        </a:lnSpc>
                        <a:spcBef>
                          <a:spcPts val="0"/>
                        </a:spcBef>
                        <a:spcAft>
                          <a:spcPts val="1000"/>
                        </a:spcAft>
                      </a:pPr>
                      <a:r>
                        <a:rPr lang="ar-JO" sz="1000">
                          <a:effectLst/>
                        </a:rPr>
                        <a:t>68.3</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High</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extLst>
                  <a:ext uri="{0D108BD9-81ED-4DB2-BD59-A6C34878D82A}">
                    <a16:rowId xmlns:a16="http://schemas.microsoft.com/office/drawing/2014/main" val="621361297"/>
                  </a:ext>
                </a:extLst>
              </a:tr>
              <a:tr h="1010128">
                <a:tc>
                  <a:txBody>
                    <a:bodyPr/>
                    <a:lstStyle/>
                    <a:p>
                      <a:pPr marL="0" marR="0" algn="l">
                        <a:lnSpc>
                          <a:spcPct val="115000"/>
                        </a:lnSpc>
                        <a:spcBef>
                          <a:spcPts val="0"/>
                        </a:spcBef>
                        <a:spcAft>
                          <a:spcPts val="1000"/>
                        </a:spcAft>
                      </a:pPr>
                      <a:r>
                        <a:rPr lang="en-US" sz="1000">
                          <a:effectLst/>
                        </a:rPr>
                        <a:t>13.</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9</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200" dirty="0">
                          <a:effectLst/>
                        </a:rPr>
                        <a:t>The chamber employs a cadre career who would</a:t>
                      </a:r>
                    </a:p>
                    <a:p>
                      <a:pPr marL="0" marR="0" algn="l">
                        <a:lnSpc>
                          <a:spcPct val="115000"/>
                        </a:lnSpc>
                        <a:spcBef>
                          <a:spcPts val="0"/>
                        </a:spcBef>
                        <a:spcAft>
                          <a:spcPts val="1000"/>
                        </a:spcAft>
                      </a:pPr>
                      <a:r>
                        <a:rPr lang="en-US" sz="1200" dirty="0">
                          <a:effectLst/>
                        </a:rPr>
                        <a:t>Choose the skillful people from a list of arbitrators to resolve disputes between the contractor and the owner.</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3.20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1.34</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1">
                        <a:lnSpc>
                          <a:spcPct val="115000"/>
                        </a:lnSpc>
                        <a:spcBef>
                          <a:spcPts val="0"/>
                        </a:spcBef>
                        <a:spcAft>
                          <a:spcPts val="1000"/>
                        </a:spcAft>
                      </a:pPr>
                      <a:r>
                        <a:rPr lang="ar-JO" sz="1000">
                          <a:effectLst/>
                        </a:rPr>
                        <a:t>64.0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dirty="0">
                          <a:effectLst/>
                        </a:rPr>
                        <a:t>Moderate</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extLst>
                  <a:ext uri="{0D108BD9-81ED-4DB2-BD59-A6C34878D82A}">
                    <a16:rowId xmlns:a16="http://schemas.microsoft.com/office/drawing/2014/main" val="3798021799"/>
                  </a:ext>
                </a:extLst>
              </a:tr>
              <a:tr h="587121">
                <a:tc>
                  <a:txBody>
                    <a:bodyPr/>
                    <a:lstStyle/>
                    <a:p>
                      <a:pPr marL="0" marR="0" algn="l">
                        <a:lnSpc>
                          <a:spcPct val="115000"/>
                        </a:lnSpc>
                        <a:spcBef>
                          <a:spcPts val="0"/>
                        </a:spcBef>
                        <a:spcAft>
                          <a:spcPts val="1000"/>
                        </a:spcAft>
                      </a:pPr>
                      <a:r>
                        <a:rPr lang="en-US" sz="1000">
                          <a:effectLst/>
                        </a:rPr>
                        <a:t>14.</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11</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64770" marR="0" algn="l">
                        <a:lnSpc>
                          <a:spcPct val="107000"/>
                        </a:lnSpc>
                        <a:spcBef>
                          <a:spcPts val="0"/>
                        </a:spcBef>
                        <a:spcAft>
                          <a:spcPts val="1000"/>
                        </a:spcAft>
                      </a:pPr>
                      <a:r>
                        <a:rPr lang="en-US" sz="1200" dirty="0">
                          <a:effectLst/>
                        </a:rPr>
                        <a:t>The chamber conducts special workshops for contractors to identify responsibilities and duties for both contractor and owner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3.16</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1.39</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1">
                        <a:lnSpc>
                          <a:spcPct val="115000"/>
                        </a:lnSpc>
                        <a:spcBef>
                          <a:spcPts val="0"/>
                        </a:spcBef>
                        <a:spcAft>
                          <a:spcPts val="1000"/>
                        </a:spcAft>
                      </a:pPr>
                      <a:r>
                        <a:rPr lang="ar-JO" sz="1000">
                          <a:effectLst/>
                        </a:rPr>
                        <a:t>64.0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Moderate</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extLst>
                  <a:ext uri="{0D108BD9-81ED-4DB2-BD59-A6C34878D82A}">
                    <a16:rowId xmlns:a16="http://schemas.microsoft.com/office/drawing/2014/main" val="2987945033"/>
                  </a:ext>
                </a:extLst>
              </a:tr>
              <a:tr h="587121">
                <a:tc>
                  <a:txBody>
                    <a:bodyPr/>
                    <a:lstStyle/>
                    <a:p>
                      <a:pPr marL="0" marR="0" algn="l">
                        <a:lnSpc>
                          <a:spcPct val="115000"/>
                        </a:lnSpc>
                        <a:spcBef>
                          <a:spcPts val="0"/>
                        </a:spcBef>
                        <a:spcAft>
                          <a:spcPts val="1000"/>
                        </a:spcAft>
                      </a:pPr>
                      <a:r>
                        <a:rPr lang="en-US" sz="1000">
                          <a:effectLst/>
                        </a:rPr>
                        <a:t>15.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10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64770" marR="0" algn="l">
                        <a:lnSpc>
                          <a:spcPct val="107000"/>
                        </a:lnSpc>
                        <a:spcBef>
                          <a:spcPts val="0"/>
                        </a:spcBef>
                        <a:spcAft>
                          <a:spcPts val="1000"/>
                        </a:spcAft>
                      </a:pPr>
                      <a:r>
                        <a:rPr lang="en-US" sz="1200" dirty="0">
                          <a:effectLst/>
                        </a:rPr>
                        <a:t>The chamber conducts sustainable studies of the construction contracts between the contractor and the owner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3.00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1.20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1">
                        <a:lnSpc>
                          <a:spcPct val="115000"/>
                        </a:lnSpc>
                        <a:spcBef>
                          <a:spcPts val="0"/>
                        </a:spcBef>
                        <a:spcAft>
                          <a:spcPts val="1000"/>
                        </a:spcAft>
                      </a:pPr>
                      <a:r>
                        <a:rPr lang="ar-JO" sz="1000">
                          <a:effectLst/>
                        </a:rPr>
                        <a:t>60.0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a:effectLst/>
                        </a:rPr>
                        <a:t>Moderate</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extLst>
                  <a:ext uri="{0D108BD9-81ED-4DB2-BD59-A6C34878D82A}">
                    <a16:rowId xmlns:a16="http://schemas.microsoft.com/office/drawing/2014/main" val="3171839207"/>
                  </a:ext>
                </a:extLst>
              </a:tr>
              <a:tr h="203200">
                <a:tc gridSpan="3">
                  <a:txBody>
                    <a:bodyPr/>
                    <a:lstStyle/>
                    <a:p>
                      <a:pPr marL="0" marR="0" algn="l">
                        <a:lnSpc>
                          <a:spcPct val="115000"/>
                        </a:lnSpc>
                        <a:spcBef>
                          <a:spcPts val="0"/>
                        </a:spcBef>
                        <a:spcAft>
                          <a:spcPts val="1000"/>
                        </a:spcAft>
                      </a:pPr>
                      <a:r>
                        <a:rPr lang="en-US" sz="1000">
                          <a:effectLst/>
                        </a:rPr>
                        <a:t>Total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hMerge="1">
                  <a:txBody>
                    <a:bodyPr/>
                    <a:lstStyle/>
                    <a:p>
                      <a:endParaRPr lang="en-US"/>
                    </a:p>
                  </a:txBody>
                  <a:tcPr/>
                </a:tc>
                <a:tc hMerge="1">
                  <a:txBody>
                    <a:bodyPr/>
                    <a:lstStyle/>
                    <a:p>
                      <a:endParaRPr lang="en-US"/>
                    </a:p>
                  </a:txBody>
                  <a:tcPr/>
                </a:tc>
                <a:tc>
                  <a:txBody>
                    <a:bodyPr/>
                    <a:lstStyle/>
                    <a:p>
                      <a:pPr marL="0" marR="0" algn="l">
                        <a:lnSpc>
                          <a:spcPts val="1600"/>
                        </a:lnSpc>
                        <a:spcBef>
                          <a:spcPts val="0"/>
                        </a:spcBef>
                        <a:spcAft>
                          <a:spcPts val="1000"/>
                        </a:spcAft>
                      </a:pPr>
                      <a:r>
                        <a:rPr lang="en-US" sz="1000">
                          <a:effectLst/>
                        </a:rPr>
                        <a:t>3.35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ts val="1600"/>
                        </a:lnSpc>
                        <a:spcBef>
                          <a:spcPts val="0"/>
                        </a:spcBef>
                        <a:spcAft>
                          <a:spcPts val="1000"/>
                        </a:spcAft>
                      </a:pPr>
                      <a:r>
                        <a:rPr lang="en-US" sz="1000">
                          <a:effectLst/>
                        </a:rPr>
                        <a:t>0.94</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rtl="1">
                        <a:lnSpc>
                          <a:spcPct val="115000"/>
                        </a:lnSpc>
                        <a:spcBef>
                          <a:spcPts val="0"/>
                        </a:spcBef>
                        <a:spcAft>
                          <a:spcPts val="1000"/>
                        </a:spcAft>
                      </a:pPr>
                      <a:r>
                        <a:rPr lang="ar-JO" sz="1000">
                          <a:effectLst/>
                        </a:rPr>
                        <a:t>67.0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tc>
                  <a:txBody>
                    <a:bodyPr/>
                    <a:lstStyle/>
                    <a:p>
                      <a:pPr marL="0" marR="0" algn="l">
                        <a:lnSpc>
                          <a:spcPct val="115000"/>
                        </a:lnSpc>
                        <a:spcBef>
                          <a:spcPts val="0"/>
                        </a:spcBef>
                        <a:spcAft>
                          <a:spcPts val="1000"/>
                        </a:spcAft>
                      </a:pPr>
                      <a:r>
                        <a:rPr lang="en-US" sz="1000" dirty="0">
                          <a:effectLst/>
                        </a:rPr>
                        <a:t>Moderate</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56649" marR="56649" marT="0" marB="0"/>
                </a:tc>
                <a:extLst>
                  <a:ext uri="{0D108BD9-81ED-4DB2-BD59-A6C34878D82A}">
                    <a16:rowId xmlns:a16="http://schemas.microsoft.com/office/drawing/2014/main" val="2390833598"/>
                  </a:ext>
                </a:extLst>
              </a:tr>
            </a:tbl>
          </a:graphicData>
        </a:graphic>
      </p:graphicFrame>
    </p:spTree>
    <p:extLst>
      <p:ext uri="{BB962C8B-B14F-4D97-AF65-F5344CB8AC3E}">
        <p14:creationId xmlns:p14="http://schemas.microsoft.com/office/powerpoint/2010/main" val="605770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lstStyle/>
          <a:p>
            <a:pPr marL="0" indent="0" algn="l" rtl="0">
              <a:buNone/>
            </a:pPr>
            <a:r>
              <a:rPr lang="en-US" sz="3200" b="1" dirty="0">
                <a:latin typeface="Candara" panose="020E0502030303020204" pitchFamily="34" charset="0"/>
              </a:rPr>
              <a:t>3-</a:t>
            </a:r>
            <a:r>
              <a:rPr lang="en-US" b="1" i="1" dirty="0"/>
              <a:t>(The effectiveness of chamber of arbitration policies and procedures in solving disputes between the contractor and the project owner) </a:t>
            </a:r>
            <a:endParaRPr lang="en-US" b="1" dirty="0">
              <a:latin typeface="Candara" panose="020E0502030303020204" pitchFamily="34" charset="0"/>
            </a:endParaRPr>
          </a:p>
        </p:txBody>
      </p:sp>
    </p:spTree>
    <p:extLst>
      <p:ext uri="{BB962C8B-B14F-4D97-AF65-F5344CB8AC3E}">
        <p14:creationId xmlns:p14="http://schemas.microsoft.com/office/powerpoint/2010/main" val="3657339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1622160119"/>
              </p:ext>
            </p:extLst>
          </p:nvPr>
        </p:nvGraphicFramePr>
        <p:xfrm>
          <a:off x="611561" y="1124744"/>
          <a:ext cx="7313238" cy="5714409"/>
        </p:xfrm>
        <a:graphic>
          <a:graphicData uri="http://schemas.openxmlformats.org/drawingml/2006/table">
            <a:tbl>
              <a:tblPr firstRow="1" firstCol="1" lastRow="1" lastCol="1" bandRow="1" bandCol="1">
                <a:tableStyleId>{5C22544A-7EE6-4342-B048-85BDC9FD1C3A}</a:tableStyleId>
              </a:tblPr>
              <a:tblGrid>
                <a:gridCol w="498708">
                  <a:extLst>
                    <a:ext uri="{9D8B030D-6E8A-4147-A177-3AD203B41FA5}">
                      <a16:colId xmlns:a16="http://schemas.microsoft.com/office/drawing/2014/main" val="1221953556"/>
                    </a:ext>
                  </a:extLst>
                </a:gridCol>
                <a:gridCol w="498708">
                  <a:extLst>
                    <a:ext uri="{9D8B030D-6E8A-4147-A177-3AD203B41FA5}">
                      <a16:colId xmlns:a16="http://schemas.microsoft.com/office/drawing/2014/main" val="3239719119"/>
                    </a:ext>
                  </a:extLst>
                </a:gridCol>
                <a:gridCol w="3720335">
                  <a:extLst>
                    <a:ext uri="{9D8B030D-6E8A-4147-A177-3AD203B41FA5}">
                      <a16:colId xmlns:a16="http://schemas.microsoft.com/office/drawing/2014/main" val="705224659"/>
                    </a:ext>
                  </a:extLst>
                </a:gridCol>
                <a:gridCol w="495953">
                  <a:extLst>
                    <a:ext uri="{9D8B030D-6E8A-4147-A177-3AD203B41FA5}">
                      <a16:colId xmlns:a16="http://schemas.microsoft.com/office/drawing/2014/main" val="2529167432"/>
                    </a:ext>
                  </a:extLst>
                </a:gridCol>
                <a:gridCol w="619941">
                  <a:extLst>
                    <a:ext uri="{9D8B030D-6E8A-4147-A177-3AD203B41FA5}">
                      <a16:colId xmlns:a16="http://schemas.microsoft.com/office/drawing/2014/main" val="1812861301"/>
                    </a:ext>
                  </a:extLst>
                </a:gridCol>
                <a:gridCol w="550370">
                  <a:extLst>
                    <a:ext uri="{9D8B030D-6E8A-4147-A177-3AD203B41FA5}">
                      <a16:colId xmlns:a16="http://schemas.microsoft.com/office/drawing/2014/main" val="4017641539"/>
                    </a:ext>
                  </a:extLst>
                </a:gridCol>
                <a:gridCol w="929223">
                  <a:extLst>
                    <a:ext uri="{9D8B030D-6E8A-4147-A177-3AD203B41FA5}">
                      <a16:colId xmlns:a16="http://schemas.microsoft.com/office/drawing/2014/main" val="1554124567"/>
                    </a:ext>
                  </a:extLst>
                </a:gridCol>
              </a:tblGrid>
              <a:tr h="1175021">
                <a:tc>
                  <a:txBody>
                    <a:bodyPr/>
                    <a:lstStyle/>
                    <a:p>
                      <a:pPr marL="71755" marR="71755" algn="l">
                        <a:lnSpc>
                          <a:spcPct val="115000"/>
                        </a:lnSpc>
                        <a:spcBef>
                          <a:spcPts val="0"/>
                        </a:spcBef>
                        <a:spcAft>
                          <a:spcPts val="1000"/>
                        </a:spcAft>
                      </a:pPr>
                      <a:r>
                        <a:rPr lang="en-US" sz="1200">
                          <a:effectLst/>
                        </a:rPr>
                        <a:t>No.</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vert="vert270"/>
                </a:tc>
                <a:tc>
                  <a:txBody>
                    <a:bodyPr/>
                    <a:lstStyle/>
                    <a:p>
                      <a:pPr marL="71755" marR="71755" algn="l">
                        <a:lnSpc>
                          <a:spcPct val="115000"/>
                        </a:lnSpc>
                        <a:spcBef>
                          <a:spcPts val="0"/>
                        </a:spcBef>
                        <a:spcAft>
                          <a:spcPts val="1000"/>
                        </a:spcAft>
                      </a:pPr>
                      <a:r>
                        <a:rPr lang="en-US" sz="1200">
                          <a:effectLst/>
                        </a:rPr>
                        <a:t>No. in the Questionnaire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vert="vert270"/>
                </a:tc>
                <a:tc>
                  <a:txBody>
                    <a:bodyPr/>
                    <a:lstStyle/>
                    <a:p>
                      <a:pPr marL="71755" marR="71755" algn="l">
                        <a:lnSpc>
                          <a:spcPct val="115000"/>
                        </a:lnSpc>
                        <a:spcBef>
                          <a:spcPts val="0"/>
                        </a:spcBef>
                        <a:spcAft>
                          <a:spcPts val="1000"/>
                        </a:spcAft>
                      </a:pPr>
                      <a:r>
                        <a:rPr lang="en-US" sz="1200" dirty="0">
                          <a:effectLst/>
                        </a:rPr>
                        <a:t>Item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vert="vert270"/>
                </a:tc>
                <a:tc>
                  <a:txBody>
                    <a:bodyPr/>
                    <a:lstStyle/>
                    <a:p>
                      <a:pPr marL="71755" marR="71755" algn="l">
                        <a:lnSpc>
                          <a:spcPct val="115000"/>
                        </a:lnSpc>
                        <a:spcBef>
                          <a:spcPts val="0"/>
                        </a:spcBef>
                        <a:spcAft>
                          <a:spcPts val="1000"/>
                        </a:spcAft>
                      </a:pPr>
                      <a:r>
                        <a:rPr lang="en-US" sz="1200">
                          <a:effectLst/>
                        </a:rPr>
                        <a:t>Means</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vert="vert270"/>
                </a:tc>
                <a:tc>
                  <a:txBody>
                    <a:bodyPr/>
                    <a:lstStyle/>
                    <a:p>
                      <a:pPr marL="71755" marR="71755" algn="l">
                        <a:lnSpc>
                          <a:spcPct val="115000"/>
                        </a:lnSpc>
                        <a:spcBef>
                          <a:spcPts val="0"/>
                        </a:spcBef>
                        <a:spcAft>
                          <a:spcPts val="1000"/>
                        </a:spcAft>
                      </a:pPr>
                      <a:r>
                        <a:rPr lang="en-US" sz="1200">
                          <a:effectLst/>
                        </a:rPr>
                        <a:t>standard</a:t>
                      </a:r>
                      <a:endParaRPr lang="en-US" sz="1100">
                        <a:effectLst/>
                      </a:endParaRPr>
                    </a:p>
                    <a:p>
                      <a:pPr marL="71755" marR="71755" algn="l">
                        <a:lnSpc>
                          <a:spcPct val="115000"/>
                        </a:lnSpc>
                        <a:spcBef>
                          <a:spcPts val="0"/>
                        </a:spcBef>
                        <a:spcAft>
                          <a:spcPts val="1000"/>
                        </a:spcAft>
                      </a:pPr>
                      <a:r>
                        <a:rPr lang="en-US" sz="1200">
                          <a:effectLst/>
                        </a:rPr>
                        <a:t>deviations</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vert="vert270"/>
                </a:tc>
                <a:tc>
                  <a:txBody>
                    <a:bodyPr/>
                    <a:lstStyle/>
                    <a:p>
                      <a:pPr marL="71755" marR="71755" algn="l">
                        <a:lnSpc>
                          <a:spcPct val="115000"/>
                        </a:lnSpc>
                        <a:spcBef>
                          <a:spcPts val="0"/>
                        </a:spcBef>
                        <a:spcAft>
                          <a:spcPts val="1000"/>
                        </a:spcAft>
                      </a:pPr>
                      <a:r>
                        <a:rPr lang="en-US" sz="1200">
                          <a:effectLst/>
                        </a:rPr>
                        <a:t>Percentage %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vert="vert270"/>
                </a:tc>
                <a:tc>
                  <a:txBody>
                    <a:bodyPr/>
                    <a:lstStyle/>
                    <a:p>
                      <a:pPr marL="71755" marR="71755" algn="l">
                        <a:lnSpc>
                          <a:spcPct val="115000"/>
                        </a:lnSpc>
                        <a:spcBef>
                          <a:spcPts val="0"/>
                        </a:spcBef>
                        <a:spcAft>
                          <a:spcPts val="1000"/>
                        </a:spcAft>
                      </a:pPr>
                      <a:r>
                        <a:rPr lang="en-US" sz="1200">
                          <a:effectLst/>
                        </a:rPr>
                        <a:t>Estimated</a:t>
                      </a:r>
                      <a:endParaRPr lang="en-US" sz="1100">
                        <a:effectLst/>
                      </a:endParaRPr>
                    </a:p>
                    <a:p>
                      <a:pPr marL="71755" marR="71755" algn="l">
                        <a:lnSpc>
                          <a:spcPct val="115000"/>
                        </a:lnSpc>
                        <a:spcBef>
                          <a:spcPts val="0"/>
                        </a:spcBef>
                        <a:spcAft>
                          <a:spcPts val="1000"/>
                        </a:spcAft>
                      </a:pPr>
                      <a:r>
                        <a:rPr lang="en-US" sz="1200">
                          <a:effectLst/>
                        </a:rPr>
                        <a:t>level</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vert="vert270"/>
                </a:tc>
                <a:extLst>
                  <a:ext uri="{0D108BD9-81ED-4DB2-BD59-A6C34878D82A}">
                    <a16:rowId xmlns:a16="http://schemas.microsoft.com/office/drawing/2014/main" val="2927579400"/>
                  </a:ext>
                </a:extLst>
              </a:tr>
              <a:tr h="446549">
                <a:tc>
                  <a:txBody>
                    <a:bodyPr/>
                    <a:lstStyle/>
                    <a:p>
                      <a:pPr marL="0" marR="0" algn="l">
                        <a:lnSpc>
                          <a:spcPct val="115000"/>
                        </a:lnSpc>
                        <a:spcBef>
                          <a:spcPts val="0"/>
                        </a:spcBef>
                        <a:spcAft>
                          <a:spcPts val="1000"/>
                        </a:spcAft>
                      </a:pPr>
                      <a:r>
                        <a:rPr lang="en-US" sz="1200">
                          <a:effectLst/>
                        </a:rPr>
                        <a:t>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23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The chamber works in full secret for solving disputes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4.06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0.90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1">
                        <a:lnSpc>
                          <a:spcPct val="115000"/>
                        </a:lnSpc>
                        <a:spcBef>
                          <a:spcPts val="0"/>
                        </a:spcBef>
                        <a:spcAft>
                          <a:spcPts val="1000"/>
                        </a:spcAft>
                      </a:pPr>
                      <a:r>
                        <a:rPr lang="ar-JO" sz="1200">
                          <a:effectLst/>
                        </a:rPr>
                        <a:t>81.2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extLst>
                  <a:ext uri="{0D108BD9-81ED-4DB2-BD59-A6C34878D82A}">
                    <a16:rowId xmlns:a16="http://schemas.microsoft.com/office/drawing/2014/main" val="4142241369"/>
                  </a:ext>
                </a:extLst>
              </a:tr>
              <a:tr h="446549">
                <a:tc>
                  <a:txBody>
                    <a:bodyPr/>
                    <a:lstStyle/>
                    <a:p>
                      <a:pPr marL="0" marR="0" algn="l">
                        <a:lnSpc>
                          <a:spcPct val="115000"/>
                        </a:lnSpc>
                        <a:spcBef>
                          <a:spcPts val="0"/>
                        </a:spcBef>
                        <a:spcAft>
                          <a:spcPts val="1000"/>
                        </a:spcAft>
                      </a:pPr>
                      <a:r>
                        <a:rPr lang="en-US" sz="1200">
                          <a:effectLst/>
                        </a:rPr>
                        <a:t>17.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The chamber follows the legal procedures in solving disputes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3.80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0.88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1">
                        <a:lnSpc>
                          <a:spcPct val="115000"/>
                        </a:lnSpc>
                        <a:spcBef>
                          <a:spcPts val="0"/>
                        </a:spcBef>
                        <a:spcAft>
                          <a:spcPts val="1000"/>
                        </a:spcAft>
                      </a:pPr>
                      <a:r>
                        <a:rPr lang="ar-JO" sz="1200">
                          <a:effectLst/>
                        </a:rPr>
                        <a:t>76.0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extLst>
                  <a:ext uri="{0D108BD9-81ED-4DB2-BD59-A6C34878D82A}">
                    <a16:rowId xmlns:a16="http://schemas.microsoft.com/office/drawing/2014/main" val="3813545369"/>
                  </a:ext>
                </a:extLst>
              </a:tr>
              <a:tr h="446549">
                <a:tc>
                  <a:txBody>
                    <a:bodyPr/>
                    <a:lstStyle/>
                    <a:p>
                      <a:pPr marL="0" marR="0" algn="l">
                        <a:lnSpc>
                          <a:spcPct val="115000"/>
                        </a:lnSpc>
                        <a:spcBef>
                          <a:spcPts val="0"/>
                        </a:spcBef>
                        <a:spcAft>
                          <a:spcPts val="1000"/>
                        </a:spcAft>
                      </a:pPr>
                      <a:r>
                        <a:rPr lang="en-US" sz="1200">
                          <a:effectLst/>
                        </a:rPr>
                        <a:t>18.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17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The chamber takes decisions after listening to all disputed parties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0">
                        <a:lnSpc>
                          <a:spcPts val="1600"/>
                        </a:lnSpc>
                        <a:spcBef>
                          <a:spcPts val="0"/>
                        </a:spcBef>
                        <a:spcAft>
                          <a:spcPts val="1000"/>
                        </a:spcAft>
                      </a:pPr>
                      <a:r>
                        <a:rPr lang="en-US" sz="1200">
                          <a:effectLst/>
                        </a:rPr>
                        <a:t>3.76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0.93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1">
                        <a:lnSpc>
                          <a:spcPct val="115000"/>
                        </a:lnSpc>
                        <a:spcBef>
                          <a:spcPts val="0"/>
                        </a:spcBef>
                        <a:spcAft>
                          <a:spcPts val="1000"/>
                        </a:spcAft>
                      </a:pPr>
                      <a:r>
                        <a:rPr lang="ar-JO" sz="1200">
                          <a:effectLst/>
                        </a:rPr>
                        <a:t>73.2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extLst>
                  <a:ext uri="{0D108BD9-81ED-4DB2-BD59-A6C34878D82A}">
                    <a16:rowId xmlns:a16="http://schemas.microsoft.com/office/drawing/2014/main" val="930275489"/>
                  </a:ext>
                </a:extLst>
              </a:tr>
              <a:tr h="895935">
                <a:tc>
                  <a:txBody>
                    <a:bodyPr/>
                    <a:lstStyle/>
                    <a:p>
                      <a:pPr marL="0" marR="0" algn="l">
                        <a:lnSpc>
                          <a:spcPct val="115000"/>
                        </a:lnSpc>
                        <a:spcBef>
                          <a:spcPts val="0"/>
                        </a:spcBef>
                        <a:spcAft>
                          <a:spcPts val="1000"/>
                        </a:spcAft>
                      </a:pPr>
                      <a:r>
                        <a:rPr lang="en-US" sz="1200">
                          <a:effectLst/>
                        </a:rPr>
                        <a:t>19.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18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dirty="0">
                          <a:effectLst/>
                        </a:rPr>
                        <a:t>There is contentment among both the contractors and the owner that the chamber has adequate knowledge about solving dispute.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0">
                        <a:lnSpc>
                          <a:spcPts val="1600"/>
                        </a:lnSpc>
                        <a:spcBef>
                          <a:spcPts val="0"/>
                        </a:spcBef>
                        <a:spcAft>
                          <a:spcPts val="1000"/>
                        </a:spcAft>
                      </a:pPr>
                      <a:r>
                        <a:rPr lang="en-US" sz="1200">
                          <a:effectLst/>
                        </a:rPr>
                        <a:t>3.63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1.03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1">
                        <a:lnSpc>
                          <a:spcPct val="115000"/>
                        </a:lnSpc>
                        <a:spcBef>
                          <a:spcPts val="0"/>
                        </a:spcBef>
                        <a:spcAft>
                          <a:spcPts val="1000"/>
                        </a:spcAft>
                      </a:pPr>
                      <a:r>
                        <a:rPr lang="ar-JO" sz="1200">
                          <a:effectLst/>
                        </a:rPr>
                        <a:t>72.6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extLst>
                  <a:ext uri="{0D108BD9-81ED-4DB2-BD59-A6C34878D82A}">
                    <a16:rowId xmlns:a16="http://schemas.microsoft.com/office/drawing/2014/main" val="1391584834"/>
                  </a:ext>
                </a:extLst>
              </a:tr>
              <a:tr h="624728">
                <a:tc>
                  <a:txBody>
                    <a:bodyPr/>
                    <a:lstStyle/>
                    <a:p>
                      <a:pPr marL="0" marR="0" algn="l">
                        <a:lnSpc>
                          <a:spcPct val="115000"/>
                        </a:lnSpc>
                        <a:spcBef>
                          <a:spcPts val="0"/>
                        </a:spcBef>
                        <a:spcAft>
                          <a:spcPts val="1000"/>
                        </a:spcAft>
                      </a:pPr>
                      <a:r>
                        <a:rPr lang="en-US" sz="1200">
                          <a:effectLst/>
                        </a:rPr>
                        <a:t>20.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19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64770" marR="0" algn="l">
                        <a:lnSpc>
                          <a:spcPct val="107000"/>
                        </a:lnSpc>
                        <a:spcBef>
                          <a:spcPts val="0"/>
                        </a:spcBef>
                        <a:spcAft>
                          <a:spcPts val="1000"/>
                        </a:spcAft>
                      </a:pPr>
                      <a:r>
                        <a:rPr lang="en-US" sz="1200">
                          <a:effectLst/>
                        </a:rPr>
                        <a:t>The chamber has experienced crew of employees who are qualified in solving dispute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3.46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1.07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1">
                        <a:lnSpc>
                          <a:spcPct val="115000"/>
                        </a:lnSpc>
                        <a:spcBef>
                          <a:spcPts val="0"/>
                        </a:spcBef>
                        <a:spcAft>
                          <a:spcPts val="1000"/>
                        </a:spcAft>
                      </a:pPr>
                      <a:r>
                        <a:rPr lang="ar-JO" sz="1200">
                          <a:effectLst/>
                        </a:rPr>
                        <a:t>69.2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extLst>
                  <a:ext uri="{0D108BD9-81ED-4DB2-BD59-A6C34878D82A}">
                    <a16:rowId xmlns:a16="http://schemas.microsoft.com/office/drawing/2014/main" val="3231539412"/>
                  </a:ext>
                </a:extLst>
              </a:tr>
              <a:tr h="415538">
                <a:tc>
                  <a:txBody>
                    <a:bodyPr/>
                    <a:lstStyle/>
                    <a:p>
                      <a:pPr marL="0" marR="0" algn="l">
                        <a:lnSpc>
                          <a:spcPct val="115000"/>
                        </a:lnSpc>
                        <a:spcBef>
                          <a:spcPts val="0"/>
                        </a:spcBef>
                        <a:spcAft>
                          <a:spcPts val="1000"/>
                        </a:spcAft>
                      </a:pPr>
                      <a:r>
                        <a:rPr lang="en-US" sz="1200">
                          <a:effectLst/>
                        </a:rPr>
                        <a:t>21.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22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64770" marR="0" algn="l">
                        <a:lnSpc>
                          <a:spcPct val="107000"/>
                        </a:lnSpc>
                        <a:spcBef>
                          <a:spcPts val="0"/>
                        </a:spcBef>
                        <a:spcAft>
                          <a:spcPts val="1000"/>
                        </a:spcAft>
                      </a:pPr>
                      <a:r>
                        <a:rPr lang="en-US" sz="1200">
                          <a:effectLst/>
                        </a:rPr>
                        <a:t>The chamber consumes long time in solving disputes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3.40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1.10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1">
                        <a:lnSpc>
                          <a:spcPct val="115000"/>
                        </a:lnSpc>
                        <a:spcBef>
                          <a:spcPts val="0"/>
                        </a:spcBef>
                        <a:spcAft>
                          <a:spcPts val="1000"/>
                        </a:spcAft>
                      </a:pPr>
                      <a:r>
                        <a:rPr lang="ar-JO" sz="1200">
                          <a:effectLst/>
                        </a:rPr>
                        <a:t>68.0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extLst>
                  <a:ext uri="{0D108BD9-81ED-4DB2-BD59-A6C34878D82A}">
                    <a16:rowId xmlns:a16="http://schemas.microsoft.com/office/drawing/2014/main" val="489439813"/>
                  </a:ext>
                </a:extLst>
              </a:tr>
              <a:tr h="415538">
                <a:tc>
                  <a:txBody>
                    <a:bodyPr/>
                    <a:lstStyle/>
                    <a:p>
                      <a:pPr marL="0" marR="0" algn="l">
                        <a:lnSpc>
                          <a:spcPct val="115000"/>
                        </a:lnSpc>
                        <a:spcBef>
                          <a:spcPts val="0"/>
                        </a:spcBef>
                        <a:spcAft>
                          <a:spcPts val="1000"/>
                        </a:spcAft>
                      </a:pPr>
                      <a:r>
                        <a:rPr lang="en-US" sz="1200">
                          <a:effectLst/>
                        </a:rPr>
                        <a:t>22.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21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64770" marR="0" algn="l">
                        <a:lnSpc>
                          <a:spcPct val="107000"/>
                        </a:lnSpc>
                        <a:spcBef>
                          <a:spcPts val="0"/>
                        </a:spcBef>
                        <a:spcAft>
                          <a:spcPts val="1000"/>
                        </a:spcAft>
                      </a:pPr>
                      <a:r>
                        <a:rPr lang="en-US" sz="1200">
                          <a:effectLst/>
                        </a:rPr>
                        <a:t>The chamber works in way which encourages investment in Palestine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3.40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1.03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1">
                        <a:lnSpc>
                          <a:spcPct val="115000"/>
                        </a:lnSpc>
                        <a:spcBef>
                          <a:spcPts val="0"/>
                        </a:spcBef>
                        <a:spcAft>
                          <a:spcPts val="1000"/>
                        </a:spcAft>
                      </a:pPr>
                      <a:r>
                        <a:rPr lang="ar-JO" sz="1200">
                          <a:effectLst/>
                        </a:rPr>
                        <a:t>68.0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extLst>
                  <a:ext uri="{0D108BD9-81ED-4DB2-BD59-A6C34878D82A}">
                    <a16:rowId xmlns:a16="http://schemas.microsoft.com/office/drawing/2014/main" val="3932358983"/>
                  </a:ext>
                </a:extLst>
              </a:tr>
              <a:tr h="624728">
                <a:tc>
                  <a:txBody>
                    <a:bodyPr/>
                    <a:lstStyle/>
                    <a:p>
                      <a:pPr marL="0" marR="0" algn="l">
                        <a:lnSpc>
                          <a:spcPct val="115000"/>
                        </a:lnSpc>
                        <a:spcBef>
                          <a:spcPts val="0"/>
                        </a:spcBef>
                        <a:spcAft>
                          <a:spcPts val="1000"/>
                        </a:spcAft>
                      </a:pPr>
                      <a:r>
                        <a:rPr lang="en-US" sz="1200">
                          <a:effectLst/>
                        </a:rPr>
                        <a:t>23.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20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64770" marR="0" algn="l">
                        <a:lnSpc>
                          <a:spcPct val="107000"/>
                        </a:lnSpc>
                        <a:spcBef>
                          <a:spcPts val="0"/>
                        </a:spcBef>
                        <a:spcAft>
                          <a:spcPts val="1000"/>
                        </a:spcAft>
                      </a:pPr>
                      <a:r>
                        <a:rPr lang="en-US" sz="1200" dirty="0">
                          <a:effectLst/>
                        </a:rPr>
                        <a:t>The chamber demands high amount of money for solving disputes between the contractor and the owner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3.36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1.06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1">
                        <a:lnSpc>
                          <a:spcPct val="115000"/>
                        </a:lnSpc>
                        <a:spcBef>
                          <a:spcPts val="0"/>
                        </a:spcBef>
                        <a:spcAft>
                          <a:spcPts val="1000"/>
                        </a:spcAft>
                      </a:pPr>
                      <a:r>
                        <a:rPr lang="ar-JO" sz="1200">
                          <a:effectLst/>
                        </a:rPr>
                        <a:t>67.2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a:effectLst/>
                        </a:rPr>
                        <a:t>Moderate</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extLst>
                  <a:ext uri="{0D108BD9-81ED-4DB2-BD59-A6C34878D82A}">
                    <a16:rowId xmlns:a16="http://schemas.microsoft.com/office/drawing/2014/main" val="840343675"/>
                  </a:ext>
                </a:extLst>
              </a:tr>
              <a:tr h="223274">
                <a:tc gridSpan="3">
                  <a:txBody>
                    <a:bodyPr/>
                    <a:lstStyle/>
                    <a:p>
                      <a:pPr marL="0" marR="0" algn="l">
                        <a:lnSpc>
                          <a:spcPct val="115000"/>
                        </a:lnSpc>
                        <a:spcBef>
                          <a:spcPts val="0"/>
                        </a:spcBef>
                        <a:spcAft>
                          <a:spcPts val="1000"/>
                        </a:spcAft>
                      </a:pPr>
                      <a:r>
                        <a:rPr lang="en-US" sz="1200">
                          <a:effectLst/>
                        </a:rPr>
                        <a:t>Total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hMerge="1">
                  <a:txBody>
                    <a:bodyPr/>
                    <a:lstStyle/>
                    <a:p>
                      <a:endParaRPr lang="en-US"/>
                    </a:p>
                  </a:txBody>
                  <a:tcPr/>
                </a:tc>
                <a:tc hMerge="1">
                  <a:txBody>
                    <a:bodyPr/>
                    <a:lstStyle/>
                    <a:p>
                      <a:endParaRPr lang="en-US"/>
                    </a:p>
                  </a:txBody>
                  <a:tcPr/>
                </a:tc>
                <a:tc>
                  <a:txBody>
                    <a:bodyPr/>
                    <a:lstStyle/>
                    <a:p>
                      <a:pPr marL="0" marR="0" algn="l">
                        <a:lnSpc>
                          <a:spcPts val="1600"/>
                        </a:lnSpc>
                        <a:spcBef>
                          <a:spcPts val="0"/>
                        </a:spcBef>
                        <a:spcAft>
                          <a:spcPts val="1000"/>
                        </a:spcAft>
                      </a:pPr>
                      <a:r>
                        <a:rPr lang="en-US" sz="1200">
                          <a:effectLst/>
                        </a:rPr>
                        <a:t>3.61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ts val="1600"/>
                        </a:lnSpc>
                        <a:spcBef>
                          <a:spcPts val="0"/>
                        </a:spcBef>
                        <a:spcAft>
                          <a:spcPts val="1000"/>
                        </a:spcAft>
                      </a:pPr>
                      <a:r>
                        <a:rPr lang="en-US" sz="1200">
                          <a:effectLst/>
                        </a:rPr>
                        <a:t>0.75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rtl="1">
                        <a:lnSpc>
                          <a:spcPct val="115000"/>
                        </a:lnSpc>
                        <a:spcBef>
                          <a:spcPts val="0"/>
                        </a:spcBef>
                        <a:spcAft>
                          <a:spcPts val="1000"/>
                        </a:spcAft>
                      </a:pPr>
                      <a:r>
                        <a:rPr lang="ar-JO" sz="1200">
                          <a:effectLst/>
                        </a:rPr>
                        <a:t>72.2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tc>
                  <a:txBody>
                    <a:bodyPr/>
                    <a:lstStyle/>
                    <a:p>
                      <a:pPr marL="0" marR="0" algn="l">
                        <a:lnSpc>
                          <a:spcPct val="115000"/>
                        </a:lnSpc>
                        <a:spcBef>
                          <a:spcPts val="0"/>
                        </a:spcBef>
                        <a:spcAft>
                          <a:spcPts val="1000"/>
                        </a:spcAft>
                      </a:pPr>
                      <a:r>
                        <a:rPr lang="en-US" sz="1200" dirty="0">
                          <a:effectLst/>
                        </a:rPr>
                        <a:t>High</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7233" marR="67233" marT="0" marB="0"/>
                </a:tc>
                <a:extLst>
                  <a:ext uri="{0D108BD9-81ED-4DB2-BD59-A6C34878D82A}">
                    <a16:rowId xmlns:a16="http://schemas.microsoft.com/office/drawing/2014/main" val="1196374726"/>
                  </a:ext>
                </a:extLst>
              </a:tr>
            </a:tbl>
          </a:graphicData>
        </a:graphic>
      </p:graphicFrame>
    </p:spTree>
    <p:extLst>
      <p:ext uri="{BB962C8B-B14F-4D97-AF65-F5344CB8AC3E}">
        <p14:creationId xmlns:p14="http://schemas.microsoft.com/office/powerpoint/2010/main" val="39720342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lstStyle/>
          <a:p>
            <a:pPr marL="0" indent="0" algn="l" rtl="0">
              <a:buNone/>
            </a:pPr>
            <a:r>
              <a:rPr lang="en-US" sz="3200" b="1" dirty="0">
                <a:latin typeface="Candara" panose="020E0502030303020204" pitchFamily="34" charset="0"/>
              </a:rPr>
              <a:t>4-</a:t>
            </a:r>
            <a:r>
              <a:rPr lang="en-US" b="1" i="1" dirty="0"/>
              <a:t>Estimated level of the effects of difficulties on the chamber of arbitration success or fail in descending order according to the mean </a:t>
            </a:r>
            <a:endParaRPr lang="en-US" b="1" dirty="0">
              <a:latin typeface="Candara" panose="020E0502030303020204" pitchFamily="34" charset="0"/>
            </a:endParaRPr>
          </a:p>
        </p:txBody>
      </p:sp>
    </p:spTree>
    <p:extLst>
      <p:ext uri="{BB962C8B-B14F-4D97-AF65-F5344CB8AC3E}">
        <p14:creationId xmlns:p14="http://schemas.microsoft.com/office/powerpoint/2010/main" val="28790753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007550313"/>
              </p:ext>
            </p:extLst>
          </p:nvPr>
        </p:nvGraphicFramePr>
        <p:xfrm>
          <a:off x="647700" y="1196753"/>
          <a:ext cx="7596707" cy="5400597"/>
        </p:xfrm>
        <a:graphic>
          <a:graphicData uri="http://schemas.openxmlformats.org/drawingml/2006/table">
            <a:tbl>
              <a:tblPr firstRow="1" firstCol="1" lastRow="1" lastCol="1" bandRow="1" bandCol="1">
                <a:tableStyleId>{5C22544A-7EE6-4342-B048-85BDC9FD1C3A}</a:tableStyleId>
              </a:tblPr>
              <a:tblGrid>
                <a:gridCol w="492524">
                  <a:extLst>
                    <a:ext uri="{9D8B030D-6E8A-4147-A177-3AD203B41FA5}">
                      <a16:colId xmlns:a16="http://schemas.microsoft.com/office/drawing/2014/main" val="1025412717"/>
                    </a:ext>
                  </a:extLst>
                </a:gridCol>
                <a:gridCol w="492524">
                  <a:extLst>
                    <a:ext uri="{9D8B030D-6E8A-4147-A177-3AD203B41FA5}">
                      <a16:colId xmlns:a16="http://schemas.microsoft.com/office/drawing/2014/main" val="733454105"/>
                    </a:ext>
                  </a:extLst>
                </a:gridCol>
                <a:gridCol w="3674202">
                  <a:extLst>
                    <a:ext uri="{9D8B030D-6E8A-4147-A177-3AD203B41FA5}">
                      <a16:colId xmlns:a16="http://schemas.microsoft.com/office/drawing/2014/main" val="26736753"/>
                    </a:ext>
                  </a:extLst>
                </a:gridCol>
                <a:gridCol w="489803">
                  <a:extLst>
                    <a:ext uri="{9D8B030D-6E8A-4147-A177-3AD203B41FA5}">
                      <a16:colId xmlns:a16="http://schemas.microsoft.com/office/drawing/2014/main" val="1541275203"/>
                    </a:ext>
                  </a:extLst>
                </a:gridCol>
                <a:gridCol w="612254">
                  <a:extLst>
                    <a:ext uri="{9D8B030D-6E8A-4147-A177-3AD203B41FA5}">
                      <a16:colId xmlns:a16="http://schemas.microsoft.com/office/drawing/2014/main" val="3067696702"/>
                    </a:ext>
                  </a:extLst>
                </a:gridCol>
                <a:gridCol w="917700">
                  <a:extLst>
                    <a:ext uri="{9D8B030D-6E8A-4147-A177-3AD203B41FA5}">
                      <a16:colId xmlns:a16="http://schemas.microsoft.com/office/drawing/2014/main" val="3562957013"/>
                    </a:ext>
                  </a:extLst>
                </a:gridCol>
                <a:gridCol w="917700">
                  <a:extLst>
                    <a:ext uri="{9D8B030D-6E8A-4147-A177-3AD203B41FA5}">
                      <a16:colId xmlns:a16="http://schemas.microsoft.com/office/drawing/2014/main" val="2337216873"/>
                    </a:ext>
                  </a:extLst>
                </a:gridCol>
              </a:tblGrid>
              <a:tr h="1341509">
                <a:tc>
                  <a:txBody>
                    <a:bodyPr/>
                    <a:lstStyle/>
                    <a:p>
                      <a:pPr marL="71755" marR="71755" algn="l">
                        <a:lnSpc>
                          <a:spcPct val="115000"/>
                        </a:lnSpc>
                        <a:spcBef>
                          <a:spcPts val="0"/>
                        </a:spcBef>
                        <a:spcAft>
                          <a:spcPts val="1000"/>
                        </a:spcAft>
                      </a:pPr>
                      <a:r>
                        <a:rPr lang="en-US" sz="1200">
                          <a:effectLst/>
                        </a:rPr>
                        <a:t>No.</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No. in the Questionnaire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Item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Means</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standard</a:t>
                      </a:r>
                      <a:endParaRPr lang="en-US" sz="1100">
                        <a:effectLst/>
                      </a:endParaRPr>
                    </a:p>
                    <a:p>
                      <a:pPr marL="71755" marR="71755" algn="l">
                        <a:lnSpc>
                          <a:spcPct val="115000"/>
                        </a:lnSpc>
                        <a:spcBef>
                          <a:spcPts val="0"/>
                        </a:spcBef>
                        <a:spcAft>
                          <a:spcPts val="1000"/>
                        </a:spcAft>
                      </a:pPr>
                      <a:r>
                        <a:rPr lang="en-US" sz="1200">
                          <a:effectLst/>
                        </a:rPr>
                        <a:t>deviations</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Percentage</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tc>
                  <a:txBody>
                    <a:bodyPr/>
                    <a:lstStyle/>
                    <a:p>
                      <a:pPr marL="71755" marR="71755" algn="l">
                        <a:lnSpc>
                          <a:spcPct val="115000"/>
                        </a:lnSpc>
                        <a:spcBef>
                          <a:spcPts val="0"/>
                        </a:spcBef>
                        <a:spcAft>
                          <a:spcPts val="1000"/>
                        </a:spcAft>
                      </a:pPr>
                      <a:r>
                        <a:rPr lang="en-US" sz="1200">
                          <a:effectLst/>
                        </a:rPr>
                        <a:t>Estimated</a:t>
                      </a:r>
                      <a:endParaRPr lang="en-US" sz="1100">
                        <a:effectLst/>
                      </a:endParaRPr>
                    </a:p>
                    <a:p>
                      <a:pPr marL="71755" marR="71755" algn="l">
                        <a:lnSpc>
                          <a:spcPct val="115000"/>
                        </a:lnSpc>
                        <a:spcBef>
                          <a:spcPts val="0"/>
                        </a:spcBef>
                        <a:spcAft>
                          <a:spcPts val="1000"/>
                        </a:spcAft>
                      </a:pPr>
                      <a:r>
                        <a:rPr lang="en-US" sz="1200">
                          <a:effectLst/>
                        </a:rPr>
                        <a:t>level</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vert="vert270"/>
                </a:tc>
                <a:extLst>
                  <a:ext uri="{0D108BD9-81ED-4DB2-BD59-A6C34878D82A}">
                    <a16:rowId xmlns:a16="http://schemas.microsoft.com/office/drawing/2014/main" val="3849923849"/>
                  </a:ext>
                </a:extLst>
              </a:tr>
              <a:tr h="493119">
                <a:tc>
                  <a:txBody>
                    <a:bodyPr/>
                    <a:lstStyle/>
                    <a:p>
                      <a:pPr marL="0" marR="0" algn="l">
                        <a:lnSpc>
                          <a:spcPct val="115000"/>
                        </a:lnSpc>
                        <a:spcBef>
                          <a:spcPts val="0"/>
                        </a:spcBef>
                        <a:spcAft>
                          <a:spcPts val="1000"/>
                        </a:spcAft>
                      </a:pPr>
                      <a:r>
                        <a:rPr lang="en-US" sz="12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No media activity for identifying the chamber to both the contractor and the owner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4.30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0.83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86.0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Very 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12935890"/>
                  </a:ext>
                </a:extLst>
              </a:tr>
              <a:tr h="493119">
                <a:tc>
                  <a:txBody>
                    <a:bodyPr/>
                    <a:lstStyle/>
                    <a:p>
                      <a:pPr marL="0" marR="0" algn="l">
                        <a:lnSpc>
                          <a:spcPct val="115000"/>
                        </a:lnSpc>
                        <a:spcBef>
                          <a:spcPts val="0"/>
                        </a:spcBef>
                        <a:spcAft>
                          <a:spcPts val="1000"/>
                        </a:spcAft>
                      </a:pPr>
                      <a:r>
                        <a:rPr lang="en-US" sz="1200">
                          <a:effectLst/>
                        </a:rPr>
                        <a:t>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The chamber inability to establish additional centers in the various Palestinian cities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4.26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0.73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85.2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Very 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020950751"/>
                  </a:ext>
                </a:extLst>
              </a:tr>
              <a:tr h="492965">
                <a:tc>
                  <a:txBody>
                    <a:bodyPr/>
                    <a:lstStyle/>
                    <a:p>
                      <a:pPr marL="0" marR="0" algn="l">
                        <a:lnSpc>
                          <a:spcPct val="115000"/>
                        </a:lnSpc>
                        <a:spcBef>
                          <a:spcPts val="0"/>
                        </a:spcBef>
                        <a:spcAft>
                          <a:spcPts val="1000"/>
                        </a:spcAft>
                      </a:pPr>
                      <a:r>
                        <a:rPr lang="en-US" sz="1200">
                          <a:effectLst/>
                        </a:rPr>
                        <a:t>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dirty="0">
                          <a:effectLst/>
                        </a:rPr>
                        <a:t>Unavailability of adequate fund required to perform its duties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3.86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0.89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77.2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17983135"/>
                  </a:ext>
                </a:extLst>
              </a:tr>
              <a:tr h="492965">
                <a:tc>
                  <a:txBody>
                    <a:bodyPr/>
                    <a:lstStyle/>
                    <a:p>
                      <a:pPr marL="0" marR="0" algn="l">
                        <a:lnSpc>
                          <a:spcPct val="115000"/>
                        </a:lnSpc>
                        <a:spcBef>
                          <a:spcPts val="0"/>
                        </a:spcBef>
                        <a:spcAft>
                          <a:spcPts val="1000"/>
                        </a:spcAft>
                      </a:pPr>
                      <a:r>
                        <a:rPr lang="en-US" sz="1200">
                          <a:effectLst/>
                        </a:rPr>
                        <a:t>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No coordination between Palestinian courts and the PIAC.</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3.80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76.0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62995390"/>
                  </a:ext>
                </a:extLst>
              </a:tr>
              <a:tr h="462024">
                <a:tc>
                  <a:txBody>
                    <a:bodyPr/>
                    <a:lstStyle/>
                    <a:p>
                      <a:pPr marL="0" marR="0" algn="l">
                        <a:lnSpc>
                          <a:spcPct val="115000"/>
                        </a:lnSpc>
                        <a:spcBef>
                          <a:spcPts val="0"/>
                        </a:spcBef>
                        <a:spcAft>
                          <a:spcPts val="1000"/>
                        </a:spcAft>
                      </a:pPr>
                      <a:r>
                        <a:rPr lang="en-US" sz="1200">
                          <a:effectLst/>
                        </a:rPr>
                        <a:t>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64770" marR="0" algn="l">
                        <a:lnSpc>
                          <a:spcPct val="107000"/>
                        </a:lnSpc>
                        <a:spcBef>
                          <a:spcPts val="0"/>
                        </a:spcBef>
                        <a:spcAft>
                          <a:spcPts val="1000"/>
                        </a:spcAft>
                      </a:pPr>
                      <a:r>
                        <a:rPr lang="en-US" sz="1200" dirty="0">
                          <a:effectLst/>
                        </a:rPr>
                        <a:t>Lack of contentment among the disputed parties about the chamber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ts val="1600"/>
                        </a:lnSpc>
                        <a:spcBef>
                          <a:spcPts val="0"/>
                        </a:spcBef>
                        <a:spcAft>
                          <a:spcPts val="1000"/>
                        </a:spcAft>
                      </a:pPr>
                      <a:r>
                        <a:rPr lang="en-US" sz="1200">
                          <a:effectLst/>
                        </a:rPr>
                        <a:t>3.70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0.95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74.0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7840833"/>
                  </a:ext>
                </a:extLst>
              </a:tr>
              <a:tr h="462024">
                <a:tc>
                  <a:txBody>
                    <a:bodyPr/>
                    <a:lstStyle/>
                    <a:p>
                      <a:pPr marL="0" marR="0" algn="l">
                        <a:lnSpc>
                          <a:spcPct val="115000"/>
                        </a:lnSpc>
                        <a:spcBef>
                          <a:spcPts val="0"/>
                        </a:spcBef>
                        <a:spcAft>
                          <a:spcPts val="1000"/>
                        </a:spcAft>
                      </a:pPr>
                      <a:r>
                        <a:rPr lang="en-US" sz="1200">
                          <a:effectLst/>
                        </a:rPr>
                        <a:t>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64770" marR="0" algn="l">
                        <a:lnSpc>
                          <a:spcPct val="107000"/>
                        </a:lnSpc>
                        <a:spcBef>
                          <a:spcPts val="0"/>
                        </a:spcBef>
                        <a:spcAft>
                          <a:spcPts val="1000"/>
                        </a:spcAft>
                      </a:pPr>
                      <a:r>
                        <a:rPr lang="en-US" sz="1200">
                          <a:effectLst/>
                        </a:rPr>
                        <a:t>Lack of clear legal procedures that the chamber follow in solving disputes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3.60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1.16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72.0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67918046"/>
                  </a:ext>
                </a:extLst>
              </a:tr>
              <a:tr h="462024">
                <a:tc>
                  <a:txBody>
                    <a:bodyPr/>
                    <a:lstStyle/>
                    <a:p>
                      <a:pPr marL="0" marR="0" algn="l">
                        <a:lnSpc>
                          <a:spcPct val="115000"/>
                        </a:lnSpc>
                        <a:spcBef>
                          <a:spcPts val="0"/>
                        </a:spcBef>
                        <a:spcAft>
                          <a:spcPts val="1000"/>
                        </a:spcAft>
                      </a:pPr>
                      <a:r>
                        <a:rPr lang="en-US" sz="1200">
                          <a:effectLst/>
                        </a:rPr>
                        <a:t>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64770" marR="0" algn="l">
                        <a:lnSpc>
                          <a:spcPct val="107000"/>
                        </a:lnSpc>
                        <a:spcBef>
                          <a:spcPts val="0"/>
                        </a:spcBef>
                        <a:spcAft>
                          <a:spcPts val="1000"/>
                        </a:spcAft>
                      </a:pPr>
                      <a:r>
                        <a:rPr lang="en-US" sz="1200">
                          <a:effectLst/>
                        </a:rPr>
                        <a:t>Unfair of fees that the chamber imposes on the disputed parties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3.60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0.96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72.0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45817035"/>
                  </a:ext>
                </a:extLst>
              </a:tr>
              <a:tr h="462024">
                <a:tc>
                  <a:txBody>
                    <a:bodyPr/>
                    <a:lstStyle/>
                    <a:p>
                      <a:pPr marL="0" marR="0" algn="l">
                        <a:lnSpc>
                          <a:spcPct val="115000"/>
                        </a:lnSpc>
                        <a:spcBef>
                          <a:spcPts val="0"/>
                        </a:spcBef>
                        <a:spcAft>
                          <a:spcPts val="1000"/>
                        </a:spcAft>
                      </a:pPr>
                      <a:r>
                        <a:rPr lang="en-US" sz="1200">
                          <a:effectLst/>
                        </a:rPr>
                        <a:t>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64770" marR="0" algn="l">
                        <a:lnSpc>
                          <a:spcPct val="107000"/>
                        </a:lnSpc>
                        <a:spcBef>
                          <a:spcPts val="0"/>
                        </a:spcBef>
                        <a:spcAft>
                          <a:spcPts val="1000"/>
                        </a:spcAft>
                      </a:pPr>
                      <a:r>
                        <a:rPr lang="en-US" sz="1200">
                          <a:effectLst/>
                        </a:rPr>
                        <a:t>Lack of suitable experience among the chamber qualified arbitrators.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3.50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1.25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SA" sz="1200">
                          <a:effectLst/>
                        </a:rPr>
                        <a:t>70.0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a:effectLst/>
                        </a:rPr>
                        <a:t>High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20729256"/>
                  </a:ext>
                </a:extLst>
              </a:tr>
              <a:tr h="238824">
                <a:tc gridSpan="3">
                  <a:txBody>
                    <a:bodyPr/>
                    <a:lstStyle/>
                    <a:p>
                      <a:pPr marL="0" marR="0" algn="l">
                        <a:lnSpc>
                          <a:spcPct val="115000"/>
                        </a:lnSpc>
                        <a:spcBef>
                          <a:spcPts val="0"/>
                        </a:spcBef>
                        <a:spcAft>
                          <a:spcPts val="1000"/>
                        </a:spcAft>
                      </a:pPr>
                      <a:r>
                        <a:rPr lang="en-US" sz="1200">
                          <a:effectLst/>
                        </a:rPr>
                        <a:t>Total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l">
                        <a:lnSpc>
                          <a:spcPts val="1600"/>
                        </a:lnSpc>
                        <a:spcBef>
                          <a:spcPts val="0"/>
                        </a:spcBef>
                        <a:spcAft>
                          <a:spcPts val="1000"/>
                        </a:spcAft>
                      </a:pPr>
                      <a:r>
                        <a:rPr lang="en-US" sz="1200">
                          <a:effectLst/>
                        </a:rPr>
                        <a:t>3.82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ts val="1600"/>
                        </a:lnSpc>
                        <a:spcBef>
                          <a:spcPts val="0"/>
                        </a:spcBef>
                        <a:spcAft>
                          <a:spcPts val="1000"/>
                        </a:spcAft>
                      </a:pPr>
                      <a:r>
                        <a:rPr lang="en-US" sz="1200">
                          <a:effectLst/>
                        </a:rPr>
                        <a:t>0.56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15000"/>
                        </a:lnSpc>
                        <a:spcBef>
                          <a:spcPts val="0"/>
                        </a:spcBef>
                        <a:spcAft>
                          <a:spcPts val="1000"/>
                        </a:spcAft>
                      </a:pPr>
                      <a:r>
                        <a:rPr lang="ar-JO" sz="1200">
                          <a:effectLst/>
                        </a:rPr>
                        <a:t>76.4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0"/>
                        </a:spcBef>
                        <a:spcAft>
                          <a:spcPts val="1000"/>
                        </a:spcAft>
                      </a:pPr>
                      <a:r>
                        <a:rPr lang="en-US" sz="1200" dirty="0">
                          <a:effectLst/>
                        </a:rPr>
                        <a:t>High</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31099720"/>
                  </a:ext>
                </a:extLst>
              </a:tr>
            </a:tbl>
          </a:graphicData>
        </a:graphic>
      </p:graphicFrame>
    </p:spTree>
    <p:extLst>
      <p:ext uri="{BB962C8B-B14F-4D97-AF65-F5344CB8AC3E}">
        <p14:creationId xmlns:p14="http://schemas.microsoft.com/office/powerpoint/2010/main" val="12978649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lstStyle/>
          <a:p>
            <a:pPr marL="0" indent="0" algn="l" rtl="0">
              <a:buNone/>
            </a:pPr>
            <a:r>
              <a:rPr lang="en-US" sz="3200" b="1" dirty="0">
                <a:latin typeface="Candara" panose="020E0502030303020204" pitchFamily="34" charset="0"/>
              </a:rPr>
              <a:t>5-</a:t>
            </a:r>
            <a:r>
              <a:rPr lang="en-US" b="1" i="1" dirty="0"/>
              <a:t>Estimated level of solutions of difficulties on the chamber of arbitration success or fail in descending order according to the mean</a:t>
            </a:r>
            <a:endParaRPr lang="en-US" b="1" dirty="0">
              <a:latin typeface="Candara" panose="020E0502030303020204" pitchFamily="34" charset="0"/>
            </a:endParaRPr>
          </a:p>
        </p:txBody>
      </p:sp>
    </p:spTree>
    <p:extLst>
      <p:ext uri="{BB962C8B-B14F-4D97-AF65-F5344CB8AC3E}">
        <p14:creationId xmlns:p14="http://schemas.microsoft.com/office/powerpoint/2010/main" val="16876157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       Questionnaire</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4141737497"/>
              </p:ext>
            </p:extLst>
          </p:nvPr>
        </p:nvGraphicFramePr>
        <p:xfrm>
          <a:off x="747657" y="1052736"/>
          <a:ext cx="7496750" cy="5713603"/>
        </p:xfrm>
        <a:graphic>
          <a:graphicData uri="http://schemas.openxmlformats.org/drawingml/2006/table">
            <a:tbl>
              <a:tblPr firstRow="1" firstCol="1" lastRow="1" lastCol="1" bandRow="1" bandCol="1">
                <a:tableStyleId>{5C22544A-7EE6-4342-B048-85BDC9FD1C3A}</a:tableStyleId>
              </a:tblPr>
              <a:tblGrid>
                <a:gridCol w="486044">
                  <a:extLst>
                    <a:ext uri="{9D8B030D-6E8A-4147-A177-3AD203B41FA5}">
                      <a16:colId xmlns:a16="http://schemas.microsoft.com/office/drawing/2014/main" val="2757411736"/>
                    </a:ext>
                  </a:extLst>
                </a:gridCol>
                <a:gridCol w="486044">
                  <a:extLst>
                    <a:ext uri="{9D8B030D-6E8A-4147-A177-3AD203B41FA5}">
                      <a16:colId xmlns:a16="http://schemas.microsoft.com/office/drawing/2014/main" val="752342428"/>
                    </a:ext>
                  </a:extLst>
                </a:gridCol>
                <a:gridCol w="3625857">
                  <a:extLst>
                    <a:ext uri="{9D8B030D-6E8A-4147-A177-3AD203B41FA5}">
                      <a16:colId xmlns:a16="http://schemas.microsoft.com/office/drawing/2014/main" val="1077205785"/>
                    </a:ext>
                  </a:extLst>
                </a:gridCol>
                <a:gridCol w="483357">
                  <a:extLst>
                    <a:ext uri="{9D8B030D-6E8A-4147-A177-3AD203B41FA5}">
                      <a16:colId xmlns:a16="http://schemas.microsoft.com/office/drawing/2014/main" val="2785522732"/>
                    </a:ext>
                  </a:extLst>
                </a:gridCol>
                <a:gridCol w="604198">
                  <a:extLst>
                    <a:ext uri="{9D8B030D-6E8A-4147-A177-3AD203B41FA5}">
                      <a16:colId xmlns:a16="http://schemas.microsoft.com/office/drawing/2014/main" val="3942785161"/>
                    </a:ext>
                  </a:extLst>
                </a:gridCol>
                <a:gridCol w="905625">
                  <a:extLst>
                    <a:ext uri="{9D8B030D-6E8A-4147-A177-3AD203B41FA5}">
                      <a16:colId xmlns:a16="http://schemas.microsoft.com/office/drawing/2014/main" val="2037261314"/>
                    </a:ext>
                  </a:extLst>
                </a:gridCol>
                <a:gridCol w="905625">
                  <a:extLst>
                    <a:ext uri="{9D8B030D-6E8A-4147-A177-3AD203B41FA5}">
                      <a16:colId xmlns:a16="http://schemas.microsoft.com/office/drawing/2014/main" val="3850161345"/>
                    </a:ext>
                  </a:extLst>
                </a:gridCol>
              </a:tblGrid>
              <a:tr h="833203">
                <a:tc>
                  <a:txBody>
                    <a:bodyPr/>
                    <a:lstStyle/>
                    <a:p>
                      <a:pPr marL="71755" marR="71755" algn="l">
                        <a:lnSpc>
                          <a:spcPct val="115000"/>
                        </a:lnSpc>
                        <a:spcBef>
                          <a:spcPts val="0"/>
                        </a:spcBef>
                        <a:spcAft>
                          <a:spcPts val="1000"/>
                        </a:spcAft>
                      </a:pPr>
                      <a:r>
                        <a:rPr lang="en-US" sz="1200">
                          <a:effectLst/>
                        </a:rPr>
                        <a:t>No.</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vert="vert270"/>
                </a:tc>
                <a:tc>
                  <a:txBody>
                    <a:bodyPr/>
                    <a:lstStyle/>
                    <a:p>
                      <a:pPr marL="71755" marR="71755" algn="l">
                        <a:lnSpc>
                          <a:spcPct val="115000"/>
                        </a:lnSpc>
                        <a:spcBef>
                          <a:spcPts val="0"/>
                        </a:spcBef>
                        <a:spcAft>
                          <a:spcPts val="1000"/>
                        </a:spcAft>
                      </a:pPr>
                      <a:r>
                        <a:rPr lang="en-US" sz="1200">
                          <a:effectLst/>
                        </a:rPr>
                        <a:t>No. in the Questionnaire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vert="vert270"/>
                </a:tc>
                <a:tc>
                  <a:txBody>
                    <a:bodyPr/>
                    <a:lstStyle/>
                    <a:p>
                      <a:pPr marL="71755" marR="71755" algn="l">
                        <a:lnSpc>
                          <a:spcPct val="115000"/>
                        </a:lnSpc>
                        <a:spcBef>
                          <a:spcPts val="0"/>
                        </a:spcBef>
                        <a:spcAft>
                          <a:spcPts val="1000"/>
                        </a:spcAft>
                      </a:pPr>
                      <a:r>
                        <a:rPr lang="en-US" sz="1200">
                          <a:effectLst/>
                        </a:rPr>
                        <a:t>Item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vert="vert270"/>
                </a:tc>
                <a:tc>
                  <a:txBody>
                    <a:bodyPr/>
                    <a:lstStyle/>
                    <a:p>
                      <a:pPr marL="71755" marR="71755" algn="l">
                        <a:lnSpc>
                          <a:spcPct val="115000"/>
                        </a:lnSpc>
                        <a:spcBef>
                          <a:spcPts val="0"/>
                        </a:spcBef>
                        <a:spcAft>
                          <a:spcPts val="1000"/>
                        </a:spcAft>
                      </a:pPr>
                      <a:r>
                        <a:rPr lang="en-US" sz="1200">
                          <a:effectLst/>
                        </a:rPr>
                        <a:t>Means</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vert="vert270"/>
                </a:tc>
                <a:tc>
                  <a:txBody>
                    <a:bodyPr/>
                    <a:lstStyle/>
                    <a:p>
                      <a:pPr marL="71755" marR="71755" algn="l">
                        <a:lnSpc>
                          <a:spcPct val="115000"/>
                        </a:lnSpc>
                        <a:spcBef>
                          <a:spcPts val="0"/>
                        </a:spcBef>
                        <a:spcAft>
                          <a:spcPts val="1000"/>
                        </a:spcAft>
                      </a:pPr>
                      <a:r>
                        <a:rPr lang="en-US" sz="1200">
                          <a:effectLst/>
                        </a:rPr>
                        <a:t>standard</a:t>
                      </a:r>
                    </a:p>
                    <a:p>
                      <a:pPr marL="71755" marR="71755" algn="l">
                        <a:lnSpc>
                          <a:spcPct val="115000"/>
                        </a:lnSpc>
                        <a:spcBef>
                          <a:spcPts val="0"/>
                        </a:spcBef>
                        <a:spcAft>
                          <a:spcPts val="1000"/>
                        </a:spcAft>
                      </a:pPr>
                      <a:r>
                        <a:rPr lang="en-US" sz="1200">
                          <a:effectLst/>
                        </a:rPr>
                        <a:t>deviations</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vert="vert270"/>
                </a:tc>
                <a:tc>
                  <a:txBody>
                    <a:bodyPr/>
                    <a:lstStyle/>
                    <a:p>
                      <a:pPr marL="71755" marR="71755" algn="l">
                        <a:lnSpc>
                          <a:spcPct val="115000"/>
                        </a:lnSpc>
                        <a:spcBef>
                          <a:spcPts val="0"/>
                        </a:spcBef>
                        <a:spcAft>
                          <a:spcPts val="1000"/>
                        </a:spcAft>
                      </a:pPr>
                      <a:r>
                        <a:rPr lang="en-US" sz="1200">
                          <a:effectLst/>
                        </a:rPr>
                        <a:t>Percentage</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vert="vert270"/>
                </a:tc>
                <a:tc>
                  <a:txBody>
                    <a:bodyPr/>
                    <a:lstStyle/>
                    <a:p>
                      <a:pPr marL="71755" marR="71755" algn="l">
                        <a:lnSpc>
                          <a:spcPct val="115000"/>
                        </a:lnSpc>
                        <a:spcBef>
                          <a:spcPts val="0"/>
                        </a:spcBef>
                        <a:spcAft>
                          <a:spcPts val="1000"/>
                        </a:spcAft>
                      </a:pPr>
                      <a:r>
                        <a:rPr lang="en-US" sz="1200">
                          <a:effectLst/>
                        </a:rPr>
                        <a:t>Estimated</a:t>
                      </a:r>
                    </a:p>
                    <a:p>
                      <a:pPr marL="71755" marR="71755" algn="l">
                        <a:lnSpc>
                          <a:spcPct val="115000"/>
                        </a:lnSpc>
                        <a:spcBef>
                          <a:spcPts val="0"/>
                        </a:spcBef>
                        <a:spcAft>
                          <a:spcPts val="1000"/>
                        </a:spcAft>
                      </a:pPr>
                      <a:r>
                        <a:rPr lang="en-US" sz="1200">
                          <a:effectLst/>
                        </a:rPr>
                        <a:t>level</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vert="vert270"/>
                </a:tc>
                <a:extLst>
                  <a:ext uri="{0D108BD9-81ED-4DB2-BD59-A6C34878D82A}">
                    <a16:rowId xmlns:a16="http://schemas.microsoft.com/office/drawing/2014/main" val="3645788110"/>
                  </a:ext>
                </a:extLst>
              </a:tr>
              <a:tr h="787931">
                <a:tc>
                  <a:txBody>
                    <a:bodyPr/>
                    <a:lstStyle/>
                    <a:p>
                      <a:pPr marL="0" marR="0" algn="l">
                        <a:lnSpc>
                          <a:spcPct val="115000"/>
                        </a:lnSpc>
                        <a:spcBef>
                          <a:spcPts val="0"/>
                        </a:spcBef>
                        <a:spcAft>
                          <a:spcPts val="1000"/>
                        </a:spcAft>
                      </a:pPr>
                      <a:r>
                        <a:rPr lang="en-US" sz="1200">
                          <a:effectLst/>
                        </a:rPr>
                        <a:t>1.</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Providing media resources which have experiences in identifying the need for chamber for both the contractor and the project owner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4.56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0.56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1">
                        <a:lnSpc>
                          <a:spcPct val="115000"/>
                        </a:lnSpc>
                        <a:spcBef>
                          <a:spcPts val="0"/>
                        </a:spcBef>
                        <a:spcAft>
                          <a:spcPts val="1000"/>
                        </a:spcAft>
                      </a:pPr>
                      <a:r>
                        <a:rPr lang="ar-JO" sz="1200">
                          <a:effectLst/>
                        </a:rPr>
                        <a:t>91.2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Very 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extLst>
                  <a:ext uri="{0D108BD9-81ED-4DB2-BD59-A6C34878D82A}">
                    <a16:rowId xmlns:a16="http://schemas.microsoft.com/office/drawing/2014/main" val="807550312"/>
                  </a:ext>
                </a:extLst>
              </a:tr>
              <a:tr h="412038">
                <a:tc>
                  <a:txBody>
                    <a:bodyPr/>
                    <a:lstStyle/>
                    <a:p>
                      <a:pPr marL="0" marR="0" algn="l">
                        <a:lnSpc>
                          <a:spcPct val="115000"/>
                        </a:lnSpc>
                        <a:spcBef>
                          <a:spcPts val="0"/>
                        </a:spcBef>
                        <a:spcAft>
                          <a:spcPts val="1000"/>
                        </a:spcAft>
                      </a:pPr>
                      <a:r>
                        <a:rPr lang="en-US" sz="1200">
                          <a:effectLst/>
                        </a:rPr>
                        <a:t>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1</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dirty="0">
                          <a:effectLst/>
                        </a:rPr>
                        <a:t>Providing list of qualified arbitrators who have experiences in solving disputes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4.56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0.67</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1">
                        <a:lnSpc>
                          <a:spcPct val="115000"/>
                        </a:lnSpc>
                        <a:spcBef>
                          <a:spcPts val="0"/>
                        </a:spcBef>
                        <a:spcAft>
                          <a:spcPts val="1000"/>
                        </a:spcAft>
                      </a:pPr>
                      <a:r>
                        <a:rPr lang="ar-JO" sz="1200">
                          <a:effectLst/>
                        </a:rPr>
                        <a:t>91.2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Very 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extLst>
                  <a:ext uri="{0D108BD9-81ED-4DB2-BD59-A6C34878D82A}">
                    <a16:rowId xmlns:a16="http://schemas.microsoft.com/office/drawing/2014/main" val="2067338247"/>
                  </a:ext>
                </a:extLst>
              </a:tr>
              <a:tr h="624906">
                <a:tc>
                  <a:txBody>
                    <a:bodyPr/>
                    <a:lstStyle/>
                    <a:p>
                      <a:pPr marL="0" marR="0" algn="l">
                        <a:lnSpc>
                          <a:spcPct val="115000"/>
                        </a:lnSpc>
                        <a:spcBef>
                          <a:spcPts val="0"/>
                        </a:spcBef>
                        <a:spcAft>
                          <a:spcPts val="1000"/>
                        </a:spcAft>
                      </a:pPr>
                      <a:r>
                        <a:rPr lang="en-US" sz="1200">
                          <a:effectLst/>
                        </a:rPr>
                        <a:t>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Providing awareness bulletins and brochures clarifying the chamber activities in solving previous disputes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4.50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0.62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1">
                        <a:lnSpc>
                          <a:spcPct val="115000"/>
                        </a:lnSpc>
                        <a:spcBef>
                          <a:spcPts val="0"/>
                        </a:spcBef>
                        <a:spcAft>
                          <a:spcPts val="1000"/>
                        </a:spcAft>
                      </a:pPr>
                      <a:r>
                        <a:rPr lang="ar-JO" sz="1200">
                          <a:effectLst/>
                        </a:rPr>
                        <a:t>90.0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Very 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extLst>
                  <a:ext uri="{0D108BD9-81ED-4DB2-BD59-A6C34878D82A}">
                    <a16:rowId xmlns:a16="http://schemas.microsoft.com/office/drawing/2014/main" val="166966789"/>
                  </a:ext>
                </a:extLst>
              </a:tr>
              <a:tr h="624906">
                <a:tc>
                  <a:txBody>
                    <a:bodyPr/>
                    <a:lstStyle/>
                    <a:p>
                      <a:pPr marL="0" marR="0" algn="l">
                        <a:lnSpc>
                          <a:spcPct val="115000"/>
                        </a:lnSpc>
                        <a:spcBef>
                          <a:spcPts val="0"/>
                        </a:spcBef>
                        <a:spcAft>
                          <a:spcPts val="1000"/>
                        </a:spcAft>
                      </a:pPr>
                      <a:r>
                        <a:rPr lang="en-US" sz="1200">
                          <a:effectLst/>
                        </a:rPr>
                        <a:t>4.</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8</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dirty="0">
                          <a:effectLst/>
                        </a:rPr>
                        <a:t>Providing specialists who can evaluate and estimate the chamber performances by periodical meetings</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4.50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0.82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1">
                        <a:lnSpc>
                          <a:spcPct val="115000"/>
                        </a:lnSpc>
                        <a:spcBef>
                          <a:spcPts val="0"/>
                        </a:spcBef>
                        <a:spcAft>
                          <a:spcPts val="1000"/>
                        </a:spcAft>
                      </a:pPr>
                      <a:r>
                        <a:rPr lang="ar-JO" sz="1200">
                          <a:effectLst/>
                        </a:rPr>
                        <a:t>90.0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Very 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extLst>
                  <a:ext uri="{0D108BD9-81ED-4DB2-BD59-A6C34878D82A}">
                    <a16:rowId xmlns:a16="http://schemas.microsoft.com/office/drawing/2014/main" val="4045190551"/>
                  </a:ext>
                </a:extLst>
              </a:tr>
              <a:tr h="412038">
                <a:tc>
                  <a:txBody>
                    <a:bodyPr/>
                    <a:lstStyle/>
                    <a:p>
                      <a:pPr marL="0" marR="0" algn="l">
                        <a:lnSpc>
                          <a:spcPct val="115000"/>
                        </a:lnSpc>
                        <a:spcBef>
                          <a:spcPts val="0"/>
                        </a:spcBef>
                        <a:spcAft>
                          <a:spcPts val="1000"/>
                        </a:spcAft>
                      </a:pPr>
                      <a:r>
                        <a:rPr lang="en-US" sz="1200">
                          <a:effectLst/>
                        </a:rPr>
                        <a:t>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4</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64770" marR="0" algn="l">
                        <a:lnSpc>
                          <a:spcPct val="107000"/>
                        </a:lnSpc>
                        <a:spcBef>
                          <a:spcPts val="0"/>
                        </a:spcBef>
                        <a:spcAft>
                          <a:spcPts val="1000"/>
                        </a:spcAft>
                      </a:pPr>
                      <a:r>
                        <a:rPr lang="en-US" sz="1200">
                          <a:effectLst/>
                        </a:rPr>
                        <a:t>Establishing centers in the main Palestinian cities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0">
                        <a:lnSpc>
                          <a:spcPts val="1600"/>
                        </a:lnSpc>
                        <a:spcBef>
                          <a:spcPts val="0"/>
                        </a:spcBef>
                        <a:spcAft>
                          <a:spcPts val="1000"/>
                        </a:spcAft>
                      </a:pPr>
                      <a:r>
                        <a:rPr lang="en-US" sz="1200">
                          <a:effectLst/>
                        </a:rPr>
                        <a:t>4.33</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0.88</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1">
                        <a:lnSpc>
                          <a:spcPct val="115000"/>
                        </a:lnSpc>
                        <a:spcBef>
                          <a:spcPts val="0"/>
                        </a:spcBef>
                        <a:spcAft>
                          <a:spcPts val="1000"/>
                        </a:spcAft>
                      </a:pPr>
                      <a:r>
                        <a:rPr lang="ar-JO" sz="1200">
                          <a:effectLst/>
                        </a:rPr>
                        <a:t>86.6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Very 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extLst>
                  <a:ext uri="{0D108BD9-81ED-4DB2-BD59-A6C34878D82A}">
                    <a16:rowId xmlns:a16="http://schemas.microsoft.com/office/drawing/2014/main" val="1102378894"/>
                  </a:ext>
                </a:extLst>
              </a:tr>
              <a:tr h="412038">
                <a:tc>
                  <a:txBody>
                    <a:bodyPr/>
                    <a:lstStyle/>
                    <a:p>
                      <a:pPr marL="0" marR="0" algn="l">
                        <a:lnSpc>
                          <a:spcPct val="115000"/>
                        </a:lnSpc>
                        <a:spcBef>
                          <a:spcPts val="0"/>
                        </a:spcBef>
                        <a:spcAft>
                          <a:spcPts val="1000"/>
                        </a:spcAft>
                      </a:pPr>
                      <a:r>
                        <a:rPr lang="en-US" sz="1200">
                          <a:effectLst/>
                        </a:rPr>
                        <a:t>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64770" marR="0" algn="l">
                        <a:lnSpc>
                          <a:spcPct val="107000"/>
                        </a:lnSpc>
                        <a:spcBef>
                          <a:spcPts val="0"/>
                        </a:spcBef>
                        <a:spcAft>
                          <a:spcPts val="1000"/>
                        </a:spcAft>
                      </a:pPr>
                      <a:r>
                        <a:rPr lang="en-US" sz="1200">
                          <a:effectLst/>
                        </a:rPr>
                        <a:t>Providing financial resources in order to support the chamber work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4.30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0.74</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1">
                        <a:lnSpc>
                          <a:spcPct val="115000"/>
                        </a:lnSpc>
                        <a:spcBef>
                          <a:spcPts val="0"/>
                        </a:spcBef>
                        <a:spcAft>
                          <a:spcPts val="1000"/>
                        </a:spcAft>
                      </a:pPr>
                      <a:r>
                        <a:rPr lang="ar-JO" sz="1200">
                          <a:effectLst/>
                        </a:rPr>
                        <a:t>86.0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Very 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extLst>
                  <a:ext uri="{0D108BD9-81ED-4DB2-BD59-A6C34878D82A}">
                    <a16:rowId xmlns:a16="http://schemas.microsoft.com/office/drawing/2014/main" val="4264976345"/>
                  </a:ext>
                </a:extLst>
              </a:tr>
              <a:tr h="782467">
                <a:tc>
                  <a:txBody>
                    <a:bodyPr/>
                    <a:lstStyle/>
                    <a:p>
                      <a:pPr marL="0" marR="0" algn="l">
                        <a:lnSpc>
                          <a:spcPct val="115000"/>
                        </a:lnSpc>
                        <a:spcBef>
                          <a:spcPts val="0"/>
                        </a:spcBef>
                        <a:spcAft>
                          <a:spcPts val="1000"/>
                        </a:spcAft>
                      </a:pPr>
                      <a:r>
                        <a:rPr lang="en-US" sz="1200">
                          <a:effectLst/>
                        </a:rPr>
                        <a:t>7.</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64770" marR="0" algn="l">
                        <a:lnSpc>
                          <a:spcPct val="107000"/>
                        </a:lnSpc>
                        <a:spcBef>
                          <a:spcPts val="0"/>
                        </a:spcBef>
                        <a:spcAft>
                          <a:spcPts val="1000"/>
                        </a:spcAft>
                      </a:pPr>
                      <a:r>
                        <a:rPr lang="en-US" sz="1200">
                          <a:effectLst/>
                        </a:rPr>
                        <a:t>Finding cooperation and coordination between Palestinian courts and the chamber in order to execute the courts resolutions about solving disputes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4.26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0.90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1">
                        <a:lnSpc>
                          <a:spcPct val="115000"/>
                        </a:lnSpc>
                        <a:spcBef>
                          <a:spcPts val="0"/>
                        </a:spcBef>
                        <a:spcAft>
                          <a:spcPts val="1000"/>
                        </a:spcAft>
                      </a:pPr>
                      <a:r>
                        <a:rPr lang="ar-JO" sz="1200">
                          <a:effectLst/>
                        </a:rPr>
                        <a:t>85.2</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Very 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extLst>
                  <a:ext uri="{0D108BD9-81ED-4DB2-BD59-A6C34878D82A}">
                    <a16:rowId xmlns:a16="http://schemas.microsoft.com/office/drawing/2014/main" val="1596767443"/>
                  </a:ext>
                </a:extLst>
              </a:tr>
              <a:tr h="412038">
                <a:tc>
                  <a:txBody>
                    <a:bodyPr/>
                    <a:lstStyle/>
                    <a:p>
                      <a:pPr marL="0" marR="0" algn="l">
                        <a:lnSpc>
                          <a:spcPct val="115000"/>
                        </a:lnSpc>
                        <a:spcBef>
                          <a:spcPts val="0"/>
                        </a:spcBef>
                        <a:spcAft>
                          <a:spcPts val="1000"/>
                        </a:spcAft>
                      </a:pPr>
                      <a:r>
                        <a:rPr lang="en-US" sz="1200">
                          <a:effectLst/>
                        </a:rPr>
                        <a:t>8.</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7</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64770" marR="0" algn="l">
                        <a:lnSpc>
                          <a:spcPct val="107000"/>
                        </a:lnSpc>
                        <a:spcBef>
                          <a:spcPts val="0"/>
                        </a:spcBef>
                        <a:spcAft>
                          <a:spcPts val="1000"/>
                        </a:spcAft>
                      </a:pPr>
                      <a:r>
                        <a:rPr lang="en-US" sz="1200">
                          <a:effectLst/>
                        </a:rPr>
                        <a:t>Defining fair clear fees for solving disputes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0">
                        <a:lnSpc>
                          <a:spcPts val="1600"/>
                        </a:lnSpc>
                        <a:spcBef>
                          <a:spcPts val="0"/>
                        </a:spcBef>
                        <a:spcAft>
                          <a:spcPts val="1000"/>
                        </a:spcAft>
                      </a:pPr>
                      <a:r>
                        <a:rPr lang="en-US" sz="1200">
                          <a:effectLst/>
                        </a:rPr>
                        <a:t>4.20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0.76</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1">
                        <a:lnSpc>
                          <a:spcPct val="115000"/>
                        </a:lnSpc>
                        <a:spcBef>
                          <a:spcPts val="0"/>
                        </a:spcBef>
                        <a:spcAft>
                          <a:spcPts val="1000"/>
                        </a:spcAft>
                      </a:pPr>
                      <a:r>
                        <a:rPr lang="ar-SA" sz="1200">
                          <a:effectLst/>
                        </a:rPr>
                        <a:t>84.0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a:effectLst/>
                        </a:rPr>
                        <a:t>Very High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extLst>
                  <a:ext uri="{0D108BD9-81ED-4DB2-BD59-A6C34878D82A}">
                    <a16:rowId xmlns:a16="http://schemas.microsoft.com/office/drawing/2014/main" val="1657628582"/>
                  </a:ext>
                </a:extLst>
              </a:tr>
              <a:tr h="412038">
                <a:tc gridSpan="3">
                  <a:txBody>
                    <a:bodyPr/>
                    <a:lstStyle/>
                    <a:p>
                      <a:pPr marL="0" marR="0" algn="l">
                        <a:lnSpc>
                          <a:spcPct val="115000"/>
                        </a:lnSpc>
                        <a:spcBef>
                          <a:spcPts val="0"/>
                        </a:spcBef>
                        <a:spcAft>
                          <a:spcPts val="1000"/>
                        </a:spcAft>
                      </a:pPr>
                      <a:r>
                        <a:rPr lang="en-US" sz="1200">
                          <a:effectLst/>
                        </a:rPr>
                        <a:t>Total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hMerge="1">
                  <a:txBody>
                    <a:bodyPr/>
                    <a:lstStyle/>
                    <a:p>
                      <a:endParaRPr lang="en-US"/>
                    </a:p>
                  </a:txBody>
                  <a:tcPr/>
                </a:tc>
                <a:tc hMerge="1">
                  <a:txBody>
                    <a:bodyPr/>
                    <a:lstStyle/>
                    <a:p>
                      <a:endParaRPr lang="en-US"/>
                    </a:p>
                  </a:txBody>
                  <a:tcPr/>
                </a:tc>
                <a:tc>
                  <a:txBody>
                    <a:bodyPr/>
                    <a:lstStyle/>
                    <a:p>
                      <a:pPr marL="0" marR="0" algn="l">
                        <a:lnSpc>
                          <a:spcPts val="1600"/>
                        </a:lnSpc>
                        <a:spcBef>
                          <a:spcPts val="0"/>
                        </a:spcBef>
                        <a:spcAft>
                          <a:spcPts val="1000"/>
                        </a:spcAft>
                      </a:pPr>
                      <a:r>
                        <a:rPr lang="en-US" sz="1200">
                          <a:effectLst/>
                        </a:rPr>
                        <a:t>4.40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ts val="1600"/>
                        </a:lnSpc>
                        <a:spcBef>
                          <a:spcPts val="0"/>
                        </a:spcBef>
                        <a:spcAft>
                          <a:spcPts val="1000"/>
                        </a:spcAft>
                      </a:pPr>
                      <a:r>
                        <a:rPr lang="en-US" sz="1200">
                          <a:effectLst/>
                        </a:rPr>
                        <a:t>0.50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rtl="1">
                        <a:lnSpc>
                          <a:spcPct val="115000"/>
                        </a:lnSpc>
                        <a:spcBef>
                          <a:spcPts val="0"/>
                        </a:spcBef>
                        <a:spcAft>
                          <a:spcPts val="1000"/>
                        </a:spcAft>
                      </a:pPr>
                      <a:r>
                        <a:rPr lang="ar-JO" sz="1200">
                          <a:effectLst/>
                        </a:rPr>
                        <a:t>88.0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tc>
                  <a:txBody>
                    <a:bodyPr/>
                    <a:lstStyle/>
                    <a:p>
                      <a:pPr marL="0" marR="0" algn="l">
                        <a:lnSpc>
                          <a:spcPct val="115000"/>
                        </a:lnSpc>
                        <a:spcBef>
                          <a:spcPts val="0"/>
                        </a:spcBef>
                        <a:spcAft>
                          <a:spcPts val="1000"/>
                        </a:spcAft>
                      </a:pPr>
                      <a:r>
                        <a:rPr lang="en-US" sz="1200" dirty="0">
                          <a:effectLst/>
                        </a:rPr>
                        <a:t>Very High</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6645" marR="66645" marT="0" marB="0"/>
                </a:tc>
                <a:extLst>
                  <a:ext uri="{0D108BD9-81ED-4DB2-BD59-A6C34878D82A}">
                    <a16:rowId xmlns:a16="http://schemas.microsoft.com/office/drawing/2014/main" val="1006408032"/>
                  </a:ext>
                </a:extLst>
              </a:tr>
            </a:tbl>
          </a:graphicData>
        </a:graphic>
      </p:graphicFrame>
    </p:spTree>
    <p:extLst>
      <p:ext uri="{BB962C8B-B14F-4D97-AF65-F5344CB8AC3E}">
        <p14:creationId xmlns:p14="http://schemas.microsoft.com/office/powerpoint/2010/main" val="1922062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rPr>
              <a:t>Results of Study </a:t>
            </a:r>
          </a:p>
        </p:txBody>
      </p:sp>
      <p:sp>
        <p:nvSpPr>
          <p:cNvPr id="3" name="Content Placeholder 2"/>
          <p:cNvSpPr>
            <a:spLocks noGrp="1"/>
          </p:cNvSpPr>
          <p:nvPr>
            <p:ph sz="quarter" idx="1"/>
          </p:nvPr>
        </p:nvSpPr>
        <p:spPr/>
        <p:txBody>
          <a:bodyPr/>
          <a:lstStyle/>
          <a:p>
            <a:pPr marL="0" indent="0" algn="l">
              <a:buNone/>
            </a:pPr>
            <a:r>
              <a:rPr lang="en-US" dirty="0"/>
              <a:t>   Under the current situation, PIAC able to do its job to resolve disputes between contractors and owners, for the following reasons:</a:t>
            </a:r>
          </a:p>
          <a:p>
            <a:pPr marL="0" indent="0" algn="l">
              <a:buNone/>
            </a:pPr>
            <a:r>
              <a:rPr lang="en-US" dirty="0"/>
              <a:t>  1-Application UNCITRAL Law (New York International Arbitration Chamber) in the chamber, so it has been certified as an international chamber.</a:t>
            </a:r>
          </a:p>
          <a:p>
            <a:pPr marL="0" indent="0" algn="l">
              <a:buNone/>
            </a:pPr>
            <a:r>
              <a:rPr lang="en-US" dirty="0"/>
              <a:t>  2-The existence of qualified arbitrators.</a:t>
            </a:r>
          </a:p>
          <a:p>
            <a:pPr marL="0" indent="0" algn="l">
              <a:buNone/>
            </a:pPr>
            <a:r>
              <a:rPr lang="en-US" dirty="0"/>
              <a:t> 3- The existence of relative confidence of the contractors in chamber resort to resolve disputes that may occur between parties issues and this was confirmed by the results of questionnaire.</a:t>
            </a:r>
          </a:p>
          <a:p>
            <a:pPr marL="0" indent="0" algn="l">
              <a:buNone/>
            </a:pPr>
            <a:endParaRPr lang="en-US" dirty="0"/>
          </a:p>
        </p:txBody>
      </p:sp>
    </p:spTree>
    <p:extLst>
      <p:ext uri="{BB962C8B-B14F-4D97-AF65-F5344CB8AC3E}">
        <p14:creationId xmlns:p14="http://schemas.microsoft.com/office/powerpoint/2010/main" val="2872530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b="1" dirty="0">
                <a:solidFill>
                  <a:srgbClr val="0070C0"/>
                </a:solidFill>
                <a:latin typeface="Candara" pitchFamily="34" charset="0"/>
              </a:rPr>
              <a:t>Methodo</a:t>
            </a:r>
            <a:r>
              <a:rPr lang="en-US" sz="4000" b="1" dirty="0">
                <a:solidFill>
                  <a:srgbClr val="0070C0"/>
                </a:solidFill>
                <a:latin typeface="Candara" pitchFamily="34" charset="0"/>
              </a:rPr>
              <a:t>LO</a:t>
            </a:r>
            <a:r>
              <a:rPr lang="en-US" sz="4800" b="1" dirty="0">
                <a:solidFill>
                  <a:srgbClr val="0070C0"/>
                </a:solidFill>
                <a:latin typeface="Candara" pitchFamily="34" charset="0"/>
              </a:rPr>
              <a:t>gy</a:t>
            </a:r>
            <a:endParaRPr lang="ar-JO" sz="4800" b="1" dirty="0">
              <a:solidFill>
                <a:srgbClr val="0070C0"/>
              </a:solidFill>
              <a:latin typeface="Candara" pitchFamily="34" charset="0"/>
            </a:endParaRPr>
          </a:p>
        </p:txBody>
      </p:sp>
      <p:sp>
        <p:nvSpPr>
          <p:cNvPr id="3" name="عنصر نائب للمحتوى 2"/>
          <p:cNvSpPr>
            <a:spLocks noGrp="1"/>
          </p:cNvSpPr>
          <p:nvPr>
            <p:ph sz="quarter" idx="1"/>
          </p:nvPr>
        </p:nvSpPr>
        <p:spPr/>
        <p:txBody>
          <a:bodyPr>
            <a:normAutofit/>
          </a:bodyPr>
          <a:lstStyle/>
          <a:p>
            <a:pPr algn="l" rtl="0"/>
            <a:r>
              <a:rPr lang="en-US" dirty="0">
                <a:latin typeface="Candara" pitchFamily="34" charset="0"/>
              </a:rPr>
              <a:t>Gathering data about Palestinian international arbitration chamber     ( PIAC ) by web site, publications </a:t>
            </a:r>
            <a:r>
              <a:rPr lang="ar-SA" dirty="0">
                <a:latin typeface="Candara" pitchFamily="34" charset="0"/>
              </a:rPr>
              <a:t> </a:t>
            </a:r>
            <a:r>
              <a:rPr lang="en-US" dirty="0">
                <a:latin typeface="Candara" pitchFamily="34" charset="0"/>
              </a:rPr>
              <a:t>of chamber, and an interview with Ahmad Adaly Head of these chamber. </a:t>
            </a:r>
          </a:p>
          <a:p>
            <a:pPr algn="l" rtl="0"/>
            <a:r>
              <a:rPr lang="en-US" dirty="0">
                <a:latin typeface="Candara" pitchFamily="34" charset="0"/>
              </a:rPr>
              <a:t>Doing a questionnaire targeting contractors. </a:t>
            </a:r>
          </a:p>
          <a:p>
            <a:pPr algn="l" rtl="0"/>
            <a:r>
              <a:rPr lang="en-US" dirty="0">
                <a:latin typeface="Candara" pitchFamily="34" charset="0"/>
              </a:rPr>
              <a:t>Gathering data about international arbitration chamber, that was taken London Chamber as international one.</a:t>
            </a:r>
          </a:p>
          <a:p>
            <a:pPr algn="l" rtl="0"/>
            <a:r>
              <a:rPr lang="en-US" dirty="0">
                <a:latin typeface="Candara" pitchFamily="34" charset="0"/>
              </a:rPr>
              <a:t>Compared ( PIAC ) with London chamber to determine efficiency of (PIAC), and to help them in proposing solutions to their problems in order to become perfect.     </a:t>
            </a:r>
          </a:p>
          <a:p>
            <a:pPr marL="0" indent="0" algn="l">
              <a:buNone/>
            </a:pPr>
            <a:endParaRPr lang="ar-JO" dirty="0"/>
          </a:p>
        </p:txBody>
      </p:sp>
    </p:spTree>
    <p:extLst>
      <p:ext uri="{BB962C8B-B14F-4D97-AF65-F5344CB8AC3E}">
        <p14:creationId xmlns:p14="http://schemas.microsoft.com/office/powerpoint/2010/main" val="31084237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rPr>
              <a:t>Results of Study </a:t>
            </a:r>
          </a:p>
        </p:txBody>
      </p:sp>
      <p:sp>
        <p:nvSpPr>
          <p:cNvPr id="3" name="Content Placeholder 2"/>
          <p:cNvSpPr>
            <a:spLocks noGrp="1"/>
          </p:cNvSpPr>
          <p:nvPr>
            <p:ph sz="quarter" idx="1"/>
          </p:nvPr>
        </p:nvSpPr>
        <p:spPr/>
        <p:txBody>
          <a:bodyPr>
            <a:normAutofit/>
          </a:bodyPr>
          <a:lstStyle/>
          <a:p>
            <a:pPr marL="0" lvl="0" indent="0" algn="l" rtl="0">
              <a:buNone/>
            </a:pPr>
            <a:r>
              <a:rPr lang="en-US" dirty="0"/>
              <a:t> 4- The presence of high secrecy in the PIAC where this feature adds character is superior to the court that expose people.</a:t>
            </a:r>
          </a:p>
          <a:p>
            <a:pPr marL="0" lvl="0" indent="0" algn="l" rtl="0">
              <a:buNone/>
            </a:pPr>
            <a:r>
              <a:rPr lang="en-US" dirty="0"/>
              <a:t> </a:t>
            </a:r>
          </a:p>
          <a:p>
            <a:pPr marL="0" indent="0" algn="l">
              <a:buNone/>
            </a:pPr>
            <a:r>
              <a:rPr lang="en-US" dirty="0"/>
              <a:t>  There are a lot of plans that seek to develop the structure of PIAC, through chamber visit and meeting the head and members of the chamber; it was founded that there is an ongoing planning process to develop the performance of chamber in order to increase the efficiency of chamber, and examples of these plans the adoption of technology (video conference).</a:t>
            </a:r>
          </a:p>
          <a:p>
            <a:pPr marL="0" indent="0" algn="l">
              <a:buNone/>
            </a:pPr>
            <a:endParaRPr lang="en-US" dirty="0"/>
          </a:p>
        </p:txBody>
      </p:sp>
    </p:spTree>
    <p:extLst>
      <p:ext uri="{BB962C8B-B14F-4D97-AF65-F5344CB8AC3E}">
        <p14:creationId xmlns:p14="http://schemas.microsoft.com/office/powerpoint/2010/main" val="827328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rPr>
              <a:t>Results of Study </a:t>
            </a:r>
            <a:endParaRPr lang="en-US" dirty="0"/>
          </a:p>
        </p:txBody>
      </p:sp>
      <p:sp>
        <p:nvSpPr>
          <p:cNvPr id="3" name="Content Placeholder 2"/>
          <p:cNvSpPr>
            <a:spLocks noGrp="1"/>
          </p:cNvSpPr>
          <p:nvPr>
            <p:ph sz="quarter" idx="1"/>
          </p:nvPr>
        </p:nvSpPr>
        <p:spPr/>
        <p:txBody>
          <a:bodyPr/>
          <a:lstStyle/>
          <a:p>
            <a:pPr marL="0" indent="0" algn="l">
              <a:buNone/>
            </a:pPr>
            <a:r>
              <a:rPr lang="en-US" dirty="0"/>
              <a:t> </a:t>
            </a:r>
          </a:p>
          <a:p>
            <a:pPr marL="0" indent="0" algn="l">
              <a:buNone/>
            </a:pPr>
            <a:r>
              <a:rPr lang="en-US" dirty="0"/>
              <a:t>   Finally, the existence of the arbitration chamber in Palestine gives good motivation to invest in Palestine and through its interaction with other institutions where the Palestinian chamber of arbitration contracted with several government ministries, and it encourages these ministries to expand their projects and investment due to the existence of an entity guarantees the right as soon as possible, in addition to that the presence of chamber gives the identity of Palestine in international arbitration. </a:t>
            </a:r>
          </a:p>
          <a:p>
            <a:pPr marL="0" indent="0" algn="l">
              <a:buNone/>
            </a:pPr>
            <a:endParaRPr lang="en-US" dirty="0"/>
          </a:p>
        </p:txBody>
      </p:sp>
    </p:spTree>
    <p:extLst>
      <p:ext uri="{BB962C8B-B14F-4D97-AF65-F5344CB8AC3E}">
        <p14:creationId xmlns:p14="http://schemas.microsoft.com/office/powerpoint/2010/main" val="606439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Candara" panose="020E0502030303020204" pitchFamily="34" charset="0"/>
              </a:rPr>
              <a:t>Recommendations</a:t>
            </a:r>
            <a:br>
              <a:rPr lang="en-US" b="1" dirty="0">
                <a:solidFill>
                  <a:srgbClr val="0070C0"/>
                </a:solidFill>
                <a:latin typeface="Candara" panose="020E0502030303020204" pitchFamily="34" charset="0"/>
              </a:rPr>
            </a:br>
            <a:r>
              <a:rPr lang="en-US" b="1" dirty="0">
                <a:solidFill>
                  <a:srgbClr val="0070C0"/>
                </a:solidFill>
                <a:latin typeface="Candara" panose="020E0502030303020204" pitchFamily="34" charset="0"/>
              </a:rPr>
              <a:t> </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sz="2200" b="1" dirty="0">
                <a:latin typeface="+mj-lt"/>
              </a:rPr>
              <a:t> 1-Prove widely media activity in major cities in Palestine </a:t>
            </a:r>
          </a:p>
          <a:p>
            <a:pPr marL="0" indent="0" algn="l" rtl="0">
              <a:buNone/>
            </a:pPr>
            <a:r>
              <a:rPr lang="en-US" sz="2200" b="1" dirty="0">
                <a:latin typeface="+mj-lt"/>
              </a:rPr>
              <a:t>2-Publication of brochures and leaflets that show the role of the PIAC</a:t>
            </a:r>
          </a:p>
          <a:p>
            <a:pPr marL="0" indent="0" algn="l" rtl="0">
              <a:buNone/>
            </a:pPr>
            <a:r>
              <a:rPr lang="en-US" sz="2200" b="1" dirty="0">
                <a:latin typeface="+mj-lt"/>
              </a:rPr>
              <a:t>3-Establishing centers of PIAC in the main Palestinian cities </a:t>
            </a:r>
          </a:p>
          <a:p>
            <a:pPr marL="0" indent="0" algn="l" rtl="0">
              <a:buNone/>
            </a:pPr>
            <a:r>
              <a:rPr lang="en-US" sz="2200" b="1" dirty="0">
                <a:latin typeface="+mj-lt"/>
              </a:rPr>
              <a:t>4-Provide financial sources for the PIAC </a:t>
            </a:r>
          </a:p>
          <a:p>
            <a:pPr marL="0" indent="0" algn="l" rtl="0">
              <a:buNone/>
            </a:pPr>
            <a:r>
              <a:rPr lang="en-US" sz="2200" b="1" dirty="0">
                <a:latin typeface="+mj-lt"/>
              </a:rPr>
              <a:t>5-The PIAC should be developing modern methods of the arbitration process</a:t>
            </a:r>
          </a:p>
          <a:p>
            <a:pPr marL="0" indent="0" algn="l" rtl="0">
              <a:buNone/>
            </a:pPr>
            <a:r>
              <a:rPr lang="en-US" sz="2200" b="1" dirty="0">
                <a:latin typeface="+mj-lt"/>
              </a:rPr>
              <a:t>6-PIAC need contracted with local ministries and government institutions</a:t>
            </a:r>
            <a:endParaRPr lang="ar-SA" sz="2200" b="1" dirty="0">
              <a:latin typeface="+mj-lt"/>
            </a:endParaRPr>
          </a:p>
        </p:txBody>
      </p:sp>
    </p:spTree>
    <p:extLst>
      <p:ext uri="{BB962C8B-B14F-4D97-AF65-F5344CB8AC3E}">
        <p14:creationId xmlns:p14="http://schemas.microsoft.com/office/powerpoint/2010/main" val="28350618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VIDEO</a:t>
            </a:r>
          </a:p>
        </p:txBody>
      </p:sp>
      <p:pic>
        <p:nvPicPr>
          <p:cNvPr id="9" name="PIAC    غرفة التحكيم الفلسطينية الدولية    Palestinian International Arbitration Chamber">
            <a:hlinkClick r:id="" action="ppaction://media"/>
          </p:cNvPr>
          <p:cNvPicPr>
            <a:picLocks noGrp="1" noChangeAspect="1"/>
          </p:cNvPicPr>
          <p:nvPr>
            <p:ph sz="quarter" idx="1"/>
            <a:videoFile r:link="rId2"/>
            <p:extLst>
              <p:ext uri="{DAA4B4D4-6D71-4841-9C94-3DE7FCFB9230}">
                <p14:media xmlns:p14="http://schemas.microsoft.com/office/powerpoint/2010/main" r:embed="rId1"/>
              </p:ext>
            </p:extLst>
          </p:nvPr>
        </p:nvPicPr>
        <p:blipFill>
          <a:blip r:embed="rId4"/>
          <a:stretch>
            <a:fillRect/>
          </a:stretch>
        </p:blipFill>
        <p:spPr>
          <a:xfrm>
            <a:off x="457200" y="1936750"/>
            <a:ext cx="7467600" cy="4200525"/>
          </a:xfrm>
        </p:spPr>
      </p:pic>
    </p:spTree>
    <p:extLst>
      <p:ext uri="{BB962C8B-B14F-4D97-AF65-F5344CB8AC3E}">
        <p14:creationId xmlns:p14="http://schemas.microsoft.com/office/powerpoint/2010/main" val="254120118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266" name="Picture 2" descr="C:\Users\horizon\Downloads\pp1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693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sz="4200" b="1" dirty="0">
                <a:solidFill>
                  <a:srgbClr val="0070C0"/>
                </a:solidFill>
                <a:latin typeface="Candara" panose="020E0502030303020204" pitchFamily="34" charset="0"/>
              </a:rPr>
              <a:t>DISPUTES</a:t>
            </a:r>
            <a:endParaRPr lang="ar-SA" sz="4200" b="1" dirty="0">
              <a:solidFill>
                <a:srgbClr val="0070C0"/>
              </a:solidFill>
              <a:latin typeface="Candara" panose="020E0502030303020204" pitchFamily="34" charset="0"/>
            </a:endParaRPr>
          </a:p>
        </p:txBody>
      </p:sp>
      <p:sp>
        <p:nvSpPr>
          <p:cNvPr id="3" name="Content Placeholder 2"/>
          <p:cNvSpPr>
            <a:spLocks noGrp="1"/>
          </p:cNvSpPr>
          <p:nvPr>
            <p:ph sz="quarter" idx="1"/>
          </p:nvPr>
        </p:nvSpPr>
        <p:spPr/>
        <p:txBody>
          <a:bodyPr>
            <a:normAutofit fontScale="92500" lnSpcReduction="20000"/>
          </a:bodyPr>
          <a:lstStyle/>
          <a:p>
            <a:pPr marL="0" indent="0" algn="l" rtl="0">
              <a:buNone/>
            </a:pPr>
            <a:r>
              <a:rPr lang="en-US" b="1" i="1" dirty="0"/>
              <a:t>Disputes caused by Owner:</a:t>
            </a:r>
          </a:p>
          <a:p>
            <a:pPr marL="0" indent="0" algn="l" rtl="0">
              <a:buNone/>
            </a:pPr>
            <a:r>
              <a:rPr lang="en-US" dirty="0"/>
              <a:t>1-Design changes or change the specifications and materials.</a:t>
            </a:r>
          </a:p>
          <a:p>
            <a:pPr marL="0" indent="0" algn="l" rtl="0">
              <a:buNone/>
            </a:pPr>
            <a:r>
              <a:rPr lang="en-US" dirty="0"/>
              <a:t>2-Non-payment of the amount of money required to work.</a:t>
            </a:r>
          </a:p>
          <a:p>
            <a:pPr marL="0" indent="0" algn="l" rtl="0">
              <a:buNone/>
            </a:pPr>
            <a:endParaRPr lang="en-US" b="1" i="1" dirty="0"/>
          </a:p>
          <a:p>
            <a:pPr marL="0" indent="0" algn="l" rtl="0">
              <a:buNone/>
            </a:pPr>
            <a:r>
              <a:rPr lang="en-US" b="1" dirty="0"/>
              <a:t>Disputes caused by the contractor:</a:t>
            </a:r>
          </a:p>
          <a:p>
            <a:pPr marL="0" indent="0" algn="l" rtl="0">
              <a:buNone/>
            </a:pPr>
            <a:r>
              <a:rPr lang="en-US" dirty="0"/>
              <a:t>1-Design errors resulting from an oversight contractor.</a:t>
            </a:r>
          </a:p>
          <a:p>
            <a:pPr marL="0" indent="0" algn="l" rtl="0">
              <a:buNone/>
            </a:pPr>
            <a:r>
              <a:rPr lang="en-US" dirty="0"/>
              <a:t>2-Executive mistakes</a:t>
            </a:r>
          </a:p>
          <a:p>
            <a:pPr marL="0" indent="0" algn="l" rtl="0">
              <a:buNone/>
            </a:pPr>
            <a:endParaRPr lang="en-US" dirty="0"/>
          </a:p>
          <a:p>
            <a:pPr lvl="0"/>
            <a:endParaRPr lang="en-US" dirty="0"/>
          </a:p>
          <a:p>
            <a:pPr marL="0" indent="0" algn="l" rtl="0">
              <a:buNone/>
            </a:pPr>
            <a:r>
              <a:rPr lang="en-US" b="1" dirty="0"/>
              <a:t>Disputes caused by the general circumstances:</a:t>
            </a:r>
            <a:endParaRPr lang="en-US" dirty="0"/>
          </a:p>
          <a:p>
            <a:pPr marL="0" indent="0" algn="l" rtl="0">
              <a:buNone/>
            </a:pPr>
            <a:r>
              <a:rPr lang="en-US" dirty="0"/>
              <a:t>1-Changes in prices. </a:t>
            </a:r>
          </a:p>
          <a:p>
            <a:pPr marL="0" indent="0" algn="l" rtl="0">
              <a:buNone/>
            </a:pPr>
            <a:r>
              <a:rPr lang="en-US" dirty="0"/>
              <a:t>2-Changes in taxations. </a:t>
            </a:r>
            <a:endParaRPr lang="en-US" dirty="0">
              <a:latin typeface="Candara" panose="020E0502030303020204" pitchFamily="34" charset="0"/>
            </a:endParaRPr>
          </a:p>
          <a:p>
            <a:pPr marL="0" indent="0" algn="l" rtl="0">
              <a:buNone/>
            </a:pPr>
            <a:endParaRPr lang="en-US" dirty="0"/>
          </a:p>
          <a:p>
            <a:pPr marL="0" indent="0" algn="l" rtl="0">
              <a:buNone/>
            </a:pPr>
            <a:endParaRPr lang="en-US" dirty="0">
              <a:latin typeface="Candara" panose="020E0502030303020204" pitchFamily="34" charset="0"/>
            </a:endParaRPr>
          </a:p>
          <a:p>
            <a:pPr marL="0" indent="0" algn="l" rtl="0">
              <a:buNone/>
            </a:pPr>
            <a:endParaRPr lang="en-US" dirty="0">
              <a:latin typeface="Candara" panose="020E0502030303020204" pitchFamily="34" charset="0"/>
            </a:endParaRPr>
          </a:p>
          <a:p>
            <a:pPr marL="0" indent="0" algn="l" rtl="0">
              <a:buNone/>
            </a:pPr>
            <a:endParaRPr lang="en-US" dirty="0">
              <a:latin typeface="Candara" panose="020E0502030303020204" pitchFamily="34" charset="0"/>
            </a:endParaRPr>
          </a:p>
        </p:txBody>
      </p:sp>
    </p:spTree>
    <p:extLst>
      <p:ext uri="{BB962C8B-B14F-4D97-AF65-F5344CB8AC3E}">
        <p14:creationId xmlns:p14="http://schemas.microsoft.com/office/powerpoint/2010/main" val="91530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600" b="1" dirty="0">
                <a:solidFill>
                  <a:srgbClr val="FF0000"/>
                </a:solidFill>
                <a:latin typeface="Candara" pitchFamily="34" charset="0"/>
              </a:rPr>
              <a:t>Palestinian international arbitration chamber </a:t>
            </a:r>
            <a:r>
              <a:rPr lang="en-US" sz="3600" b="1" dirty="0">
                <a:solidFill>
                  <a:srgbClr val="00B050"/>
                </a:solidFill>
                <a:latin typeface="Candara" pitchFamily="34" charset="0"/>
              </a:rPr>
              <a:t>( PIAC )</a:t>
            </a:r>
            <a:endParaRPr lang="ar-JO" sz="3200" dirty="0">
              <a:solidFill>
                <a:srgbClr val="00B050"/>
              </a:solidFill>
            </a:endParaRPr>
          </a:p>
        </p:txBody>
      </p:sp>
      <p:pic>
        <p:nvPicPr>
          <p:cNvPr id="4" name="عنصر نائب للمحتوى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115616" y="1772816"/>
            <a:ext cx="6552728" cy="4032448"/>
          </a:xfrm>
        </p:spPr>
      </p:pic>
    </p:spTree>
    <p:extLst>
      <p:ext uri="{BB962C8B-B14F-4D97-AF65-F5344CB8AC3E}">
        <p14:creationId xmlns:p14="http://schemas.microsoft.com/office/powerpoint/2010/main" val="4061561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0"/>
            <a:r>
              <a:rPr lang="en-US" sz="3600" b="1" dirty="0">
                <a:solidFill>
                  <a:srgbClr val="FF0000"/>
                </a:solidFill>
                <a:latin typeface="Candara" pitchFamily="34" charset="0"/>
              </a:rPr>
              <a:t>Palestinian international arbitration chamber </a:t>
            </a:r>
            <a:r>
              <a:rPr lang="en-US" sz="3600" b="1" dirty="0">
                <a:solidFill>
                  <a:srgbClr val="00B050"/>
                </a:solidFill>
                <a:latin typeface="Candara" pitchFamily="34" charset="0"/>
              </a:rPr>
              <a:t>( PIAC )</a:t>
            </a:r>
            <a:endParaRPr lang="ar-JO" sz="3200" dirty="0"/>
          </a:p>
        </p:txBody>
      </p:sp>
      <p:sp>
        <p:nvSpPr>
          <p:cNvPr id="3" name="عنصر نائب للمحتوى 2"/>
          <p:cNvSpPr>
            <a:spLocks noGrp="1"/>
          </p:cNvSpPr>
          <p:nvPr>
            <p:ph sz="quarter" idx="1"/>
          </p:nvPr>
        </p:nvSpPr>
        <p:spPr/>
        <p:txBody>
          <a:bodyPr>
            <a:noAutofit/>
          </a:bodyPr>
          <a:lstStyle/>
          <a:p>
            <a:pPr marL="0" indent="0" algn="l" rtl="0">
              <a:buNone/>
            </a:pPr>
            <a:r>
              <a:rPr lang="en-US" dirty="0">
                <a:latin typeface="Candara" pitchFamily="34" charset="0"/>
              </a:rPr>
              <a:t>The </a:t>
            </a:r>
            <a:r>
              <a:rPr lang="en-US" b="1" dirty="0">
                <a:solidFill>
                  <a:srgbClr val="0070C0"/>
                </a:solidFill>
                <a:latin typeface="Candara" pitchFamily="34" charset="0"/>
              </a:rPr>
              <a:t>P</a:t>
            </a:r>
            <a:r>
              <a:rPr lang="en-US" dirty="0">
                <a:latin typeface="Candara" pitchFamily="34" charset="0"/>
              </a:rPr>
              <a:t>alestinian </a:t>
            </a:r>
            <a:r>
              <a:rPr lang="en-US" b="1" dirty="0">
                <a:solidFill>
                  <a:srgbClr val="0070C0"/>
                </a:solidFill>
                <a:latin typeface="Candara" pitchFamily="34" charset="0"/>
              </a:rPr>
              <a:t>I</a:t>
            </a:r>
            <a:r>
              <a:rPr lang="en-US" dirty="0">
                <a:latin typeface="Candara" pitchFamily="34" charset="0"/>
              </a:rPr>
              <a:t>nternational </a:t>
            </a:r>
            <a:r>
              <a:rPr lang="en-US" b="1" dirty="0">
                <a:solidFill>
                  <a:srgbClr val="0070C0"/>
                </a:solidFill>
                <a:latin typeface="Candara" pitchFamily="34" charset="0"/>
              </a:rPr>
              <a:t>A</a:t>
            </a:r>
            <a:r>
              <a:rPr lang="en-US" dirty="0">
                <a:latin typeface="Candara" pitchFamily="34" charset="0"/>
              </a:rPr>
              <a:t>rbitration </a:t>
            </a:r>
            <a:r>
              <a:rPr lang="en-US" b="1" dirty="0">
                <a:solidFill>
                  <a:srgbClr val="0070C0"/>
                </a:solidFill>
                <a:latin typeface="Candara" pitchFamily="34" charset="0"/>
              </a:rPr>
              <a:t>C</a:t>
            </a:r>
            <a:r>
              <a:rPr lang="en-US" dirty="0">
                <a:latin typeface="Candara" pitchFamily="34" charset="0"/>
              </a:rPr>
              <a:t>hamber (</a:t>
            </a:r>
            <a:r>
              <a:rPr lang="en-US" b="1" dirty="0">
                <a:solidFill>
                  <a:srgbClr val="00B050"/>
                </a:solidFill>
                <a:latin typeface="Candara" pitchFamily="34" charset="0"/>
              </a:rPr>
              <a:t>PIAC)</a:t>
            </a:r>
            <a:r>
              <a:rPr lang="en-US" dirty="0">
                <a:latin typeface="Candara" pitchFamily="34" charset="0"/>
              </a:rPr>
              <a:t> was founded by a project promoted by the Italian Cooperation, the Umbria Region with a scientific support of the University of Perugia, and Partnership of several important Palestinian national organizations and associations. This project established the necessary regulations in order to create the first Palestinian International Arbitration Chamber, and provided human resources through the training of qualified professionals and had set up the means for the delivery of high quality services .</a:t>
            </a:r>
            <a:endParaRPr lang="ar-JO" dirty="0">
              <a:latin typeface="Candara" pitchFamily="34" charset="0"/>
            </a:endParaRPr>
          </a:p>
        </p:txBody>
      </p:sp>
    </p:spTree>
    <p:extLst>
      <p:ext uri="{BB962C8B-B14F-4D97-AF65-F5344CB8AC3E}">
        <p14:creationId xmlns:p14="http://schemas.microsoft.com/office/powerpoint/2010/main" val="2327553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000" b="1" dirty="0">
                <a:solidFill>
                  <a:srgbClr val="FF0000"/>
                </a:solidFill>
                <a:latin typeface="Candara" pitchFamily="34" charset="0"/>
              </a:rPr>
              <a:t>Palestinian international arbitration chamber </a:t>
            </a:r>
            <a:r>
              <a:rPr lang="en-US" sz="4000" b="1" dirty="0">
                <a:solidFill>
                  <a:srgbClr val="00B050"/>
                </a:solidFill>
                <a:latin typeface="Candara" pitchFamily="34" charset="0"/>
              </a:rPr>
              <a:t>( PIAC )</a:t>
            </a:r>
            <a:endParaRPr lang="ar-JO" sz="4000" b="1" dirty="0">
              <a:solidFill>
                <a:srgbClr val="00B050"/>
              </a:solidFill>
              <a:latin typeface="Candara" pitchFamily="34" charset="0"/>
            </a:endParaRPr>
          </a:p>
        </p:txBody>
      </p:sp>
      <p:sp>
        <p:nvSpPr>
          <p:cNvPr id="3" name="عنصر نائب للمحتوى 2"/>
          <p:cNvSpPr>
            <a:spLocks noGrp="1"/>
          </p:cNvSpPr>
          <p:nvPr>
            <p:ph sz="quarter" idx="1"/>
          </p:nvPr>
        </p:nvSpPr>
        <p:spPr/>
        <p:txBody>
          <a:bodyPr>
            <a:normAutofit/>
          </a:bodyPr>
          <a:lstStyle/>
          <a:p>
            <a:pPr marL="0" indent="0" algn="l" rtl="0">
              <a:buNone/>
            </a:pPr>
            <a:r>
              <a:rPr lang="en-US" dirty="0">
                <a:latin typeface="Candara" pitchFamily="34" charset="0"/>
              </a:rPr>
              <a:t> </a:t>
            </a:r>
            <a:r>
              <a:rPr lang="en-US" sz="3200" b="1" dirty="0">
                <a:solidFill>
                  <a:srgbClr val="00B0F0"/>
                </a:solidFill>
                <a:latin typeface="Candara" pitchFamily="34" charset="0"/>
              </a:rPr>
              <a:t>PIAC</a:t>
            </a:r>
            <a:r>
              <a:rPr lang="en-US" sz="3200" dirty="0">
                <a:latin typeface="Candara" pitchFamily="34" charset="0"/>
              </a:rPr>
              <a:t> is an independent entity, with financial and administrative autonomy and legal personality.</a:t>
            </a:r>
          </a:p>
          <a:p>
            <a:pPr marL="0" indent="0" algn="l" rtl="0">
              <a:buNone/>
            </a:pPr>
            <a:r>
              <a:rPr lang="en-US" sz="3200" dirty="0">
                <a:latin typeface="Candara" pitchFamily="34" charset="0"/>
              </a:rPr>
              <a:t>  </a:t>
            </a:r>
          </a:p>
          <a:p>
            <a:pPr marL="0" indent="0" algn="l" rtl="0">
              <a:buNone/>
            </a:pPr>
            <a:r>
              <a:rPr lang="en-US" sz="3200" dirty="0">
                <a:latin typeface="Candara" pitchFamily="34" charset="0"/>
              </a:rPr>
              <a:t>PIAC  has no political purpose, religion or nationality, nor pursues any activity in this direction. The official language is Arabic, and also Italian, English and French.</a:t>
            </a:r>
          </a:p>
          <a:p>
            <a:pPr marL="0" indent="0" algn="l" rtl="0">
              <a:buNone/>
            </a:pPr>
            <a:r>
              <a:rPr lang="en-US" dirty="0">
                <a:latin typeface="Candara" pitchFamily="34" charset="0"/>
              </a:rPr>
              <a:t>  </a:t>
            </a:r>
            <a:endParaRPr lang="ar-JO" dirty="0">
              <a:latin typeface="Candara" pitchFamily="34" charset="0"/>
            </a:endParaRPr>
          </a:p>
        </p:txBody>
      </p:sp>
    </p:spTree>
    <p:extLst>
      <p:ext uri="{BB962C8B-B14F-4D97-AF65-F5344CB8AC3E}">
        <p14:creationId xmlns:p14="http://schemas.microsoft.com/office/powerpoint/2010/main" val="421815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0"/>
            <a:r>
              <a:rPr lang="en-US" sz="3600" b="1" dirty="0">
                <a:solidFill>
                  <a:srgbClr val="0070C0"/>
                </a:solidFill>
                <a:latin typeface="Candara" pitchFamily="34" charset="0"/>
              </a:rPr>
              <a:t>WHY </a:t>
            </a:r>
            <a:r>
              <a:rPr lang="en-US" sz="4400" b="1" dirty="0">
                <a:solidFill>
                  <a:srgbClr val="FF0000"/>
                </a:solidFill>
                <a:latin typeface="Candara" pitchFamily="34" charset="0"/>
              </a:rPr>
              <a:t>PIAC</a:t>
            </a:r>
            <a:r>
              <a:rPr lang="en-US" sz="3600" b="1" dirty="0">
                <a:solidFill>
                  <a:srgbClr val="0070C0"/>
                </a:solidFill>
                <a:latin typeface="Candara" pitchFamily="34" charset="0"/>
              </a:rPr>
              <a:t> IS AN INTERNATIONAL CHAMBER </a:t>
            </a:r>
            <a:r>
              <a:rPr lang="en-US" sz="3600" b="1" dirty="0">
                <a:solidFill>
                  <a:srgbClr val="FF0000"/>
                </a:solidFill>
                <a:latin typeface="Candara" pitchFamily="34" charset="0"/>
              </a:rPr>
              <a:t>?</a:t>
            </a:r>
            <a:r>
              <a:rPr lang="en-US" sz="3600" b="1" dirty="0">
                <a:solidFill>
                  <a:srgbClr val="0070C0"/>
                </a:solidFill>
                <a:latin typeface="Candara" pitchFamily="34" charset="0"/>
              </a:rPr>
              <a:t> </a:t>
            </a:r>
            <a:endParaRPr lang="ar-JO" sz="3600" b="1" dirty="0">
              <a:solidFill>
                <a:srgbClr val="0070C0"/>
              </a:solidFill>
              <a:latin typeface="Candara" pitchFamily="34" charset="0"/>
            </a:endParaRPr>
          </a:p>
        </p:txBody>
      </p:sp>
      <p:sp>
        <p:nvSpPr>
          <p:cNvPr id="3" name="عنصر نائب للمحتوى 2"/>
          <p:cNvSpPr>
            <a:spLocks noGrp="1"/>
          </p:cNvSpPr>
          <p:nvPr>
            <p:ph sz="quarter" idx="1"/>
          </p:nvPr>
        </p:nvSpPr>
        <p:spPr/>
        <p:txBody>
          <a:bodyPr/>
          <a:lstStyle/>
          <a:p>
            <a:pPr marL="0" indent="0" algn="l" rtl="0">
              <a:buNone/>
            </a:pPr>
            <a:r>
              <a:rPr lang="en-US" sz="3200" b="1" dirty="0">
                <a:solidFill>
                  <a:srgbClr val="0070C0"/>
                </a:solidFill>
                <a:latin typeface="Candara" pitchFamily="34" charset="0"/>
              </a:rPr>
              <a:t>PIAC</a:t>
            </a:r>
            <a:r>
              <a:rPr lang="en-US" sz="2800" dirty="0">
                <a:latin typeface="Candara" pitchFamily="34" charset="0"/>
              </a:rPr>
              <a:t> was judged as an international because of the presence of internal readiness staff capable of solving international disputes, it has also been recorded global organization in the New York as a state recognized at the level of international arbitration.</a:t>
            </a:r>
            <a:endParaRPr lang="ar-JO" sz="2800" dirty="0">
              <a:latin typeface="Candara" pitchFamily="34" charset="0"/>
            </a:endParaRPr>
          </a:p>
          <a:p>
            <a:pPr marL="0" indent="0" algn="l" rtl="0">
              <a:buNone/>
            </a:pPr>
            <a:endParaRPr lang="ar-JO" dirty="0"/>
          </a:p>
        </p:txBody>
      </p:sp>
    </p:spTree>
    <p:extLst>
      <p:ext uri="{BB962C8B-B14F-4D97-AF65-F5344CB8AC3E}">
        <p14:creationId xmlns:p14="http://schemas.microsoft.com/office/powerpoint/2010/main" val="3872943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solidFill>
                  <a:srgbClr val="0070C0"/>
                </a:solidFill>
                <a:latin typeface="Candara" panose="020E0502030303020204" pitchFamily="34" charset="0"/>
              </a:rPr>
              <a:t>          Procedure of The Arbitration Process in </a:t>
            </a:r>
            <a:r>
              <a:rPr lang="en-US" sz="3200" b="1" dirty="0">
                <a:solidFill>
                  <a:srgbClr val="FF0000"/>
                </a:solidFill>
                <a:latin typeface="Candara" panose="020E0502030303020204" pitchFamily="34" charset="0"/>
              </a:rPr>
              <a:t>(PIAC) </a:t>
            </a:r>
            <a:endParaRPr lang="ar-SA" sz="3200" b="1" dirty="0">
              <a:solidFill>
                <a:srgbClr val="FF0000"/>
              </a:solidFill>
              <a:latin typeface="Candara" panose="020E0502030303020204" pitchFamily="34" charset="0"/>
            </a:endParaRPr>
          </a:p>
        </p:txBody>
      </p:sp>
      <p:sp>
        <p:nvSpPr>
          <p:cNvPr id="3" name="Content Placeholder 2"/>
          <p:cNvSpPr>
            <a:spLocks noGrp="1"/>
          </p:cNvSpPr>
          <p:nvPr>
            <p:ph sz="quarter" idx="1"/>
          </p:nvPr>
        </p:nvSpPr>
        <p:spPr/>
        <p:txBody>
          <a:bodyPr>
            <a:normAutofit lnSpcReduction="10000"/>
          </a:bodyPr>
          <a:lstStyle/>
          <a:p>
            <a:pPr marL="0" indent="0" algn="l" rtl="0">
              <a:buNone/>
            </a:pPr>
            <a:r>
              <a:rPr lang="en-US" sz="2800" b="1" dirty="0">
                <a:solidFill>
                  <a:srgbClr val="FF0000"/>
                </a:solidFill>
                <a:latin typeface="Candara" panose="020E0502030303020204" pitchFamily="34" charset="0"/>
              </a:rPr>
              <a:t>1-</a:t>
            </a:r>
            <a:r>
              <a:rPr lang="en-US" sz="2800" b="1" dirty="0">
                <a:latin typeface="Candara" panose="020E0502030303020204" pitchFamily="34" charset="0"/>
              </a:rPr>
              <a:t> Constitution of The Arbitration Tribunal</a:t>
            </a:r>
          </a:p>
          <a:p>
            <a:pPr marL="0" indent="0" algn="l" rtl="0">
              <a:buNone/>
            </a:pPr>
            <a:r>
              <a:rPr lang="en-US" dirty="0">
                <a:latin typeface="Candara" panose="020E0502030303020204" pitchFamily="34" charset="0"/>
              </a:rPr>
              <a:t>  The Executive Director shall forward the request for arbitration and the statement of defense to the arbitrators, together will all the Annexed Documents When the advance payment is made, Then the arbitrators Shall Constitute the Arbitration Tribunal Within thirty days of receiving the acts and documents forwarded by the Executive Director of the Arbitration Chamber .</a:t>
            </a:r>
          </a:p>
          <a:p>
            <a:pPr marL="0" indent="0" algn="l" rtl="0">
              <a:buNone/>
            </a:pPr>
            <a:r>
              <a:rPr lang="en-US" dirty="0">
                <a:latin typeface="Candara" panose="020E0502030303020204" pitchFamily="34" charset="0"/>
              </a:rPr>
              <a:t> Finally : The constitution of the Arbitration Tribunal Shall Be Formalized in minutes dated and signed by the arbitrators, Establishing the Modalities and time limits of the proceedings.</a:t>
            </a:r>
          </a:p>
          <a:p>
            <a:pPr marL="0" indent="0" algn="l" rtl="0">
              <a:buNone/>
            </a:pPr>
            <a:endParaRPr lang="ar-SA" dirty="0">
              <a:latin typeface="Candara" panose="020E0502030303020204" pitchFamily="34" charset="0"/>
            </a:endParaRPr>
          </a:p>
          <a:p>
            <a:pPr marL="0" indent="0" algn="l" rtl="0">
              <a:buNone/>
            </a:pPr>
            <a:endParaRPr lang="ar-SA" dirty="0">
              <a:latin typeface="Candara" panose="020E0502030303020204" pitchFamily="34" charset="0"/>
            </a:endParaRPr>
          </a:p>
        </p:txBody>
      </p:sp>
    </p:spTree>
    <p:extLst>
      <p:ext uri="{BB962C8B-B14F-4D97-AF65-F5344CB8AC3E}">
        <p14:creationId xmlns:p14="http://schemas.microsoft.com/office/powerpoint/2010/main" val="20556369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خصص 16">
      <a:dk1>
        <a:sysClr val="windowText" lastClr="000000"/>
      </a:dk1>
      <a:lt1>
        <a:sysClr val="window" lastClr="FFFFFF"/>
      </a:lt1>
      <a:dk2>
        <a:srgbClr val="464646"/>
      </a:dk2>
      <a:lt2>
        <a:srgbClr val="DEF5FA"/>
      </a:lt2>
      <a:accent1>
        <a:srgbClr val="7C9FC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856</TotalTime>
  <Words>2473</Words>
  <Application>Microsoft Office PowerPoint</Application>
  <PresentationFormat>On-screen Show (4:3)</PresentationFormat>
  <Paragraphs>492</Paragraphs>
  <Slides>34</Slides>
  <Notes>1</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34</vt:i4>
      </vt:variant>
    </vt:vector>
  </HeadingPairs>
  <TitlesOfParts>
    <vt:vector size="43" baseType="lpstr">
      <vt:lpstr>Arial</vt:lpstr>
      <vt:lpstr>Calibri</vt:lpstr>
      <vt:lpstr>Candara</vt:lpstr>
      <vt:lpstr>Century Schoolbook</vt:lpstr>
      <vt:lpstr>Times New Roman</vt:lpstr>
      <vt:lpstr>Wingdings</vt:lpstr>
      <vt:lpstr>Wingdings 2</vt:lpstr>
      <vt:lpstr>مشربية</vt:lpstr>
      <vt:lpstr>1_Office Theme</vt:lpstr>
      <vt:lpstr>Efficiency of Palestinian International Arbitration Chamber (PIAC)</vt:lpstr>
      <vt:lpstr>Objectives of the project</vt:lpstr>
      <vt:lpstr>MethodoLOgy</vt:lpstr>
      <vt:lpstr>                        DISPUTES</vt:lpstr>
      <vt:lpstr>Palestinian international arbitration chamber ( PIAC )</vt:lpstr>
      <vt:lpstr>Palestinian international arbitration chamber ( PIAC )</vt:lpstr>
      <vt:lpstr>Palestinian international arbitration chamber ( PIAC )</vt:lpstr>
      <vt:lpstr>WHY PIAC IS AN INTERNATIONAL CHAMBER ? </vt:lpstr>
      <vt:lpstr>          Procedure of The Arbitration Process in (PIAC) </vt:lpstr>
      <vt:lpstr>       Procedure of The Arbitration in (PIAC) </vt:lpstr>
      <vt:lpstr>      Procedure of The Arbitration in (PIAC) </vt:lpstr>
      <vt:lpstr>     Procedure of The Arbitration in (PIAC) </vt:lpstr>
      <vt:lpstr> Case Study  </vt:lpstr>
      <vt:lpstr> Case Study  </vt:lpstr>
      <vt:lpstr>       Questionnaire  </vt:lpstr>
      <vt:lpstr>       Questionnaire  </vt:lpstr>
      <vt:lpstr>       Questionnaire  </vt:lpstr>
      <vt:lpstr>       Questionnaire  </vt:lpstr>
      <vt:lpstr>       Questionnaire  </vt:lpstr>
      <vt:lpstr>       Questionnaire  </vt:lpstr>
      <vt:lpstr>       Questionnaire  </vt:lpstr>
      <vt:lpstr>       Questionnaire  </vt:lpstr>
      <vt:lpstr>       Questionnaire  </vt:lpstr>
      <vt:lpstr>       Questionnaire  </vt:lpstr>
      <vt:lpstr>       Questionnaire  </vt:lpstr>
      <vt:lpstr>       Questionnaire  </vt:lpstr>
      <vt:lpstr>       Questionnaire  </vt:lpstr>
      <vt:lpstr>       Questionnaire  </vt:lpstr>
      <vt:lpstr>Results of Study </vt:lpstr>
      <vt:lpstr>Results of Study </vt:lpstr>
      <vt:lpstr>Results of Study </vt:lpstr>
      <vt:lpstr>Recommendations  </vt:lpstr>
      <vt:lpstr>  VIDEO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pc corner</dc:creator>
  <cp:lastModifiedBy>ِAnas Sabri</cp:lastModifiedBy>
  <cp:revision>56</cp:revision>
  <dcterms:created xsi:type="dcterms:W3CDTF">2016-05-17T20:31:50Z</dcterms:created>
  <dcterms:modified xsi:type="dcterms:W3CDTF">2016-12-23T17:35:02Z</dcterms:modified>
</cp:coreProperties>
</file>