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handoutMasterIdLst>
    <p:handoutMasterId r:id="rId36"/>
  </p:handoutMasterIdLst>
  <p:sldIdLst>
    <p:sldId id="256" r:id="rId2"/>
    <p:sldId id="331" r:id="rId3"/>
    <p:sldId id="262" r:id="rId4"/>
    <p:sldId id="323" r:id="rId5"/>
    <p:sldId id="298" r:id="rId6"/>
    <p:sldId id="303" r:id="rId7"/>
    <p:sldId id="301" r:id="rId8"/>
    <p:sldId id="302" r:id="rId9"/>
    <p:sldId id="324" r:id="rId10"/>
    <p:sldId id="259" r:id="rId11"/>
    <p:sldId id="293" r:id="rId12"/>
    <p:sldId id="325" r:id="rId13"/>
    <p:sldId id="304" r:id="rId14"/>
    <p:sldId id="305" r:id="rId15"/>
    <p:sldId id="306" r:id="rId16"/>
    <p:sldId id="326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7" r:id="rId27"/>
    <p:sldId id="309" r:id="rId28"/>
    <p:sldId id="310" r:id="rId29"/>
    <p:sldId id="308" r:id="rId30"/>
    <p:sldId id="328" r:id="rId31"/>
    <p:sldId id="322" r:id="rId32"/>
    <p:sldId id="329" r:id="rId33"/>
    <p:sldId id="330" r:id="rId34"/>
    <p:sldId id="29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23B"/>
    <a:srgbClr val="760000"/>
    <a:srgbClr val="274D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1" autoAdjust="0"/>
    <p:restoredTop sz="94660"/>
  </p:normalViewPr>
  <p:slideViewPr>
    <p:cSldViewPr>
      <p:cViewPr varScale="1">
        <p:scale>
          <a:sx n="62" d="100"/>
          <a:sy n="62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226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C1FE1DD-E4BD-47E9-8A94-24F08E0CEC0B}" type="datetimeFigureOut">
              <a:rPr lang="ar-SA" smtClean="0"/>
              <a:pPr/>
              <a:t>15/02/1435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6AFD0F0-6521-43AB-8863-251846EE1DC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9309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BDAE007-0E6F-4A41-BC51-2818A63BA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D865B64-99A4-4C01-8872-B25BEF6DA823}" type="datetimeFigureOut">
              <a:rPr lang="en-US" smtClean="0"/>
              <a:pPr/>
              <a:t>12/18/2013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581400"/>
            <a:ext cx="8229600" cy="9144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Smart Fuel </a:t>
            </a:r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Theft</a:t>
            </a:r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Detector</a:t>
            </a:r>
            <a:endParaRPr lang="en-US" sz="4800" b="1" dirty="0">
              <a:solidFill>
                <a:schemeClr val="accent4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495800"/>
            <a:ext cx="2362200" cy="1905000"/>
          </a:xfrm>
        </p:spPr>
        <p:txBody>
          <a:bodyPr>
            <a:normAutofit lnSpcReduction="10000"/>
          </a:bodyPr>
          <a:lstStyle/>
          <a:p>
            <a:r>
              <a:rPr lang="en-US" sz="1500" b="1" dirty="0" smtClean="0">
                <a:solidFill>
                  <a:schemeClr val="accent4">
                    <a:lumMod val="50000"/>
                  </a:schemeClr>
                </a:solidFill>
              </a:rPr>
              <a:t>Supervisor: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Dr. Samer Mayaleh</a:t>
            </a:r>
          </a:p>
          <a:p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1500" b="1" dirty="0" smtClean="0">
                <a:solidFill>
                  <a:schemeClr val="accent4">
                    <a:lumMod val="50000"/>
                  </a:schemeClr>
                </a:solidFill>
              </a:rPr>
              <a:t>Prepared by:</a:t>
            </a: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Amjad Rabaya</a:t>
            </a:r>
            <a:b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Adham Sawafta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 descr="SFTD-overview_bl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96799"/>
            <a:ext cx="4800600" cy="3189364"/>
          </a:xfrm>
          <a:prstGeom prst="rect">
            <a:avLst/>
          </a:prstGeom>
        </p:spPr>
      </p:pic>
      <p:pic>
        <p:nvPicPr>
          <p:cNvPr id="5" name="Picture 4" descr="untitle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6799"/>
            <a:ext cx="1295400" cy="114284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943600" y="1411069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An-</a:t>
            </a:r>
            <a:r>
              <a:rPr lang="en-US" b="1" dirty="0" err="1" smtClean="0">
                <a:latin typeface="+mj-lt"/>
              </a:rPr>
              <a:t>Najah</a:t>
            </a:r>
            <a:r>
              <a:rPr lang="en-US" b="1" dirty="0" smtClean="0">
                <a:latin typeface="+mj-lt"/>
              </a:rPr>
              <a:t> National University</a:t>
            </a:r>
          </a:p>
          <a:p>
            <a:pPr algn="ctr"/>
            <a:endParaRPr lang="en-US" b="1" dirty="0" smtClean="0">
              <a:latin typeface="+mj-lt"/>
            </a:endParaRPr>
          </a:p>
          <a:p>
            <a:pPr algn="ctr"/>
            <a:r>
              <a:rPr lang="en-US" b="1" dirty="0" smtClean="0">
                <a:latin typeface="+mj-lt"/>
              </a:rPr>
              <a:t>Faculty of Engineering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727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Limitations &amp;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3486357" cy="1240639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US" sz="3200" b="1" dirty="0" smtClean="0">
                <a:solidFill>
                  <a:srgbClr val="C00000"/>
                </a:solidFill>
              </a:rPr>
              <a:t>flammability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 of the fuel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596475"/>
            <a:ext cx="1676400" cy="168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009443" y="4191000"/>
            <a:ext cx="3486357" cy="1240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Accurate and Safe </a:t>
            </a:r>
            <a:r>
              <a:rPr lang="en-US" sz="3600" b="1" dirty="0" smtClean="0">
                <a:solidFill>
                  <a:srgbClr val="00B050"/>
                </a:solidFill>
              </a:rPr>
              <a:t>Isolation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76" t="20435" r="6436" b="18011"/>
          <a:stretch/>
        </p:blipFill>
        <p:spPr>
          <a:xfrm>
            <a:off x="5562600" y="4114800"/>
            <a:ext cx="2566219" cy="1327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8009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Limitations &amp;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600200"/>
            <a:ext cx="3486357" cy="124063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Dynamic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motion of the fuel</a:t>
            </a:r>
          </a:p>
          <a:p>
            <a:pPr algn="l" rtl="0"/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09443" y="4921045"/>
            <a:ext cx="3486357" cy="1240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Multi Readings per Second</a:t>
            </a:r>
            <a:endParaRPr lang="en-US" sz="36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76" t="20435" r="6436" b="18011"/>
          <a:stretch/>
        </p:blipFill>
        <p:spPr>
          <a:xfrm>
            <a:off x="5791200" y="4921045"/>
            <a:ext cx="2566219" cy="1327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3048000"/>
            <a:ext cx="1445232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981325"/>
            <a:ext cx="2457450" cy="1438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29" t="38165" r="6215"/>
          <a:stretch/>
        </p:blipFill>
        <p:spPr>
          <a:xfrm>
            <a:off x="6019800" y="2895600"/>
            <a:ext cx="2160396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ABU IZAH\Desktop\graduation report\images\dynamic fuel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33" t="7142" r="13333" b="5000"/>
          <a:stretch/>
        </p:blipFill>
        <p:spPr bwMode="auto">
          <a:xfrm>
            <a:off x="457200" y="998855"/>
            <a:ext cx="7900219" cy="5401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973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Review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Limitations &amp; Challenges</a:t>
            </a:r>
          </a:p>
          <a:p>
            <a:r>
              <a:rPr lang="en-US" sz="3600" b="1" dirty="0" smtClean="0"/>
              <a:t>Solution methods</a:t>
            </a:r>
            <a:endParaRPr lang="ar-SA" sz="3600" b="1" dirty="0" smtClean="0"/>
          </a:p>
          <a:p>
            <a:r>
              <a:rPr lang="en-US" sz="3200" dirty="0" smtClean="0"/>
              <a:t>Used </a:t>
            </a:r>
            <a:r>
              <a:rPr lang="en-US" sz="3200" dirty="0" smtClean="0"/>
              <a:t>Elements</a:t>
            </a:r>
          </a:p>
          <a:p>
            <a:r>
              <a:rPr lang="en-US" sz="3200" dirty="0" smtClean="0"/>
              <a:t>Measuring &amp; Theft</a:t>
            </a:r>
            <a:endParaRPr lang="en-US" sz="3200" dirty="0" smtClean="0"/>
          </a:p>
          <a:p>
            <a:r>
              <a:rPr lang="en-US" sz="3200" dirty="0" smtClean="0"/>
              <a:t>Hardware Tutorial</a:t>
            </a:r>
            <a:endParaRPr lang="en-US" sz="3200" dirty="0" smtClean="0"/>
          </a:p>
          <a:p>
            <a:r>
              <a:rPr lang="en-US" sz="3200" dirty="0" smtClean="0"/>
              <a:t>Database</a:t>
            </a:r>
          </a:p>
          <a:p>
            <a:r>
              <a:rPr lang="en-US" sz="3200" dirty="0" smtClean="0"/>
              <a:t>The End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Left Arrow 3"/>
          <p:cNvSpPr/>
          <p:nvPr/>
        </p:nvSpPr>
        <p:spPr>
          <a:xfrm>
            <a:off x="5857884" y="2857496"/>
            <a:ext cx="1500198" cy="571504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36318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43296" cy="1143000"/>
          </a:xfrm>
        </p:spPr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232886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400" b="1" dirty="0" smtClean="0"/>
              <a:t>Ultrasonic Sensor</a:t>
            </a:r>
          </a:p>
          <a:p>
            <a:pPr>
              <a:buNone/>
            </a:pPr>
            <a:r>
              <a:rPr lang="en-US" sz="3800" b="1" dirty="0" smtClean="0">
                <a:solidFill>
                  <a:srgbClr val="C00000"/>
                </a:solidFill>
              </a:rPr>
              <a:t>Flammability</a:t>
            </a:r>
            <a:endParaRPr lang="en-US" sz="3800" b="1" dirty="0" smtClean="0">
              <a:solidFill>
                <a:srgbClr val="C00000"/>
              </a:solidFill>
            </a:endParaRPr>
          </a:p>
          <a:p>
            <a:pPr marL="355600" indent="-355600" algn="just">
              <a:buFont typeface="Wingdings" pitchFamily="2" charset="2"/>
              <a:buChar char="ü"/>
            </a:pPr>
            <a:r>
              <a:rPr lang="en-US" sz="3300" dirty="0" smtClean="0"/>
              <a:t>no electrical connection between the sensor and </a:t>
            </a:r>
            <a:r>
              <a:rPr lang="en-US" sz="3300" dirty="0" smtClean="0"/>
              <a:t>the tank</a:t>
            </a:r>
            <a:r>
              <a:rPr lang="en-US" sz="3300" dirty="0" smtClean="0"/>
              <a:t>.</a:t>
            </a:r>
          </a:p>
          <a:p>
            <a:pPr marL="355600" indent="-355600" algn="just">
              <a:buFont typeface="Wingdings" pitchFamily="2" charset="2"/>
              <a:buChar char="ü"/>
            </a:pPr>
            <a:r>
              <a:rPr lang="en-US" sz="3300" dirty="0" smtClean="0"/>
              <a:t>Spark-Free </a:t>
            </a:r>
            <a:r>
              <a:rPr lang="en-US" sz="3300" dirty="0" smtClean="0"/>
              <a:t>device</a:t>
            </a:r>
          </a:p>
          <a:p>
            <a:pPr marL="355600" indent="-355600">
              <a:buNone/>
            </a:pPr>
            <a:endParaRPr lang="en-US" sz="2400" dirty="0" smtClean="0"/>
          </a:p>
        </p:txBody>
      </p:sp>
      <p:pic>
        <p:nvPicPr>
          <p:cNvPr id="39938" name="Picture 2" descr="http://www.hobbyking.com/hobbyking/store/catalog/31136.jpg"/>
          <p:cNvPicPr>
            <a:picLocks noChangeAspect="1" noChangeArrowheads="1"/>
          </p:cNvPicPr>
          <p:nvPr/>
        </p:nvPicPr>
        <p:blipFill>
          <a:blip r:embed="rId2"/>
          <a:srcRect l="1328" t="9058" r="4424" b="9420"/>
          <a:stretch>
            <a:fillRect/>
          </a:stretch>
        </p:blipFill>
        <p:spPr bwMode="auto">
          <a:xfrm>
            <a:off x="5025996" y="1414629"/>
            <a:ext cx="3403656" cy="2157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07.jpg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05418" y="4000504"/>
            <a:ext cx="3252796" cy="25003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8596" y="3958430"/>
            <a:ext cx="4572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268288"/>
            <a:r>
              <a:rPr lang="en-US" sz="2800" b="1" dirty="0" smtClean="0">
                <a:solidFill>
                  <a:srgbClr val="00B050"/>
                </a:solidFill>
              </a:rPr>
              <a:t>Accurately closed Tank</a:t>
            </a:r>
          </a:p>
          <a:p>
            <a:pPr marL="357188" indent="-357188" algn="just">
              <a:buFont typeface="Wingdings" pitchFamily="2" charset="2"/>
              <a:buChar char="ü"/>
            </a:pPr>
            <a:r>
              <a:rPr lang="en-US" sz="2600" dirty="0" smtClean="0"/>
              <a:t>Small size, no need to make large holes in the tank.</a:t>
            </a:r>
          </a:p>
          <a:p>
            <a:pPr marL="357188" indent="-357188">
              <a:buFont typeface="Wingdings" pitchFamily="2" charset="2"/>
              <a:buChar char="ü"/>
            </a:pPr>
            <a:r>
              <a:rPr lang="en-US" sz="2600" dirty="0" smtClean="0"/>
              <a:t>Dimension:</a:t>
            </a:r>
            <a:br>
              <a:rPr lang="en-US" sz="2600" dirty="0" smtClean="0"/>
            </a:br>
            <a:r>
              <a:rPr lang="en-US" sz="2600" dirty="0" smtClean="0"/>
              <a:t>45mm x 20mm x 15mm</a:t>
            </a:r>
          </a:p>
        </p:txBody>
      </p:sp>
    </p:spTree>
    <p:extLst>
      <p:ext uri="{BB962C8B-B14F-4D97-AF65-F5344CB8AC3E}">
        <p14:creationId xmlns:p14="http://schemas.microsoft.com/office/powerpoint/2010/main" xmlns="" val="80073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6203032" cy="4277071"/>
              </a:xfrm>
            </p:spPr>
            <p:txBody>
              <a:bodyPr>
                <a:normAutofit/>
              </a:bodyPr>
              <a:lstStyle/>
              <a:p>
                <a:r>
                  <a:rPr lang="en-US" sz="28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Dynamic motion of the fuel</a:t>
                </a:r>
              </a:p>
              <a:p>
                <a:pPr marL="354013" indent="-354013">
                  <a:buFont typeface="Wingdings" pitchFamily="2" charset="2"/>
                  <a:buChar char="ü"/>
                </a:pPr>
                <a:r>
                  <a:rPr lang="en-US" sz="2400" dirty="0" smtClean="0"/>
                  <a:t>Averaging and filtration (100 readings)</a:t>
                </a:r>
              </a:p>
              <a:p>
                <a:pPr marL="354013" indent="-354013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𝑉𝑎𝑙𝑢𝑒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𝑉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𝑖</m:t>
                          </m:r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𝑖</m:t>
                          </m:r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r>
                            <a:rPr lang="en-US" sz="2400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𝑉𝑖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sz="2400" dirty="0" smtClean="0"/>
              </a:p>
              <a:p>
                <a:pPr marL="65088" indent="-65088">
                  <a:buNone/>
                </a:pPr>
                <a:r>
                  <a:rPr lang="en-US" sz="2400" dirty="0"/>
                  <a:t>we did a simple averaging for the values because the normal decreasing of the fuel level is small and so no needed to make a complicated filtering.</a:t>
                </a:r>
              </a:p>
              <a:p>
                <a:pPr marL="354013" indent="-354013"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6203032" cy="4277071"/>
              </a:xfrm>
              <a:blipFill rotWithShape="1">
                <a:blip r:embed="rId2"/>
                <a:stretch>
                  <a:fillRect l="-1670" t="-1284" r="-8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3" descr="C:\Users\ABU IZAH\Desktop\graduation report\images\dynamic fue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33" t="7142" r="13333" b="5000"/>
          <a:stretch/>
        </p:blipFill>
        <p:spPr bwMode="auto">
          <a:xfrm>
            <a:off x="6000760" y="2129049"/>
            <a:ext cx="2214578" cy="1514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pic>
        <p:nvPicPr>
          <p:cNvPr id="6" name="Content Placeholder 3" descr="https://encrypted-tbn1.gstatic.com/images?q=tbn:ANd9GcSc424JiSjMISU4Ath-hSXtJbveAzitWHlvts-xUXt5er4oNqO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74" b="15121"/>
          <a:stretch>
            <a:fillRect/>
          </a:stretch>
        </p:blipFill>
        <p:spPr bwMode="auto">
          <a:xfrm>
            <a:off x="5357818" y="1357298"/>
            <a:ext cx="2667000" cy="17859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1628800"/>
            <a:ext cx="4961712" cy="3514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00050" marR="0" lvl="1" indent="-400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Slope of the roads </a:t>
            </a:r>
          </a:p>
          <a:p>
            <a:pPr marL="400050" marR="0" lvl="1" indent="-400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LSM303DLH sensor to</a:t>
            </a:r>
          </a:p>
          <a:p>
            <a:pPr marL="0"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/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Determine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slope.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400" baseline="0" dirty="0" smtClean="0"/>
              <a:t>Find the actual level considering</a:t>
            </a:r>
            <a:r>
              <a:rPr lang="en-US" sz="2400" dirty="0" smtClean="0"/>
              <a:t> the slope of the road</a:t>
            </a:r>
            <a:r>
              <a:rPr lang="en-US" sz="2400" dirty="0" smtClean="0"/>
              <a:t>.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fitted outside the tank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00050" marR="0" lvl="1" indent="-400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892" name="Picture 4" descr="https://dlnmh9ip6v2uc.cloudfront.net/images/products/1/0/8/8/8/10888-03a.jpg"/>
          <p:cNvPicPr>
            <a:picLocks noChangeAspect="1" noChangeArrowheads="1"/>
          </p:cNvPicPr>
          <p:nvPr/>
        </p:nvPicPr>
        <p:blipFill>
          <a:blip r:embed="rId3" cstate="print"/>
          <a:srcRect l="8750" t="8750" r="7499" b="7500"/>
          <a:stretch>
            <a:fillRect/>
          </a:stretch>
        </p:blipFill>
        <p:spPr bwMode="auto">
          <a:xfrm>
            <a:off x="5929322" y="3714752"/>
            <a:ext cx="1928826" cy="1928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4023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Review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Limitations &amp; Challenges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Solution methods</a:t>
            </a:r>
            <a:endParaRPr lang="ar-SA" sz="3200" dirty="0" smtClean="0"/>
          </a:p>
          <a:p>
            <a:r>
              <a:rPr lang="en-US" sz="3600" b="1" dirty="0" smtClean="0"/>
              <a:t>Used Elements</a:t>
            </a:r>
          </a:p>
          <a:p>
            <a:r>
              <a:rPr lang="en-US" sz="3200" dirty="0" smtClean="0"/>
              <a:t>Measuring &amp; Theft</a:t>
            </a:r>
            <a:endParaRPr lang="en-US" sz="3200" dirty="0" smtClean="0"/>
          </a:p>
          <a:p>
            <a:r>
              <a:rPr lang="en-US" sz="3200" dirty="0" smtClean="0"/>
              <a:t>Hardware Tutorial</a:t>
            </a:r>
            <a:endParaRPr lang="en-US" sz="3200" dirty="0" smtClean="0"/>
          </a:p>
          <a:p>
            <a:r>
              <a:rPr lang="en-US" sz="3200" dirty="0" smtClean="0"/>
              <a:t>Database</a:t>
            </a:r>
          </a:p>
          <a:p>
            <a:r>
              <a:rPr lang="en-US" sz="3200" dirty="0" smtClean="0"/>
              <a:t>The End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Left Arrow 3"/>
          <p:cNvSpPr/>
          <p:nvPr/>
        </p:nvSpPr>
        <p:spPr>
          <a:xfrm>
            <a:off x="6000760" y="3500438"/>
            <a:ext cx="1500198" cy="571504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36318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-24"/>
            <a:ext cx="7620000" cy="1143000"/>
          </a:xfrm>
        </p:spPr>
        <p:txBody>
          <a:bodyPr/>
          <a:lstStyle/>
          <a:p>
            <a:r>
              <a:rPr lang="en-US" dirty="0" smtClean="0"/>
              <a:t>Used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43274"/>
            <a:ext cx="3114668" cy="471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Ultrasonic Sensor (HC-SR04)</a:t>
            </a:r>
          </a:p>
        </p:txBody>
      </p:sp>
      <p:sp>
        <p:nvSpPr>
          <p:cNvPr id="4" name="Rectangle 3"/>
          <p:cNvSpPr/>
          <p:nvPr/>
        </p:nvSpPr>
        <p:spPr>
          <a:xfrm>
            <a:off x="571472" y="5774312"/>
            <a:ext cx="2786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Slope Sensor (LSM303DLH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00562" y="3202544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Microcontroller (PIC16f877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4429124" y="5774312"/>
            <a:ext cx="2928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GPRS Module (not available!)</a:t>
            </a:r>
            <a:endParaRPr lang="en-US" dirty="0"/>
          </a:p>
        </p:txBody>
      </p:sp>
      <p:pic>
        <p:nvPicPr>
          <p:cNvPr id="7" name="image07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1500174"/>
            <a:ext cx="1928826" cy="1571636"/>
          </a:xfrm>
          <a:prstGeom prst="rect">
            <a:avLst/>
          </a:prstGeom>
        </p:spPr>
      </p:pic>
      <p:pic>
        <p:nvPicPr>
          <p:cNvPr id="50178" name="Picture 2" descr="https://dlnmh9ip6v2uc.cloudfront.net/images/products/1/0/8/8/8/10888-02a.jpg"/>
          <p:cNvPicPr>
            <a:picLocks noChangeAspect="1" noChangeArrowheads="1"/>
          </p:cNvPicPr>
          <p:nvPr/>
        </p:nvPicPr>
        <p:blipFill>
          <a:blip r:embed="rId3" cstate="print"/>
          <a:srcRect l="7500" t="8750" r="7499" b="7499"/>
          <a:stretch>
            <a:fillRect/>
          </a:stretch>
        </p:blipFill>
        <p:spPr bwMode="auto">
          <a:xfrm>
            <a:off x="1118453" y="4071942"/>
            <a:ext cx="1667597" cy="1643074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43" t="33662" r="4757" b="33838"/>
          <a:stretch/>
        </p:blipFill>
        <p:spPr>
          <a:xfrm>
            <a:off x="4319219" y="1785926"/>
            <a:ext cx="3253177" cy="1143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714876" y="3768231"/>
            <a:ext cx="2240258" cy="194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665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42904" y="2116931"/>
            <a:ext cx="4800600" cy="1669259"/>
          </a:xfrm>
        </p:spPr>
        <p:txBody>
          <a:bodyPr>
            <a:normAutofit/>
          </a:bodyPr>
          <a:lstStyle/>
          <a:p>
            <a:pPr marL="828675" indent="-457200" algn="l" rtl="0">
              <a:buFont typeface="Wingdings" pitchFamily="2" charset="2"/>
              <a:buChar char="§"/>
            </a:pPr>
            <a:r>
              <a:rPr lang="en-US" sz="2800" dirty="0" smtClean="0"/>
              <a:t>Fitted </a:t>
            </a:r>
            <a:r>
              <a:rPr lang="en-US" sz="2800" dirty="0" smtClean="0"/>
              <a:t>on the tank </a:t>
            </a:r>
            <a:r>
              <a:rPr lang="en-US" sz="2800" dirty="0" smtClean="0"/>
              <a:t>directly</a:t>
            </a:r>
            <a:endParaRPr lang="en-US" sz="2800" dirty="0" smtClean="0"/>
          </a:p>
          <a:p>
            <a:pPr marL="828675" indent="-457200" algn="l" rtl="0">
              <a:buFont typeface="Wingdings" pitchFamily="2" charset="2"/>
              <a:buChar char="§"/>
            </a:pPr>
            <a:r>
              <a:rPr lang="en-US" sz="2800" dirty="0" smtClean="0"/>
              <a:t>Connected wired to the controller</a:t>
            </a:r>
            <a:endParaRPr lang="ar-SA" sz="2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04" y="3847435"/>
            <a:ext cx="2428878" cy="208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sr04 sensor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643050"/>
            <a:ext cx="2955843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32" y="-24"/>
            <a:ext cx="7620000" cy="1643074"/>
          </a:xfrm>
        </p:spPr>
        <p:txBody>
          <a:bodyPr/>
          <a:lstStyle/>
          <a:p>
            <a:r>
              <a:rPr lang="en-US" dirty="0" smtClean="0"/>
              <a:t>Used Devices</a:t>
            </a:r>
            <a:br>
              <a:rPr lang="en-US" dirty="0" smtClean="0"/>
            </a:br>
            <a:r>
              <a:rPr lang="en-US" sz="4800" b="1" dirty="0" smtClean="0">
                <a:solidFill>
                  <a:schemeClr val="tx1"/>
                </a:solidFill>
              </a:rPr>
              <a:t>Ultrasonic </a:t>
            </a:r>
            <a:r>
              <a:rPr lang="en-US" sz="4800" b="1" dirty="0" smtClean="0">
                <a:solidFill>
                  <a:schemeClr val="tx1"/>
                </a:solidFill>
              </a:rPr>
              <a:t>Sensor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701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arallelogram 36"/>
          <p:cNvSpPr/>
          <p:nvPr/>
        </p:nvSpPr>
        <p:spPr>
          <a:xfrm>
            <a:off x="76201" y="2921019"/>
            <a:ext cx="8133668" cy="2416359"/>
          </a:xfrm>
          <a:prstGeom prst="parallelogram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Ultrasonic Principle of Work</a:t>
            </a:r>
            <a:endParaRPr lang="en-US" dirty="0"/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95600"/>
            <a:ext cx="1268613" cy="139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Cube 39"/>
          <p:cNvSpPr/>
          <p:nvPr/>
        </p:nvSpPr>
        <p:spPr>
          <a:xfrm flipH="1">
            <a:off x="6781800" y="2227078"/>
            <a:ext cx="1763305" cy="3067417"/>
          </a:xfrm>
          <a:prstGeom prst="cube">
            <a:avLst>
              <a:gd name="adj" fmla="val 85715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Rounded Rectangular Callout 40"/>
          <p:cNvSpPr/>
          <p:nvPr/>
        </p:nvSpPr>
        <p:spPr>
          <a:xfrm>
            <a:off x="2133600" y="1905000"/>
            <a:ext cx="1342172" cy="322078"/>
          </a:xfrm>
          <a:prstGeom prst="wedgeRoundRectCallout">
            <a:avLst>
              <a:gd name="adj1" fmla="val -66453"/>
              <a:gd name="adj2" fmla="val 340492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Transmitter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381000" y="1812900"/>
            <a:ext cx="1243906" cy="414178"/>
          </a:xfrm>
          <a:prstGeom prst="wedgeRoundRectCallout">
            <a:avLst>
              <a:gd name="adj1" fmla="val 42998"/>
              <a:gd name="adj2" fmla="val 36547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Receiver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3" name="Arc 42"/>
          <p:cNvSpPr/>
          <p:nvPr/>
        </p:nvSpPr>
        <p:spPr>
          <a:xfrm>
            <a:off x="2144928" y="3211267"/>
            <a:ext cx="402172" cy="375208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c 43"/>
          <p:cNvSpPr/>
          <p:nvPr/>
        </p:nvSpPr>
        <p:spPr>
          <a:xfrm>
            <a:off x="2368874" y="3124200"/>
            <a:ext cx="402172" cy="549342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c 44"/>
          <p:cNvSpPr/>
          <p:nvPr/>
        </p:nvSpPr>
        <p:spPr>
          <a:xfrm>
            <a:off x="2629232" y="3045979"/>
            <a:ext cx="402172" cy="731174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c 45"/>
          <p:cNvSpPr/>
          <p:nvPr/>
        </p:nvSpPr>
        <p:spPr>
          <a:xfrm>
            <a:off x="2834211" y="2996726"/>
            <a:ext cx="442389" cy="804291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c 46"/>
          <p:cNvSpPr/>
          <p:nvPr/>
        </p:nvSpPr>
        <p:spPr>
          <a:xfrm>
            <a:off x="3094772" y="2939836"/>
            <a:ext cx="486628" cy="884720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c 47"/>
          <p:cNvSpPr/>
          <p:nvPr/>
        </p:nvSpPr>
        <p:spPr>
          <a:xfrm>
            <a:off x="3475772" y="2819400"/>
            <a:ext cx="486628" cy="1177562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c 48"/>
          <p:cNvSpPr/>
          <p:nvPr/>
        </p:nvSpPr>
        <p:spPr>
          <a:xfrm>
            <a:off x="3854775" y="2740409"/>
            <a:ext cx="535291" cy="1424850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c 49"/>
          <p:cNvSpPr/>
          <p:nvPr/>
        </p:nvSpPr>
        <p:spPr>
          <a:xfrm>
            <a:off x="4390172" y="2593591"/>
            <a:ext cx="486628" cy="1724069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>
            <a:off x="4923572" y="2334094"/>
            <a:ext cx="486628" cy="2294736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5562600" y="2120032"/>
            <a:ext cx="486628" cy="2776631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>
            <a:off x="6218972" y="1981200"/>
            <a:ext cx="486628" cy="3054294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c 53"/>
          <p:cNvSpPr/>
          <p:nvPr/>
        </p:nvSpPr>
        <p:spPr>
          <a:xfrm>
            <a:off x="6828572" y="1660500"/>
            <a:ext cx="486628" cy="3695695"/>
          </a:xfrm>
          <a:prstGeom prst="arc">
            <a:avLst>
              <a:gd name="adj1" fmla="val 16200000"/>
              <a:gd name="adj2" fmla="val 5270400"/>
            </a:avLst>
          </a:prstGeom>
          <a:ln w="28575">
            <a:solidFill>
              <a:schemeClr val="accent5">
                <a:lumMod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 rot="2715806">
            <a:off x="6739878" y="3182140"/>
            <a:ext cx="1558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radley Hand ITC" pitchFamily="66" charset="0"/>
              </a:rPr>
              <a:t>Some Object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56" name="Explosion 1 55"/>
          <p:cNvSpPr/>
          <p:nvPr/>
        </p:nvSpPr>
        <p:spPr>
          <a:xfrm rot="2840465">
            <a:off x="6837595" y="3181389"/>
            <a:ext cx="1204486" cy="984306"/>
          </a:xfrm>
          <a:prstGeom prst="irregularSeal1">
            <a:avLst/>
          </a:prstGeom>
          <a:solidFill>
            <a:schemeClr val="accent6">
              <a:lumMod val="75000"/>
              <a:alpha val="2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c 56"/>
          <p:cNvSpPr/>
          <p:nvPr/>
        </p:nvSpPr>
        <p:spPr>
          <a:xfrm flipH="1">
            <a:off x="7065428" y="3363667"/>
            <a:ext cx="402172" cy="375208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c 57"/>
          <p:cNvSpPr/>
          <p:nvPr/>
        </p:nvSpPr>
        <p:spPr>
          <a:xfrm flipH="1">
            <a:off x="6841482" y="3276600"/>
            <a:ext cx="402172" cy="549342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c 58"/>
          <p:cNvSpPr/>
          <p:nvPr/>
        </p:nvSpPr>
        <p:spPr>
          <a:xfrm flipH="1">
            <a:off x="6581124" y="3198379"/>
            <a:ext cx="402172" cy="731174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c 59"/>
          <p:cNvSpPr/>
          <p:nvPr/>
        </p:nvSpPr>
        <p:spPr>
          <a:xfrm flipH="1">
            <a:off x="6335928" y="3149126"/>
            <a:ext cx="442389" cy="804291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/>
          <p:cNvSpPr/>
          <p:nvPr/>
        </p:nvSpPr>
        <p:spPr>
          <a:xfrm flipH="1">
            <a:off x="6031128" y="3092236"/>
            <a:ext cx="486628" cy="884720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c 61"/>
          <p:cNvSpPr/>
          <p:nvPr/>
        </p:nvSpPr>
        <p:spPr>
          <a:xfrm flipH="1">
            <a:off x="5650128" y="2971800"/>
            <a:ext cx="486628" cy="1177562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rc 62"/>
          <p:cNvSpPr/>
          <p:nvPr/>
        </p:nvSpPr>
        <p:spPr>
          <a:xfrm flipH="1">
            <a:off x="5222462" y="2892809"/>
            <a:ext cx="535291" cy="1424850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c 63"/>
          <p:cNvSpPr/>
          <p:nvPr/>
        </p:nvSpPr>
        <p:spPr>
          <a:xfrm flipH="1">
            <a:off x="4735728" y="2745991"/>
            <a:ext cx="486628" cy="1724069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c 64"/>
          <p:cNvSpPr/>
          <p:nvPr/>
        </p:nvSpPr>
        <p:spPr>
          <a:xfrm flipH="1">
            <a:off x="4202328" y="2486494"/>
            <a:ext cx="486628" cy="2294736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c 65"/>
          <p:cNvSpPr/>
          <p:nvPr/>
        </p:nvSpPr>
        <p:spPr>
          <a:xfrm flipH="1">
            <a:off x="3563300" y="2272432"/>
            <a:ext cx="486628" cy="2776631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Arc 66"/>
          <p:cNvSpPr/>
          <p:nvPr/>
        </p:nvSpPr>
        <p:spPr>
          <a:xfrm flipH="1">
            <a:off x="2906928" y="2133600"/>
            <a:ext cx="486628" cy="3054294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c 67"/>
          <p:cNvSpPr/>
          <p:nvPr/>
        </p:nvSpPr>
        <p:spPr>
          <a:xfrm flipH="1">
            <a:off x="2297328" y="1794083"/>
            <a:ext cx="486628" cy="3695695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c 68"/>
          <p:cNvSpPr/>
          <p:nvPr/>
        </p:nvSpPr>
        <p:spPr>
          <a:xfrm flipH="1">
            <a:off x="1752600" y="1522439"/>
            <a:ext cx="535291" cy="4471792"/>
          </a:xfrm>
          <a:prstGeom prst="arc">
            <a:avLst>
              <a:gd name="adj1" fmla="val 16200000"/>
              <a:gd name="adj2" fmla="val 5270400"/>
            </a:avLst>
          </a:prstGeom>
          <a:ln w="38100">
            <a:solidFill>
              <a:schemeClr val="accent4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ounded Rectangle 95"/>
          <p:cNvSpPr/>
          <p:nvPr/>
        </p:nvSpPr>
        <p:spPr>
          <a:xfrm>
            <a:off x="4422943" y="5672379"/>
            <a:ext cx="68580" cy="669386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ounded Rectangle 96"/>
          <p:cNvSpPr/>
          <p:nvPr/>
        </p:nvSpPr>
        <p:spPr>
          <a:xfrm>
            <a:off x="4425606" y="5662769"/>
            <a:ext cx="68580" cy="6693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rapezoid 97"/>
          <p:cNvSpPr/>
          <p:nvPr/>
        </p:nvSpPr>
        <p:spPr>
          <a:xfrm>
            <a:off x="4143550" y="5934575"/>
            <a:ext cx="650139" cy="329565"/>
          </a:xfrm>
          <a:prstGeom prst="trapezoid">
            <a:avLst>
              <a:gd name="adj" fmla="val 50370"/>
            </a:avLst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rapezoid 98"/>
          <p:cNvSpPr/>
          <p:nvPr/>
        </p:nvSpPr>
        <p:spPr>
          <a:xfrm flipV="1">
            <a:off x="4217158" y="5247369"/>
            <a:ext cx="502921" cy="422910"/>
          </a:xfrm>
          <a:prstGeom prst="trapezoid">
            <a:avLst>
              <a:gd name="adj" fmla="val 50370"/>
            </a:avLst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4143548" y="6191362"/>
            <a:ext cx="650139" cy="160020"/>
          </a:xfrm>
          <a:prstGeom prst="ellipse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00"/>
          <p:cNvGrpSpPr/>
          <p:nvPr/>
        </p:nvGrpSpPr>
        <p:grpSpPr>
          <a:xfrm>
            <a:off x="4125763" y="5007339"/>
            <a:ext cx="662940" cy="1329579"/>
            <a:chOff x="2971800" y="749300"/>
            <a:chExt cx="2209800" cy="4431929"/>
          </a:xfrm>
        </p:grpSpPr>
        <p:sp>
          <p:nvSpPr>
            <p:cNvPr id="102" name="Trapezoid 101"/>
            <p:cNvSpPr/>
            <p:nvPr/>
          </p:nvSpPr>
          <p:spPr>
            <a:xfrm flipV="1">
              <a:off x="2971800" y="1016000"/>
              <a:ext cx="2209800" cy="1943101"/>
            </a:xfrm>
            <a:prstGeom prst="trapezoid">
              <a:avLst>
                <a:gd name="adj" fmla="val 50370"/>
              </a:avLst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2971800" y="749300"/>
              <a:ext cx="2209800" cy="533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3"/>
            <p:cNvGrpSpPr/>
            <p:nvPr/>
          </p:nvGrpSpPr>
          <p:grpSpPr>
            <a:xfrm>
              <a:off x="2971800" y="2959100"/>
              <a:ext cx="2179321" cy="2222129"/>
              <a:chOff x="5867386" y="3012397"/>
              <a:chExt cx="2179320" cy="2222129"/>
            </a:xfrm>
          </p:grpSpPr>
          <p:cxnSp>
            <p:nvCxnSpPr>
              <p:cNvPr id="105" name="Straight Connector 104"/>
              <p:cNvCxnSpPr/>
              <p:nvPr/>
            </p:nvCxnSpPr>
            <p:spPr>
              <a:xfrm flipH="1">
                <a:off x="5867386" y="3021922"/>
                <a:ext cx="981738" cy="1961779"/>
              </a:xfrm>
              <a:prstGeom prst="line">
                <a:avLst/>
              </a:prstGeom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H="1">
                <a:off x="6849124" y="3024265"/>
                <a:ext cx="246338" cy="0"/>
              </a:xfrm>
              <a:prstGeom prst="line">
                <a:avLst/>
              </a:prstGeom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Arc 106"/>
              <p:cNvSpPr/>
              <p:nvPr/>
            </p:nvSpPr>
            <p:spPr>
              <a:xfrm flipV="1">
                <a:off x="5867386" y="4749338"/>
                <a:ext cx="2179320" cy="485188"/>
              </a:xfrm>
              <a:prstGeom prst="arc">
                <a:avLst>
                  <a:gd name="adj1" fmla="val 10693930"/>
                  <a:gd name="adj2" fmla="val 0"/>
                </a:avLst>
              </a:prstGeom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8" name="Straight Connector 107"/>
              <p:cNvCxnSpPr>
                <a:endCxn id="107" idx="2"/>
              </p:cNvCxnSpPr>
              <p:nvPr/>
            </p:nvCxnSpPr>
            <p:spPr>
              <a:xfrm>
                <a:off x="7095462" y="3012397"/>
                <a:ext cx="951244" cy="1979535"/>
              </a:xfrm>
              <a:prstGeom prst="line">
                <a:avLst/>
              </a:prstGeom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10" name="Straight Arrow Connector 109"/>
          <p:cNvCxnSpPr/>
          <p:nvPr/>
        </p:nvCxnSpPr>
        <p:spPr>
          <a:xfrm>
            <a:off x="1295400" y="4317660"/>
            <a:ext cx="0" cy="211511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1295400" y="6432774"/>
            <a:ext cx="6368052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ounded Rectangular Callout 115"/>
          <p:cNvSpPr/>
          <p:nvPr/>
        </p:nvSpPr>
        <p:spPr>
          <a:xfrm>
            <a:off x="5410200" y="5468869"/>
            <a:ext cx="2109020" cy="630488"/>
          </a:xfrm>
          <a:prstGeom prst="wedgeRoundRectCallout">
            <a:avLst>
              <a:gd name="adj1" fmla="val -33768"/>
              <a:gd name="adj2" fmla="val 97228"/>
              <a:gd name="adj3" fmla="val 16667"/>
            </a:avLst>
          </a:prstGeom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Output: Time of Flight (uSec)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848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4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4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2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6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6" grpId="0" animBg="1"/>
      <p:bldP spid="56" grpId="1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7620000" cy="1143000"/>
          </a:xfrm>
        </p:spPr>
        <p:txBody>
          <a:bodyPr/>
          <a:lstStyle/>
          <a:p>
            <a:pPr algn="r"/>
            <a:r>
              <a:rPr lang="ar-JO" sz="6600" dirty="0" smtClean="0">
                <a:cs typeface="Farsi Simple Bold" pitchFamily="2" charset="-78"/>
              </a:rPr>
              <a:t>شكر وتقدير</a:t>
            </a:r>
            <a:endParaRPr lang="ar-JO" sz="6600" dirty="0"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477000" y="3593065"/>
            <a:ext cx="2297790" cy="1969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Straight Arrow Connector 8"/>
          <p:cNvCxnSpPr/>
          <p:nvPr/>
        </p:nvCxnSpPr>
        <p:spPr>
          <a:xfrm flipH="1">
            <a:off x="8131707" y="4253371"/>
            <a:ext cx="76200" cy="609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7903107" y="4253371"/>
            <a:ext cx="152400" cy="60960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Users\ABU IZAH\Desktop\graduation report\images\controller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27" t="19204" r="4545" b="17842"/>
          <a:stretch/>
        </p:blipFill>
        <p:spPr bwMode="auto">
          <a:xfrm>
            <a:off x="247563" y="2321560"/>
            <a:ext cx="2314837" cy="161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45"/>
          <p:cNvGrpSpPr/>
          <p:nvPr/>
        </p:nvGrpSpPr>
        <p:grpSpPr>
          <a:xfrm>
            <a:off x="2645177" y="2669144"/>
            <a:ext cx="1515638" cy="369332"/>
            <a:chOff x="2989686" y="2669145"/>
            <a:chExt cx="1515638" cy="369332"/>
          </a:xfrm>
        </p:grpSpPr>
        <p:grpSp>
          <p:nvGrpSpPr>
            <p:cNvPr id="3" name="Group 1043"/>
            <p:cNvGrpSpPr/>
            <p:nvPr/>
          </p:nvGrpSpPr>
          <p:grpSpPr>
            <a:xfrm>
              <a:off x="3730432" y="2743200"/>
              <a:ext cx="774892" cy="295277"/>
              <a:chOff x="3720908" y="2270758"/>
              <a:chExt cx="774892" cy="295277"/>
            </a:xfrm>
          </p:grpSpPr>
          <p:cxnSp>
            <p:nvCxnSpPr>
              <p:cNvPr id="1037" name="Elbow Connector 1036"/>
              <p:cNvCxnSpPr/>
              <p:nvPr/>
            </p:nvCxnSpPr>
            <p:spPr>
              <a:xfrm>
                <a:off x="4103354" y="2270758"/>
                <a:ext cx="392446" cy="295277"/>
              </a:xfrm>
              <a:prstGeom prst="bentConnector3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Elbow Connector 46"/>
              <p:cNvCxnSpPr/>
              <p:nvPr/>
            </p:nvCxnSpPr>
            <p:spPr>
              <a:xfrm rot="10800000" flipV="1">
                <a:off x="3720908" y="2270758"/>
                <a:ext cx="382446" cy="295276"/>
              </a:xfrm>
              <a:prstGeom prst="bentConnector3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2989686" y="2669145"/>
              <a:ext cx="931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Trigger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Group 47"/>
          <p:cNvGrpSpPr/>
          <p:nvPr/>
        </p:nvGrpSpPr>
        <p:grpSpPr>
          <a:xfrm>
            <a:off x="4793996" y="3741027"/>
            <a:ext cx="2070420" cy="369332"/>
            <a:chOff x="3143053" y="3741027"/>
            <a:chExt cx="2070420" cy="369332"/>
          </a:xfrm>
        </p:grpSpPr>
        <p:grpSp>
          <p:nvGrpSpPr>
            <p:cNvPr id="5" name="Group 80"/>
            <p:cNvGrpSpPr/>
            <p:nvPr/>
          </p:nvGrpSpPr>
          <p:grpSpPr>
            <a:xfrm>
              <a:off x="3143053" y="3824933"/>
              <a:ext cx="1789250" cy="274320"/>
              <a:chOff x="3720908" y="2270758"/>
              <a:chExt cx="774892" cy="295276"/>
            </a:xfrm>
          </p:grpSpPr>
          <p:cxnSp>
            <p:nvCxnSpPr>
              <p:cNvPr id="82" name="Elbow Connector 81"/>
              <p:cNvCxnSpPr/>
              <p:nvPr/>
            </p:nvCxnSpPr>
            <p:spPr>
              <a:xfrm>
                <a:off x="4103354" y="2270758"/>
                <a:ext cx="392446" cy="295276"/>
              </a:xfrm>
              <a:prstGeom prst="bentConnector3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Elbow Connector 82"/>
              <p:cNvCxnSpPr/>
              <p:nvPr/>
            </p:nvCxnSpPr>
            <p:spPr>
              <a:xfrm rot="10800000" flipV="1">
                <a:off x="3720908" y="2270758"/>
                <a:ext cx="382446" cy="295276"/>
              </a:xfrm>
              <a:prstGeom prst="bentConnector3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/>
            <p:cNvSpPr txBox="1"/>
            <p:nvPr/>
          </p:nvSpPr>
          <p:spPr>
            <a:xfrm>
              <a:off x="4505324" y="3741027"/>
              <a:ext cx="7081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3">
                      <a:lumMod val="50000"/>
                    </a:schemeClr>
                  </a:solidFill>
                </a:rPr>
                <a:t>Echo</a:t>
              </a:r>
              <a:endParaRPr lang="en-US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cxnSp>
        <p:nvCxnSpPr>
          <p:cNvPr id="1025" name="Straight Connector 1024"/>
          <p:cNvCxnSpPr/>
          <p:nvPr/>
        </p:nvCxnSpPr>
        <p:spPr>
          <a:xfrm>
            <a:off x="2595301" y="3124200"/>
            <a:ext cx="1161088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8055507" y="3124200"/>
            <a:ext cx="0" cy="60960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3756389" y="3124200"/>
            <a:ext cx="1161088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900474" y="3124200"/>
            <a:ext cx="1161088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6061562" y="3124200"/>
            <a:ext cx="1161088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7222650" y="3124200"/>
            <a:ext cx="832857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1578377" y="3733799"/>
            <a:ext cx="1344925" cy="0"/>
          </a:xfrm>
          <a:prstGeom prst="line">
            <a:avLst/>
          </a:prstGeom>
          <a:ln w="1905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2923302" y="3733799"/>
            <a:ext cx="1344925" cy="0"/>
          </a:xfrm>
          <a:prstGeom prst="line">
            <a:avLst/>
          </a:prstGeom>
          <a:ln w="1905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4248532" y="3733799"/>
            <a:ext cx="1344925" cy="0"/>
          </a:xfrm>
          <a:prstGeom prst="line">
            <a:avLst/>
          </a:prstGeom>
          <a:ln w="1905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H="1">
            <a:off x="5593457" y="3733799"/>
            <a:ext cx="1344925" cy="0"/>
          </a:xfrm>
          <a:prstGeom prst="line">
            <a:avLst/>
          </a:prstGeom>
          <a:ln w="1905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>
            <a:off x="6938382" y="3733799"/>
            <a:ext cx="964725" cy="0"/>
          </a:xfrm>
          <a:prstGeom prst="line">
            <a:avLst/>
          </a:prstGeom>
          <a:ln w="1905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Oval Callout 52"/>
          <p:cNvSpPr/>
          <p:nvPr/>
        </p:nvSpPr>
        <p:spPr>
          <a:xfrm>
            <a:off x="4648200" y="1295400"/>
            <a:ext cx="1301669" cy="1066800"/>
          </a:xfrm>
          <a:prstGeom prst="wedgeEllipseCallout">
            <a:avLst>
              <a:gd name="adj1" fmla="val -103998"/>
              <a:gd name="adj2" fmla="val 92007"/>
            </a:avLst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5 volt</a:t>
            </a:r>
          </a:p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10 uSec</a:t>
            </a:r>
          </a:p>
        </p:txBody>
      </p:sp>
      <p:sp>
        <p:nvSpPr>
          <p:cNvPr id="54" name="Oval Callout 53"/>
          <p:cNvSpPr/>
          <p:nvPr/>
        </p:nvSpPr>
        <p:spPr>
          <a:xfrm>
            <a:off x="2595301" y="4862971"/>
            <a:ext cx="2198694" cy="1645591"/>
          </a:xfrm>
          <a:prstGeom prst="wedgeEllipseCallout">
            <a:avLst>
              <a:gd name="adj1" fmla="val 90155"/>
              <a:gd name="adj2" fmla="val -98856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PWM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depends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the distance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-32" y="-24"/>
            <a:ext cx="7620000" cy="1643074"/>
          </a:xfrm>
        </p:spPr>
        <p:txBody>
          <a:bodyPr/>
          <a:lstStyle/>
          <a:p>
            <a:r>
              <a:rPr lang="en-US" dirty="0" smtClean="0"/>
              <a:t>Used Devices</a:t>
            </a:r>
            <a:br>
              <a:rPr lang="en-US" dirty="0" smtClean="0"/>
            </a:br>
            <a:r>
              <a:rPr lang="en-US" sz="4800" b="1" dirty="0" smtClean="0">
                <a:solidFill>
                  <a:schemeClr val="tx1"/>
                </a:solidFill>
              </a:rPr>
              <a:t>Ultrasonic </a:t>
            </a:r>
            <a:r>
              <a:rPr lang="en-US" sz="4800" b="1" dirty="0" smtClean="0">
                <a:solidFill>
                  <a:schemeClr val="tx1"/>
                </a:solidFill>
              </a:rPr>
              <a:t>Sensor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0.45052 0.00625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17" y="30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826 0.00533 L -3.88889E-6 -3.7037E-6 " pathEditMode="relative" rAng="0" ptsTypes="AA">
                                      <p:cBhvr>
                                        <p:cTn id="63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13" y="-278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 animBg="1"/>
      <p:bldP spid="54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2688439"/>
          </a:xfrm>
        </p:spPr>
        <p:txBody>
          <a:bodyPr>
            <a:normAutofit/>
          </a:bodyPr>
          <a:lstStyle/>
          <a:p>
            <a:pPr marL="828675" indent="-457200" algn="l" rtl="0">
              <a:buFont typeface="Wingdings" pitchFamily="2" charset="2"/>
              <a:buChar char="§"/>
              <a:tabLst>
                <a:tab pos="371475" algn="l"/>
              </a:tabLst>
            </a:pPr>
            <a:r>
              <a:rPr lang="en-US" sz="2800" dirty="0" smtClean="0"/>
              <a:t>Filters </a:t>
            </a:r>
            <a:r>
              <a:rPr lang="en-US" sz="2800" dirty="0" smtClean="0"/>
              <a:t>the readings </a:t>
            </a:r>
            <a:r>
              <a:rPr lang="en-US" sz="2800" dirty="0" smtClean="0"/>
              <a:t>(</a:t>
            </a:r>
            <a:r>
              <a:rPr lang="en-US" sz="2800" dirty="0" smtClean="0"/>
              <a:t>50</a:t>
            </a:r>
            <a:r>
              <a:rPr lang="en-US" sz="2800" dirty="0" smtClean="0"/>
              <a:t> </a:t>
            </a:r>
            <a:r>
              <a:rPr lang="en-US" sz="2800" dirty="0" smtClean="0"/>
              <a:t>to </a:t>
            </a:r>
            <a:r>
              <a:rPr lang="en-US" sz="2800" dirty="0" smtClean="0"/>
              <a:t>1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pPr marL="828675" indent="-457200" algn="l" rtl="0">
              <a:buFont typeface="Wingdings" pitchFamily="2" charset="2"/>
              <a:buChar char="§"/>
              <a:tabLst>
                <a:tab pos="371475" algn="l"/>
              </a:tabLst>
            </a:pPr>
            <a:r>
              <a:rPr lang="en-US" sz="2800" dirty="0" smtClean="0"/>
              <a:t>Converts the readings to volume</a:t>
            </a:r>
          </a:p>
          <a:p>
            <a:pPr marL="828675" indent="-457200" algn="l" rtl="0">
              <a:buFont typeface="Wingdings" pitchFamily="2" charset="2"/>
              <a:buChar char="§"/>
              <a:tabLst>
                <a:tab pos="371475" algn="l"/>
              </a:tabLst>
            </a:pPr>
            <a:r>
              <a:rPr lang="en-US" sz="2800" dirty="0" smtClean="0"/>
              <a:t>Theft detection</a:t>
            </a:r>
          </a:p>
          <a:p>
            <a:pPr marL="828675" indent="-457200" algn="l" rtl="0">
              <a:buFont typeface="Wingdings" pitchFamily="2" charset="2"/>
              <a:buChar char="§"/>
              <a:tabLst>
                <a:tab pos="371475" algn="l"/>
              </a:tabLst>
            </a:pPr>
            <a:r>
              <a:rPr lang="en-US" sz="2800" dirty="0" smtClean="0"/>
              <a:t>Pass readings to GPRS module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952" b="30826"/>
          <a:stretch/>
        </p:blipFill>
        <p:spPr>
          <a:xfrm>
            <a:off x="2064734" y="4496909"/>
            <a:ext cx="4183666" cy="159909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32" y="71414"/>
            <a:ext cx="7620000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Used Devices</a:t>
            </a:r>
          </a:p>
          <a:p>
            <a:pPr>
              <a:spcBef>
                <a:spcPct val="0"/>
              </a:spcBef>
            </a:pPr>
            <a:r>
              <a:rPr lang="en-US" sz="4800" b="1" dirty="0" smtClean="0"/>
              <a:t>Microcontroller</a:t>
            </a:r>
            <a:endParaRPr lang="en-US" sz="4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57610" cy="1371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Converts </a:t>
            </a:r>
            <a:r>
              <a:rPr lang="en-US" sz="2800" dirty="0" smtClean="0"/>
              <a:t>from PWM time </a:t>
            </a:r>
            <a:r>
              <a:rPr lang="en-US" sz="2800" dirty="0"/>
              <a:t>to d</a:t>
            </a:r>
            <a:r>
              <a:rPr lang="en-US" sz="2800" dirty="0" smtClean="0"/>
              <a:t>igital volume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34" t="2370" r="3999" b="7557"/>
          <a:stretch/>
        </p:blipFill>
        <p:spPr>
          <a:xfrm rot="1504581">
            <a:off x="3122673" y="3657599"/>
            <a:ext cx="2647950" cy="19304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838200" y="4622799"/>
            <a:ext cx="2590800" cy="48260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PWM signal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5638800" y="4487767"/>
            <a:ext cx="2578100" cy="61763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Digital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5" name="Group 14"/>
          <p:cNvGrpSpPr/>
          <p:nvPr/>
        </p:nvGrpSpPr>
        <p:grpSpPr>
          <a:xfrm>
            <a:off x="1129980" y="3744698"/>
            <a:ext cx="1789250" cy="743068"/>
            <a:chOff x="1129980" y="3560032"/>
            <a:chExt cx="1789250" cy="743068"/>
          </a:xfrm>
        </p:grpSpPr>
        <p:grpSp>
          <p:nvGrpSpPr>
            <p:cNvPr id="6" name="Group 4"/>
            <p:cNvGrpSpPr/>
            <p:nvPr/>
          </p:nvGrpSpPr>
          <p:grpSpPr>
            <a:xfrm>
              <a:off x="1129980" y="3560032"/>
              <a:ext cx="1789250" cy="743068"/>
              <a:chOff x="3143053" y="3356185"/>
              <a:chExt cx="1789250" cy="743068"/>
            </a:xfrm>
          </p:grpSpPr>
          <p:grpSp>
            <p:nvGrpSpPr>
              <p:cNvPr id="12" name="Group 5"/>
              <p:cNvGrpSpPr/>
              <p:nvPr/>
            </p:nvGrpSpPr>
            <p:grpSpPr>
              <a:xfrm>
                <a:off x="3143053" y="3824933"/>
                <a:ext cx="1789250" cy="274320"/>
                <a:chOff x="3720908" y="2270758"/>
                <a:chExt cx="774892" cy="295276"/>
              </a:xfrm>
            </p:grpSpPr>
            <p:cxnSp>
              <p:nvCxnSpPr>
                <p:cNvPr id="8" name="Elbow Connector 7"/>
                <p:cNvCxnSpPr/>
                <p:nvPr/>
              </p:nvCxnSpPr>
              <p:spPr>
                <a:xfrm>
                  <a:off x="4103354" y="2270758"/>
                  <a:ext cx="392446" cy="295276"/>
                </a:xfrm>
                <a:prstGeom prst="bentConnector3">
                  <a:avLst/>
                </a:prstGeom>
                <a:ln w="19050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Elbow Connector 8"/>
                <p:cNvCxnSpPr/>
                <p:nvPr/>
              </p:nvCxnSpPr>
              <p:spPr>
                <a:xfrm rot="10800000" flipV="1">
                  <a:off x="3720908" y="2270758"/>
                  <a:ext cx="382446" cy="295276"/>
                </a:xfrm>
                <a:prstGeom prst="bentConnector3">
                  <a:avLst/>
                </a:prstGeom>
                <a:ln w="19050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/>
              <p:cNvSpPr txBox="1"/>
              <p:nvPr/>
            </p:nvSpPr>
            <p:spPr>
              <a:xfrm>
                <a:off x="3381131" y="3356185"/>
                <a:ext cx="12900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Time (uSec)</a:t>
                </a:r>
                <a:endParaRPr lang="en-US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>
            <a:xfrm>
              <a:off x="1579620" y="4165940"/>
              <a:ext cx="866880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Line Callout 2 (Accent Bar) 16"/>
          <p:cNvSpPr/>
          <p:nvPr/>
        </p:nvSpPr>
        <p:spPr>
          <a:xfrm>
            <a:off x="6553200" y="2860380"/>
            <a:ext cx="1663700" cy="79722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10813"/>
              <a:gd name="adj6" fmla="val -5015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Volume signal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(Liter)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-32" y="71414"/>
            <a:ext cx="7620000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Used Devices</a:t>
            </a:r>
          </a:p>
          <a:p>
            <a:pPr>
              <a:spcBef>
                <a:spcPct val="0"/>
              </a:spcBef>
            </a:pPr>
            <a:r>
              <a:rPr lang="en-US" sz="4800" b="1" dirty="0" smtClean="0"/>
              <a:t>Microcontroller</a:t>
            </a:r>
            <a:endParaRPr lang="en-US" sz="4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10112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1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799" b="32402"/>
          <a:stretch/>
        </p:blipFill>
        <p:spPr>
          <a:xfrm rot="5400000">
            <a:off x="3549512" y="4527240"/>
            <a:ext cx="2857500" cy="965820"/>
          </a:xfrm>
          <a:prstGeom prst="rect">
            <a:avLst/>
          </a:prstGeom>
        </p:spPr>
      </p:pic>
      <p:sp>
        <p:nvSpPr>
          <p:cNvPr id="33" name="Oval Callout 32"/>
          <p:cNvSpPr/>
          <p:nvPr/>
        </p:nvSpPr>
        <p:spPr>
          <a:xfrm>
            <a:off x="4777982" y="914400"/>
            <a:ext cx="3375418" cy="2796000"/>
          </a:xfrm>
          <a:prstGeom prst="wedgeEllipseCallout">
            <a:avLst>
              <a:gd name="adj1" fmla="val -39749"/>
              <a:gd name="adj2" fmla="val 7867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59000"/>
                </a:schemeClr>
              </a:gs>
              <a:gs pos="57000">
                <a:schemeClr val="accent1">
                  <a:tint val="44500"/>
                  <a:satMod val="160000"/>
                  <a:alpha val="69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402" y="1600201"/>
            <a:ext cx="4083798" cy="2590799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chemeClr val="bg2">
                    <a:lumMod val="25000"/>
                  </a:schemeClr>
                </a:solidFill>
              </a:rPr>
              <a:t>Filtering and averaging</a:t>
            </a:r>
          </a:p>
          <a:p>
            <a:pPr indent="0">
              <a:buNone/>
            </a:pPr>
            <a:r>
              <a:rPr lang="en-US" sz="3000" b="1" dirty="0" smtClean="0">
                <a:solidFill>
                  <a:schemeClr val="bg2">
                    <a:lumMod val="25000"/>
                  </a:schemeClr>
                </a:solidFill>
              </a:rPr>
              <a:t>i.e. Microcontroller is</a:t>
            </a:r>
            <a:endParaRPr lang="en-US" sz="3000" b="1" dirty="0">
              <a:solidFill>
                <a:schemeClr val="bg2">
                  <a:lumMod val="25000"/>
                </a:schemeClr>
              </a:solidFill>
            </a:endParaRPr>
          </a:p>
          <a:p>
            <a:pPr marL="347663" indent="0">
              <a:buNone/>
            </a:pPr>
            <a:r>
              <a:rPr lang="en-US" sz="3000" b="1" dirty="0" smtClean="0">
                <a:solidFill>
                  <a:schemeClr val="bg2">
                    <a:lumMod val="25000"/>
                  </a:schemeClr>
                </a:solidFill>
              </a:rPr>
              <a:t>faster than the sensor</a:t>
            </a:r>
            <a:endParaRPr lang="en-US" sz="3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4" name="Group 23"/>
          <p:cNvGrpSpPr/>
          <p:nvPr/>
        </p:nvGrpSpPr>
        <p:grpSpPr>
          <a:xfrm rot="18257232" flipV="1">
            <a:off x="4985972" y="1819258"/>
            <a:ext cx="1137920" cy="1137920"/>
            <a:chOff x="774288" y="1300480"/>
            <a:chExt cx="1625600" cy="1625600"/>
          </a:xfrm>
          <a:blipFill>
            <a:blip r:embed="rId3"/>
            <a:tile tx="0" ty="0" sx="100000" sy="100000" flip="none" algn="tl"/>
          </a:blipFill>
        </p:grpSpPr>
        <p:sp>
          <p:nvSpPr>
            <p:cNvPr id="25" name="Shape 24"/>
            <p:cNvSpPr/>
            <p:nvPr/>
          </p:nvSpPr>
          <p:spPr>
            <a:xfrm>
              <a:off x="774288" y="1300480"/>
              <a:ext cx="1625600" cy="1625600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Shape 4"/>
            <p:cNvSpPr/>
            <p:nvPr/>
          </p:nvSpPr>
          <p:spPr>
            <a:xfrm>
              <a:off x="1183538" y="1712203"/>
              <a:ext cx="807100" cy="8021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500" kern="1200"/>
            </a:p>
          </p:txBody>
        </p:sp>
      </p:grpSp>
      <p:grpSp>
        <p:nvGrpSpPr>
          <p:cNvPr id="5" name="Group 26"/>
          <p:cNvGrpSpPr/>
          <p:nvPr/>
        </p:nvGrpSpPr>
        <p:grpSpPr>
          <a:xfrm flipV="1">
            <a:off x="5885390" y="1011963"/>
            <a:ext cx="1564640" cy="1564640"/>
            <a:chOff x="2074768" y="1828800"/>
            <a:chExt cx="2235200" cy="2235200"/>
          </a:xfrm>
          <a:blipFill>
            <a:blip r:embed="rId3"/>
            <a:tile tx="0" ty="0" sx="100000" sy="100000" flip="none" algn="tl"/>
          </a:blipFill>
        </p:grpSpPr>
        <p:sp>
          <p:nvSpPr>
            <p:cNvPr id="28" name="Shape 27"/>
            <p:cNvSpPr/>
            <p:nvPr/>
          </p:nvSpPr>
          <p:spPr>
            <a:xfrm>
              <a:off x="2074768" y="1828800"/>
              <a:ext cx="2235200" cy="2235200"/>
            </a:xfrm>
            <a:prstGeom prst="gear9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Shape 4"/>
            <p:cNvSpPr/>
            <p:nvPr/>
          </p:nvSpPr>
          <p:spPr>
            <a:xfrm>
              <a:off x="2524143" y="2352385"/>
              <a:ext cx="1336450" cy="11489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200" kern="1200" dirty="0"/>
            </a:p>
          </p:txBody>
        </p:sp>
      </p:grpSp>
      <p:grpSp>
        <p:nvGrpSpPr>
          <p:cNvPr id="7" name="Group 41"/>
          <p:cNvGrpSpPr/>
          <p:nvPr/>
        </p:nvGrpSpPr>
        <p:grpSpPr>
          <a:xfrm>
            <a:off x="2138633" y="4966001"/>
            <a:ext cx="2355273" cy="606312"/>
            <a:chOff x="1168486" y="4902339"/>
            <a:chExt cx="3134868" cy="733637"/>
          </a:xfrm>
        </p:grpSpPr>
        <p:grpSp>
          <p:nvGrpSpPr>
            <p:cNvPr id="8" name="Group 4"/>
            <p:cNvGrpSpPr/>
            <p:nvPr/>
          </p:nvGrpSpPr>
          <p:grpSpPr>
            <a:xfrm>
              <a:off x="1364632" y="4902339"/>
              <a:ext cx="2599903" cy="381000"/>
              <a:chOff x="3592270" y="2514600"/>
              <a:chExt cx="3875330" cy="762000"/>
            </a:xfrm>
          </p:grpSpPr>
          <p:sp>
            <p:nvSpPr>
              <p:cNvPr id="6" name="Round Same Side Corner Rectangle 5"/>
              <p:cNvSpPr/>
              <p:nvPr/>
            </p:nvSpPr>
            <p:spPr>
              <a:xfrm>
                <a:off x="5715000" y="2514600"/>
                <a:ext cx="533400" cy="762000"/>
              </a:xfrm>
              <a:prstGeom prst="round2Same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3</a:t>
                </a:r>
                <a:endParaRPr lang="en-US" sz="1000" dirty="0"/>
              </a:p>
            </p:txBody>
          </p:sp>
          <p:sp>
            <p:nvSpPr>
              <p:cNvPr id="9" name="Round Same Side Corner Rectangle 8"/>
              <p:cNvSpPr/>
              <p:nvPr/>
            </p:nvSpPr>
            <p:spPr>
              <a:xfrm>
                <a:off x="5107711" y="2514600"/>
                <a:ext cx="533401" cy="762000"/>
              </a:xfrm>
              <a:prstGeom prst="round2Same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…</a:t>
                </a:r>
                <a:endParaRPr lang="en-US" sz="1000" dirty="0"/>
              </a:p>
            </p:txBody>
          </p:sp>
          <p:sp>
            <p:nvSpPr>
              <p:cNvPr id="12" name="Round Same Side Corner Rectangle 11"/>
              <p:cNvSpPr/>
              <p:nvPr/>
            </p:nvSpPr>
            <p:spPr>
              <a:xfrm>
                <a:off x="4477420" y="2514600"/>
                <a:ext cx="533401" cy="762000"/>
              </a:xfrm>
              <a:prstGeom prst="round2Same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9</a:t>
                </a:r>
                <a:endParaRPr lang="en-US" sz="1000" dirty="0"/>
              </a:p>
            </p:txBody>
          </p:sp>
          <p:sp>
            <p:nvSpPr>
              <p:cNvPr id="13" name="Round Same Side Corner Rectangle 12"/>
              <p:cNvSpPr/>
              <p:nvPr/>
            </p:nvSpPr>
            <p:spPr>
              <a:xfrm>
                <a:off x="3592270" y="2514600"/>
                <a:ext cx="799450" cy="762000"/>
              </a:xfrm>
              <a:prstGeom prst="round2Same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10</a:t>
                </a:r>
                <a:endParaRPr lang="en-US" sz="1000" dirty="0"/>
              </a:p>
            </p:txBody>
          </p:sp>
          <p:sp>
            <p:nvSpPr>
              <p:cNvPr id="14" name="Round Same Side Corner Rectangle 13"/>
              <p:cNvSpPr/>
              <p:nvPr/>
            </p:nvSpPr>
            <p:spPr>
              <a:xfrm>
                <a:off x="6934200" y="2514600"/>
                <a:ext cx="533400" cy="762000"/>
              </a:xfrm>
              <a:prstGeom prst="round2Same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1</a:t>
                </a:r>
                <a:endParaRPr lang="en-US" sz="1000" dirty="0"/>
              </a:p>
            </p:txBody>
          </p:sp>
          <p:sp>
            <p:nvSpPr>
              <p:cNvPr id="15" name="Round Same Side Corner Rectangle 14"/>
              <p:cNvSpPr/>
              <p:nvPr/>
            </p:nvSpPr>
            <p:spPr>
              <a:xfrm>
                <a:off x="6324600" y="2514600"/>
                <a:ext cx="533400" cy="762000"/>
              </a:xfrm>
              <a:prstGeom prst="round2Same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2</a:t>
                </a:r>
                <a:endParaRPr lang="en-US" sz="1000" dirty="0"/>
              </a:p>
            </p:txBody>
          </p:sp>
        </p:grpSp>
        <p:sp>
          <p:nvSpPr>
            <p:cNvPr id="30" name="Right Arrow 29"/>
            <p:cNvSpPr/>
            <p:nvPr/>
          </p:nvSpPr>
          <p:spPr>
            <a:xfrm>
              <a:off x="1168486" y="5318946"/>
              <a:ext cx="3134868" cy="317030"/>
            </a:xfrm>
            <a:prstGeom prst="rightArrow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5537106" y="4876800"/>
            <a:ext cx="1208627" cy="733637"/>
            <a:chOff x="5410200" y="4876800"/>
            <a:chExt cx="1462439" cy="733637"/>
          </a:xfrm>
        </p:grpSpPr>
        <p:sp>
          <p:nvSpPr>
            <p:cNvPr id="38" name="Round Same Side Corner Rectangle 37"/>
            <p:cNvSpPr/>
            <p:nvPr/>
          </p:nvSpPr>
          <p:spPr>
            <a:xfrm>
              <a:off x="5943600" y="4876800"/>
              <a:ext cx="357851" cy="381000"/>
            </a:xfrm>
            <a:prstGeom prst="round2Same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n-US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5410200" y="5293407"/>
              <a:ext cx="1462439" cy="317030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781800" y="4622836"/>
            <a:ext cx="1602094" cy="139222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6345539" y="2683836"/>
            <a:ext cx="1429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Give one reading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0328" y="4084670"/>
            <a:ext cx="1848305" cy="158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itle 1"/>
          <p:cNvSpPr txBox="1">
            <a:spLocks/>
          </p:cNvSpPr>
          <p:nvPr/>
        </p:nvSpPr>
        <p:spPr>
          <a:xfrm>
            <a:off x="-32" y="71414"/>
            <a:ext cx="7620000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Used Devices</a:t>
            </a:r>
          </a:p>
          <a:p>
            <a:pPr>
              <a:spcBef>
                <a:spcPct val="0"/>
              </a:spcBef>
            </a:pPr>
            <a:r>
              <a:rPr lang="en-US" sz="4800" b="1" dirty="0" smtClean="0"/>
              <a:t>Microcontroller</a:t>
            </a:r>
            <a:endParaRPr lang="en-US" sz="4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23865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6" dur="2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" grpId="0" build="p"/>
      <p:bldP spid="45" grpId="0"/>
      <p:bldP spid="4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799" b="32402"/>
          <a:stretch/>
        </p:blipFill>
        <p:spPr>
          <a:xfrm>
            <a:off x="3048000" y="1677419"/>
            <a:ext cx="2857500" cy="9658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043" y="2643239"/>
            <a:ext cx="1395413" cy="13954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09948" y="4082534"/>
            <a:ext cx="2495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Check For Fuel Theft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6236545" y="3081524"/>
            <a:ext cx="1307255" cy="1566676"/>
            <a:chOff x="5941785" y="3113285"/>
            <a:chExt cx="1688255" cy="2419348"/>
          </a:xfrm>
        </p:grpSpPr>
        <p:sp>
          <p:nvSpPr>
            <p:cNvPr id="8" name="Bent Arrow 7"/>
            <p:cNvSpPr/>
            <p:nvPr/>
          </p:nvSpPr>
          <p:spPr>
            <a:xfrm rot="5400000">
              <a:off x="5576239" y="3478831"/>
              <a:ext cx="2419348" cy="1688255"/>
            </a:xfrm>
            <a:prstGeom prst="ben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270" rtlCol="0" anchor="b" anchorCtr="1"/>
            <a:lstStyle/>
            <a:p>
              <a:pPr algn="ctr"/>
              <a:endParaRPr lang="en-US" sz="40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41785" y="3839994"/>
              <a:ext cx="914400" cy="888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3">
                      <a:lumMod val="50000"/>
                    </a:schemeClr>
                  </a:solidFill>
                </a:rPr>
                <a:t>NO</a:t>
              </a:r>
              <a:endParaRPr lang="en-US" sz="28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Group 10"/>
          <p:cNvGrpSpPr/>
          <p:nvPr/>
        </p:nvGrpSpPr>
        <p:grpSpPr>
          <a:xfrm flipH="1">
            <a:off x="1600199" y="3048001"/>
            <a:ext cx="1307254" cy="1676400"/>
            <a:chOff x="5941785" y="3113285"/>
            <a:chExt cx="1688255" cy="241934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2" name="Bent Arrow 11"/>
            <p:cNvSpPr/>
            <p:nvPr/>
          </p:nvSpPr>
          <p:spPr>
            <a:xfrm rot="5400000">
              <a:off x="5576239" y="3478831"/>
              <a:ext cx="2419348" cy="1688255"/>
            </a:xfrm>
            <a:prstGeom prst="bentArrow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270" rtlCol="0" anchor="b" anchorCtr="1"/>
            <a:lstStyle/>
            <a:p>
              <a:pPr algn="ctr"/>
              <a:endParaRPr lang="en-US" sz="40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41785" y="3839994"/>
              <a:ext cx="914401" cy="6662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YES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31" r="9014"/>
          <a:stretch/>
        </p:blipFill>
        <p:spPr>
          <a:xfrm>
            <a:off x="1066800" y="4953000"/>
            <a:ext cx="1659982" cy="11992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0780" y="5020580"/>
            <a:ext cx="1151620" cy="1151620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2743200" y="5612267"/>
            <a:ext cx="956601" cy="195466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flipH="1">
            <a:off x="5520399" y="5595734"/>
            <a:ext cx="956601" cy="195466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856676" y="4856491"/>
            <a:ext cx="1602094" cy="1392220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-32" y="71414"/>
            <a:ext cx="7620000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Used Devices</a:t>
            </a:r>
          </a:p>
          <a:p>
            <a:pPr>
              <a:spcBef>
                <a:spcPct val="0"/>
              </a:spcBef>
            </a:pPr>
            <a:r>
              <a:rPr lang="en-US" sz="4800" b="1" dirty="0" smtClean="0"/>
              <a:t>Microcontroller</a:t>
            </a:r>
            <a:endParaRPr lang="en-US" sz="4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06353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" y="1314450"/>
            <a:ext cx="769620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2057400"/>
            <a:ext cx="301534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6725" indent="-234950">
              <a:buFont typeface="Wingdings" pitchFamily="2" charset="2"/>
              <a:buChar char="§"/>
            </a:pPr>
            <a:r>
              <a:rPr lang="en-US" sz="2000" dirty="0" smtClean="0"/>
              <a:t>Receives </a:t>
            </a:r>
            <a:r>
              <a:rPr lang="en-US" sz="2000" dirty="0"/>
              <a:t>readings from the </a:t>
            </a:r>
            <a:r>
              <a:rPr lang="en-US" sz="2000" dirty="0" smtClean="0"/>
              <a:t>microcontroller</a:t>
            </a:r>
          </a:p>
          <a:p>
            <a:pPr marL="1588"/>
            <a:endParaRPr lang="en-US" sz="2000" dirty="0"/>
          </a:p>
          <a:p>
            <a:pPr marL="466725" indent="-234950">
              <a:buFont typeface="Wingdings" pitchFamily="2" charset="2"/>
              <a:buChar char="§"/>
            </a:pPr>
            <a:r>
              <a:rPr lang="en-US" sz="2000" dirty="0"/>
              <a:t>Sends it to the company for further processing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2" y="71422"/>
            <a:ext cx="7620000" cy="12858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Used Devices</a:t>
            </a:r>
          </a:p>
          <a:p>
            <a:pPr lvl="0">
              <a:spcBef>
                <a:spcPct val="0"/>
              </a:spcBef>
            </a:pPr>
            <a:r>
              <a:rPr lang="en-US" sz="4800" dirty="0" smtClean="0"/>
              <a:t>GPRS Module</a:t>
            </a:r>
            <a:endParaRPr kumimoji="0" lang="en-US" sz="46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52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Review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Limitations &amp; Challenges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Solution methods</a:t>
            </a:r>
            <a:endParaRPr lang="ar-SA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Used Elements</a:t>
            </a:r>
          </a:p>
          <a:p>
            <a:r>
              <a:rPr lang="en-US" sz="3600" b="1" dirty="0" smtClean="0"/>
              <a:t>Measuring &amp; Theft</a:t>
            </a:r>
          </a:p>
          <a:p>
            <a:r>
              <a:rPr lang="en-US" sz="3200" dirty="0" smtClean="0"/>
              <a:t>Hardware Tutorial</a:t>
            </a:r>
            <a:endParaRPr lang="en-US" sz="3200" dirty="0" smtClean="0"/>
          </a:p>
          <a:p>
            <a:r>
              <a:rPr lang="en-US" sz="3200" dirty="0" smtClean="0"/>
              <a:t>Database</a:t>
            </a:r>
          </a:p>
          <a:p>
            <a:r>
              <a:rPr lang="en-US" sz="3200" dirty="0" smtClean="0"/>
              <a:t>The End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Left Arrow 3"/>
          <p:cNvSpPr/>
          <p:nvPr/>
        </p:nvSpPr>
        <p:spPr>
          <a:xfrm>
            <a:off x="5643570" y="4000504"/>
            <a:ext cx="1500198" cy="571504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36318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1971676"/>
          </a:xfrm>
        </p:spPr>
        <p:txBody>
          <a:bodyPr>
            <a:noAutofit/>
          </a:bodyPr>
          <a:lstStyle/>
          <a:p>
            <a:pPr marL="628650" indent="-514350">
              <a:buFont typeface="+mj-lt"/>
              <a:buAutoNum type="arabicPeriod"/>
            </a:pPr>
            <a:r>
              <a:rPr lang="en-US" sz="2800" dirty="0" smtClean="0"/>
              <a:t>Flat-Road &amp; Stopping</a:t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C00000"/>
                </a:solidFill>
              </a:rPr>
              <a:t>P</a:t>
            </a:r>
            <a:r>
              <a:rPr lang="en-US" sz="2800" b="1" dirty="0" smtClean="0">
                <a:solidFill>
                  <a:srgbClr val="C00000"/>
                </a:solidFill>
              </a:rPr>
              <a:t>robable Theft!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marL="628650" indent="-514350">
              <a:buFont typeface="+mj-lt"/>
              <a:buAutoNum type="arabicPeriod"/>
            </a:pPr>
            <a:r>
              <a:rPr lang="en-US" sz="2800" dirty="0" smtClean="0"/>
              <a:t>Flat-Road </a:t>
            </a:r>
            <a:r>
              <a:rPr lang="en-US" sz="2800" dirty="0" smtClean="0"/>
              <a:t>&amp; Moving</a:t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00B050"/>
                </a:solidFill>
              </a:rPr>
              <a:t>Impossible Theft.</a:t>
            </a:r>
          </a:p>
          <a:p>
            <a:pPr marL="628650" indent="-514350">
              <a:buFont typeface="+mj-lt"/>
              <a:buAutoNum type="arabicPeriod"/>
            </a:pPr>
            <a:endParaRPr lang="en-US" sz="2800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 t="29221" b="24026"/>
          <a:stretch>
            <a:fillRect/>
          </a:stretch>
        </p:blipFill>
        <p:spPr bwMode="auto">
          <a:xfrm>
            <a:off x="4786314" y="1643050"/>
            <a:ext cx="290315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t="29221" b="28867"/>
          <a:stretch>
            <a:fillRect/>
          </a:stretch>
        </p:blipFill>
        <p:spPr bwMode="auto">
          <a:xfrm>
            <a:off x="4786314" y="3643314"/>
            <a:ext cx="3000396" cy="125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ight Triangle 11"/>
          <p:cNvSpPr/>
          <p:nvPr/>
        </p:nvSpPr>
        <p:spPr>
          <a:xfrm flipH="1">
            <a:off x="5072066" y="4357694"/>
            <a:ext cx="3000396" cy="1071570"/>
          </a:xfrm>
          <a:prstGeom prst="rtTriangl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3743340"/>
            <a:ext cx="4400552" cy="20431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6286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+mj-lt"/>
              <a:buAutoNum type="arabicPeriod" startAt="3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Tilted-Road &amp; Stopping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Probable Theft!</a:t>
            </a:r>
          </a:p>
          <a:p>
            <a:pPr marL="6286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+mj-lt"/>
              <a:buAutoNum type="arabicPeriod" startAt="3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Tilted-Road &amp; Moving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Impossible Theft.</a:t>
            </a:r>
          </a:p>
          <a:p>
            <a:pPr marL="6286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+mj-lt"/>
              <a:buAutoNum type="arabicPeriod" startAt="3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8526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 animBg="1"/>
      <p:bldP spid="14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7620000" cy="1143000"/>
          </a:xfrm>
        </p:spPr>
        <p:txBody>
          <a:bodyPr/>
          <a:lstStyle/>
          <a:p>
            <a:r>
              <a:rPr lang="en-US" dirty="0" smtClean="0"/>
              <a:t>Theft Detecting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7186634" cy="1357322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The principle of Theft-Detecting is based on the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en-US" sz="2800" b="1" dirty="0" smtClean="0">
                <a:solidFill>
                  <a:srgbClr val="002060"/>
                </a:solidFill>
              </a:rPr>
              <a:t>onsumption Rate</a:t>
            </a:r>
            <a:r>
              <a:rPr lang="en-US" sz="2800" b="1" dirty="0" smtClean="0"/>
              <a:t> </a:t>
            </a:r>
            <a:r>
              <a:rPr lang="en-US" sz="2800" dirty="0" smtClean="0"/>
              <a:t>and the </a:t>
            </a:r>
            <a:r>
              <a:rPr lang="en-US" sz="2800" b="1" dirty="0" smtClean="0"/>
              <a:t>Fuel Change</a:t>
            </a:r>
            <a:r>
              <a:rPr lang="en-US" sz="2800" dirty="0" smtClean="0"/>
              <a:t> of </a:t>
            </a:r>
            <a:r>
              <a:rPr lang="en-US" sz="2800" dirty="0" smtClean="0"/>
              <a:t>the vehicle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  <p:sp>
        <p:nvSpPr>
          <p:cNvPr id="9" name="TextBox 8"/>
          <p:cNvSpPr txBox="1"/>
          <p:nvPr/>
        </p:nvSpPr>
        <p:spPr>
          <a:xfrm flipH="1">
            <a:off x="71406" y="5055414"/>
            <a:ext cx="43577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Fuel Change </a:t>
            </a:r>
            <a:r>
              <a:rPr lang="en-US" sz="2400" b="1" dirty="0" smtClean="0">
                <a:solidFill>
                  <a:srgbClr val="FF0000"/>
                </a:solidFill>
              </a:rPr>
              <a:t>≥ </a:t>
            </a:r>
            <a:r>
              <a:rPr lang="en-US" sz="2400" b="1" dirty="0" smtClean="0">
                <a:solidFill>
                  <a:srgbClr val="002060"/>
                </a:solidFill>
              </a:rPr>
              <a:t>Consumption R</a:t>
            </a:r>
            <a:r>
              <a:rPr lang="en-US" sz="2400" b="1" dirty="0" smtClean="0">
                <a:solidFill>
                  <a:srgbClr val="002060"/>
                </a:solidFill>
              </a:rPr>
              <a:t>ate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4714876" y="5088452"/>
            <a:ext cx="45005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Fuel Change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≤ </a:t>
            </a:r>
            <a:r>
              <a:rPr lang="en-US" sz="2400" b="1" dirty="0" smtClean="0">
                <a:solidFill>
                  <a:srgbClr val="002060"/>
                </a:solidFill>
              </a:rPr>
              <a:t>Consumption </a:t>
            </a:r>
            <a:r>
              <a:rPr lang="en-US" sz="2400" b="1" dirty="0" smtClean="0">
                <a:solidFill>
                  <a:srgbClr val="002060"/>
                </a:solidFill>
              </a:rPr>
              <a:t>Rate</a:t>
            </a:r>
            <a:endParaRPr lang="en-US" sz="2400" b="1" dirty="0" smtClean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214414" y="5731393"/>
            <a:ext cx="185738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THEFT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5715008" y="5731393"/>
            <a:ext cx="250033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823B"/>
                </a:solidFill>
              </a:rPr>
              <a:t>Normal</a:t>
            </a:r>
            <a:endParaRPr lang="en-US" sz="4400" b="1" dirty="0">
              <a:solidFill>
                <a:srgbClr val="00823B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785918" y="2945311"/>
            <a:ext cx="1857388" cy="2000264"/>
            <a:chOff x="1785918" y="2428868"/>
            <a:chExt cx="1857388" cy="2000264"/>
          </a:xfrm>
        </p:grpSpPr>
        <p:sp>
          <p:nvSpPr>
            <p:cNvPr id="5" name="Bent Arrow 4"/>
            <p:cNvSpPr/>
            <p:nvPr/>
          </p:nvSpPr>
          <p:spPr>
            <a:xfrm rot="5400000" flipV="1">
              <a:off x="1964513" y="2821777"/>
              <a:ext cx="1428760" cy="1785950"/>
            </a:xfrm>
            <a:prstGeom prst="bentArrow">
              <a:avLst/>
            </a:prstGeom>
            <a:solidFill>
              <a:srgbClr val="C000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 rot="5400000">
              <a:off x="3000364" y="2714620"/>
              <a:ext cx="928694" cy="35719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76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214942" y="2945311"/>
            <a:ext cx="1857388" cy="2000265"/>
            <a:chOff x="4714876" y="2428868"/>
            <a:chExt cx="1857388" cy="2000265"/>
          </a:xfrm>
        </p:grpSpPr>
        <p:sp>
          <p:nvSpPr>
            <p:cNvPr id="7" name="Bent Arrow 6"/>
            <p:cNvSpPr/>
            <p:nvPr/>
          </p:nvSpPr>
          <p:spPr>
            <a:xfrm rot="16200000" flipH="1" flipV="1">
              <a:off x="4964909" y="2821778"/>
              <a:ext cx="1428760" cy="1785950"/>
            </a:xfrm>
            <a:prstGeom prst="bentArrow">
              <a:avLst/>
            </a:prstGeom>
            <a:solidFill>
              <a:srgbClr val="00B050"/>
            </a:solidFill>
            <a:ln>
              <a:solidFill>
                <a:srgbClr val="274D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>
                <a:solidFill>
                  <a:schemeClr val="tx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 rot="5400000">
              <a:off x="4429124" y="2714620"/>
              <a:ext cx="928694" cy="357190"/>
            </a:xfrm>
            <a:prstGeom prst="roundRect">
              <a:avLst/>
            </a:prstGeom>
            <a:solidFill>
              <a:srgbClr val="00B050"/>
            </a:solidFill>
            <a:ln>
              <a:solidFill>
                <a:srgbClr val="274D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</p:spTree>
    <p:extLst>
      <p:ext uri="{BB962C8B-B14F-4D97-AF65-F5344CB8AC3E}">
        <p14:creationId xmlns:p14="http://schemas.microsoft.com/office/powerpoint/2010/main" xmlns="" val="131285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Study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50-passengers-bus</a:t>
            </a:r>
            <a:endParaRPr lang="en-US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600200"/>
            <a:ext cx="5698976" cy="4925143"/>
          </a:xfrm>
          <a:blipFill rotWithShape="1">
            <a:blip r:embed="rId2"/>
            <a:stretch>
              <a:fillRect l="-1818" t="-1115"/>
            </a:stretch>
          </a:blipFill>
        </p:spPr>
        <p:txBody>
          <a:bodyPr/>
          <a:lstStyle/>
          <a:p>
            <a:r>
              <a:rPr lang="en-US" dirty="0">
                <a:noFill/>
              </a:rPr>
              <a:t> </a:t>
            </a:r>
          </a:p>
        </p:txBody>
      </p:sp>
      <p:pic>
        <p:nvPicPr>
          <p:cNvPr id="4" name="Picture 2" descr="G:\graduation report\images\b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428736"/>
            <a:ext cx="2533650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0289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Review</a:t>
            </a:r>
          </a:p>
          <a:p>
            <a:r>
              <a:rPr lang="en-US" sz="3200" dirty="0" smtClean="0"/>
              <a:t>Limitations &amp; Challenges</a:t>
            </a:r>
          </a:p>
          <a:p>
            <a:r>
              <a:rPr lang="en-US" sz="3200" dirty="0" smtClean="0"/>
              <a:t>Solution methods</a:t>
            </a:r>
            <a:endParaRPr lang="ar-SA" sz="3200" dirty="0" smtClean="0"/>
          </a:p>
          <a:p>
            <a:r>
              <a:rPr lang="en-US" sz="3200" dirty="0" smtClean="0"/>
              <a:t>Used </a:t>
            </a:r>
            <a:r>
              <a:rPr lang="en-US" sz="3200" dirty="0" smtClean="0"/>
              <a:t>Elements</a:t>
            </a:r>
          </a:p>
          <a:p>
            <a:r>
              <a:rPr lang="en-US" sz="3200" dirty="0" smtClean="0"/>
              <a:t>Measuring &amp; Theft</a:t>
            </a:r>
            <a:endParaRPr lang="en-US" sz="3200" dirty="0" smtClean="0"/>
          </a:p>
          <a:p>
            <a:r>
              <a:rPr lang="en-US" sz="3200" dirty="0" smtClean="0"/>
              <a:t>Hardware Tutorial</a:t>
            </a:r>
            <a:endParaRPr lang="en-US" sz="3200" dirty="0" smtClean="0"/>
          </a:p>
          <a:p>
            <a:r>
              <a:rPr lang="en-US" sz="3200" dirty="0" smtClean="0"/>
              <a:t>Database</a:t>
            </a:r>
          </a:p>
          <a:p>
            <a:r>
              <a:rPr lang="en-US" sz="3200" dirty="0" smtClean="0"/>
              <a:t>The End</a:t>
            </a: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6318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Review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Limitations &amp; Challenges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Solution methods</a:t>
            </a:r>
            <a:endParaRPr lang="ar-SA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Used Elements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Measuring &amp; Theft</a:t>
            </a:r>
          </a:p>
          <a:p>
            <a:r>
              <a:rPr lang="en-US" sz="3600" b="1" dirty="0" smtClean="0"/>
              <a:t>Hardware Tutorial</a:t>
            </a:r>
          </a:p>
          <a:p>
            <a:r>
              <a:rPr lang="en-US" sz="3200" dirty="0" smtClean="0"/>
              <a:t>Database</a:t>
            </a:r>
          </a:p>
          <a:p>
            <a:r>
              <a:rPr lang="en-US" sz="3200" dirty="0" smtClean="0"/>
              <a:t>The End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Left Arrow 3"/>
          <p:cNvSpPr/>
          <p:nvPr/>
        </p:nvSpPr>
        <p:spPr>
          <a:xfrm>
            <a:off x="5572132" y="4572008"/>
            <a:ext cx="1500198" cy="571504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36318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Hardware Tutorial</a:t>
            </a:r>
            <a:endParaRPr lang="en-US" dirty="0"/>
          </a:p>
        </p:txBody>
      </p:sp>
      <p:pic>
        <p:nvPicPr>
          <p:cNvPr id="59394" name="Picture 2" descr="http://img108.imageshack.us/img108/8654/matlab7docwy9.jpg"/>
          <p:cNvPicPr>
            <a:picLocks noChangeAspect="1" noChangeArrowheads="1"/>
          </p:cNvPicPr>
          <p:nvPr/>
        </p:nvPicPr>
        <p:blipFill>
          <a:blip r:embed="rId2"/>
          <a:srcRect t="16980" b="3344"/>
          <a:stretch>
            <a:fillRect/>
          </a:stretch>
        </p:blipFill>
        <p:spPr bwMode="auto">
          <a:xfrm>
            <a:off x="1536442" y="1357298"/>
            <a:ext cx="517869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Review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Limitations &amp; Challenges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Solution methods</a:t>
            </a:r>
            <a:endParaRPr lang="ar-SA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Used Elements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Measuring &amp; Theft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Hardware Tutorial</a:t>
            </a:r>
          </a:p>
          <a:p>
            <a:r>
              <a:rPr lang="en-US" sz="3600" b="1" dirty="0" smtClean="0"/>
              <a:t>Database</a:t>
            </a:r>
          </a:p>
          <a:p>
            <a:r>
              <a:rPr lang="en-US" sz="3200" dirty="0" smtClean="0"/>
              <a:t>The End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Left Arrow 3"/>
          <p:cNvSpPr/>
          <p:nvPr/>
        </p:nvSpPr>
        <p:spPr>
          <a:xfrm>
            <a:off x="5715008" y="5143512"/>
            <a:ext cx="1500198" cy="571504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36318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  <a:endParaRPr lang="en-US" dirty="0"/>
          </a:p>
        </p:txBody>
      </p:sp>
      <p:pic>
        <p:nvPicPr>
          <p:cNvPr id="1026" name="Picture 2" descr="C:\Users\Rabaya\Desktop\data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7788315" cy="182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abaya\Desktop\data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27488"/>
            <a:ext cx="7620000" cy="153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407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7620000" cy="1143000"/>
          </a:xfrm>
        </p:spPr>
        <p:txBody>
          <a:bodyPr/>
          <a:lstStyle/>
          <a:p>
            <a:pPr algn="ctr"/>
            <a:r>
              <a:rPr lang="en-US" sz="8000" dirty="0" smtClean="0">
                <a:latin typeface="Algerian" pitchFamily="82" charset="0"/>
              </a:rPr>
              <a:t>THANKs For Listening</a:t>
            </a:r>
            <a:endParaRPr lang="en-US" sz="80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71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Review</a:t>
            </a:r>
          </a:p>
          <a:p>
            <a:r>
              <a:rPr lang="en-US" sz="3200" dirty="0" smtClean="0"/>
              <a:t>Limitations &amp; Challenges</a:t>
            </a:r>
          </a:p>
          <a:p>
            <a:r>
              <a:rPr lang="en-US" sz="3200" dirty="0" smtClean="0"/>
              <a:t>Solution methods</a:t>
            </a:r>
            <a:endParaRPr lang="ar-SA" sz="3200" dirty="0" smtClean="0"/>
          </a:p>
          <a:p>
            <a:r>
              <a:rPr lang="en-US" sz="3200" dirty="0" smtClean="0"/>
              <a:t>Used </a:t>
            </a:r>
            <a:r>
              <a:rPr lang="en-US" sz="3200" dirty="0" smtClean="0"/>
              <a:t>Elements</a:t>
            </a:r>
          </a:p>
          <a:p>
            <a:r>
              <a:rPr lang="en-US" sz="3200" dirty="0" smtClean="0"/>
              <a:t>Measuring &amp; Theft</a:t>
            </a:r>
            <a:endParaRPr lang="en-US" sz="3200" dirty="0" smtClean="0"/>
          </a:p>
          <a:p>
            <a:r>
              <a:rPr lang="en-US" sz="3200" dirty="0" smtClean="0"/>
              <a:t>Hardware Tutorial</a:t>
            </a:r>
            <a:endParaRPr lang="en-US" sz="3200" dirty="0" smtClean="0"/>
          </a:p>
          <a:p>
            <a:r>
              <a:rPr lang="en-US" sz="3200" dirty="0" smtClean="0"/>
              <a:t>Database</a:t>
            </a:r>
          </a:p>
          <a:p>
            <a:r>
              <a:rPr lang="en-US" sz="3200" dirty="0" smtClean="0"/>
              <a:t>The End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Left Arrow 3"/>
          <p:cNvSpPr/>
          <p:nvPr/>
        </p:nvSpPr>
        <p:spPr>
          <a:xfrm>
            <a:off x="5857884" y="1643050"/>
            <a:ext cx="1500198" cy="571504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36318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72254" cy="2971808"/>
          </a:xfrm>
        </p:spPr>
        <p:txBody>
          <a:bodyPr>
            <a:noAutofit/>
          </a:bodyPr>
          <a:lstStyle/>
          <a:p>
            <a:pPr indent="-342900"/>
            <a:r>
              <a:rPr lang="en-US" sz="4000" dirty="0" smtClean="0"/>
              <a:t>What is smart fuel theft detector </a:t>
            </a:r>
            <a:r>
              <a:rPr lang="en-US" sz="4000" dirty="0" smtClean="0"/>
              <a:t>?</a:t>
            </a:r>
          </a:p>
          <a:p>
            <a:endParaRPr lang="en-US" sz="4000" dirty="0" smtClean="0"/>
          </a:p>
          <a:p>
            <a:pPr indent="-342900"/>
            <a:r>
              <a:rPr lang="en-US" sz="4000" dirty="0" smtClean="0"/>
              <a:t>Why to use smart fuel theft detector ?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01666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4829180" cy="2500329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3200" dirty="0" smtClean="0"/>
              <a:t>What is </a:t>
            </a:r>
            <a:r>
              <a:rPr lang="en-US" sz="3200" dirty="0" smtClean="0"/>
              <a:t>Theft?</a:t>
            </a:r>
          </a:p>
          <a:p>
            <a:pPr algn="just"/>
            <a:endParaRPr lang="en-US" sz="3200" dirty="0" smtClean="0"/>
          </a:p>
          <a:p>
            <a:pPr marL="358775" indent="-358775" algn="just">
              <a:buFont typeface="Wingdings" pitchFamily="2" charset="2"/>
              <a:buChar char="Ø"/>
            </a:pPr>
            <a:r>
              <a:rPr lang="en-US" sz="2800" dirty="0" smtClean="0"/>
              <a:t>The </a:t>
            </a:r>
            <a:r>
              <a:rPr lang="en-US" sz="2800" dirty="0" smtClean="0"/>
              <a:t>fuel is being stolen from the vehicle's </a:t>
            </a:r>
            <a:r>
              <a:rPr lang="en-US" sz="2800" dirty="0" smtClean="0"/>
              <a:t>tank through withdrawing using a pipe.</a:t>
            </a:r>
          </a:p>
        </p:txBody>
      </p:sp>
      <p:pic>
        <p:nvPicPr>
          <p:cNvPr id="3074" name="Picture 2" descr="http://netwatchsystem.com/wp-content/uploads/2013/07/Fuel-Theft-150x1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071546"/>
            <a:ext cx="2214578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http://s1.ibtimes.com/sites/www.ibtimes.com/files/styles/v2_article_large/public/2013/09/03/jakarta-fuel-st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0238" y="4000504"/>
            <a:ext cx="2685100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57158" y="4214818"/>
            <a:ext cx="4829180" cy="1143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dirty="0" smtClean="0"/>
              <a:t>The tank is filled with amount less than written in the bill.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FTD-over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214422"/>
            <a:ext cx="7696200" cy="5110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7633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8596" y="1285868"/>
            <a:ext cx="8229600" cy="714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dirty="0" smtClean="0"/>
              <a:t>Why to use smart fuel theft detector ?</a:t>
            </a:r>
          </a:p>
          <a:p>
            <a:endParaRPr lang="en-US" sz="24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2071679"/>
            <a:ext cx="5186370" cy="3000395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cs typeface="Aharoni" pitchFamily="2" charset="-79"/>
              </a:rPr>
              <a:t>Helps </a:t>
            </a:r>
            <a:r>
              <a:rPr lang="en-US" dirty="0" smtClean="0">
                <a:cs typeface="Aharoni" pitchFamily="2" charset="-79"/>
              </a:rPr>
              <a:t>the companies to monitor and identify exactly its fuel consumption periodically and in real-time.</a:t>
            </a:r>
          </a:p>
          <a:p>
            <a:pPr algn="just"/>
            <a:r>
              <a:rPr lang="en-US" dirty="0" smtClean="0"/>
              <a:t>Prevents fuel theft from the vehicles tanks.</a:t>
            </a:r>
          </a:p>
          <a:p>
            <a:pPr algn="just"/>
            <a:r>
              <a:rPr lang="en-US" dirty="0" smtClean="0"/>
              <a:t>Helps identifying </a:t>
            </a:r>
            <a:r>
              <a:rPr lang="en-US" dirty="0" smtClean="0"/>
              <a:t>the fuel thief (</a:t>
            </a:r>
            <a:r>
              <a:rPr lang="en-US" dirty="0" smtClean="0"/>
              <a:t>the driver </a:t>
            </a:r>
            <a:r>
              <a:rPr lang="en-US" dirty="0" smtClean="0"/>
              <a:t>or other people).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 r="6667" b="9677"/>
          <a:stretch>
            <a:fillRect/>
          </a:stretch>
        </p:blipFill>
        <p:spPr bwMode="auto">
          <a:xfrm>
            <a:off x="5762652" y="1152524"/>
            <a:ext cx="26670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encrypted-tbn3.gstatic.com/images?q=tbn:ANd9GcSAoZsvYtDMH4mz91KPm5OFKmoZzJzfx0UkOGxiOTk0JkJqo50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357950" y="3610606"/>
            <a:ext cx="1500198" cy="274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1" name="Group 10"/>
          <p:cNvGrpSpPr/>
          <p:nvPr/>
        </p:nvGrpSpPr>
        <p:grpSpPr>
          <a:xfrm>
            <a:off x="2857488" y="4643446"/>
            <a:ext cx="1785022" cy="1928826"/>
            <a:chOff x="-1411164" y="2428868"/>
            <a:chExt cx="6053674" cy="4143404"/>
          </a:xfrm>
        </p:grpSpPr>
        <p:pic>
          <p:nvPicPr>
            <p:cNvPr id="1028" name="Picture 4" descr="http://www.trentu.ca/admin/library/images/thiefB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411164" y="2428868"/>
              <a:ext cx="6053674" cy="4143404"/>
            </a:xfrm>
            <a:prstGeom prst="rect">
              <a:avLst/>
            </a:prstGeom>
            <a:noFill/>
          </p:spPr>
        </p:pic>
        <p:sp>
          <p:nvSpPr>
            <p:cNvPr id="10" name="Rectangle 9"/>
            <p:cNvSpPr/>
            <p:nvPr/>
          </p:nvSpPr>
          <p:spPr>
            <a:xfrm rot="17356493">
              <a:off x="350302" y="4505579"/>
              <a:ext cx="835625" cy="2857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 sz="12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Review</a:t>
            </a:r>
          </a:p>
          <a:p>
            <a:r>
              <a:rPr lang="en-US" sz="3600" b="1" dirty="0" smtClean="0"/>
              <a:t>Limitations &amp; Challenges</a:t>
            </a:r>
          </a:p>
          <a:p>
            <a:r>
              <a:rPr lang="en-US" sz="3200" dirty="0" smtClean="0"/>
              <a:t>Solution methods</a:t>
            </a:r>
            <a:endParaRPr lang="ar-SA" sz="3200" dirty="0" smtClean="0"/>
          </a:p>
          <a:p>
            <a:r>
              <a:rPr lang="en-US" sz="3200" dirty="0" smtClean="0"/>
              <a:t>Used Elements</a:t>
            </a:r>
          </a:p>
          <a:p>
            <a:r>
              <a:rPr lang="en-US" sz="3200" dirty="0" smtClean="0"/>
              <a:t>Measuring &amp; Theft</a:t>
            </a:r>
          </a:p>
          <a:p>
            <a:r>
              <a:rPr lang="en-US" sz="3200" dirty="0" smtClean="0"/>
              <a:t>Hardware </a:t>
            </a:r>
            <a:r>
              <a:rPr lang="en-US" sz="3200" dirty="0" smtClean="0"/>
              <a:t>Tutorial</a:t>
            </a:r>
            <a:endParaRPr lang="en-US" sz="3200" dirty="0" smtClean="0"/>
          </a:p>
          <a:p>
            <a:r>
              <a:rPr lang="en-US" sz="3200" dirty="0" smtClean="0"/>
              <a:t>Database</a:t>
            </a:r>
          </a:p>
          <a:p>
            <a:r>
              <a:rPr lang="en-US" sz="3200" dirty="0" smtClean="0"/>
              <a:t>The End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Left Arrow 3"/>
          <p:cNvSpPr/>
          <p:nvPr/>
        </p:nvSpPr>
        <p:spPr>
          <a:xfrm>
            <a:off x="5857884" y="2285992"/>
            <a:ext cx="1500198" cy="571504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xmlns="" val="36318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2465</TotalTime>
  <Words>537</Words>
  <Application>Microsoft Office PowerPoint</Application>
  <PresentationFormat>On-screen Show (4:3)</PresentationFormat>
  <Paragraphs>191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Adjacency</vt:lpstr>
      <vt:lpstr>Smart Fuel Theft Detector</vt:lpstr>
      <vt:lpstr>شكر وتقدير</vt:lpstr>
      <vt:lpstr>OUTLINE</vt:lpstr>
      <vt:lpstr>OUTLINE</vt:lpstr>
      <vt:lpstr>Review</vt:lpstr>
      <vt:lpstr>Review</vt:lpstr>
      <vt:lpstr>Review</vt:lpstr>
      <vt:lpstr>Review</vt:lpstr>
      <vt:lpstr>OUTLINE</vt:lpstr>
      <vt:lpstr>Limitations &amp; Challenges</vt:lpstr>
      <vt:lpstr>Limitations &amp; Challenges</vt:lpstr>
      <vt:lpstr>OUTLINE</vt:lpstr>
      <vt:lpstr>Solutions</vt:lpstr>
      <vt:lpstr>Solutions</vt:lpstr>
      <vt:lpstr>Solutions</vt:lpstr>
      <vt:lpstr>OUTLINE</vt:lpstr>
      <vt:lpstr>Used Devices</vt:lpstr>
      <vt:lpstr>Used Devices Ultrasonic Sensor</vt:lpstr>
      <vt:lpstr>Ultrasonic Principle of Work</vt:lpstr>
      <vt:lpstr>Used Devices Ultrasonic Sensor</vt:lpstr>
      <vt:lpstr>Slide 21</vt:lpstr>
      <vt:lpstr>Slide 22</vt:lpstr>
      <vt:lpstr>Slide 23</vt:lpstr>
      <vt:lpstr>Slide 24</vt:lpstr>
      <vt:lpstr>Slide 25</vt:lpstr>
      <vt:lpstr>OUTLINE</vt:lpstr>
      <vt:lpstr>Measuring Scenarios</vt:lpstr>
      <vt:lpstr>Theft Detecting</vt:lpstr>
      <vt:lpstr>Case Study  50-passengers-bus</vt:lpstr>
      <vt:lpstr>OUTLINE</vt:lpstr>
      <vt:lpstr>Hardware Tutorial</vt:lpstr>
      <vt:lpstr>OUTLINE</vt:lpstr>
      <vt:lpstr>Database</vt:lpstr>
      <vt:lpstr>THANKs For Listening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Rabaya Eng</dc:creator>
  <cp:lastModifiedBy>Samsung</cp:lastModifiedBy>
  <cp:revision>207</cp:revision>
  <dcterms:created xsi:type="dcterms:W3CDTF">2013-05-19T05:01:49Z</dcterms:created>
  <dcterms:modified xsi:type="dcterms:W3CDTF">2013-12-19T03:08:50Z</dcterms:modified>
</cp:coreProperties>
</file>