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abf26a8df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abf26a8df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abf26a8df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abf26a8df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-1312225" y="1614250"/>
            <a:ext cx="64008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>
                <a:solidFill>
                  <a:srgbClr val="888888"/>
                </a:solidFill>
              </a:defRPr>
            </a:lvl1pPr>
            <a:lvl2pPr lvl="1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5.png"/><Relationship Id="rId5" Type="http://schemas.openxmlformats.org/officeDocument/2006/relationships/image" Target="../media/image5.png"/><Relationship Id="rId6" Type="http://schemas.openxmlformats.org/officeDocument/2006/relationships/image" Target="../media/image8.jpg"/><Relationship Id="rId7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ctrTitle"/>
          </p:nvPr>
        </p:nvSpPr>
        <p:spPr>
          <a:xfrm>
            <a:off x="849050" y="-120050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Smart Home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3"/>
          <p:cNvSpPr txBox="1"/>
          <p:nvPr>
            <p:ph idx="1" type="subTitle"/>
          </p:nvPr>
        </p:nvSpPr>
        <p:spPr>
          <a:xfrm>
            <a:off x="277350" y="6034275"/>
            <a:ext cx="8589300" cy="2362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rPr lang="en-US" sz="1600">
                <a:solidFill>
                  <a:srgbClr val="000000"/>
                </a:solidFill>
              </a:rPr>
              <a:t>By : Ahma</a:t>
            </a:r>
            <a:r>
              <a:rPr lang="en-US" sz="1600">
                <a:solidFill>
                  <a:srgbClr val="000000"/>
                </a:solidFill>
              </a:rPr>
              <a:t>d</a:t>
            </a:r>
            <a:r>
              <a:rPr lang="en-US" sz="1600">
                <a:solidFill>
                  <a:srgbClr val="000000"/>
                </a:solidFill>
              </a:rPr>
              <a:t> Salah	Nour  Mousa</a:t>
            </a:r>
            <a:r>
              <a:rPr lang="en-US" sz="1600">
                <a:solidFill>
                  <a:srgbClr val="000000"/>
                </a:solidFill>
              </a:rPr>
              <a:t>                                                       </a:t>
            </a:r>
            <a:r>
              <a:rPr lang="en-US" sz="1600">
                <a:solidFill>
                  <a:srgbClr val="000000"/>
                </a:solidFill>
              </a:rPr>
              <a:t>Supervisor :Ahmed Awad </a:t>
            </a:r>
            <a:r>
              <a:rPr lang="en-US" sz="1600">
                <a:solidFill>
                  <a:srgbClr val="888888"/>
                </a:solidFill>
              </a:rPr>
              <a:t>	</a:t>
            </a:r>
            <a:endParaRPr sz="1600"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rPr lang="en-US" sz="1600">
                <a:solidFill>
                  <a:srgbClr val="888888"/>
                </a:solidFill>
              </a:rPr>
              <a:t>	</a:t>
            </a:r>
            <a:endParaRPr sz="1600"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t/>
            </a:r>
            <a:endParaRPr sz="1600">
              <a:solidFill>
                <a:srgbClr val="888888"/>
              </a:solidFill>
            </a:endParaRPr>
          </a:p>
        </p:txBody>
      </p:sp>
      <p:pic>
        <p:nvPicPr>
          <p:cNvPr id="86" name="Google Shape;8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000" y="1104575"/>
            <a:ext cx="8986000" cy="4843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685800" endA="0" endPos="30000" fadeDir="5400012" kx="0" rotWithShape="0" algn="bl" stA="0" stPos="0" sy="-100000" ky="0"/>
          </a:effectLst>
        </p:spPr>
      </p:pic>
    </p:spTree>
  </p:cSld>
  <p:clrMapOvr>
    <a:masterClrMapping/>
  </p:clrMapOvr>
  <mc:AlternateContent>
    <mc:Choice Requires="p14">
      <p:transition spd="slow" p14:dur="10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2"/>
          <p:cNvSpPr txBox="1"/>
          <p:nvPr>
            <p:ph idx="1" type="body"/>
          </p:nvPr>
        </p:nvSpPr>
        <p:spPr>
          <a:xfrm>
            <a:off x="390150" y="28797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/>
              <a:t>3</a:t>
            </a: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US"/>
              <a:t>PIR</a:t>
            </a: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 Motion sensor) :</a:t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PIR sensor gives reading in binary data and sends it directly to the microcontroller </a:t>
            </a:r>
            <a:endParaRPr sz="2200"/>
          </a:p>
        </p:txBody>
      </p:sp>
      <p:pic>
        <p:nvPicPr>
          <p:cNvPr descr="C:\Users\Nour\Desktop\New folder (2)\3.jpg" id="163" name="Google Shape;163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21325" y="4013275"/>
            <a:ext cx="3147601" cy="2360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3"/>
          <p:cNvSpPr txBox="1"/>
          <p:nvPr>
            <p:ph idx="1" type="body"/>
          </p:nvPr>
        </p:nvSpPr>
        <p:spPr>
          <a:xfrm>
            <a:off x="390150" y="42207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/>
              <a:t>4</a:t>
            </a: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esp8266 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The heart of the system , works as :</a:t>
            </a:r>
            <a:endParaRPr sz="22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1-microcontroller : </a:t>
            </a:r>
            <a:r>
              <a:rPr lang="en-US" sz="2200"/>
              <a:t>controls</a:t>
            </a:r>
            <a:r>
              <a:rPr lang="en-US" sz="2200"/>
              <a:t> all </a:t>
            </a:r>
            <a:r>
              <a:rPr lang="en-US" sz="2200"/>
              <a:t>sensors</a:t>
            </a:r>
            <a:r>
              <a:rPr lang="en-US" sz="2200"/>
              <a:t> </a:t>
            </a:r>
            <a:r>
              <a:rPr lang="en-US" sz="2200"/>
              <a:t>connected</a:t>
            </a:r>
            <a:r>
              <a:rPr lang="en-US" sz="2200"/>
              <a:t> to it , </a:t>
            </a:r>
            <a:r>
              <a:rPr lang="en-US" sz="2200"/>
              <a:t>collects</a:t>
            </a:r>
            <a:r>
              <a:rPr lang="en-US" sz="2200"/>
              <a:t> the data and </a:t>
            </a:r>
            <a:r>
              <a:rPr lang="en-US" sz="2200"/>
              <a:t>process</a:t>
            </a:r>
            <a:r>
              <a:rPr lang="en-US" sz="2200"/>
              <a:t> it .</a:t>
            </a: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2-server : used to </a:t>
            </a:r>
            <a:r>
              <a:rPr lang="en-US" sz="2200"/>
              <a:t>communicate</a:t>
            </a:r>
            <a:r>
              <a:rPr lang="en-US" sz="2200"/>
              <a:t> with all the </a:t>
            </a:r>
            <a:r>
              <a:rPr lang="en-US" sz="2200"/>
              <a:t>clients</a:t>
            </a:r>
            <a:r>
              <a:rPr lang="en-US" sz="2200"/>
              <a:t> in a </a:t>
            </a:r>
            <a:r>
              <a:rPr lang="en-US" sz="2200"/>
              <a:t>client-</a:t>
            </a:r>
            <a:r>
              <a:rPr lang="en-US" sz="2200"/>
              <a:t>server fashion through sockets </a:t>
            </a:r>
            <a:endParaRPr sz="22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3- wifi module : used to </a:t>
            </a:r>
            <a:r>
              <a:rPr lang="en-US" sz="2200"/>
              <a:t>connect</a:t>
            </a:r>
            <a:r>
              <a:rPr lang="en-US" sz="2200"/>
              <a:t> to the internet </a:t>
            </a:r>
            <a:r>
              <a:rPr lang="en-US" sz="2200"/>
              <a:t>using</a:t>
            </a:r>
            <a:r>
              <a:rPr lang="en-US" sz="2200"/>
              <a:t> wifi </a:t>
            </a:r>
            <a:endParaRPr sz="2200"/>
          </a:p>
        </p:txBody>
      </p:sp>
      <p:pic>
        <p:nvPicPr>
          <p:cNvPr descr="C:\Users\Nour\Desktop\grad pro pho\wifi-nodemcu_1_1.jpg" id="169" name="Google Shape;16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32675" y="4619425"/>
            <a:ext cx="2772775" cy="207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4"/>
          <p:cNvSpPr txBox="1"/>
          <p:nvPr>
            <p:ph idx="1" type="body"/>
          </p:nvPr>
        </p:nvSpPr>
        <p:spPr>
          <a:xfrm>
            <a:off x="342275" y="309275"/>
            <a:ext cx="8229600" cy="49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/>
              <a:t>5</a:t>
            </a: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Adriano :</a:t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in our project </a:t>
            </a:r>
            <a:r>
              <a:rPr lang="en-US" sz="2200"/>
              <a:t>it's</a:t>
            </a:r>
            <a:r>
              <a:rPr lang="en-US" sz="2200"/>
              <a:t> used as a </a:t>
            </a:r>
            <a:r>
              <a:rPr lang="en-US" sz="2200"/>
              <a:t>power</a:t>
            </a:r>
            <a:r>
              <a:rPr lang="en-US" sz="2200"/>
              <a:t> source since most of the sensores require more power than the esp can offer</a:t>
            </a:r>
            <a:r>
              <a:rPr lang="en-US"/>
              <a:t> </a:t>
            </a:r>
            <a:endParaRPr/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Nour\Desktop\grad pro pho\1.jpg" id="175" name="Google Shape;17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8750" y="4080325"/>
            <a:ext cx="2542600" cy="186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Smart Home app</a:t>
            </a:r>
            <a:endParaRPr/>
          </a:p>
        </p:txBody>
      </p:sp>
      <p:sp>
        <p:nvSpPr>
          <p:cNvPr id="181" name="Google Shape;181;p25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200"/>
              <a:t>using the </a:t>
            </a:r>
            <a:r>
              <a:rPr lang="en-US" sz="2200"/>
              <a:t>Smart</a:t>
            </a:r>
            <a:r>
              <a:rPr lang="en-US" sz="2200"/>
              <a:t> Home app you can connect to the system and </a:t>
            </a:r>
            <a:r>
              <a:rPr lang="en-US" sz="2200"/>
              <a:t>receive</a:t>
            </a:r>
            <a:r>
              <a:rPr lang="en-US" sz="2200"/>
              <a:t> information :</a:t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200"/>
              <a:t>1-first type the ip of the esp to connect to it </a:t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200"/>
              <a:t>2-information will start to </a:t>
            </a:r>
            <a:r>
              <a:rPr lang="en-US" sz="2200"/>
              <a:t>appear</a:t>
            </a:r>
            <a:r>
              <a:rPr lang="en-US" sz="2200"/>
              <a:t> in real time as shown in the picture below </a:t>
            </a:r>
            <a:endParaRPr sz="2200"/>
          </a:p>
        </p:txBody>
      </p:sp>
      <p:pic>
        <p:nvPicPr>
          <p:cNvPr descr="C:\Users\Nour\Desktop\pro\Capture.PNG" id="182" name="Google Shape;182;p2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8025" y="3807750"/>
            <a:ext cx="5050800" cy="248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What’s next ?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2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Smart Home still has more to provide :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1-loge system 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2-in-app </a:t>
            </a:r>
            <a:r>
              <a:rPr lang="en-US"/>
              <a:t>notification</a:t>
            </a:r>
            <a:r>
              <a:rPr lang="en-US"/>
              <a:t> system 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3-ios app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7"/>
          <p:cNvSpPr txBox="1"/>
          <p:nvPr>
            <p:ph type="title"/>
          </p:nvPr>
        </p:nvSpPr>
        <p:spPr>
          <a:xfrm>
            <a:off x="381000" y="2895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Calibri"/>
              <a:buNone/>
            </a:pPr>
            <a:r>
              <a:rPr b="0" i="0" lang="en-US" sz="5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Demo</a:t>
            </a:r>
            <a:endParaRPr b="0" i="0" sz="5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1828788" y="4904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smart home ?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4"/>
          <p:cNvSpPr txBox="1"/>
          <p:nvPr>
            <p:ph idx="1" type="body"/>
          </p:nvPr>
        </p:nvSpPr>
        <p:spPr>
          <a:xfrm>
            <a:off x="470530" y="1810050"/>
            <a:ext cx="7929600" cy="804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280"/>
              </a:spcBef>
              <a:spcAft>
                <a:spcPts val="0"/>
              </a:spcAft>
              <a:buNone/>
            </a:pPr>
            <a:r>
              <a:rPr lang="en-US" sz="2200"/>
              <a:t>Smart House is a system for securing any faculty using special equipment such as sensores .</a:t>
            </a:r>
            <a:endParaRPr sz="2200"/>
          </a:p>
        </p:txBody>
      </p:sp>
      <p:pic>
        <p:nvPicPr>
          <p:cNvPr id="93" name="Google Shape;9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575" y="2756175"/>
            <a:ext cx="7480600" cy="374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Smart Home ?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200"/>
              <a:t>looking at current </a:t>
            </a:r>
            <a:r>
              <a:rPr lang="en-US" sz="2200"/>
              <a:t>security</a:t>
            </a:r>
            <a:r>
              <a:rPr lang="en-US" sz="2200"/>
              <a:t> options we see a </a:t>
            </a:r>
            <a:r>
              <a:rPr lang="en-US" sz="2200"/>
              <a:t>lot</a:t>
            </a:r>
            <a:r>
              <a:rPr lang="en-US" sz="2200"/>
              <a:t> of problems that need to be </a:t>
            </a:r>
            <a:r>
              <a:rPr lang="en-US" sz="2200"/>
              <a:t>addressed</a:t>
            </a:r>
            <a:r>
              <a:rPr lang="en-US" sz="2200"/>
              <a:t> </a:t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  <p:pic>
        <p:nvPicPr>
          <p:cNvPr id="100" name="Google Shape;10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4813" y="2836338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50263" y="2924450"/>
            <a:ext cx="1971675" cy="232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Problems with current systems</a:t>
            </a:r>
            <a:endParaRPr/>
          </a:p>
        </p:txBody>
      </p:sp>
      <p:sp>
        <p:nvSpPr>
          <p:cNvPr id="107" name="Google Shape;107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1-</a:t>
            </a:r>
            <a:r>
              <a:rPr lang="en-US" sz="2200"/>
              <a:t>the cost for such systems is high</a:t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2-takes too much storage to store logs and data</a:t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3-the need of continuous observations of the system</a:t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4-if an accident occur will not know until u can see the effect of it</a:t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Pros of Smart Home </a:t>
            </a:r>
            <a:endParaRPr/>
          </a:p>
        </p:txBody>
      </p:sp>
      <p:sp>
        <p:nvSpPr>
          <p:cNvPr id="113" name="Google Shape;113;p17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1-</a:t>
            </a:r>
            <a:r>
              <a:rPr lang="en-US" sz="2200"/>
              <a:t>low cost </a:t>
            </a:r>
            <a:r>
              <a:rPr lang="en-US" sz="2200"/>
              <a:t>compared</a:t>
            </a:r>
            <a:r>
              <a:rPr lang="en-US" sz="2200"/>
              <a:t> to the current </a:t>
            </a:r>
            <a:r>
              <a:rPr lang="en-US" sz="2200"/>
              <a:t>security</a:t>
            </a:r>
            <a:r>
              <a:rPr lang="en-US" sz="2200"/>
              <a:t> systems</a:t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2- </a:t>
            </a:r>
            <a:r>
              <a:rPr lang="en-US" sz="2200"/>
              <a:t>flexibility</a:t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3-fast response to </a:t>
            </a:r>
            <a:r>
              <a:rPr lang="en-US" sz="2200"/>
              <a:t>accidents</a:t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4-easy to implement</a:t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5-could be reached using web page or </a:t>
            </a:r>
            <a:r>
              <a:rPr lang="en-US" sz="2200"/>
              <a:t>android</a:t>
            </a:r>
            <a:r>
              <a:rPr lang="en-US" sz="2200"/>
              <a:t> app</a:t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does Smart Home work ?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8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64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data is </a:t>
            </a:r>
            <a:r>
              <a:rPr lang="en-US" sz="2200"/>
              <a:t>collected</a:t>
            </a:r>
            <a:r>
              <a:rPr lang="en-US" sz="2200"/>
              <a:t> from the </a:t>
            </a:r>
            <a:r>
              <a:rPr lang="en-US" sz="2200"/>
              <a:t>sensors</a:t>
            </a:r>
            <a:r>
              <a:rPr lang="en-US" sz="2200"/>
              <a:t> and sent to the </a:t>
            </a:r>
            <a:r>
              <a:rPr lang="en-US" sz="2200"/>
              <a:t>microcontroller</a:t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2200"/>
              <a:t> </a:t>
            </a:r>
            <a:endParaRPr sz="2200"/>
          </a:p>
          <a:p>
            <a:pPr indent="-368300" lvl="0" marL="457200" rtl="0" algn="l">
              <a:spcBef>
                <a:spcPts val="64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then, the data is </a:t>
            </a:r>
            <a:r>
              <a:rPr lang="en-US" sz="2200"/>
              <a:t>processed</a:t>
            </a:r>
            <a:r>
              <a:rPr lang="en-US" sz="2200"/>
              <a:t> to make it useful</a:t>
            </a:r>
            <a:endParaRPr sz="2200"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l">
              <a:spcBef>
                <a:spcPts val="64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data is </a:t>
            </a:r>
            <a:r>
              <a:rPr lang="en-US" sz="2200"/>
              <a:t>transferred</a:t>
            </a:r>
            <a:r>
              <a:rPr lang="en-US" sz="2200"/>
              <a:t> to clients when needed</a:t>
            </a:r>
            <a:r>
              <a:rPr lang="en-US"/>
              <a:t> 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Nour\Desktop\pro\clipart-sound-icon-big-image-png_transducer-symbol_wattmeter-symbol-electronic-drawing-symbols-logic-how-to-read-electrical-blueprints-schematics-electronics-thermistor-dc-source-motor-l.png" id="124" name="Google Shape;12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1676400"/>
            <a:ext cx="685800" cy="94044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Nour\Desktop\pro\images.png" id="125" name="Google Shape;125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8200" y="2895600"/>
            <a:ext cx="793750" cy="7937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Nour\Desktop\pro\index.png" id="126" name="Google Shape;126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2000" y="3886200"/>
            <a:ext cx="838200" cy="838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Nour\Desktop\grad pro pho\wifi-nodemcu_1_1.jpg" id="127" name="Google Shape;127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52800" y="2514600"/>
            <a:ext cx="2209800" cy="1657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8" name="Google Shape;128;p19"/>
          <p:cNvCxnSpPr/>
          <p:nvPr/>
        </p:nvCxnSpPr>
        <p:spPr>
          <a:xfrm>
            <a:off x="1599550" y="2327500"/>
            <a:ext cx="1906200" cy="71850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29" name="Google Shape;129;p19"/>
          <p:cNvCxnSpPr/>
          <p:nvPr/>
        </p:nvCxnSpPr>
        <p:spPr>
          <a:xfrm>
            <a:off x="1518850" y="3270350"/>
            <a:ext cx="2067600" cy="8670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30" name="Google Shape;130;p19"/>
          <p:cNvCxnSpPr/>
          <p:nvPr/>
        </p:nvCxnSpPr>
        <p:spPr>
          <a:xfrm flipH="1" rot="10800000">
            <a:off x="1628300" y="3581550"/>
            <a:ext cx="2105400" cy="57540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stealth"/>
          </a:ln>
        </p:spPr>
      </p:cxnSp>
      <p:pic>
        <p:nvPicPr>
          <p:cNvPr descr="C:\Users\Nour\Desktop\pro\j.png" id="131" name="Google Shape;131;p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315200" y="2743200"/>
            <a:ext cx="1295400" cy="1295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2" name="Google Shape;132;p19"/>
          <p:cNvCxnSpPr/>
          <p:nvPr/>
        </p:nvCxnSpPr>
        <p:spPr>
          <a:xfrm rot="10800000">
            <a:off x="5486400" y="3048000"/>
            <a:ext cx="1752600" cy="1588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33" name="Google Shape;133;p19"/>
          <p:cNvCxnSpPr/>
          <p:nvPr/>
        </p:nvCxnSpPr>
        <p:spPr>
          <a:xfrm>
            <a:off x="5562600" y="3581400"/>
            <a:ext cx="1600200" cy="1588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34" name="Google Shape;134;p19"/>
          <p:cNvSpPr txBox="1"/>
          <p:nvPr/>
        </p:nvSpPr>
        <p:spPr>
          <a:xfrm rot="1203956">
            <a:off x="1651516" y="2238720"/>
            <a:ext cx="171893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Sound detected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9"/>
          <p:cNvSpPr txBox="1"/>
          <p:nvPr/>
        </p:nvSpPr>
        <p:spPr>
          <a:xfrm rot="175594">
            <a:off x="1524000" y="2895600"/>
            <a:ext cx="181831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Motion detected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9"/>
          <p:cNvSpPr txBox="1"/>
          <p:nvPr/>
        </p:nvSpPr>
        <p:spPr>
          <a:xfrm rot="-752900">
            <a:off x="1641091" y="3508128"/>
            <a:ext cx="158620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Temp detected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9"/>
          <p:cNvSpPr txBox="1"/>
          <p:nvPr/>
        </p:nvSpPr>
        <p:spPr>
          <a:xfrm>
            <a:off x="5715000" y="2667000"/>
            <a:ext cx="101681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Send req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19"/>
          <p:cNvSpPr txBox="1"/>
          <p:nvPr/>
        </p:nvSpPr>
        <p:spPr>
          <a:xfrm>
            <a:off x="5715000" y="3276600"/>
            <a:ext cx="142539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Receive data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Nour\Desktop\pro\index.png" id="139" name="Google Shape;139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91875" y="4724400"/>
            <a:ext cx="838200" cy="838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0" name="Google Shape;140;p19"/>
          <p:cNvCxnSpPr/>
          <p:nvPr/>
        </p:nvCxnSpPr>
        <p:spPr>
          <a:xfrm flipH="1" rot="10800000">
            <a:off x="2930925" y="3733800"/>
            <a:ext cx="955200" cy="101700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41" name="Google Shape;141;p19"/>
          <p:cNvSpPr txBox="1"/>
          <p:nvPr/>
        </p:nvSpPr>
        <p:spPr>
          <a:xfrm rot="-2700736">
            <a:off x="2353591" y="3651888"/>
            <a:ext cx="1981738" cy="69664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Temp detected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Nour\Desktop\pro\images.png" id="142" name="Google Shape;142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8850" y="882650"/>
            <a:ext cx="793750" cy="7937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3" name="Google Shape;143;p19"/>
          <p:cNvCxnSpPr/>
          <p:nvPr/>
        </p:nvCxnSpPr>
        <p:spPr>
          <a:xfrm>
            <a:off x="2528650" y="1618725"/>
            <a:ext cx="1312200" cy="1092000"/>
          </a:xfrm>
          <a:prstGeom prst="straightConnector1">
            <a:avLst/>
          </a:prstGeom>
          <a:noFill/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44" name="Google Shape;144;p19"/>
          <p:cNvSpPr txBox="1"/>
          <p:nvPr/>
        </p:nvSpPr>
        <p:spPr>
          <a:xfrm rot="2471314">
            <a:off x="2426959" y="1652487"/>
            <a:ext cx="1834970" cy="4615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Motion detected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0"/>
          <p:cNvSpPr txBox="1"/>
          <p:nvPr>
            <p:ph idx="1" type="body"/>
          </p:nvPr>
        </p:nvSpPr>
        <p:spPr>
          <a:xfrm>
            <a:off x="266550" y="160982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/>
              <a:t>1</a:t>
            </a: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Microphone :</a:t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data is collected in analog fashion then , it is </a:t>
            </a:r>
            <a:r>
              <a:rPr lang="en-US" sz="2200"/>
              <a:t>manipulated</a:t>
            </a:r>
            <a:r>
              <a:rPr lang="en-US" sz="2200"/>
              <a:t> to become </a:t>
            </a:r>
            <a:endParaRPr sz="22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useful</a:t>
            </a:r>
            <a:r>
              <a:rPr lang="en-US" sz="2200"/>
              <a:t> data </a:t>
            </a:r>
            <a:endParaRPr sz="2200"/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Nour\Desktop\grad pro pho\5.jpg" id="150" name="Google Shape;15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01150" y="3804100"/>
            <a:ext cx="2811300" cy="243705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0"/>
          <p:cNvSpPr txBox="1"/>
          <p:nvPr/>
        </p:nvSpPr>
        <p:spPr>
          <a:xfrm>
            <a:off x="266550" y="162825"/>
            <a:ext cx="8610900" cy="114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Components of Smart Home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1"/>
          <p:cNvSpPr txBox="1"/>
          <p:nvPr>
            <p:ph idx="1" type="body"/>
          </p:nvPr>
        </p:nvSpPr>
        <p:spPr>
          <a:xfrm>
            <a:off x="505100" y="5466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/>
              <a:t>2</a:t>
            </a: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Thermostat 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data is collected in analog fashion then , it is manipulated to become </a:t>
            </a:r>
            <a:endParaRPr sz="22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useful data </a:t>
            </a: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Nour\Desktop\grad pro pho\4.png" id="157" name="Google Shape;15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16125" y="4156950"/>
            <a:ext cx="2097000" cy="221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