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1" r:id="rId3"/>
    <p:sldId id="265" r:id="rId4"/>
    <p:sldId id="260" r:id="rId5"/>
    <p:sldId id="259" r:id="rId6"/>
    <p:sldId id="264" r:id="rId7"/>
    <p:sldId id="263" r:id="rId8"/>
    <p:sldId id="258" r:id="rId9"/>
    <p:sldId id="266" r:id="rId10"/>
    <p:sldId id="270" r:id="rId11"/>
    <p:sldId id="269" r:id="rId12"/>
    <p:sldId id="268" r:id="rId13"/>
    <p:sldId id="274" r:id="rId14"/>
    <p:sldId id="273" r:id="rId15"/>
    <p:sldId id="289" r:id="rId16"/>
    <p:sldId id="272" r:id="rId17"/>
    <p:sldId id="290" r:id="rId18"/>
    <p:sldId id="257" r:id="rId19"/>
    <p:sldId id="271" r:id="rId20"/>
    <p:sldId id="267" r:id="rId21"/>
    <p:sldId id="282" r:id="rId22"/>
    <p:sldId id="281" r:id="rId23"/>
    <p:sldId id="280" r:id="rId24"/>
    <p:sldId id="279" r:id="rId25"/>
    <p:sldId id="291" r:id="rId26"/>
    <p:sldId id="292" r:id="rId27"/>
    <p:sldId id="278" r:id="rId28"/>
    <p:sldId id="283" r:id="rId29"/>
    <p:sldId id="284" r:id="rId30"/>
    <p:sldId id="286" r:id="rId31"/>
    <p:sldId id="285" r:id="rId32"/>
    <p:sldId id="287" r:id="rId33"/>
    <p:sldId id="288" r:id="rId34"/>
    <p:sldId id="277" r:id="rId35"/>
    <p:sldId id="27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279" autoAdjust="0"/>
    <p:restoredTop sz="94574" autoAdjust="0"/>
  </p:normalViewPr>
  <p:slideViewPr>
    <p:cSldViewPr>
      <p:cViewPr varScale="1">
        <p:scale>
          <a:sx n="69" d="100"/>
          <a:sy n="69" d="100"/>
        </p:scale>
        <p:origin x="-13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3" y="739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D140E-C4CA-40BC-AD17-B87AD941A570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DEECE-72E9-4779-82AD-BAE084D780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DEECE-72E9-4779-82AD-BAE084D780B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13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pic>
        <p:nvPicPr>
          <p:cNvPr id="10" name="Picture 1" descr="http://blog.amin.org/khaledmufleh1/files/2012/02/najah-log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0"/>
            <a:ext cx="1143008" cy="1143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828800" y="1143000"/>
            <a:ext cx="48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An- Najah National University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124200" y="1752600"/>
            <a:ext cx="25459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Graduation Project (2)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381000" y="4572000"/>
            <a:ext cx="237347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Prepared by: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Alaa Nazzal 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Qais </a:t>
            </a:r>
            <a:r>
              <a:rPr lang="en-US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Obaid 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Suhaib Qaddoha 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Ahmad Hakam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Motaseam Qotmosh</a:t>
            </a:r>
            <a:endParaRPr lang="ar-SA" sz="2000" b="1" dirty="0" smtClean="0">
              <a:solidFill>
                <a:srgbClr val="5B9BD5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895600" y="2286000"/>
            <a:ext cx="317567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HHO CELL:</a:t>
            </a:r>
          </a:p>
          <a:p>
            <a:pPr algn="ctr"/>
            <a:r>
              <a:rPr lang="en-US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Design, efficiency and effect</a:t>
            </a:r>
          </a:p>
          <a:p>
            <a:endParaRPr lang="ar-SA" sz="2000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28600" y="3915491"/>
            <a:ext cx="39523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Supervisor:   </a:t>
            </a:r>
            <a:r>
              <a:rPr lang="en-GB" sz="36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Dr</a:t>
            </a:r>
            <a:r>
              <a:rPr lang="en-GB" sz="2000" b="1" dirty="0" smtClean="0">
                <a:solidFill>
                  <a:srgbClr val="5B9BD5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. Ramiz AL- khaldi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Selected material :</a:t>
            </a:r>
          </a:p>
          <a:p>
            <a:endParaRPr lang="en-US" sz="2800" dirty="0" smtClean="0"/>
          </a:p>
          <a:p>
            <a:r>
              <a:rPr lang="en-US" sz="2800" dirty="0" smtClean="0"/>
              <a:t>High chromium Stainless Steel Grade </a:t>
            </a:r>
            <a:r>
              <a:rPr lang="en-US" sz="2800" i="1" dirty="0" smtClean="0"/>
              <a:t>316L </a:t>
            </a:r>
            <a:r>
              <a:rPr lang="en-US" sz="2800" dirty="0" smtClean="0"/>
              <a:t>is used where corrosion resistance is high.</a:t>
            </a:r>
          </a:p>
          <a:p>
            <a:endParaRPr lang="en-US" sz="2800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39528" t="15178" r="31736" b="19197"/>
          <a:stretch/>
        </p:blipFill>
        <p:spPr bwMode="auto">
          <a:xfrm>
            <a:off x="838200" y="3553133"/>
            <a:ext cx="2574198" cy="33048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rcRect l="32609" t="21352" r="46384" b="22776"/>
          <a:stretch/>
        </p:blipFill>
        <p:spPr bwMode="auto">
          <a:xfrm>
            <a:off x="5105400" y="3581400"/>
            <a:ext cx="2022475" cy="30175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Selected material :</a:t>
            </a:r>
          </a:p>
          <a:p>
            <a:pPr>
              <a:buNone/>
            </a:pPr>
            <a:r>
              <a:rPr lang="en-US" sz="2400" b="1" dirty="0" smtClean="0"/>
              <a:t>    </a:t>
            </a:r>
          </a:p>
          <a:p>
            <a:pPr>
              <a:buNone/>
            </a:pPr>
            <a:r>
              <a:rPr lang="en-US" sz="2400" b="1" dirty="0" smtClean="0"/>
              <a:t>      Gasket   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rcRect l="31410" t="15303" r="35779" b="19929"/>
          <a:stretch/>
        </p:blipFill>
        <p:spPr bwMode="auto">
          <a:xfrm>
            <a:off x="2895600" y="2819400"/>
            <a:ext cx="3200400" cy="35128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Selected material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Distilled water :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rcRect t="4840"/>
          <a:stretch/>
        </p:blipFill>
        <p:spPr bwMode="auto">
          <a:xfrm>
            <a:off x="3505200" y="2209800"/>
            <a:ext cx="4800600" cy="4419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Selected material</a:t>
            </a:r>
          </a:p>
          <a:p>
            <a:endParaRPr lang="en-US" sz="2800" dirty="0" smtClean="0"/>
          </a:p>
          <a:p>
            <a:r>
              <a:rPr lang="en-US" sz="2800" dirty="0" smtClean="0"/>
              <a:t>Bubbler</a:t>
            </a:r>
          </a:p>
          <a:p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safety to ensure and prevent</a:t>
            </a:r>
          </a:p>
          <a:p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reveres spark to the system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577222" y="3118978"/>
            <a:ext cx="4080692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Selected material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Cooler</a:t>
            </a:r>
            <a:r>
              <a:rPr lang="en-US" sz="2800" dirty="0" smtClean="0"/>
              <a:t>:</a:t>
            </a:r>
          </a:p>
          <a:p>
            <a:r>
              <a:rPr lang="en-US" sz="2800" dirty="0" smtClean="0"/>
              <a:t>to keep the system's contents under </a:t>
            </a:r>
            <a:r>
              <a:rPr lang="en-US" sz="2800" dirty="0" smtClean="0">
                <a:solidFill>
                  <a:srgbClr val="FF0000"/>
                </a:solidFill>
              </a:rPr>
              <a:t>100</a:t>
            </a:r>
            <a:r>
              <a:rPr lang="en-US" sz="2800" dirty="0" smtClean="0"/>
              <a:t> </a:t>
            </a:r>
            <a:endParaRPr lang="en-US" sz="2800" b="1" dirty="0" smtClean="0"/>
          </a:p>
          <a:p>
            <a:endParaRPr lang="en-US" dirty="0"/>
          </a:p>
        </p:txBody>
      </p:sp>
      <p:pic>
        <p:nvPicPr>
          <p:cNvPr id="4" name="Picture 3" descr="51118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9800" y="3810000"/>
            <a:ext cx="2867025" cy="2819400"/>
          </a:xfrm>
          <a:prstGeom prst="rect">
            <a:avLst/>
          </a:prstGeom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200400"/>
            <a:ext cx="354672" cy="434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1711" y="2819400"/>
            <a:ext cx="367228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800" b="1" dirty="0" smtClean="0"/>
              <a:t>Selected material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Pump </a:t>
            </a:r>
            <a:r>
              <a:rPr lang="en-US" sz="2800" dirty="0" smtClean="0"/>
              <a:t>:</a:t>
            </a:r>
          </a:p>
          <a:p>
            <a:r>
              <a:rPr lang="en-US" sz="2800" dirty="0" smtClean="0"/>
              <a:t>to circulate water throw the system </a:t>
            </a:r>
            <a:endParaRPr lang="en-US" sz="28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Selected material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hoses and tube:</a:t>
            </a:r>
          </a:p>
          <a:p>
            <a:r>
              <a:rPr lang="en-US" sz="2400" dirty="0" smtClean="0"/>
              <a:t>hydrogen is </a:t>
            </a:r>
            <a:r>
              <a:rPr lang="en-US" sz="2800" dirty="0" smtClean="0">
                <a:solidFill>
                  <a:srgbClr val="FF0000"/>
                </a:solidFill>
              </a:rPr>
              <a:t>14</a:t>
            </a:r>
            <a:r>
              <a:rPr lang="en-US" sz="2400" dirty="0" smtClean="0"/>
              <a:t> times faster in diffusion than air </a:t>
            </a:r>
          </a:p>
          <a:p>
            <a:r>
              <a:rPr lang="en-US" sz="2400" dirty="0" smtClean="0"/>
              <a:t>which can stand with very high pressure approximately(</a:t>
            </a:r>
            <a:r>
              <a:rPr lang="en-US" sz="2800" dirty="0" smtClean="0">
                <a:solidFill>
                  <a:srgbClr val="FF0000"/>
                </a:solidFill>
              </a:rPr>
              <a:t>10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bar</a:t>
            </a:r>
            <a:r>
              <a:rPr lang="en-US" sz="2400" dirty="0" smtClean="0"/>
              <a:t>)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l="4726" t="30240" r="9636" b="37631"/>
          <a:stretch/>
        </p:blipFill>
        <p:spPr>
          <a:xfrm>
            <a:off x="381000" y="1828800"/>
            <a:ext cx="7416824" cy="1739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1066800"/>
            <a:ext cx="1969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HHO Torch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14400" y="3657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To prevent the spark from get in tube this nozzle will increase the velocity above the hydrogen flame speed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0" y="4572000"/>
            <a:ext cx="3172203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611" t="16726" r="10771" b="22776"/>
          <a:stretch/>
        </p:blipFill>
        <p:spPr bwMode="auto">
          <a:xfrm>
            <a:off x="1905000" y="1524000"/>
            <a:ext cx="5789233" cy="3540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502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cell contained 90 stainless steel plate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surface area of = 5*3*90 = </a:t>
            </a:r>
            <a:r>
              <a:rPr lang="en-US" sz="3200" smtClean="0">
                <a:solidFill>
                  <a:srgbClr val="FF0000"/>
                </a:solidFill>
              </a:rPr>
              <a:t>1350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1400" y="5715000"/>
            <a:ext cx="736919" cy="4191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2362200" y="914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cell design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2133600" y="1219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Generator assembly: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hh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1447800"/>
            <a:ext cx="4135522" cy="50217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is about design and experimented development an efficient dry hydrogen generator  providing hydrogen on demand which electrolysis water into hydrogen and oxygen by using a </a:t>
            </a:r>
            <a:r>
              <a:rPr lang="en-US" i="1" dirty="0" smtClean="0">
                <a:solidFill>
                  <a:srgbClr val="FF0000"/>
                </a:solidFill>
              </a:rPr>
              <a:t>316</a:t>
            </a:r>
            <a:r>
              <a:rPr lang="en-US" dirty="0" smtClean="0">
                <a:solidFill>
                  <a:srgbClr val="FF0000"/>
                </a:solidFill>
              </a:rPr>
              <a:t>L </a:t>
            </a:r>
            <a:r>
              <a:rPr lang="en-US" dirty="0" smtClean="0"/>
              <a:t>stainless steel plates as cathode and anode, neutral and the possibility to Exploit it as fuel in many applications such as internal combustion engine, steel cutting,  welding and heating.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Safety </a:t>
            </a:r>
            <a:endParaRPr lang="en-US" sz="9600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400" dirty="0" smtClean="0"/>
              <a:t>around </a:t>
            </a:r>
            <a:r>
              <a:rPr lang="en-US" sz="2400" dirty="0" smtClean="0">
                <a:solidFill>
                  <a:srgbClr val="FF0000"/>
                </a:solidFill>
              </a:rPr>
              <a:t>1L</a:t>
            </a:r>
            <a:r>
              <a:rPr lang="en-US" sz="2400" dirty="0" smtClean="0"/>
              <a:t> stored in the bubbler equivalents to </a:t>
            </a:r>
            <a:r>
              <a:rPr lang="en-US" sz="2400" dirty="0" smtClean="0">
                <a:solidFill>
                  <a:srgbClr val="FF0000"/>
                </a:solidFill>
              </a:rPr>
              <a:t>0.17g</a:t>
            </a:r>
            <a:r>
              <a:rPr lang="en-US" sz="2400" dirty="0" smtClean="0"/>
              <a:t> of diesel</a:t>
            </a:r>
          </a:p>
          <a:p>
            <a:r>
              <a:rPr lang="en-US" sz="2400" dirty="0" smtClean="0"/>
              <a:t>There  three possible design to solve reveres spark to bubbler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</a:t>
            </a:r>
            <a:r>
              <a:rPr lang="en-US" sz="2400" b="1" dirty="0" smtClean="0"/>
              <a:t>Membrane separation:</a:t>
            </a:r>
          </a:p>
          <a:p>
            <a:pPr marL="457200" indent="-457200">
              <a:buNone/>
            </a:pPr>
            <a:r>
              <a:rPr lang="en-US" sz="2400" dirty="0" smtClean="0"/>
              <a:t>Its polymer membrane</a:t>
            </a:r>
          </a:p>
          <a:p>
            <a:pPr marL="457200" indent="-457200">
              <a:buNone/>
            </a:pPr>
            <a:r>
              <a:rPr lang="en-US" sz="2400" dirty="0" smtClean="0"/>
              <a:t>allows separating</a:t>
            </a:r>
            <a:r>
              <a:rPr lang="ar-JO" sz="2400" smtClean="0"/>
              <a:t> </a:t>
            </a:r>
            <a:r>
              <a:rPr lang="en-US" sz="2400" smtClean="0"/>
              <a:t> </a:t>
            </a:r>
            <a:r>
              <a:rPr lang="en-US" sz="2400" dirty="0" smtClean="0"/>
              <a:t>gases </a:t>
            </a:r>
          </a:p>
          <a:p>
            <a:pPr marL="457200" indent="-457200">
              <a:buNone/>
            </a:pPr>
            <a:r>
              <a:rPr lang="en-US" sz="2400" dirty="0" smtClean="0"/>
              <a:t>under high pressures (up to </a:t>
            </a:r>
            <a:r>
              <a:rPr lang="en-US" sz="2400" dirty="0" smtClean="0">
                <a:solidFill>
                  <a:srgbClr val="FF0000"/>
                </a:solidFill>
              </a:rPr>
              <a:t>6.5 </a:t>
            </a:r>
            <a:r>
              <a:rPr lang="en-US" sz="2400" dirty="0" err="1" smtClean="0">
                <a:solidFill>
                  <a:srgbClr val="FF0000"/>
                </a:solidFill>
              </a:rPr>
              <a:t>MPa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4" name="Picture 3" descr="New Bitmap Image (2)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57800" y="3124200"/>
            <a:ext cx="32766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2. </a:t>
            </a:r>
            <a:r>
              <a:rPr lang="en-US" sz="2800" b="1" dirty="0" smtClean="0"/>
              <a:t>Bubbler separator:</a:t>
            </a:r>
          </a:p>
          <a:p>
            <a:pPr marL="514350" indent="-514350">
              <a:buNone/>
            </a:pPr>
            <a:r>
              <a:rPr lang="en-US" sz="2000" b="1" dirty="0" smtClean="0"/>
              <a:t> </a:t>
            </a:r>
            <a:r>
              <a:rPr lang="en-US" sz="2400" dirty="0" smtClean="0"/>
              <a:t>which separate the oxygen from </a:t>
            </a:r>
          </a:p>
          <a:p>
            <a:pPr marL="514350" indent="-514350">
              <a:buNone/>
            </a:pPr>
            <a:r>
              <a:rPr lang="en-US" sz="2400" dirty="0" smtClean="0"/>
              <a:t>the gas due to the atom charge,</a:t>
            </a:r>
          </a:p>
          <a:p>
            <a:pPr marL="514350" indent="-514350">
              <a:buNone/>
            </a:pPr>
            <a:r>
              <a:rPr lang="en-US" sz="2400" dirty="0" smtClean="0"/>
              <a:t> using electromagnetic 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9800"/>
            <a:ext cx="3581400" cy="2887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 startAt="3"/>
            </a:pPr>
            <a:r>
              <a:rPr lang="en-US" sz="2800" b="1" dirty="0" smtClean="0"/>
              <a:t>Flash arrestor :</a:t>
            </a:r>
            <a:endParaRPr lang="en-US" sz="2800" dirty="0" smtClean="0"/>
          </a:p>
          <a:p>
            <a:pPr marL="514350" indent="-514350">
              <a:buNone/>
            </a:pPr>
            <a:endParaRPr lang="en-US" sz="2800" b="1" dirty="0" smtClean="0"/>
          </a:p>
          <a:p>
            <a:pPr marL="514350" indent="-514350">
              <a:buNone/>
            </a:pPr>
            <a:r>
              <a:rPr lang="en-US" sz="2400" dirty="0" smtClean="0"/>
              <a:t>Which made from fire stone </a:t>
            </a:r>
          </a:p>
          <a:p>
            <a:pPr marL="514350" indent="-514350">
              <a:buNone/>
            </a:pPr>
            <a:r>
              <a:rPr lang="en-US" sz="2400" dirty="0" smtClean="0"/>
              <a:t>And stop the spark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Note</a:t>
            </a:r>
            <a:r>
              <a:rPr lang="en-US" sz="2400" dirty="0" smtClean="0"/>
              <a:t> : Flash Arrestors for various gases do not work for HHO gas 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343400" y="2209800"/>
            <a:ext cx="4276725" cy="227076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 we chose the </a:t>
            </a:r>
            <a:r>
              <a:rPr lang="en-US" sz="3600" dirty="0" smtClean="0">
                <a:solidFill>
                  <a:srgbClr val="FF0000"/>
                </a:solidFill>
              </a:rPr>
              <a:t>flash back arrestor</a:t>
            </a:r>
          </a:p>
          <a:p>
            <a:r>
              <a:rPr lang="en-US" sz="3600" dirty="0" smtClean="0"/>
              <a:t>As the best solution due to  </a:t>
            </a:r>
          </a:p>
          <a:p>
            <a:r>
              <a:rPr lang="en-US" sz="3600" dirty="0" smtClean="0"/>
              <a:t>Cost </a:t>
            </a:r>
          </a:p>
          <a:p>
            <a:r>
              <a:rPr lang="en-US" sz="3600" dirty="0" smtClean="0"/>
              <a:t>effective </a:t>
            </a:r>
          </a:p>
          <a:p>
            <a:r>
              <a:rPr lang="en-US" sz="3600" dirty="0" smtClean="0"/>
              <a:t>Safety</a:t>
            </a:r>
            <a:endParaRPr lang="en-US" sz="3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analysis </a:t>
            </a:r>
            <a:endParaRPr lang="en-US" dirty="0"/>
          </a:p>
        </p:txBody>
      </p:sp>
      <p:pic>
        <p:nvPicPr>
          <p:cNvPr id="4" name="Content Placeholder 3" descr="Acetylene.bmp"/>
          <p:cNvPicPr>
            <a:picLocks noGrp="1"/>
          </p:cNvPicPr>
          <p:nvPr>
            <p:ph idx="1"/>
          </p:nvPr>
        </p:nvPicPr>
        <p:blipFill>
          <a:blip r:embed="rId2" cstate="print"/>
          <a:srcRect l="8678" t="4065" r="14256" b="21951"/>
          <a:stretch>
            <a:fillRect/>
          </a:stretch>
        </p:blipFill>
        <p:spPr>
          <a:xfrm>
            <a:off x="4419600" y="2971800"/>
            <a:ext cx="4419600" cy="2097391"/>
          </a:xfrm>
          <a:prstGeom prst="rect">
            <a:avLst/>
          </a:prstGeom>
        </p:spPr>
      </p:pic>
      <p:pic>
        <p:nvPicPr>
          <p:cNvPr id="6" name="Picture 5" descr="Hho generator cash flow.bmp"/>
          <p:cNvPicPr/>
          <p:nvPr/>
        </p:nvPicPr>
        <p:blipFill>
          <a:blip r:embed="rId3" cstate="print"/>
          <a:srcRect l="6947" r="17198" b="25112"/>
          <a:stretch>
            <a:fillRect/>
          </a:stretch>
        </p:blipFill>
        <p:spPr>
          <a:xfrm>
            <a:off x="304800" y="3200400"/>
            <a:ext cx="4038600" cy="238125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analysis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worth for hho generator welding machine is =  - 6276.19</a:t>
            </a:r>
          </a:p>
          <a:p>
            <a:endParaRPr lang="en-US" dirty="0" smtClean="0"/>
          </a:p>
          <a:p>
            <a:r>
              <a:rPr lang="en-US" dirty="0" smtClean="0"/>
              <a:t>Present worth for Acetylene =  -  48324.02</a:t>
            </a:r>
          </a:p>
          <a:p>
            <a:endParaRPr lang="en-US" dirty="0" smtClean="0"/>
          </a:p>
          <a:p>
            <a:r>
              <a:rPr lang="en-US" dirty="0" smtClean="0"/>
              <a:t> So the </a:t>
            </a:r>
            <a:r>
              <a:rPr lang="en-US" dirty="0" smtClean="0">
                <a:solidFill>
                  <a:srgbClr val="FF0000"/>
                </a:solidFill>
              </a:rPr>
              <a:t>hho welding machine is </a:t>
            </a:r>
            <a:r>
              <a:rPr lang="en-US" b="1" dirty="0" smtClean="0">
                <a:solidFill>
                  <a:srgbClr val="FF0000"/>
                </a:solidFill>
              </a:rPr>
              <a:t>more </a:t>
            </a:r>
            <a:r>
              <a:rPr lang="en-US" b="1" u="sng" dirty="0" smtClean="0">
                <a:solidFill>
                  <a:srgbClr val="FF0000"/>
                </a:solidFill>
              </a:rPr>
              <a:t>economically accepted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 l="20132" t="29782" r="38580" b="31250"/>
          <a:stretch>
            <a:fillRect/>
          </a:stretch>
        </p:blipFill>
        <p:spPr bwMode="auto">
          <a:xfrm>
            <a:off x="304800" y="1600200"/>
            <a:ext cx="804163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2838" t="35339" r="29322" b="13316"/>
          <a:stretch>
            <a:fillRect/>
          </a:stretch>
        </p:blipFill>
        <p:spPr bwMode="auto">
          <a:xfrm>
            <a:off x="0" y="1524000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l="17496" t="26563" r="38580" b="23437"/>
          <a:stretch>
            <a:fillRect/>
          </a:stretch>
        </p:blipFill>
        <p:spPr bwMode="auto">
          <a:xfrm>
            <a:off x="0" y="1600200"/>
            <a:ext cx="7391400" cy="473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286000"/>
            <a:ext cx="423558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b="1" dirty="0" smtClean="0"/>
              <a:t>Objective</a:t>
            </a:r>
            <a:endParaRPr lang="en-US" sz="8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4" name="Picture 3" descr="New Bitmap Image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2209800"/>
            <a:ext cx="7620000" cy="347662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46783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electricity consumption</a:t>
            </a:r>
            <a:endParaRPr lang="en-US" dirty="0" smtClean="0"/>
          </a:p>
          <a:p>
            <a:pPr lvl="0"/>
            <a:r>
              <a:rPr lang="en-US" dirty="0" smtClean="0"/>
              <a:t>Power of generator = 220v * 10A = 2200W = </a:t>
            </a:r>
            <a:r>
              <a:rPr lang="en-US" b="1" dirty="0" smtClean="0">
                <a:solidFill>
                  <a:srgbClr val="FF0000"/>
                </a:solidFill>
              </a:rPr>
              <a:t>2.2 </a:t>
            </a:r>
            <a:r>
              <a:rPr lang="en-US" b="1" dirty="0" err="1" smtClean="0">
                <a:solidFill>
                  <a:srgbClr val="FF0000"/>
                </a:solidFill>
              </a:rPr>
              <a:t>Kw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For 1 hour running per day → 2.2* (1 hr)= </a:t>
            </a:r>
            <a:r>
              <a:rPr lang="en-US" b="1" dirty="0" smtClean="0">
                <a:solidFill>
                  <a:srgbClr val="FF0000"/>
                </a:solidFill>
              </a:rPr>
              <a:t>2.2 kWh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per </a:t>
            </a:r>
            <a:r>
              <a:rPr lang="en-US" b="1" dirty="0" smtClean="0"/>
              <a:t>day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For 1 month → 2.2 * 30 days= </a:t>
            </a:r>
            <a:r>
              <a:rPr lang="en-US" b="1" dirty="0" smtClean="0">
                <a:solidFill>
                  <a:srgbClr val="FF0000"/>
                </a:solidFill>
              </a:rPr>
              <a:t>66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kWh/month</a:t>
            </a:r>
            <a:endParaRPr lang="en-US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n-US" dirty="0" smtClean="0"/>
              <a:t>     Cost (0.6 NIS per 1 kWh) → 66*(0.6)= </a:t>
            </a:r>
            <a:r>
              <a:rPr lang="en-US" b="1" dirty="0" smtClean="0">
                <a:solidFill>
                  <a:srgbClr val="FF0000"/>
                </a:solidFill>
              </a:rPr>
              <a:t>39.6 NIS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per month</a:t>
            </a:r>
            <a:r>
              <a:rPr lang="en-US" dirty="0" smtClean="0"/>
              <a:t> (1 hr per day)</a:t>
            </a:r>
          </a:p>
          <a:p>
            <a:pPr lvl="0"/>
            <a:r>
              <a:rPr lang="en-US" dirty="0" smtClean="0"/>
              <a:t>If the generator running for 4 hours per day( average), then the cost per month is</a:t>
            </a:r>
          </a:p>
          <a:p>
            <a:r>
              <a:rPr lang="en-US" b="1" dirty="0" smtClean="0"/>
              <a:t>39.6 * (4 hr) =</a:t>
            </a:r>
            <a:r>
              <a:rPr lang="en-US" b="1" dirty="0" smtClean="0">
                <a:solidFill>
                  <a:srgbClr val="FF0000"/>
                </a:solidFill>
              </a:rPr>
              <a:t>158.4 NIS per month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098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Prob and challenges </a:t>
            </a:r>
            <a:endParaRPr lang="en-US" sz="6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and challenges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Boiling water :</a:t>
            </a:r>
          </a:p>
          <a:p>
            <a:pPr marL="514350" indent="-514350">
              <a:buNone/>
            </a:pPr>
            <a:r>
              <a:rPr lang="en-US" dirty="0" smtClean="0"/>
              <a:t>    AC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alternating-electric-field-in-microwav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2362200"/>
            <a:ext cx="4648200" cy="2545209"/>
          </a:xfrm>
          <a:prstGeom prst="rect">
            <a:avLst/>
          </a:prstGeom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5257800"/>
            <a:ext cx="5181600" cy="365975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617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77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5715000"/>
            <a:ext cx="5231765" cy="419100"/>
          </a:xfrm>
          <a:prstGeom prst="rect">
            <a:avLst/>
          </a:prstGeom>
          <a:noFill/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219200" y="6019800"/>
            <a:ext cx="7315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We use full bridge rectifier to solve this problem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 and challenges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2. circulation </a:t>
            </a:r>
          </a:p>
          <a:p>
            <a:pPr>
              <a:buNone/>
            </a:pPr>
            <a:r>
              <a:rPr lang="en-US" dirty="0" smtClean="0"/>
              <a:t>The hho gas presser against the pump or the planned circulation and reveres  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ng.M\Desktop\20150514_0010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668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THANK YOU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>
              <a:solidFill>
                <a:schemeClr val="bg1"/>
              </a:solidFill>
            </a:endParaRPr>
          </a:p>
          <a:p>
            <a:pPr lvl="0"/>
            <a:endParaRPr lang="en-US" dirty="0" smtClean="0">
              <a:solidFill>
                <a:schemeClr val="bg1"/>
              </a:solidFill>
            </a:endParaRPr>
          </a:p>
          <a:p>
            <a:pPr lvl="0"/>
            <a:endParaRPr lang="en-US" dirty="0" smtClean="0">
              <a:solidFill>
                <a:schemeClr val="bg1"/>
              </a:solidFill>
            </a:endParaRPr>
          </a:p>
          <a:p>
            <a:pPr lvl="0"/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6600" dirty="0" smtClean="0"/>
              <a:t>Any </a:t>
            </a:r>
            <a:r>
              <a:rPr lang="en-US" sz="6600" dirty="0" smtClean="0"/>
              <a:t>Question ? </a:t>
            </a:r>
            <a:endParaRPr lang="ar-SA" sz="6600" dirty="0" smtClean="0"/>
          </a:p>
          <a:p>
            <a:pPr lvl="0"/>
            <a:endParaRPr lang="ar-SA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main objective of this project is to design and manufacture hydrogen generator system stainless steel plate.</a:t>
            </a:r>
          </a:p>
          <a:p>
            <a:endParaRPr lang="en-US" dirty="0" smtClean="0"/>
          </a:p>
          <a:p>
            <a:r>
              <a:rPr lang="en-US" dirty="0" smtClean="0"/>
              <a:t>To investigate the effectiveness and the efficiency of the system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Answering the question does it actually work?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33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700" b="1" dirty="0" smtClean="0"/>
              <a:t>Principle of Operation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209800"/>
            <a:ext cx="4482233" cy="25649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520" y="322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Principle of Operation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Principle of Operation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There are effectively </a:t>
            </a:r>
            <a:r>
              <a:rPr lang="en-US" i="1" dirty="0" smtClean="0">
                <a:solidFill>
                  <a:srgbClr val="FF0000"/>
                </a:solidFill>
              </a:rPr>
              <a:t>90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stainless steel plates with </a:t>
            </a:r>
            <a:r>
              <a:rPr lang="en-US" i="1" dirty="0" smtClean="0"/>
              <a:t>89</a:t>
            </a:r>
            <a:r>
              <a:rPr lang="en-US" dirty="0" smtClean="0"/>
              <a:t> spaces containing electrolyte.</a:t>
            </a:r>
          </a:p>
          <a:p>
            <a:r>
              <a:rPr lang="en-US" dirty="0" smtClean="0"/>
              <a:t>a </a:t>
            </a:r>
            <a:r>
              <a:rPr lang="en-US" i="1" dirty="0" smtClean="0">
                <a:solidFill>
                  <a:srgbClr val="FF0000"/>
                </a:solidFill>
              </a:rPr>
              <a:t>2.08</a:t>
            </a:r>
            <a:r>
              <a:rPr lang="en-US" i="1" dirty="0" smtClean="0"/>
              <a:t>V</a:t>
            </a:r>
            <a:r>
              <a:rPr lang="en-US" dirty="0" smtClean="0"/>
              <a:t> to </a:t>
            </a:r>
            <a:r>
              <a:rPr lang="en-US" i="1" dirty="0" smtClean="0">
                <a:solidFill>
                  <a:srgbClr val="FF0000"/>
                </a:solidFill>
              </a:rPr>
              <a:t>2.33V</a:t>
            </a:r>
            <a:r>
              <a:rPr lang="en-US" dirty="0" smtClean="0"/>
              <a:t> drop across each successive plate in the electrolyses.</a:t>
            </a:r>
          </a:p>
          <a:p>
            <a:r>
              <a:rPr lang="en-US" dirty="0" smtClean="0"/>
              <a:t> 4*5=20(inch) /2 = </a:t>
            </a:r>
            <a:r>
              <a:rPr lang="en-US" dirty="0" smtClean="0">
                <a:solidFill>
                  <a:srgbClr val="FF0000"/>
                </a:solidFill>
              </a:rPr>
              <a:t>10 amps</a:t>
            </a:r>
          </a:p>
          <a:p>
            <a:pPr>
              <a:buNone/>
            </a:pPr>
            <a:r>
              <a:rPr lang="en-US" dirty="0" smtClean="0"/>
              <a:t> are the maximum to apply on the cell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2514600"/>
            <a:ext cx="270458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 smtClean="0"/>
              <a:t>Design</a:t>
            </a:r>
            <a:endParaRPr lang="en-US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903</TotalTime>
  <Words>600</Words>
  <Application>Microsoft Office PowerPoint</Application>
  <PresentationFormat>On-screen Show (4:3)</PresentationFormat>
  <Paragraphs>137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Slide 1</vt:lpstr>
      <vt:lpstr>INTRODUCTION </vt:lpstr>
      <vt:lpstr>Slide 3</vt:lpstr>
      <vt:lpstr>Objective:</vt:lpstr>
      <vt:lpstr>Objective</vt:lpstr>
      <vt:lpstr>Principle of Operation  </vt:lpstr>
      <vt:lpstr>Principle of Operation  </vt:lpstr>
      <vt:lpstr>Principle of Operation  </vt:lpstr>
      <vt:lpstr>Slide 9</vt:lpstr>
      <vt:lpstr>Design</vt:lpstr>
      <vt:lpstr>Design</vt:lpstr>
      <vt:lpstr>Design</vt:lpstr>
      <vt:lpstr>Design</vt:lpstr>
      <vt:lpstr>Design</vt:lpstr>
      <vt:lpstr>Design</vt:lpstr>
      <vt:lpstr>Design</vt:lpstr>
      <vt:lpstr>Design</vt:lpstr>
      <vt:lpstr>Design</vt:lpstr>
      <vt:lpstr>Design</vt:lpstr>
      <vt:lpstr>Safety </vt:lpstr>
      <vt:lpstr>Safety</vt:lpstr>
      <vt:lpstr>Safety</vt:lpstr>
      <vt:lpstr>Safety</vt:lpstr>
      <vt:lpstr>Safety</vt:lpstr>
      <vt:lpstr>Economic analysis </vt:lpstr>
      <vt:lpstr>Economic analysis </vt:lpstr>
      <vt:lpstr>Result</vt:lpstr>
      <vt:lpstr>Result</vt:lpstr>
      <vt:lpstr>Result</vt:lpstr>
      <vt:lpstr>Result</vt:lpstr>
      <vt:lpstr>Result</vt:lpstr>
      <vt:lpstr>Prob and challenges </vt:lpstr>
      <vt:lpstr>Problem and challenges </vt:lpstr>
      <vt:lpstr>Prob and challenges 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LG</dc:creator>
  <cp:lastModifiedBy>Eng.M</cp:lastModifiedBy>
  <cp:revision>63</cp:revision>
  <dcterms:created xsi:type="dcterms:W3CDTF">2006-08-16T00:00:00Z</dcterms:created>
  <dcterms:modified xsi:type="dcterms:W3CDTF">2015-05-13T06:50:03Z</dcterms:modified>
</cp:coreProperties>
</file>