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341" r:id="rId4"/>
    <p:sldId id="258" r:id="rId5"/>
    <p:sldId id="266" r:id="rId6"/>
    <p:sldId id="353" r:id="rId7"/>
    <p:sldId id="347" r:id="rId8"/>
    <p:sldId id="261" r:id="rId9"/>
    <p:sldId id="260" r:id="rId10"/>
    <p:sldId id="262" r:id="rId11"/>
    <p:sldId id="263" r:id="rId12"/>
    <p:sldId id="348" r:id="rId13"/>
    <p:sldId id="349" r:id="rId14"/>
    <p:sldId id="342" r:id="rId15"/>
    <p:sldId id="352" r:id="rId16"/>
    <p:sldId id="317" r:id="rId17"/>
    <p:sldId id="318" r:id="rId18"/>
    <p:sldId id="319" r:id="rId19"/>
    <p:sldId id="321" r:id="rId20"/>
    <p:sldId id="324" r:id="rId21"/>
    <p:sldId id="334" r:id="rId22"/>
    <p:sldId id="333" r:id="rId23"/>
    <p:sldId id="327" r:id="rId24"/>
    <p:sldId id="343" r:id="rId25"/>
    <p:sldId id="269" r:id="rId26"/>
    <p:sldId id="351" r:id="rId27"/>
    <p:sldId id="272" r:id="rId28"/>
    <p:sldId id="332" r:id="rId29"/>
    <p:sldId id="335" r:id="rId30"/>
    <p:sldId id="275" r:id="rId31"/>
    <p:sldId id="350" r:id="rId32"/>
    <p:sldId id="274" r:id="rId33"/>
    <p:sldId id="331" r:id="rId34"/>
    <p:sldId id="280" r:id="rId35"/>
    <p:sldId id="278" r:id="rId36"/>
    <p:sldId id="281" r:id="rId37"/>
    <p:sldId id="282" r:id="rId38"/>
    <p:sldId id="283" r:id="rId39"/>
    <p:sldId id="284" r:id="rId40"/>
    <p:sldId id="285" r:id="rId41"/>
    <p:sldId id="313" r:id="rId42"/>
    <p:sldId id="291" r:id="rId43"/>
    <p:sldId id="344" r:id="rId44"/>
    <p:sldId id="299" r:id="rId45"/>
    <p:sldId id="302" r:id="rId46"/>
    <p:sldId id="303" r:id="rId47"/>
    <p:sldId id="304" r:id="rId48"/>
    <p:sldId id="339" r:id="rId49"/>
    <p:sldId id="345" r:id="rId50"/>
    <p:sldId id="338" r:id="rId51"/>
    <p:sldId id="340" r:id="rId52"/>
    <p:sldId id="306" r:id="rId53"/>
    <p:sldId id="330" r:id="rId54"/>
    <p:sldId id="307" r:id="rId55"/>
    <p:sldId id="346" r:id="rId56"/>
    <p:sldId id="309" r:id="rId57"/>
    <p:sldId id="310" r:id="rId58"/>
    <p:sldId id="328" r:id="rId59"/>
    <p:sldId id="316" r:id="rId60"/>
    <p:sldId id="312" r:id="rId61"/>
    <p:sldId id="315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624" autoAdjust="0"/>
  </p:normalViewPr>
  <p:slideViewPr>
    <p:cSldViewPr>
      <p:cViewPr>
        <p:scale>
          <a:sx n="100" d="100"/>
          <a:sy n="100" d="100"/>
        </p:scale>
        <p:origin x="-534" y="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7.png"/><Relationship Id="rId4" Type="http://schemas.openxmlformats.org/officeDocument/2006/relationships/oleObject" Target="../embeddings/oleObject1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81000"/>
            <a:ext cx="4114800" cy="8604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Health Care Center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1828800"/>
            <a:ext cx="5562600" cy="1752600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Prepared By: Dana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Heigeh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Isra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Atallah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Manar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Raddad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1119669_823866021040090_1130392973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76400"/>
            <a:ext cx="4953000" cy="2964823"/>
          </a:xfrm>
          <a:prstGeom prst="rect">
            <a:avLst/>
          </a:prstGeom>
          <a:effectLst>
            <a:reflection blurRad="6350" stA="50000" endA="300" endPos="55000" dir="5400000" sy="-100000" algn="bl" rotWithShape="0"/>
            <a:softEdge rad="127000"/>
          </a:effectLst>
          <a:scene3d>
            <a:camera prst="perspectiveContrastingLeftFacing"/>
            <a:lightRig rig="threePt" dir="t"/>
          </a:scene3d>
        </p:spPr>
      </p:pic>
      <p:sp>
        <p:nvSpPr>
          <p:cNvPr id="6" name="TextBox 5"/>
          <p:cNvSpPr txBox="1"/>
          <p:nvPr/>
        </p:nvSpPr>
        <p:spPr>
          <a:xfrm>
            <a:off x="2057400" y="39624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Supervisor: Dr.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Monther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Dwaikat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467600" cy="4270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/>
          </a:p>
        </p:txBody>
      </p:sp>
      <p:pic>
        <p:nvPicPr>
          <p:cNvPr id="4" name="Content Placeholder 3" descr="old 1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85800" y="1600200"/>
            <a:ext cx="7306695" cy="469648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33400" y="10668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 for the first floor: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 descr="8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600200"/>
            <a:ext cx="7392283" cy="46482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4270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/>
          </a:p>
        </p:txBody>
      </p:sp>
      <p:pic>
        <p:nvPicPr>
          <p:cNvPr id="4" name="Content Placeholder 3" descr="old3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0" y="1752600"/>
            <a:ext cx="7467600" cy="451167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57200" y="10668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 for the second floor: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0"/>
            <a:ext cx="7620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pic>
        <p:nvPicPr>
          <p:cNvPr id="6" name="صورة 5" descr="واج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15" y="1437997"/>
            <a:ext cx="7659169" cy="3982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pic>
        <p:nvPicPr>
          <p:cNvPr id="5" name="صورة 4" descr="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232" y="1728550"/>
            <a:ext cx="5801535" cy="340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5400" y="2438400"/>
            <a:ext cx="6477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Environmental </a:t>
            </a:r>
          </a:p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Design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609600" y="381000"/>
            <a:ext cx="32800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Thermal Calculations</a:t>
            </a:r>
            <a:endParaRPr lang="ar-SA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33400" y="12192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Layers for external walls 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(U = 0.87 W/m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.k):</a:t>
            </a:r>
            <a:endParaRPr lang="en-US" sz="2400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533400" y="2209800"/>
          <a:ext cx="4038600" cy="2209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28394"/>
                <a:gridCol w="1910206"/>
              </a:tblGrid>
              <a:tr h="38003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cs typeface="+mj-cs"/>
                        </a:rPr>
                        <a:t>Thickness(cm)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n-cs"/>
                        </a:rPr>
                        <a:t>Layer</a:t>
                      </a:r>
                      <a:endParaRPr lang="ar-SA" sz="1800" b="1" dirty="0">
                        <a:cs typeface="+mn-cs"/>
                      </a:endParaRPr>
                    </a:p>
                  </a:txBody>
                  <a:tcPr/>
                </a:tc>
              </a:tr>
              <a:tr h="3659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7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Stone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  <a:tr h="3659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10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concrete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  <a:tr h="3659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1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Polystyrene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  <a:tr h="3659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10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Block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  <a:tr h="3659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2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Plaster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3" descr="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371600"/>
            <a:ext cx="3352801" cy="38957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مستطيل 8"/>
          <p:cNvSpPr/>
          <p:nvPr/>
        </p:nvSpPr>
        <p:spPr>
          <a:xfrm>
            <a:off x="381000" y="4800600"/>
            <a:ext cx="449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We used double glazed windows with U=2.71 W/m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010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Ecotect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 for original design of the health center.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11256453_10205771128575516_210830882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905000"/>
            <a:ext cx="69342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315200" cy="6858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Ecotect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 for the new design of the health center.</a:t>
            </a:r>
          </a:p>
          <a:p>
            <a:endParaRPr lang="en-US" dirty="0"/>
          </a:p>
        </p:txBody>
      </p:sp>
      <p:pic>
        <p:nvPicPr>
          <p:cNvPr id="5" name="صورة 4" descr="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2057400"/>
            <a:ext cx="6400800" cy="4419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1371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original design.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24600" y="4267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new design. </a:t>
            </a:r>
            <a:endParaRPr lang="en-US" dirty="0"/>
          </a:p>
        </p:txBody>
      </p:sp>
      <p:pic>
        <p:nvPicPr>
          <p:cNvPr id="9" name="صورة 8" descr="C:\Users\Acer\AppData\Local\Temp\eco58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14400"/>
            <a:ext cx="5988346" cy="24210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7" descr="11227436_10205771148216007_1876018524_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810000"/>
            <a:ext cx="5943600" cy="2743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324600" y="20574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Heating load =19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W.h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/m²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Cooling load =24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W.h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/m²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4600" y="48006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Heating load = 9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W.h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/m²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Cooling load =19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W.h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/m²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9" descr="emergency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1" y="838200"/>
            <a:ext cx="4724399" cy="28956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5032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dirty="0"/>
          </a:p>
        </p:txBody>
      </p:sp>
      <p:pic>
        <p:nvPicPr>
          <p:cNvPr id="7" name="صورة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429000"/>
            <a:ext cx="4648200" cy="320040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5791200" y="11430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Emergency department-The original design.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4648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Emergency department-The new design. </a:t>
            </a:r>
            <a:endParaRPr lang="en-US" dirty="0"/>
          </a:p>
        </p:txBody>
      </p:sp>
      <p:sp>
        <p:nvSpPr>
          <p:cNvPr id="10" name="شكل بيضاوي 9"/>
          <p:cNvSpPr/>
          <p:nvPr/>
        </p:nvSpPr>
        <p:spPr>
          <a:xfrm>
            <a:off x="3962400" y="6172200"/>
            <a:ext cx="1143000" cy="68580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رابط بشكل مرفق 12"/>
          <p:cNvCxnSpPr/>
          <p:nvPr/>
        </p:nvCxnSpPr>
        <p:spPr>
          <a:xfrm>
            <a:off x="1295400" y="3810000"/>
            <a:ext cx="838200" cy="304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مربع نص 13"/>
          <p:cNvSpPr txBox="1"/>
          <p:nvPr/>
        </p:nvSpPr>
        <p:spPr>
          <a:xfrm>
            <a:off x="2209800" y="3962400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1.60%</a:t>
            </a:r>
            <a:endParaRPr lang="en-US" dirty="0"/>
          </a:p>
        </p:txBody>
      </p:sp>
      <p:sp>
        <p:nvSpPr>
          <p:cNvPr id="15" name="شكل بيضاوي 14"/>
          <p:cNvSpPr/>
          <p:nvPr/>
        </p:nvSpPr>
        <p:spPr>
          <a:xfrm>
            <a:off x="381000" y="3429000"/>
            <a:ext cx="1143000" cy="68580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رابط بشكل مرفق 18"/>
          <p:cNvCxnSpPr/>
          <p:nvPr/>
        </p:nvCxnSpPr>
        <p:spPr>
          <a:xfrm rot="16200000" flipH="1" flipV="1">
            <a:off x="3562911" y="5733489"/>
            <a:ext cx="51967" cy="1081789"/>
          </a:xfrm>
          <a:prstGeom prst="bentConnector4">
            <a:avLst>
              <a:gd name="adj1" fmla="val -238276"/>
              <a:gd name="adj2" fmla="val 58617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مربع نص 26"/>
          <p:cNvSpPr txBox="1"/>
          <p:nvPr/>
        </p:nvSpPr>
        <p:spPr>
          <a:xfrm>
            <a:off x="2286000" y="5943600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2.60%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4" grpId="0"/>
      <p:bldP spid="15" grpId="0" animBg="1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032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outlines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Structural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Quantity Surveying and Cost Estimation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10408702_10152972361084751_3417663801532127645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304800"/>
            <a:ext cx="4419600" cy="37184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Meeting room was chosen.</a:t>
            </a:r>
          </a:p>
          <a:p>
            <a:pPr>
              <a:buNone/>
            </a:pPr>
            <a:r>
              <a:rPr lang="en-US" sz="1800" dirty="0" smtClean="0"/>
              <a:t>The required optimum value of RT</a:t>
            </a:r>
            <a:r>
              <a:rPr lang="en-US" sz="1800" baseline="-25000" dirty="0" smtClean="0"/>
              <a:t>60 </a:t>
            </a:r>
            <a:r>
              <a:rPr lang="en-US" sz="1800" dirty="0" smtClean="0"/>
              <a:t>level in the meeting room is </a:t>
            </a:r>
          </a:p>
          <a:p>
            <a:pPr>
              <a:buNone/>
            </a:pPr>
            <a:r>
              <a:rPr lang="en-US" sz="1800" dirty="0" smtClean="0"/>
              <a:t>0.5 -0.7 sec.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RT</a:t>
            </a:r>
            <a:r>
              <a:rPr lang="en-US" sz="1800" baseline="-25000" dirty="0" smtClean="0"/>
              <a:t>60</a:t>
            </a:r>
            <a:r>
              <a:rPr lang="en-US" sz="1800" dirty="0" smtClean="0"/>
              <a:t>=0.6→in range</a:t>
            </a:r>
          </a:p>
          <a:p>
            <a:pPr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l7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429000" y="2667000"/>
            <a:ext cx="4443552" cy="324723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4873752"/>
          </a:xfrm>
        </p:spPr>
        <p:txBody>
          <a:bodyPr/>
          <a:lstStyle/>
          <a:p>
            <a:r>
              <a:rPr lang="en-US" dirty="0" smtClean="0"/>
              <a:t>% Alcon =6%</a:t>
            </a:r>
          </a:p>
          <a:p>
            <a:r>
              <a:rPr lang="en-US" dirty="0" smtClean="0"/>
              <a:t>Range between 3 and 7→ % Alcon is good.</a:t>
            </a:r>
          </a:p>
          <a:p>
            <a:r>
              <a:rPr lang="en-US" dirty="0" smtClean="0"/>
              <a:t>The recommended STC=42 dB.</a:t>
            </a:r>
          </a:p>
          <a:p>
            <a:r>
              <a:rPr lang="en-US" dirty="0" smtClean="0"/>
              <a:t>Modifications for STC ratings: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3200400"/>
          <a:ext cx="4800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in dense hollow block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Plaster on both sides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579438"/>
          </a:xfrm>
        </p:spPr>
        <p:txBody>
          <a:bodyPr>
            <a:normAutofit/>
          </a:bodyPr>
          <a:lstStyle/>
          <a:p>
            <a:r>
              <a:rPr lang="en-US" dirty="0" smtClean="0"/>
              <a:t>Acoustical Design</a:t>
            </a:r>
            <a:endParaRPr lang="en-US" dirty="0"/>
          </a:p>
        </p:txBody>
      </p:sp>
      <p:pic>
        <p:nvPicPr>
          <p:cNvPr id="4" name="Picture 3" descr="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143000"/>
            <a:ext cx="4484825" cy="4495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Picture 4" descr="11216062_825434224216603_354745778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143000"/>
            <a:ext cx="3962400" cy="4495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TextBox 5"/>
          <p:cNvSpPr txBox="1"/>
          <p:nvPr/>
        </p:nvSpPr>
        <p:spPr>
          <a:xfrm>
            <a:off x="533400" y="5867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Section in the inside wall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5867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Section in the outside wall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/>
          <a:lstStyle/>
          <a:p>
            <a:r>
              <a:rPr lang="en-US" dirty="0" smtClean="0"/>
              <a:t>Acoustical Design</a:t>
            </a:r>
            <a:endParaRPr lang="en-US" dirty="0"/>
          </a:p>
        </p:txBody>
      </p:sp>
      <p:pic>
        <p:nvPicPr>
          <p:cNvPr id="6" name="صورة 5" descr="...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457325"/>
            <a:ext cx="6705600" cy="4669971"/>
          </a:xfrm>
          <a:prstGeom prst="rect">
            <a:avLst/>
          </a:prstGeom>
        </p:spPr>
      </p:pic>
      <p:pic>
        <p:nvPicPr>
          <p:cNvPr id="60418" name="Picture 2" descr="https://fbcdn-sphotos-h-a.akamaihd.net/hphotos-ak-xpt1/v/t34.0-12/11263729_10205771422982876_1589974660_n.jpg?oh=e273cee11a361144dc1a8c3eb49aeb98&amp;oe=55558618&amp;__gda__=1431664960_ec9c02c8d6174c56da3ba2716ee7893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295400"/>
            <a:ext cx="64008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371600" y="1752600"/>
            <a:ext cx="5486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Structural &amp;</a:t>
            </a:r>
          </a:p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 Seismic Design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483352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project consists of two block separated by 5cm structural joint.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Ribbed slab of 25 cm thickness.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Beam girder system.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12" descr="1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438400"/>
            <a:ext cx="6916009" cy="4267775"/>
          </a:xfrm>
          <a:prstGeom prst="rect">
            <a:avLst/>
          </a:prstGeom>
          <a:ln w="38100" cap="sq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066800"/>
            <a:ext cx="3048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codes </a:t>
            </a:r>
            <a:r>
              <a:rPr lang="en-US" sz="2800" dirty="0" smtClean="0"/>
              <a:t>: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828800"/>
            <a:ext cx="73914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</a:rPr>
              <a:t>ACI -318-11 for reinforced concrete structural design.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</a:rPr>
              <a:t>UBC -97 for earthquake load computations.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</a:rPr>
              <a:t>ASCE for load computations.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sz="2400" dirty="0" smtClean="0"/>
              <a:t>(ACI 350.3-06) for computing loads applied on water tanks under earthquake action.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JO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762000" y="4800600"/>
            <a:ext cx="7924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analysis and design were done using SAP2000 program.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7467600" cy="5032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Loads Used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 A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 B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057400"/>
          <a:ext cx="60960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47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Type of load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Load (KN/m</a:t>
                      </a:r>
                      <a:r>
                        <a:rPr lang="en-US" sz="1800" b="1" baseline="300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Dead Load (Own weight)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5.63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Super Imposed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Live Load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Arial"/>
                        </a:rPr>
                        <a:t>6 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4572000"/>
          <a:ext cx="6096000" cy="1310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276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+mn-cs"/>
                        </a:rPr>
                        <a:t>Type of load</a:t>
                      </a:r>
                      <a:endParaRPr lang="en-US" sz="18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+mn-cs"/>
                        </a:rPr>
                        <a:t>Load (KN/m</a:t>
                      </a:r>
                      <a:r>
                        <a:rPr lang="en-US" sz="1800" b="1" baseline="30000">
                          <a:latin typeface="Times New Roman"/>
                          <a:ea typeface="Times New Roman"/>
                          <a:cs typeface="+mn-cs"/>
                        </a:rPr>
                        <a:t>2</a:t>
                      </a:r>
                      <a:r>
                        <a:rPr lang="en-US" sz="1800" b="1">
                          <a:latin typeface="Times New Roman"/>
                          <a:ea typeface="Times New Roman"/>
                          <a:cs typeface="+mn-cs"/>
                        </a:rPr>
                        <a:t>)</a:t>
                      </a:r>
                      <a:endParaRPr lang="en-US" sz="18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76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+mn-cs"/>
                        </a:rPr>
                        <a:t>Dead Load (Own weight)</a:t>
                      </a:r>
                      <a:endParaRPr lang="en-US" sz="1800" b="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+mn-cs"/>
                        </a:rPr>
                        <a:t>5.63</a:t>
                      </a:r>
                      <a:endParaRPr lang="en-US" sz="18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76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+mn-cs"/>
                        </a:rPr>
                        <a:t>Super Imposed</a:t>
                      </a:r>
                      <a:endParaRPr lang="en-US" sz="1800" dirty="0" smtClean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+mn-cs"/>
                        </a:rPr>
                        <a:t>2</a:t>
                      </a:r>
                      <a:endParaRPr lang="en-US" sz="18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76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+mn-cs"/>
                        </a:rPr>
                        <a:t>Live Load</a:t>
                      </a:r>
                      <a:endParaRPr lang="en-US" sz="1800" b="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+mn-cs"/>
                        </a:rPr>
                        <a:t>6 </a:t>
                      </a:r>
                      <a:endParaRPr lang="en-US" sz="18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81000" y="228600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Structural Design</a:t>
            </a:r>
            <a:endParaRPr kumimoji="0" 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066800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Seismic load</a:t>
            </a:r>
            <a:r>
              <a:rPr lang="en-US" dirty="0" smtClean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Soil type SD</a:t>
            </a:r>
            <a:r>
              <a:rPr lang="en-US" altLang="zh-CN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  </a:t>
            </a: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and the bearing capacity of soil = 220 KN/m</a:t>
            </a:r>
            <a:r>
              <a:rPr lang="en-US" baseline="30000" dirty="0" smtClean="0"/>
              <a:t>2</a:t>
            </a:r>
          </a:p>
          <a:p>
            <a:pPr lvl="0">
              <a:buFont typeface="Wingdings" pitchFamily="2" charset="2"/>
              <a:buChar char="ü"/>
            </a:pP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Z=0.2 </a:t>
            </a:r>
          </a:p>
          <a:p>
            <a:pPr lvl="0">
              <a:buFont typeface="Wingdings" pitchFamily="2" charset="2"/>
              <a:buChar char="ü"/>
            </a:pP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I=1.25</a:t>
            </a:r>
          </a:p>
          <a:p>
            <a:pPr lvl="0">
              <a:buFont typeface="Wingdings" pitchFamily="2" charset="2"/>
              <a:buChar char="ü"/>
            </a:pPr>
            <a:r>
              <a:rPr lang="en-US" dirty="0" err="1" smtClean="0"/>
              <a:t>Cv</a:t>
            </a:r>
            <a:r>
              <a:rPr lang="en-US" dirty="0" smtClean="0"/>
              <a:t>=0.4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Ca=0.25</a:t>
            </a:r>
          </a:p>
          <a:p>
            <a:pPr>
              <a:buFont typeface="Wingdings" pitchFamily="2" charset="2"/>
              <a:buChar char="ü"/>
            </a:pP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R=5.5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371600"/>
          <a:ext cx="7467600" cy="220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Dimensions (cm)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Tie beams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50*40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beams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(50*60), (80*60)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Secondary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(40*60), (40*40)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columns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90*40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70*30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81000" y="457200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Structural Design</a:t>
            </a:r>
            <a:endParaRPr kumimoji="0" 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752600" y="2438400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Introduction</a:t>
            </a:r>
            <a:endParaRPr lang="ar-S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Equilibrium Checks-Block 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533400" y="3581400"/>
          <a:ext cx="8077200" cy="1663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30680"/>
                <a:gridCol w="1615440"/>
                <a:gridCol w="1783080"/>
                <a:gridCol w="1447800"/>
              </a:tblGrid>
              <a:tr h="8845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Structural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element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Manual moment (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SAP moment (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% Difference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Check &lt;10%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381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Slab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&lt;10%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OK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3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Beam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479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456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4.8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&lt;10%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OK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09600" y="1066800"/>
          <a:ext cx="60960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676400"/>
                <a:gridCol w="13716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calculations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 results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%Error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41200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64800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2 % &lt;10%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13600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13600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0.2% &lt;10%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533400" y="2971800"/>
            <a:ext cx="7467600" cy="50323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Internal Forces Checks</a:t>
            </a:r>
            <a:endParaRPr kumimoji="0" 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914400"/>
            <a:ext cx="4343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Checks on SAP model : 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457200" y="1447800"/>
            <a:ext cx="5105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Base shear </a:t>
            </a:r>
            <a:r>
              <a:rPr lang="en-US" dirty="0" smtClean="0"/>
              <a:t>(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) for seismic design :</a:t>
            </a:r>
          </a:p>
          <a:p>
            <a:endParaRPr lang="ar-JO" dirty="0"/>
          </a:p>
        </p:txBody>
      </p:sp>
      <p:sp>
        <p:nvSpPr>
          <p:cNvPr id="6" name="TextBox 11"/>
          <p:cNvSpPr txBox="1"/>
          <p:nvPr/>
        </p:nvSpPr>
        <p:spPr>
          <a:xfrm>
            <a:off x="762000" y="1905000"/>
            <a:ext cx="53340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Manual calculation for ( V )  = 11391KN .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SAP :  </a:t>
            </a:r>
            <a:endParaRPr lang="ar-JO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 descr="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819400"/>
            <a:ext cx="7361905" cy="1676400"/>
          </a:xfrm>
          <a:prstGeom prst="rect">
            <a:avLst/>
          </a:prstGeom>
        </p:spPr>
      </p:pic>
      <p:sp>
        <p:nvSpPr>
          <p:cNvPr id="8" name="TextBox 9"/>
          <p:cNvSpPr txBox="1"/>
          <p:nvPr/>
        </p:nvSpPr>
        <p:spPr>
          <a:xfrm>
            <a:off x="609600" y="4800600"/>
            <a:ext cx="5791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Mass participation ratio is larger than 90% in X, Y .</a:t>
            </a:r>
            <a:endParaRPr lang="ar-JO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3D Model for The Blocks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13" descr="2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" y="1676400"/>
            <a:ext cx="4572000" cy="4258270"/>
          </a:xfrm>
          <a:prstGeom prst="rect">
            <a:avLst/>
          </a:prstGeom>
          <a:ln w="38100" cap="sq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  <a:softEdge rad="63500"/>
          </a:effectLst>
        </p:spPr>
      </p:pic>
      <p:pic>
        <p:nvPicPr>
          <p:cNvPr id="6" name="Picture 5" descr="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514600"/>
            <a:ext cx="4264992" cy="4343400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685800" y="61722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Block 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18288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Block 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Deformed Shape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block b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11734" y="1066800"/>
            <a:ext cx="4251265" cy="3276600"/>
          </a:xfrm>
        </p:spPr>
      </p:pic>
      <p:pic>
        <p:nvPicPr>
          <p:cNvPr id="5" name="Picture 4" descr="gsegs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34" y="2514600"/>
            <a:ext cx="4325713" cy="3886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2600" y="5105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Block 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17526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Block 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Content Placeholder 10" descr="erye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971800" y="1066800"/>
            <a:ext cx="5715000" cy="3094074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 reinforcement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11245188_825715410855151_99605261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191000"/>
            <a:ext cx="5949841" cy="2667000"/>
          </a:xfrm>
          <a:prstGeom prst="rect">
            <a:avLst/>
          </a:prstGeom>
        </p:spPr>
      </p:pic>
      <p:pic>
        <p:nvPicPr>
          <p:cNvPr id="10" name="Picture 9" descr="Untitl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371600"/>
            <a:ext cx="6792273" cy="4696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4873752"/>
          </a:xfrm>
        </p:spPr>
        <p:txBody>
          <a:bodyPr/>
          <a:lstStyle/>
          <a:p>
            <a:r>
              <a:rPr lang="en-US" dirty="0" smtClean="0"/>
              <a:t>Beam reinforcement</a:t>
            </a:r>
            <a:endParaRPr lang="en-US" dirty="0"/>
          </a:p>
        </p:txBody>
      </p:sp>
      <p:pic>
        <p:nvPicPr>
          <p:cNvPr id="8" name="Picture 7" descr="be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47800"/>
            <a:ext cx="8458200" cy="2819400"/>
          </a:xfrm>
          <a:prstGeom prst="rect">
            <a:avLst/>
          </a:prstGeom>
        </p:spPr>
      </p:pic>
      <p:pic>
        <p:nvPicPr>
          <p:cNvPr id="12" name="Picture 11" descr="sec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4191000"/>
            <a:ext cx="2219603" cy="2384215"/>
          </a:xfrm>
          <a:prstGeom prst="rect">
            <a:avLst/>
          </a:prstGeom>
        </p:spPr>
      </p:pic>
      <p:pic>
        <p:nvPicPr>
          <p:cNvPr id="13" name="Picture 12" descr="gfty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4114800"/>
            <a:ext cx="2521787" cy="2398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4873752"/>
          </a:xfrm>
        </p:spPr>
        <p:txBody>
          <a:bodyPr/>
          <a:lstStyle/>
          <a:p>
            <a:r>
              <a:rPr lang="en-US" dirty="0" smtClean="0"/>
              <a:t>Column reinforcement</a:t>
            </a:r>
          </a:p>
          <a:p>
            <a:endParaRPr lang="en-US" dirty="0"/>
          </a:p>
        </p:txBody>
      </p:sp>
      <p:pic>
        <p:nvPicPr>
          <p:cNvPr id="7" name="Picture 6" descr="11212348_825737994186226_556354682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914400"/>
            <a:ext cx="1876425" cy="5410200"/>
          </a:xfrm>
          <a:prstGeom prst="rect">
            <a:avLst/>
          </a:prstGeom>
        </p:spPr>
      </p:pic>
      <p:pic>
        <p:nvPicPr>
          <p:cNvPr id="8" name="Picture 7" descr="11215881_825737977519561_669946503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524000"/>
            <a:ext cx="3286125" cy="1952625"/>
          </a:xfrm>
          <a:prstGeom prst="rect">
            <a:avLst/>
          </a:prstGeom>
        </p:spPr>
      </p:pic>
      <p:pic>
        <p:nvPicPr>
          <p:cNvPr id="9" name="Picture 8" descr="11225544_825737987519560_22420033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5086350"/>
            <a:ext cx="2114550" cy="1771650"/>
          </a:xfrm>
          <a:prstGeom prst="rect">
            <a:avLst/>
          </a:prstGeom>
        </p:spPr>
      </p:pic>
      <p:pic>
        <p:nvPicPr>
          <p:cNvPr id="10" name="Picture 9" descr="11253788_825737984186227_1586906216_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0" y="3276600"/>
            <a:ext cx="3086100" cy="1571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685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Shear wall reinforcement</a:t>
            </a:r>
          </a:p>
          <a:p>
            <a:endParaRPr lang="en-US" dirty="0"/>
          </a:p>
        </p:txBody>
      </p:sp>
      <p:pic>
        <p:nvPicPr>
          <p:cNvPr id="4" name="Picture 3" descr="shea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752600"/>
            <a:ext cx="8077200" cy="1295400"/>
          </a:xfrm>
          <a:prstGeom prst="rect">
            <a:avLst/>
          </a:prstGeom>
        </p:spPr>
      </p:pic>
      <p:pic>
        <p:nvPicPr>
          <p:cNvPr id="5" name="صورة 2" descr="ققق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3657600"/>
            <a:ext cx="3581400" cy="17526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6" name="صورة 12" descr="قث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4191000" y="3657600"/>
            <a:ext cx="4495800" cy="17526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38200" y="5562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boundaries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5562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web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7318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/>
          <a:lstStyle/>
          <a:p>
            <a:r>
              <a:rPr lang="en-US" dirty="0" smtClean="0"/>
              <a:t>Footing reinforcement.</a:t>
            </a:r>
          </a:p>
          <a:p>
            <a:pPr>
              <a:buNone/>
            </a:pPr>
            <a:r>
              <a:rPr lang="en-US" dirty="0" smtClean="0"/>
              <a:t>   Isolated footing:</a:t>
            </a:r>
          </a:p>
          <a:p>
            <a:endParaRPr lang="en-US" dirty="0"/>
          </a:p>
        </p:txBody>
      </p:sp>
      <p:pic>
        <p:nvPicPr>
          <p:cNvPr id="4" name="Picture 3" descr="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438400"/>
            <a:ext cx="7086600" cy="3804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032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7467600" cy="4873752"/>
          </a:xfrm>
        </p:spPr>
        <p:txBody>
          <a:bodyPr/>
          <a:lstStyle/>
          <a:p>
            <a:r>
              <a:rPr lang="en-US" dirty="0" smtClean="0"/>
              <a:t>Footing</a:t>
            </a:r>
          </a:p>
          <a:p>
            <a:endParaRPr lang="en-US" dirty="0"/>
          </a:p>
        </p:txBody>
      </p:sp>
      <p:pic>
        <p:nvPicPr>
          <p:cNvPr id="4" name="Picture 3" descr="ma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209800"/>
            <a:ext cx="8382000" cy="3200400"/>
          </a:xfrm>
          <a:prstGeom prst="rect">
            <a:avLst/>
          </a:prstGeom>
        </p:spPr>
      </p:pic>
      <p:pic>
        <p:nvPicPr>
          <p:cNvPr id="6" name="صورة 5" descr="5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524000"/>
            <a:ext cx="6662612" cy="4496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6556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178552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Health centers are structural buildings that provides a range of medical services including: consultations, treatment, diagnosis, minor surgery and health education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Ministry of Health decided to select this site because of: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lack of health centers in the eastern region of Nablus.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location is close to most of the villages and camps in the eastern area.</a:t>
            </a:r>
          </a:p>
          <a:p>
            <a:pPr lvl="1"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Location Advantages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land has a small slope.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Quite region.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Located in the middle of three streets.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 surrounding high buildings to prevent Sun.</a:t>
            </a:r>
          </a:p>
          <a:p>
            <a:pPr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7318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/>
          <a:lstStyle/>
          <a:p>
            <a:r>
              <a:rPr lang="en-US" dirty="0" smtClean="0"/>
              <a:t>Wall footing</a:t>
            </a:r>
          </a:p>
          <a:p>
            <a:endParaRPr lang="en-US" dirty="0"/>
          </a:p>
        </p:txBody>
      </p:sp>
      <p:pic>
        <p:nvPicPr>
          <p:cNvPr id="5" name="صورة 4" descr="3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362200"/>
            <a:ext cx="5925377" cy="38962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Staircase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kl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85800" y="1219200"/>
            <a:ext cx="6878010" cy="47244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066800"/>
            <a:ext cx="7467600" cy="533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(ACI 350.3-06) was used to compute loads applied on water tanks under earthquake action.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tank reinforcement</a:t>
            </a:r>
          </a:p>
          <a:p>
            <a:endParaRPr lang="en-US" dirty="0"/>
          </a:p>
        </p:txBody>
      </p:sp>
      <p:pic>
        <p:nvPicPr>
          <p:cNvPr id="4" name="Picture 3" descr="t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286000"/>
            <a:ext cx="7162800" cy="4267200"/>
          </a:xfrm>
          <a:prstGeom prst="rect">
            <a:avLst/>
          </a:prstGeom>
        </p:spPr>
      </p:pic>
      <p:pic>
        <p:nvPicPr>
          <p:cNvPr id="5" name="Picture 4" descr="11216152_825742010852491_143546801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438400"/>
            <a:ext cx="7010400" cy="40386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304800" y="685800"/>
            <a:ext cx="1185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tank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5400" y="2438400"/>
            <a:ext cx="6019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Electrical</a:t>
            </a:r>
          </a:p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Design</a:t>
            </a:r>
            <a:endParaRPr lang="en-US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blipFill>
                <a:blip r:embed="rId2"/>
                <a:tile tx="0" ty="0" sx="100000" sy="100000" flip="none" algn="tl"/>
              </a:blip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29400" y="5334000"/>
            <a:ext cx="838200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W.C’s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600200"/>
            <a:ext cx="2743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457200" y="914400"/>
          <a:ext cx="4066016" cy="2438400"/>
        </p:xfrm>
        <a:graphic>
          <a:graphicData uri="http://schemas.openxmlformats.org/presentationml/2006/ole">
            <p:oleObj spid="_x0000_s38916" name="Bitmap Image" r:id="rId4" imgW="4734586" imgH="2838846" progId="PBrush">
              <p:embed/>
            </p:oleObj>
          </a:graphicData>
        </a:graphic>
      </p:graphicFrame>
      <p:pic>
        <p:nvPicPr>
          <p:cNvPr id="7" name="صورة 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810000"/>
            <a:ext cx="4191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Rectangle 7"/>
          <p:cNvSpPr/>
          <p:nvPr/>
        </p:nvSpPr>
        <p:spPr>
          <a:xfrm>
            <a:off x="2057400" y="6324600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Others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1200" y="3352800"/>
            <a:ext cx="1039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staircase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85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Store.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recommended minimum luminance level E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for store is equal to 300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4 luminaries are needed.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0" descr="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057400" y="2743200"/>
            <a:ext cx="5883910" cy="367284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4873752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Meeting room: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recommended minimum luminance level E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for meeting room is equal to 500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https://fbcdn-sphotos-h-a.akamaihd.net/hphotos-ak-xpf1/v/t34.0-12/11015816_10153652154832538_2040500862_n.jpg?oh=7010bd3f6f68100f93957ee41b2dd5b6&amp;oe=552AC6BD&amp;__gda__=1428863788_30b5d0d7f172a65cab07c33ae57bf9a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514600"/>
            <a:ext cx="5995434" cy="373380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315200" cy="838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luminaries distribution for the ground floor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gggggggggg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752600"/>
            <a:ext cx="70104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Sockets distribution for the basement</a:t>
            </a:r>
          </a:p>
          <a:p>
            <a:endParaRPr lang="en-US" dirty="0"/>
          </a:p>
        </p:txBody>
      </p:sp>
      <p:pic>
        <p:nvPicPr>
          <p:cNvPr id="4" name="Picture 3" descr="ككككك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42370"/>
            <a:ext cx="7467600" cy="4835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86000" y="296733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Mechanical Design</a:t>
            </a:r>
            <a:endParaRPr lang="en-US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blipFill>
                <a:blip r:embed="rId2"/>
                <a:tile tx="0" ty="0" sx="100000" sy="100000" flip="none" algn="tl"/>
              </a:blip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09800"/>
            <a:ext cx="6705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635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Location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Near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Masjed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Abu Baker Al-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Siddiq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Balata Village in Nablus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pic>
        <p:nvPicPr>
          <p:cNvPr id="6" name="عنصر نائب للمحتوى 5" descr="88888888888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66800" y="2057400"/>
            <a:ext cx="5729288" cy="4440884"/>
          </a:xfrm>
        </p:spPr>
      </p:pic>
      <p:sp>
        <p:nvSpPr>
          <p:cNvPr id="7" name="مستطيل 6"/>
          <p:cNvSpPr/>
          <p:nvPr/>
        </p:nvSpPr>
        <p:spPr>
          <a:xfrm>
            <a:off x="609600" y="11430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Water supply for First floor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467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supply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bathroom</a:t>
            </a:r>
          </a:p>
          <a:p>
            <a:endParaRPr lang="ar-SA" dirty="0"/>
          </a:p>
        </p:txBody>
      </p:sp>
      <p:pic>
        <p:nvPicPr>
          <p:cNvPr id="5" name="صورة 4" descr="3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447800"/>
            <a:ext cx="4724400" cy="447657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r>
              <a:rPr lang="en-US" dirty="0" smtClean="0"/>
              <a:t>Drainage system</a:t>
            </a:r>
            <a:endParaRPr lang="en-US" dirty="0"/>
          </a:p>
        </p:txBody>
      </p:sp>
      <p:pic>
        <p:nvPicPr>
          <p:cNvPr id="5" name="Picture 4" descr="11257630_825746400852052_1856991702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00200"/>
            <a:ext cx="6029325" cy="445708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pic>
        <p:nvPicPr>
          <p:cNvPr id="4" name="Content Placeholder 3" descr="rrr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66258" y="1726877"/>
            <a:ext cx="7049484" cy="462027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09600" y="11430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Drainage system for the roof.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4873752"/>
          </a:xfrm>
        </p:spPr>
        <p:txBody>
          <a:bodyPr/>
          <a:lstStyle/>
          <a:p>
            <a:r>
              <a:rPr lang="en-US" dirty="0" smtClean="0"/>
              <a:t>HVAC system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8800" y="2286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2286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bbb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76400"/>
            <a:ext cx="6858000" cy="463231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981200" y="2667000"/>
            <a:ext cx="52945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Safety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4873752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Fire extinguishers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Fire hoses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Sprinklers system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Detectors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pro10MP_large._V395659855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52400"/>
            <a:ext cx="3200400" cy="3048000"/>
          </a:xfrm>
          <a:prstGeom prst="rect">
            <a:avLst/>
          </a:prstGeom>
          <a:ln w="9525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752600"/>
            <a:ext cx="2371864" cy="255257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iStock_000015246743_Mediu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505200"/>
            <a:ext cx="2986949" cy="2827533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6553200" y="3352800"/>
            <a:ext cx="1918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Fire Extinguisher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914400" y="63246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Sprinklers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581400" y="4724400"/>
            <a:ext cx="1443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Hose</a:t>
            </a:r>
            <a:r>
              <a:rPr lang="en-US" b="1" dirty="0" smtClean="0"/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Station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https://www.islandpalmcommunities.com/Images/UserUploadedImages/94/smoke%20detecto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00000">
            <a:off x="5954203" y="4354004"/>
            <a:ext cx="2057400" cy="2057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2" name="مستطيل 11"/>
          <p:cNvSpPr/>
          <p:nvPr/>
        </p:nvSpPr>
        <p:spPr>
          <a:xfrm>
            <a:off x="4114800" y="6248400"/>
            <a:ext cx="1845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Smoke Detectors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467600" cy="5794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Sprinkler distribution in a clinic and laboratory.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2" descr="y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124200"/>
            <a:ext cx="4419600" cy="32766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" name="صورة 5" descr="aaa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581400" y="1752600"/>
            <a:ext cx="5029200" cy="3429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dirty="0"/>
          </a:p>
        </p:txBody>
      </p:sp>
      <p:pic>
        <p:nvPicPr>
          <p:cNvPr id="4" name="Content Placeholder 3" descr="ff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2888" y="1219200"/>
            <a:ext cx="7468111" cy="5099368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990600"/>
            <a:ext cx="6705600" cy="685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Exit routs</a:t>
            </a:r>
          </a:p>
          <a:p>
            <a:endParaRPr lang="en-US" dirty="0"/>
          </a:p>
        </p:txBody>
      </p:sp>
      <p:pic>
        <p:nvPicPr>
          <p:cNvPr id="5" name="صورة 4" descr="44444444444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00200"/>
            <a:ext cx="6940084" cy="494347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4"/>
          <p:cNvSpPr/>
          <p:nvPr/>
        </p:nvSpPr>
        <p:spPr>
          <a:xfrm>
            <a:off x="1752600" y="2438400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Architectural </a:t>
            </a:r>
            <a:endParaRPr lang="ar-S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467600" cy="609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Quantity Surveying and Cost Estimation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1371600"/>
          <a:ext cx="6096000" cy="31953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994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Cost ($)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Material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90700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Steel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173000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concrete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30130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Mechanical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work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HVAC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12000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Electrical work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98917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finishes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r>
                        <a:rPr lang="en-US" smtClean="0">
                          <a:latin typeface="Times New Roman" pitchFamily="18" charset="0"/>
                          <a:cs typeface="Times New Roman" pitchFamily="18" charset="0"/>
                        </a:rPr>
                        <a:t>$/m²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Total/m²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hank_you_banner-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1212382_10205771049933550_140622244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550" y="1447800"/>
            <a:ext cx="6799704" cy="3919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 descr="7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079" y="609600"/>
            <a:ext cx="5960031" cy="41856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4800" y="152400"/>
            <a:ext cx="7467600" cy="609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Plan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5334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old basement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71600" y="1447800"/>
            <a:ext cx="6781800" cy="42672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533400" y="1066800"/>
            <a:ext cx="2807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 for the basement floor: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0"/>
            <a:ext cx="7391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5032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/>
          </a:p>
        </p:txBody>
      </p:sp>
      <p:pic>
        <p:nvPicPr>
          <p:cNvPr id="4" name="Content Placeholder 3" descr="old g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600200"/>
            <a:ext cx="7539537" cy="440405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81000" y="10668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 for the ground floor: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 descr="1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0199"/>
            <a:ext cx="7620000" cy="436725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1982</TotalTime>
  <Words>913</Words>
  <Application>Microsoft Office PowerPoint</Application>
  <PresentationFormat>On-screen Show (4:3)</PresentationFormat>
  <Paragraphs>286</Paragraphs>
  <Slides>61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3" baseType="lpstr">
      <vt:lpstr>مشربية</vt:lpstr>
      <vt:lpstr>Bitmap Image</vt:lpstr>
      <vt:lpstr>Health Care Center</vt:lpstr>
      <vt:lpstr>outlines</vt:lpstr>
      <vt:lpstr>Slide 3</vt:lpstr>
      <vt:lpstr>Introduction</vt:lpstr>
      <vt:lpstr>Site Location</vt:lpstr>
      <vt:lpstr>Slide 6</vt:lpstr>
      <vt:lpstr>Site Plan</vt:lpstr>
      <vt:lpstr>Architectural Design </vt:lpstr>
      <vt:lpstr>Architectural Design </vt:lpstr>
      <vt:lpstr>Architectural Design </vt:lpstr>
      <vt:lpstr>Architectural Design </vt:lpstr>
      <vt:lpstr>   Architectural Design</vt:lpstr>
      <vt:lpstr>   Architectural Design</vt:lpstr>
      <vt:lpstr>Slide 14</vt:lpstr>
      <vt:lpstr>Slide 15</vt:lpstr>
      <vt:lpstr>Environmental Design</vt:lpstr>
      <vt:lpstr>Environmental Design</vt:lpstr>
      <vt:lpstr>Environmental Design</vt:lpstr>
      <vt:lpstr>Environmental Design</vt:lpstr>
      <vt:lpstr>Acoustical Design</vt:lpstr>
      <vt:lpstr>Acoustical Design</vt:lpstr>
      <vt:lpstr>Acoustical Design</vt:lpstr>
      <vt:lpstr>Acoustical Design</vt:lpstr>
      <vt:lpstr>Slide 24</vt:lpstr>
      <vt:lpstr>Structural Design</vt:lpstr>
      <vt:lpstr>Structural Design</vt:lpstr>
      <vt:lpstr>Loads Used</vt:lpstr>
      <vt:lpstr>Structural Design</vt:lpstr>
      <vt:lpstr>Slide 29</vt:lpstr>
      <vt:lpstr>Equilibrium Checks-Block A</vt:lpstr>
      <vt:lpstr>Structural Design</vt:lpstr>
      <vt:lpstr>3D Model for The Blocks</vt:lpstr>
      <vt:lpstr>Deformed Shape </vt:lpstr>
      <vt:lpstr>Design Stage</vt:lpstr>
      <vt:lpstr>Design Stage</vt:lpstr>
      <vt:lpstr>Design Stage</vt:lpstr>
      <vt:lpstr>Design Stage</vt:lpstr>
      <vt:lpstr>Design Stage</vt:lpstr>
      <vt:lpstr>Design Stage</vt:lpstr>
      <vt:lpstr>Design Stage</vt:lpstr>
      <vt:lpstr>Staircase Design</vt:lpstr>
      <vt:lpstr>Design Stage</vt:lpstr>
      <vt:lpstr>Slide 43</vt:lpstr>
      <vt:lpstr>Electrical Design</vt:lpstr>
      <vt:lpstr>Electrical Design</vt:lpstr>
      <vt:lpstr>Electrical Design</vt:lpstr>
      <vt:lpstr>Electrical Design</vt:lpstr>
      <vt:lpstr>Electrical Design</vt:lpstr>
      <vt:lpstr>Slide 49</vt:lpstr>
      <vt:lpstr>Mechanical Design</vt:lpstr>
      <vt:lpstr>Mechanical Design</vt:lpstr>
      <vt:lpstr>Mechanical Design</vt:lpstr>
      <vt:lpstr>Mechanical Design</vt:lpstr>
      <vt:lpstr>Mechanical Design</vt:lpstr>
      <vt:lpstr>Slide 55</vt:lpstr>
      <vt:lpstr>Safety Design</vt:lpstr>
      <vt:lpstr>Safety Design</vt:lpstr>
      <vt:lpstr>Safety Design</vt:lpstr>
      <vt:lpstr>Safety Design</vt:lpstr>
      <vt:lpstr>Quantity Surveying and Cost Estimation</vt:lpstr>
      <vt:lpstr>Slide 61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Care Center</dc:title>
  <dc:creator>عطاالله</dc:creator>
  <cp:lastModifiedBy>عطاالله</cp:lastModifiedBy>
  <cp:revision>282</cp:revision>
  <dcterms:created xsi:type="dcterms:W3CDTF">2015-05-04T18:05:51Z</dcterms:created>
  <dcterms:modified xsi:type="dcterms:W3CDTF">2015-05-13T20:18:43Z</dcterms:modified>
</cp:coreProperties>
</file>