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 id="2147483698" r:id="rId3"/>
    <p:sldMasterId id="2147483717" r:id="rId4"/>
    <p:sldMasterId id="2147483736" r:id="rId5"/>
    <p:sldMasterId id="2147483755" r:id="rId6"/>
    <p:sldMasterId id="2147483774" r:id="rId7"/>
    <p:sldMasterId id="2147483812" r:id="rId8"/>
  </p:sldMasterIdLst>
  <p:notesMasterIdLst>
    <p:notesMasterId r:id="rId49"/>
  </p:notesMasterIdLst>
  <p:sldIdLst>
    <p:sldId id="257" r:id="rId9"/>
    <p:sldId id="258" r:id="rId10"/>
    <p:sldId id="299" r:id="rId11"/>
    <p:sldId id="280" r:id="rId12"/>
    <p:sldId id="259" r:id="rId13"/>
    <p:sldId id="276" r:id="rId14"/>
    <p:sldId id="260" r:id="rId15"/>
    <p:sldId id="312" r:id="rId16"/>
    <p:sldId id="318" r:id="rId17"/>
    <p:sldId id="277" r:id="rId18"/>
    <p:sldId id="302" r:id="rId19"/>
    <p:sldId id="303" r:id="rId20"/>
    <p:sldId id="304" r:id="rId21"/>
    <p:sldId id="305" r:id="rId22"/>
    <p:sldId id="306" r:id="rId23"/>
    <p:sldId id="300" r:id="rId24"/>
    <p:sldId id="319" r:id="rId25"/>
    <p:sldId id="263" r:id="rId26"/>
    <p:sldId id="320" r:id="rId27"/>
    <p:sldId id="321" r:id="rId28"/>
    <p:sldId id="309" r:id="rId29"/>
    <p:sldId id="307" r:id="rId30"/>
    <p:sldId id="308" r:id="rId31"/>
    <p:sldId id="310" r:id="rId32"/>
    <p:sldId id="284" r:id="rId33"/>
    <p:sldId id="286" r:id="rId34"/>
    <p:sldId id="265" r:id="rId35"/>
    <p:sldId id="322" r:id="rId36"/>
    <p:sldId id="323" r:id="rId37"/>
    <p:sldId id="324" r:id="rId38"/>
    <p:sldId id="325" r:id="rId39"/>
    <p:sldId id="311" r:id="rId40"/>
    <p:sldId id="313" r:id="rId41"/>
    <p:sldId id="315" r:id="rId42"/>
    <p:sldId id="316" r:id="rId43"/>
    <p:sldId id="317" r:id="rId44"/>
    <p:sldId id="314" r:id="rId45"/>
    <p:sldId id="273" r:id="rId46"/>
    <p:sldId id="275" r:id="rId47"/>
    <p:sldId id="274"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autoAdjust="0"/>
    <p:restoredTop sz="94662" autoAdjust="0"/>
  </p:normalViewPr>
  <p:slideViewPr>
    <p:cSldViewPr>
      <p:cViewPr varScale="1">
        <p:scale>
          <a:sx n="83" d="100"/>
          <a:sy n="83" d="100"/>
        </p:scale>
        <p:origin x="-1397"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8" Type="http://schemas.openxmlformats.org/officeDocument/2006/relationships/slideMaster" Target="slideMasters/slideMaster8.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FF1A68-C8F5-4780-8F74-E3BD125EFEC8}" type="datetimeFigureOut">
              <a:rPr lang="en-IN" smtClean="0"/>
              <a:pPr/>
              <a:t>23-05-2017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A3E69F-2947-4FC6-9EBE-3076CA6B8FA8}" type="slidenum">
              <a:rPr lang="en-IN" smtClean="0"/>
              <a:pPr/>
              <a:t>‹#›</a:t>
            </a:fld>
            <a:endParaRPr lang="en-IN"/>
          </a:p>
        </p:txBody>
      </p:sp>
    </p:spTree>
    <p:extLst>
      <p:ext uri="{BB962C8B-B14F-4D97-AF65-F5344CB8AC3E}">
        <p14:creationId xmlns:p14="http://schemas.microsoft.com/office/powerpoint/2010/main" xmlns="" val="2722262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This </a:t>
            </a:r>
            <a:r>
              <a:rPr lang="en-US" dirty="0" smtClean="0"/>
              <a:t>presentation demonstrates the new capabilities of PowerPoint and it is best viewed in Slide Show. These slides are designed to give you great ideas for the presentations you’ll create in PowerPoint 2010!</a:t>
            </a:r>
          </a:p>
          <a:p>
            <a:endParaRPr lang="en-US" dirty="0" smtClean="0"/>
          </a:p>
          <a:p>
            <a:r>
              <a:rPr lang="en-US" dirty="0" smtClean="0"/>
              <a:t>For more sample templates, click the File tab, and then on the New tab, click Sample Templates.</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xmlns="" val="4235903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xmlns="" val="4285543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xmlns="" val="440213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xmlns="" val="1741149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xmlns="" val="2237885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3E69F-2947-4FC6-9EBE-3076CA6B8FA8}" type="slidenum">
              <a:rPr lang="en-IN" smtClean="0"/>
              <a:pPr/>
              <a:t>10</a:t>
            </a:fld>
            <a:endParaRPr lang="en-IN"/>
          </a:p>
        </p:txBody>
      </p:sp>
    </p:spTree>
    <p:extLst>
      <p:ext uri="{BB962C8B-B14F-4D97-AF65-F5344CB8AC3E}">
        <p14:creationId xmlns:p14="http://schemas.microsoft.com/office/powerpoint/2010/main" xmlns="" val="1813934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xmlns="" val="2828052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xmlns="" val="31428963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8.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8.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764027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119066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876724658"/>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xmlns="" val="2310734555"/>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p14="http://schemas.microsoft.com/office/powerpoint/2010/main" xmlns="" val="667240712"/>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1138074608"/>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39808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41384796"/>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userDrawn="1">
  <p:cSld name="1_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055322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4120497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339960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1044573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07794958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3447051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6366979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30851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729624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12815246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110919639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30853199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8449372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214711957"/>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xmlns="" val="4060645351"/>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432700869"/>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p14="http://schemas.microsoft.com/office/powerpoint/2010/main" xmlns="" val="326883893"/>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1726995183"/>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60981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1081875543"/>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userDrawn="1">
  <p:cSld name="1_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9311650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238412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26682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256339320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5098206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203942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xmlns="" val="3197562328"/>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336024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261257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89377457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98586278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98905043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226255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4210357770"/>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xmlns="" val="1409947604"/>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p14="http://schemas.microsoft.com/office/powerpoint/2010/main" xmlns="" val="3282880233"/>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535652619"/>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p14="http://schemas.microsoft.com/office/powerpoint/2010/main" xmlns="" val="1053421126"/>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122346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102358434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2324560918"/>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239632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103618148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5670370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169682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2058506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396287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19698567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327311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414561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73075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3213507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1589412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16625065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548709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861215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12616564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69015158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xmlns="" val="2537693656"/>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2353812591"/>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267807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23247872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1_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2002056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106092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1253917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22243429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63800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5390496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0778027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277825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2105036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2445761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23918661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360026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5980796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018093026"/>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p14="http://schemas.microsoft.com/office/powerpoint/2010/main" xmlns="" val="3631036462"/>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1641455079"/>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70352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2710038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960612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1_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551825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6616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307978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37643314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062296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7087415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58590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1258497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1200651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1863578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5301950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6360411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46509412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4183482723"/>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xmlns="" val="2175428934"/>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p14="http://schemas.microsoft.com/office/powerpoint/2010/main" xmlns="" val="1090183970"/>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477402435"/>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250255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101414313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2213967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userDrawn="1">
  <p:cSld name="1_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1276730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1752940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1346844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382445421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66279659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0792175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2207629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1038974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22109226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892430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81629772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06838872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54755514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prstClr val="black">
                    <a:lumMod val="85000"/>
                    <a:lumOff val="15000"/>
                  </a:prstClr>
                </a:solidFill>
              </a:rPr>
              <a:pPr/>
              <a:t>5/23/2017</a:t>
            </a:fld>
            <a:endParaRPr lang="en-US" dirty="0">
              <a:solidFill>
                <a:prstClr val="black">
                  <a:lumMod val="85000"/>
                  <a:lumOff val="15000"/>
                </a:prst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prstClr val="black">
                    <a:lumMod val="85000"/>
                    <a:lumOff val="15000"/>
                  </a:prstClr>
                </a:solidFill>
              </a:rPr>
              <a:pPr/>
              <a:t>‹#›</a:t>
            </a:fld>
            <a:endParaRPr lang="en-US" dirty="0">
              <a:solidFill>
                <a:prstClr val="black">
                  <a:lumMod val="85000"/>
                  <a:lumOff val="15000"/>
                </a:prst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986324672"/>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xmlns="" val="3728639833"/>
      </p:ext>
    </p:extLst>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p14="http://schemas.microsoft.com/office/powerpoint/2010/main" xmlns="" val="103566809"/>
      </p:ext>
    </p:extLst>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77554033"/>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rPr>
              <a:pPr/>
              <a:t>5/23/2017</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xmlns="" val="1335519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p14="http://schemas.microsoft.com/office/powerpoint/2010/main" xmlns="" val="1379850763"/>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userDrawn="1">
  <p:cSld name="1_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0162826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2" name="Rectangle 11"/>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Tree>
    <p:extLst>
      <p:ext uri="{BB962C8B-B14F-4D97-AF65-F5344CB8AC3E}">
        <p14:creationId xmlns:p14="http://schemas.microsoft.com/office/powerpoint/2010/main" xmlns="" val="57301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421948696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380085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F4CE6-DF74-4B68-A9CE-B2AD44A4DF96}" type="datetimeFigureOut">
              <a:rPr lang="en-IN" smtClean="0">
                <a:solidFill>
                  <a:prstClr val="black">
                    <a:tint val="75000"/>
                  </a:prstClr>
                </a:solidFill>
              </a:rPr>
              <a:pPr/>
              <a:t>23-05-2017</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Tree>
    <p:extLst>
      <p:ext uri="{BB962C8B-B14F-4D97-AF65-F5344CB8AC3E}">
        <p14:creationId xmlns:p14="http://schemas.microsoft.com/office/powerpoint/2010/main" xmlns="" val="68264311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26939306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3867563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Tree>
    <p:extLst>
      <p:ext uri="{BB962C8B-B14F-4D97-AF65-F5344CB8AC3E}">
        <p14:creationId xmlns:p14="http://schemas.microsoft.com/office/powerpoint/2010/main" xmlns="" val="1100960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934E2-BBB6-4D34-BB01-078E9AA25260}" type="datetimeFigureOut">
              <a:rPr lang="en-US" smtClean="0">
                <a:solidFill>
                  <a:prstClr val="black">
                    <a:tint val="75000"/>
                  </a:prstClr>
                </a:solidFill>
              </a:rPr>
              <a:pPr/>
              <a:t>5/23/2017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Tree>
    <p:extLst>
      <p:ext uri="{BB962C8B-B14F-4D97-AF65-F5344CB8AC3E}">
        <p14:creationId xmlns:p14="http://schemas.microsoft.com/office/powerpoint/2010/main" xmlns="" val="1576000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19230103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Tree>
    <p:extLst>
      <p:ext uri="{BB962C8B-B14F-4D97-AF65-F5344CB8AC3E}">
        <p14:creationId xmlns:p14="http://schemas.microsoft.com/office/powerpoint/2010/main" xmlns="" val="11906571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65004284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808233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theme" Target="../theme/theme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slideLayout" Target="../slideLayouts/slideLayout7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10" Type="http://schemas.openxmlformats.org/officeDocument/2006/relationships/slideLayout" Target="../slideLayouts/slideLayout62.xml"/><Relationship Id="rId19" Type="http://schemas.openxmlformats.org/officeDocument/2006/relationships/theme" Target="../theme/theme4.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slideLayout" Target="../slideLayouts/slideLayout8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slideLayout" Target="../slideLayouts/slideLayout87.xml"/><Relationship Id="rId2" Type="http://schemas.openxmlformats.org/officeDocument/2006/relationships/slideLayout" Target="../slideLayouts/slideLayout72.xml"/><Relationship Id="rId16" Type="http://schemas.openxmlformats.org/officeDocument/2006/relationships/slideLayout" Target="../slideLayouts/slideLayout86.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19" Type="http://schemas.openxmlformats.org/officeDocument/2006/relationships/theme" Target="../theme/theme5.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slideLayout" Target="../slideLayouts/slideLayout10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slideLayout" Target="../slideLayouts/slideLayout105.xml"/><Relationship Id="rId2" Type="http://schemas.openxmlformats.org/officeDocument/2006/relationships/slideLayout" Target="../slideLayouts/slideLayout90.xml"/><Relationship Id="rId16" Type="http://schemas.openxmlformats.org/officeDocument/2006/relationships/slideLayout" Target="../slideLayouts/slideLayout104.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19" Type="http://schemas.openxmlformats.org/officeDocument/2006/relationships/theme" Target="../theme/theme6.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18" Type="http://schemas.openxmlformats.org/officeDocument/2006/relationships/slideLayout" Target="../slideLayouts/slideLayout124.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17" Type="http://schemas.openxmlformats.org/officeDocument/2006/relationships/slideLayout" Target="../slideLayouts/slideLayout123.xml"/><Relationship Id="rId2" Type="http://schemas.openxmlformats.org/officeDocument/2006/relationships/slideLayout" Target="../slideLayouts/slideLayout108.xml"/><Relationship Id="rId16" Type="http://schemas.openxmlformats.org/officeDocument/2006/relationships/slideLayout" Target="../slideLayouts/slideLayout122.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5" Type="http://schemas.openxmlformats.org/officeDocument/2006/relationships/slideLayout" Target="../slideLayouts/slideLayout121.xml"/><Relationship Id="rId10" Type="http://schemas.openxmlformats.org/officeDocument/2006/relationships/slideLayout" Target="../slideLayouts/slideLayout116.xml"/><Relationship Id="rId19" Type="http://schemas.openxmlformats.org/officeDocument/2006/relationships/theme" Target="../theme/theme7.xml"/><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slideLayout" Target="../slideLayouts/slideLayout12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18" Type="http://schemas.openxmlformats.org/officeDocument/2006/relationships/theme" Target="../theme/theme8.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 Type="http://schemas.openxmlformats.org/officeDocument/2006/relationships/slideLayout" Target="../slideLayouts/slideLayout126.xml"/><Relationship Id="rId16" Type="http://schemas.openxmlformats.org/officeDocument/2006/relationships/slideLayout" Target="../slideLayouts/slideLayout140.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5" Type="http://schemas.openxmlformats.org/officeDocument/2006/relationships/slideLayout" Target="../slideLayouts/slideLayout13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808231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6330153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4" r:id="rId14"/>
    <p:sldLayoutId id="2147483695" r:id="rId15"/>
    <p:sldLayoutId id="2147483696" r:id="rId16"/>
    <p:sldLayoutId id="2147483697"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36596953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2" r:id="rId13"/>
    <p:sldLayoutId id="2147483713" r:id="rId14"/>
    <p:sldLayoutId id="2147483714" r:id="rId15"/>
    <p:sldLayoutId id="2147483715" r:id="rId16"/>
    <p:sldLayoutId id="2147483716"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7652271"/>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7508427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9776898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71" r:id="rId16"/>
    <p:sldLayoutId id="2147483772" r:id="rId17"/>
    <p:sldLayoutId id="2147483773"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04009920"/>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 id="2147483792"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prstClr val="black">
                    <a:tint val="75000"/>
                  </a:prstClr>
                </a:solidFill>
              </a:rPr>
              <a:pPr/>
              <a:t>5/23/2017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27227972"/>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 id="2147483829"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31.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2.xml"/><Relationship Id="rId6" Type="http://schemas.openxmlformats.org/officeDocument/2006/relationships/image" Target="../media/image24.jpeg"/><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9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5.xml"/><Relationship Id="rId4" Type="http://schemas.openxmlformats.org/officeDocument/2006/relationships/image" Target="../media/image14.gif"/></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90.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90.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0.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90.xml"/></Relationships>
</file>

<file path=ppt/slides/_rels/slide2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90.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94.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94.xml"/><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109.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8.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8.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08.xml"/></Relationships>
</file>

<file path=ppt/slides/_rels/slide3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0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1.xml"/><Relationship Id="rId1" Type="http://schemas.openxmlformats.org/officeDocument/2006/relationships/tags" Target="../tags/tag1.xml"/><Relationship Id="rId5" Type="http://schemas.openxmlformats.org/officeDocument/2006/relationships/image" Target="../media/image7.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9.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8600" y="3048000"/>
            <a:ext cx="7239000" cy="1828800"/>
          </a:xfrm>
        </p:spPr>
        <p:txBody>
          <a:bodyPr>
            <a:normAutofit/>
          </a:bodyPr>
          <a:lstStyle/>
          <a:p>
            <a:pPr algn="l"/>
            <a:r>
              <a:rPr lang="en-US" sz="2400" b="0" dirty="0" smtClean="0">
                <a:solidFill>
                  <a:srgbClr val="7BCF27"/>
                </a:solidFill>
                <a:latin typeface="Calibri" pitchFamily="34" charset="0"/>
              </a:rPr>
              <a:t>Introducing</a:t>
            </a:r>
            <a:r>
              <a:rPr lang="en-US" sz="2400" b="0" dirty="0">
                <a:solidFill>
                  <a:srgbClr val="262626"/>
                </a:solidFill>
              </a:rPr>
              <a:t/>
            </a:r>
            <a:br>
              <a:rPr lang="en-US" sz="2400" b="0" dirty="0">
                <a:solidFill>
                  <a:srgbClr val="262626"/>
                </a:solidFill>
              </a:rPr>
            </a:br>
            <a:r>
              <a:rPr lang="en-US" sz="5600" dirty="0">
                <a:solidFill>
                  <a:prstClr val="white"/>
                </a:solidFill>
              </a:rPr>
              <a:t> </a:t>
            </a:r>
            <a:r>
              <a:rPr lang="en-US" sz="5600" dirty="0" smtClean="0">
                <a:solidFill>
                  <a:prstClr val="white"/>
                </a:solidFill>
              </a:rPr>
              <a:t>ROBOTICS ARM</a:t>
            </a:r>
            <a:endParaRPr lang="en-US" sz="5600" b="0" dirty="0"/>
          </a:p>
        </p:txBody>
      </p:sp>
    </p:spTree>
    <p:extLst>
      <p:ext uri="{BB962C8B-B14F-4D97-AF65-F5344CB8AC3E}">
        <p14:creationId xmlns:p14="http://schemas.microsoft.com/office/powerpoint/2010/main" xmlns="" val="40503052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88913"/>
            <a:ext cx="4535488" cy="863600"/>
          </a:xfrm>
        </p:spPr>
        <p:txBody>
          <a:bodyPr>
            <a:noAutofit/>
          </a:bodyPr>
          <a:lstStyle/>
          <a:p>
            <a:r>
              <a:rPr lang="en-US" dirty="0" smtClean="0"/>
              <a:t>Robot arm design</a:t>
            </a:r>
            <a:endParaRPr lang="en-US" dirty="0"/>
          </a:p>
        </p:txBody>
      </p:sp>
      <p:sp>
        <p:nvSpPr>
          <p:cNvPr id="7" name="TextBox 6"/>
          <p:cNvSpPr txBox="1"/>
          <p:nvPr/>
        </p:nvSpPr>
        <p:spPr>
          <a:xfrm>
            <a:off x="500034" y="1500174"/>
            <a:ext cx="5929354" cy="4154984"/>
          </a:xfrm>
          <a:prstGeom prst="rect">
            <a:avLst/>
          </a:prstGeom>
          <a:noFill/>
        </p:spPr>
        <p:txBody>
          <a:bodyPr wrap="square" rtlCol="0">
            <a:spAutoFit/>
          </a:bodyPr>
          <a:lstStyle/>
          <a:p>
            <a:pPr>
              <a:buFont typeface="Arial" pitchFamily="34" charset="0"/>
              <a:buChar char="•"/>
            </a:pPr>
            <a:r>
              <a:rPr lang="en-US" sz="2400" dirty="0" smtClean="0"/>
              <a:t>in our design we tried to reduce the cost and we have built it from tools can be found anywhere in everyday life.</a:t>
            </a:r>
          </a:p>
          <a:p>
            <a:endParaRPr lang="en-US" sz="2400" b="1" dirty="0" smtClean="0"/>
          </a:p>
          <a:p>
            <a:pPr>
              <a:buFont typeface="Arial" pitchFamily="34" charset="0"/>
              <a:buChar char="•"/>
            </a:pPr>
            <a:r>
              <a:rPr lang="en-US" sz="2400" dirty="0" smtClean="0"/>
              <a:t>In the beginning we designed our robot using AutoCAD</a:t>
            </a:r>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r>
              <a:rPr lang="en-US" sz="2400" dirty="0" smtClean="0"/>
              <a:t>The type of wood that we have used is durable and easy to cut and has a very good surface finish and it is relatively hard wood</a:t>
            </a:r>
            <a:endParaRPr lang="en-US" sz="2400" dirty="0"/>
          </a:p>
        </p:txBody>
      </p:sp>
      <p:pic>
        <p:nvPicPr>
          <p:cNvPr id="36867" name="Picture 3" descr="نتيجة بحث الصور عن ‪the cost‬‏"/>
          <p:cNvPicPr>
            <a:picLocks noChangeAspect="1" noChangeArrowheads="1"/>
          </p:cNvPicPr>
          <p:nvPr/>
        </p:nvPicPr>
        <p:blipFill>
          <a:blip r:embed="rId3"/>
          <a:srcRect/>
          <a:stretch>
            <a:fillRect/>
          </a:stretch>
        </p:blipFill>
        <p:spPr bwMode="auto">
          <a:xfrm>
            <a:off x="6482986" y="714356"/>
            <a:ext cx="2661014" cy="1857388"/>
          </a:xfrm>
          <a:prstGeom prst="rect">
            <a:avLst/>
          </a:prstGeom>
          <a:noFill/>
        </p:spPr>
      </p:pic>
      <p:pic>
        <p:nvPicPr>
          <p:cNvPr id="36869" name="Picture 5" descr="نتيجة بحث الصور عن ‪autocad logo‬‏"/>
          <p:cNvPicPr>
            <a:picLocks noChangeAspect="1" noChangeArrowheads="1"/>
          </p:cNvPicPr>
          <p:nvPr/>
        </p:nvPicPr>
        <p:blipFill>
          <a:blip r:embed="rId4" cstate="print"/>
          <a:srcRect/>
          <a:stretch>
            <a:fillRect/>
          </a:stretch>
        </p:blipFill>
        <p:spPr bwMode="auto">
          <a:xfrm>
            <a:off x="6929454" y="2643182"/>
            <a:ext cx="1822423" cy="1643074"/>
          </a:xfrm>
          <a:prstGeom prst="rect">
            <a:avLst/>
          </a:prstGeom>
          <a:noFill/>
        </p:spPr>
      </p:pic>
      <p:pic>
        <p:nvPicPr>
          <p:cNvPr id="11" name="صورة 6" descr="17807085_1242823689148533_719427122_n.jpg"/>
          <p:cNvPicPr/>
          <p:nvPr/>
        </p:nvPicPr>
        <p:blipFill>
          <a:blip r:embed="rId5"/>
          <a:stretch>
            <a:fillRect/>
          </a:stretch>
        </p:blipFill>
        <p:spPr>
          <a:xfrm>
            <a:off x="6715140" y="4429132"/>
            <a:ext cx="2066930" cy="1785950"/>
          </a:xfrm>
          <a:prstGeom prst="rect">
            <a:avLst/>
          </a:prstGeom>
        </p:spPr>
      </p:pic>
    </p:spTree>
    <p:extLst>
      <p:ext uri="{BB962C8B-B14F-4D97-AF65-F5344CB8AC3E}">
        <p14:creationId xmlns:p14="http://schemas.microsoft.com/office/powerpoint/2010/main" xmlns="" val="385845521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Link cutting </a:t>
            </a:r>
            <a:br>
              <a:rPr lang="en-US" b="1" dirty="0" smtClean="0"/>
            </a:br>
            <a:endParaRPr lang="en-US" dirty="0"/>
          </a:p>
        </p:txBody>
      </p:sp>
      <p:sp>
        <p:nvSpPr>
          <p:cNvPr id="3" name="Content Placeholder 2"/>
          <p:cNvSpPr>
            <a:spLocks noGrp="1"/>
          </p:cNvSpPr>
          <p:nvPr>
            <p:ph idx="1"/>
          </p:nvPr>
        </p:nvSpPr>
        <p:spPr>
          <a:xfrm>
            <a:off x="214282" y="1428736"/>
            <a:ext cx="5929354" cy="4525963"/>
          </a:xfrm>
        </p:spPr>
        <p:txBody>
          <a:bodyPr/>
          <a:lstStyle/>
          <a:p>
            <a:r>
              <a:rPr lang="en-US" dirty="0" smtClean="0"/>
              <a:t>We printed our cad design on a paper with a scale one to one then we cut the work pieces  using saws and we made some holes in it using drills for bearings ,bolts and axils then </a:t>
            </a:r>
            <a:r>
              <a:rPr lang="en-US" dirty="0" err="1" smtClean="0"/>
              <a:t>finshing</a:t>
            </a:r>
            <a:r>
              <a:rPr lang="en-US" dirty="0" smtClean="0"/>
              <a:t> by sand papers to make it smooth and has a good surface finish</a:t>
            </a:r>
          </a:p>
          <a:p>
            <a:endParaRPr lang="en-US" dirty="0"/>
          </a:p>
        </p:txBody>
      </p:sp>
      <p:pic>
        <p:nvPicPr>
          <p:cNvPr id="4" name="صورة 6" descr="17807085_1242823689148533_719427122_n.jpg"/>
          <p:cNvPicPr/>
          <p:nvPr/>
        </p:nvPicPr>
        <p:blipFill>
          <a:blip r:embed="rId2"/>
          <a:stretch>
            <a:fillRect/>
          </a:stretch>
        </p:blipFill>
        <p:spPr>
          <a:xfrm>
            <a:off x="6357950" y="1571612"/>
            <a:ext cx="2562225" cy="435771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Bearings</a:t>
            </a:r>
            <a:br>
              <a:rPr lang="en-US" b="1" dirty="0" smtClean="0"/>
            </a:br>
            <a:endParaRPr lang="en-US" dirty="0"/>
          </a:p>
        </p:txBody>
      </p:sp>
      <p:sp>
        <p:nvSpPr>
          <p:cNvPr id="3" name="Content Placeholder 2"/>
          <p:cNvSpPr>
            <a:spLocks noGrp="1"/>
          </p:cNvSpPr>
          <p:nvPr>
            <p:ph idx="1"/>
          </p:nvPr>
        </p:nvSpPr>
        <p:spPr/>
        <p:txBody>
          <a:bodyPr/>
          <a:lstStyle/>
          <a:p>
            <a:r>
              <a:rPr lang="en-US" dirty="0" smtClean="0"/>
              <a:t>we have used a (32\12 mm ) bearings in our project  because the axial rod that we are using is 12 mm rod place to reduce the friction between the axial and the wood frame and to make this rotation more stable</a:t>
            </a:r>
          </a:p>
          <a:p>
            <a:endParaRPr lang="en-US" dirty="0"/>
          </a:p>
        </p:txBody>
      </p:sp>
      <p:pic>
        <p:nvPicPr>
          <p:cNvPr id="4" name="صورة 14"/>
          <p:cNvPicPr/>
          <p:nvPr/>
        </p:nvPicPr>
        <p:blipFill>
          <a:blip r:embed="rId2">
            <a:extLst>
              <a:ext uri="{28A0092B-C50C-407E-A947-70E740481C1C}">
                <a14:useLocalDpi xmlns:a14="http://schemas.microsoft.com/office/drawing/2010/main" xmlns="" val="0"/>
              </a:ext>
            </a:extLst>
          </a:blip>
          <a:stretch>
            <a:fillRect/>
          </a:stretch>
        </p:blipFill>
        <p:spPr>
          <a:xfrm>
            <a:off x="3286116" y="4000504"/>
            <a:ext cx="1981200" cy="250507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Axial</a:t>
            </a:r>
            <a:br>
              <a:rPr lang="en-US" b="1" dirty="0" smtClean="0"/>
            </a:br>
            <a:endParaRPr lang="en-US" dirty="0"/>
          </a:p>
        </p:txBody>
      </p:sp>
      <p:sp>
        <p:nvSpPr>
          <p:cNvPr id="3" name="Content Placeholder 2"/>
          <p:cNvSpPr>
            <a:spLocks noGrp="1"/>
          </p:cNvSpPr>
          <p:nvPr>
            <p:ph idx="1"/>
          </p:nvPr>
        </p:nvSpPr>
        <p:spPr>
          <a:xfrm>
            <a:off x="500034" y="1285860"/>
            <a:ext cx="8229600" cy="4525963"/>
          </a:xfrm>
        </p:spPr>
        <p:txBody>
          <a:bodyPr>
            <a:normAutofit/>
          </a:bodyPr>
          <a:lstStyle/>
          <a:p>
            <a:r>
              <a:rPr lang="en-US" dirty="0" smtClean="0"/>
              <a:t>we used an iron rod 12 mm for the base shoulder  and elbow axis , we have use chromium axis for the pitch </a:t>
            </a:r>
          </a:p>
          <a:p>
            <a:r>
              <a:rPr lang="en-US" dirty="0" smtClean="0"/>
              <a:t>and all axel  was machined on one of its ends using a lathe machine and a milling machine which was used to make the key hole ,to Connect with</a:t>
            </a:r>
            <a:r>
              <a:rPr lang="ar-SA" dirty="0" smtClean="0"/>
              <a:t> </a:t>
            </a:r>
            <a:r>
              <a:rPr lang="en-US" dirty="0" smtClean="0"/>
              <a:t>gear box.</a:t>
            </a:r>
          </a:p>
          <a:p>
            <a:endParaRPr lang="en-US" dirty="0"/>
          </a:p>
        </p:txBody>
      </p:sp>
      <p:pic>
        <p:nvPicPr>
          <p:cNvPr id="4" name="صورة 2"/>
          <p:cNvPicPr/>
          <p:nvPr/>
        </p:nvPicPr>
        <p:blipFill>
          <a:blip r:embed="rId2"/>
          <a:srcRect/>
          <a:stretch>
            <a:fillRect/>
          </a:stretch>
        </p:blipFill>
        <p:spPr bwMode="auto">
          <a:xfrm>
            <a:off x="1214414" y="4786322"/>
            <a:ext cx="6000792" cy="18881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Gear box </a:t>
            </a:r>
            <a:endParaRPr lang="en-US" dirty="0"/>
          </a:p>
        </p:txBody>
      </p:sp>
      <p:sp>
        <p:nvSpPr>
          <p:cNvPr id="3" name="Content Placeholder 2"/>
          <p:cNvSpPr>
            <a:spLocks noGrp="1"/>
          </p:cNvSpPr>
          <p:nvPr>
            <p:ph idx="1"/>
          </p:nvPr>
        </p:nvSpPr>
        <p:spPr/>
        <p:txBody>
          <a:bodyPr/>
          <a:lstStyle/>
          <a:p>
            <a:r>
              <a:rPr lang="en-US" dirty="0" smtClean="0"/>
              <a:t>we have used a (1:20 )reduction gear box the small size we have choose this type of gear box due to its relatively light weight where it’s made of aluminum </a:t>
            </a:r>
            <a:endParaRPr lang="en-US" dirty="0"/>
          </a:p>
        </p:txBody>
      </p:sp>
      <p:pic>
        <p:nvPicPr>
          <p:cNvPr id="4" name="صورة 3" descr="C:\Users\technipal\Desktop\تنزيل (4).jpg"/>
          <p:cNvPicPr/>
          <p:nvPr/>
        </p:nvPicPr>
        <p:blipFill>
          <a:blip r:embed="rId2">
            <a:extLst>
              <a:ext uri="{28A0092B-C50C-407E-A947-70E740481C1C}">
                <a14:useLocalDpi xmlns:a14="http://schemas.microsoft.com/office/drawing/2010/main" xmlns="" val="0"/>
              </a:ext>
            </a:extLst>
          </a:blip>
          <a:srcRect/>
          <a:stretch>
            <a:fillRect/>
          </a:stretch>
        </p:blipFill>
        <p:spPr bwMode="auto">
          <a:xfrm>
            <a:off x="5786446" y="3429000"/>
            <a:ext cx="2928958" cy="2500315"/>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500034" y="3571876"/>
            <a:ext cx="4643470" cy="28759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 load </a:t>
            </a:r>
            <a:endParaRPr lang="en-US" dirty="0"/>
          </a:p>
        </p:txBody>
      </p:sp>
      <p:sp>
        <p:nvSpPr>
          <p:cNvPr id="3" name="Content Placeholder 2"/>
          <p:cNvSpPr>
            <a:spLocks noGrp="1"/>
          </p:cNvSpPr>
          <p:nvPr>
            <p:ph idx="1"/>
          </p:nvPr>
        </p:nvSpPr>
        <p:spPr/>
        <p:txBody>
          <a:bodyPr/>
          <a:lstStyle/>
          <a:p>
            <a:r>
              <a:rPr lang="en-US" dirty="0" smtClean="0"/>
              <a:t>We used a counter load on the second and the third links on the robot and we made this counter load  from scrap using old hammer ,rods metal sheets etc have welded these pieces together  using electric welding these counter loads where put depending on trial and error hen the beam or link  is statically equilibrium  and that will make the system more stable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MOTORS</a:t>
            </a:r>
            <a:endParaRPr lang="en-US" sz="5400" b="1" dirty="0"/>
          </a:p>
        </p:txBody>
      </p:sp>
      <p:sp>
        <p:nvSpPr>
          <p:cNvPr id="3" name="Content Placeholder 2"/>
          <p:cNvSpPr>
            <a:spLocks noGrp="1"/>
          </p:cNvSpPr>
          <p:nvPr>
            <p:ph idx="1"/>
          </p:nvPr>
        </p:nvSpPr>
        <p:spPr>
          <a:xfrm>
            <a:off x="457201" y="1600200"/>
            <a:ext cx="4186808" cy="4525963"/>
          </a:xfrm>
        </p:spPr>
        <p:txBody>
          <a:bodyPr>
            <a:normAutofit fontScale="77500" lnSpcReduction="20000"/>
          </a:bodyPr>
          <a:lstStyle/>
          <a:p>
            <a:r>
              <a:rPr lang="en-US" dirty="0" smtClean="0"/>
              <a:t>Motors are used for joint rotation.</a:t>
            </a:r>
          </a:p>
          <a:p>
            <a:r>
              <a:rPr lang="en-US" dirty="0" smtClean="0"/>
              <a:t>The base consists of a stepper motor allowing forward/backward movement.</a:t>
            </a:r>
          </a:p>
          <a:p>
            <a:r>
              <a:rPr lang="en-US" dirty="0" smtClean="0"/>
              <a:t>The  elbow consists of a Stepper motor allowing up/down movement of the arm.</a:t>
            </a:r>
          </a:p>
          <a:p>
            <a:r>
              <a:rPr lang="en-US" dirty="0" smtClean="0"/>
              <a:t>The end effector consists of a </a:t>
            </a:r>
            <a:r>
              <a:rPr lang="en-US" dirty="0" err="1" smtClean="0"/>
              <a:t>d.c.</a:t>
            </a:r>
            <a:r>
              <a:rPr lang="en-US" dirty="0" smtClean="0"/>
              <a:t> motor allowing to grip a object.</a:t>
            </a:r>
            <a:endParaRPr lang="en-US" dirty="0"/>
          </a:p>
        </p:txBody>
      </p:sp>
      <p:pic>
        <p:nvPicPr>
          <p:cNvPr id="5" name="صورة 39"/>
          <p:cNvPicPr/>
          <p:nvPr/>
        </p:nvPicPr>
        <p:blipFill>
          <a:blip r:embed="rId2">
            <a:extLst>
              <a:ext uri="{28A0092B-C50C-407E-A947-70E740481C1C}">
                <a14:useLocalDpi xmlns:a14="http://schemas.microsoft.com/office/drawing/2010/main" xmlns="" val="0"/>
              </a:ext>
            </a:extLst>
          </a:blip>
          <a:stretch>
            <a:fillRect/>
          </a:stretch>
        </p:blipFill>
        <p:spPr>
          <a:xfrm>
            <a:off x="5214942" y="1500174"/>
            <a:ext cx="3686175" cy="4214842"/>
          </a:xfrm>
          <a:prstGeom prst="rect">
            <a:avLst/>
          </a:prstGeom>
        </p:spPr>
      </p:pic>
    </p:spTree>
    <p:extLst>
      <p:ext uri="{BB962C8B-B14F-4D97-AF65-F5344CB8AC3E}">
        <p14:creationId xmlns:p14="http://schemas.microsoft.com/office/powerpoint/2010/main" xmlns="" val="53119624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0"/>
          <p:cNvPicPr>
            <a:picLocks noGrp="1"/>
          </p:cNvPicPr>
          <p:nvPr>
            <p:ph idx="1"/>
          </p:nvPr>
        </p:nvPicPr>
        <p:blipFill>
          <a:blip r:embed="rId2">
            <a:extLst>
              <a:ext uri="{28A0092B-C50C-407E-A947-70E740481C1C}">
                <a14:useLocalDpi xmlns:a14="http://schemas.microsoft.com/office/drawing/2010/main" xmlns="" val="0"/>
              </a:ext>
            </a:extLst>
          </a:blip>
          <a:stretch>
            <a:fillRect/>
          </a:stretch>
        </p:blipFill>
        <p:spPr>
          <a:xfrm>
            <a:off x="2071670" y="1928802"/>
            <a:ext cx="5276850" cy="3905250"/>
          </a:xfrm>
          <a:prstGeom prst="rect">
            <a:avLst/>
          </a:prstGeom>
        </p:spPr>
      </p:pic>
      <p:pic>
        <p:nvPicPr>
          <p:cNvPr id="5" name="صورة 32"/>
          <p:cNvPicPr/>
          <p:nvPr/>
        </p:nvPicPr>
        <p:blipFill>
          <a:blip r:embed="rId3">
            <a:extLst>
              <a:ext uri="{28A0092B-C50C-407E-A947-70E740481C1C}">
                <a14:useLocalDpi xmlns:a14="http://schemas.microsoft.com/office/drawing/2010/main" xmlns="" val="0"/>
              </a:ext>
            </a:extLst>
          </a:blip>
          <a:stretch>
            <a:fillRect/>
          </a:stretch>
        </p:blipFill>
        <p:spPr>
          <a:xfrm>
            <a:off x="2000232" y="2000240"/>
            <a:ext cx="5357850" cy="3714776"/>
          </a:xfrm>
          <a:prstGeom prst="rect">
            <a:avLst/>
          </a:prstGeom>
        </p:spPr>
      </p:pic>
      <p:pic>
        <p:nvPicPr>
          <p:cNvPr id="6" name="صورة 33"/>
          <p:cNvPicPr/>
          <p:nvPr/>
        </p:nvPicPr>
        <p:blipFill>
          <a:blip r:embed="rId4">
            <a:extLst>
              <a:ext uri="{28A0092B-C50C-407E-A947-70E740481C1C}">
                <a14:useLocalDpi xmlns:a14="http://schemas.microsoft.com/office/drawing/2010/main" xmlns="" val="0"/>
              </a:ext>
            </a:extLst>
          </a:blip>
          <a:stretch>
            <a:fillRect/>
          </a:stretch>
        </p:blipFill>
        <p:spPr>
          <a:xfrm>
            <a:off x="2000232" y="1928802"/>
            <a:ext cx="5357850" cy="3786214"/>
          </a:xfrm>
          <a:prstGeom prst="rect">
            <a:avLst/>
          </a:prstGeom>
        </p:spPr>
      </p:pic>
      <p:pic>
        <p:nvPicPr>
          <p:cNvPr id="7" name="صورة 34"/>
          <p:cNvPicPr/>
          <p:nvPr/>
        </p:nvPicPr>
        <p:blipFill>
          <a:blip r:embed="rId5">
            <a:extLst>
              <a:ext uri="{28A0092B-C50C-407E-A947-70E740481C1C}">
                <a14:useLocalDpi xmlns:a14="http://schemas.microsoft.com/office/drawing/2010/main" xmlns="" val="0"/>
              </a:ext>
            </a:extLst>
          </a:blip>
          <a:stretch>
            <a:fillRect/>
          </a:stretch>
        </p:blipFill>
        <p:spPr>
          <a:xfrm>
            <a:off x="1928794" y="1643050"/>
            <a:ext cx="5500726" cy="4362450"/>
          </a:xfrm>
          <a:prstGeom prst="rect">
            <a:avLst/>
          </a:prstGeom>
        </p:spPr>
      </p:pic>
      <p:pic>
        <p:nvPicPr>
          <p:cNvPr id="8" name="صورة 39"/>
          <p:cNvPicPr/>
          <p:nvPr/>
        </p:nvPicPr>
        <p:blipFill>
          <a:blip r:embed="rId6">
            <a:extLst>
              <a:ext uri="{28A0092B-C50C-407E-A947-70E740481C1C}">
                <a14:useLocalDpi xmlns:a14="http://schemas.microsoft.com/office/drawing/2010/main" xmlns="" val="0"/>
              </a:ext>
            </a:extLst>
          </a:blip>
          <a:stretch>
            <a:fillRect/>
          </a:stretch>
        </p:blipFill>
        <p:spPr>
          <a:xfrm>
            <a:off x="1785918" y="1643050"/>
            <a:ext cx="5715040" cy="4429156"/>
          </a:xfrm>
          <a:prstGeom prst="rect">
            <a:avLst/>
          </a:prstGeom>
        </p:spPr>
      </p:pic>
      <p:sp>
        <p:nvSpPr>
          <p:cNvPr id="2" name="Title 1"/>
          <p:cNvSpPr>
            <a:spLocks noGrp="1"/>
          </p:cNvSpPr>
          <p:nvPr>
            <p:ph type="title"/>
          </p:nvPr>
        </p:nvSpPr>
        <p:spPr/>
        <p:txBody>
          <a:bodyPr/>
          <a:lstStyle/>
          <a:p>
            <a:r>
              <a:rPr lang="en-US" b="1" dirty="0" smtClean="0"/>
              <a:t>Steps how assembly the Robot</a:t>
            </a:r>
            <a:endParaRPr lang="en-US" b="1" dirty="0"/>
          </a:p>
        </p:txBody>
      </p:sp>
    </p:spTree>
    <p:extLst>
      <p:ext uri="{BB962C8B-B14F-4D97-AF65-F5344CB8AC3E}">
        <p14:creationId xmlns:p14="http://schemas.microsoft.com/office/powerpoint/2010/main" xmlns="" val="311253008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4" name="Oval 3"/>
          <p:cNvSpPr/>
          <p:nvPr/>
        </p:nvSpPr>
        <p:spPr>
          <a:xfrm>
            <a:off x="762000" y="1946209"/>
            <a:ext cx="2057400" cy="2057400"/>
          </a:xfrm>
          <a:prstGeom prst="ellipse">
            <a:avLst/>
          </a:prstGeom>
          <a:gradFill>
            <a:gsLst>
              <a:gs pos="0">
                <a:srgbClr val="00B0F0"/>
              </a:gs>
              <a:gs pos="50000">
                <a:srgbClr val="399ECB"/>
              </a:gs>
              <a:gs pos="100000">
                <a:srgbClr val="0077D0"/>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7" name="TextBox 16"/>
          <p:cNvSpPr txBox="1"/>
          <p:nvPr/>
        </p:nvSpPr>
        <p:spPr>
          <a:xfrm>
            <a:off x="1159728" y="1531434"/>
            <a:ext cx="1219200" cy="2708434"/>
          </a:xfrm>
          <a:prstGeom prst="rect">
            <a:avLst/>
          </a:prstGeom>
          <a:noFill/>
        </p:spPr>
        <p:txBody>
          <a:bodyPr wrap="square" rtlCol="0">
            <a:spAutoFit/>
          </a:bodyPr>
          <a:lstStyle/>
          <a:p>
            <a:r>
              <a:rPr lang="en-US" sz="17000" b="1" dirty="0" smtClean="0">
                <a:solidFill>
                  <a:srgbClr val="2A7A9E">
                    <a:alpha val="40000"/>
                  </a:srgbClr>
                </a:solidFill>
                <a:cs typeface="Arial" pitchFamily="34" charset="0"/>
              </a:rPr>
              <a:t>2</a:t>
            </a:r>
            <a:endParaRPr lang="en-US" sz="17000" b="1" dirty="0">
              <a:solidFill>
                <a:srgbClr val="2A7A9E">
                  <a:alpha val="40000"/>
                </a:srgbClr>
              </a:solidFill>
              <a:cs typeface="Arial" pitchFamily="34" charset="0"/>
            </a:endParaRPr>
          </a:p>
        </p:txBody>
      </p:sp>
      <p:sp>
        <p:nvSpPr>
          <p:cNvPr id="9" name="Title 8"/>
          <p:cNvSpPr>
            <a:spLocks noGrp="1"/>
          </p:cNvSpPr>
          <p:nvPr>
            <p:ph type="title"/>
          </p:nvPr>
        </p:nvSpPr>
        <p:spPr/>
        <p:txBody>
          <a:bodyPr>
            <a:noAutofit/>
          </a:bodyPr>
          <a:lstStyle/>
          <a:p>
            <a:pPr>
              <a:lnSpc>
                <a:spcPct val="80000"/>
              </a:lnSpc>
            </a:pPr>
            <a:r>
              <a:rPr lang="en-US" dirty="0" smtClean="0">
                <a:effectLst>
                  <a:outerShdw blurRad="50800" dist="25400" dir="5400000" algn="t" rotWithShape="0">
                    <a:prstClr val="black">
                      <a:alpha val="15000"/>
                    </a:prstClr>
                  </a:outerShdw>
                </a:effectLst>
              </a:rPr>
              <a:t>Electrical </a:t>
            </a:r>
            <a:r>
              <a:rPr lang="en-US" dirty="0" smtClean="0">
                <a:solidFill>
                  <a:schemeClr val="bg1">
                    <a:lumMod val="50000"/>
                  </a:schemeClr>
                </a:solidFill>
                <a:effectLst>
                  <a:outerShdw blurRad="50800" dist="25400" dir="5400000" algn="t" rotWithShape="0">
                    <a:prstClr val="black">
                      <a:alpha val="15000"/>
                    </a:prstClr>
                  </a:outerShdw>
                </a:effectLst>
              </a:rPr>
              <a:t>hardware</a:t>
            </a:r>
            <a:endParaRPr lang="en-US" dirty="0">
              <a:solidFill>
                <a:schemeClr val="bg1">
                  <a:lumMod val="50000"/>
                </a:schemeClr>
              </a:solidFill>
              <a:effectLst>
                <a:outerShdw blurRad="50800" dist="25400" dir="5400000" algn="t" rotWithShape="0">
                  <a:prstClr val="black">
                    <a:alpha val="15000"/>
                  </a:prstClr>
                </a:outerShdw>
              </a:effectLst>
            </a:endParaRPr>
          </a:p>
        </p:txBody>
      </p:sp>
    </p:spTree>
    <p:extLst>
      <p:ext uri="{BB962C8B-B14F-4D97-AF65-F5344CB8AC3E}">
        <p14:creationId xmlns:p14="http://schemas.microsoft.com/office/powerpoint/2010/main" xmlns="" val="2361859184"/>
      </p:ext>
    </p:extLst>
  </p:cSld>
  <p:clrMapOvr>
    <a:masterClrMapping/>
  </p:clrMapOvr>
  <mc:AlternateContent xmlns:mc="http://schemas.openxmlformats.org/markup-compatibility/2006">
    <mc:Choice xmlns:p14="http://schemas.microsoft.com/office/powerpoint/2010/main" xmlns="" Requires="p14">
      <p:transition spd="slow" p14:dur="1700">
        <p14:gallery dir="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Robotic Arm Design </a:t>
            </a:r>
            <a:r>
              <a:rPr lang="en-US" b="1" dirty="0" smtClean="0">
                <a:effectLst>
                  <a:outerShdw blurRad="50800" dist="25400" dir="5400000" algn="t" rotWithShape="0">
                    <a:prstClr val="black">
                      <a:alpha val="15000"/>
                    </a:prstClr>
                  </a:outerShdw>
                </a:effectLst>
              </a:rPr>
              <a:t>Electrical</a:t>
            </a:r>
            <a:r>
              <a:rPr lang="en-US" b="1" dirty="0" smtClean="0"/>
              <a:t> Hardware</a:t>
            </a:r>
            <a:endParaRPr lang="en-IN" b="1" dirty="0"/>
          </a:p>
        </p:txBody>
      </p:sp>
      <p:sp>
        <p:nvSpPr>
          <p:cNvPr id="11" name="Oval 10"/>
          <p:cNvSpPr/>
          <p:nvPr/>
        </p:nvSpPr>
        <p:spPr>
          <a:xfrm>
            <a:off x="5143504" y="2285992"/>
            <a:ext cx="1571636" cy="150019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Power supply </a:t>
            </a:r>
            <a:endParaRPr lang="en-US" b="1" dirty="0" smtClean="0"/>
          </a:p>
          <a:p>
            <a:pPr algn="ctr"/>
            <a:endParaRPr lang="en-US" b="1" dirty="0"/>
          </a:p>
        </p:txBody>
      </p:sp>
      <p:sp>
        <p:nvSpPr>
          <p:cNvPr id="12" name="Oval 11"/>
          <p:cNvSpPr/>
          <p:nvPr/>
        </p:nvSpPr>
        <p:spPr>
          <a:xfrm>
            <a:off x="7358082" y="2285992"/>
            <a:ext cx="1571636" cy="150019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Drivers</a:t>
            </a:r>
            <a:endParaRPr lang="en-US" b="1" dirty="0"/>
          </a:p>
        </p:txBody>
      </p:sp>
      <p:sp>
        <p:nvSpPr>
          <p:cNvPr id="13" name="Oval 12"/>
          <p:cNvSpPr/>
          <p:nvPr/>
        </p:nvSpPr>
        <p:spPr>
          <a:xfrm>
            <a:off x="2643174" y="2285992"/>
            <a:ext cx="1571636" cy="150019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Relay</a:t>
            </a:r>
            <a:endParaRPr lang="en-US" b="1" dirty="0"/>
          </a:p>
        </p:txBody>
      </p:sp>
      <p:sp>
        <p:nvSpPr>
          <p:cNvPr id="14" name="Oval 13"/>
          <p:cNvSpPr/>
          <p:nvPr/>
        </p:nvSpPr>
        <p:spPr>
          <a:xfrm>
            <a:off x="6000760" y="4429132"/>
            <a:ext cx="1571636" cy="150019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Diode</a:t>
            </a:r>
            <a:endParaRPr lang="en-US" b="1" dirty="0"/>
          </a:p>
        </p:txBody>
      </p:sp>
      <p:sp>
        <p:nvSpPr>
          <p:cNvPr id="15" name="Oval 14"/>
          <p:cNvSpPr/>
          <p:nvPr/>
        </p:nvSpPr>
        <p:spPr>
          <a:xfrm>
            <a:off x="214282" y="2214554"/>
            <a:ext cx="1571636" cy="150019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Fuse</a:t>
            </a:r>
            <a:endParaRPr lang="en-US" b="1" dirty="0"/>
          </a:p>
        </p:txBody>
      </p:sp>
      <p:cxnSp>
        <p:nvCxnSpPr>
          <p:cNvPr id="17" name="Straight Arrow Connector 16"/>
          <p:cNvCxnSpPr>
            <a:stCxn id="15" idx="6"/>
          </p:cNvCxnSpPr>
          <p:nvPr/>
        </p:nvCxnSpPr>
        <p:spPr>
          <a:xfrm>
            <a:off x="1785918" y="2964653"/>
            <a:ext cx="857256"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Straight Arrow Connector 18"/>
          <p:cNvCxnSpPr>
            <a:stCxn id="13" idx="6"/>
            <a:endCxn id="11" idx="2"/>
          </p:cNvCxnSpPr>
          <p:nvPr/>
        </p:nvCxnSpPr>
        <p:spPr>
          <a:xfrm>
            <a:off x="4214810" y="3036091"/>
            <a:ext cx="92869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Arrow Connector 19"/>
          <p:cNvCxnSpPr>
            <a:stCxn id="11" idx="6"/>
            <a:endCxn id="12" idx="2"/>
          </p:cNvCxnSpPr>
          <p:nvPr/>
        </p:nvCxnSpPr>
        <p:spPr>
          <a:xfrm>
            <a:off x="6715140" y="3036091"/>
            <a:ext cx="64294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rot="10800000">
            <a:off x="4786314" y="5214950"/>
            <a:ext cx="122397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8" name="Oval 37"/>
          <p:cNvSpPr/>
          <p:nvPr/>
        </p:nvSpPr>
        <p:spPr>
          <a:xfrm>
            <a:off x="3286116" y="4357694"/>
            <a:ext cx="1571636" cy="150019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Arduino Mega</a:t>
            </a:r>
            <a:endParaRPr lang="en-US" b="1" dirty="0"/>
          </a:p>
        </p:txBody>
      </p:sp>
      <p:sp>
        <p:nvSpPr>
          <p:cNvPr id="39" name="Oval 38"/>
          <p:cNvSpPr/>
          <p:nvPr/>
        </p:nvSpPr>
        <p:spPr>
          <a:xfrm>
            <a:off x="714348" y="4357694"/>
            <a:ext cx="1571636" cy="150019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Control panel </a:t>
            </a:r>
            <a:endParaRPr lang="en-US" b="1" dirty="0"/>
          </a:p>
        </p:txBody>
      </p:sp>
      <p:cxnSp>
        <p:nvCxnSpPr>
          <p:cNvPr id="40" name="Straight Arrow Connector 39"/>
          <p:cNvCxnSpPr/>
          <p:nvPr/>
        </p:nvCxnSpPr>
        <p:spPr>
          <a:xfrm rot="10800000">
            <a:off x="2428860" y="5143512"/>
            <a:ext cx="86678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Straight Arrow Connector 41"/>
          <p:cNvCxnSpPr>
            <a:stCxn id="12" idx="4"/>
            <a:endCxn id="14" idx="7"/>
          </p:cNvCxnSpPr>
          <p:nvPr/>
        </p:nvCxnSpPr>
        <p:spPr>
          <a:xfrm rot="5400000">
            <a:off x="7311748" y="3816678"/>
            <a:ext cx="862641" cy="80166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191619108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ox(in)">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ox(in)">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ox(i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ox(in)">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ox(in)">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box(in)">
                                      <p:cBhvr>
                                        <p:cTn id="39" dur="500"/>
                                        <p:tgtEl>
                                          <p:spTgt spid="38"/>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box(in)">
                                      <p:cBhvr>
                                        <p:cTn id="4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P spid="12" grpId="0" animBg="1"/>
      <p:bldP spid="13" grpId="0" animBg="1"/>
      <p:bldP spid="14" grpId="0" animBg="1"/>
      <p:bldP spid="15" grpId="0" animBg="1"/>
      <p:bldP spid="38" grpId="0"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r>
              <a:rPr lang="en-US" sz="3200" b="1" dirty="0" smtClean="0">
                <a:solidFill>
                  <a:prstClr val="white"/>
                </a:solidFill>
              </a:rPr>
              <a:t>Presented by</a:t>
            </a:r>
            <a:endParaRPr lang="en-US" sz="3200" dirty="0">
              <a:solidFill>
                <a:prstClr val="white"/>
              </a:solidFill>
            </a:endParaRPr>
          </a:p>
        </p:txBody>
      </p:sp>
      <p:sp>
        <p:nvSpPr>
          <p:cNvPr id="3" name="TextBox 2"/>
          <p:cNvSpPr txBox="1"/>
          <p:nvPr/>
        </p:nvSpPr>
        <p:spPr>
          <a:xfrm>
            <a:off x="1500166" y="1142984"/>
            <a:ext cx="7391401" cy="5040560"/>
          </a:xfrm>
          <a:prstGeom prst="rect">
            <a:avLst/>
          </a:prstGeom>
          <a:noFill/>
          <a:effectLst>
            <a:outerShdw blurRad="50800" dist="38100" dir="8100000" algn="tr" rotWithShape="0">
              <a:prstClr val="black">
                <a:alpha val="40000"/>
              </a:prstClr>
            </a:outerShdw>
            <a:reflection blurRad="6350" stA="50000" endA="300" endPos="55000" dir="5400000" sy="-100000" algn="bl" rotWithShape="0"/>
          </a:effectLst>
        </p:spPr>
        <p:txBody>
          <a:bodyPr wrap="square" rtlCol="0">
            <a:normAutofit lnSpcReduction="10000"/>
          </a:bodyPr>
          <a:lstStyle/>
          <a:p>
            <a:pPr algn="ctr" rtl="1"/>
            <a:r>
              <a:rPr lang="en-US" sz="2800" b="1" dirty="0" err="1" smtClean="0"/>
              <a:t>Samer</a:t>
            </a:r>
            <a:r>
              <a:rPr lang="en-US" sz="2800" b="1" dirty="0" smtClean="0"/>
              <a:t> </a:t>
            </a:r>
            <a:r>
              <a:rPr lang="en-US" sz="2800" b="1" dirty="0" err="1" smtClean="0"/>
              <a:t>noi’rat</a:t>
            </a:r>
            <a:endParaRPr lang="en-US" sz="2800" dirty="0" smtClean="0"/>
          </a:p>
          <a:p>
            <a:pPr algn="ctr" rtl="1"/>
            <a:endParaRPr lang="en-US" sz="2800" b="1" dirty="0" smtClean="0"/>
          </a:p>
          <a:p>
            <a:pPr algn="ctr" rtl="1"/>
            <a:r>
              <a:rPr lang="en-US" sz="2800" b="1" dirty="0" smtClean="0"/>
              <a:t>Mohammad </a:t>
            </a:r>
            <a:r>
              <a:rPr lang="en-US" sz="2800" b="1" dirty="0" err="1" smtClean="0"/>
              <a:t>barakat</a:t>
            </a:r>
            <a:endParaRPr lang="en-US" sz="2800" dirty="0" smtClean="0"/>
          </a:p>
          <a:p>
            <a:pPr marL="457200" indent="-457200" algn="ctr">
              <a:buBlip>
                <a:blip r:embed="rId4"/>
              </a:buBlip>
            </a:pPr>
            <a:endParaRPr lang="en-US" sz="2800" b="1" dirty="0">
              <a:solidFill>
                <a:prstClr val="black">
                  <a:lumMod val="50000"/>
                  <a:lumOff val="50000"/>
                </a:prstClr>
              </a:solidFill>
            </a:endParaRPr>
          </a:p>
          <a:p>
            <a:pPr algn="ctr" rtl="1"/>
            <a:r>
              <a:rPr lang="en-US" sz="2800" b="1" dirty="0" err="1" smtClean="0"/>
              <a:t>Younis</a:t>
            </a:r>
            <a:r>
              <a:rPr lang="en-US" sz="2800" b="1" dirty="0" smtClean="0"/>
              <a:t> </a:t>
            </a:r>
            <a:r>
              <a:rPr lang="en-US" sz="2800" b="1" dirty="0" err="1" smtClean="0"/>
              <a:t>fakhoury</a:t>
            </a:r>
            <a:endParaRPr lang="en-US" sz="2800" dirty="0" smtClean="0"/>
          </a:p>
          <a:p>
            <a:pPr marL="457200" indent="-457200" algn="ctr">
              <a:buBlip>
                <a:blip r:embed="rId4"/>
              </a:buBlip>
            </a:pPr>
            <a:endParaRPr lang="en-US" sz="2800" b="1" dirty="0">
              <a:solidFill>
                <a:prstClr val="black">
                  <a:lumMod val="50000"/>
                  <a:lumOff val="50000"/>
                </a:prstClr>
              </a:solidFill>
            </a:endParaRPr>
          </a:p>
          <a:p>
            <a:pPr algn="ctr" rtl="1"/>
            <a:r>
              <a:rPr lang="en-US" sz="2800" b="1" dirty="0" smtClean="0"/>
              <a:t>Osama </a:t>
            </a:r>
            <a:r>
              <a:rPr lang="en-US" sz="2800" b="1" dirty="0" err="1" smtClean="0"/>
              <a:t>mudallal</a:t>
            </a:r>
            <a:r>
              <a:rPr lang="en-US" sz="2800" b="1" dirty="0" smtClean="0"/>
              <a:t>  </a:t>
            </a:r>
            <a:endParaRPr lang="en-US" sz="2800" dirty="0" smtClean="0"/>
          </a:p>
          <a:p>
            <a:pPr marL="457200" indent="-457200">
              <a:buBlip>
                <a:blip r:embed="rId4"/>
              </a:buBlip>
            </a:pPr>
            <a:endParaRPr lang="en-US" sz="2800" b="1" dirty="0" smtClean="0">
              <a:solidFill>
                <a:prstClr val="black">
                  <a:lumMod val="50000"/>
                  <a:lumOff val="50000"/>
                </a:prstClr>
              </a:solidFill>
            </a:endParaRPr>
          </a:p>
          <a:p>
            <a:pPr marL="457200" indent="-457200">
              <a:buBlip>
                <a:blip r:embed="rId4"/>
              </a:buBlip>
            </a:pPr>
            <a:r>
              <a:rPr lang="en-US" sz="2800" b="1" dirty="0" smtClean="0"/>
              <a:t>Supervised by : </a:t>
            </a:r>
            <a:r>
              <a:rPr lang="en-US" sz="2800" b="1" dirty="0" err="1" smtClean="0"/>
              <a:t>Dr.Salamah</a:t>
            </a:r>
            <a:r>
              <a:rPr lang="en-US" sz="2800" b="1" dirty="0" smtClean="0"/>
              <a:t> Abdel-Fattah</a:t>
            </a:r>
            <a:endParaRPr lang="en-US" sz="2800" dirty="0" smtClean="0"/>
          </a:p>
          <a:p>
            <a:pPr marL="457200" indent="-457200">
              <a:buBlip>
                <a:blip r:embed="rId4"/>
              </a:buBlip>
            </a:pPr>
            <a:endParaRPr lang="en-US" sz="2800" b="1" dirty="0">
              <a:solidFill>
                <a:prstClr val="black">
                  <a:lumMod val="50000"/>
                  <a:lumOff val="50000"/>
                </a:prstClr>
              </a:solidFill>
            </a:endParaRPr>
          </a:p>
          <a:p>
            <a:endParaRPr lang="en-US" sz="2800" b="1" dirty="0">
              <a:solidFill>
                <a:prstClr val="black">
                  <a:lumMod val="50000"/>
                  <a:lumOff val="50000"/>
                </a:prstClr>
              </a:solidFill>
            </a:endParaRPr>
          </a:p>
          <a:p>
            <a:r>
              <a:rPr lang="en-US" sz="2200" dirty="0" smtClean="0">
                <a:solidFill>
                  <a:srgbClr val="2C99FC"/>
                </a:solidFill>
              </a:rPr>
              <a:t> </a:t>
            </a:r>
            <a:endParaRPr lang="en-US" sz="2200" dirty="0">
              <a:solidFill>
                <a:srgbClr val="2C99FC"/>
              </a:solidFill>
            </a:endParaRPr>
          </a:p>
          <a:p>
            <a:endParaRPr lang="en-US" sz="1900" dirty="0">
              <a:solidFill>
                <a:srgbClr val="2C99FC"/>
              </a:solidFill>
            </a:endParaRPr>
          </a:p>
          <a:p>
            <a:endParaRPr lang="en-US" dirty="0">
              <a:solidFill>
                <a:prstClr val="black"/>
              </a:solidFill>
            </a:endParaRPr>
          </a:p>
        </p:txBody>
      </p:sp>
    </p:spTree>
    <p:extLst>
      <p:ext uri="{BB962C8B-B14F-4D97-AF65-F5344CB8AC3E}">
        <p14:creationId xmlns:p14="http://schemas.microsoft.com/office/powerpoint/2010/main" xmlns="" val="3212280278"/>
      </p:ext>
    </p:extLst>
  </p:cSld>
  <p:clrMapOvr>
    <a:masterClrMapping/>
  </p:clrMapOvr>
  <mc:AlternateContent xmlns:mc="http://schemas.openxmlformats.org/markup-compatibility/2006">
    <mc:Choice xmlns:p14="http://schemas.microsoft.com/office/powerpoint/2010/main" xmlns="" Requires="p14">
      <p:transition spd="slow" p14:dur="2000">
        <p14:flip dir="r"/>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Fuse</a:t>
            </a:r>
            <a:endParaRPr lang="en-US" b="1" dirty="0"/>
          </a:p>
        </p:txBody>
      </p:sp>
      <p:sp>
        <p:nvSpPr>
          <p:cNvPr id="3" name="Content Placeholder 2"/>
          <p:cNvSpPr>
            <a:spLocks noGrp="1"/>
          </p:cNvSpPr>
          <p:nvPr>
            <p:ph idx="1"/>
          </p:nvPr>
        </p:nvSpPr>
        <p:spPr/>
        <p:txBody>
          <a:bodyPr/>
          <a:lstStyle/>
          <a:p>
            <a:r>
              <a:rPr lang="en-US" dirty="0" smtClean="0"/>
              <a:t>A fuse is an electrical safety device that operates to provide over current protection of an electrical circuit including the source of power </a:t>
            </a:r>
            <a:endParaRPr lang="en-US" dirty="0"/>
          </a:p>
        </p:txBody>
      </p:sp>
      <p:pic>
        <p:nvPicPr>
          <p:cNvPr id="4" name="صورة 17"/>
          <p:cNvPicPr/>
          <p:nvPr/>
        </p:nvPicPr>
        <p:blipFill>
          <a:blip r:embed="rId2">
            <a:extLst>
              <a:ext uri="{28A0092B-C50C-407E-A947-70E740481C1C}">
                <a14:useLocalDpi xmlns:a14="http://schemas.microsoft.com/office/drawing/2010/main" xmlns="" val="0"/>
              </a:ext>
            </a:extLst>
          </a:blip>
          <a:stretch>
            <a:fillRect/>
          </a:stretch>
        </p:blipFill>
        <p:spPr>
          <a:xfrm>
            <a:off x="5929322" y="3714752"/>
            <a:ext cx="2862273" cy="2500330"/>
          </a:xfrm>
          <a:prstGeom prst="rect">
            <a:avLst/>
          </a:prstGeom>
        </p:spPr>
      </p:pic>
      <p:pic>
        <p:nvPicPr>
          <p:cNvPr id="1026" name="Picture 2" descr="نتيجة بحث الصور عن ‪fuse‬‏"/>
          <p:cNvPicPr>
            <a:picLocks noChangeAspect="1" noChangeArrowheads="1"/>
          </p:cNvPicPr>
          <p:nvPr/>
        </p:nvPicPr>
        <p:blipFill>
          <a:blip r:embed="rId3"/>
          <a:srcRect/>
          <a:stretch>
            <a:fillRect/>
          </a:stretch>
        </p:blipFill>
        <p:spPr bwMode="auto">
          <a:xfrm>
            <a:off x="2214546" y="3357562"/>
            <a:ext cx="2928958" cy="3075407"/>
          </a:xfrm>
          <a:prstGeom prst="rect">
            <a:avLst/>
          </a:prstGeom>
          <a:noFill/>
        </p:spPr>
      </p:pic>
    </p:spTree>
    <p:extLst>
      <p:ext uri="{BB962C8B-B14F-4D97-AF65-F5344CB8AC3E}">
        <p14:creationId xmlns:p14="http://schemas.microsoft.com/office/powerpoint/2010/main" xmlns="" val="2566748289"/>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Relay</a:t>
            </a:r>
            <a:endParaRPr lang="en-US" dirty="0"/>
          </a:p>
        </p:txBody>
      </p:sp>
      <p:sp>
        <p:nvSpPr>
          <p:cNvPr id="3" name="Content Placeholder 2"/>
          <p:cNvSpPr>
            <a:spLocks noGrp="1"/>
          </p:cNvSpPr>
          <p:nvPr>
            <p:ph idx="1"/>
          </p:nvPr>
        </p:nvSpPr>
        <p:spPr>
          <a:xfrm>
            <a:off x="457200" y="1600200"/>
            <a:ext cx="6115064" cy="4525963"/>
          </a:xfrm>
        </p:spPr>
        <p:txBody>
          <a:bodyPr/>
          <a:lstStyle/>
          <a:p>
            <a:r>
              <a:rPr lang="en-US" dirty="0" smtClean="0"/>
              <a:t>Relays use an electromagnet to mechanically operate a switch, Relays are used where it is necessary to control a circuit by a separate low-power signal, or where several circuits must be controlled by one signal</a:t>
            </a:r>
            <a:endParaRPr lang="en-US" dirty="0"/>
          </a:p>
        </p:txBody>
      </p:sp>
      <p:pic>
        <p:nvPicPr>
          <p:cNvPr id="4" name="صورة 16"/>
          <p:cNvPicPr/>
          <p:nvPr/>
        </p:nvPicPr>
        <p:blipFill>
          <a:blip r:embed="rId2" cstate="print">
            <a:extLst>
              <a:ext uri="{28A0092B-C50C-407E-A947-70E740481C1C}">
                <a14:useLocalDpi xmlns:a14="http://schemas.microsoft.com/office/drawing/2010/main" xmlns="" val="0"/>
              </a:ext>
            </a:extLst>
          </a:blip>
          <a:stretch>
            <a:fillRect/>
          </a:stretch>
        </p:blipFill>
        <p:spPr>
          <a:xfrm>
            <a:off x="6357950" y="2000240"/>
            <a:ext cx="3071834" cy="192882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Power supply</a:t>
            </a:r>
            <a:endParaRPr lang="en-US" dirty="0"/>
          </a:p>
        </p:txBody>
      </p:sp>
      <p:sp>
        <p:nvSpPr>
          <p:cNvPr id="4" name="Content Placeholder 3"/>
          <p:cNvSpPr>
            <a:spLocks noGrp="1"/>
          </p:cNvSpPr>
          <p:nvPr>
            <p:ph idx="1"/>
          </p:nvPr>
        </p:nvSpPr>
        <p:spPr/>
        <p:txBody>
          <a:bodyPr/>
          <a:lstStyle/>
          <a:p>
            <a:r>
              <a:rPr lang="en-US" b="1" dirty="0" smtClean="0"/>
              <a:t> </a:t>
            </a:r>
            <a:r>
              <a:rPr lang="en-US" dirty="0" smtClean="0"/>
              <a:t>We have a three power supply in the control panel circuit two of them are 24 volts dc to provide the drivers with the power needed  , and one of them is 12 volts used to power the small motor, Arduino and the fan which is used for cooling </a:t>
            </a:r>
            <a:endParaRPr lang="en-US" dirty="0"/>
          </a:p>
        </p:txBody>
      </p:sp>
      <p:pic>
        <p:nvPicPr>
          <p:cNvPr id="5" name="صورة 15"/>
          <p:cNvPicPr/>
          <p:nvPr/>
        </p:nvPicPr>
        <p:blipFill>
          <a:blip r:embed="rId2">
            <a:extLst>
              <a:ext uri="{28A0092B-C50C-407E-A947-70E740481C1C}">
                <a14:useLocalDpi xmlns:a14="http://schemas.microsoft.com/office/drawing/2010/main" xmlns="" val="0"/>
              </a:ext>
            </a:extLst>
          </a:blip>
          <a:stretch>
            <a:fillRect/>
          </a:stretch>
        </p:blipFill>
        <p:spPr>
          <a:xfrm>
            <a:off x="4587988" y="4180006"/>
            <a:ext cx="3286148" cy="213836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Drivers</a:t>
            </a:r>
            <a:br>
              <a:rPr lang="en-US" b="1" dirty="0" smtClean="0"/>
            </a:br>
            <a:endParaRPr lang="en-US" dirty="0"/>
          </a:p>
        </p:txBody>
      </p:sp>
      <p:sp>
        <p:nvSpPr>
          <p:cNvPr id="3" name="Content Placeholder 2"/>
          <p:cNvSpPr>
            <a:spLocks noGrp="1"/>
          </p:cNvSpPr>
          <p:nvPr>
            <p:ph idx="1"/>
          </p:nvPr>
        </p:nvSpPr>
        <p:spPr>
          <a:xfrm>
            <a:off x="428596" y="1214422"/>
            <a:ext cx="8229600" cy="4525963"/>
          </a:xfrm>
        </p:spPr>
        <p:txBody>
          <a:bodyPr/>
          <a:lstStyle/>
          <a:p>
            <a:r>
              <a:rPr lang="en-US" dirty="0" smtClean="0"/>
              <a:t>We used  driver TB6560. due to its durability and it  can hold  a high currant up to 4 amps  . This driver is connected to the stepper motors and the Arduino and allows us to move the stepper in a specific degree that we tune using a code on the Arduino</a:t>
            </a:r>
            <a:endParaRPr lang="en-US" dirty="0"/>
          </a:p>
        </p:txBody>
      </p:sp>
      <p:pic>
        <p:nvPicPr>
          <p:cNvPr id="4" name="صورة 8"/>
          <p:cNvPicPr/>
          <p:nvPr/>
        </p:nvPicPr>
        <p:blipFill>
          <a:blip r:embed="rId2"/>
          <a:srcRect/>
          <a:stretch>
            <a:fillRect/>
          </a:stretch>
        </p:blipFill>
        <p:spPr bwMode="auto">
          <a:xfrm>
            <a:off x="428596" y="4143381"/>
            <a:ext cx="5357850" cy="2714620"/>
          </a:xfrm>
          <a:prstGeom prst="rect">
            <a:avLst/>
          </a:prstGeom>
          <a:noFill/>
          <a:ln w="9525">
            <a:noFill/>
            <a:miter lim="800000"/>
            <a:headEnd/>
            <a:tailEnd/>
          </a:ln>
        </p:spPr>
      </p:pic>
      <p:pic>
        <p:nvPicPr>
          <p:cNvPr id="5" name="Picture 4" descr="https://images-na.ssl-images-amazon.com/images/I/"/>
          <p:cNvPicPr/>
          <p:nvPr/>
        </p:nvPicPr>
        <p:blipFill>
          <a:blip r:embed="rId3"/>
          <a:srcRect/>
          <a:stretch>
            <a:fillRect/>
          </a:stretch>
        </p:blipFill>
        <p:spPr bwMode="auto">
          <a:xfrm>
            <a:off x="6143636" y="4071942"/>
            <a:ext cx="2643206" cy="2452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Diode</a:t>
            </a:r>
            <a:endParaRPr lang="en-US" dirty="0"/>
          </a:p>
        </p:txBody>
      </p:sp>
      <p:sp>
        <p:nvSpPr>
          <p:cNvPr id="3" name="Content Placeholder 2"/>
          <p:cNvSpPr>
            <a:spLocks noGrp="1"/>
          </p:cNvSpPr>
          <p:nvPr>
            <p:ph idx="1"/>
          </p:nvPr>
        </p:nvSpPr>
        <p:spPr>
          <a:xfrm>
            <a:off x="457200" y="1600200"/>
            <a:ext cx="6686568" cy="4525963"/>
          </a:xfrm>
        </p:spPr>
        <p:txBody>
          <a:bodyPr/>
          <a:lstStyle/>
          <a:p>
            <a:r>
              <a:rPr lang="en-US" dirty="0" smtClean="0"/>
              <a:t>We used diodes to protect the Arduino from a sudden currant that can destroy  the Arduino board </a:t>
            </a:r>
          </a:p>
          <a:p>
            <a:endParaRPr lang="en-US" dirty="0"/>
          </a:p>
        </p:txBody>
      </p:sp>
      <p:pic>
        <p:nvPicPr>
          <p:cNvPr id="4" name="Picture 3" descr="نتيجة بحث الصور عن ‪Diode‬‏"/>
          <p:cNvPicPr/>
          <p:nvPr/>
        </p:nvPicPr>
        <p:blipFill>
          <a:blip r:embed="rId2" cstate="print"/>
          <a:srcRect/>
          <a:stretch>
            <a:fillRect/>
          </a:stretch>
        </p:blipFill>
        <p:spPr bwMode="auto">
          <a:xfrm>
            <a:off x="6858016" y="1785926"/>
            <a:ext cx="1971675" cy="146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Arduino Mega</a:t>
            </a:r>
            <a:endParaRPr lang="en-US" dirty="0"/>
          </a:p>
        </p:txBody>
      </p:sp>
      <p:sp>
        <p:nvSpPr>
          <p:cNvPr id="5" name="Rectangle 4"/>
          <p:cNvSpPr/>
          <p:nvPr/>
        </p:nvSpPr>
        <p:spPr>
          <a:xfrm>
            <a:off x="285720" y="1428736"/>
            <a:ext cx="5572164" cy="1600438"/>
          </a:xfrm>
          <a:prstGeom prst="rect">
            <a:avLst/>
          </a:prstGeom>
        </p:spPr>
        <p:txBody>
          <a:bodyPr wrap="square">
            <a:spAutoFit/>
          </a:bodyPr>
          <a:lstStyle/>
          <a:p>
            <a:pPr>
              <a:buFont typeface="Wingdings" pitchFamily="2" charset="2"/>
              <a:buChar char="q"/>
            </a:pPr>
            <a:r>
              <a:rPr lang="en-US" sz="2000" b="1" dirty="0" smtClean="0"/>
              <a:t>The microcontroller used for the project is ATmega1280</a:t>
            </a:r>
          </a:p>
          <a:p>
            <a:endParaRPr lang="en-US" sz="2000" b="1" dirty="0" smtClean="0"/>
          </a:p>
          <a:p>
            <a:pPr>
              <a:buFont typeface="Wingdings" pitchFamily="2" charset="2"/>
              <a:buChar char="q"/>
            </a:pPr>
            <a:r>
              <a:rPr lang="en-US" sz="2000" b="1" dirty="0" smtClean="0"/>
              <a:t>Characteristics :</a:t>
            </a:r>
          </a:p>
          <a:p>
            <a:endParaRPr lang="en-US" dirty="0"/>
          </a:p>
        </p:txBody>
      </p:sp>
      <p:pic>
        <p:nvPicPr>
          <p:cNvPr id="7" name="Picture 6" descr="نتيجة بحث الصور عن ‪arduino mega‬‏"/>
          <p:cNvPicPr/>
          <p:nvPr/>
        </p:nvPicPr>
        <p:blipFill>
          <a:blip r:embed="rId2" cstate="print"/>
          <a:srcRect/>
          <a:stretch>
            <a:fillRect/>
          </a:stretch>
        </p:blipFill>
        <p:spPr bwMode="auto">
          <a:xfrm rot="5400000">
            <a:off x="5245892" y="2397918"/>
            <a:ext cx="4857784" cy="2347917"/>
          </a:xfrm>
          <a:prstGeom prst="rect">
            <a:avLst/>
          </a:prstGeom>
          <a:noFill/>
          <a:ln w="9525">
            <a:noFill/>
            <a:miter lim="800000"/>
            <a:headEnd/>
            <a:tailEnd/>
          </a:ln>
        </p:spPr>
      </p:pic>
      <p:pic>
        <p:nvPicPr>
          <p:cNvPr id="8" name="Picture 7"/>
          <p:cNvPicPr/>
          <p:nvPr/>
        </p:nvPicPr>
        <p:blipFill>
          <a:blip r:embed="rId3"/>
          <a:srcRect/>
          <a:stretch>
            <a:fillRect/>
          </a:stretch>
        </p:blipFill>
        <p:spPr bwMode="auto">
          <a:xfrm>
            <a:off x="357158" y="2714620"/>
            <a:ext cx="5857916"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576064"/>
          </a:xfrm>
        </p:spPr>
        <p:txBody>
          <a:bodyPr>
            <a:normAutofit fontScale="90000"/>
          </a:bodyPr>
          <a:lstStyle/>
          <a:p>
            <a:r>
              <a:rPr lang="en-US" dirty="0" smtClean="0">
                <a:solidFill>
                  <a:schemeClr val="accent6">
                    <a:lumMod val="75000"/>
                  </a:schemeClr>
                </a:solidFill>
              </a:rPr>
              <a:t>HOW DOES THE CIRCUIT WORK ?</a:t>
            </a:r>
            <a:br>
              <a:rPr lang="en-US" dirty="0" smtClean="0">
                <a:solidFill>
                  <a:schemeClr val="accent6">
                    <a:lumMod val="75000"/>
                  </a:schemeClr>
                </a:solidFill>
              </a:rPr>
            </a:br>
            <a:endParaRPr lang="en-US" dirty="0">
              <a:solidFill>
                <a:schemeClr val="accent6">
                  <a:lumMod val="75000"/>
                </a:schemeClr>
              </a:solidFill>
            </a:endParaRPr>
          </a:p>
        </p:txBody>
      </p:sp>
      <p:pic>
        <p:nvPicPr>
          <p:cNvPr id="3" name="Picture 2"/>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76672"/>
            <a:ext cx="5364088" cy="6120680"/>
          </a:xfrm>
          <a:prstGeom prst="rect">
            <a:avLst/>
          </a:prstGeom>
          <a:noFill/>
          <a:ln>
            <a:noFill/>
          </a:ln>
        </p:spPr>
      </p:pic>
      <p:sp>
        <p:nvSpPr>
          <p:cNvPr id="217090" name="Rectangle 2"/>
          <p:cNvSpPr>
            <a:spLocks noChangeArrowheads="1"/>
          </p:cNvSpPr>
          <p:nvPr/>
        </p:nvSpPr>
        <p:spPr bwMode="auto">
          <a:xfrm>
            <a:off x="5220072" y="621289"/>
            <a:ext cx="392392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70C0"/>
                </a:solidFill>
                <a:effectLst/>
                <a:latin typeface="Calibri" pitchFamily="34" charset="0"/>
                <a:ea typeface="Calibri" pitchFamily="34" charset="0"/>
                <a:cs typeface="Vrinda" pitchFamily="34" charset="0"/>
              </a:rPr>
              <a:t>The Port B of the microcontroller is set for the output. Reference voltage is at </a:t>
            </a:r>
            <a:r>
              <a:rPr kumimoji="0" lang="en-US" sz="2000" b="1" i="0" u="none" strike="noStrike" cap="none" normalizeH="0" baseline="0" dirty="0" err="1" smtClean="0">
                <a:ln>
                  <a:noFill/>
                </a:ln>
                <a:solidFill>
                  <a:srgbClr val="0070C0"/>
                </a:solidFill>
                <a:effectLst/>
                <a:latin typeface="Calibri" pitchFamily="34" charset="0"/>
                <a:ea typeface="Calibri" pitchFamily="34" charset="0"/>
                <a:cs typeface="Vrinda" pitchFamily="34" charset="0"/>
              </a:rPr>
              <a:t>AVcc</a:t>
            </a:r>
            <a:r>
              <a:rPr kumimoji="0" lang="en-US" sz="2000" b="1" i="0" u="none" strike="noStrike" cap="none" normalizeH="0" baseline="0" dirty="0" smtClean="0">
                <a:ln>
                  <a:noFill/>
                </a:ln>
                <a:solidFill>
                  <a:srgbClr val="0070C0"/>
                </a:solidFill>
                <a:effectLst/>
                <a:latin typeface="Calibri" pitchFamily="34" charset="0"/>
                <a:ea typeface="Calibri" pitchFamily="34" charset="0"/>
                <a:cs typeface="Calibri" pitchFamily="34" charset="0"/>
              </a:rPr>
              <a:t>. </a:t>
            </a:r>
            <a:endParaRPr kumimoji="0" lang="en-US" sz="2000" b="1"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B050"/>
                </a:solidFill>
                <a:effectLst/>
                <a:latin typeface="Calibri" pitchFamily="34" charset="0"/>
                <a:ea typeface="Calibri" pitchFamily="34" charset="0"/>
                <a:cs typeface="Calibri" pitchFamily="34" charset="0"/>
              </a:rPr>
              <a:t>The ADC converts an analog input voltage to a 8-bit digital value through successive approximation</a:t>
            </a:r>
            <a:r>
              <a:rPr kumimoji="0" lang="en-US" sz="2000" b="0" i="0" u="none" strike="noStrike" cap="none" normalizeH="0" baseline="0" dirty="0" smtClean="0">
                <a:ln>
                  <a:noFill/>
                </a:ln>
                <a:solidFill>
                  <a:srgbClr val="0070C0"/>
                </a:solidFill>
                <a:effectLst/>
                <a:latin typeface="Calibri" pitchFamily="34" charset="0"/>
                <a:ea typeface="Calibri" pitchFamily="34" charset="0"/>
                <a:cs typeface="Calibri" pitchFamily="34" charset="0"/>
              </a:rPr>
              <a:t>.</a:t>
            </a:r>
            <a:r>
              <a:rPr kumimoji="0" lang="en-US" sz="1400" b="0" i="0" u="none" strike="noStrike" cap="none" normalizeH="0" baseline="0" dirty="0" smtClean="0">
                <a:ln>
                  <a:noFill/>
                </a:ln>
                <a:solidFill>
                  <a:srgbClr val="0070C0"/>
                </a:solidFill>
                <a:effectLst/>
                <a:latin typeface="Calibri" pitchFamily="34" charset="0"/>
                <a:ea typeface="Calibri" pitchFamily="34" charset="0"/>
                <a:cs typeface="Calibri" pitchFamily="34" charset="0"/>
              </a:rPr>
              <a:t>. </a:t>
            </a:r>
          </a:p>
          <a:p>
            <a:pPr lvl="0" eaLnBrk="0" fontAlgn="base" hangingPunct="0">
              <a:spcBef>
                <a:spcPct val="0"/>
              </a:spcBef>
              <a:spcAft>
                <a:spcPct val="0"/>
              </a:spcAft>
              <a:buFontTx/>
              <a:buChar char="•"/>
            </a:pPr>
            <a:r>
              <a:rPr lang="en-US" sz="2000" b="1" dirty="0" smtClean="0">
                <a:solidFill>
                  <a:srgbClr val="0070C0"/>
                </a:solidFill>
              </a:rPr>
              <a:t>The ADC is enabled by setting the ADC Enable bit, ADEN in ADCSRA.</a:t>
            </a:r>
          </a:p>
          <a:p>
            <a:pPr lvl="0" eaLnBrk="0" fontAlgn="base" hangingPunct="0">
              <a:spcBef>
                <a:spcPct val="0"/>
              </a:spcBef>
              <a:spcAft>
                <a:spcPct val="0"/>
              </a:spcAft>
              <a:buFontTx/>
              <a:buChar char="•"/>
            </a:pPr>
            <a:r>
              <a:rPr lang="en-US" sz="2000" b="1" dirty="0" smtClean="0">
                <a:solidFill>
                  <a:schemeClr val="bg2">
                    <a:lumMod val="50000"/>
                  </a:schemeClr>
                </a:solidFill>
              </a:rPr>
              <a:t>The ADC generates a 10-bit result which is presented in the ADC Data Registers, ADCH and ADCL.</a:t>
            </a:r>
          </a:p>
          <a:p>
            <a:pPr eaLnBrk="0" fontAlgn="base" hangingPunct="0">
              <a:spcBef>
                <a:spcPct val="0"/>
              </a:spcBef>
              <a:spcAft>
                <a:spcPct val="0"/>
              </a:spcAft>
              <a:buFontTx/>
              <a:buChar char="•"/>
            </a:pPr>
            <a:r>
              <a:rPr lang="en-US" sz="2000" b="1" dirty="0" smtClean="0">
                <a:solidFill>
                  <a:srgbClr val="00B0F0"/>
                </a:solidFill>
              </a:rPr>
              <a:t>A single conversion is started by writing a logical one to the ADC Start Conversion bit, ADSC. This bit stays high as long as the conversion is in progress and will be cleared by hardware when the conversion is completed</a:t>
            </a:r>
            <a:r>
              <a:rPr lang="en-US" dirty="0" smtClean="0">
                <a:solidFill>
                  <a:srgbClr val="00B0F0"/>
                </a:solidFill>
              </a:rPr>
              <a:t>.</a:t>
            </a:r>
          </a:p>
          <a:p>
            <a:pPr lvl="0" eaLnBrk="0" fontAlgn="base" hangingPunct="0">
              <a:spcBef>
                <a:spcPct val="0"/>
              </a:spcBef>
              <a:spcAft>
                <a:spcPct val="0"/>
              </a:spcAft>
              <a:buFontTx/>
              <a:buChar char="•"/>
            </a:pPr>
            <a:endParaRPr lang="en-US" dirty="0" smtClean="0"/>
          </a:p>
          <a:p>
            <a:pPr lvl="0" eaLnBrk="0" fontAlgn="base" hangingPunct="0">
              <a:spcBef>
                <a:spcPct val="0"/>
              </a:spcBef>
              <a:spcAft>
                <a:spcPct val="0"/>
              </a:spcAft>
            </a:pPr>
            <a:endParaRPr kumimoji="0" lang="en-US" sz="1800" b="0" i="0" u="none" strike="noStrike" cap="none" normalizeH="0" baseline="0" dirty="0" smtClean="0">
              <a:ln>
                <a:noFill/>
              </a:ln>
              <a:solidFill>
                <a:srgbClr val="0070C0"/>
              </a:solidFill>
              <a:effectLst/>
              <a:latin typeface="Arial" pitchFamily="34" charset="0"/>
              <a:cs typeface="Arial" pitchFamily="34" charset="0"/>
            </a:endParaRPr>
          </a:p>
        </p:txBody>
      </p:sp>
      <p:pic>
        <p:nvPicPr>
          <p:cNvPr id="4098" name="Picture 2"/>
          <p:cNvPicPr>
            <a:picLocks noChangeAspect="1" noChangeArrowheads="1"/>
          </p:cNvPicPr>
          <p:nvPr/>
        </p:nvPicPr>
        <p:blipFill>
          <a:blip r:embed="rId3" cstate="print"/>
          <a:srcRect/>
          <a:stretch>
            <a:fillRect/>
          </a:stretch>
        </p:blipFill>
        <p:spPr bwMode="auto">
          <a:xfrm>
            <a:off x="0" y="476672"/>
            <a:ext cx="9143999" cy="6381328"/>
          </a:xfrm>
          <a:prstGeom prst="rect">
            <a:avLst/>
          </a:prstGeom>
          <a:noFill/>
          <a:ln w="9525">
            <a:noFill/>
            <a:miter lim="800000"/>
            <a:headEnd/>
            <a:tailEnd/>
          </a:ln>
        </p:spPr>
      </p:pic>
      <p:pic>
        <p:nvPicPr>
          <p:cNvPr id="6" name="صورة 1"/>
          <p:cNvPicPr/>
          <p:nvPr/>
        </p:nvPicPr>
        <p:blipFill>
          <a:blip r:embed="rId4"/>
          <a:srcRect/>
          <a:stretch>
            <a:fillRect/>
          </a:stretch>
        </p:blipFill>
        <p:spPr bwMode="auto">
          <a:xfrm>
            <a:off x="142844" y="571480"/>
            <a:ext cx="9001156"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Oval 2"/>
          <p:cNvSpPr/>
          <p:nvPr/>
        </p:nvSpPr>
        <p:spPr>
          <a:xfrm>
            <a:off x="762000" y="1946209"/>
            <a:ext cx="2057400" cy="2057400"/>
          </a:xfrm>
          <a:prstGeom prst="ellipse">
            <a:avLst/>
          </a:prstGeom>
          <a:gradFill flip="none" rotWithShape="1">
            <a:gsLst>
              <a:gs pos="5000">
                <a:srgbClr val="84D830"/>
              </a:gs>
              <a:gs pos="48000">
                <a:srgbClr val="7BCF27"/>
              </a:gs>
              <a:gs pos="100000">
                <a:srgbClr val="56901C"/>
              </a:gs>
            </a:gsLst>
            <a:path path="circle">
              <a:fillToRect l="50000" t="50000" r="50000" b="50000"/>
            </a:path>
            <a:tileRect/>
          </a:gradFill>
          <a:ln w="5080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6" name="Oval 5"/>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3" name="TextBox 12"/>
          <p:cNvSpPr txBox="1"/>
          <p:nvPr/>
        </p:nvSpPr>
        <p:spPr>
          <a:xfrm>
            <a:off x="1157868" y="1592766"/>
            <a:ext cx="1219200" cy="2708434"/>
          </a:xfrm>
          <a:prstGeom prst="rect">
            <a:avLst/>
          </a:prstGeom>
          <a:noFill/>
        </p:spPr>
        <p:txBody>
          <a:bodyPr wrap="square" rtlCol="0">
            <a:spAutoFit/>
          </a:bodyPr>
          <a:lstStyle/>
          <a:p>
            <a:r>
              <a:rPr lang="en-US" sz="17000" b="1" dirty="0">
                <a:solidFill>
                  <a:srgbClr val="65B131">
                    <a:alpha val="64000"/>
                  </a:srgbClr>
                </a:solidFill>
                <a:cs typeface="Arial" pitchFamily="34" charset="0"/>
              </a:rPr>
              <a:t>3</a:t>
            </a:r>
          </a:p>
        </p:txBody>
      </p:sp>
      <p:sp>
        <p:nvSpPr>
          <p:cNvPr id="8" name="Title 7"/>
          <p:cNvSpPr>
            <a:spLocks noGrp="1"/>
          </p:cNvSpPr>
          <p:nvPr>
            <p:ph type="title"/>
          </p:nvPr>
        </p:nvSpPr>
        <p:spPr/>
        <p:txBody>
          <a:bodyPr>
            <a:noAutofit/>
          </a:bodyPr>
          <a:lstStyle/>
          <a:p>
            <a:pPr lvl="0">
              <a:spcBef>
                <a:spcPts val="0"/>
              </a:spcBef>
            </a:pPr>
            <a:r>
              <a:rPr lang="en-US" dirty="0" smtClean="0"/>
              <a:t>Software</a:t>
            </a:r>
            <a:endParaRPr lang="en-US" sz="2800" dirty="0"/>
          </a:p>
        </p:txBody>
      </p:sp>
    </p:spTree>
    <p:extLst>
      <p:ext uri="{BB962C8B-B14F-4D97-AF65-F5344CB8AC3E}">
        <p14:creationId xmlns:p14="http://schemas.microsoft.com/office/powerpoint/2010/main" xmlns="" val="1702919453"/>
      </p:ext>
    </p:extLst>
  </p:cSld>
  <p:clrMapOvr>
    <a:masterClrMapping/>
  </p:clrMapOvr>
  <mc:AlternateContent xmlns:mc="http://schemas.openxmlformats.org/markup-compatibility/2006">
    <mc:Choice xmlns:p14="http://schemas.microsoft.com/office/powerpoint/2010/main" xmlns="" Requires="p14">
      <p:transition spd="slow" p14:dur="1700">
        <p14:gallery dir="l"/>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0" y="0"/>
            <a:ext cx="903605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2976" y="785794"/>
            <a:ext cx="6715172" cy="4832092"/>
          </a:xfrm>
          <a:prstGeom prst="rect">
            <a:avLst/>
          </a:prstGeom>
          <a:noFill/>
        </p:spPr>
        <p:txBody>
          <a:bodyPr wrap="square" rtlCol="0">
            <a:spAutoFit/>
          </a:bodyPr>
          <a:lstStyle/>
          <a:p>
            <a:r>
              <a:rPr lang="en-US" sz="4400" b="1" dirty="0" smtClean="0"/>
              <a:t>Outline:</a:t>
            </a:r>
          </a:p>
          <a:p>
            <a:r>
              <a:rPr lang="en-US" sz="4400" dirty="0" smtClean="0"/>
              <a:t>1-Introduction</a:t>
            </a:r>
          </a:p>
          <a:p>
            <a:r>
              <a:rPr lang="en-US" sz="4400" dirty="0" smtClean="0"/>
              <a:t>2-Mechanical hardware</a:t>
            </a:r>
          </a:p>
          <a:p>
            <a:r>
              <a:rPr lang="en-US" sz="4400" dirty="0" smtClean="0"/>
              <a:t>3-Electronic hardware</a:t>
            </a:r>
          </a:p>
          <a:p>
            <a:r>
              <a:rPr lang="en-US" sz="4400" dirty="0" smtClean="0"/>
              <a:t>4-Software</a:t>
            </a:r>
          </a:p>
          <a:p>
            <a:r>
              <a:rPr lang="en-US" sz="4400" dirty="0" smtClean="0"/>
              <a:t>5-Conclusion</a:t>
            </a:r>
          </a:p>
          <a:p>
            <a:endParaRPr lang="en-US" sz="4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3074" name="Picture 2" descr="C:\Users\laptop center\Desktop\3.png"/>
          <p:cNvPicPr>
            <a:picLocks noChangeAspect="1" noChangeArrowheads="1"/>
          </p:cNvPicPr>
          <p:nvPr/>
        </p:nvPicPr>
        <p:blipFill>
          <a:blip r:embed="rId2"/>
          <a:srcRect/>
          <a:stretch>
            <a:fillRect/>
          </a:stretch>
        </p:blipFill>
        <p:spPr bwMode="auto">
          <a:xfrm>
            <a:off x="228600" y="0"/>
            <a:ext cx="8915400" cy="64770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4098" name="Picture 2" descr="C:\Users\laptop center\Desktop\4.png"/>
          <p:cNvPicPr>
            <a:picLocks noChangeAspect="1" noChangeArrowheads="1"/>
          </p:cNvPicPr>
          <p:nvPr/>
        </p:nvPicPr>
        <p:blipFill>
          <a:blip r:embed="rId2"/>
          <a:srcRect/>
          <a:stretch>
            <a:fillRect/>
          </a:stretch>
        </p:blipFill>
        <p:spPr bwMode="auto">
          <a:xfrm>
            <a:off x="0" y="0"/>
            <a:ext cx="9144000" cy="78486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effectLst>
                  <a:reflection blurRad="6350" stA="55000" endA="300" endPos="45500" dir="5400000" sy="-100000" algn="bl" rotWithShape="0"/>
                </a:effectLst>
              </a:rPr>
              <a:t>Appendix Description</a:t>
            </a:r>
            <a:endParaRPr lang="en-IN" b="1" dirty="0">
              <a:effectLst>
                <a:reflection blurRad="6350" stA="55000" endA="300" endPos="45500" dir="5400000" sy="-100000" algn="bl" rotWithShape="0"/>
              </a:effectLst>
            </a:endParaRPr>
          </a:p>
        </p:txBody>
      </p:sp>
      <p:sp>
        <p:nvSpPr>
          <p:cNvPr id="3" name="Content Placeholder 2"/>
          <p:cNvSpPr>
            <a:spLocks noGrp="1"/>
          </p:cNvSpPr>
          <p:nvPr>
            <p:ph idx="1"/>
          </p:nvPr>
        </p:nvSpPr>
        <p:spPr/>
        <p:txBody>
          <a:bodyPr>
            <a:normAutofit fontScale="62500" lnSpcReduction="20000"/>
          </a:bodyPr>
          <a:lstStyle/>
          <a:p>
            <a:pPr marL="0" indent="0">
              <a:buNone/>
            </a:pPr>
            <a:r>
              <a:rPr lang="en-US" sz="3600" dirty="0"/>
              <a:t>The objective of this Appendix is to derive the complete forward and Inverse kinematic model (analytical and numerical) of a 6 DOF robotic </a:t>
            </a:r>
            <a:r>
              <a:rPr lang="en-US" sz="3600" dirty="0" smtClean="0"/>
              <a:t>arm.</a:t>
            </a:r>
          </a:p>
          <a:p>
            <a:pPr marL="0" indent="0">
              <a:buNone/>
            </a:pPr>
            <a:endParaRPr lang="en-US" sz="3600" dirty="0" smtClean="0"/>
          </a:p>
          <a:p>
            <a:pPr marL="0" indent="0">
              <a:buNone/>
            </a:pPr>
            <a:r>
              <a:rPr lang="en-US" sz="3600" b="1" dirty="0"/>
              <a:t>F</a:t>
            </a:r>
            <a:r>
              <a:rPr lang="en-US" sz="3600" b="1" dirty="0" smtClean="0"/>
              <a:t>orward </a:t>
            </a:r>
            <a:r>
              <a:rPr lang="en-US" sz="3600" b="1" dirty="0"/>
              <a:t>Kinematic : </a:t>
            </a:r>
            <a:endParaRPr lang="en-US" sz="3600" dirty="0"/>
          </a:p>
          <a:p>
            <a:pPr marL="0" indent="0">
              <a:buNone/>
            </a:pPr>
            <a:r>
              <a:rPr lang="en-US" sz="3600" dirty="0"/>
              <a:t>Finding the position and orientation of the tool point from joint angles</a:t>
            </a:r>
            <a:r>
              <a:rPr lang="en-US" sz="3600" dirty="0" smtClean="0"/>
              <a:t>.</a:t>
            </a:r>
          </a:p>
          <a:p>
            <a:pPr marL="0" indent="0">
              <a:buNone/>
            </a:pPr>
            <a:endParaRPr lang="en-US" sz="3600" dirty="0" smtClean="0"/>
          </a:p>
          <a:p>
            <a:pPr marL="0" indent="0">
              <a:buNone/>
            </a:pPr>
            <a:r>
              <a:rPr lang="en-US" sz="3600" b="1" dirty="0" smtClean="0"/>
              <a:t>Inverse Kinematic</a:t>
            </a:r>
            <a:endParaRPr lang="en-US" sz="3600" dirty="0" smtClean="0"/>
          </a:p>
          <a:p>
            <a:pPr marL="0" indent="0">
              <a:buNone/>
            </a:pPr>
            <a:r>
              <a:rPr lang="en-US" dirty="0"/>
              <a:t>Finding the joint angles to set a particular position and orientation of the tool points. </a:t>
            </a:r>
          </a:p>
          <a:p>
            <a:pPr marL="0" indent="0">
              <a:buNone/>
            </a:pPr>
            <a:endParaRPr lang="en-US" sz="3600" dirty="0" smtClean="0">
              <a:effectLst>
                <a:outerShdw blurRad="50800" dist="38100" dir="2700000" algn="tl" rotWithShape="0">
                  <a:prstClr val="black">
                    <a:alpha val="40000"/>
                  </a:prstClr>
                </a:outerShdw>
              </a:effectLst>
            </a:endParaRPr>
          </a:p>
          <a:p>
            <a:pPr marL="0" indent="0" algn="just">
              <a:buNone/>
            </a:pPr>
            <a:r>
              <a:rPr lang="en-US" dirty="0">
                <a:effectLst>
                  <a:outerShdw blurRad="50800" dist="38100" dir="2700000" algn="tl" rotWithShape="0">
                    <a:prstClr val="black">
                      <a:alpha val="40000"/>
                    </a:prstClr>
                  </a:outerShdw>
                </a:effectLst>
              </a:rPr>
              <a:t> </a:t>
            </a:r>
            <a:endParaRPr lang="en-US" dirty="0" smtClean="0">
              <a:effectLst>
                <a:outerShdw blurRad="50800" dist="38100" dir="2700000" algn="tl" rotWithShape="0">
                  <a:prstClr val="black">
                    <a:alpha val="40000"/>
                  </a:prstClr>
                </a:outerShdw>
              </a:effectLst>
            </a:endParaRPr>
          </a:p>
          <a:p>
            <a:pPr>
              <a:buNone/>
            </a:pPr>
            <a:endParaRPr lang="en-IN" dirty="0">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xmlns="" val="12788549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8636"/>
            <a:ext cx="8229600" cy="1143000"/>
          </a:xfrm>
        </p:spPr>
        <p:txBody>
          <a:bodyPr>
            <a:normAutofit/>
          </a:bodyPr>
          <a:lstStyle/>
          <a:p>
            <a:r>
              <a:rPr lang="en-US"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Frame Attachment and Link Parameters</a:t>
            </a:r>
            <a:endParaRPr lang="en-US" sz="3200" dirty="0"/>
          </a:p>
        </p:txBody>
      </p:sp>
      <p:pic>
        <p:nvPicPr>
          <p:cNvPr id="4" name="عنصر نائب للمحتوى 3"/>
          <p:cNvPicPr>
            <a:picLocks noGrp="1" noChangeAspect="1"/>
          </p:cNvPicPr>
          <p:nvPr>
            <p:ph idx="1"/>
          </p:nvPr>
        </p:nvPicPr>
        <p:blipFill>
          <a:blip r:embed="rId2"/>
          <a:stretch>
            <a:fillRect/>
          </a:stretch>
        </p:blipFill>
        <p:spPr>
          <a:xfrm>
            <a:off x="1547664" y="1033964"/>
            <a:ext cx="5443385" cy="5092199"/>
          </a:xfrm>
          <a:prstGeom prst="rect">
            <a:avLst/>
          </a:prstGeom>
        </p:spPr>
      </p:pic>
    </p:spTree>
    <p:extLst>
      <p:ext uri="{BB962C8B-B14F-4D97-AF65-F5344CB8AC3E}">
        <p14:creationId xmlns:p14="http://schemas.microsoft.com/office/powerpoint/2010/main" xmlns="" val="40900299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Frame Attachment and Link Parameters</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471992269"/>
              </p:ext>
            </p:extLst>
          </p:nvPr>
        </p:nvGraphicFramePr>
        <p:xfrm>
          <a:off x="1691680" y="2487317"/>
          <a:ext cx="6552727" cy="3533971"/>
        </p:xfrm>
        <a:graphic>
          <a:graphicData uri="http://schemas.openxmlformats.org/drawingml/2006/table">
            <a:tbl>
              <a:tblPr firstRow="1" firstCol="1" bandRow="1">
                <a:tableStyleId>{5C22544A-7EE6-4342-B048-85BDC9FD1C3A}</a:tableStyleId>
              </a:tblPr>
              <a:tblGrid>
                <a:gridCol w="1201280"/>
                <a:gridCol w="1268620"/>
                <a:gridCol w="1385924"/>
                <a:gridCol w="1369631"/>
                <a:gridCol w="1327272"/>
              </a:tblGrid>
              <a:tr h="504853">
                <a:tc>
                  <a:txBody>
                    <a:bodyPr/>
                    <a:lstStyle/>
                    <a:p>
                      <a:pPr marL="0" marR="0" algn="l" rtl="0">
                        <a:lnSpc>
                          <a:spcPct val="115000"/>
                        </a:lnSpc>
                        <a:spcBef>
                          <a:spcPts val="0"/>
                        </a:spcBef>
                        <a:spcAft>
                          <a:spcPts val="0"/>
                        </a:spcAft>
                      </a:pPr>
                      <a:r>
                        <a:rPr lang="en-US" sz="2400" dirty="0" err="1" smtClean="0">
                          <a:effectLst/>
                        </a:rPr>
                        <a:t>i</a:t>
                      </a:r>
                      <a:r>
                        <a:rPr lang="en-US" sz="2400" dirty="0" smtClean="0">
                          <a:effectLst/>
                        </a:rPr>
                        <a:t> (Joints)</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tabLst>
                          <a:tab pos="1981200" algn="l"/>
                        </a:tabLst>
                      </a:pPr>
                      <a:r>
                        <a:rPr lang="en-US" sz="2400">
                          <a:effectLst/>
                        </a:rPr>
                        <a:t>αi-1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tabLst>
                          <a:tab pos="1981200" algn="l"/>
                        </a:tabLst>
                      </a:pPr>
                      <a:r>
                        <a:rPr lang="en-US" sz="2400">
                          <a:effectLst/>
                        </a:rPr>
                        <a:t>ai-1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tabLst>
                          <a:tab pos="1981200" algn="l"/>
                        </a:tabLst>
                      </a:pPr>
                      <a:r>
                        <a:rPr lang="en-US" sz="2400">
                          <a:effectLst/>
                        </a:rPr>
                        <a:t>di (mm)</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tabLst>
                          <a:tab pos="1981200" algn="l"/>
                        </a:tabLst>
                      </a:pPr>
                      <a:r>
                        <a:rPr lang="en-US" sz="2400">
                          <a:effectLst/>
                        </a:rPr>
                        <a:t>ᶿi</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04853">
                <a:tc>
                  <a:txBody>
                    <a:bodyPr/>
                    <a:lstStyle/>
                    <a:p>
                      <a:pPr marL="0" marR="0" algn="l" rtl="0">
                        <a:lnSpc>
                          <a:spcPct val="115000"/>
                        </a:lnSpc>
                        <a:spcBef>
                          <a:spcPts val="0"/>
                        </a:spcBef>
                        <a:spcAft>
                          <a:spcPts val="0"/>
                        </a:spcAft>
                      </a:pPr>
                      <a:r>
                        <a:rPr lang="en-US" sz="2400">
                          <a:effectLst/>
                        </a:rPr>
                        <a:t>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ᶿ1</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04853">
                <a:tc>
                  <a:txBody>
                    <a:bodyPr/>
                    <a:lstStyle/>
                    <a:p>
                      <a:pPr marL="0" marR="0" algn="l" rtl="0">
                        <a:lnSpc>
                          <a:spcPct val="115000"/>
                        </a:lnSpc>
                        <a:spcBef>
                          <a:spcPts val="0"/>
                        </a:spcBef>
                        <a:spcAft>
                          <a:spcPts val="0"/>
                        </a:spcAft>
                      </a:pPr>
                      <a:r>
                        <a:rPr lang="en-US" sz="2400">
                          <a:effectLst/>
                        </a:rPr>
                        <a:t>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+90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200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ᶿ2</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04853">
                <a:tc>
                  <a:txBody>
                    <a:bodyPr/>
                    <a:lstStyle/>
                    <a:p>
                      <a:pPr marL="0" marR="0" algn="l" rtl="0">
                        <a:lnSpc>
                          <a:spcPct val="115000"/>
                        </a:lnSpc>
                        <a:spcBef>
                          <a:spcPts val="0"/>
                        </a:spcBef>
                        <a:spcAft>
                          <a:spcPts val="0"/>
                        </a:spcAft>
                      </a:pPr>
                      <a:r>
                        <a:rPr lang="en-US" sz="2400">
                          <a:effectLst/>
                        </a:rPr>
                        <a:t>3</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200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ᶿ3</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04853">
                <a:tc>
                  <a:txBody>
                    <a:bodyPr/>
                    <a:lstStyle/>
                    <a:p>
                      <a:pPr marL="0" marR="0" algn="l" rtl="0">
                        <a:lnSpc>
                          <a:spcPct val="115000"/>
                        </a:lnSpc>
                        <a:spcBef>
                          <a:spcPts val="0"/>
                        </a:spcBef>
                        <a:spcAft>
                          <a:spcPts val="0"/>
                        </a:spcAft>
                      </a:pPr>
                      <a:r>
                        <a:rPr lang="en-US" sz="2400">
                          <a:effectLst/>
                        </a:rPr>
                        <a:t>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+90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230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ᶿ4</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04853">
                <a:tc>
                  <a:txBody>
                    <a:bodyPr/>
                    <a:lstStyle/>
                    <a:p>
                      <a:pPr marL="0" marR="0" algn="l" rtl="0">
                        <a:lnSpc>
                          <a:spcPct val="115000"/>
                        </a:lnSpc>
                        <a:spcBef>
                          <a:spcPts val="0"/>
                        </a:spcBef>
                        <a:spcAft>
                          <a:spcPts val="0"/>
                        </a:spcAft>
                      </a:pPr>
                      <a:r>
                        <a:rPr lang="en-US" sz="2400">
                          <a:effectLst/>
                        </a:rPr>
                        <a:t>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dirty="0">
                          <a:effectLst/>
                        </a:rPr>
                        <a:t>+90</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70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ᶿ5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04853">
                <a:tc>
                  <a:txBody>
                    <a:bodyPr/>
                    <a:lstStyle/>
                    <a:p>
                      <a:pPr marL="0" marR="0" algn="l" rtl="0">
                        <a:lnSpc>
                          <a:spcPct val="115000"/>
                        </a:lnSpc>
                        <a:spcBef>
                          <a:spcPts val="0"/>
                        </a:spcBef>
                        <a:spcAft>
                          <a:spcPts val="0"/>
                        </a:spcAft>
                      </a:pPr>
                      <a:r>
                        <a:rPr lang="en-US" sz="2400" dirty="0">
                          <a:effectLst/>
                        </a:rPr>
                        <a:t>6</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+90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a:effectLst/>
                        </a:rPr>
                        <a:t>80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15000"/>
                        </a:lnSpc>
                        <a:spcBef>
                          <a:spcPts val="0"/>
                        </a:spcBef>
                        <a:spcAft>
                          <a:spcPts val="0"/>
                        </a:spcAft>
                      </a:pPr>
                      <a:r>
                        <a:rPr lang="en-US" sz="2400" dirty="0">
                          <a:effectLst/>
                        </a:rPr>
                        <a:t>ᶿ6</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
        <p:nvSpPr>
          <p:cNvPr id="5" name="Rectangle 1"/>
          <p:cNvSpPr>
            <a:spLocks noChangeArrowheads="1"/>
          </p:cNvSpPr>
          <p:nvPr/>
        </p:nvSpPr>
        <p:spPr bwMode="auto">
          <a:xfrm>
            <a:off x="899592" y="1690867"/>
            <a:ext cx="2795958"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981200" algn="l"/>
              </a:tabLst>
              <a:defRPr>
                <a:solidFill>
                  <a:schemeClr val="tx1"/>
                </a:solidFill>
                <a:latin typeface="Arial" panose="020B0604020202020204" pitchFamily="34" charset="0"/>
              </a:defRPr>
            </a:lvl1pPr>
            <a:lvl2pPr eaLnBrk="0" fontAlgn="base" hangingPunct="0">
              <a:spcBef>
                <a:spcPct val="0"/>
              </a:spcBef>
              <a:spcAft>
                <a:spcPct val="0"/>
              </a:spcAft>
              <a:tabLst>
                <a:tab pos="1981200" algn="l"/>
              </a:tabLst>
              <a:defRPr>
                <a:solidFill>
                  <a:schemeClr val="tx1"/>
                </a:solidFill>
                <a:latin typeface="Arial" panose="020B0604020202020204" pitchFamily="34" charset="0"/>
              </a:defRPr>
            </a:lvl2pPr>
            <a:lvl3pPr eaLnBrk="0" fontAlgn="base" hangingPunct="0">
              <a:spcBef>
                <a:spcPct val="0"/>
              </a:spcBef>
              <a:spcAft>
                <a:spcPct val="0"/>
              </a:spcAft>
              <a:tabLst>
                <a:tab pos="1981200" algn="l"/>
              </a:tabLst>
              <a:defRPr>
                <a:solidFill>
                  <a:schemeClr val="tx1"/>
                </a:solidFill>
                <a:latin typeface="Arial" panose="020B0604020202020204" pitchFamily="34" charset="0"/>
              </a:defRPr>
            </a:lvl3pPr>
            <a:lvl4pPr eaLnBrk="0" fontAlgn="base" hangingPunct="0">
              <a:spcBef>
                <a:spcPct val="0"/>
              </a:spcBef>
              <a:spcAft>
                <a:spcPct val="0"/>
              </a:spcAft>
              <a:tabLst>
                <a:tab pos="1981200" algn="l"/>
              </a:tabLst>
              <a:defRPr>
                <a:solidFill>
                  <a:schemeClr val="tx1"/>
                </a:solidFill>
                <a:latin typeface="Arial" panose="020B0604020202020204" pitchFamily="34" charset="0"/>
              </a:defRPr>
            </a:lvl4pPr>
            <a:lvl5pPr eaLnBrk="0" fontAlgn="base" hangingPunct="0">
              <a:spcBef>
                <a:spcPct val="0"/>
              </a:spcBef>
              <a:spcAft>
                <a:spcPct val="0"/>
              </a:spcAft>
              <a:tabLst>
                <a:tab pos="1981200" algn="l"/>
              </a:tabLst>
              <a:defRPr>
                <a:solidFill>
                  <a:schemeClr val="tx1"/>
                </a:solidFill>
                <a:latin typeface="Arial" panose="020B0604020202020204" pitchFamily="34" charset="0"/>
              </a:defRPr>
            </a:lvl5pPr>
            <a:lvl6pPr eaLnBrk="0" fontAlgn="base" hangingPunct="0">
              <a:spcBef>
                <a:spcPct val="0"/>
              </a:spcBef>
              <a:spcAft>
                <a:spcPct val="0"/>
              </a:spcAft>
              <a:tabLst>
                <a:tab pos="1981200" algn="l"/>
              </a:tabLst>
              <a:defRPr>
                <a:solidFill>
                  <a:schemeClr val="tx1"/>
                </a:solidFill>
                <a:latin typeface="Arial" panose="020B0604020202020204" pitchFamily="34" charset="0"/>
              </a:defRPr>
            </a:lvl6pPr>
            <a:lvl7pPr eaLnBrk="0" fontAlgn="base" hangingPunct="0">
              <a:spcBef>
                <a:spcPct val="0"/>
              </a:spcBef>
              <a:spcAft>
                <a:spcPct val="0"/>
              </a:spcAft>
              <a:tabLst>
                <a:tab pos="1981200" algn="l"/>
              </a:tabLst>
              <a:defRPr>
                <a:solidFill>
                  <a:schemeClr val="tx1"/>
                </a:solidFill>
                <a:latin typeface="Arial" panose="020B0604020202020204" pitchFamily="34" charset="0"/>
              </a:defRPr>
            </a:lvl7pPr>
            <a:lvl8pPr eaLnBrk="0" fontAlgn="base" hangingPunct="0">
              <a:spcBef>
                <a:spcPct val="0"/>
              </a:spcBef>
              <a:spcAft>
                <a:spcPct val="0"/>
              </a:spcAft>
              <a:tabLst>
                <a:tab pos="1981200" algn="l"/>
              </a:tabLst>
              <a:defRPr>
                <a:solidFill>
                  <a:schemeClr val="tx1"/>
                </a:solidFill>
                <a:latin typeface="Arial" panose="020B0604020202020204" pitchFamily="34" charset="0"/>
              </a:defRPr>
            </a:lvl8pPr>
            <a:lvl9pPr eaLnBrk="0" fontAlgn="base" hangingPunct="0">
              <a:spcBef>
                <a:spcPct val="0"/>
              </a:spcBef>
              <a:spcAft>
                <a:spcPct val="0"/>
              </a:spcAft>
              <a:tabLst>
                <a:tab pos="1981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981200" algn="l"/>
              </a:tabLst>
            </a:pPr>
            <a:r>
              <a:rPr kumimoji="0" lang="en-US" altLang="en-US" sz="28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DH Parameters :</a:t>
            </a:r>
            <a:endParaRPr kumimoji="0" lang="en-US" altLang="en-US" sz="4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7420271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Robotics </a:t>
            </a:r>
            <a:r>
              <a:rPr lang="en-US" b="1" dirty="0" smtClean="0"/>
              <a:t>System Toolbox </a:t>
            </a:r>
            <a:endParaRPr lang="en-US" dirty="0"/>
          </a:p>
        </p:txBody>
      </p:sp>
      <p:sp>
        <p:nvSpPr>
          <p:cNvPr id="3" name="عنصر نائب للمحتوى 2"/>
          <p:cNvSpPr>
            <a:spLocks noGrp="1"/>
          </p:cNvSpPr>
          <p:nvPr>
            <p:ph idx="1"/>
          </p:nvPr>
        </p:nvSpPr>
        <p:spPr/>
        <p:txBody>
          <a:bodyPr/>
          <a:lstStyle/>
          <a:p>
            <a:pPr marL="0" indent="0">
              <a:buNone/>
            </a:pPr>
            <a:endParaRPr lang="en-US" dirty="0" smtClean="0"/>
          </a:p>
          <a:p>
            <a:pPr marL="0" indent="0">
              <a:buNone/>
            </a:pPr>
            <a:r>
              <a:rPr lang="en-US" dirty="0" smtClean="0"/>
              <a:t>The </a:t>
            </a:r>
            <a:r>
              <a:rPr lang="en-US" dirty="0"/>
              <a:t>Toolbox has always provided many functions </a:t>
            </a:r>
            <a:r>
              <a:rPr lang="en-US" dirty="0" smtClean="0"/>
              <a:t>that are </a:t>
            </a:r>
            <a:r>
              <a:rPr lang="en-US" dirty="0"/>
              <a:t>useful for the study and simulation of </a:t>
            </a:r>
            <a:r>
              <a:rPr lang="en-US" dirty="0" smtClean="0"/>
              <a:t> classical arm type</a:t>
            </a:r>
            <a:r>
              <a:rPr lang="en-US" dirty="0"/>
              <a:t> </a:t>
            </a:r>
            <a:r>
              <a:rPr lang="en-US" dirty="0" smtClean="0"/>
              <a:t>robotics.</a:t>
            </a:r>
          </a:p>
        </p:txBody>
      </p:sp>
    </p:spTree>
    <p:extLst>
      <p:ext uri="{BB962C8B-B14F-4D97-AF65-F5344CB8AC3E}">
        <p14:creationId xmlns:p14="http://schemas.microsoft.com/office/powerpoint/2010/main" xmlns="" val="5977623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0"/>
            <a:ext cx="8229600" cy="1143000"/>
          </a:xfrm>
        </p:spPr>
        <p:txBody>
          <a:bodyPr/>
          <a:lstStyle/>
          <a:p>
            <a:r>
              <a:rPr lang="en-US" dirty="0" smtClean="0"/>
              <a:t>Example of Simulation </a:t>
            </a:r>
            <a:endParaRPr lang="en-US" dirty="0"/>
          </a:p>
        </p:txBody>
      </p:sp>
      <p:pic>
        <p:nvPicPr>
          <p:cNvPr id="8" name="عنصر نائب للمحتوى 7"/>
          <p:cNvPicPr>
            <a:picLocks noGrp="1" noChangeAspect="1"/>
          </p:cNvPicPr>
          <p:nvPr>
            <p:ph idx="1"/>
          </p:nvPr>
        </p:nvPicPr>
        <p:blipFill>
          <a:blip r:embed="rId2"/>
          <a:stretch>
            <a:fillRect/>
          </a:stretch>
        </p:blipFill>
        <p:spPr>
          <a:xfrm>
            <a:off x="1043609" y="969584"/>
            <a:ext cx="6287822" cy="5156580"/>
          </a:xfrm>
          <a:prstGeom prst="rect">
            <a:avLst/>
          </a:prstGeom>
        </p:spPr>
      </p:pic>
    </p:spTree>
    <p:extLst>
      <p:ext uri="{BB962C8B-B14F-4D97-AF65-F5344CB8AC3E}">
        <p14:creationId xmlns:p14="http://schemas.microsoft.com/office/powerpoint/2010/main" xmlns="" val="31872032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Example of Simulation </a:t>
            </a:r>
          </a:p>
        </p:txBody>
      </p:sp>
      <p:pic>
        <p:nvPicPr>
          <p:cNvPr id="4" name="عنصر نائب للمحتوى 3"/>
          <p:cNvPicPr>
            <a:picLocks noGrp="1" noChangeAspect="1"/>
          </p:cNvPicPr>
          <p:nvPr>
            <p:ph idx="1"/>
          </p:nvPr>
        </p:nvPicPr>
        <p:blipFill>
          <a:blip r:embed="rId2"/>
          <a:stretch>
            <a:fillRect/>
          </a:stretch>
        </p:blipFill>
        <p:spPr>
          <a:xfrm>
            <a:off x="899592" y="1129930"/>
            <a:ext cx="6930582" cy="4813671"/>
          </a:xfrm>
          <a:prstGeom prst="rect">
            <a:avLst/>
          </a:prstGeom>
        </p:spPr>
      </p:pic>
    </p:spTree>
    <p:extLst>
      <p:ext uri="{BB962C8B-B14F-4D97-AF65-F5344CB8AC3E}">
        <p14:creationId xmlns:p14="http://schemas.microsoft.com/office/powerpoint/2010/main" xmlns="" val="38960985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effectLst>
                  <a:reflection blurRad="6350" stA="55000" endA="300" endPos="45500" dir="5400000" sy="-100000" algn="bl" rotWithShape="0"/>
                </a:effectLst>
              </a:rPr>
              <a:t>CONCLUSION</a:t>
            </a:r>
            <a:endParaRPr lang="en-IN" b="1" dirty="0">
              <a:effectLst>
                <a:reflection blurRad="6350" stA="55000" endA="300" endPos="45500" dir="5400000" sy="-100000" algn="bl" rotWithShape="0"/>
              </a:effectLst>
            </a:endParaRPr>
          </a:p>
        </p:txBody>
      </p:sp>
      <p:sp>
        <p:nvSpPr>
          <p:cNvPr id="3" name="Content Placeholder 2"/>
          <p:cNvSpPr>
            <a:spLocks noGrp="1"/>
          </p:cNvSpPr>
          <p:nvPr>
            <p:ph idx="1"/>
          </p:nvPr>
        </p:nvSpPr>
        <p:spPr/>
        <p:txBody>
          <a:bodyPr>
            <a:normAutofit/>
          </a:bodyPr>
          <a:lstStyle/>
          <a:p>
            <a:pPr marL="0" indent="0">
              <a:buNone/>
            </a:pPr>
            <a:r>
              <a:rPr lang="en-US" dirty="0" smtClean="0">
                <a:effectLst>
                  <a:outerShdw blurRad="38100" dist="38100" dir="2700000" algn="tl">
                    <a:srgbClr val="000000">
                      <a:alpha val="43137"/>
                    </a:srgbClr>
                  </a:outerShdw>
                </a:effectLst>
              </a:rPr>
              <a:t>We build the 6DOF Robot arm from a simple tools that we founded in a local market with a lowest costs.</a:t>
            </a:r>
          </a:p>
          <a:p>
            <a:pPr marL="0" indent="0" algn="just">
              <a:buNone/>
            </a:pPr>
            <a:r>
              <a:rPr lang="en-US" dirty="0" smtClean="0">
                <a:effectLst>
                  <a:outerShdw blurRad="38100" dist="38100" dir="2700000" algn="tl">
                    <a:srgbClr val="000000">
                      <a:alpha val="43137"/>
                    </a:srgbClr>
                  </a:outerShdw>
                </a:effectLst>
              </a:rPr>
              <a:t>Robots </a:t>
            </a:r>
            <a:r>
              <a:rPr lang="en-US" dirty="0">
                <a:effectLst>
                  <a:outerShdw blurRad="38100" dist="38100" dir="2700000" algn="tl">
                    <a:srgbClr val="000000">
                      <a:alpha val="43137"/>
                    </a:srgbClr>
                  </a:outerShdw>
                </a:effectLst>
              </a:rPr>
              <a:t>help people with tasks </a:t>
            </a:r>
            <a:r>
              <a:rPr lang="en-US" dirty="0" smtClean="0">
                <a:effectLst>
                  <a:outerShdw blurRad="38100" dist="38100" dir="2700000" algn="tl">
                    <a:srgbClr val="000000">
                      <a:alpha val="43137"/>
                    </a:srgbClr>
                  </a:outerShdw>
                </a:effectLst>
              </a:rPr>
              <a:t>that would </a:t>
            </a:r>
            <a:r>
              <a:rPr lang="en-US" dirty="0">
                <a:effectLst>
                  <a:outerShdw blurRad="38100" dist="38100" dir="2700000" algn="tl">
                    <a:srgbClr val="000000">
                      <a:alpha val="43137"/>
                    </a:srgbClr>
                  </a:outerShdw>
                </a:effectLst>
              </a:rPr>
              <a:t>be difficult, unsafe, or boring for a real person to do alone</a:t>
            </a:r>
            <a:r>
              <a:rPr lang="en-US" dirty="0" smtClean="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These robots can learn, repeat, and can be designed to perform any desired task such as welding, gripping, </a:t>
            </a:r>
            <a:r>
              <a:rPr lang="en-US" dirty="0" smtClean="0">
                <a:effectLst>
                  <a:outerShdw blurRad="38100" dist="38100" dir="2700000" algn="tl">
                    <a:srgbClr val="000000">
                      <a:alpha val="43137"/>
                    </a:srgbClr>
                  </a:outerShdw>
                </a:effectLst>
              </a:rPr>
              <a:t>spinning.</a:t>
            </a:r>
          </a:p>
        </p:txBody>
      </p:sp>
    </p:spTree>
    <p:extLst>
      <p:ext uri="{BB962C8B-B14F-4D97-AF65-F5344CB8AC3E}">
        <p14:creationId xmlns:p14="http://schemas.microsoft.com/office/powerpoint/2010/main" xmlns="" val="12788549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effectLst>
                  <a:reflection blurRad="6350" stA="55000" endA="300" endPos="45500" dir="5400000" sy="-100000" algn="bl" rotWithShape="0"/>
                </a:effectLst>
              </a:rPr>
              <a:t>ACKNOWLEDGEMENT</a:t>
            </a:r>
            <a:endParaRPr lang="en-IN" sz="4800" b="1" dirty="0">
              <a:effectLst>
                <a:reflection blurRad="6350" stA="55000" endA="300" endPos="45500" dir="5400000" sy="-100000" algn="bl" rotWithShape="0"/>
              </a:effectLst>
            </a:endParaRPr>
          </a:p>
        </p:txBody>
      </p:sp>
      <p:sp>
        <p:nvSpPr>
          <p:cNvPr id="3" name="Content Placeholder 2"/>
          <p:cNvSpPr>
            <a:spLocks noGrp="1"/>
          </p:cNvSpPr>
          <p:nvPr>
            <p:ph idx="1"/>
          </p:nvPr>
        </p:nvSpPr>
        <p:spPr/>
        <p:txBody>
          <a:bodyPr/>
          <a:lstStyle/>
          <a:p>
            <a:pPr marL="0" indent="0" algn="just">
              <a:buNone/>
            </a:pPr>
            <a:endParaRPr lang="en-IN" dirty="0" smtClean="0">
              <a:effectLst>
                <a:outerShdw blurRad="50800" dist="38100" dir="2700000" algn="tl" rotWithShape="0">
                  <a:prstClr val="black">
                    <a:alpha val="40000"/>
                  </a:prstClr>
                </a:outerShdw>
              </a:effectLst>
            </a:endParaRPr>
          </a:p>
          <a:p>
            <a:pPr marL="0" indent="0" algn="just">
              <a:buNone/>
            </a:pPr>
            <a:endParaRPr lang="en-IN" dirty="0">
              <a:effectLst>
                <a:outerShdw blurRad="50800" dist="38100" dir="2700000" algn="tl" rotWithShape="0">
                  <a:prstClr val="black">
                    <a:alpha val="40000"/>
                  </a:prstClr>
                </a:outerShdw>
              </a:effectLst>
            </a:endParaRPr>
          </a:p>
          <a:p>
            <a:pPr marL="0" indent="0" algn="just">
              <a:buNone/>
            </a:pPr>
            <a:r>
              <a:rPr lang="en-IN" dirty="0" smtClean="0">
                <a:effectLst>
                  <a:outerShdw blurRad="50800" dist="38100" dir="2700000" algn="tl" rotWithShape="0">
                    <a:prstClr val="black">
                      <a:alpha val="40000"/>
                    </a:prstClr>
                  </a:outerShdw>
                </a:effectLst>
              </a:rPr>
              <a:t>Our deepest thanks to our mentor, </a:t>
            </a:r>
            <a:r>
              <a:rPr lang="en-US" dirty="0" err="1" smtClean="0"/>
              <a:t>Dr.Salamah</a:t>
            </a:r>
            <a:r>
              <a:rPr lang="en-US" dirty="0" smtClean="0"/>
              <a:t> Abdel-Fattah</a:t>
            </a:r>
            <a:r>
              <a:rPr lang="en-IN" dirty="0" smtClean="0">
                <a:effectLst>
                  <a:outerShdw blurRad="50800" dist="38100" dir="2700000" algn="tl" rotWithShape="0">
                    <a:prstClr val="black">
                      <a:alpha val="40000"/>
                    </a:prstClr>
                  </a:outerShdw>
                </a:effectLst>
              </a:rPr>
              <a:t>, for helping us out and guiding us with her valuable suggestions and support.</a:t>
            </a:r>
            <a:endParaRPr lang="en-IN" dirty="0">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xmlns="" val="37634589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reflection blurRad="6350" stA="55000" endA="300" endPos="45500" dir="5400000" sy="-100000" algn="bl" rotWithShape="0"/>
                </a:effectLst>
              </a:rPr>
              <a:t>AIM OF THE PROJECT</a:t>
            </a:r>
            <a:endParaRPr lang="en-US" b="1" dirty="0">
              <a:effectLst>
                <a:reflection blurRad="6350" stA="55000" endA="300" endPos="45500" dir="5400000" sy="-100000" algn="bl" rotWithShape="0"/>
              </a:effectLst>
            </a:endParaRPr>
          </a:p>
        </p:txBody>
      </p:sp>
      <p:sp>
        <p:nvSpPr>
          <p:cNvPr id="3" name="Content Placeholder 2"/>
          <p:cNvSpPr>
            <a:spLocks noGrp="1"/>
          </p:cNvSpPr>
          <p:nvPr>
            <p:ph idx="1"/>
          </p:nvPr>
        </p:nvSpPr>
        <p:spPr/>
        <p:txBody>
          <a:bodyPr>
            <a:normAutofit/>
          </a:bodyPr>
          <a:lstStyle/>
          <a:p>
            <a:pPr lvl="0"/>
            <a:r>
              <a:rPr lang="en-US" dirty="0" smtClean="0">
                <a:latin typeface="Times New Roman" pitchFamily="18" charset="0"/>
                <a:ea typeface="Times New Roman" pitchFamily="18" charset="0"/>
                <a:cs typeface="Times New Roman" pitchFamily="18" charset="0"/>
              </a:rPr>
              <a:t>Design  a  Six Degree Of Freedom  robot  arm to do </a:t>
            </a:r>
            <a:r>
              <a:rPr lang="en-US" dirty="0"/>
              <a:t>many of the tasks requiring high precision, speed and endurance</a:t>
            </a:r>
            <a:r>
              <a:rPr lang="en-US" dirty="0" smtClean="0">
                <a:latin typeface="Times New Roman" pitchFamily="18" charset="0"/>
                <a:ea typeface="Times New Roman" pitchFamily="18" charset="0"/>
                <a:cs typeface="Times New Roman" pitchFamily="18" charset="0"/>
              </a:rPr>
              <a:t>.</a:t>
            </a:r>
          </a:p>
          <a:p>
            <a:pPr marL="0" lvl="0" indent="0">
              <a:buNone/>
            </a:pPr>
            <a:endParaRPr lang="en-US" dirty="0" smtClean="0">
              <a:effectLst>
                <a:outerShdw blurRad="50800" dist="38100" dir="2700000" algn="tl" rotWithShape="0">
                  <a:prstClr val="black">
                    <a:alpha val="40000"/>
                  </a:prstClr>
                </a:outerShdw>
              </a:effectLst>
              <a:latin typeface="Times New Roman" pitchFamily="18" charset="0"/>
              <a:cs typeface="Times New Roman" pitchFamily="18" charset="0"/>
            </a:endParaRPr>
          </a:p>
          <a:p>
            <a:pPr lvl="0"/>
            <a:r>
              <a:rPr lang="en-US" dirty="0" smtClean="0"/>
              <a:t>in our design we tried to reduce the cost and we have built it from tools can be found anywhere in everyday life .</a:t>
            </a:r>
            <a:endParaRPr lang="en-US" dirty="0" smtClean="0">
              <a:effectLst>
                <a:outerShdw blurRad="50800" dist="38100" dir="2700000" algn="tl" rotWithShape="0">
                  <a:prstClr val="black">
                    <a:alpha val="40000"/>
                  </a:prstClr>
                </a:outerShdw>
              </a:effectLst>
            </a:endParaRPr>
          </a:p>
          <a:p>
            <a:endParaRPr lang="en-US" dirty="0">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xmlns="" val="18915960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ln>
                  <a:solidFill>
                    <a:schemeClr val="tx1"/>
                  </a:solidFill>
                </a:ln>
                <a:solidFill>
                  <a:schemeClr val="bg1">
                    <a:lumMod val="85000"/>
                  </a:schemeClr>
                </a:solidFill>
              </a:rPr>
              <a:t>THANK YOU</a:t>
            </a:r>
            <a:endParaRPr lang="en-IN" dirty="0">
              <a:ln>
                <a:solidFill>
                  <a:schemeClr val="tx1"/>
                </a:solidFill>
              </a:ln>
              <a:solidFill>
                <a:schemeClr val="bg1">
                  <a:lumMod val="85000"/>
                </a:schemeClr>
              </a:solidFill>
            </a:endParaRPr>
          </a:p>
        </p:txBody>
      </p:sp>
    </p:spTree>
    <p:extLst>
      <p:ext uri="{BB962C8B-B14F-4D97-AF65-F5344CB8AC3E}">
        <p14:creationId xmlns:p14="http://schemas.microsoft.com/office/powerpoint/2010/main" xmlns="" val="1679693598"/>
      </p:ext>
    </p:extLst>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5" cstate="print"/>
          <a:stretch>
            <a:fillRect/>
          </a:stretch>
        </p:blipFill>
        <p:spPr>
          <a:xfrm>
            <a:off x="0" y="762000"/>
            <a:ext cx="2445488" cy="2286000"/>
          </a:xfrm>
          <a:prstGeom prst="rect">
            <a:avLst/>
          </a:prstGeom>
        </p:spPr>
      </p:pic>
      <p:sp>
        <p:nvSpPr>
          <p:cNvPr id="4" name="TextBox 3"/>
          <p:cNvSpPr txBox="1"/>
          <p:nvPr/>
        </p:nvSpPr>
        <p:spPr>
          <a:xfrm>
            <a:off x="1222744" y="2273401"/>
            <a:ext cx="7229475" cy="461665"/>
          </a:xfrm>
          <a:prstGeom prst="rect">
            <a:avLst/>
          </a:prstGeom>
          <a:noFill/>
        </p:spPr>
        <p:txBody>
          <a:bodyPr wrap="square" rtlCol="0" anchor="b" anchorCtr="0">
            <a:noAutofit/>
          </a:bodyPr>
          <a:lstStyle/>
          <a:p>
            <a:r>
              <a:rPr lang="en-US" sz="3600" b="1" dirty="0" smtClean="0">
                <a:solidFill>
                  <a:prstClr val="black">
                    <a:lumMod val="50000"/>
                    <a:lumOff val="50000"/>
                  </a:prstClr>
                </a:solidFill>
              </a:rPr>
              <a:t>What is a</a:t>
            </a:r>
            <a:endParaRPr lang="en-US" sz="3600" b="1" dirty="0">
              <a:solidFill>
                <a:prstClr val="black">
                  <a:lumMod val="50000"/>
                  <a:lumOff val="50000"/>
                </a:prstClr>
              </a:solidFill>
            </a:endParaRPr>
          </a:p>
        </p:txBody>
      </p:sp>
      <p:sp>
        <p:nvSpPr>
          <p:cNvPr id="7" name="Title 6"/>
          <p:cNvSpPr>
            <a:spLocks noGrp="1"/>
          </p:cNvSpPr>
          <p:nvPr>
            <p:ph type="title"/>
          </p:nvPr>
        </p:nvSpPr>
        <p:spPr>
          <a:xfrm>
            <a:off x="1219200" y="2669865"/>
            <a:ext cx="7543800" cy="1200329"/>
          </a:xfrm>
        </p:spPr>
        <p:txBody>
          <a:bodyPr wrap="square" tIns="0" bIns="0" anchor="t" anchorCtr="0">
            <a:normAutofit fontScale="90000"/>
          </a:bodyPr>
          <a:lstStyle/>
          <a:p>
            <a:r>
              <a:rPr lang="en-US" sz="7800" b="1" dirty="0" smtClean="0">
                <a:solidFill>
                  <a:prstClr val="black">
                    <a:lumMod val="85000"/>
                    <a:lumOff val="15000"/>
                  </a:prstClr>
                </a:solidFill>
                <a:effectLst>
                  <a:reflection blurRad="6350" stA="25000" endPos="45500" dir="5400000" sy="-100000" algn="bl" rotWithShape="0"/>
                </a:effectLst>
                <a:latin typeface="+mn-lt"/>
              </a:rPr>
              <a:t>ROBOTICS ARM???</a:t>
            </a:r>
            <a:endParaRPr lang="en-US" sz="7800" dirty="0">
              <a:effectLst>
                <a:reflection blurRad="6350" stA="25000" endPos="45500" dir="5400000" sy="-100000" algn="bl" rotWithShape="0"/>
              </a:effectLst>
              <a:latin typeface="+mn-lt"/>
            </a:endParaRPr>
          </a:p>
        </p:txBody>
      </p:sp>
    </p:spTree>
    <p:custDataLst>
      <p:tags r:id="rId1"/>
    </p:custDataLst>
    <p:extLst>
      <p:ext uri="{BB962C8B-B14F-4D97-AF65-F5344CB8AC3E}">
        <p14:creationId xmlns:p14="http://schemas.microsoft.com/office/powerpoint/2010/main" xmlns="" val="2678411355"/>
      </p:ext>
    </p:extLst>
  </p:cSld>
  <p:clrMapOvr>
    <a:masterClrMapping/>
  </p:clrMapOvr>
  <mc:AlternateContent xmlns:mc="http://schemas.openxmlformats.org/markup-compatibility/2006">
    <mc:Choice xmlns:p14="http://schemas.microsoft.com/office/powerpoint/2010/main" xmlns="" Requires="p14">
      <p:transition spd="slow" p14:dur="20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dirty="0" smtClean="0"/>
              <a:t>ROBOTIC ARM</a:t>
            </a:r>
            <a:endParaRPr lang="en-US" dirty="0"/>
          </a:p>
        </p:txBody>
      </p:sp>
      <p:sp>
        <p:nvSpPr>
          <p:cNvPr id="5" name="Content Placeholder 4"/>
          <p:cNvSpPr>
            <a:spLocks noGrp="1"/>
          </p:cNvSpPr>
          <p:nvPr>
            <p:ph idx="1"/>
          </p:nvPr>
        </p:nvSpPr>
        <p:spPr/>
        <p:txBody>
          <a:bodyPr>
            <a:normAutofit/>
          </a:bodyPr>
          <a:lstStyle/>
          <a:p>
            <a:r>
              <a:rPr lang="en-US" dirty="0" smtClean="0"/>
              <a:t>A robotic arm is a robotic manipulator, usually programmable, with similar functions to a human arm.</a:t>
            </a:r>
          </a:p>
          <a:p>
            <a:r>
              <a:rPr lang="en-US" dirty="0" smtClean="0"/>
              <a:t>Robot manipulators are created from a sequence of link and joint combinations.</a:t>
            </a:r>
          </a:p>
          <a:p>
            <a:r>
              <a:rPr lang="en-US" dirty="0" smtClean="0"/>
              <a:t> joints allowing either rotational or translational motion. </a:t>
            </a:r>
          </a:p>
        </p:txBody>
      </p:sp>
    </p:spTree>
    <p:extLst>
      <p:ext uri="{BB962C8B-B14F-4D97-AF65-F5344CB8AC3E}">
        <p14:creationId xmlns:p14="http://schemas.microsoft.com/office/powerpoint/2010/main" xmlns="" val="2266885373"/>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381000"/>
            <a:ext cx="7924800" cy="707886"/>
          </a:xfrm>
          <a:prstGeom prst="rect">
            <a:avLst/>
          </a:prstGeom>
          <a:noFill/>
        </p:spPr>
        <p:txBody>
          <a:bodyPr wrap="square" rtlCol="0">
            <a:normAutofit fontScale="92500"/>
          </a:bodyPr>
          <a:lstStyle/>
          <a:p>
            <a:r>
              <a:rPr lang="en-US" sz="4000" b="1" dirty="0" smtClean="0">
                <a:solidFill>
                  <a:prstClr val="black">
                    <a:lumMod val="85000"/>
                    <a:lumOff val="15000"/>
                  </a:prstClr>
                </a:solidFill>
              </a:rPr>
              <a:t>To build </a:t>
            </a:r>
            <a:r>
              <a:rPr lang="en-US" sz="4000" dirty="0" smtClean="0">
                <a:solidFill>
                  <a:prstClr val="black">
                    <a:lumMod val="50000"/>
                    <a:lumOff val="50000"/>
                  </a:prstClr>
                </a:solidFill>
              </a:rPr>
              <a:t>a gestures control robotics arm</a:t>
            </a:r>
            <a:endParaRPr lang="en-US" sz="4000" dirty="0">
              <a:solidFill>
                <a:prstClr val="black">
                  <a:lumMod val="50000"/>
                  <a:lumOff val="50000"/>
                </a:prstClr>
              </a:solidFill>
              <a:cs typeface="Arial" pitchFamily="34" charset="0"/>
            </a:endParaRPr>
          </a:p>
        </p:txBody>
      </p:sp>
      <p:cxnSp>
        <p:nvCxnSpPr>
          <p:cNvPr id="10" name="Straight Connector 9"/>
          <p:cNvCxnSpPr/>
          <p:nvPr/>
        </p:nvCxnSpPr>
        <p:spPr>
          <a:xfrm>
            <a:off x="1905000" y="2936809"/>
            <a:ext cx="5257800" cy="1588"/>
          </a:xfrm>
          <a:prstGeom prst="line">
            <a:avLst/>
          </a:prstGeom>
          <a:ln w="47625">
            <a:solidFill>
              <a:srgbClr val="E4E4E4"/>
            </a:solidFill>
          </a:ln>
          <a:effectLst/>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50711" y="5127978"/>
            <a:ext cx="7973935" cy="400110"/>
          </a:xfrm>
          <a:prstGeom prst="rect">
            <a:avLst/>
          </a:prstGeom>
          <a:noFill/>
        </p:spPr>
        <p:txBody>
          <a:bodyPr wrap="none" rtlCol="0">
            <a:normAutofit/>
          </a:bodyPr>
          <a:lstStyle/>
          <a:p>
            <a:pPr algn="r"/>
            <a:r>
              <a:rPr lang="en-US" sz="2000" b="1" dirty="0">
                <a:solidFill>
                  <a:prstClr val="black">
                    <a:lumMod val="75000"/>
                    <a:lumOff val="25000"/>
                  </a:prstClr>
                </a:solidFill>
              </a:rPr>
              <a:t>We have </a:t>
            </a:r>
            <a:r>
              <a:rPr lang="en-US" sz="2000" b="1" dirty="0" smtClean="0">
                <a:solidFill>
                  <a:prstClr val="black">
                    <a:lumMod val="75000"/>
                    <a:lumOff val="25000"/>
                  </a:prstClr>
                </a:solidFill>
              </a:rPr>
              <a:t>technical details </a:t>
            </a:r>
            <a:r>
              <a:rPr lang="en-US" sz="2000" b="1" dirty="0">
                <a:solidFill>
                  <a:prstClr val="black">
                    <a:lumMod val="75000"/>
                    <a:lumOff val="25000"/>
                  </a:prstClr>
                </a:solidFill>
              </a:rPr>
              <a:t>for every step of the way</a:t>
            </a:r>
          </a:p>
        </p:txBody>
      </p:sp>
      <p:sp>
        <p:nvSpPr>
          <p:cNvPr id="12" name="Rectangle 11"/>
          <p:cNvSpPr/>
          <p:nvPr/>
        </p:nvSpPr>
        <p:spPr>
          <a:xfrm>
            <a:off x="8686800" y="528448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6600"/>
                </a:solidFill>
              </a:rPr>
              <a:t>           </a:t>
            </a:r>
          </a:p>
        </p:txBody>
      </p:sp>
      <p:grpSp>
        <p:nvGrpSpPr>
          <p:cNvPr id="26" name="Group 25"/>
          <p:cNvGrpSpPr/>
          <p:nvPr/>
        </p:nvGrpSpPr>
        <p:grpSpPr>
          <a:xfrm>
            <a:off x="762000" y="1557456"/>
            <a:ext cx="2057400" cy="2708434"/>
            <a:chOff x="762000" y="1557456"/>
            <a:chExt cx="2057400" cy="2708434"/>
          </a:xfrm>
        </p:grpSpPr>
        <p:sp>
          <p:nvSpPr>
            <p:cNvPr id="6" name="Oval 5"/>
            <p:cNvSpPr/>
            <p:nvPr/>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4" name="TextBox 13"/>
            <p:cNvSpPr txBox="1"/>
            <p:nvPr/>
          </p:nvSpPr>
          <p:spPr>
            <a:xfrm>
              <a:off x="1121392" y="1557456"/>
              <a:ext cx="1219200" cy="2708434"/>
            </a:xfrm>
            <a:prstGeom prst="rect">
              <a:avLst/>
            </a:prstGeom>
            <a:noFill/>
          </p:spPr>
          <p:txBody>
            <a:bodyPr wrap="square" rtlCol="0">
              <a:spAutoFit/>
            </a:bodyPr>
            <a:lstStyle/>
            <a:p>
              <a:r>
                <a:rPr lang="en-US" sz="17000" b="1" dirty="0">
                  <a:solidFill>
                    <a:srgbClr val="F26200">
                      <a:alpha val="40000"/>
                    </a:srgbClr>
                  </a:solidFill>
                  <a:cs typeface="Arial" pitchFamily="34" charset="0"/>
                </a:rPr>
                <a:t>1</a:t>
              </a:r>
            </a:p>
          </p:txBody>
        </p:sp>
        <p:sp>
          <p:nvSpPr>
            <p:cNvPr id="13" name="TextBox 12"/>
            <p:cNvSpPr txBox="1"/>
            <p:nvPr/>
          </p:nvSpPr>
          <p:spPr>
            <a:xfrm>
              <a:off x="823416" y="2666898"/>
              <a:ext cx="1931160" cy="683264"/>
            </a:xfrm>
            <a:prstGeom prst="rect">
              <a:avLst/>
            </a:prstGeom>
            <a:noFill/>
          </p:spPr>
          <p:txBody>
            <a:bodyPr wrap="square" rtlCol="0">
              <a:normAutofit/>
            </a:bodyPr>
            <a:lstStyle/>
            <a:p>
              <a:pPr algn="ctr">
                <a:lnSpc>
                  <a:spcPct val="80000"/>
                </a:lnSpc>
              </a:pPr>
              <a:r>
                <a:rPr lang="en-US" sz="2400" b="1" spc="60" dirty="0" smtClean="0">
                  <a:solidFill>
                    <a:prstClr val="white"/>
                  </a:solidFill>
                  <a:effectLst>
                    <a:outerShdw blurRad="50800" dist="25400" dir="5400000" algn="t" rotWithShape="0">
                      <a:prstClr val="black">
                        <a:alpha val="15000"/>
                      </a:prstClr>
                    </a:outerShdw>
                  </a:effectLst>
                </a:rPr>
                <a:t> Mechanical hardware</a:t>
              </a:r>
              <a:endParaRPr lang="en-US" sz="2400" b="1" spc="60" dirty="0">
                <a:solidFill>
                  <a:prstClr val="white"/>
                </a:solidFill>
                <a:effectLst>
                  <a:outerShdw blurRad="50800" dist="25400" dir="5400000" algn="t" rotWithShape="0">
                    <a:prstClr val="black">
                      <a:alpha val="15000"/>
                    </a:prstClr>
                  </a:outerShdw>
                </a:effectLst>
              </a:endParaRPr>
            </a:p>
          </p:txBody>
        </p:sp>
      </p:grpSp>
      <p:grpSp>
        <p:nvGrpSpPr>
          <p:cNvPr id="23" name="Group 22"/>
          <p:cNvGrpSpPr/>
          <p:nvPr/>
        </p:nvGrpSpPr>
        <p:grpSpPr>
          <a:xfrm>
            <a:off x="3543300" y="1591943"/>
            <a:ext cx="3826618" cy="3632523"/>
            <a:chOff x="3543300" y="1591943"/>
            <a:chExt cx="3826618" cy="3632523"/>
          </a:xfrm>
        </p:grpSpPr>
        <p:sp>
          <p:nvSpPr>
            <p:cNvPr id="4" name="Oval 3"/>
            <p:cNvSpPr/>
            <p:nvPr/>
          </p:nvSpPr>
          <p:spPr>
            <a:xfrm>
              <a:off x="3543300" y="1946209"/>
              <a:ext cx="2057400" cy="2057400"/>
            </a:xfrm>
            <a:prstGeom prst="ellipse">
              <a:avLst/>
            </a:prstGeom>
            <a:gradFill>
              <a:gsLst>
                <a:gs pos="0">
                  <a:srgbClr val="00B0F0"/>
                </a:gs>
                <a:gs pos="50000">
                  <a:srgbClr val="399ECB"/>
                </a:gs>
                <a:gs pos="100000">
                  <a:srgbClr val="0077D0"/>
                </a:gs>
              </a:gsLst>
              <a:path path="circle">
                <a:fillToRect l="50000" t="50000" r="50000" b="50000"/>
              </a:path>
            </a:gradFill>
            <a:ln w="82550">
              <a:noFill/>
            </a:ln>
            <a:effectLst>
              <a:outerShdw blurRad="1270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5" name="TextBox 14"/>
            <p:cNvSpPr txBox="1"/>
            <p:nvPr/>
          </p:nvSpPr>
          <p:spPr>
            <a:xfrm>
              <a:off x="3933968" y="1591943"/>
              <a:ext cx="1219200" cy="2708434"/>
            </a:xfrm>
            <a:prstGeom prst="rect">
              <a:avLst/>
            </a:prstGeom>
            <a:noFill/>
          </p:spPr>
          <p:txBody>
            <a:bodyPr wrap="square" rtlCol="0">
              <a:spAutoFit/>
            </a:bodyPr>
            <a:lstStyle/>
            <a:p>
              <a:r>
                <a:rPr lang="en-US" sz="17000" b="1" smtClean="0">
                  <a:solidFill>
                    <a:srgbClr val="2A7A9E">
                      <a:alpha val="40000"/>
                    </a:srgbClr>
                  </a:solidFill>
                  <a:cs typeface="Arial" pitchFamily="34" charset="0"/>
                </a:rPr>
                <a:t>2</a:t>
              </a:r>
              <a:endParaRPr lang="en-US" sz="17000" b="1" dirty="0">
                <a:solidFill>
                  <a:srgbClr val="2A7A9E">
                    <a:alpha val="40000"/>
                  </a:srgbClr>
                </a:solidFill>
                <a:cs typeface="Arial" pitchFamily="34" charset="0"/>
              </a:endParaRPr>
            </a:p>
          </p:txBody>
        </p:sp>
        <p:sp>
          <p:nvSpPr>
            <p:cNvPr id="16" name="TextBox 15"/>
            <p:cNvSpPr txBox="1"/>
            <p:nvPr/>
          </p:nvSpPr>
          <p:spPr>
            <a:xfrm>
              <a:off x="3601872" y="2701385"/>
              <a:ext cx="1931160" cy="665695"/>
            </a:xfrm>
            <a:prstGeom prst="rect">
              <a:avLst/>
            </a:prstGeom>
            <a:noFill/>
          </p:spPr>
          <p:txBody>
            <a:bodyPr wrap="square" rtlCol="0">
              <a:normAutofit/>
            </a:bodyPr>
            <a:lstStyle/>
            <a:p>
              <a:pPr algn="ctr">
                <a:lnSpc>
                  <a:spcPct val="80000"/>
                </a:lnSpc>
              </a:pPr>
              <a:r>
                <a:rPr lang="en-US" sz="2300" b="1" dirty="0" smtClean="0">
                  <a:solidFill>
                    <a:prstClr val="white"/>
                  </a:solidFill>
                  <a:effectLst>
                    <a:outerShdw blurRad="50800" dist="25400" dir="5400000" algn="t" rotWithShape="0">
                      <a:prstClr val="black">
                        <a:alpha val="15000"/>
                      </a:prstClr>
                    </a:outerShdw>
                  </a:effectLst>
                </a:rPr>
                <a:t>Electrical hardware</a:t>
              </a:r>
              <a:endParaRPr lang="en-US" sz="2300" b="1" dirty="0">
                <a:solidFill>
                  <a:prstClr val="white"/>
                </a:solidFill>
                <a:effectLst>
                  <a:outerShdw blurRad="50800" dist="25400" dir="5400000" algn="t" rotWithShape="0">
                    <a:prstClr val="black">
                      <a:alpha val="15000"/>
                    </a:prstClr>
                  </a:outerShdw>
                </a:effectLst>
              </a:endParaRPr>
            </a:p>
          </p:txBody>
        </p:sp>
        <p:sp>
          <p:nvSpPr>
            <p:cNvPr id="20" name="Oval 19"/>
            <p:cNvSpPr/>
            <p:nvPr/>
          </p:nvSpPr>
          <p:spPr>
            <a:xfrm>
              <a:off x="5786446" y="3929066"/>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grpSp>
      <p:grpSp>
        <p:nvGrpSpPr>
          <p:cNvPr id="24" name="Group 23"/>
          <p:cNvGrpSpPr/>
          <p:nvPr/>
        </p:nvGrpSpPr>
        <p:grpSpPr>
          <a:xfrm>
            <a:off x="2285984" y="1628800"/>
            <a:ext cx="6096016" cy="3922707"/>
            <a:chOff x="2285984" y="1587511"/>
            <a:chExt cx="6096016" cy="3922707"/>
          </a:xfrm>
        </p:grpSpPr>
        <p:sp>
          <p:nvSpPr>
            <p:cNvPr id="5" name="Oval 4"/>
            <p:cNvSpPr/>
            <p:nvPr/>
          </p:nvSpPr>
          <p:spPr>
            <a:xfrm>
              <a:off x="6324600" y="1953643"/>
              <a:ext cx="2057400" cy="2057400"/>
            </a:xfrm>
            <a:prstGeom prst="ellipse">
              <a:avLst/>
            </a:prstGeom>
            <a:gradFill flip="none" rotWithShape="1">
              <a:gsLst>
                <a:gs pos="5000">
                  <a:srgbClr val="84D830"/>
                </a:gs>
                <a:gs pos="48000">
                  <a:srgbClr val="7BCF27"/>
                </a:gs>
                <a:gs pos="100000">
                  <a:srgbClr val="56901C"/>
                </a:gs>
              </a:gsLst>
              <a:path path="circle">
                <a:fillToRect l="50000" t="50000" r="50000" b="50000"/>
              </a:path>
              <a:tileRect/>
            </a:gradFill>
            <a:ln w="5080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7" name="TextBox 16"/>
            <p:cNvSpPr txBox="1"/>
            <p:nvPr/>
          </p:nvSpPr>
          <p:spPr>
            <a:xfrm>
              <a:off x="6721604" y="1587511"/>
              <a:ext cx="1219200" cy="2708434"/>
            </a:xfrm>
            <a:prstGeom prst="rect">
              <a:avLst/>
            </a:prstGeom>
            <a:noFill/>
          </p:spPr>
          <p:txBody>
            <a:bodyPr wrap="square" rtlCol="0">
              <a:spAutoFit/>
            </a:bodyPr>
            <a:lstStyle/>
            <a:p>
              <a:r>
                <a:rPr lang="en-US" sz="17000" b="1" dirty="0">
                  <a:solidFill>
                    <a:srgbClr val="65B131">
                      <a:alpha val="64000"/>
                    </a:srgbClr>
                  </a:solidFill>
                  <a:cs typeface="Arial" pitchFamily="34" charset="0"/>
                </a:rPr>
                <a:t>3</a:t>
              </a:r>
            </a:p>
          </p:txBody>
        </p:sp>
        <p:sp>
          <p:nvSpPr>
            <p:cNvPr id="18" name="TextBox 17"/>
            <p:cNvSpPr txBox="1"/>
            <p:nvPr/>
          </p:nvSpPr>
          <p:spPr>
            <a:xfrm>
              <a:off x="6411810" y="2674651"/>
              <a:ext cx="1931160" cy="665695"/>
            </a:xfrm>
            <a:prstGeom prst="rect">
              <a:avLst/>
            </a:prstGeom>
            <a:noFill/>
          </p:spPr>
          <p:txBody>
            <a:bodyPr wrap="square" rtlCol="0">
              <a:normAutofit/>
            </a:bodyPr>
            <a:lstStyle/>
            <a:p>
              <a:pPr algn="ctr">
                <a:lnSpc>
                  <a:spcPct val="80000"/>
                </a:lnSpc>
              </a:pPr>
              <a:r>
                <a:rPr lang="en-US" sz="2300" b="1" dirty="0" smtClean="0">
                  <a:solidFill>
                    <a:prstClr val="white"/>
                  </a:solidFill>
                  <a:effectLst>
                    <a:outerShdw blurRad="50800" dist="25400" dir="5400000" algn="t" rotWithShape="0">
                      <a:prstClr val="black">
                        <a:alpha val="15000"/>
                      </a:prstClr>
                    </a:outerShdw>
                  </a:effectLst>
                </a:rPr>
                <a:t>Software</a:t>
              </a:r>
              <a:endParaRPr lang="en-US" sz="2300" b="1" dirty="0">
                <a:solidFill>
                  <a:prstClr val="white"/>
                </a:solidFill>
                <a:effectLst>
                  <a:outerShdw blurRad="50800" dist="25400" dir="5400000" algn="t" rotWithShape="0">
                    <a:prstClr val="black">
                      <a:alpha val="15000"/>
                    </a:prstClr>
                  </a:outerShdw>
                </a:effectLst>
              </a:endParaRPr>
            </a:p>
          </p:txBody>
        </p:sp>
        <p:sp>
          <p:nvSpPr>
            <p:cNvPr id="21" name="Oval 20"/>
            <p:cNvSpPr/>
            <p:nvPr/>
          </p:nvSpPr>
          <p:spPr>
            <a:xfrm>
              <a:off x="2285984" y="4214818"/>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grpSp>
    </p:spTree>
    <p:custDataLst>
      <p:tags r:id="rId1"/>
    </p:custDataLst>
    <p:extLst>
      <p:ext uri="{BB962C8B-B14F-4D97-AF65-F5344CB8AC3E}">
        <p14:creationId xmlns:p14="http://schemas.microsoft.com/office/powerpoint/2010/main" xmlns="" val="168635163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14346" y="4500570"/>
            <a:ext cx="6772268" cy="1362075"/>
          </a:xfrm>
        </p:spPr>
        <p:txBody>
          <a:bodyPr/>
          <a:lstStyle/>
          <a:p>
            <a:r>
              <a:rPr lang="en-US" b="1" dirty="0" smtClean="0"/>
              <a:t> Mechanical </a:t>
            </a:r>
            <a:r>
              <a:rPr lang="en-US" b="1" dirty="0" smtClean="0">
                <a:solidFill>
                  <a:schemeClr val="tx1">
                    <a:lumMod val="50000"/>
                    <a:lumOff val="50000"/>
                  </a:schemeClr>
                </a:solidFill>
              </a:rPr>
              <a:t>hardware</a:t>
            </a:r>
            <a:endParaRPr lang="en-US" b="1" dirty="0">
              <a:solidFill>
                <a:schemeClr val="tx1">
                  <a:lumMod val="50000"/>
                  <a:lumOff val="50000"/>
                </a:schemeClr>
              </a:solidFill>
            </a:endParaRPr>
          </a:p>
        </p:txBody>
      </p:sp>
      <p:sp>
        <p:nvSpPr>
          <p:cNvPr id="6" name="TextBox 5"/>
          <p:cNvSpPr txBox="1"/>
          <p:nvPr/>
        </p:nvSpPr>
        <p:spPr>
          <a:xfrm>
            <a:off x="1121392" y="1557456"/>
            <a:ext cx="1219200" cy="2708434"/>
          </a:xfrm>
          <a:prstGeom prst="rect">
            <a:avLst/>
          </a:prstGeom>
          <a:noFill/>
        </p:spPr>
        <p:txBody>
          <a:bodyPr wrap="square" rtlCol="0">
            <a:spAutoFit/>
          </a:bodyPr>
          <a:lstStyle/>
          <a:p>
            <a:r>
              <a:rPr lang="en-US" sz="17000" b="1" dirty="0">
                <a:solidFill>
                  <a:srgbClr val="F26200">
                    <a:alpha val="40000"/>
                  </a:srgbClr>
                </a:solidFill>
                <a:cs typeface="Arial" pitchFamily="34" charset="0"/>
              </a:rPr>
              <a:t>1</a:t>
            </a:r>
          </a:p>
        </p:txBody>
      </p:sp>
      <p:sp>
        <p:nvSpPr>
          <p:cNvPr id="10" name="Oval 9"/>
          <p:cNvSpPr/>
          <p:nvPr/>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             </a:t>
            </a:r>
          </a:p>
        </p:txBody>
      </p:sp>
      <p:sp>
        <p:nvSpPr>
          <p:cNvPr id="11" name="TextBox 10"/>
          <p:cNvSpPr txBox="1"/>
          <p:nvPr/>
        </p:nvSpPr>
        <p:spPr>
          <a:xfrm>
            <a:off x="1142976" y="1643050"/>
            <a:ext cx="1219200" cy="2708434"/>
          </a:xfrm>
          <a:prstGeom prst="rect">
            <a:avLst/>
          </a:prstGeom>
          <a:noFill/>
        </p:spPr>
        <p:txBody>
          <a:bodyPr wrap="square" rtlCol="0">
            <a:spAutoFit/>
          </a:bodyPr>
          <a:lstStyle/>
          <a:p>
            <a:r>
              <a:rPr lang="en-US" sz="17000" b="1" dirty="0">
                <a:solidFill>
                  <a:srgbClr val="F26200">
                    <a:alpha val="40000"/>
                  </a:srgbClr>
                </a:solidFill>
                <a:cs typeface="Arial" pitchFamily="34" charset="0"/>
              </a:rPr>
              <a:t>1</a:t>
            </a:r>
          </a:p>
        </p:txBody>
      </p:sp>
      <p:pic>
        <p:nvPicPr>
          <p:cNvPr id="1026" name="Picture 2"/>
          <p:cNvPicPr>
            <a:picLocks noChangeAspect="1" noChangeArrowheads="1"/>
          </p:cNvPicPr>
          <p:nvPr/>
        </p:nvPicPr>
        <p:blipFill>
          <a:blip r:embed="rId3"/>
          <a:srcRect/>
          <a:stretch>
            <a:fillRect/>
          </a:stretch>
        </p:blipFill>
        <p:spPr bwMode="auto">
          <a:xfrm>
            <a:off x="0" y="-21702"/>
            <a:ext cx="9144000" cy="6901405"/>
          </a:xfrm>
          <a:prstGeom prst="rect">
            <a:avLst/>
          </a:prstGeom>
          <a:noFill/>
          <a:ln w="9525">
            <a:noFill/>
            <a:miter lim="800000"/>
            <a:headEnd/>
            <a:tailEnd/>
          </a:ln>
          <a:effectLst/>
        </p:spPr>
      </p:pic>
    </p:spTree>
    <p:extLst>
      <p:ext uri="{BB962C8B-B14F-4D97-AF65-F5344CB8AC3E}">
        <p14:creationId xmlns:p14="http://schemas.microsoft.com/office/powerpoint/2010/main" xmlns="" val="3606098692"/>
      </p:ext>
    </p:extLst>
  </p:cSld>
  <p:clrMapOvr>
    <a:masterClrMapping/>
  </p:clrMapOvr>
  <mc:AlternateContent xmlns:mc="http://schemas.openxmlformats.org/markup-compatibility/2006">
    <mc:Choice xmlns:p14="http://schemas.microsoft.com/office/powerpoint/2010/main" xmlns="" Requires="p14">
      <p:transition spd="slow" p14:dur="17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Robotic Arm Design Mechanical Hardware</a:t>
            </a:r>
            <a:endParaRPr lang="en-IN" b="1" dirty="0"/>
          </a:p>
        </p:txBody>
      </p:sp>
      <p:sp>
        <p:nvSpPr>
          <p:cNvPr id="11" name="Oval 10"/>
          <p:cNvSpPr/>
          <p:nvPr/>
        </p:nvSpPr>
        <p:spPr>
          <a:xfrm>
            <a:off x="428596" y="2214554"/>
            <a:ext cx="1571636" cy="150019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solidFill>
                  <a:schemeClr val="bg2"/>
                </a:solidFill>
              </a:rPr>
              <a:t>Robot arm design</a:t>
            </a:r>
          </a:p>
          <a:p>
            <a:pPr algn="ctr"/>
            <a:endParaRPr lang="en-US" b="1" dirty="0"/>
          </a:p>
        </p:txBody>
      </p:sp>
      <p:sp>
        <p:nvSpPr>
          <p:cNvPr id="12" name="Oval 11"/>
          <p:cNvSpPr/>
          <p:nvPr/>
        </p:nvSpPr>
        <p:spPr>
          <a:xfrm>
            <a:off x="2857488" y="2214554"/>
            <a:ext cx="1571636" cy="150019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Link cutting </a:t>
            </a:r>
            <a:endParaRPr lang="en-US" b="1" dirty="0"/>
          </a:p>
        </p:txBody>
      </p:sp>
      <p:sp>
        <p:nvSpPr>
          <p:cNvPr id="13" name="Oval 12"/>
          <p:cNvSpPr/>
          <p:nvPr/>
        </p:nvSpPr>
        <p:spPr>
          <a:xfrm>
            <a:off x="5072066" y="2285992"/>
            <a:ext cx="1571636" cy="150019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Bearings</a:t>
            </a:r>
            <a:endParaRPr lang="en-US" b="1" dirty="0"/>
          </a:p>
        </p:txBody>
      </p:sp>
      <p:sp>
        <p:nvSpPr>
          <p:cNvPr id="14" name="Oval 13"/>
          <p:cNvSpPr/>
          <p:nvPr/>
        </p:nvSpPr>
        <p:spPr>
          <a:xfrm>
            <a:off x="6000760" y="4429132"/>
            <a:ext cx="1571636" cy="150019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Gear box</a:t>
            </a:r>
            <a:endParaRPr lang="en-US" b="1" dirty="0"/>
          </a:p>
        </p:txBody>
      </p:sp>
      <p:sp>
        <p:nvSpPr>
          <p:cNvPr id="15" name="Oval 14"/>
          <p:cNvSpPr/>
          <p:nvPr/>
        </p:nvSpPr>
        <p:spPr>
          <a:xfrm>
            <a:off x="7358082" y="2285992"/>
            <a:ext cx="1571636" cy="150019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Axial</a:t>
            </a:r>
            <a:endParaRPr lang="en-US" b="1" dirty="0"/>
          </a:p>
        </p:txBody>
      </p:sp>
      <p:cxnSp>
        <p:nvCxnSpPr>
          <p:cNvPr id="17" name="Straight Arrow Connector 16"/>
          <p:cNvCxnSpPr>
            <a:stCxn id="11" idx="6"/>
            <a:endCxn id="12" idx="2"/>
          </p:cNvCxnSpPr>
          <p:nvPr/>
        </p:nvCxnSpPr>
        <p:spPr>
          <a:xfrm>
            <a:off x="2000232" y="2964653"/>
            <a:ext cx="857256"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Straight Arrow Connector 18"/>
          <p:cNvCxnSpPr/>
          <p:nvPr/>
        </p:nvCxnSpPr>
        <p:spPr>
          <a:xfrm>
            <a:off x="4429124" y="3000372"/>
            <a:ext cx="64294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6643702" y="3071810"/>
            <a:ext cx="714380" cy="3571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rot="10800000">
            <a:off x="4786314" y="5214950"/>
            <a:ext cx="122397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8" name="Oval 37"/>
          <p:cNvSpPr/>
          <p:nvPr/>
        </p:nvSpPr>
        <p:spPr>
          <a:xfrm>
            <a:off x="3286116" y="4357694"/>
            <a:ext cx="1571636" cy="150019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Stepper motors</a:t>
            </a:r>
            <a:endParaRPr lang="en-US" b="1" dirty="0"/>
          </a:p>
        </p:txBody>
      </p:sp>
      <p:cxnSp>
        <p:nvCxnSpPr>
          <p:cNvPr id="42" name="Straight Arrow Connector 41"/>
          <p:cNvCxnSpPr>
            <a:stCxn id="15" idx="4"/>
            <a:endCxn id="14" idx="7"/>
          </p:cNvCxnSpPr>
          <p:nvPr/>
        </p:nvCxnSpPr>
        <p:spPr>
          <a:xfrm rot="5400000">
            <a:off x="7311748" y="3816678"/>
            <a:ext cx="862641" cy="80166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240227821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DVSECTIONID" val="C09QH3iDYSZce3zG7lU8ci"/>
</p:tagLst>
</file>

<file path=ppt/tags/tag2.xml><?xml version="1.0" encoding="utf-8"?>
<p:tagLst xmlns:a="http://schemas.openxmlformats.org/drawingml/2006/main" xmlns:r="http://schemas.openxmlformats.org/officeDocument/2006/relationships" xmlns:p="http://schemas.openxmlformats.org/presentationml/2006/main">
  <p:tag name="TIMING" val="|12"/>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1634</TotalTime>
  <Words>1202</Words>
  <Application>Microsoft Office PowerPoint</Application>
  <PresentationFormat>عرض على الشاشة (3:4)‏</PresentationFormat>
  <Paragraphs>186</Paragraphs>
  <Slides>40</Slides>
  <Notes>8</Notes>
  <HiddenSlides>0</HiddenSlides>
  <MMClips>0</MMClips>
  <ScaleCrop>false</ScaleCrop>
  <HeadingPairs>
    <vt:vector size="4" baseType="variant">
      <vt:variant>
        <vt:lpstr>سمة</vt:lpstr>
      </vt:variant>
      <vt:variant>
        <vt:i4>8</vt:i4>
      </vt:variant>
      <vt:variant>
        <vt:lpstr>عناوين الشرائح</vt:lpstr>
      </vt:variant>
      <vt:variant>
        <vt:i4>40</vt:i4>
      </vt:variant>
    </vt:vector>
  </HeadingPairs>
  <TitlesOfParts>
    <vt:vector size="48" baseType="lpstr">
      <vt:lpstr>1_Office Theme</vt:lpstr>
      <vt:lpstr>Office Theme</vt:lpstr>
      <vt:lpstr>2_Office Theme</vt:lpstr>
      <vt:lpstr>3_Office Theme</vt:lpstr>
      <vt:lpstr>4_Office Theme</vt:lpstr>
      <vt:lpstr>5_Office Theme</vt:lpstr>
      <vt:lpstr>6_Office Theme</vt:lpstr>
      <vt:lpstr>8_Office Theme</vt:lpstr>
      <vt:lpstr>Introducing  ROBOTICS ARM</vt:lpstr>
      <vt:lpstr>الشريحة 2</vt:lpstr>
      <vt:lpstr>الشريحة 3</vt:lpstr>
      <vt:lpstr>AIM OF THE PROJECT</vt:lpstr>
      <vt:lpstr>ROBOTICS ARM???</vt:lpstr>
      <vt:lpstr>ROBOTIC ARM</vt:lpstr>
      <vt:lpstr>الشريحة 7</vt:lpstr>
      <vt:lpstr> Mechanical hardware</vt:lpstr>
      <vt:lpstr> Robotic Arm Design Mechanical Hardware</vt:lpstr>
      <vt:lpstr>Robot arm design</vt:lpstr>
      <vt:lpstr>Link cutting  </vt:lpstr>
      <vt:lpstr>Bearings </vt:lpstr>
      <vt:lpstr>Axial </vt:lpstr>
      <vt:lpstr>Gear box </vt:lpstr>
      <vt:lpstr>Counter load </vt:lpstr>
      <vt:lpstr>MOTORS</vt:lpstr>
      <vt:lpstr>Steps how assembly the Robot</vt:lpstr>
      <vt:lpstr>Electrical hardware</vt:lpstr>
      <vt:lpstr> Robotic Arm Design Electrical Hardware</vt:lpstr>
      <vt:lpstr>Fuse</vt:lpstr>
      <vt:lpstr>Relay</vt:lpstr>
      <vt:lpstr>Power supply</vt:lpstr>
      <vt:lpstr>Drivers </vt:lpstr>
      <vt:lpstr>Diode</vt:lpstr>
      <vt:lpstr>Arduino Mega</vt:lpstr>
      <vt:lpstr>HOW DOES THE CIRCUIT WORK ? </vt:lpstr>
      <vt:lpstr>Software</vt:lpstr>
      <vt:lpstr>الشريحة 28</vt:lpstr>
      <vt:lpstr>الشريحة 29</vt:lpstr>
      <vt:lpstr>الشريحة 30</vt:lpstr>
      <vt:lpstr>الشريحة 31</vt:lpstr>
      <vt:lpstr>Appendix Description</vt:lpstr>
      <vt:lpstr>Frame Attachment and Link Parameters</vt:lpstr>
      <vt:lpstr>Frame Attachment and Link Parameters</vt:lpstr>
      <vt:lpstr>Robotics System Toolbox </vt:lpstr>
      <vt:lpstr>Example of Simulation </vt:lpstr>
      <vt:lpstr>Example of Simulation </vt:lpstr>
      <vt:lpstr>CONCLUSION</vt:lpstr>
      <vt:lpstr>ACKNOWLEDGEMENT</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ROBOTICS ARM</dc:title>
  <dc:creator>USER</dc:creator>
  <cp:lastModifiedBy>Osama Mudallal</cp:lastModifiedBy>
  <cp:revision>168</cp:revision>
  <dcterms:created xsi:type="dcterms:W3CDTF">2013-11-17T11:23:18Z</dcterms:created>
  <dcterms:modified xsi:type="dcterms:W3CDTF">2017-05-23T04:52:35Z</dcterms:modified>
</cp:coreProperties>
</file>